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11/11/2022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685800"/>
            <a:ext cx="8001000" cy="2585323"/>
          </a:xfrm>
          <a:prstGeom prst="rect">
            <a:avLst/>
          </a:prstGeom>
          <a:noFill/>
        </p:spPr>
        <p:txBody>
          <a:bodyPr wrap="square" lIns="91440" tIns="45720" rIns="91440" bIns="45720">
            <a:spAutoFit/>
          </a:bodyPr>
          <a:lstStyle/>
          <a:p>
            <a:pPr algn="ctr"/>
            <a:r>
              <a:rPr lang="en-IN"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Bodoni MT Black" pitchFamily="18" charset="0"/>
              </a:rPr>
              <a:t>HUMAN BODY </a:t>
            </a:r>
            <a:r>
              <a:rPr lang="en-IN"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Bodoni MT Black" pitchFamily="18" charset="0"/>
              </a:rPr>
              <a:t>POSE ESTIMATION BY PYCHARM</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Bodoni MT Black" pitchFamily="18" charset="0"/>
            </a:endParaRPr>
          </a:p>
        </p:txBody>
      </p:sp>
      <p:sp>
        <p:nvSpPr>
          <p:cNvPr id="6" name="Rectangle 5"/>
          <p:cNvSpPr/>
          <p:nvPr/>
        </p:nvSpPr>
        <p:spPr>
          <a:xfrm>
            <a:off x="5562600" y="4572000"/>
            <a:ext cx="3291094" cy="1569660"/>
          </a:xfrm>
          <a:prstGeom prst="rect">
            <a:avLst/>
          </a:prstGeom>
          <a:noFill/>
        </p:spPr>
        <p:txBody>
          <a:bodyPr wrap="none" lIns="91440" tIns="45720" rIns="91440" bIns="45720">
            <a:spAutoFit/>
          </a:bodyPr>
          <a:lstStyle/>
          <a:p>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Created by:</a:t>
            </a:r>
          </a:p>
          <a:p>
            <a:r>
              <a:rPr lang="en-IN"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IN" sz="32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Aditi</a:t>
            </a:r>
            <a:r>
              <a:rPr lang="en-IN"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Jain</a:t>
            </a:r>
          </a:p>
          <a:p>
            <a:r>
              <a:rPr lang="en-IN"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IN" sz="32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Sahil</a:t>
            </a:r>
            <a:r>
              <a:rPr lang="en-IN"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IN" sz="32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Sigroha</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advClick="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80">
                                          <p:stCondLst>
                                            <p:cond delay="0"/>
                                          </p:stCondLst>
                                        </p:cTn>
                                        <p:tgtEl>
                                          <p:spTgt spid="6"/>
                                        </p:tgtEl>
                                      </p:cBhvr>
                                    </p:animEffect>
                                    <p:anim calcmode="lin" valueType="num">
                                      <p:cBhvr>
                                        <p:cTn id="2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0" dur="26">
                                          <p:stCondLst>
                                            <p:cond delay="650"/>
                                          </p:stCondLst>
                                        </p:cTn>
                                        <p:tgtEl>
                                          <p:spTgt spid="6"/>
                                        </p:tgtEl>
                                      </p:cBhvr>
                                      <p:to x="100000" y="60000"/>
                                    </p:animScale>
                                    <p:animScale>
                                      <p:cBhvr>
                                        <p:cTn id="31" dur="166" decel="50000">
                                          <p:stCondLst>
                                            <p:cond delay="676"/>
                                          </p:stCondLst>
                                        </p:cTn>
                                        <p:tgtEl>
                                          <p:spTgt spid="6"/>
                                        </p:tgtEl>
                                      </p:cBhvr>
                                      <p:to x="100000" y="100000"/>
                                    </p:animScale>
                                    <p:animScale>
                                      <p:cBhvr>
                                        <p:cTn id="32" dur="26">
                                          <p:stCondLst>
                                            <p:cond delay="1312"/>
                                          </p:stCondLst>
                                        </p:cTn>
                                        <p:tgtEl>
                                          <p:spTgt spid="6"/>
                                        </p:tgtEl>
                                      </p:cBhvr>
                                      <p:to x="100000" y="80000"/>
                                    </p:animScale>
                                    <p:animScale>
                                      <p:cBhvr>
                                        <p:cTn id="33" dur="166" decel="50000">
                                          <p:stCondLst>
                                            <p:cond delay="1338"/>
                                          </p:stCondLst>
                                        </p:cTn>
                                        <p:tgtEl>
                                          <p:spTgt spid="6"/>
                                        </p:tgtEl>
                                      </p:cBhvr>
                                      <p:to x="100000" y="100000"/>
                                    </p:animScale>
                                    <p:animScale>
                                      <p:cBhvr>
                                        <p:cTn id="34" dur="26">
                                          <p:stCondLst>
                                            <p:cond delay="1642"/>
                                          </p:stCondLst>
                                        </p:cTn>
                                        <p:tgtEl>
                                          <p:spTgt spid="6"/>
                                        </p:tgtEl>
                                      </p:cBhvr>
                                      <p:to x="100000" y="90000"/>
                                    </p:animScale>
                                    <p:animScale>
                                      <p:cBhvr>
                                        <p:cTn id="35" dur="166" decel="50000">
                                          <p:stCondLst>
                                            <p:cond delay="1668"/>
                                          </p:stCondLst>
                                        </p:cTn>
                                        <p:tgtEl>
                                          <p:spTgt spid="6"/>
                                        </p:tgtEl>
                                      </p:cBhvr>
                                      <p:to x="100000" y="100000"/>
                                    </p:animScale>
                                    <p:animScale>
                                      <p:cBhvr>
                                        <p:cTn id="36" dur="26">
                                          <p:stCondLst>
                                            <p:cond delay="1808"/>
                                          </p:stCondLst>
                                        </p:cTn>
                                        <p:tgtEl>
                                          <p:spTgt spid="6"/>
                                        </p:tgtEl>
                                      </p:cBhvr>
                                      <p:to x="100000" y="95000"/>
                                    </p:animScale>
                                    <p:animScale>
                                      <p:cBhvr>
                                        <p:cTn id="3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latin typeface="Algerian" pitchFamily="82" charset="0"/>
              </a:rPr>
              <a:t>Acknowledgement</a:t>
            </a:r>
            <a:endParaRPr lang="en-US" sz="4400" dirty="0"/>
          </a:p>
        </p:txBody>
      </p:sp>
      <p:sp>
        <p:nvSpPr>
          <p:cNvPr id="3" name="Content Placeholder 2"/>
          <p:cNvSpPr>
            <a:spLocks noGrp="1"/>
          </p:cNvSpPr>
          <p:nvPr>
            <p:ph idx="1"/>
          </p:nvPr>
        </p:nvSpPr>
        <p:spPr/>
        <p:txBody>
          <a:bodyPr>
            <a:normAutofit lnSpcReduction="10000"/>
          </a:bodyPr>
          <a:lstStyle/>
          <a:p>
            <a:pPr algn="just"/>
            <a:r>
              <a:rPr lang="en-IN" dirty="0" smtClean="0">
                <a:latin typeface="Times New Roman" pitchFamily="18" charset="0"/>
                <a:cs typeface="Times New Roman" pitchFamily="18" charset="0"/>
              </a:rPr>
              <a:t>We would like to express our special thanks and gratitude to our guide </a:t>
            </a:r>
            <a:r>
              <a:rPr lang="en-IN" b="1" dirty="0" smtClean="0">
                <a:latin typeface="Times New Roman" pitchFamily="18" charset="0"/>
                <a:cs typeface="Times New Roman" pitchFamily="18" charset="0"/>
              </a:rPr>
              <a:t>Mr. </a:t>
            </a:r>
            <a:r>
              <a:rPr lang="en-IN" b="1" dirty="0" err="1" smtClean="0">
                <a:latin typeface="Times New Roman" pitchFamily="18" charset="0"/>
                <a:cs typeface="Times New Roman" pitchFamily="18" charset="0"/>
              </a:rPr>
              <a:t>Utkarsh</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Tiwary</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sir, Mr. </a:t>
            </a:r>
            <a:r>
              <a:rPr lang="en-IN" dirty="0" err="1" smtClean="0">
                <a:latin typeface="Times New Roman" pitchFamily="18" charset="0"/>
                <a:cs typeface="Times New Roman" pitchFamily="18" charset="0"/>
              </a:rPr>
              <a:t>Purushottam</a:t>
            </a:r>
            <a:r>
              <a:rPr lang="en-IN" dirty="0" smtClean="0">
                <a:latin typeface="Times New Roman" pitchFamily="18" charset="0"/>
                <a:cs typeface="Times New Roman" pitchFamily="18" charset="0"/>
              </a:rPr>
              <a:t> Sharma  as well as </a:t>
            </a:r>
            <a:r>
              <a:rPr lang="en-IN" b="1" dirty="0" smtClean="0">
                <a:latin typeface="Times New Roman" pitchFamily="18" charset="0"/>
                <a:cs typeface="Times New Roman" pitchFamily="18" charset="0"/>
              </a:rPr>
              <a:t>Mr. Anil Gupta </a:t>
            </a:r>
            <a:r>
              <a:rPr lang="en-IN" dirty="0" smtClean="0">
                <a:latin typeface="Times New Roman" pitchFamily="18" charset="0"/>
                <a:cs typeface="Times New Roman" pitchFamily="18" charset="0"/>
              </a:rPr>
              <a:t>sir who gave us the golden opportunity to do this wonderful project on the topic Human Body Pose Estimation, which also helped us in doing a lot of research and we came to know about so many new things.</a:t>
            </a:r>
          </a:p>
          <a:p>
            <a:pPr algn="just"/>
            <a:r>
              <a:rPr lang="en-IN" dirty="0" smtClean="0">
                <a:latin typeface="Times New Roman" pitchFamily="18" charset="0"/>
                <a:cs typeface="Times New Roman" pitchFamily="18" charset="0"/>
              </a:rPr>
              <a:t>We are really thankful to all of them, moreover, it also helped us in  increasing our knowledge and skills. </a:t>
            </a:r>
            <a:endParaRPr lang="en-US" dirty="0" smtClean="0">
              <a:latin typeface="Times New Roman" pitchFamily="18" charset="0"/>
              <a:cs typeface="Times New Roman" pitchFamily="18" charset="0"/>
            </a:endParaRPr>
          </a:p>
          <a:p>
            <a:pPr algn="just"/>
            <a:endParaRPr lang="en-US" dirty="0" smtClean="0"/>
          </a:p>
          <a:p>
            <a:pPr algn="just"/>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4" presetClass="entr" presetSubtype="16"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500"/>
                                        <p:tgtEl>
                                          <p:spTgt spid="3">
                                            <p:txEl>
                                              <p:pRg st="0" end="0"/>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ox(in)">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latin typeface="Algerian" pitchFamily="82" charset="0"/>
              </a:rPr>
              <a:t>OBJECTIVE</a:t>
            </a:r>
            <a:endParaRPr lang="en-US" sz="4400" dirty="0"/>
          </a:p>
        </p:txBody>
      </p:sp>
      <p:sp>
        <p:nvSpPr>
          <p:cNvPr id="3" name="Content Placeholder 2"/>
          <p:cNvSpPr>
            <a:spLocks noGrp="1"/>
          </p:cNvSpPr>
          <p:nvPr>
            <p:ph idx="1"/>
          </p:nvPr>
        </p:nvSpPr>
        <p:spPr>
          <a:xfrm>
            <a:off x="457200" y="1371600"/>
            <a:ext cx="8229600" cy="4937760"/>
          </a:xfrm>
        </p:spPr>
        <p:txBody>
          <a:bodyPr>
            <a:normAutofit fontScale="70000" lnSpcReduction="20000"/>
          </a:bodyPr>
          <a:lstStyle/>
          <a:p>
            <a:pPr algn="just">
              <a:buFont typeface="Wingdings" pitchFamily="2" charset="2"/>
              <a:buChar char="v"/>
            </a:pPr>
            <a:r>
              <a:rPr lang="en-GB" dirty="0" smtClean="0"/>
              <a:t>Pose estimation is a computer vision technique that is used to predict the configuration of the body(POSE) from an image. The reason for its importance is the abundance of applications that can benefit from technology</a:t>
            </a:r>
            <a:r>
              <a:rPr lang="en-GB" dirty="0" smtClean="0"/>
              <a:t>. </a:t>
            </a:r>
            <a:r>
              <a:rPr lang="en-IN" dirty="0" smtClean="0"/>
              <a:t>Moreover, the applications of pose estimation are sign language to help the disabled, human tracking, gaming, action </a:t>
            </a:r>
            <a:r>
              <a:rPr lang="en-IN" dirty="0" err="1" smtClean="0"/>
              <a:t>recognitiuon</a:t>
            </a:r>
            <a:r>
              <a:rPr lang="en-IN" dirty="0" smtClean="0"/>
              <a:t>, etc.  </a:t>
            </a:r>
            <a:endParaRPr lang="en-US" dirty="0" smtClean="0"/>
          </a:p>
          <a:p>
            <a:pPr algn="just">
              <a:buFont typeface="Wingdings" pitchFamily="2" charset="2"/>
              <a:buChar char="v"/>
            </a:pPr>
            <a:r>
              <a:rPr lang="en-GB" dirty="0" smtClean="0"/>
              <a:t>The </a:t>
            </a:r>
            <a:r>
              <a:rPr lang="en-GB" dirty="0" smtClean="0"/>
              <a:t>main process of human pose estimation includes two basic steps:                                        </a:t>
            </a:r>
          </a:p>
          <a:p>
            <a:pPr algn="just">
              <a:buNone/>
            </a:pPr>
            <a:r>
              <a:rPr lang="en-GB" dirty="0" smtClean="0"/>
              <a:t>	</a:t>
            </a:r>
            <a:r>
              <a:rPr lang="en-GB" dirty="0" err="1" smtClean="0"/>
              <a:t>i</a:t>
            </a:r>
            <a:r>
              <a:rPr lang="en-GB" dirty="0" smtClean="0"/>
              <a:t>) localizing human body joints/key points – main focus is on finding the location of each key points of human beings.  </a:t>
            </a:r>
          </a:p>
          <a:p>
            <a:pPr algn="just">
              <a:buNone/>
            </a:pPr>
            <a:r>
              <a:rPr lang="en-GB" dirty="0" smtClean="0"/>
              <a:t>	ii) grouping those joints into valid human </a:t>
            </a:r>
            <a:r>
              <a:rPr lang="en-GB" dirty="0" smtClean="0"/>
              <a:t>pose </a:t>
            </a:r>
            <a:r>
              <a:rPr lang="en-GB" dirty="0" smtClean="0"/>
              <a:t>configuration – grouping joints into valid human configuration.</a:t>
            </a:r>
          </a:p>
          <a:p>
            <a:pPr algn="just">
              <a:buFont typeface="Wingdings" pitchFamily="2" charset="2"/>
              <a:buChar char="v"/>
            </a:pPr>
            <a:r>
              <a:rPr lang="en-GB" dirty="0" err="1" smtClean="0"/>
              <a:t>OpenCV</a:t>
            </a:r>
            <a:r>
              <a:rPr lang="en-GB" dirty="0" smtClean="0"/>
              <a:t> Python library is used to solve computer vision problems, basically analysing features like object detection. </a:t>
            </a:r>
          </a:p>
          <a:p>
            <a:pPr algn="just">
              <a:buFont typeface="Wingdings" pitchFamily="2" charset="2"/>
              <a:buChar char="v"/>
            </a:pPr>
            <a:r>
              <a:rPr lang="en-GB" dirty="0" smtClean="0"/>
              <a:t>In  the project we will detect 33 different landmarks of human body that is used to track best pose estimation, is displayed in the next slide.</a:t>
            </a:r>
          </a:p>
          <a:p>
            <a:pPr algn="just">
              <a:buFont typeface="Wingdings" pitchFamily="2" charset="2"/>
              <a:buChar char="v"/>
            </a:pPr>
            <a:r>
              <a:rPr lang="en-GB" dirty="0" smtClean="0"/>
              <a:t>The pose can be detected either by playing video or by real time.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6" presetClass="entr" presetSubtype="26"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arn(inHorizont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arn(inHorizontal)">
                                      <p:cBhvr>
                                        <p:cTn id="21" dur="500"/>
                                        <p:tgtEl>
                                          <p:spTgt spid="3">
                                            <p:txEl>
                                              <p:pRg st="1" end="1"/>
                                            </p:txEl>
                                          </p:spTgt>
                                        </p:tgtEl>
                                      </p:cBhvr>
                                    </p:animEffect>
                                  </p:childTnLst>
                                </p:cTn>
                              </p:par>
                              <p:par>
                                <p:cTn id="22" presetID="16" presetClass="entr" presetSubtype="26"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Horizontal)">
                                      <p:cBhvr>
                                        <p:cTn id="24" dur="500"/>
                                        <p:tgtEl>
                                          <p:spTgt spid="3">
                                            <p:txEl>
                                              <p:pRg st="2" end="2"/>
                                            </p:txEl>
                                          </p:spTgt>
                                        </p:tgtEl>
                                      </p:cBhvr>
                                    </p:animEffect>
                                  </p:childTnLst>
                                </p:cTn>
                              </p:par>
                              <p:par>
                                <p:cTn id="25" presetID="16" presetClass="entr" presetSubtype="2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Horizontal)">
                                      <p:cBhvr>
                                        <p:cTn id="37" dur="500"/>
                                        <p:tgtEl>
                                          <p:spTgt spid="3">
                                            <p:txEl>
                                              <p:pRg st="5" end="5"/>
                                            </p:txEl>
                                          </p:spTgt>
                                        </p:tgtEl>
                                      </p:cBhvr>
                                    </p:animEffect>
                                  </p:childTnLst>
                                </p:cTn>
                              </p:par>
                              <p:par>
                                <p:cTn id="38" presetID="16" presetClass="entr" presetSubtype="26"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arn(inHorizontal)">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ndmarks.png"/>
          <p:cNvPicPr>
            <a:picLocks noChangeAspect="1"/>
          </p:cNvPicPr>
          <p:nvPr/>
        </p:nvPicPr>
        <p:blipFill>
          <a:blip r:embed="rId2"/>
          <a:stretch>
            <a:fillRect/>
          </a:stretch>
        </p:blipFill>
        <p:spPr>
          <a:xfrm>
            <a:off x="685800" y="1524000"/>
            <a:ext cx="7696200" cy="4267199"/>
          </a:xfrm>
          <a:prstGeom prst="rect">
            <a:avLst/>
          </a:prstGeom>
        </p:spPr>
      </p:pic>
      <p:sp>
        <p:nvSpPr>
          <p:cNvPr id="3" name="Title 2"/>
          <p:cNvSpPr>
            <a:spLocks noGrp="1"/>
          </p:cNvSpPr>
          <p:nvPr>
            <p:ph type="title"/>
          </p:nvPr>
        </p:nvSpPr>
        <p:spPr/>
        <p:txBody>
          <a:bodyPr>
            <a:normAutofit fontScale="90000"/>
          </a:bodyPr>
          <a:lstStyle/>
          <a:p>
            <a:r>
              <a:rPr lang="en-IN" dirty="0" smtClean="0"/>
              <a:t>Different Landmarks of human Body</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7"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latin typeface="Algerian" pitchFamily="82" charset="0"/>
              </a:rPr>
              <a:t/>
            </a:r>
            <a:br>
              <a:rPr lang="en-IN" sz="4400" dirty="0" smtClean="0">
                <a:latin typeface="Algerian" pitchFamily="82" charset="0"/>
              </a:rPr>
            </a:b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r>
              <a:rPr lang="en-US" sz="4900" dirty="0" smtClean="0">
                <a:latin typeface="Algerian" pitchFamily="82" charset="0"/>
              </a:rPr>
              <a:t>IMPLEMENTATION ALGORITHM</a:t>
            </a: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endParaRPr lang="en-US" sz="4400" dirty="0">
              <a:latin typeface="Algerian" pitchFamily="82" charset="0"/>
            </a:endParaRPr>
          </a:p>
        </p:txBody>
      </p:sp>
      <p:sp>
        <p:nvSpPr>
          <p:cNvPr id="3" name="Content Placeholder 2"/>
          <p:cNvSpPr>
            <a:spLocks noGrp="1"/>
          </p:cNvSpPr>
          <p:nvPr>
            <p:ph idx="1"/>
          </p:nvPr>
        </p:nvSpPr>
        <p:spPr>
          <a:xfrm>
            <a:off x="457200" y="1143000"/>
            <a:ext cx="8229600" cy="5715000"/>
          </a:xfrm>
        </p:spPr>
        <p:txBody>
          <a:bodyPr>
            <a:normAutofit fontScale="55000" lnSpcReduction="20000"/>
          </a:bodyPr>
          <a:lstStyle/>
          <a:p>
            <a:pPr>
              <a:buFont typeface="Wingdings" pitchFamily="2" charset="2"/>
              <a:buChar char="ü"/>
            </a:pPr>
            <a:r>
              <a:rPr lang="en-IN" sz="3600" dirty="0" smtClean="0">
                <a:latin typeface="Times New Roman" pitchFamily="18" charset="0"/>
                <a:cs typeface="Times New Roman" pitchFamily="18" charset="0"/>
              </a:rPr>
              <a:t>Creating a folder for video, then creating a file for pose estimation.</a:t>
            </a:r>
          </a:p>
          <a:p>
            <a:pPr>
              <a:buFont typeface="Wingdings" pitchFamily="2" charset="2"/>
              <a:buChar char="ü"/>
            </a:pPr>
            <a:r>
              <a:rPr lang="en-IN" sz="3600" dirty="0" smtClean="0">
                <a:latin typeface="Times New Roman" pitchFamily="18" charset="0"/>
                <a:cs typeface="Times New Roman" pitchFamily="18" charset="0"/>
              </a:rPr>
              <a:t>Some libraries are needed to start the estimation like import cv2, </a:t>
            </a:r>
            <a:r>
              <a:rPr lang="en-IN" sz="3600" dirty="0" err="1" smtClean="0">
                <a:latin typeface="Times New Roman" pitchFamily="18" charset="0"/>
                <a:cs typeface="Times New Roman" pitchFamily="18" charset="0"/>
              </a:rPr>
              <a:t>mediapipe</a:t>
            </a:r>
            <a:r>
              <a:rPr lang="en-IN" sz="3600" dirty="0" smtClean="0">
                <a:latin typeface="Times New Roman" pitchFamily="18" charset="0"/>
                <a:cs typeface="Times New Roman" pitchFamily="18" charset="0"/>
              </a:rPr>
              <a:t>, and time.</a:t>
            </a:r>
          </a:p>
          <a:p>
            <a:pPr>
              <a:buFont typeface="Wingdings" pitchFamily="2" charset="2"/>
              <a:buChar char="ü"/>
            </a:pPr>
            <a:r>
              <a:rPr lang="en-IN" sz="3600" dirty="0" smtClean="0">
                <a:latin typeface="Times New Roman" pitchFamily="18" charset="0"/>
                <a:cs typeface="Times New Roman" pitchFamily="18" charset="0"/>
              </a:rPr>
              <a:t>Reading the video by : cap = cv2.VideoCapture(‘Video name’) and displaying the frame rate by mentioning </a:t>
            </a:r>
            <a:r>
              <a:rPr lang="en-IN" sz="3600" dirty="0" err="1" smtClean="0">
                <a:latin typeface="Times New Roman" pitchFamily="18" charset="0"/>
                <a:cs typeface="Times New Roman" pitchFamily="18" charset="0"/>
              </a:rPr>
              <a:t>pTime</a:t>
            </a:r>
            <a:r>
              <a:rPr lang="en-IN" sz="3600" dirty="0" smtClean="0">
                <a:latin typeface="Times New Roman" pitchFamily="18" charset="0"/>
                <a:cs typeface="Times New Roman" pitchFamily="18" charset="0"/>
              </a:rPr>
              <a:t>=0 (previous time) and </a:t>
            </a:r>
            <a:r>
              <a:rPr lang="en-IN" sz="3600" dirty="0" err="1" smtClean="0">
                <a:latin typeface="Times New Roman" pitchFamily="18" charset="0"/>
                <a:cs typeface="Times New Roman" pitchFamily="18" charset="0"/>
              </a:rPr>
              <a:t>cTime</a:t>
            </a:r>
            <a:r>
              <a:rPr lang="en-IN" sz="3600" dirty="0" smtClean="0">
                <a:latin typeface="Times New Roman" pitchFamily="18" charset="0"/>
                <a:cs typeface="Times New Roman" pitchFamily="18" charset="0"/>
              </a:rPr>
              <a:t>=</a:t>
            </a:r>
            <a:r>
              <a:rPr lang="en-IN" sz="3600" dirty="0" err="1" smtClean="0">
                <a:latin typeface="Times New Roman" pitchFamily="18" charset="0"/>
                <a:cs typeface="Times New Roman" pitchFamily="18" charset="0"/>
              </a:rPr>
              <a:t>time.time</a:t>
            </a:r>
            <a:r>
              <a:rPr lang="en-IN" sz="3600"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(current time).</a:t>
            </a:r>
            <a:endParaRPr lang="en-IN" sz="3600" dirty="0" smtClean="0">
              <a:latin typeface="Times New Roman" pitchFamily="18" charset="0"/>
              <a:cs typeface="Times New Roman" pitchFamily="18" charset="0"/>
            </a:endParaRPr>
          </a:p>
          <a:p>
            <a:pPr>
              <a:buFont typeface="Wingdings" pitchFamily="2" charset="2"/>
              <a:buChar char="ü"/>
            </a:pPr>
            <a:r>
              <a:rPr lang="en-IN" sz="3600" dirty="0" smtClean="0">
                <a:latin typeface="Times New Roman" pitchFamily="18" charset="0"/>
                <a:cs typeface="Times New Roman" pitchFamily="18" charset="0"/>
              </a:rPr>
              <a:t>Creating a model object to detect pose for which we need to convert BGR image from </a:t>
            </a:r>
            <a:r>
              <a:rPr lang="en-IN" sz="3600" dirty="0" err="1" smtClean="0">
                <a:latin typeface="Times New Roman" pitchFamily="18" charset="0"/>
                <a:cs typeface="Times New Roman" pitchFamily="18" charset="0"/>
              </a:rPr>
              <a:t>mediapipe</a:t>
            </a:r>
            <a:r>
              <a:rPr lang="en-IN" sz="3600" dirty="0" smtClean="0">
                <a:latin typeface="Times New Roman" pitchFamily="18" charset="0"/>
                <a:cs typeface="Times New Roman" pitchFamily="18" charset="0"/>
              </a:rPr>
              <a:t> to  RGB, and displaying the result after converting image colour by following command : result=</a:t>
            </a:r>
            <a:r>
              <a:rPr lang="en-IN" sz="3600" dirty="0" err="1" smtClean="0">
                <a:latin typeface="Times New Roman" pitchFamily="18" charset="0"/>
                <a:cs typeface="Times New Roman" pitchFamily="18" charset="0"/>
              </a:rPr>
              <a:t>pose.process</a:t>
            </a:r>
            <a:r>
              <a:rPr lang="en-IN" sz="3600" dirty="0" smtClean="0">
                <a:latin typeface="Times New Roman" pitchFamily="18" charset="0"/>
                <a:cs typeface="Times New Roman" pitchFamily="18" charset="0"/>
              </a:rPr>
              <a:t>(</a:t>
            </a:r>
            <a:r>
              <a:rPr lang="en-IN" sz="3600" dirty="0" err="1" smtClean="0">
                <a:latin typeface="Times New Roman" pitchFamily="18" charset="0"/>
                <a:cs typeface="Times New Roman" pitchFamily="18" charset="0"/>
              </a:rPr>
              <a:t>imgRGB</a:t>
            </a:r>
            <a:r>
              <a:rPr lang="en-IN" sz="3600" dirty="0" smtClean="0">
                <a:latin typeface="Times New Roman" pitchFamily="18" charset="0"/>
                <a:cs typeface="Times New Roman" pitchFamily="18" charset="0"/>
              </a:rPr>
              <a:t>).</a:t>
            </a:r>
          </a:p>
          <a:p>
            <a:pPr>
              <a:buFont typeface="Wingdings" pitchFamily="2" charset="2"/>
              <a:buChar char="ü"/>
            </a:pPr>
            <a:r>
              <a:rPr lang="en-IN" sz="3600" dirty="0" smtClean="0">
                <a:latin typeface="Times New Roman" pitchFamily="18" charset="0"/>
                <a:cs typeface="Times New Roman" pitchFamily="18" charset="0"/>
              </a:rPr>
              <a:t>First we will print the landmark of human body (joints) by using the command: print(</a:t>
            </a:r>
            <a:r>
              <a:rPr lang="en-IN" sz="3600" dirty="0" err="1" smtClean="0">
                <a:latin typeface="Times New Roman" pitchFamily="18" charset="0"/>
                <a:cs typeface="Times New Roman" pitchFamily="18" charset="0"/>
              </a:rPr>
              <a:t>results.pose_landmarks</a:t>
            </a:r>
            <a:r>
              <a:rPr lang="en-IN" sz="3600" dirty="0" smtClean="0">
                <a:latin typeface="Times New Roman" pitchFamily="18" charset="0"/>
                <a:cs typeface="Times New Roman" pitchFamily="18" charset="0"/>
              </a:rPr>
              <a:t>)</a:t>
            </a:r>
          </a:p>
          <a:p>
            <a:pPr>
              <a:buNone/>
            </a:pPr>
            <a:r>
              <a:rPr lang="en-IN" sz="3600" dirty="0" smtClean="0">
                <a:latin typeface="Times New Roman" pitchFamily="18" charset="0"/>
                <a:cs typeface="Times New Roman" pitchFamily="18" charset="0"/>
              </a:rPr>
              <a:t>		Then applying the ‘if statement’ condition to join the landmarks and from lines along them.</a:t>
            </a:r>
          </a:p>
          <a:p>
            <a:pPr>
              <a:buFont typeface="Wingdings" pitchFamily="2" charset="2"/>
              <a:buChar char="ü"/>
            </a:pPr>
            <a:r>
              <a:rPr lang="en-IN" sz="3600" dirty="0" smtClean="0">
                <a:latin typeface="Times New Roman" pitchFamily="18" charset="0"/>
                <a:cs typeface="Times New Roman" pitchFamily="18" charset="0"/>
              </a:rPr>
              <a:t>To sort landmark we use the following command:</a:t>
            </a:r>
          </a:p>
          <a:p>
            <a:pPr lvl="1">
              <a:buNone/>
            </a:pPr>
            <a:r>
              <a:rPr lang="en-IN" sz="3600" dirty="0" smtClean="0">
                <a:latin typeface="Times New Roman" pitchFamily="18" charset="0"/>
                <a:cs typeface="Times New Roman" pitchFamily="18" charset="0"/>
              </a:rPr>
              <a:t>(</a:t>
            </a:r>
            <a:r>
              <a:rPr lang="en-IN" sz="3600" dirty="0" err="1" smtClean="0">
                <a:latin typeface="Times New Roman" pitchFamily="18" charset="0"/>
                <a:cs typeface="Times New Roman" pitchFamily="18" charset="0"/>
              </a:rPr>
              <a:t>results.pose_landmarks.landmark</a:t>
            </a:r>
            <a:r>
              <a:rPr lang="en-IN" sz="3600" dirty="0" smtClean="0">
                <a:latin typeface="Times New Roman" pitchFamily="18" charset="0"/>
                <a:cs typeface="Times New Roman" pitchFamily="18" charset="0"/>
              </a:rPr>
              <a:t>) using enumerate to get the loop count convert landmark (height, width and channel) to pixels by </a:t>
            </a:r>
            <a:r>
              <a:rPr lang="en-IN" sz="3600" dirty="0" err="1" smtClean="0">
                <a:latin typeface="Times New Roman" pitchFamily="18" charset="0"/>
                <a:cs typeface="Times New Roman" pitchFamily="18" charset="0"/>
              </a:rPr>
              <a:t>lm.x</a:t>
            </a:r>
            <a:r>
              <a:rPr lang="en-IN" sz="3600" dirty="0" smtClean="0">
                <a:latin typeface="Times New Roman" pitchFamily="18" charset="0"/>
                <a:cs typeface="Times New Roman" pitchFamily="18" charset="0"/>
              </a:rPr>
              <a:t>*w.</a:t>
            </a:r>
          </a:p>
          <a:p>
            <a:pPr lvl="1"/>
            <a:r>
              <a:rPr lang="en-IN" sz="3600" dirty="0" smtClean="0">
                <a:latin typeface="Times New Roman" pitchFamily="18" charset="0"/>
                <a:cs typeface="Times New Roman" pitchFamily="18" charset="0"/>
              </a:rPr>
              <a:t>In the end, making an empty list and appending to highlight a particular landmark</a:t>
            </a:r>
          </a:p>
          <a:p>
            <a:pPr lvl="1">
              <a:buFont typeface="Wingdings" pitchFamily="2" charset="2"/>
              <a:buChar char="ü"/>
            </a:pPr>
            <a:endParaRPr lang="en-IN" dirty="0" smtClean="0"/>
          </a:p>
          <a:p>
            <a:pPr>
              <a:buFont typeface="Wingdings" pitchFamily="2" charset="2"/>
              <a:buChar char="ü"/>
            </a:pP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6" presetClass="emph" presetSubtype="0" fill="hold" nodeType="afterEffect">
                                  <p:stCondLst>
                                    <p:cond delay="0"/>
                                  </p:stCondLst>
                                  <p:iterate type="lt">
                                    <p:tmPct val="10000"/>
                                  </p:iterate>
                                  <p:childTnLst>
                                    <p:animScale>
                                      <p:cBhvr>
                                        <p:cTn id="11" dur="250" autoRev="1" fill="hold">
                                          <p:stCondLst>
                                            <p:cond delay="0"/>
                                          </p:stCondLst>
                                        </p:cTn>
                                        <p:tgtEl>
                                          <p:spTgt spid="3">
                                            <p:txEl>
                                              <p:pRg st="0" end="0"/>
                                            </p:txEl>
                                          </p:spTgt>
                                        </p:tgtEl>
                                      </p:cBhvr>
                                      <p:to x="80000" y="100000"/>
                                    </p:animScale>
                                    <p:anim by="(#ppt_w*0.10)" calcmode="lin" valueType="num">
                                      <p:cBhvr>
                                        <p:cTn id="12" dur="250" autoRev="1" fill="hold">
                                          <p:stCondLst>
                                            <p:cond delay="0"/>
                                          </p:stCondLst>
                                        </p:cTn>
                                        <p:tgtEl>
                                          <p:spTgt spid="3">
                                            <p:txEl>
                                              <p:pRg st="0" end="0"/>
                                            </p:txEl>
                                          </p:spTgt>
                                        </p:tgtEl>
                                        <p:attrNameLst>
                                          <p:attrName>ppt_x</p:attrName>
                                        </p:attrNameLst>
                                      </p:cBhvr>
                                    </p:anim>
                                    <p:anim by="(-#ppt_w*0.10)" calcmode="lin" valueType="num">
                                      <p:cBhvr>
                                        <p:cTn id="13" dur="250" autoRev="1" fill="hold">
                                          <p:stCondLst>
                                            <p:cond delay="0"/>
                                          </p:stCondLst>
                                        </p:cTn>
                                        <p:tgtEl>
                                          <p:spTgt spid="3">
                                            <p:txEl>
                                              <p:pRg st="0" end="0"/>
                                            </p:txEl>
                                          </p:spTgt>
                                        </p:tgtEl>
                                        <p:attrNameLst>
                                          <p:attrName>ppt_y</p:attrName>
                                        </p:attrNameLst>
                                      </p:cBhvr>
                                    </p:anim>
                                    <p:animRot by="-480000">
                                      <p:cBhvr>
                                        <p:cTn id="14" dur="250" autoRev="1" fill="hold">
                                          <p:stCondLst>
                                            <p:cond delay="0"/>
                                          </p:stCondLst>
                                        </p:cTn>
                                        <p:tgtEl>
                                          <p:spTgt spid="3">
                                            <p:txEl>
                                              <p:pRg st="0" end="0"/>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36" presetClass="emph" presetSubtype="0" fill="hold" nodeType="clickEffect">
                                  <p:stCondLst>
                                    <p:cond delay="0"/>
                                  </p:stCondLst>
                                  <p:iterate type="lt">
                                    <p:tmPct val="10000"/>
                                  </p:iterate>
                                  <p:childTnLst>
                                    <p:animScale>
                                      <p:cBhvr>
                                        <p:cTn id="18" dur="250" autoRev="1" fill="hold">
                                          <p:stCondLst>
                                            <p:cond delay="0"/>
                                          </p:stCondLst>
                                        </p:cTn>
                                        <p:tgtEl>
                                          <p:spTgt spid="3">
                                            <p:txEl>
                                              <p:pRg st="1" end="1"/>
                                            </p:txEl>
                                          </p:spTgt>
                                        </p:tgtEl>
                                      </p:cBhvr>
                                      <p:to x="80000" y="100000"/>
                                    </p:animScale>
                                    <p:anim by="(#ppt_w*0.10)" calcmode="lin" valueType="num">
                                      <p:cBhvr>
                                        <p:cTn id="19" dur="250" autoRev="1" fill="hold">
                                          <p:stCondLst>
                                            <p:cond delay="0"/>
                                          </p:stCondLst>
                                        </p:cTn>
                                        <p:tgtEl>
                                          <p:spTgt spid="3">
                                            <p:txEl>
                                              <p:pRg st="1" end="1"/>
                                            </p:txEl>
                                          </p:spTgt>
                                        </p:tgtEl>
                                        <p:attrNameLst>
                                          <p:attrName>ppt_x</p:attrName>
                                        </p:attrNameLst>
                                      </p:cBhvr>
                                    </p:anim>
                                    <p:anim by="(-#ppt_w*0.10)" calcmode="lin" valueType="num">
                                      <p:cBhvr>
                                        <p:cTn id="20" dur="250" autoRev="1" fill="hold">
                                          <p:stCondLst>
                                            <p:cond delay="0"/>
                                          </p:stCondLst>
                                        </p:cTn>
                                        <p:tgtEl>
                                          <p:spTgt spid="3">
                                            <p:txEl>
                                              <p:pRg st="1" end="1"/>
                                            </p:txEl>
                                          </p:spTgt>
                                        </p:tgtEl>
                                        <p:attrNameLst>
                                          <p:attrName>ppt_y</p:attrName>
                                        </p:attrNameLst>
                                      </p:cBhvr>
                                    </p:anim>
                                    <p:animRot by="-480000">
                                      <p:cBhvr>
                                        <p:cTn id="21" dur="250" autoRev="1" fill="hold">
                                          <p:stCondLst>
                                            <p:cond delay="0"/>
                                          </p:stCondLst>
                                        </p:cTn>
                                        <p:tgtEl>
                                          <p:spTgt spid="3">
                                            <p:txEl>
                                              <p:pRg st="1" end="1"/>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36" presetClass="emph" presetSubtype="0" fill="hold" nodeType="clickEffect">
                                  <p:stCondLst>
                                    <p:cond delay="0"/>
                                  </p:stCondLst>
                                  <p:iterate type="lt">
                                    <p:tmPct val="10000"/>
                                  </p:iterate>
                                  <p:childTnLst>
                                    <p:animScale>
                                      <p:cBhvr>
                                        <p:cTn id="25" dur="250" autoRev="1" fill="hold">
                                          <p:stCondLst>
                                            <p:cond delay="0"/>
                                          </p:stCondLst>
                                        </p:cTn>
                                        <p:tgtEl>
                                          <p:spTgt spid="3">
                                            <p:txEl>
                                              <p:pRg st="2" end="2"/>
                                            </p:txEl>
                                          </p:spTgt>
                                        </p:tgtEl>
                                      </p:cBhvr>
                                      <p:to x="80000" y="100000"/>
                                    </p:animScale>
                                    <p:anim by="(#ppt_w*0.10)" calcmode="lin" valueType="num">
                                      <p:cBhvr>
                                        <p:cTn id="26" dur="250" autoRev="1" fill="hold">
                                          <p:stCondLst>
                                            <p:cond delay="0"/>
                                          </p:stCondLst>
                                        </p:cTn>
                                        <p:tgtEl>
                                          <p:spTgt spid="3">
                                            <p:txEl>
                                              <p:pRg st="2" end="2"/>
                                            </p:txEl>
                                          </p:spTgt>
                                        </p:tgtEl>
                                        <p:attrNameLst>
                                          <p:attrName>ppt_x</p:attrName>
                                        </p:attrNameLst>
                                      </p:cBhvr>
                                    </p:anim>
                                    <p:anim by="(-#ppt_w*0.10)" calcmode="lin" valueType="num">
                                      <p:cBhvr>
                                        <p:cTn id="27" dur="250" autoRev="1" fill="hold">
                                          <p:stCondLst>
                                            <p:cond delay="0"/>
                                          </p:stCondLst>
                                        </p:cTn>
                                        <p:tgtEl>
                                          <p:spTgt spid="3">
                                            <p:txEl>
                                              <p:pRg st="2" end="2"/>
                                            </p:txEl>
                                          </p:spTgt>
                                        </p:tgtEl>
                                        <p:attrNameLst>
                                          <p:attrName>ppt_y</p:attrName>
                                        </p:attrNameLst>
                                      </p:cBhvr>
                                    </p:anim>
                                    <p:animRot by="-480000">
                                      <p:cBhvr>
                                        <p:cTn id="28" dur="250" autoRev="1" fill="hold">
                                          <p:stCondLst>
                                            <p:cond delay="0"/>
                                          </p:stCondLst>
                                        </p:cTn>
                                        <p:tgtEl>
                                          <p:spTgt spid="3">
                                            <p:txEl>
                                              <p:pRg st="2" end="2"/>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6" presetClass="emph" presetSubtype="0" fill="hold" nodeType="clickEffect">
                                  <p:stCondLst>
                                    <p:cond delay="0"/>
                                  </p:stCondLst>
                                  <p:iterate type="lt">
                                    <p:tmPct val="10000"/>
                                  </p:iterate>
                                  <p:childTnLst>
                                    <p:animScale>
                                      <p:cBhvr>
                                        <p:cTn id="32" dur="250" autoRev="1" fill="hold">
                                          <p:stCondLst>
                                            <p:cond delay="0"/>
                                          </p:stCondLst>
                                        </p:cTn>
                                        <p:tgtEl>
                                          <p:spTgt spid="3">
                                            <p:txEl>
                                              <p:pRg st="3" end="3"/>
                                            </p:txEl>
                                          </p:spTgt>
                                        </p:tgtEl>
                                      </p:cBhvr>
                                      <p:to x="80000" y="100000"/>
                                    </p:animScale>
                                    <p:anim by="(#ppt_w*0.10)" calcmode="lin" valueType="num">
                                      <p:cBhvr>
                                        <p:cTn id="33" dur="250" autoRev="1" fill="hold">
                                          <p:stCondLst>
                                            <p:cond delay="0"/>
                                          </p:stCondLst>
                                        </p:cTn>
                                        <p:tgtEl>
                                          <p:spTgt spid="3">
                                            <p:txEl>
                                              <p:pRg st="3" end="3"/>
                                            </p:txEl>
                                          </p:spTgt>
                                        </p:tgtEl>
                                        <p:attrNameLst>
                                          <p:attrName>ppt_x</p:attrName>
                                        </p:attrNameLst>
                                      </p:cBhvr>
                                    </p:anim>
                                    <p:anim by="(-#ppt_w*0.10)" calcmode="lin" valueType="num">
                                      <p:cBhvr>
                                        <p:cTn id="34" dur="250" autoRev="1" fill="hold">
                                          <p:stCondLst>
                                            <p:cond delay="0"/>
                                          </p:stCondLst>
                                        </p:cTn>
                                        <p:tgtEl>
                                          <p:spTgt spid="3">
                                            <p:txEl>
                                              <p:pRg st="3" end="3"/>
                                            </p:txEl>
                                          </p:spTgt>
                                        </p:tgtEl>
                                        <p:attrNameLst>
                                          <p:attrName>ppt_y</p:attrName>
                                        </p:attrNameLst>
                                      </p:cBhvr>
                                    </p:anim>
                                    <p:animRot by="-480000">
                                      <p:cBhvr>
                                        <p:cTn id="35" dur="250" autoRev="1" fill="hold">
                                          <p:stCondLst>
                                            <p:cond delay="0"/>
                                          </p:stCondLst>
                                        </p:cTn>
                                        <p:tgtEl>
                                          <p:spTgt spid="3">
                                            <p:txEl>
                                              <p:pRg st="3" end="3"/>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36" presetClass="emph" presetSubtype="0" fill="hold" nodeType="clickEffect">
                                  <p:stCondLst>
                                    <p:cond delay="0"/>
                                  </p:stCondLst>
                                  <p:iterate type="lt">
                                    <p:tmPct val="10000"/>
                                  </p:iterate>
                                  <p:childTnLst>
                                    <p:animScale>
                                      <p:cBhvr>
                                        <p:cTn id="39" dur="250" autoRev="1" fill="hold">
                                          <p:stCondLst>
                                            <p:cond delay="0"/>
                                          </p:stCondLst>
                                        </p:cTn>
                                        <p:tgtEl>
                                          <p:spTgt spid="3">
                                            <p:txEl>
                                              <p:pRg st="4" end="4"/>
                                            </p:txEl>
                                          </p:spTgt>
                                        </p:tgtEl>
                                      </p:cBhvr>
                                      <p:to x="80000" y="100000"/>
                                    </p:animScale>
                                    <p:anim by="(#ppt_w*0.10)" calcmode="lin" valueType="num">
                                      <p:cBhvr>
                                        <p:cTn id="40" dur="250" autoRev="1" fill="hold">
                                          <p:stCondLst>
                                            <p:cond delay="0"/>
                                          </p:stCondLst>
                                        </p:cTn>
                                        <p:tgtEl>
                                          <p:spTgt spid="3">
                                            <p:txEl>
                                              <p:pRg st="4" end="4"/>
                                            </p:txEl>
                                          </p:spTgt>
                                        </p:tgtEl>
                                        <p:attrNameLst>
                                          <p:attrName>ppt_x</p:attrName>
                                        </p:attrNameLst>
                                      </p:cBhvr>
                                    </p:anim>
                                    <p:anim by="(-#ppt_w*0.10)" calcmode="lin" valueType="num">
                                      <p:cBhvr>
                                        <p:cTn id="41" dur="250" autoRev="1" fill="hold">
                                          <p:stCondLst>
                                            <p:cond delay="0"/>
                                          </p:stCondLst>
                                        </p:cTn>
                                        <p:tgtEl>
                                          <p:spTgt spid="3">
                                            <p:txEl>
                                              <p:pRg st="4" end="4"/>
                                            </p:txEl>
                                          </p:spTgt>
                                        </p:tgtEl>
                                        <p:attrNameLst>
                                          <p:attrName>ppt_y</p:attrName>
                                        </p:attrNameLst>
                                      </p:cBhvr>
                                    </p:anim>
                                    <p:animRot by="-480000">
                                      <p:cBhvr>
                                        <p:cTn id="42" dur="250" autoRev="1" fill="hold">
                                          <p:stCondLst>
                                            <p:cond delay="0"/>
                                          </p:stCondLst>
                                        </p:cTn>
                                        <p:tgtEl>
                                          <p:spTgt spid="3">
                                            <p:txEl>
                                              <p:pRg st="4" end="4"/>
                                            </p:txEl>
                                          </p:spTgt>
                                        </p:tgtEl>
                                        <p:attrNameLst>
                                          <p:attrName>r</p:attrName>
                                        </p:attrNameLst>
                                      </p:cBhvr>
                                    </p:animRot>
                                  </p:childTnLst>
                                </p:cTn>
                              </p:par>
                              <p:par>
                                <p:cTn id="43" presetID="36" presetClass="emph" presetSubtype="0" fill="hold" nodeType="withEffect">
                                  <p:stCondLst>
                                    <p:cond delay="0"/>
                                  </p:stCondLst>
                                  <p:iterate type="lt">
                                    <p:tmPct val="10000"/>
                                  </p:iterate>
                                  <p:childTnLst>
                                    <p:animScale>
                                      <p:cBhvr>
                                        <p:cTn id="44" dur="250" autoRev="1" fill="hold">
                                          <p:stCondLst>
                                            <p:cond delay="0"/>
                                          </p:stCondLst>
                                        </p:cTn>
                                        <p:tgtEl>
                                          <p:spTgt spid="3">
                                            <p:txEl>
                                              <p:pRg st="5" end="5"/>
                                            </p:txEl>
                                          </p:spTgt>
                                        </p:tgtEl>
                                      </p:cBhvr>
                                      <p:to x="80000" y="100000"/>
                                    </p:animScale>
                                    <p:anim by="(#ppt_w*0.10)" calcmode="lin" valueType="num">
                                      <p:cBhvr>
                                        <p:cTn id="45" dur="250" autoRev="1" fill="hold">
                                          <p:stCondLst>
                                            <p:cond delay="0"/>
                                          </p:stCondLst>
                                        </p:cTn>
                                        <p:tgtEl>
                                          <p:spTgt spid="3">
                                            <p:txEl>
                                              <p:pRg st="5" end="5"/>
                                            </p:txEl>
                                          </p:spTgt>
                                        </p:tgtEl>
                                        <p:attrNameLst>
                                          <p:attrName>ppt_x</p:attrName>
                                        </p:attrNameLst>
                                      </p:cBhvr>
                                    </p:anim>
                                    <p:anim by="(-#ppt_w*0.10)" calcmode="lin" valueType="num">
                                      <p:cBhvr>
                                        <p:cTn id="46" dur="250" autoRev="1" fill="hold">
                                          <p:stCondLst>
                                            <p:cond delay="0"/>
                                          </p:stCondLst>
                                        </p:cTn>
                                        <p:tgtEl>
                                          <p:spTgt spid="3">
                                            <p:txEl>
                                              <p:pRg st="5" end="5"/>
                                            </p:txEl>
                                          </p:spTgt>
                                        </p:tgtEl>
                                        <p:attrNameLst>
                                          <p:attrName>ppt_y</p:attrName>
                                        </p:attrNameLst>
                                      </p:cBhvr>
                                    </p:anim>
                                    <p:animRot by="-480000">
                                      <p:cBhvr>
                                        <p:cTn id="47" dur="250" autoRev="1" fill="hold">
                                          <p:stCondLst>
                                            <p:cond delay="0"/>
                                          </p:stCondLst>
                                        </p:cTn>
                                        <p:tgtEl>
                                          <p:spTgt spid="3">
                                            <p:txEl>
                                              <p:pRg st="5" end="5"/>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36" presetClass="emph" presetSubtype="0" fill="hold" nodeType="clickEffect">
                                  <p:stCondLst>
                                    <p:cond delay="0"/>
                                  </p:stCondLst>
                                  <p:iterate type="lt">
                                    <p:tmPct val="10000"/>
                                  </p:iterate>
                                  <p:childTnLst>
                                    <p:animScale>
                                      <p:cBhvr>
                                        <p:cTn id="51" dur="250" autoRev="1" fill="hold">
                                          <p:stCondLst>
                                            <p:cond delay="0"/>
                                          </p:stCondLst>
                                        </p:cTn>
                                        <p:tgtEl>
                                          <p:spTgt spid="3">
                                            <p:txEl>
                                              <p:pRg st="6" end="6"/>
                                            </p:txEl>
                                          </p:spTgt>
                                        </p:tgtEl>
                                      </p:cBhvr>
                                      <p:to x="80000" y="100000"/>
                                    </p:animScale>
                                    <p:anim by="(#ppt_w*0.10)" calcmode="lin" valueType="num">
                                      <p:cBhvr>
                                        <p:cTn id="52" dur="250" autoRev="1" fill="hold">
                                          <p:stCondLst>
                                            <p:cond delay="0"/>
                                          </p:stCondLst>
                                        </p:cTn>
                                        <p:tgtEl>
                                          <p:spTgt spid="3">
                                            <p:txEl>
                                              <p:pRg st="6" end="6"/>
                                            </p:txEl>
                                          </p:spTgt>
                                        </p:tgtEl>
                                        <p:attrNameLst>
                                          <p:attrName>ppt_x</p:attrName>
                                        </p:attrNameLst>
                                      </p:cBhvr>
                                    </p:anim>
                                    <p:anim by="(-#ppt_w*0.10)" calcmode="lin" valueType="num">
                                      <p:cBhvr>
                                        <p:cTn id="53" dur="250" autoRev="1" fill="hold">
                                          <p:stCondLst>
                                            <p:cond delay="0"/>
                                          </p:stCondLst>
                                        </p:cTn>
                                        <p:tgtEl>
                                          <p:spTgt spid="3">
                                            <p:txEl>
                                              <p:pRg st="6" end="6"/>
                                            </p:txEl>
                                          </p:spTgt>
                                        </p:tgtEl>
                                        <p:attrNameLst>
                                          <p:attrName>ppt_y</p:attrName>
                                        </p:attrNameLst>
                                      </p:cBhvr>
                                    </p:anim>
                                    <p:animRot by="-480000">
                                      <p:cBhvr>
                                        <p:cTn id="54" dur="250" autoRev="1" fill="hold">
                                          <p:stCondLst>
                                            <p:cond delay="0"/>
                                          </p:stCondLst>
                                        </p:cTn>
                                        <p:tgtEl>
                                          <p:spTgt spid="3">
                                            <p:txEl>
                                              <p:pRg st="6" end="6"/>
                                            </p:txEl>
                                          </p:spTgt>
                                        </p:tgtEl>
                                        <p:attrNameLst>
                                          <p:attrName>r</p:attrName>
                                        </p:attrNameLst>
                                      </p:cBhvr>
                                    </p:animRot>
                                  </p:childTnLst>
                                </p:cTn>
                              </p:par>
                              <p:par>
                                <p:cTn id="55" presetID="36" presetClass="emph" presetSubtype="0" fill="hold" nodeType="withEffect">
                                  <p:stCondLst>
                                    <p:cond delay="0"/>
                                  </p:stCondLst>
                                  <p:iterate type="lt">
                                    <p:tmPct val="10000"/>
                                  </p:iterate>
                                  <p:childTnLst>
                                    <p:animScale>
                                      <p:cBhvr>
                                        <p:cTn id="56" dur="250" autoRev="1" fill="hold">
                                          <p:stCondLst>
                                            <p:cond delay="0"/>
                                          </p:stCondLst>
                                        </p:cTn>
                                        <p:tgtEl>
                                          <p:spTgt spid="3">
                                            <p:txEl>
                                              <p:pRg st="7" end="7"/>
                                            </p:txEl>
                                          </p:spTgt>
                                        </p:tgtEl>
                                      </p:cBhvr>
                                      <p:to x="80000" y="100000"/>
                                    </p:animScale>
                                    <p:anim by="(#ppt_w*0.10)" calcmode="lin" valueType="num">
                                      <p:cBhvr>
                                        <p:cTn id="57" dur="250" autoRev="1" fill="hold">
                                          <p:stCondLst>
                                            <p:cond delay="0"/>
                                          </p:stCondLst>
                                        </p:cTn>
                                        <p:tgtEl>
                                          <p:spTgt spid="3">
                                            <p:txEl>
                                              <p:pRg st="7" end="7"/>
                                            </p:txEl>
                                          </p:spTgt>
                                        </p:tgtEl>
                                        <p:attrNameLst>
                                          <p:attrName>ppt_x</p:attrName>
                                        </p:attrNameLst>
                                      </p:cBhvr>
                                    </p:anim>
                                    <p:anim by="(-#ppt_w*0.10)" calcmode="lin" valueType="num">
                                      <p:cBhvr>
                                        <p:cTn id="58" dur="250" autoRev="1" fill="hold">
                                          <p:stCondLst>
                                            <p:cond delay="0"/>
                                          </p:stCondLst>
                                        </p:cTn>
                                        <p:tgtEl>
                                          <p:spTgt spid="3">
                                            <p:txEl>
                                              <p:pRg st="7" end="7"/>
                                            </p:txEl>
                                          </p:spTgt>
                                        </p:tgtEl>
                                        <p:attrNameLst>
                                          <p:attrName>ppt_y</p:attrName>
                                        </p:attrNameLst>
                                      </p:cBhvr>
                                    </p:anim>
                                    <p:animRot by="-480000">
                                      <p:cBhvr>
                                        <p:cTn id="59" dur="250" autoRev="1" fill="hold">
                                          <p:stCondLst>
                                            <p:cond delay="0"/>
                                          </p:stCondLst>
                                        </p:cTn>
                                        <p:tgtEl>
                                          <p:spTgt spid="3">
                                            <p:txEl>
                                              <p:pRg st="7" end="7"/>
                                            </p:txEl>
                                          </p:spTgt>
                                        </p:tgtEl>
                                        <p:attrNameLst>
                                          <p:attrName>r</p:attrName>
                                        </p:attrNameLst>
                                      </p:cBhvr>
                                    </p:animRot>
                                  </p:childTnLst>
                                </p:cTn>
                              </p:par>
                              <p:par>
                                <p:cTn id="60" presetID="36" presetClass="emph" presetSubtype="0" fill="hold" nodeType="withEffect">
                                  <p:stCondLst>
                                    <p:cond delay="0"/>
                                  </p:stCondLst>
                                  <p:iterate type="lt">
                                    <p:tmPct val="10000"/>
                                  </p:iterate>
                                  <p:childTnLst>
                                    <p:animScale>
                                      <p:cBhvr>
                                        <p:cTn id="61" dur="250" autoRev="1" fill="hold">
                                          <p:stCondLst>
                                            <p:cond delay="0"/>
                                          </p:stCondLst>
                                        </p:cTn>
                                        <p:tgtEl>
                                          <p:spTgt spid="3">
                                            <p:txEl>
                                              <p:pRg st="8" end="8"/>
                                            </p:txEl>
                                          </p:spTgt>
                                        </p:tgtEl>
                                      </p:cBhvr>
                                      <p:to x="80000" y="100000"/>
                                    </p:animScale>
                                    <p:anim by="(#ppt_w*0.10)" calcmode="lin" valueType="num">
                                      <p:cBhvr>
                                        <p:cTn id="62" dur="250" autoRev="1" fill="hold">
                                          <p:stCondLst>
                                            <p:cond delay="0"/>
                                          </p:stCondLst>
                                        </p:cTn>
                                        <p:tgtEl>
                                          <p:spTgt spid="3">
                                            <p:txEl>
                                              <p:pRg st="8" end="8"/>
                                            </p:txEl>
                                          </p:spTgt>
                                        </p:tgtEl>
                                        <p:attrNameLst>
                                          <p:attrName>ppt_x</p:attrName>
                                        </p:attrNameLst>
                                      </p:cBhvr>
                                    </p:anim>
                                    <p:anim by="(-#ppt_w*0.10)" calcmode="lin" valueType="num">
                                      <p:cBhvr>
                                        <p:cTn id="63" dur="250" autoRev="1" fill="hold">
                                          <p:stCondLst>
                                            <p:cond delay="0"/>
                                          </p:stCondLst>
                                        </p:cTn>
                                        <p:tgtEl>
                                          <p:spTgt spid="3">
                                            <p:txEl>
                                              <p:pRg st="8" end="8"/>
                                            </p:txEl>
                                          </p:spTgt>
                                        </p:tgtEl>
                                        <p:attrNameLst>
                                          <p:attrName>ppt_y</p:attrName>
                                        </p:attrNameLst>
                                      </p:cBhvr>
                                    </p:anim>
                                    <p:animRot by="-480000">
                                      <p:cBhvr>
                                        <p:cTn id="64" dur="250" autoRev="1" fill="hold">
                                          <p:stCondLst>
                                            <p:cond delay="0"/>
                                          </p:stCondLst>
                                        </p:cTn>
                                        <p:tgtEl>
                                          <p:spTgt spid="3">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Algerian" pitchFamily="82" charset="0"/>
              </a:rPr>
              <a:t>CONCLUSION</a:t>
            </a:r>
            <a:endParaRPr lang="en-US" sz="4400" dirty="0">
              <a:latin typeface="Algerian" pitchFamily="82" charset="0"/>
            </a:endParaRPr>
          </a:p>
        </p:txBody>
      </p:sp>
      <p:pic>
        <p:nvPicPr>
          <p:cNvPr id="4" name="Content Placeholder 3" descr="photo6298818364675568532.jpg"/>
          <p:cNvPicPr>
            <a:picLocks noGrp="1" noChangeAspect="1"/>
          </p:cNvPicPr>
          <p:nvPr>
            <p:ph sz="half" idx="1"/>
          </p:nvPr>
        </p:nvPicPr>
        <p:blipFill>
          <a:blip r:embed="rId2"/>
          <a:stretch>
            <a:fillRect/>
          </a:stretch>
        </p:blipFill>
        <p:spPr>
          <a:xfrm>
            <a:off x="457200" y="1295400"/>
            <a:ext cx="4038600" cy="5334000"/>
          </a:xfrm>
        </p:spPr>
      </p:pic>
      <p:sp>
        <p:nvSpPr>
          <p:cNvPr id="8" name="Content Placeholder 7"/>
          <p:cNvSpPr>
            <a:spLocks noGrp="1"/>
          </p:cNvSpPr>
          <p:nvPr>
            <p:ph sz="half" idx="2"/>
          </p:nvPr>
        </p:nvSpPr>
        <p:spPr/>
        <p:txBody>
          <a:bodyPr>
            <a:normAutofit/>
          </a:bodyPr>
          <a:lstStyle/>
          <a:p>
            <a:r>
              <a:rPr lang="en-IN" dirty="0" smtClean="0"/>
              <a:t>The output is shown in the image on the side following the lines along the body structure and landmarks connecting the joints of human body</a:t>
            </a:r>
            <a:r>
              <a:rPr lang="en-IN" dirty="0" smtClean="0"/>
              <a:t>.</a:t>
            </a:r>
            <a:endParaRPr lang="en-IN" dirty="0"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mph" presetSubtype="0" grpId="0" nodeType="afterEffect">
                                  <p:stCondLst>
                                    <p:cond delay="0"/>
                                  </p:stCondLst>
                                  <p:childTnLst>
                                    <p:set>
                                      <p:cBhvr override="childStyle">
                                        <p:cTn id="6" dur="indefinite"/>
                                        <p:tgtEl>
                                          <p:spTgt spid="2"/>
                                        </p:tgtEl>
                                        <p:attrNameLst>
                                          <p:attrName>style.fontFamily</p:attrName>
                                        </p:attrNameLst>
                                      </p:cBhvr>
                                      <p:to>
                                        <p:strVal val="Times New Roman"/>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4"/>
                                        </p:tgtEl>
                                      </p:cBhvr>
                                      <p:by x="150000" y="150000"/>
                                    </p:animScale>
                                  </p:childTnLst>
                                </p:cTn>
                              </p:par>
                            </p:childTnLst>
                          </p:cTn>
                        </p:par>
                        <p:par>
                          <p:cTn id="10" fill="hold">
                            <p:stCondLst>
                              <p:cond delay="2000"/>
                            </p:stCondLst>
                            <p:childTnLst>
                              <p:par>
                                <p:cTn id="11" presetID="54" presetClass="entr" presetSubtype="0" accel="100000" fill="hold" grpId="0" nodeType="after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p:cTn id="13" dur="500" fill="hold"/>
                                        <p:tgtEl>
                                          <p:spTgt spid="8">
                                            <p:txEl>
                                              <p:pRg st="0" end="0"/>
                                            </p:txEl>
                                          </p:spTgt>
                                        </p:tgtEl>
                                        <p:attrNameLst>
                                          <p:attrName>ppt_w</p:attrName>
                                        </p:attrNameLst>
                                      </p:cBhvr>
                                      <p:tavLst>
                                        <p:tav tm="0">
                                          <p:val>
                                            <p:strVal val="#ppt_w*0.05"/>
                                          </p:val>
                                        </p:tav>
                                        <p:tav tm="100000">
                                          <p:val>
                                            <p:strVal val="#ppt_w"/>
                                          </p:val>
                                        </p:tav>
                                      </p:tavLst>
                                    </p:anim>
                                    <p:anim calcmode="lin" valueType="num">
                                      <p:cBhvr>
                                        <p:cTn id="14" dur="5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5" dur="5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
                                          </p:val>
                                        </p:tav>
                                        <p:tav tm="100000">
                                          <p:val>
                                            <p:strVal val="#ppt_y"/>
                                          </p:val>
                                        </p:tav>
                                      </p:tavLst>
                                    </p:anim>
                                    <p:animEffect transition="in" filter="fade">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3048000"/>
            <a:ext cx="3704860" cy="923330"/>
          </a:xfrm>
          <a:prstGeom prst="rect">
            <a:avLst/>
          </a:prstGeom>
          <a:noFill/>
        </p:spPr>
        <p:txBody>
          <a:bodyPr wrap="none" lIns="91440" tIns="45720" rIns="91440" bIns="45720">
            <a:spAutoFit/>
          </a:bodyPr>
          <a:lstStyle/>
          <a:p>
            <a:pPr algn="ctr"/>
            <a:r>
              <a:rPr lang="en-I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604</TotalTime>
  <Words>328</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Slide 1</vt:lpstr>
      <vt:lpstr>Acknowledgement</vt:lpstr>
      <vt:lpstr>OBJECTIVE</vt:lpstr>
      <vt:lpstr>Different Landmarks of human Body</vt:lpstr>
      <vt:lpstr>    IMPLEMENTATION ALGORITHM     </vt:lpstr>
      <vt:lpstr>CONCLUSION</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Jain</dc:creator>
  <cp:lastModifiedBy>BAD MAN</cp:lastModifiedBy>
  <cp:revision>30</cp:revision>
  <dcterms:created xsi:type="dcterms:W3CDTF">2006-08-16T00:00:00Z</dcterms:created>
  <dcterms:modified xsi:type="dcterms:W3CDTF">2022-11-11T17:02:15Z</dcterms:modified>
</cp:coreProperties>
</file>