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6"/>
  </p:notesMasterIdLst>
  <p:sldIdLst>
    <p:sldId id="256" r:id="rId2"/>
    <p:sldId id="257" r:id="rId3"/>
    <p:sldId id="258" r:id="rId4"/>
    <p:sldId id="259" r:id="rId5"/>
    <p:sldId id="260" r:id="rId6"/>
    <p:sldId id="285" r:id="rId7"/>
    <p:sldId id="286" r:id="rId8"/>
    <p:sldId id="287" r:id="rId9"/>
    <p:sldId id="288" r:id="rId10"/>
    <p:sldId id="261" r:id="rId11"/>
    <p:sldId id="274" r:id="rId12"/>
    <p:sldId id="275" r:id="rId13"/>
    <p:sldId id="276" r:id="rId14"/>
    <p:sldId id="277" r:id="rId15"/>
    <p:sldId id="278" r:id="rId16"/>
    <p:sldId id="279" r:id="rId17"/>
    <p:sldId id="280" r:id="rId18"/>
    <p:sldId id="281" r:id="rId19"/>
    <p:sldId id="282" r:id="rId20"/>
    <p:sldId id="283" r:id="rId21"/>
    <p:sldId id="284" r:id="rId22"/>
    <p:sldId id="272" r:id="rId23"/>
    <p:sldId id="289" r:id="rId24"/>
    <p:sldId id="290" r:id="rId25"/>
  </p:sldIdLst>
  <p:sldSz cx="12169775" cy="7092950"/>
  <p:notesSz cx="6858000" cy="9144000"/>
  <p:defaultTextStyle>
    <a:defPPr>
      <a:defRPr lang="en-US"/>
    </a:defPPr>
    <a:lvl1pPr marL="0" algn="l" defTabSz="1232794" rtl="0" eaLnBrk="1" latinLnBrk="0" hangingPunct="1">
      <a:defRPr sz="2400" kern="1200">
        <a:solidFill>
          <a:schemeClr val="tx1"/>
        </a:solidFill>
        <a:latin typeface="+mn-lt"/>
        <a:ea typeface="+mn-ea"/>
        <a:cs typeface="+mn-cs"/>
      </a:defRPr>
    </a:lvl1pPr>
    <a:lvl2pPr marL="616397" algn="l" defTabSz="1232794" rtl="0" eaLnBrk="1" latinLnBrk="0" hangingPunct="1">
      <a:defRPr sz="2400" kern="1200">
        <a:solidFill>
          <a:schemeClr val="tx1"/>
        </a:solidFill>
        <a:latin typeface="+mn-lt"/>
        <a:ea typeface="+mn-ea"/>
        <a:cs typeface="+mn-cs"/>
      </a:defRPr>
    </a:lvl2pPr>
    <a:lvl3pPr marL="1232794" algn="l" defTabSz="1232794" rtl="0" eaLnBrk="1" latinLnBrk="0" hangingPunct="1">
      <a:defRPr sz="2400" kern="1200">
        <a:solidFill>
          <a:schemeClr val="tx1"/>
        </a:solidFill>
        <a:latin typeface="+mn-lt"/>
        <a:ea typeface="+mn-ea"/>
        <a:cs typeface="+mn-cs"/>
      </a:defRPr>
    </a:lvl3pPr>
    <a:lvl4pPr marL="1849191" algn="l" defTabSz="1232794" rtl="0" eaLnBrk="1" latinLnBrk="0" hangingPunct="1">
      <a:defRPr sz="2400" kern="1200">
        <a:solidFill>
          <a:schemeClr val="tx1"/>
        </a:solidFill>
        <a:latin typeface="+mn-lt"/>
        <a:ea typeface="+mn-ea"/>
        <a:cs typeface="+mn-cs"/>
      </a:defRPr>
    </a:lvl4pPr>
    <a:lvl5pPr marL="2465588" algn="l" defTabSz="1232794" rtl="0" eaLnBrk="1" latinLnBrk="0" hangingPunct="1">
      <a:defRPr sz="2400" kern="1200">
        <a:solidFill>
          <a:schemeClr val="tx1"/>
        </a:solidFill>
        <a:latin typeface="+mn-lt"/>
        <a:ea typeface="+mn-ea"/>
        <a:cs typeface="+mn-cs"/>
      </a:defRPr>
    </a:lvl5pPr>
    <a:lvl6pPr marL="3081985" algn="l" defTabSz="1232794" rtl="0" eaLnBrk="1" latinLnBrk="0" hangingPunct="1">
      <a:defRPr sz="2400" kern="1200">
        <a:solidFill>
          <a:schemeClr val="tx1"/>
        </a:solidFill>
        <a:latin typeface="+mn-lt"/>
        <a:ea typeface="+mn-ea"/>
        <a:cs typeface="+mn-cs"/>
      </a:defRPr>
    </a:lvl6pPr>
    <a:lvl7pPr marL="3698382" algn="l" defTabSz="1232794" rtl="0" eaLnBrk="1" latinLnBrk="0" hangingPunct="1">
      <a:defRPr sz="2400" kern="1200">
        <a:solidFill>
          <a:schemeClr val="tx1"/>
        </a:solidFill>
        <a:latin typeface="+mn-lt"/>
        <a:ea typeface="+mn-ea"/>
        <a:cs typeface="+mn-cs"/>
      </a:defRPr>
    </a:lvl7pPr>
    <a:lvl8pPr marL="4314779" algn="l" defTabSz="1232794" rtl="0" eaLnBrk="1" latinLnBrk="0" hangingPunct="1">
      <a:defRPr sz="2400" kern="1200">
        <a:solidFill>
          <a:schemeClr val="tx1"/>
        </a:solidFill>
        <a:latin typeface="+mn-lt"/>
        <a:ea typeface="+mn-ea"/>
        <a:cs typeface="+mn-cs"/>
      </a:defRPr>
    </a:lvl8pPr>
    <a:lvl9pPr marL="4931176" algn="l" defTabSz="1232794"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8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4" autoAdjust="0"/>
    <p:restoredTop sz="94660"/>
  </p:normalViewPr>
  <p:slideViewPr>
    <p:cSldViewPr>
      <p:cViewPr>
        <p:scale>
          <a:sx n="73" d="100"/>
          <a:sy n="73" d="100"/>
        </p:scale>
        <p:origin x="-456" y="-66"/>
      </p:cViewPr>
      <p:guideLst>
        <p:guide orient="horz" pos="2234"/>
        <p:guide pos="38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63413-B84B-47DF-8831-C626EC08937D}" type="datetimeFigureOut">
              <a:rPr lang="en-SG" smtClean="0"/>
              <a:t>22/9/2019</a:t>
            </a:fld>
            <a:endParaRPr lang="en-SG"/>
          </a:p>
        </p:txBody>
      </p:sp>
      <p:sp>
        <p:nvSpPr>
          <p:cNvPr id="4" name="Slide Image Placeholder 3"/>
          <p:cNvSpPr>
            <a:spLocks noGrp="1" noRot="1" noChangeAspect="1"/>
          </p:cNvSpPr>
          <p:nvPr>
            <p:ph type="sldImg" idx="2"/>
          </p:nvPr>
        </p:nvSpPr>
        <p:spPr>
          <a:xfrm>
            <a:off x="487363" y="685800"/>
            <a:ext cx="5883275"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60343D-5870-4984-B13B-FF8BE2941EE4}" type="slidenum">
              <a:rPr lang="en-SG" smtClean="0"/>
              <a:t>‹#›</a:t>
            </a:fld>
            <a:endParaRPr lang="en-SG"/>
          </a:p>
        </p:txBody>
      </p:sp>
    </p:spTree>
    <p:extLst>
      <p:ext uri="{BB962C8B-B14F-4D97-AF65-F5344CB8AC3E}">
        <p14:creationId xmlns:p14="http://schemas.microsoft.com/office/powerpoint/2010/main" val="133572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7529" y="3335893"/>
            <a:ext cx="10974717" cy="1895239"/>
          </a:xfrm>
          <a:noFill/>
          <a:effectLst>
            <a:outerShdw blurRad="50800" dist="38100" dir="2700000" algn="tl" rotWithShape="0">
              <a:prstClr val="black">
                <a:alpha val="40000"/>
              </a:prstClr>
            </a:outerShdw>
          </a:effectLst>
        </p:spPr>
        <p:txBody>
          <a:bodyPr>
            <a:normAutofit/>
          </a:bodyPr>
          <a:lstStyle>
            <a:lvl1pPr algn="r">
              <a:defRPr sz="4900">
                <a:solidFill>
                  <a:schemeClr val="accent6">
                    <a:lumMod val="60000"/>
                    <a:lumOff val="4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7529" y="5248521"/>
            <a:ext cx="10955156" cy="1269858"/>
          </a:xfrm>
        </p:spPr>
        <p:txBody>
          <a:bodyPr>
            <a:normAutofit/>
          </a:bodyPr>
          <a:lstStyle>
            <a:lvl1pPr marL="0" indent="0" algn="r">
              <a:buNone/>
              <a:defRPr sz="3800" b="0" i="0">
                <a:solidFill>
                  <a:schemeClr val="accent1">
                    <a:lumMod val="40000"/>
                    <a:lumOff val="60000"/>
                  </a:schemeClr>
                </a:solidFill>
              </a:defRPr>
            </a:lvl1pPr>
            <a:lvl2pPr marL="616397" indent="0" algn="ctr">
              <a:buNone/>
              <a:defRPr>
                <a:solidFill>
                  <a:schemeClr val="tx1">
                    <a:tint val="75000"/>
                  </a:schemeClr>
                </a:solidFill>
              </a:defRPr>
            </a:lvl2pPr>
            <a:lvl3pPr marL="1232794" indent="0" algn="ctr">
              <a:buNone/>
              <a:defRPr>
                <a:solidFill>
                  <a:schemeClr val="tx1">
                    <a:tint val="75000"/>
                  </a:schemeClr>
                </a:solidFill>
              </a:defRPr>
            </a:lvl3pPr>
            <a:lvl4pPr marL="1849191" indent="0" algn="ctr">
              <a:buNone/>
              <a:defRPr>
                <a:solidFill>
                  <a:schemeClr val="tx1">
                    <a:tint val="75000"/>
                  </a:schemeClr>
                </a:solidFill>
              </a:defRPr>
            </a:lvl4pPr>
            <a:lvl5pPr marL="2465588" indent="0" algn="ctr">
              <a:buNone/>
              <a:defRPr>
                <a:solidFill>
                  <a:schemeClr val="tx1">
                    <a:tint val="75000"/>
                  </a:schemeClr>
                </a:solidFill>
              </a:defRPr>
            </a:lvl5pPr>
            <a:lvl6pPr marL="3081985" indent="0" algn="ctr">
              <a:buNone/>
              <a:defRPr>
                <a:solidFill>
                  <a:schemeClr val="tx1">
                    <a:tint val="75000"/>
                  </a:schemeClr>
                </a:solidFill>
              </a:defRPr>
            </a:lvl6pPr>
            <a:lvl7pPr marL="3698382" indent="0" algn="ctr">
              <a:buNone/>
              <a:defRPr>
                <a:solidFill>
                  <a:schemeClr val="tx1">
                    <a:tint val="75000"/>
                  </a:schemeClr>
                </a:solidFill>
              </a:defRPr>
            </a:lvl7pPr>
            <a:lvl8pPr marL="4314779" indent="0" algn="ctr">
              <a:buNone/>
              <a:defRPr>
                <a:solidFill>
                  <a:schemeClr val="tx1">
                    <a:tint val="75000"/>
                  </a:schemeClr>
                </a:solidFill>
              </a:defRPr>
            </a:lvl8pPr>
            <a:lvl9pPr marL="493117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D6EACF-C161-45E7-A392-8486F6003A98}" type="datetime1">
              <a:rPr lang="en-SG" smtClean="0"/>
              <a:t>22/9/2019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5361" y="4965065"/>
            <a:ext cx="7301865" cy="586155"/>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5361" y="633768"/>
            <a:ext cx="7301865" cy="4255770"/>
          </a:xfrm>
        </p:spPr>
        <p:txBody>
          <a:bodyPr/>
          <a:lstStyle>
            <a:lvl1pPr marL="0" indent="0">
              <a:buNone/>
              <a:defRPr sz="4300"/>
            </a:lvl1pPr>
            <a:lvl2pPr marL="616397" indent="0">
              <a:buNone/>
              <a:defRPr sz="3800"/>
            </a:lvl2pPr>
            <a:lvl3pPr marL="1232794" indent="0">
              <a:buNone/>
              <a:defRPr sz="3200"/>
            </a:lvl3pPr>
            <a:lvl4pPr marL="1849191" indent="0">
              <a:buNone/>
              <a:defRPr sz="2700"/>
            </a:lvl4pPr>
            <a:lvl5pPr marL="2465588" indent="0">
              <a:buNone/>
              <a:defRPr sz="2700"/>
            </a:lvl5pPr>
            <a:lvl6pPr marL="3081985" indent="0">
              <a:buNone/>
              <a:defRPr sz="2700"/>
            </a:lvl6pPr>
            <a:lvl7pPr marL="3698382" indent="0">
              <a:buNone/>
              <a:defRPr sz="2700"/>
            </a:lvl7pPr>
            <a:lvl8pPr marL="4314779" indent="0">
              <a:buNone/>
              <a:defRPr sz="2700"/>
            </a:lvl8pPr>
            <a:lvl9pPr marL="4931176" indent="0">
              <a:buNone/>
              <a:defRPr sz="2700"/>
            </a:lvl9pPr>
          </a:lstStyle>
          <a:p>
            <a:r>
              <a:rPr lang="en-US" smtClean="0"/>
              <a:t>Click icon to add picture</a:t>
            </a:r>
            <a:endParaRPr lang="en-US"/>
          </a:p>
        </p:txBody>
      </p:sp>
      <p:sp>
        <p:nvSpPr>
          <p:cNvPr id="4" name="Text Placeholder 3"/>
          <p:cNvSpPr>
            <a:spLocks noGrp="1"/>
          </p:cNvSpPr>
          <p:nvPr>
            <p:ph type="body" sz="half" idx="2"/>
          </p:nvPr>
        </p:nvSpPr>
        <p:spPr>
          <a:xfrm>
            <a:off x="2385361" y="5551219"/>
            <a:ext cx="7301865" cy="832437"/>
          </a:xfrm>
        </p:spPr>
        <p:txBody>
          <a:bodyPr/>
          <a:lstStyle>
            <a:lvl1pPr marL="0" indent="0">
              <a:buNone/>
              <a:defRPr sz="1900"/>
            </a:lvl1pPr>
            <a:lvl2pPr marL="616397" indent="0">
              <a:buNone/>
              <a:defRPr sz="1600"/>
            </a:lvl2pPr>
            <a:lvl3pPr marL="1232794" indent="0">
              <a:buNone/>
              <a:defRPr sz="1300"/>
            </a:lvl3pPr>
            <a:lvl4pPr marL="1849191" indent="0">
              <a:buNone/>
              <a:defRPr sz="1200"/>
            </a:lvl4pPr>
            <a:lvl5pPr marL="2465588" indent="0">
              <a:buNone/>
              <a:defRPr sz="1200"/>
            </a:lvl5pPr>
            <a:lvl6pPr marL="3081985" indent="0">
              <a:buNone/>
              <a:defRPr sz="1200"/>
            </a:lvl6pPr>
            <a:lvl7pPr marL="3698382" indent="0">
              <a:buNone/>
              <a:defRPr sz="1200"/>
            </a:lvl7pPr>
            <a:lvl8pPr marL="4314779" indent="0">
              <a:buNone/>
              <a:defRPr sz="1200"/>
            </a:lvl8pPr>
            <a:lvl9pPr marL="4931176"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121C3-DAAC-47F9-8AAE-AA3BA4B652E3}" type="datetime1">
              <a:rPr lang="en-SG" smtClean="0"/>
              <a:t>22/9/2019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AE66C-AB32-4677-B777-744088CA92CF}" type="datetime1">
              <a:rPr lang="en-SG" smtClean="0"/>
              <a:t>22/9/2019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23087" y="284048"/>
            <a:ext cx="2738199" cy="60519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8489" y="284048"/>
            <a:ext cx="8011769" cy="60519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E4FD4-D731-433B-9D01-1A3893A8A473}" type="datetime1">
              <a:rPr lang="en-SG" smtClean="0"/>
              <a:t>22/9/2019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24F49C-8992-43EF-923F-CEA0F0FA3B7C}" type="slidenum">
              <a:rPr lang="en-SG" smtClean="0"/>
              <a:t>‹#›</a:t>
            </a:fld>
            <a:endParaRPr lang="en-SG"/>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68710" y="3207877"/>
            <a:ext cx="1948154" cy="72668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7529" y="387744"/>
            <a:ext cx="10974717" cy="1052912"/>
          </a:xfrm>
        </p:spPr>
        <p:txBody>
          <a:bodyPr>
            <a:normAutofit/>
          </a:bodyPr>
          <a:lstStyle>
            <a:lvl1pPr algn="r">
              <a:defRPr sz="49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7530" y="2072401"/>
            <a:ext cx="10974717" cy="4632802"/>
          </a:xfrm>
        </p:spPr>
        <p:txBody>
          <a:bodyPr/>
          <a:lstStyle>
            <a:lvl1pPr algn="ctr">
              <a:defRPr sz="3800">
                <a:solidFill>
                  <a:srgbClr val="002060"/>
                </a:solidFill>
              </a:defRPr>
            </a:lvl1pPr>
            <a:lvl2pPr algn="ctr">
              <a:defRPr>
                <a:solidFill>
                  <a:srgbClr val="002060"/>
                </a:solidFill>
              </a:defRPr>
            </a:lvl2pPr>
            <a:lvl3pPr algn="ctr">
              <a:defRPr>
                <a:solidFill>
                  <a:srgbClr val="002060"/>
                </a:solidFill>
              </a:defRPr>
            </a:lvl3pPr>
            <a:lvl4pPr algn="ctr">
              <a:defRPr>
                <a:solidFill>
                  <a:srgbClr val="002060"/>
                </a:solidFill>
              </a:defRPr>
            </a:lvl4pPr>
            <a:lvl5pPr algn="ctr">
              <a:defRPr>
                <a:solidFill>
                  <a:srgbClr val="0020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BA1FE2-82E3-4268-9E11-C592935654A1}" type="datetime1">
              <a:rPr lang="en-SG" smtClean="0"/>
              <a:t>22/9/2019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42827" y="598327"/>
            <a:ext cx="8129419" cy="1000265"/>
          </a:xfrm>
        </p:spPr>
        <p:txBody>
          <a:bodyPr>
            <a:normAutofit/>
          </a:bodyPr>
          <a:lstStyle>
            <a:lvl1pPr algn="l">
              <a:defRPr sz="490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442827" y="1651237"/>
            <a:ext cx="8129419" cy="4841796"/>
          </a:xfrm>
        </p:spPr>
        <p:txBody>
          <a:bodyPr/>
          <a:lstStyle>
            <a:lvl1pPr>
              <a:defRPr sz="3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41CBD7-3218-4627-A4F4-970588000633}" type="datetime1">
              <a:rPr lang="en-SG" smtClean="0"/>
              <a:t>22/9/2019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1328" y="4557879"/>
            <a:ext cx="10344309" cy="1408738"/>
          </a:xfrm>
        </p:spPr>
        <p:txBody>
          <a:bodyPr anchor="t"/>
          <a:lstStyle>
            <a:lvl1pPr algn="l">
              <a:defRPr sz="5400" b="1" cap="all"/>
            </a:lvl1pPr>
          </a:lstStyle>
          <a:p>
            <a:r>
              <a:rPr lang="en-US" smtClean="0"/>
              <a:t>Click to edit Master title style</a:t>
            </a:r>
            <a:endParaRPr lang="en-US"/>
          </a:p>
        </p:txBody>
      </p:sp>
      <p:sp>
        <p:nvSpPr>
          <p:cNvPr id="3" name="Text Placeholder 2"/>
          <p:cNvSpPr>
            <a:spLocks noGrp="1"/>
          </p:cNvSpPr>
          <p:nvPr>
            <p:ph type="body" idx="1"/>
          </p:nvPr>
        </p:nvSpPr>
        <p:spPr>
          <a:xfrm>
            <a:off x="961328" y="3006295"/>
            <a:ext cx="10344309" cy="1551582"/>
          </a:xfrm>
        </p:spPr>
        <p:txBody>
          <a:bodyPr anchor="b"/>
          <a:lstStyle>
            <a:lvl1pPr marL="0" indent="0">
              <a:buNone/>
              <a:defRPr sz="2700">
                <a:solidFill>
                  <a:schemeClr val="tx1">
                    <a:tint val="75000"/>
                  </a:schemeClr>
                </a:solidFill>
              </a:defRPr>
            </a:lvl1pPr>
            <a:lvl2pPr marL="616397" indent="0">
              <a:buNone/>
              <a:defRPr sz="2400">
                <a:solidFill>
                  <a:schemeClr val="tx1">
                    <a:tint val="75000"/>
                  </a:schemeClr>
                </a:solidFill>
              </a:defRPr>
            </a:lvl2pPr>
            <a:lvl3pPr marL="1232794" indent="0">
              <a:buNone/>
              <a:defRPr sz="2200">
                <a:solidFill>
                  <a:schemeClr val="tx1">
                    <a:tint val="75000"/>
                  </a:schemeClr>
                </a:solidFill>
              </a:defRPr>
            </a:lvl3pPr>
            <a:lvl4pPr marL="1849191" indent="0">
              <a:buNone/>
              <a:defRPr sz="1900">
                <a:solidFill>
                  <a:schemeClr val="tx1">
                    <a:tint val="75000"/>
                  </a:schemeClr>
                </a:solidFill>
              </a:defRPr>
            </a:lvl4pPr>
            <a:lvl5pPr marL="2465588" indent="0">
              <a:buNone/>
              <a:defRPr sz="1900">
                <a:solidFill>
                  <a:schemeClr val="tx1">
                    <a:tint val="75000"/>
                  </a:schemeClr>
                </a:solidFill>
              </a:defRPr>
            </a:lvl5pPr>
            <a:lvl6pPr marL="3081985" indent="0">
              <a:buNone/>
              <a:defRPr sz="1900">
                <a:solidFill>
                  <a:schemeClr val="tx1">
                    <a:tint val="75000"/>
                  </a:schemeClr>
                </a:solidFill>
              </a:defRPr>
            </a:lvl6pPr>
            <a:lvl7pPr marL="3698382" indent="0">
              <a:buNone/>
              <a:defRPr sz="1900">
                <a:solidFill>
                  <a:schemeClr val="tx1">
                    <a:tint val="75000"/>
                  </a:schemeClr>
                </a:solidFill>
              </a:defRPr>
            </a:lvl7pPr>
            <a:lvl8pPr marL="4314779" indent="0">
              <a:buNone/>
              <a:defRPr sz="1900">
                <a:solidFill>
                  <a:schemeClr val="tx1">
                    <a:tint val="75000"/>
                  </a:schemeClr>
                </a:solidFill>
              </a:defRPr>
            </a:lvl8pPr>
            <a:lvl9pPr marL="4931176"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A8E97-ABBE-43B0-A599-984DBF5CE1A4}" type="datetime1">
              <a:rPr lang="en-SG" smtClean="0"/>
              <a:t>22/9/2019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489" y="1655023"/>
            <a:ext cx="5374984" cy="468101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6302" y="1655023"/>
            <a:ext cx="5374984" cy="468101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E69309-14E0-4D17-B920-5F826F7DFF84}" type="datetime1">
              <a:rPr lang="en-SG" smtClean="0"/>
              <a:t>22/9/2019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9147" y="387745"/>
            <a:ext cx="10771482" cy="1052910"/>
          </a:xfrm>
        </p:spPr>
        <p:txBody>
          <a:bodyPr>
            <a:normAutofit/>
          </a:bodyPr>
          <a:lstStyle>
            <a:lvl1pPr algn="r">
              <a:defRPr sz="49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14534" y="2282981"/>
            <a:ext cx="5377097" cy="661680"/>
          </a:xfrm>
        </p:spPr>
        <p:txBody>
          <a:bodyPr anchor="b"/>
          <a:lstStyle>
            <a:lvl1pPr marL="0" indent="0" algn="ctr">
              <a:buNone/>
              <a:defRPr sz="3200" b="1">
                <a:solidFill>
                  <a:schemeClr val="tx2">
                    <a:lumMod val="50000"/>
                  </a:schemeClr>
                </a:solidFill>
              </a:defRPr>
            </a:lvl1pPr>
            <a:lvl2pPr marL="616397" indent="0">
              <a:buNone/>
              <a:defRPr sz="2700" b="1"/>
            </a:lvl2pPr>
            <a:lvl3pPr marL="1232794" indent="0">
              <a:buNone/>
              <a:defRPr sz="2400" b="1"/>
            </a:lvl3pPr>
            <a:lvl4pPr marL="1849191" indent="0">
              <a:buNone/>
              <a:defRPr sz="2200" b="1"/>
            </a:lvl4pPr>
            <a:lvl5pPr marL="2465588" indent="0">
              <a:buNone/>
              <a:defRPr sz="2200" b="1"/>
            </a:lvl5pPr>
            <a:lvl6pPr marL="3081985" indent="0">
              <a:buNone/>
              <a:defRPr sz="2200" b="1"/>
            </a:lvl6pPr>
            <a:lvl7pPr marL="3698382" indent="0">
              <a:buNone/>
              <a:defRPr sz="2200" b="1"/>
            </a:lvl7pPr>
            <a:lvl8pPr marL="4314779" indent="0">
              <a:buNone/>
              <a:defRPr sz="2200" b="1"/>
            </a:lvl8pPr>
            <a:lvl9pPr marL="4931176"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714534" y="2934422"/>
            <a:ext cx="5377097" cy="3139038"/>
          </a:xfrm>
        </p:spPr>
        <p:txBody>
          <a:bodyPr/>
          <a:lstStyle>
            <a:lvl1pPr algn="ctr">
              <a:defRPr sz="3200">
                <a:solidFill>
                  <a:schemeClr val="tx2">
                    <a:lumMod val="50000"/>
                  </a:schemeClr>
                </a:solidFill>
              </a:defRPr>
            </a:lvl1pPr>
            <a:lvl2pPr algn="ctr">
              <a:defRPr sz="2700">
                <a:solidFill>
                  <a:schemeClr val="tx2">
                    <a:lumMod val="50000"/>
                  </a:schemeClr>
                </a:solidFill>
              </a:defRPr>
            </a:lvl2pPr>
            <a:lvl3pPr algn="ctr">
              <a:defRPr sz="2400">
                <a:solidFill>
                  <a:schemeClr val="tx2">
                    <a:lumMod val="50000"/>
                  </a:schemeClr>
                </a:solidFill>
              </a:defRPr>
            </a:lvl3pPr>
            <a:lvl4pPr algn="ctr">
              <a:defRPr sz="2200">
                <a:solidFill>
                  <a:schemeClr val="tx2">
                    <a:lumMod val="50000"/>
                  </a:schemeClr>
                </a:solidFill>
              </a:defRPr>
            </a:lvl4pPr>
            <a:lvl5pPr algn="ctr">
              <a:defRPr sz="2200">
                <a:solidFill>
                  <a:schemeClr val="tx2">
                    <a:lumMod val="50000"/>
                  </a:schemeClr>
                </a:solidFill>
              </a:defRPr>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84888" y="2282981"/>
            <a:ext cx="5379210" cy="661680"/>
          </a:xfrm>
        </p:spPr>
        <p:txBody>
          <a:bodyPr anchor="b"/>
          <a:lstStyle>
            <a:lvl1pPr marL="0" indent="0" algn="ctr">
              <a:buNone/>
              <a:defRPr sz="3200" b="1">
                <a:solidFill>
                  <a:schemeClr val="tx2">
                    <a:lumMod val="50000"/>
                  </a:schemeClr>
                </a:solidFill>
              </a:defRPr>
            </a:lvl1pPr>
            <a:lvl2pPr marL="616397" indent="0">
              <a:buNone/>
              <a:defRPr sz="2700" b="1"/>
            </a:lvl2pPr>
            <a:lvl3pPr marL="1232794" indent="0">
              <a:buNone/>
              <a:defRPr sz="2400" b="1"/>
            </a:lvl3pPr>
            <a:lvl4pPr marL="1849191" indent="0">
              <a:buNone/>
              <a:defRPr sz="2200" b="1"/>
            </a:lvl4pPr>
            <a:lvl5pPr marL="2465588" indent="0">
              <a:buNone/>
              <a:defRPr sz="2200" b="1"/>
            </a:lvl5pPr>
            <a:lvl6pPr marL="3081985" indent="0">
              <a:buNone/>
              <a:defRPr sz="2200" b="1"/>
            </a:lvl6pPr>
            <a:lvl7pPr marL="3698382" indent="0">
              <a:buNone/>
              <a:defRPr sz="2200" b="1"/>
            </a:lvl7pPr>
            <a:lvl8pPr marL="4314779" indent="0">
              <a:buNone/>
              <a:defRPr sz="2200" b="1"/>
            </a:lvl8pPr>
            <a:lvl9pPr marL="4931176"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084888" y="2934422"/>
            <a:ext cx="5379210" cy="3139038"/>
          </a:xfrm>
        </p:spPr>
        <p:txBody>
          <a:bodyPr/>
          <a:lstStyle>
            <a:lvl1pPr algn="ctr">
              <a:defRPr sz="3200">
                <a:solidFill>
                  <a:schemeClr val="tx2">
                    <a:lumMod val="50000"/>
                  </a:schemeClr>
                </a:solidFill>
              </a:defRPr>
            </a:lvl1pPr>
            <a:lvl2pPr algn="ctr">
              <a:defRPr sz="2700">
                <a:solidFill>
                  <a:schemeClr val="tx2">
                    <a:lumMod val="50000"/>
                  </a:schemeClr>
                </a:solidFill>
              </a:defRPr>
            </a:lvl2pPr>
            <a:lvl3pPr algn="ctr">
              <a:defRPr sz="2400">
                <a:solidFill>
                  <a:schemeClr val="tx2">
                    <a:lumMod val="50000"/>
                  </a:schemeClr>
                </a:solidFill>
              </a:defRPr>
            </a:lvl3pPr>
            <a:lvl4pPr algn="ctr">
              <a:defRPr sz="2200">
                <a:solidFill>
                  <a:schemeClr val="tx2">
                    <a:lumMod val="50000"/>
                  </a:schemeClr>
                </a:solidFill>
              </a:defRPr>
            </a:lvl4pPr>
            <a:lvl5pPr algn="ctr">
              <a:defRPr sz="2200">
                <a:solidFill>
                  <a:schemeClr val="tx2">
                    <a:lumMod val="50000"/>
                  </a:schemeClr>
                </a:solidFill>
              </a:defRPr>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8E1D40-9A80-40E0-B87B-3C8AEB6BA043}" type="datetime1">
              <a:rPr lang="en-SG" smtClean="0"/>
              <a:t>22/9/2019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A5FB48-E09F-4C22-B28A-C6B257F73884}" type="datetime1">
              <a:rPr lang="en-SG" smtClean="0"/>
              <a:t>22/9/2019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56F1B-62C2-4618-A8CB-E12257692CA3}" type="datetime1">
              <a:rPr lang="en-SG" smtClean="0"/>
              <a:t>22/9/2019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491" y="282404"/>
            <a:ext cx="4003772" cy="1201862"/>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58044" y="282406"/>
            <a:ext cx="6803242" cy="6053637"/>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491" y="1484268"/>
            <a:ext cx="4003772" cy="4851775"/>
          </a:xfrm>
        </p:spPr>
        <p:txBody>
          <a:bodyPr/>
          <a:lstStyle>
            <a:lvl1pPr marL="0" indent="0">
              <a:buNone/>
              <a:defRPr sz="1900"/>
            </a:lvl1pPr>
            <a:lvl2pPr marL="616397" indent="0">
              <a:buNone/>
              <a:defRPr sz="1600"/>
            </a:lvl2pPr>
            <a:lvl3pPr marL="1232794" indent="0">
              <a:buNone/>
              <a:defRPr sz="1300"/>
            </a:lvl3pPr>
            <a:lvl4pPr marL="1849191" indent="0">
              <a:buNone/>
              <a:defRPr sz="1200"/>
            </a:lvl4pPr>
            <a:lvl5pPr marL="2465588" indent="0">
              <a:buNone/>
              <a:defRPr sz="1200"/>
            </a:lvl5pPr>
            <a:lvl6pPr marL="3081985" indent="0">
              <a:buNone/>
              <a:defRPr sz="1200"/>
            </a:lvl6pPr>
            <a:lvl7pPr marL="3698382" indent="0">
              <a:buNone/>
              <a:defRPr sz="1200"/>
            </a:lvl7pPr>
            <a:lvl8pPr marL="4314779" indent="0">
              <a:buNone/>
              <a:defRPr sz="1200"/>
            </a:lvl8pPr>
            <a:lvl9pPr marL="4931176"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8DE84-2C79-418B-A45C-9D33EB4EBAC8}" type="datetime1">
              <a:rPr lang="en-SG" smtClean="0"/>
              <a:t>22/9/2019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24F49C-8992-43EF-923F-CEA0F0FA3B7C}" type="slidenum">
              <a:rPr lang="en-SG" smtClean="0"/>
              <a:t>‹#›</a:t>
            </a:fld>
            <a:endParaRPr lang="en-SG"/>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489" y="284048"/>
            <a:ext cx="10952798" cy="1182158"/>
          </a:xfrm>
          <a:prstGeom prst="rect">
            <a:avLst/>
          </a:prstGeom>
        </p:spPr>
        <p:txBody>
          <a:bodyPr vert="horz" lIns="123279" tIns="61640" rIns="123279" bIns="616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8489" y="1655023"/>
            <a:ext cx="10952798" cy="4681019"/>
          </a:xfrm>
          <a:prstGeom prst="rect">
            <a:avLst/>
          </a:prstGeom>
        </p:spPr>
        <p:txBody>
          <a:bodyPr vert="horz" lIns="123279" tIns="61640" rIns="123279" bIns="616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8489" y="6574115"/>
            <a:ext cx="2839614" cy="377634"/>
          </a:xfrm>
          <a:prstGeom prst="rect">
            <a:avLst/>
          </a:prstGeom>
        </p:spPr>
        <p:txBody>
          <a:bodyPr vert="horz" lIns="123279" tIns="61640" rIns="123279" bIns="61640" rtlCol="0" anchor="ctr"/>
          <a:lstStyle>
            <a:lvl1pPr algn="l">
              <a:defRPr sz="1600">
                <a:solidFill>
                  <a:schemeClr val="tx1">
                    <a:tint val="75000"/>
                  </a:schemeClr>
                </a:solidFill>
              </a:defRPr>
            </a:lvl1pPr>
          </a:lstStyle>
          <a:p>
            <a:fld id="{70758ADF-957E-4914-850B-EC91279CB920}" type="datetime1">
              <a:rPr lang="en-SG" smtClean="0"/>
              <a:t>22/9/2019</a:t>
            </a:fld>
            <a:endParaRPr lang="en-SG"/>
          </a:p>
        </p:txBody>
      </p:sp>
      <p:sp>
        <p:nvSpPr>
          <p:cNvPr id="5" name="Footer Placeholder 4"/>
          <p:cNvSpPr>
            <a:spLocks noGrp="1"/>
          </p:cNvSpPr>
          <p:nvPr>
            <p:ph type="ftr" sz="quarter" idx="3"/>
          </p:nvPr>
        </p:nvSpPr>
        <p:spPr>
          <a:xfrm>
            <a:off x="4158007" y="6574115"/>
            <a:ext cx="3853762" cy="377634"/>
          </a:xfrm>
          <a:prstGeom prst="rect">
            <a:avLst/>
          </a:prstGeom>
        </p:spPr>
        <p:txBody>
          <a:bodyPr vert="horz" lIns="123279" tIns="61640" rIns="123279" bIns="61640" rtlCol="0" anchor="ctr"/>
          <a:lstStyle>
            <a:lvl1pPr algn="ctr">
              <a:defRPr sz="16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721672" y="6574115"/>
            <a:ext cx="2839614" cy="377634"/>
          </a:xfrm>
          <a:prstGeom prst="rect">
            <a:avLst/>
          </a:prstGeom>
        </p:spPr>
        <p:txBody>
          <a:bodyPr vert="horz" lIns="123279" tIns="61640" rIns="123279" bIns="61640" rtlCol="0" anchor="ctr"/>
          <a:lstStyle>
            <a:lvl1pPr algn="r">
              <a:defRPr sz="1600">
                <a:solidFill>
                  <a:schemeClr val="tx1">
                    <a:tint val="75000"/>
                  </a:schemeClr>
                </a:solidFill>
              </a:defRPr>
            </a:lvl1pPr>
          </a:lstStyle>
          <a:p>
            <a:fld id="{8924F49C-8992-43EF-923F-CEA0F0FA3B7C}" type="slidenum">
              <a:rPr lang="en-SG" smtClean="0"/>
              <a:t>‹#›</a:t>
            </a:fld>
            <a:endParaRPr lang="en-SG"/>
          </a:p>
        </p:txBody>
      </p:sp>
      <p:sp>
        <p:nvSpPr>
          <p:cNvPr id="7" name="TextBox 6">
            <a:extLst>
              <a:ext uri="{FF2B5EF4-FFF2-40B4-BE49-F238E27FC236}">
                <a16:creationId xmlns="" xmlns:a16="http://schemas.microsoft.com/office/drawing/2014/main" id="{11E867DF-3DCA-4725-94F0-F2B6BD747A82}"/>
              </a:ext>
            </a:extLst>
          </p:cNvPr>
          <p:cNvSpPr txBox="1"/>
          <p:nvPr/>
        </p:nvSpPr>
        <p:spPr>
          <a:xfrm>
            <a:off x="-12177" y="7189821"/>
            <a:ext cx="11165775" cy="721527"/>
          </a:xfrm>
          <a:prstGeom prst="rect">
            <a:avLst/>
          </a:prstGeom>
          <a:noFill/>
        </p:spPr>
        <p:txBody>
          <a:bodyPr wrap="square" lIns="123279" tIns="61640" rIns="123279" bIns="61640" rtlCol="0">
            <a:spAutoFit/>
          </a:bodyPr>
          <a:lstStyle/>
          <a:p>
            <a:r>
              <a:rPr lang="en-US" sz="1900" dirty="0">
                <a:solidFill>
                  <a:schemeClr val="bg1">
                    <a:lumMod val="65000"/>
                  </a:schemeClr>
                </a:solidFill>
              </a:rPr>
              <a:t>This presentation uses a free template provided by FPPT.com</a:t>
            </a:r>
          </a:p>
          <a:p>
            <a:r>
              <a:rPr lang="en-US" sz="19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hf hdr="0" dt="0"/>
  <p:txStyles>
    <p:titleStyle>
      <a:lvl1pPr algn="ctr" defTabSz="1232794" rtl="0" eaLnBrk="1" latinLnBrk="0" hangingPunct="1">
        <a:spcBef>
          <a:spcPct val="0"/>
        </a:spcBef>
        <a:buNone/>
        <a:defRPr sz="5900" kern="1200">
          <a:solidFill>
            <a:schemeClr val="tx1"/>
          </a:solidFill>
          <a:latin typeface="+mj-lt"/>
          <a:ea typeface="+mj-ea"/>
          <a:cs typeface="+mj-cs"/>
        </a:defRPr>
      </a:lvl1pPr>
    </p:titleStyle>
    <p:bodyStyle>
      <a:lvl1pPr marL="462298" indent="-462298" algn="l" defTabSz="123279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1001645" indent="-385248" algn="l" defTabSz="1232794"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40993" indent="-308199" algn="l" defTabSz="123279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57390" indent="-308199" algn="l" defTabSz="123279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73787" indent="-308199" algn="l" defTabSz="123279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90184" indent="-308199" algn="l" defTabSz="12327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4006581" indent="-308199" algn="l" defTabSz="12327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22978" indent="-308199" algn="l" defTabSz="12327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39375" indent="-308199" algn="l" defTabSz="12327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32794" rtl="0" eaLnBrk="1" latinLnBrk="0" hangingPunct="1">
        <a:defRPr sz="2400" kern="1200">
          <a:solidFill>
            <a:schemeClr val="tx1"/>
          </a:solidFill>
          <a:latin typeface="+mn-lt"/>
          <a:ea typeface="+mn-ea"/>
          <a:cs typeface="+mn-cs"/>
        </a:defRPr>
      </a:lvl1pPr>
      <a:lvl2pPr marL="616397" algn="l" defTabSz="1232794" rtl="0" eaLnBrk="1" latinLnBrk="0" hangingPunct="1">
        <a:defRPr sz="2400" kern="1200">
          <a:solidFill>
            <a:schemeClr val="tx1"/>
          </a:solidFill>
          <a:latin typeface="+mn-lt"/>
          <a:ea typeface="+mn-ea"/>
          <a:cs typeface="+mn-cs"/>
        </a:defRPr>
      </a:lvl2pPr>
      <a:lvl3pPr marL="1232794" algn="l" defTabSz="1232794" rtl="0" eaLnBrk="1" latinLnBrk="0" hangingPunct="1">
        <a:defRPr sz="2400" kern="1200">
          <a:solidFill>
            <a:schemeClr val="tx1"/>
          </a:solidFill>
          <a:latin typeface="+mn-lt"/>
          <a:ea typeface="+mn-ea"/>
          <a:cs typeface="+mn-cs"/>
        </a:defRPr>
      </a:lvl3pPr>
      <a:lvl4pPr marL="1849191" algn="l" defTabSz="1232794" rtl="0" eaLnBrk="1" latinLnBrk="0" hangingPunct="1">
        <a:defRPr sz="2400" kern="1200">
          <a:solidFill>
            <a:schemeClr val="tx1"/>
          </a:solidFill>
          <a:latin typeface="+mn-lt"/>
          <a:ea typeface="+mn-ea"/>
          <a:cs typeface="+mn-cs"/>
        </a:defRPr>
      </a:lvl4pPr>
      <a:lvl5pPr marL="2465588" algn="l" defTabSz="1232794" rtl="0" eaLnBrk="1" latinLnBrk="0" hangingPunct="1">
        <a:defRPr sz="2400" kern="1200">
          <a:solidFill>
            <a:schemeClr val="tx1"/>
          </a:solidFill>
          <a:latin typeface="+mn-lt"/>
          <a:ea typeface="+mn-ea"/>
          <a:cs typeface="+mn-cs"/>
        </a:defRPr>
      </a:lvl5pPr>
      <a:lvl6pPr marL="3081985" algn="l" defTabSz="1232794" rtl="0" eaLnBrk="1" latinLnBrk="0" hangingPunct="1">
        <a:defRPr sz="2400" kern="1200">
          <a:solidFill>
            <a:schemeClr val="tx1"/>
          </a:solidFill>
          <a:latin typeface="+mn-lt"/>
          <a:ea typeface="+mn-ea"/>
          <a:cs typeface="+mn-cs"/>
        </a:defRPr>
      </a:lvl6pPr>
      <a:lvl7pPr marL="3698382" algn="l" defTabSz="1232794" rtl="0" eaLnBrk="1" latinLnBrk="0" hangingPunct="1">
        <a:defRPr sz="2400" kern="1200">
          <a:solidFill>
            <a:schemeClr val="tx1"/>
          </a:solidFill>
          <a:latin typeface="+mn-lt"/>
          <a:ea typeface="+mn-ea"/>
          <a:cs typeface="+mn-cs"/>
        </a:defRPr>
      </a:lvl7pPr>
      <a:lvl8pPr marL="4314779" algn="l" defTabSz="1232794" rtl="0" eaLnBrk="1" latinLnBrk="0" hangingPunct="1">
        <a:defRPr sz="2400" kern="1200">
          <a:solidFill>
            <a:schemeClr val="tx1"/>
          </a:solidFill>
          <a:latin typeface="+mn-lt"/>
          <a:ea typeface="+mn-ea"/>
          <a:cs typeface="+mn-cs"/>
        </a:defRPr>
      </a:lvl8pPr>
      <a:lvl9pPr marL="4931176" algn="l" defTabSz="123279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2959" y="1242219"/>
            <a:ext cx="5271335" cy="1895239"/>
          </a:xfrm>
        </p:spPr>
        <p:txBody>
          <a:bodyPr>
            <a:normAutofit/>
          </a:bodyPr>
          <a:lstStyle/>
          <a:p>
            <a:r>
              <a:rPr lang="en-SG" dirty="0" smtClean="0">
                <a:latin typeface="Buxton Sketch" pitchFamily="66" charset="0"/>
              </a:rPr>
              <a:t>Tour and Travelling Management System</a:t>
            </a:r>
            <a:endParaRPr lang="en-SG" dirty="0">
              <a:latin typeface="Buxton Sketch" pitchFamily="66" charset="0"/>
            </a:endParaRPr>
          </a:p>
        </p:txBody>
      </p:sp>
      <p:sp>
        <p:nvSpPr>
          <p:cNvPr id="4" name="Rounded Rectangle 3"/>
          <p:cNvSpPr/>
          <p:nvPr/>
        </p:nvSpPr>
        <p:spPr>
          <a:xfrm>
            <a:off x="7957095" y="3330451"/>
            <a:ext cx="3240360" cy="864096"/>
          </a:xfrm>
          <a:prstGeom prst="roundRect">
            <a:avLst/>
          </a:prstGeom>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en-SG" dirty="0" err="1" smtClean="0">
                <a:solidFill>
                  <a:schemeClr val="accent6">
                    <a:lumMod val="60000"/>
                    <a:lumOff val="40000"/>
                  </a:schemeClr>
                </a:solidFill>
                <a:latin typeface="Buxton Sketch" pitchFamily="66" charset="0"/>
              </a:rPr>
              <a:t>Aditi</a:t>
            </a:r>
            <a:r>
              <a:rPr lang="en-SG" dirty="0" smtClean="0">
                <a:solidFill>
                  <a:schemeClr val="accent6">
                    <a:lumMod val="60000"/>
                    <a:lumOff val="40000"/>
                  </a:schemeClr>
                </a:solidFill>
                <a:latin typeface="Buxton Sketch" pitchFamily="66" charset="0"/>
              </a:rPr>
              <a:t> </a:t>
            </a:r>
            <a:r>
              <a:rPr lang="en-SG" dirty="0" err="1" smtClean="0">
                <a:solidFill>
                  <a:schemeClr val="accent6">
                    <a:lumMod val="60000"/>
                    <a:lumOff val="40000"/>
                  </a:schemeClr>
                </a:solidFill>
                <a:latin typeface="Buxton Sketch" pitchFamily="66" charset="0"/>
              </a:rPr>
              <a:t>Rajbongshi</a:t>
            </a:r>
            <a:endParaRPr lang="en-SG" dirty="0" smtClean="0">
              <a:solidFill>
                <a:schemeClr val="accent6">
                  <a:lumMod val="60000"/>
                  <a:lumOff val="40000"/>
                </a:schemeClr>
              </a:solidFill>
              <a:latin typeface="Buxton Sketch" pitchFamily="66" charset="0"/>
            </a:endParaRPr>
          </a:p>
          <a:p>
            <a:pPr algn="ctr"/>
            <a:r>
              <a:rPr lang="en-SG" dirty="0" smtClean="0">
                <a:solidFill>
                  <a:schemeClr val="accent6">
                    <a:lumMod val="60000"/>
                    <a:lumOff val="40000"/>
                  </a:schemeClr>
                </a:solidFill>
                <a:latin typeface="Buxton Sketch" pitchFamily="66" charset="0"/>
              </a:rPr>
              <a:t>ID : CSE 063 07 385</a:t>
            </a:r>
            <a:endParaRPr lang="en-SG" dirty="0">
              <a:solidFill>
                <a:schemeClr val="accent6">
                  <a:lumMod val="60000"/>
                  <a:lumOff val="40000"/>
                </a:schemeClr>
              </a:solidFill>
              <a:latin typeface="Buxton Sketch" pitchFamily="66" charset="0"/>
            </a:endParaRPr>
          </a:p>
        </p:txBody>
      </p:sp>
      <p:sp>
        <p:nvSpPr>
          <p:cNvPr id="5" name="Rounded Rectangle 4"/>
          <p:cNvSpPr/>
          <p:nvPr/>
        </p:nvSpPr>
        <p:spPr>
          <a:xfrm>
            <a:off x="7986009" y="4482579"/>
            <a:ext cx="3240360" cy="864096"/>
          </a:xfrm>
          <a:prstGeom prst="roundRect">
            <a:avLst/>
          </a:prstGeom>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en-SG" dirty="0" err="1" smtClean="0">
                <a:solidFill>
                  <a:schemeClr val="accent6">
                    <a:lumMod val="60000"/>
                    <a:lumOff val="40000"/>
                  </a:schemeClr>
                </a:solidFill>
                <a:latin typeface="Buxton Sketch" pitchFamily="66" charset="0"/>
              </a:rPr>
              <a:t>Nazmus</a:t>
            </a:r>
            <a:r>
              <a:rPr lang="en-SG" dirty="0" smtClean="0">
                <a:solidFill>
                  <a:schemeClr val="accent6">
                    <a:lumMod val="60000"/>
                    <a:lumOff val="40000"/>
                  </a:schemeClr>
                </a:solidFill>
                <a:latin typeface="Buxton Sketch" pitchFamily="66" charset="0"/>
              </a:rPr>
              <a:t> </a:t>
            </a:r>
            <a:r>
              <a:rPr lang="en-SG" dirty="0" err="1" smtClean="0">
                <a:solidFill>
                  <a:schemeClr val="accent6">
                    <a:lumMod val="60000"/>
                    <a:lumOff val="40000"/>
                  </a:schemeClr>
                </a:solidFill>
                <a:latin typeface="Buxton Sketch" pitchFamily="66" charset="0"/>
              </a:rPr>
              <a:t>Sakib</a:t>
            </a:r>
            <a:endParaRPr lang="en-SG" dirty="0" smtClean="0">
              <a:solidFill>
                <a:schemeClr val="accent6">
                  <a:lumMod val="60000"/>
                  <a:lumOff val="40000"/>
                </a:schemeClr>
              </a:solidFill>
              <a:latin typeface="Buxton Sketch" pitchFamily="66" charset="0"/>
            </a:endParaRPr>
          </a:p>
          <a:p>
            <a:pPr algn="ctr"/>
            <a:r>
              <a:rPr lang="en-SG" dirty="0" smtClean="0">
                <a:solidFill>
                  <a:schemeClr val="accent6">
                    <a:lumMod val="60000"/>
                    <a:lumOff val="40000"/>
                  </a:schemeClr>
                </a:solidFill>
                <a:latin typeface="Buxton Sketch" pitchFamily="66" charset="0"/>
              </a:rPr>
              <a:t>ID : CSE 057 06 986</a:t>
            </a:r>
            <a:endParaRPr lang="en-SG" dirty="0">
              <a:solidFill>
                <a:schemeClr val="accent6">
                  <a:lumMod val="60000"/>
                  <a:lumOff val="40000"/>
                </a:schemeClr>
              </a:solidFill>
              <a:latin typeface="Buxton Sketch" pitchFamily="66" charset="0"/>
            </a:endParaRPr>
          </a:p>
        </p:txBody>
      </p:sp>
      <p:sp>
        <p:nvSpPr>
          <p:cNvPr id="6" name="Rounded Rectangle 5"/>
          <p:cNvSpPr/>
          <p:nvPr/>
        </p:nvSpPr>
        <p:spPr>
          <a:xfrm>
            <a:off x="7986009" y="5634707"/>
            <a:ext cx="3240360" cy="864096"/>
          </a:xfrm>
          <a:prstGeom prst="roundRect">
            <a:avLst/>
          </a:prstGeom>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en-SG" dirty="0" err="1" smtClean="0">
                <a:solidFill>
                  <a:schemeClr val="accent6">
                    <a:lumMod val="60000"/>
                    <a:lumOff val="40000"/>
                  </a:schemeClr>
                </a:solidFill>
                <a:latin typeface="Buxton Sketch" pitchFamily="66" charset="0"/>
              </a:rPr>
              <a:t>Farzana</a:t>
            </a:r>
            <a:r>
              <a:rPr lang="en-SG" dirty="0" smtClean="0">
                <a:solidFill>
                  <a:schemeClr val="accent6">
                    <a:lumMod val="60000"/>
                    <a:lumOff val="40000"/>
                  </a:schemeClr>
                </a:solidFill>
                <a:latin typeface="Buxton Sketch" pitchFamily="66" charset="0"/>
              </a:rPr>
              <a:t> </a:t>
            </a:r>
            <a:r>
              <a:rPr lang="en-SG" dirty="0" err="1" smtClean="0">
                <a:solidFill>
                  <a:schemeClr val="accent6">
                    <a:lumMod val="60000"/>
                    <a:lumOff val="40000"/>
                  </a:schemeClr>
                </a:solidFill>
                <a:latin typeface="Buxton Sketch" pitchFamily="66" charset="0"/>
              </a:rPr>
              <a:t>Akhter</a:t>
            </a:r>
            <a:endParaRPr lang="en-SG" dirty="0" smtClean="0">
              <a:solidFill>
                <a:schemeClr val="accent6">
                  <a:lumMod val="60000"/>
                  <a:lumOff val="40000"/>
                </a:schemeClr>
              </a:solidFill>
              <a:latin typeface="Buxton Sketch" pitchFamily="66" charset="0"/>
            </a:endParaRPr>
          </a:p>
          <a:p>
            <a:pPr algn="ctr"/>
            <a:r>
              <a:rPr lang="en-SG" dirty="0" smtClean="0">
                <a:solidFill>
                  <a:schemeClr val="accent6">
                    <a:lumMod val="60000"/>
                    <a:lumOff val="40000"/>
                  </a:schemeClr>
                </a:solidFill>
                <a:latin typeface="Buxton Sketch" pitchFamily="66" charset="0"/>
              </a:rPr>
              <a:t>ID : CSE 063 07 425</a:t>
            </a:r>
            <a:endParaRPr lang="en-SG" dirty="0">
              <a:solidFill>
                <a:schemeClr val="accent6">
                  <a:lumMod val="60000"/>
                  <a:lumOff val="40000"/>
                </a:schemeClr>
              </a:solidFill>
              <a:latin typeface="Buxton Sketch" pitchFamily="66" charset="0"/>
            </a:endParaRPr>
          </a:p>
        </p:txBody>
      </p:sp>
    </p:spTree>
    <p:extLst>
      <p:ext uri="{BB962C8B-B14F-4D97-AF65-F5344CB8AC3E}">
        <p14:creationId xmlns:p14="http://schemas.microsoft.com/office/powerpoint/2010/main" val="200947947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Questionnaires</a:t>
            </a:r>
            <a:endParaRPr lang="en-SG" dirty="0"/>
          </a:p>
        </p:txBody>
      </p:sp>
      <p:sp>
        <p:nvSpPr>
          <p:cNvPr id="3" name="Footer Placeholder 2"/>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24F49C-8992-43EF-923F-CEA0F0FA3B7C}" type="slidenum">
              <a:rPr lang="en-SG" smtClean="0"/>
              <a:t>10</a:t>
            </a:fld>
            <a:endParaRPr lang="en-SG"/>
          </a:p>
        </p:txBody>
      </p:sp>
      <p:sp>
        <p:nvSpPr>
          <p:cNvPr id="10" name="Right Arrow 9"/>
          <p:cNvSpPr/>
          <p:nvPr/>
        </p:nvSpPr>
        <p:spPr>
          <a:xfrm>
            <a:off x="1492429" y="2070311"/>
            <a:ext cx="6120680" cy="3888432"/>
          </a:xfrm>
          <a:prstGeom prst="rightArrow">
            <a:avLst/>
          </a:prstGeom>
          <a:solidFill>
            <a:schemeClr val="bg1">
              <a:lumMod val="75000"/>
            </a:schemeClr>
          </a:solidFill>
          <a:ln>
            <a:noFill/>
          </a:ln>
          <a:effectLst>
            <a:outerShdw blurRad="76200" dir="18900000" sy="23000" kx="-1200000" algn="bl" rotWithShape="0">
              <a:prstClr val="black">
                <a:alpha val="20000"/>
              </a:prstClr>
            </a:outerShdw>
            <a:softEdge rad="12700"/>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itchFamily="34" charset="0"/>
              <a:buChar char="•"/>
            </a:pPr>
            <a:r>
              <a:rPr lang="en-SG" dirty="0" smtClean="0">
                <a:solidFill>
                  <a:schemeClr val="tx1"/>
                </a:solidFill>
              </a:rPr>
              <a:t>Number of Question : 09</a:t>
            </a:r>
          </a:p>
          <a:p>
            <a:endParaRPr lang="en-SG" dirty="0" smtClean="0">
              <a:solidFill>
                <a:schemeClr val="tx1"/>
              </a:solidFill>
            </a:endParaRPr>
          </a:p>
          <a:p>
            <a:pPr marL="342900" indent="-342900">
              <a:buFont typeface="Arial" pitchFamily="34" charset="0"/>
              <a:buChar char="•"/>
            </a:pPr>
            <a:r>
              <a:rPr lang="en-SG" dirty="0" smtClean="0">
                <a:solidFill>
                  <a:schemeClr val="tx1"/>
                </a:solidFill>
              </a:rPr>
              <a:t>Question Type : Closed Ended</a:t>
            </a:r>
            <a:endParaRPr lang="en-SG" dirty="0">
              <a:solidFill>
                <a:schemeClr val="tx1"/>
              </a:solidFill>
            </a:endParaRPr>
          </a:p>
        </p:txBody>
      </p:sp>
      <p:sp>
        <p:nvSpPr>
          <p:cNvPr id="11" name="Rectangle 10"/>
          <p:cNvSpPr/>
          <p:nvPr/>
        </p:nvSpPr>
        <p:spPr>
          <a:xfrm>
            <a:off x="8749183" y="2754387"/>
            <a:ext cx="2736304" cy="3096344"/>
          </a:xfrm>
          <a:prstGeom prst="rect">
            <a:avLst/>
          </a:prstGeom>
          <a:blipFill>
            <a:blip r:embed="rId2"/>
            <a:stretch>
              <a:fillRect/>
            </a:stretch>
          </a:blip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4174210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Questionnaires</a:t>
            </a:r>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11</a:t>
            </a:fld>
            <a:endParaRPr lang="en-SG"/>
          </a:p>
        </p:txBody>
      </p:sp>
      <p:sp>
        <p:nvSpPr>
          <p:cNvPr id="8" name="Rectangle 7"/>
          <p:cNvSpPr/>
          <p:nvPr/>
        </p:nvSpPr>
        <p:spPr>
          <a:xfrm>
            <a:off x="468263" y="1907523"/>
            <a:ext cx="3528392" cy="4540997"/>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7740087" y="1919755"/>
            <a:ext cx="3817408" cy="452427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3996655" y="1912016"/>
            <a:ext cx="3744416" cy="4536504"/>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4781760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Survey Results</a:t>
            </a:r>
            <a:endParaRPr lang="en-SG" dirty="0"/>
          </a:p>
        </p:txBody>
      </p:sp>
      <p:sp>
        <p:nvSpPr>
          <p:cNvPr id="3" name="Content Placeholder 2"/>
          <p:cNvSpPr>
            <a:spLocks noGrp="1"/>
          </p:cNvSpPr>
          <p:nvPr>
            <p:ph idx="1"/>
          </p:nvPr>
        </p:nvSpPr>
        <p:spPr>
          <a:xfrm>
            <a:off x="597530" y="2072401"/>
            <a:ext cx="10974717" cy="681986"/>
          </a:xfrm>
        </p:spPr>
        <p:txBody>
          <a:bodyPr>
            <a:normAutofit lnSpcReduction="10000"/>
          </a:bodyPr>
          <a:lstStyle/>
          <a:p>
            <a:r>
              <a:rPr lang="en-SG" dirty="0" smtClean="0"/>
              <a:t>Count of Occupation</a:t>
            </a:r>
            <a:endParaRPr lang="en-SG"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12</a:t>
            </a:fld>
            <a:endParaRPr lang="en-SG"/>
          </a:p>
        </p:txBody>
      </p:sp>
      <p:sp>
        <p:nvSpPr>
          <p:cNvPr id="6" name="AutoShape 1" descr="Forms response chart. Question title: Occupation. Number of responses: 49 respons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2" descr="Forms response chart. Question title: Occupation. Number of responses: 49 responses."/>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3" descr="Forms response chart. Question title: Occupation. Number of responses: 49 responses."/>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4" descr="Forms response chart. Question title: Occupation. Number of responses: 49 responses."/>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AutoShape 5" descr="Forms response chart. Question title: Occupation. Number of responses: 49 responses."/>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 name="Rectangle 11"/>
          <p:cNvSpPr/>
          <p:nvPr/>
        </p:nvSpPr>
        <p:spPr>
          <a:xfrm>
            <a:off x="2844527" y="3258443"/>
            <a:ext cx="6624736" cy="259228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0806753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Survey Results(Continued)</a:t>
            </a:r>
            <a:endParaRPr lang="en-SG" dirty="0"/>
          </a:p>
        </p:txBody>
      </p:sp>
      <p:sp>
        <p:nvSpPr>
          <p:cNvPr id="3" name="Content Placeholder 2"/>
          <p:cNvSpPr>
            <a:spLocks noGrp="1"/>
          </p:cNvSpPr>
          <p:nvPr>
            <p:ph idx="1"/>
          </p:nvPr>
        </p:nvSpPr>
        <p:spPr>
          <a:xfrm>
            <a:off x="597530" y="2072401"/>
            <a:ext cx="10974717" cy="681986"/>
          </a:xfrm>
        </p:spPr>
        <p:txBody>
          <a:bodyPr>
            <a:normAutofit fontScale="92500"/>
          </a:bodyPr>
          <a:lstStyle/>
          <a:p>
            <a:r>
              <a:rPr lang="en-SG" dirty="0" smtClean="0"/>
              <a:t>Count the people who are interested to go for travelling</a:t>
            </a:r>
            <a:endParaRPr lang="en-SG"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13</a:t>
            </a:fld>
            <a:endParaRPr lang="en-SG"/>
          </a:p>
        </p:txBody>
      </p:sp>
      <p:sp>
        <p:nvSpPr>
          <p:cNvPr id="6" name="AutoShape 1" descr="Forms response chart. Question title: Occupation. Number of responses: 49 respons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2" descr="Forms response chart. Question title: Occupation. Number of responses: 49 responses."/>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3" descr="Forms response chart. Question title: Occupation. Number of responses: 49 responses."/>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4" descr="Forms response chart. Question title: Occupation. Number of responses: 49 responses."/>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AutoShape 5" descr="Forms response chart. Question title: Occupation. Number of responses: 49 responses."/>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 name="Rectangle 11"/>
          <p:cNvSpPr/>
          <p:nvPr/>
        </p:nvSpPr>
        <p:spPr>
          <a:xfrm>
            <a:off x="2844527" y="3258443"/>
            <a:ext cx="6624736" cy="259228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4898243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Survey Results(Continued)</a:t>
            </a:r>
            <a:endParaRPr lang="en-SG" dirty="0"/>
          </a:p>
        </p:txBody>
      </p:sp>
      <p:sp>
        <p:nvSpPr>
          <p:cNvPr id="3" name="Content Placeholder 2"/>
          <p:cNvSpPr>
            <a:spLocks noGrp="1"/>
          </p:cNvSpPr>
          <p:nvPr>
            <p:ph idx="1"/>
          </p:nvPr>
        </p:nvSpPr>
        <p:spPr>
          <a:xfrm>
            <a:off x="597530" y="2072401"/>
            <a:ext cx="10974717" cy="681986"/>
          </a:xfrm>
        </p:spPr>
        <p:txBody>
          <a:bodyPr>
            <a:normAutofit fontScale="92500"/>
          </a:bodyPr>
          <a:lstStyle/>
          <a:p>
            <a:r>
              <a:rPr lang="en-SG" dirty="0" smtClean="0"/>
              <a:t>Count the people who are interested in tour packages</a:t>
            </a:r>
            <a:endParaRPr lang="en-SG"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14</a:t>
            </a:fld>
            <a:endParaRPr lang="en-SG"/>
          </a:p>
        </p:txBody>
      </p:sp>
      <p:sp>
        <p:nvSpPr>
          <p:cNvPr id="6" name="AutoShape 1" descr="Forms response chart. Question title: Occupation. Number of responses: 49 respons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2" descr="Forms response chart. Question title: Occupation. Number of responses: 49 responses."/>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3" descr="Forms response chart. Question title: Occupation. Number of responses: 49 responses."/>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4" descr="Forms response chart. Question title: Occupation. Number of responses: 49 responses."/>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AutoShape 5" descr="Forms response chart. Question title: Occupation. Number of responses: 49 responses."/>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2050" name="Picture 2" descr="https://lh6.googleusercontent.com/Zb7QgGGcZKd9qeD5Z-YxveAoeJERGJrRU2pWiHT-HUwkSBYW9Aa6nmoJgLpW15joTam03WCBtqViyZ1CBuzCcgn0TrEB-NC6Uwap0D6XF50ZRj5ZRtzChyEp-Ka2gPU7H7wFIz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559" y="2898403"/>
            <a:ext cx="59436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547717"/>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Survey Results(Continued)</a:t>
            </a:r>
            <a:endParaRPr lang="en-SG" dirty="0"/>
          </a:p>
        </p:txBody>
      </p:sp>
      <p:sp>
        <p:nvSpPr>
          <p:cNvPr id="3" name="Content Placeholder 2"/>
          <p:cNvSpPr>
            <a:spLocks noGrp="1"/>
          </p:cNvSpPr>
          <p:nvPr>
            <p:ph idx="1"/>
          </p:nvPr>
        </p:nvSpPr>
        <p:spPr>
          <a:xfrm>
            <a:off x="597530" y="2072401"/>
            <a:ext cx="10974717" cy="681986"/>
          </a:xfrm>
        </p:spPr>
        <p:txBody>
          <a:bodyPr>
            <a:normAutofit fontScale="85000" lnSpcReduction="10000"/>
          </a:bodyPr>
          <a:lstStyle/>
          <a:p>
            <a:r>
              <a:rPr lang="en-SG" dirty="0" smtClean="0"/>
              <a:t>Count of consideration before choosing a holiday destination</a:t>
            </a:r>
            <a:endParaRPr lang="en-SG"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15</a:t>
            </a:fld>
            <a:endParaRPr lang="en-SG"/>
          </a:p>
        </p:txBody>
      </p:sp>
      <p:sp>
        <p:nvSpPr>
          <p:cNvPr id="6" name="AutoShape 1" descr="Forms response chart. Question title: Occupation. Number of responses: 49 respons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2" descr="Forms response chart. Question title: Occupation. Number of responses: 49 responses."/>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3" descr="Forms response chart. Question title: Occupation. Number of responses: 49 responses."/>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4" descr="Forms response chart. Question title: Occupation. Number of responses: 49 responses."/>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AutoShape 5" descr="Forms response chart. Question title: Occupation. Number of responses: 49 responses."/>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4098" name="Picture 2" descr="https://lh5.googleusercontent.com/hTFPRWrPo6zwK54kIek3iAXSp9UFBuoB7a3-xw194S-iQ5HQOquvraXDLguM8rovx1VP3kVSMWVDL-GWYnbgKNIeOkUejq9AdH3GYJTRN_lefijXXP1EcypKg958bzhxUEFqgE_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559" y="2970411"/>
            <a:ext cx="59436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284209"/>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Survey Results(Continued)</a:t>
            </a:r>
            <a:endParaRPr lang="en-SG" dirty="0"/>
          </a:p>
        </p:txBody>
      </p:sp>
      <p:sp>
        <p:nvSpPr>
          <p:cNvPr id="3" name="Content Placeholder 2"/>
          <p:cNvSpPr>
            <a:spLocks noGrp="1"/>
          </p:cNvSpPr>
          <p:nvPr>
            <p:ph idx="1"/>
          </p:nvPr>
        </p:nvSpPr>
        <p:spPr>
          <a:xfrm>
            <a:off x="597530" y="2072401"/>
            <a:ext cx="10974717" cy="681986"/>
          </a:xfrm>
        </p:spPr>
        <p:txBody>
          <a:bodyPr>
            <a:normAutofit lnSpcReduction="10000"/>
          </a:bodyPr>
          <a:lstStyle/>
          <a:p>
            <a:r>
              <a:rPr lang="en-SG" dirty="0" smtClean="0"/>
              <a:t>Count the users who want to go on a tour with--</a:t>
            </a:r>
            <a:endParaRPr lang="en-SG"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16</a:t>
            </a:fld>
            <a:endParaRPr lang="en-SG"/>
          </a:p>
        </p:txBody>
      </p:sp>
      <p:sp>
        <p:nvSpPr>
          <p:cNvPr id="6" name="AutoShape 1" descr="Forms response chart. Question title: Occupation. Number of responses: 49 respons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2" descr="Forms response chart. Question title: Occupation. Number of responses: 49 responses."/>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3" descr="Forms response chart. Question title: Occupation. Number of responses: 49 responses."/>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4" descr="Forms response chart. Question title: Occupation. Number of responses: 49 responses."/>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AutoShape 5" descr="Forms response chart. Question title: Occupation. Number of responses: 49 responses."/>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5122" name="Picture 2" descr="https://lh6.googleusercontent.com/U-0J9bG8tJqLjX3LmxlhCk4ce3T8SOSaODaZeYYWu1ZlPwXDiIg3ua-Zy9JyH4PVd3ldctch5WmRo_6EB-lHwXrhnKKyYkN8vY4oxSPLn28yfpN3Z_BFbdpg52xi91Lx1RC02o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551" y="2826395"/>
            <a:ext cx="59436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196716"/>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Survey Results(Continued)</a:t>
            </a:r>
            <a:endParaRPr lang="en-SG" dirty="0"/>
          </a:p>
        </p:txBody>
      </p:sp>
      <p:sp>
        <p:nvSpPr>
          <p:cNvPr id="3" name="Content Placeholder 2"/>
          <p:cNvSpPr>
            <a:spLocks noGrp="1"/>
          </p:cNvSpPr>
          <p:nvPr>
            <p:ph idx="1"/>
          </p:nvPr>
        </p:nvSpPr>
        <p:spPr>
          <a:xfrm>
            <a:off x="597530" y="2072401"/>
            <a:ext cx="10974717" cy="681986"/>
          </a:xfrm>
        </p:spPr>
        <p:txBody>
          <a:bodyPr>
            <a:normAutofit lnSpcReduction="10000"/>
          </a:bodyPr>
          <a:lstStyle/>
          <a:p>
            <a:r>
              <a:rPr lang="en-SG" dirty="0" smtClean="0"/>
              <a:t>Count of the users how they book their trips</a:t>
            </a:r>
            <a:endParaRPr lang="en-SG"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17</a:t>
            </a:fld>
            <a:endParaRPr lang="en-SG"/>
          </a:p>
        </p:txBody>
      </p:sp>
      <p:sp>
        <p:nvSpPr>
          <p:cNvPr id="6" name="AutoShape 1" descr="Forms response chart. Question title: Occupation. Number of responses: 49 respons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2" descr="Forms response chart. Question title: Occupation. Number of responses: 49 responses."/>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3" descr="Forms response chart. Question title: Occupation. Number of responses: 49 responses."/>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4" descr="Forms response chart. Question title: Occupation. Number of responses: 49 responses."/>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AutoShape 5" descr="Forms response chart. Question title: Occupation. Number of responses: 49 responses."/>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146" name="Picture 2" descr="https://lh3.googleusercontent.com/8Xz9tdM-C853ei68PCT2ryKk5ki62LVIetBmMIxd8ROasfJ3aVdnCXJ4ygw41JS_5G3NUJeILtas3XPJNrKdL3aX2xwiLXuFkO-6KFUmUPDCa3E-gnd6ijnuxtBBmwmtE6Z2V3Q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975" y="2754387"/>
            <a:ext cx="59436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849530"/>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Survey Results(Continued)</a:t>
            </a:r>
            <a:endParaRPr lang="en-SG" dirty="0"/>
          </a:p>
        </p:txBody>
      </p:sp>
      <p:sp>
        <p:nvSpPr>
          <p:cNvPr id="3" name="Content Placeholder 2"/>
          <p:cNvSpPr>
            <a:spLocks noGrp="1"/>
          </p:cNvSpPr>
          <p:nvPr>
            <p:ph idx="1"/>
          </p:nvPr>
        </p:nvSpPr>
        <p:spPr>
          <a:xfrm>
            <a:off x="597530" y="2072401"/>
            <a:ext cx="10974717" cy="681986"/>
          </a:xfrm>
        </p:spPr>
        <p:txBody>
          <a:bodyPr>
            <a:normAutofit lnSpcReduction="10000"/>
          </a:bodyPr>
          <a:lstStyle/>
          <a:p>
            <a:r>
              <a:rPr lang="en-US" dirty="0" smtClean="0"/>
              <a:t>Tour Plan Consideration</a:t>
            </a:r>
            <a:endParaRPr lang="en-SG"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18</a:t>
            </a:fld>
            <a:endParaRPr lang="en-SG"/>
          </a:p>
        </p:txBody>
      </p:sp>
      <p:sp>
        <p:nvSpPr>
          <p:cNvPr id="6" name="AutoShape 1" descr="Forms response chart. Question title: Occupation. Number of responses: 49 respons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2" descr="Forms response chart. Question title: Occupation. Number of responses: 49 responses."/>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3" descr="Forms response chart. Question title: Occupation. Number of responses: 49 responses."/>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4" descr="Forms response chart. Question title: Occupation. Number of responses: 49 responses."/>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AutoShape 5" descr="Forms response chart. Question title: Occupation. Number of responses: 49 responses."/>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7170" name="Picture 2" descr="https://lh5.googleusercontent.com/1j15MlrI1tUaaVD2ql74aVZqVaqQ1b86OxBNQ2tUW0W8QbMEuptRDa22XQ7cSxydULyI5ESDGG97GLsHI_PqDiK3O6h_9iKIOqCvRhdP4lGq5NVWjYZs-wlFrk71cUmzGGwirF3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975" y="2898403"/>
            <a:ext cx="59436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153337"/>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Survey Results(Continued)</a:t>
            </a:r>
            <a:endParaRPr lang="en-SG" dirty="0"/>
          </a:p>
        </p:txBody>
      </p:sp>
      <p:sp>
        <p:nvSpPr>
          <p:cNvPr id="3" name="Content Placeholder 2"/>
          <p:cNvSpPr>
            <a:spLocks noGrp="1"/>
          </p:cNvSpPr>
          <p:nvPr>
            <p:ph idx="1"/>
          </p:nvPr>
        </p:nvSpPr>
        <p:spPr>
          <a:xfrm>
            <a:off x="597530" y="2072401"/>
            <a:ext cx="10974717" cy="681986"/>
          </a:xfrm>
        </p:spPr>
        <p:txBody>
          <a:bodyPr>
            <a:normAutofit lnSpcReduction="10000"/>
          </a:bodyPr>
          <a:lstStyle/>
          <a:p>
            <a:r>
              <a:rPr lang="en-SG" dirty="0" smtClean="0"/>
              <a:t>Type of Tour </a:t>
            </a:r>
            <a:r>
              <a:rPr lang="en-SG" dirty="0"/>
              <a:t>P</a:t>
            </a:r>
            <a:r>
              <a:rPr lang="en-SG" dirty="0" smtClean="0"/>
              <a:t>reference</a:t>
            </a:r>
            <a:endParaRPr lang="en-SG"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19</a:t>
            </a:fld>
            <a:endParaRPr lang="en-SG"/>
          </a:p>
        </p:txBody>
      </p:sp>
      <p:sp>
        <p:nvSpPr>
          <p:cNvPr id="6" name="AutoShape 1" descr="Forms response chart. Question title: Occupation. Number of responses: 49 respons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2" descr="Forms response chart. Question title: Occupation. Number of responses: 49 responses."/>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3" descr="Forms response chart. Question title: Occupation. Number of responses: 49 responses."/>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4" descr="Forms response chart. Question title: Occupation. Number of responses: 49 responses."/>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AutoShape 5" descr="Forms response chart. Question title: Occupation. Number of responses: 49 responses."/>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242" name="Picture 2" descr="https://lh3.googleusercontent.com/uUBVafueMHBGAyrP1-Plz-0WJxWPT7aQOJZhiBNaKJ7hcDRtlBuMofj0xH4KuVBO2K9z9vhc7UOyfs7g6laXLTLfAwaq5YQ17EsJLMPCJUxKMhcGrOws_WMT5kq2Wpj2JDIhPlB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575" y="2682379"/>
            <a:ext cx="59436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717953"/>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Objectives</a:t>
            </a:r>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8924F49C-8992-43EF-923F-CEA0F0FA3B7C}" type="slidenum">
              <a:rPr lang="en-SG" smtClean="0"/>
              <a:t>2</a:t>
            </a:fld>
            <a:endParaRPr lang="en-SG"/>
          </a:p>
        </p:txBody>
      </p:sp>
      <p:sp>
        <p:nvSpPr>
          <p:cNvPr id="15" name="Rectangle 14"/>
          <p:cNvSpPr/>
          <p:nvPr/>
        </p:nvSpPr>
        <p:spPr>
          <a:xfrm>
            <a:off x="2988543" y="2322339"/>
            <a:ext cx="7272808" cy="360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Ø"/>
            </a:pPr>
            <a:r>
              <a:rPr lang="en-SG" dirty="0" smtClean="0">
                <a:solidFill>
                  <a:schemeClr val="tx1"/>
                </a:solidFill>
              </a:rPr>
              <a:t>Construct interview questions for clients</a:t>
            </a:r>
          </a:p>
          <a:p>
            <a:endParaRPr lang="en-SG" dirty="0" smtClean="0">
              <a:solidFill>
                <a:schemeClr val="tx1"/>
              </a:solidFill>
            </a:endParaRPr>
          </a:p>
          <a:p>
            <a:pPr marL="342900" indent="-342900">
              <a:buFont typeface="Wingdings" pitchFamily="2" charset="2"/>
              <a:buChar char="Ø"/>
            </a:pPr>
            <a:r>
              <a:rPr lang="en-SG" dirty="0" smtClean="0">
                <a:solidFill>
                  <a:schemeClr val="tx1"/>
                </a:solidFill>
              </a:rPr>
              <a:t>Understanding the client and gather all the information what they actually want</a:t>
            </a:r>
          </a:p>
          <a:p>
            <a:endParaRPr lang="en-SG" dirty="0" smtClean="0">
              <a:solidFill>
                <a:schemeClr val="tx1"/>
              </a:solidFill>
            </a:endParaRPr>
          </a:p>
          <a:p>
            <a:pPr marL="342900" indent="-342900">
              <a:buFont typeface="Wingdings" pitchFamily="2" charset="2"/>
              <a:buChar char="Ø"/>
            </a:pPr>
            <a:r>
              <a:rPr lang="en-SG" dirty="0" smtClean="0">
                <a:solidFill>
                  <a:schemeClr val="tx1"/>
                </a:solidFill>
              </a:rPr>
              <a:t>Construct questionnaires for users</a:t>
            </a:r>
          </a:p>
          <a:p>
            <a:pPr marL="342900" indent="-342900">
              <a:buFont typeface="Wingdings" pitchFamily="2" charset="2"/>
              <a:buChar char="Ø"/>
            </a:pPr>
            <a:endParaRPr lang="en-SG" dirty="0" smtClean="0">
              <a:solidFill>
                <a:schemeClr val="tx1"/>
              </a:solidFill>
            </a:endParaRPr>
          </a:p>
          <a:p>
            <a:pPr marL="342900" indent="-342900">
              <a:buFont typeface="Wingdings" pitchFamily="2" charset="2"/>
              <a:buChar char="Ø"/>
            </a:pPr>
            <a:r>
              <a:rPr lang="en-SG" dirty="0" smtClean="0">
                <a:solidFill>
                  <a:schemeClr val="tx1"/>
                </a:solidFill>
              </a:rPr>
              <a:t>Summarized the survey results</a:t>
            </a:r>
          </a:p>
          <a:p>
            <a:pPr marL="342900" indent="-342900">
              <a:buFont typeface="Wingdings" pitchFamily="2" charset="2"/>
              <a:buChar char="Ø"/>
            </a:pPr>
            <a:endParaRPr lang="en-SG" dirty="0" smtClean="0"/>
          </a:p>
          <a:p>
            <a:pPr marL="342900" indent="-342900" algn="ctr">
              <a:buFont typeface="Wingdings" pitchFamily="2" charset="2"/>
              <a:buChar char="Ø"/>
            </a:pPr>
            <a:endParaRPr lang="en-SG" dirty="0"/>
          </a:p>
        </p:txBody>
      </p:sp>
    </p:spTree>
    <p:extLst>
      <p:ext uri="{BB962C8B-B14F-4D97-AF65-F5344CB8AC3E}">
        <p14:creationId xmlns:p14="http://schemas.microsoft.com/office/powerpoint/2010/main" val="22831917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Survey Results(Continued)</a:t>
            </a:r>
            <a:endParaRPr lang="en-SG" dirty="0"/>
          </a:p>
        </p:txBody>
      </p:sp>
      <p:sp>
        <p:nvSpPr>
          <p:cNvPr id="3" name="Content Placeholder 2"/>
          <p:cNvSpPr>
            <a:spLocks noGrp="1"/>
          </p:cNvSpPr>
          <p:nvPr>
            <p:ph idx="1"/>
          </p:nvPr>
        </p:nvSpPr>
        <p:spPr>
          <a:xfrm>
            <a:off x="597530" y="2072401"/>
            <a:ext cx="10974717" cy="681986"/>
          </a:xfrm>
        </p:spPr>
        <p:txBody>
          <a:bodyPr>
            <a:normAutofit lnSpcReduction="10000"/>
          </a:bodyPr>
          <a:lstStyle/>
          <a:p>
            <a:r>
              <a:rPr lang="en-SG" dirty="0" smtClean="0"/>
              <a:t>Season Preference</a:t>
            </a:r>
            <a:endParaRPr lang="en-SG"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20</a:t>
            </a:fld>
            <a:endParaRPr lang="en-SG"/>
          </a:p>
        </p:txBody>
      </p:sp>
      <p:sp>
        <p:nvSpPr>
          <p:cNvPr id="6" name="AutoShape 1" descr="Forms response chart. Question title: Occupation. Number of responses: 49 respons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2" descr="Forms response chart. Question title: Occupation. Number of responses: 49 responses."/>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3" descr="Forms response chart. Question title: Occupation. Number of responses: 49 responses."/>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4" descr="Forms response chart. Question title: Occupation. Number of responses: 49 responses."/>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AutoShape 5" descr="Forms response chart. Question title: Occupation. Number of responses: 49 responses."/>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9218" name="Picture 2" descr="https://lh4.googleusercontent.com/INd2Y1tUjK0tCC8dpBlRLjA7RMijzSnUganRUfvhNQmFU1XXy7-M6HStJhQpWS6A37BbFW9ew942jKoaoMqpkQF34oy9NCKO2xe96EUGr5_M4XR6-t7QM5-8g3aNxs7kbUjlOx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543" y="2826395"/>
            <a:ext cx="59436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537266"/>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Survey Results(Continued)</a:t>
            </a:r>
            <a:endParaRPr lang="en-SG" dirty="0"/>
          </a:p>
        </p:txBody>
      </p:sp>
      <p:sp>
        <p:nvSpPr>
          <p:cNvPr id="3" name="Content Placeholder 2"/>
          <p:cNvSpPr>
            <a:spLocks noGrp="1"/>
          </p:cNvSpPr>
          <p:nvPr>
            <p:ph idx="1"/>
          </p:nvPr>
        </p:nvSpPr>
        <p:spPr>
          <a:xfrm>
            <a:off x="597530" y="2072401"/>
            <a:ext cx="10974717" cy="681986"/>
          </a:xfrm>
        </p:spPr>
        <p:txBody>
          <a:bodyPr>
            <a:normAutofit lnSpcReduction="10000"/>
          </a:bodyPr>
          <a:lstStyle/>
          <a:p>
            <a:r>
              <a:rPr lang="en-SG" dirty="0" smtClean="0"/>
              <a:t>Vehicle Preference</a:t>
            </a:r>
            <a:endParaRPr lang="en-SG"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21</a:t>
            </a:fld>
            <a:endParaRPr lang="en-SG"/>
          </a:p>
        </p:txBody>
      </p:sp>
      <p:sp>
        <p:nvSpPr>
          <p:cNvPr id="6" name="AutoShape 1" descr="Forms response chart. Question title: Occupation. Number of responses: 49 respons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2" descr="Forms response chart. Question title: Occupation. Number of responses: 49 responses."/>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3" descr="Forms response chart. Question title: Occupation. Number of responses: 49 responses."/>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4" descr="Forms response chart. Question title: Occupation. Number of responses: 49 responses."/>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AutoShape 5" descr="Forms response chart. Question title: Occupation. Number of responses: 49 responses."/>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8194" name="Picture 2" descr="https://lh5.googleusercontent.com/DTFE6CC4noko7gvGJV1IpBRucqVxDulzLIbIkAlah16EwGVLqkNTeEfr-Idhm302ELUwk01tDTYFmII3gmi9NC8YRGVwLHwZahFgFzRdlENH0catqdMCEuldKo5vG5COay3wJ2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535" y="2682379"/>
            <a:ext cx="59436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956667"/>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Investigation</a:t>
            </a:r>
            <a:endParaRPr lang="en-SG" dirty="0"/>
          </a:p>
        </p:txBody>
      </p:sp>
      <p:sp>
        <p:nvSpPr>
          <p:cNvPr id="3" name="Content Placeholder 2"/>
          <p:cNvSpPr>
            <a:spLocks noGrp="1"/>
          </p:cNvSpPr>
          <p:nvPr>
            <p:ph idx="1"/>
          </p:nvPr>
        </p:nvSpPr>
        <p:spPr>
          <a:xfrm>
            <a:off x="608489" y="1890291"/>
            <a:ext cx="10952798" cy="4445751"/>
          </a:xfrm>
        </p:spPr>
        <p:txBody>
          <a:bodyPr>
            <a:normAutofit lnSpcReduction="10000"/>
          </a:bodyPr>
          <a:lstStyle/>
          <a:p>
            <a:pPr algn="l"/>
            <a:r>
              <a:rPr lang="en-SG" sz="3600" dirty="0" smtClean="0"/>
              <a:t>95.5% people like to go on travel</a:t>
            </a:r>
          </a:p>
          <a:p>
            <a:pPr algn="l"/>
            <a:r>
              <a:rPr lang="en-SG" sz="3600" dirty="0" smtClean="0"/>
              <a:t>67.3% people are interested in tour packages</a:t>
            </a:r>
          </a:p>
          <a:p>
            <a:pPr algn="l"/>
            <a:r>
              <a:rPr lang="en-SG" sz="3600" dirty="0"/>
              <a:t>Season Preference : Winter</a:t>
            </a:r>
          </a:p>
          <a:p>
            <a:pPr algn="l"/>
            <a:r>
              <a:rPr lang="en-SG" sz="3600" dirty="0"/>
              <a:t>Vehicle Preference : Train</a:t>
            </a:r>
          </a:p>
          <a:p>
            <a:pPr algn="l"/>
            <a:r>
              <a:rPr lang="en-SG" sz="3600" dirty="0"/>
              <a:t>Type of Tour Preference : Relaxing 34.0% , Romantic 32.0%</a:t>
            </a:r>
          </a:p>
          <a:p>
            <a:pPr algn="l"/>
            <a:r>
              <a:rPr lang="en-SG" sz="3600" dirty="0"/>
              <a:t>Book the trips : By </a:t>
            </a:r>
            <a:r>
              <a:rPr lang="en-SG" sz="3600" dirty="0" smtClean="0"/>
              <a:t>Internet</a:t>
            </a:r>
            <a:endParaRPr lang="en-SG" sz="3600" b="1" dirty="0" smtClean="0"/>
          </a:p>
          <a:p>
            <a:pPr algn="l"/>
            <a:endParaRPr lang="en-SG" sz="3600" dirty="0" smtClean="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22</a:t>
            </a:fld>
            <a:endParaRPr lang="en-SG"/>
          </a:p>
        </p:txBody>
      </p:sp>
    </p:spTree>
    <p:extLst>
      <p:ext uri="{BB962C8B-B14F-4D97-AF65-F5344CB8AC3E}">
        <p14:creationId xmlns:p14="http://schemas.microsoft.com/office/powerpoint/2010/main" val="2486364285"/>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ffectLst/>
              </a:rPr>
              <a:t>Revised Requirement </a:t>
            </a:r>
            <a:r>
              <a:rPr lang="en-GB" dirty="0" smtClean="0">
                <a:effectLst/>
              </a:rPr>
              <a:t>Analysis</a:t>
            </a:r>
            <a:endParaRPr lang="en-SG" dirty="0"/>
          </a:p>
        </p:txBody>
      </p:sp>
      <p:sp>
        <p:nvSpPr>
          <p:cNvPr id="3" name="Content Placeholder 2"/>
          <p:cNvSpPr>
            <a:spLocks noGrp="1"/>
          </p:cNvSpPr>
          <p:nvPr>
            <p:ph idx="1"/>
          </p:nvPr>
        </p:nvSpPr>
        <p:spPr>
          <a:xfrm>
            <a:off x="608489" y="1890291"/>
            <a:ext cx="10952798" cy="4445751"/>
          </a:xfrm>
        </p:spPr>
        <p:txBody>
          <a:bodyPr>
            <a:normAutofit fontScale="77500" lnSpcReduction="20000"/>
          </a:bodyPr>
          <a:lstStyle/>
          <a:p>
            <a:pPr algn="l"/>
            <a:endParaRPr lang="en-SG" sz="3600" dirty="0" smtClean="0"/>
          </a:p>
          <a:p>
            <a:pPr algn="l"/>
            <a:r>
              <a:rPr lang="en-GB" sz="3600" b="1" u="sng" dirty="0">
                <a:solidFill>
                  <a:schemeClr val="accent6">
                    <a:lumMod val="75000"/>
                  </a:schemeClr>
                </a:solidFill>
              </a:rPr>
              <a:t>Functional Requirement</a:t>
            </a:r>
            <a:r>
              <a:rPr lang="en-GB" sz="3600" b="1" u="sng" dirty="0" smtClean="0">
                <a:solidFill>
                  <a:schemeClr val="accent6">
                    <a:lumMod val="75000"/>
                  </a:schemeClr>
                </a:solidFill>
              </a:rPr>
              <a:t>:</a:t>
            </a:r>
          </a:p>
          <a:p>
            <a:pPr marL="0" indent="0" algn="l">
              <a:buNone/>
            </a:pPr>
            <a:endParaRPr lang="en-SG" sz="3600" b="1" u="sng" dirty="0">
              <a:solidFill>
                <a:schemeClr val="accent6">
                  <a:lumMod val="75000"/>
                </a:schemeClr>
              </a:solidFill>
            </a:endParaRPr>
          </a:p>
          <a:p>
            <a:pPr lvl="0" algn="l"/>
            <a:r>
              <a:rPr lang="en-GB" sz="3600" dirty="0"/>
              <a:t>Users should be allowed to claim their travelling expenses related to their official visits.</a:t>
            </a:r>
            <a:endParaRPr lang="en-SG" sz="3600" dirty="0"/>
          </a:p>
          <a:p>
            <a:pPr lvl="0" algn="l"/>
            <a:r>
              <a:rPr lang="en-GB" sz="3600" dirty="0"/>
              <a:t>System should support both domestic journey and international journey.</a:t>
            </a:r>
            <a:endParaRPr lang="en-SG" sz="3600" dirty="0"/>
          </a:p>
          <a:p>
            <a:pPr lvl="0" algn="l"/>
            <a:r>
              <a:rPr lang="en-GB" sz="3600" dirty="0"/>
              <a:t>System should capture traveller name or id, destination, time period, purpose and some accounting info as basic data of visit.</a:t>
            </a:r>
            <a:endParaRPr lang="en-SG" sz="3600" dirty="0"/>
          </a:p>
          <a:p>
            <a:pPr lvl="0" algn="l"/>
            <a:r>
              <a:rPr lang="en-GB" sz="3600" dirty="0"/>
              <a:t>There should be tracking the user who entered the travel data</a:t>
            </a:r>
            <a:r>
              <a:rPr lang="en-GB" sz="3600" dirty="0" smtClean="0"/>
              <a:t>.</a:t>
            </a:r>
          </a:p>
          <a:p>
            <a:pPr marL="0" lvl="0" indent="0" algn="l">
              <a:buNone/>
            </a:pPr>
            <a:endParaRPr lang="en-SG" sz="3600"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23</a:t>
            </a:fld>
            <a:endParaRPr lang="en-SG"/>
          </a:p>
        </p:txBody>
      </p:sp>
    </p:spTree>
    <p:extLst>
      <p:ext uri="{BB962C8B-B14F-4D97-AF65-F5344CB8AC3E}">
        <p14:creationId xmlns:p14="http://schemas.microsoft.com/office/powerpoint/2010/main" val="4087022212"/>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ffectLst/>
              </a:rPr>
              <a:t>Revised Requirement </a:t>
            </a:r>
            <a:r>
              <a:rPr lang="en-GB" dirty="0" smtClean="0">
                <a:effectLst/>
              </a:rPr>
              <a:t>Analysis</a:t>
            </a:r>
            <a:endParaRPr lang="en-SG" dirty="0"/>
          </a:p>
        </p:txBody>
      </p:sp>
      <p:sp>
        <p:nvSpPr>
          <p:cNvPr id="3" name="Content Placeholder 2"/>
          <p:cNvSpPr>
            <a:spLocks noGrp="1"/>
          </p:cNvSpPr>
          <p:nvPr>
            <p:ph idx="1"/>
          </p:nvPr>
        </p:nvSpPr>
        <p:spPr>
          <a:xfrm>
            <a:off x="608489" y="1890291"/>
            <a:ext cx="10952798" cy="4445751"/>
          </a:xfrm>
        </p:spPr>
        <p:txBody>
          <a:bodyPr>
            <a:normAutofit fontScale="85000" lnSpcReduction="20000"/>
          </a:bodyPr>
          <a:lstStyle/>
          <a:p>
            <a:pPr algn="l"/>
            <a:endParaRPr lang="en-SG" sz="3600" dirty="0" smtClean="0"/>
          </a:p>
          <a:p>
            <a:pPr algn="l"/>
            <a:r>
              <a:rPr lang="en-GB" sz="3600" b="1" u="sng" dirty="0" smtClean="0">
                <a:solidFill>
                  <a:schemeClr val="accent6">
                    <a:lumMod val="75000"/>
                  </a:schemeClr>
                </a:solidFill>
              </a:rPr>
              <a:t>Non Functional </a:t>
            </a:r>
            <a:r>
              <a:rPr lang="en-GB" sz="3600" b="1" u="sng" dirty="0">
                <a:solidFill>
                  <a:schemeClr val="accent6">
                    <a:lumMod val="75000"/>
                  </a:schemeClr>
                </a:solidFill>
              </a:rPr>
              <a:t>Requirement</a:t>
            </a:r>
            <a:r>
              <a:rPr lang="en-GB" sz="3600" b="1" u="sng" dirty="0" smtClean="0">
                <a:solidFill>
                  <a:schemeClr val="accent6">
                    <a:lumMod val="75000"/>
                  </a:schemeClr>
                </a:solidFill>
              </a:rPr>
              <a:t>:</a:t>
            </a:r>
          </a:p>
          <a:p>
            <a:pPr marL="0" indent="0" algn="l">
              <a:buNone/>
            </a:pPr>
            <a:endParaRPr lang="en-SG" sz="3600" b="1" u="sng" dirty="0">
              <a:solidFill>
                <a:schemeClr val="accent6">
                  <a:lumMod val="75000"/>
                </a:schemeClr>
              </a:solidFill>
            </a:endParaRPr>
          </a:p>
          <a:p>
            <a:pPr lvl="0" algn="l"/>
            <a:r>
              <a:rPr lang="en-GB" sz="3600" dirty="0" smtClean="0"/>
              <a:t>All </a:t>
            </a:r>
            <a:r>
              <a:rPr lang="en-GB" sz="3600" dirty="0"/>
              <a:t>the UI should be unique and running both IE and Firefox browsers.</a:t>
            </a:r>
            <a:endParaRPr lang="en-SG" sz="3600" dirty="0"/>
          </a:p>
          <a:p>
            <a:pPr lvl="0" algn="l"/>
            <a:r>
              <a:rPr lang="en-GB" sz="3600" dirty="0"/>
              <a:t>Supports many languages.</a:t>
            </a:r>
            <a:endParaRPr lang="en-SG" sz="3600" dirty="0"/>
          </a:p>
          <a:p>
            <a:pPr lvl="0" algn="l"/>
            <a:r>
              <a:rPr lang="en-GB" sz="3600" dirty="0"/>
              <a:t>Reports are exported to different formats.</a:t>
            </a:r>
            <a:endParaRPr lang="en-SG" sz="3600" dirty="0"/>
          </a:p>
          <a:p>
            <a:pPr lvl="0" algn="l"/>
            <a:r>
              <a:rPr lang="en-GB" sz="3600" dirty="0"/>
              <a:t>Evert caption should self explanation.</a:t>
            </a:r>
            <a:endParaRPr lang="en-SG" sz="3600" dirty="0"/>
          </a:p>
          <a:p>
            <a:pPr lvl="0" algn="l"/>
            <a:r>
              <a:rPr lang="en-GB" sz="3600" dirty="0"/>
              <a:t>Valid user/ password.</a:t>
            </a:r>
            <a:endParaRPr lang="en-SG" sz="3600" dirty="0"/>
          </a:p>
          <a:p>
            <a:pPr marL="0" lvl="0" indent="0" algn="l">
              <a:buNone/>
            </a:pPr>
            <a:endParaRPr lang="en-SG" sz="3600" dirty="0"/>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24F49C-8992-43EF-923F-CEA0F0FA3B7C}" type="slidenum">
              <a:rPr lang="en-SG" smtClean="0"/>
              <a:t>24</a:t>
            </a:fld>
            <a:endParaRPr lang="en-SG"/>
          </a:p>
        </p:txBody>
      </p:sp>
    </p:spTree>
    <p:extLst>
      <p:ext uri="{BB962C8B-B14F-4D97-AF65-F5344CB8AC3E}">
        <p14:creationId xmlns:p14="http://schemas.microsoft.com/office/powerpoint/2010/main" val="2309572879"/>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Pattern of Information Gathering</a:t>
            </a:r>
            <a:endParaRPr lang="en-SG" dirty="0"/>
          </a:p>
        </p:txBody>
      </p:sp>
      <p:sp>
        <p:nvSpPr>
          <p:cNvPr id="3" name="Footer Placeholder 2"/>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924F49C-8992-43EF-923F-CEA0F0FA3B7C}" type="slidenum">
              <a:rPr lang="en-SG" smtClean="0"/>
              <a:t>3</a:t>
            </a:fld>
            <a:endParaRPr lang="en-SG"/>
          </a:p>
        </p:txBody>
      </p:sp>
      <p:sp>
        <p:nvSpPr>
          <p:cNvPr id="10" name="Right Arrow 9"/>
          <p:cNvSpPr/>
          <p:nvPr/>
        </p:nvSpPr>
        <p:spPr>
          <a:xfrm>
            <a:off x="1363423" y="2293435"/>
            <a:ext cx="2993272" cy="1253040"/>
          </a:xfrm>
          <a:prstGeom prst="rightArrow">
            <a:avLst/>
          </a:prstGeom>
          <a:effectLst>
            <a:outerShdw blurRad="76200" dir="18900000" sy="23000" kx="-1200000" algn="bl" rotWithShape="0">
              <a:prstClr val="black">
                <a:alpha val="20000"/>
              </a:prstClr>
            </a:outerShdw>
          </a:effectLst>
          <a:scene3d>
            <a:camera prst="perspectiveLeft"/>
            <a:lightRig rig="threePt" dir="t"/>
          </a:scene3d>
          <a:sp3d>
            <a:bevelT/>
          </a:sp3d>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SG" dirty="0" smtClean="0"/>
              <a:t>Interview</a:t>
            </a:r>
            <a:endParaRPr lang="en-SG" dirty="0"/>
          </a:p>
        </p:txBody>
      </p:sp>
      <p:sp>
        <p:nvSpPr>
          <p:cNvPr id="11" name="Rectangle 10"/>
          <p:cNvSpPr/>
          <p:nvPr/>
        </p:nvSpPr>
        <p:spPr>
          <a:xfrm>
            <a:off x="1124292" y="1746275"/>
            <a:ext cx="9865096" cy="542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Ø"/>
            </a:pPr>
            <a:r>
              <a:rPr lang="en-SG" sz="2000" dirty="0" smtClean="0">
                <a:solidFill>
                  <a:schemeClr val="tx1"/>
                </a:solidFill>
              </a:rPr>
              <a:t>We have chosen three methods for gathering information -- </a:t>
            </a:r>
            <a:endParaRPr lang="en-SG" sz="2000" dirty="0">
              <a:solidFill>
                <a:schemeClr val="tx1"/>
              </a:solidFill>
            </a:endParaRPr>
          </a:p>
        </p:txBody>
      </p:sp>
      <p:sp>
        <p:nvSpPr>
          <p:cNvPr id="17" name="Right Arrow 16"/>
          <p:cNvSpPr/>
          <p:nvPr/>
        </p:nvSpPr>
        <p:spPr>
          <a:xfrm>
            <a:off x="2853137" y="3712627"/>
            <a:ext cx="3007116" cy="1294125"/>
          </a:xfrm>
          <a:prstGeom prst="rightArrow">
            <a:avLst/>
          </a:prstGeom>
          <a:effectLst>
            <a:outerShdw blurRad="76200" dir="18900000" sy="23000" kx="-1200000" algn="bl" rotWithShape="0">
              <a:prstClr val="black">
                <a:alpha val="20000"/>
              </a:prstClr>
            </a:outerShdw>
          </a:effectLst>
          <a:scene3d>
            <a:camera prst="perspectiveLeft"/>
            <a:lightRig rig="threePt" dir="t"/>
          </a:scene3d>
          <a:sp3d>
            <a:bevelT/>
          </a:sp3d>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SG" dirty="0" smtClean="0"/>
              <a:t>Questionnaires</a:t>
            </a:r>
            <a:endParaRPr lang="en-SG" dirty="0"/>
          </a:p>
        </p:txBody>
      </p:sp>
      <p:sp>
        <p:nvSpPr>
          <p:cNvPr id="18" name="Right Arrow 17"/>
          <p:cNvSpPr/>
          <p:nvPr/>
        </p:nvSpPr>
        <p:spPr>
          <a:xfrm>
            <a:off x="4609758" y="5130651"/>
            <a:ext cx="2894164" cy="1224136"/>
          </a:xfrm>
          <a:prstGeom prst="rightArrow">
            <a:avLst/>
          </a:prstGeom>
          <a:effectLst>
            <a:outerShdw blurRad="76200" dir="18900000" sy="23000" kx="-1200000" algn="bl" rotWithShape="0">
              <a:prstClr val="black">
                <a:alpha val="20000"/>
              </a:prstClr>
            </a:outerShdw>
          </a:effectLst>
          <a:scene3d>
            <a:camera prst="perspectiveLeft"/>
            <a:lightRig rig="threePt" dir="t"/>
          </a:scene3d>
          <a:sp3d>
            <a:bevelT/>
          </a:sp3d>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SG" dirty="0" smtClean="0"/>
              <a:t>Investigation</a:t>
            </a:r>
            <a:endParaRPr lang="en-SG" dirty="0"/>
          </a:p>
        </p:txBody>
      </p:sp>
      <p:sp>
        <p:nvSpPr>
          <p:cNvPr id="22" name="Rectangle 21"/>
          <p:cNvSpPr/>
          <p:nvPr/>
        </p:nvSpPr>
        <p:spPr>
          <a:xfrm>
            <a:off x="9037215" y="4609120"/>
            <a:ext cx="2152283" cy="2125291"/>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8821191" y="2293435"/>
            <a:ext cx="1981772" cy="1854733"/>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5224875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Selection of Interviewee</a:t>
            </a:r>
            <a:endParaRPr lang="en-SG" dirty="0"/>
          </a:p>
        </p:txBody>
      </p:sp>
      <p:sp>
        <p:nvSpPr>
          <p:cNvPr id="3" name="Footer Placeholder 2"/>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24F49C-8992-43EF-923F-CEA0F0FA3B7C}" type="slidenum">
              <a:rPr lang="en-SG" smtClean="0"/>
              <a:t>4</a:t>
            </a:fld>
            <a:endParaRPr lang="en-SG"/>
          </a:p>
        </p:txBody>
      </p:sp>
      <p:sp>
        <p:nvSpPr>
          <p:cNvPr id="15" name="Rectangle 14"/>
          <p:cNvSpPr/>
          <p:nvPr/>
        </p:nvSpPr>
        <p:spPr>
          <a:xfrm>
            <a:off x="756295" y="1674267"/>
            <a:ext cx="10729192" cy="4536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smtClean="0"/>
          </a:p>
        </p:txBody>
      </p:sp>
      <p:sp>
        <p:nvSpPr>
          <p:cNvPr id="17" name="Oval 16"/>
          <p:cNvSpPr/>
          <p:nvPr/>
        </p:nvSpPr>
        <p:spPr>
          <a:xfrm>
            <a:off x="1641718" y="2826530"/>
            <a:ext cx="1080120" cy="936104"/>
          </a:xfrm>
          <a:prstGeom prst="ellipse">
            <a:avLst/>
          </a:prstGeom>
          <a:blipFill>
            <a:blip r:embed="rId2"/>
            <a:stretch>
              <a:fillRect/>
            </a:stretch>
          </a:blip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p:cNvSpPr/>
          <p:nvPr/>
        </p:nvSpPr>
        <p:spPr>
          <a:xfrm>
            <a:off x="9541271" y="4626595"/>
            <a:ext cx="1027161" cy="936104"/>
          </a:xfrm>
          <a:prstGeom prst="ellipse">
            <a:avLst/>
          </a:prstGeom>
          <a:blipFill>
            <a:blip r:embed="rId3"/>
            <a:stretch>
              <a:fillRect/>
            </a:stretch>
          </a:blip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4563235" y="4626595"/>
            <a:ext cx="1080120" cy="936104"/>
          </a:xfrm>
          <a:prstGeom prst="ellipse">
            <a:avLst/>
          </a:prstGeom>
          <a:blipFill>
            <a:blip r:embed="rId4"/>
            <a:stretch>
              <a:fillRect/>
            </a:stretch>
          </a:blip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6516935" y="2815027"/>
            <a:ext cx="1097075" cy="936104"/>
          </a:xfrm>
          <a:prstGeom prst="ellipse">
            <a:avLst/>
          </a:prstGeom>
          <a:blipFill>
            <a:blip r:embed="rId5"/>
            <a:stretch>
              <a:fillRect/>
            </a:stretch>
          </a:blip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p:cNvSpPr/>
          <p:nvPr/>
        </p:nvSpPr>
        <p:spPr>
          <a:xfrm>
            <a:off x="756295" y="1697543"/>
            <a:ext cx="5364596"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i="1" dirty="0" smtClean="0">
                <a:solidFill>
                  <a:schemeClr val="tx2">
                    <a:lumMod val="75000"/>
                  </a:schemeClr>
                </a:solidFill>
                <a:latin typeface="+mj-lt"/>
              </a:rPr>
              <a:t>      Interviewee : </a:t>
            </a:r>
            <a:r>
              <a:rPr lang="en-SG" sz="2800" b="1" i="1" dirty="0" smtClean="0">
                <a:solidFill>
                  <a:schemeClr val="accent6">
                    <a:lumMod val="75000"/>
                  </a:schemeClr>
                </a:solidFill>
                <a:latin typeface="+mj-lt"/>
              </a:rPr>
              <a:t>Team Diplomats</a:t>
            </a:r>
            <a:endParaRPr lang="en-SG" sz="2800" b="1" i="1" dirty="0">
              <a:solidFill>
                <a:schemeClr val="accent6">
                  <a:lumMod val="75000"/>
                </a:schemeClr>
              </a:solidFill>
              <a:latin typeface="+mj-lt"/>
            </a:endParaRPr>
          </a:p>
        </p:txBody>
      </p:sp>
      <p:sp>
        <p:nvSpPr>
          <p:cNvPr id="22" name="Left Arrow 21"/>
          <p:cNvSpPr/>
          <p:nvPr/>
        </p:nvSpPr>
        <p:spPr>
          <a:xfrm>
            <a:off x="2700511" y="2489631"/>
            <a:ext cx="2942844" cy="1609902"/>
          </a:xfrm>
          <a:prstGeom prst="leftArrow">
            <a:avLst/>
          </a:prstGeom>
          <a:effectLst>
            <a:outerShdw blurRad="76200" dir="18900000" sy="23000" kx="-1200000" algn="bl" rotWithShape="0">
              <a:prstClr val="black">
                <a:alpha val="20000"/>
              </a:prstClr>
            </a:outerShdw>
            <a:softEdge rad="63500"/>
          </a:effectLst>
          <a:scene3d>
            <a:camera prst="perspectiveLeft"/>
            <a:lightRig rig="threePt" dir="t"/>
          </a:scene3d>
          <a:sp3d>
            <a:bevelT/>
          </a:sp3d>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SG" sz="1800" dirty="0" smtClean="0"/>
              <a:t>Abdullah Bashar </a:t>
            </a:r>
            <a:r>
              <a:rPr lang="en-SG" sz="1800" dirty="0" err="1" smtClean="0"/>
              <a:t>Maruf</a:t>
            </a:r>
            <a:endParaRPr lang="en-SG" sz="1800" dirty="0"/>
          </a:p>
        </p:txBody>
      </p:sp>
      <p:sp>
        <p:nvSpPr>
          <p:cNvPr id="23" name="Right Arrow 22"/>
          <p:cNvSpPr/>
          <p:nvPr/>
        </p:nvSpPr>
        <p:spPr>
          <a:xfrm>
            <a:off x="6660951" y="4266555"/>
            <a:ext cx="2880320" cy="1512168"/>
          </a:xfrm>
          <a:prstGeom prst="rightArrow">
            <a:avLst/>
          </a:prstGeom>
          <a:effectLst>
            <a:outerShdw blurRad="76200" dir="13500000" sy="23000" kx="1200000" algn="br" rotWithShape="0">
              <a:prstClr val="black">
                <a:alpha val="20000"/>
              </a:prstClr>
            </a:outerShdw>
          </a:effectLst>
          <a:scene3d>
            <a:camera prst="perspectiveRight"/>
            <a:lightRig rig="threePt" dir="t"/>
          </a:scene3d>
          <a:sp3d>
            <a:bevelT/>
          </a:sp3d>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SG" sz="1800" dirty="0" err="1" smtClean="0"/>
              <a:t>Rahia</a:t>
            </a:r>
            <a:r>
              <a:rPr lang="en-SG" sz="1800" dirty="0" smtClean="0"/>
              <a:t> </a:t>
            </a:r>
            <a:r>
              <a:rPr lang="en-SG" sz="1800" dirty="0" err="1" smtClean="0"/>
              <a:t>Rono</a:t>
            </a:r>
            <a:endParaRPr lang="en-SG" sz="1800" dirty="0"/>
          </a:p>
        </p:txBody>
      </p:sp>
      <p:sp>
        <p:nvSpPr>
          <p:cNvPr id="26" name="Left Arrow 25"/>
          <p:cNvSpPr/>
          <p:nvPr/>
        </p:nvSpPr>
        <p:spPr>
          <a:xfrm>
            <a:off x="7630470" y="2475341"/>
            <a:ext cx="2942844" cy="1609902"/>
          </a:xfrm>
          <a:prstGeom prst="leftArrow">
            <a:avLst/>
          </a:prstGeom>
          <a:effectLst>
            <a:outerShdw blurRad="76200" dir="18900000" sy="23000" kx="-1200000" algn="bl" rotWithShape="0">
              <a:prstClr val="black">
                <a:alpha val="20000"/>
              </a:prstClr>
            </a:outerShdw>
            <a:softEdge rad="63500"/>
          </a:effectLst>
          <a:scene3d>
            <a:camera prst="perspectiveLeft"/>
            <a:lightRig rig="threePt" dir="t"/>
          </a:scene3d>
          <a:sp3d>
            <a:bevelT/>
          </a:sp3d>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SG" sz="1800" dirty="0" smtClean="0"/>
              <a:t>Noor Mohammed</a:t>
            </a:r>
            <a:endParaRPr lang="en-SG" sz="1800" dirty="0"/>
          </a:p>
        </p:txBody>
      </p:sp>
      <p:sp>
        <p:nvSpPr>
          <p:cNvPr id="27" name="Right Arrow 26"/>
          <p:cNvSpPr/>
          <p:nvPr/>
        </p:nvSpPr>
        <p:spPr>
          <a:xfrm>
            <a:off x="1601151" y="4338563"/>
            <a:ext cx="2880320" cy="1512168"/>
          </a:xfrm>
          <a:prstGeom prst="rightArrow">
            <a:avLst/>
          </a:prstGeom>
          <a:effectLst>
            <a:outerShdw blurRad="76200" dir="13500000" sy="23000" kx="1200000" algn="br" rotWithShape="0">
              <a:prstClr val="black">
                <a:alpha val="20000"/>
              </a:prstClr>
            </a:outerShdw>
          </a:effectLst>
          <a:scene3d>
            <a:camera prst="perspectiveRight"/>
            <a:lightRig rig="threePt" dir="t"/>
          </a:scene3d>
          <a:sp3d>
            <a:bevelT/>
          </a:sp3d>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SG" sz="1800" dirty="0" err="1" smtClean="0"/>
              <a:t>Tanveer</a:t>
            </a:r>
            <a:r>
              <a:rPr lang="en-SG" sz="1800" dirty="0" smtClean="0"/>
              <a:t> </a:t>
            </a:r>
            <a:r>
              <a:rPr lang="en-SG" sz="1800" dirty="0" err="1" smtClean="0"/>
              <a:t>Rahat</a:t>
            </a:r>
            <a:endParaRPr lang="en-SG" sz="1800" dirty="0" smtClean="0"/>
          </a:p>
        </p:txBody>
      </p:sp>
    </p:spTree>
    <p:extLst>
      <p:ext uri="{BB962C8B-B14F-4D97-AF65-F5344CB8AC3E}">
        <p14:creationId xmlns:p14="http://schemas.microsoft.com/office/powerpoint/2010/main" val="313006326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Interview Question</a:t>
            </a:r>
            <a:endParaRPr lang="en-SG" dirty="0"/>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924F49C-8992-43EF-923F-CEA0F0FA3B7C}" type="slidenum">
              <a:rPr lang="en-SG" smtClean="0"/>
              <a:t>5</a:t>
            </a:fld>
            <a:endParaRPr lang="en-SG"/>
          </a:p>
        </p:txBody>
      </p:sp>
      <p:sp>
        <p:nvSpPr>
          <p:cNvPr id="11" name="Rectangle 10"/>
          <p:cNvSpPr/>
          <p:nvPr/>
        </p:nvSpPr>
        <p:spPr>
          <a:xfrm>
            <a:off x="684287" y="1890291"/>
            <a:ext cx="10513168" cy="4524315"/>
          </a:xfrm>
          <a:prstGeom prst="rect">
            <a:avLst/>
          </a:prstGeom>
        </p:spPr>
        <p:txBody>
          <a:bodyPr wrap="square">
            <a:spAutoFit/>
          </a:bodyPr>
          <a:lstStyle/>
          <a:p>
            <a:r>
              <a:rPr lang="en-GB" b="1" dirty="0" smtClean="0">
                <a:solidFill>
                  <a:schemeClr val="accent6">
                    <a:lumMod val="75000"/>
                  </a:schemeClr>
                </a:solidFill>
              </a:rPr>
              <a:t>1. Why </a:t>
            </a:r>
            <a:r>
              <a:rPr lang="en-GB" b="1" dirty="0">
                <a:solidFill>
                  <a:schemeClr val="accent6">
                    <a:lumMod val="75000"/>
                  </a:schemeClr>
                </a:solidFill>
              </a:rPr>
              <a:t>do you need this new service?</a:t>
            </a:r>
            <a:endParaRPr lang="en-SG" b="1" dirty="0">
              <a:solidFill>
                <a:schemeClr val="accent6">
                  <a:lumMod val="75000"/>
                </a:schemeClr>
              </a:solidFill>
            </a:endParaRPr>
          </a:p>
          <a:p>
            <a:r>
              <a:rPr lang="en-GB" dirty="0" smtClean="0">
                <a:solidFill>
                  <a:schemeClr val="accent6">
                    <a:lumMod val="75000"/>
                  </a:schemeClr>
                </a:solidFill>
              </a:rPr>
              <a:t>Answer :</a:t>
            </a:r>
            <a:r>
              <a:rPr lang="en-GB" dirty="0" smtClean="0"/>
              <a:t> </a:t>
            </a:r>
            <a:r>
              <a:rPr lang="en-GB" dirty="0"/>
              <a:t>Nearly everyone goes on a vacation. For this, tour and travel  management system would  play a vital role. I want to provide such a service where a single person can easily added to many other groups. It will save the customers tour cost if they get together and go to their desired destination. The system also helps to develop tourism with different cultures</a:t>
            </a:r>
            <a:endParaRPr lang="en-SG" dirty="0"/>
          </a:p>
          <a:p>
            <a:r>
              <a:rPr lang="en-GB" dirty="0"/>
              <a:t>So that they enrich the tourists experience</a:t>
            </a:r>
            <a:r>
              <a:rPr lang="en-GB" dirty="0" smtClean="0"/>
              <a:t>.</a:t>
            </a:r>
          </a:p>
          <a:p>
            <a:endParaRPr lang="en-SG" dirty="0"/>
          </a:p>
          <a:p>
            <a:r>
              <a:rPr lang="en-GB" b="1" dirty="0" smtClean="0">
                <a:solidFill>
                  <a:schemeClr val="accent6">
                    <a:lumMod val="75000"/>
                  </a:schemeClr>
                </a:solidFill>
              </a:rPr>
              <a:t>2. What </a:t>
            </a:r>
            <a:r>
              <a:rPr lang="en-GB" b="1" dirty="0">
                <a:solidFill>
                  <a:schemeClr val="accent6">
                    <a:lumMod val="75000"/>
                  </a:schemeClr>
                </a:solidFill>
              </a:rPr>
              <a:t>problem is this project going to solve?</a:t>
            </a:r>
            <a:endParaRPr lang="en-SG" b="1" dirty="0">
              <a:solidFill>
                <a:schemeClr val="accent6">
                  <a:lumMod val="75000"/>
                </a:schemeClr>
              </a:solidFill>
            </a:endParaRPr>
          </a:p>
          <a:p>
            <a:r>
              <a:rPr lang="en-GB" dirty="0" smtClean="0">
                <a:solidFill>
                  <a:schemeClr val="accent6">
                    <a:lumMod val="75000"/>
                  </a:schemeClr>
                </a:solidFill>
              </a:rPr>
              <a:t>Answer : </a:t>
            </a:r>
            <a:r>
              <a:rPr lang="en-GB" dirty="0"/>
              <a:t>When we  make tour we face many kinds of problems such as manage hotel, vehicle, tour guide etc. We want to provide a services that automates the process and perform all operations related to travelling</a:t>
            </a:r>
            <a:endParaRPr lang="en-SG" dirty="0"/>
          </a:p>
        </p:txBody>
      </p:sp>
    </p:spTree>
    <p:extLst>
      <p:ext uri="{BB962C8B-B14F-4D97-AF65-F5344CB8AC3E}">
        <p14:creationId xmlns:p14="http://schemas.microsoft.com/office/powerpoint/2010/main" val="231741228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Interview Question</a:t>
            </a:r>
            <a:endParaRPr lang="en-SG" dirty="0"/>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924F49C-8992-43EF-923F-CEA0F0FA3B7C}" type="slidenum">
              <a:rPr lang="en-SG" smtClean="0"/>
              <a:t>6</a:t>
            </a:fld>
            <a:endParaRPr lang="en-SG"/>
          </a:p>
        </p:txBody>
      </p:sp>
      <p:sp>
        <p:nvSpPr>
          <p:cNvPr id="11" name="Rectangle 10"/>
          <p:cNvSpPr/>
          <p:nvPr/>
        </p:nvSpPr>
        <p:spPr>
          <a:xfrm>
            <a:off x="684287" y="2034307"/>
            <a:ext cx="10513168" cy="3477875"/>
          </a:xfrm>
          <a:prstGeom prst="rect">
            <a:avLst/>
          </a:prstGeom>
        </p:spPr>
        <p:txBody>
          <a:bodyPr wrap="square">
            <a:spAutoFit/>
          </a:bodyPr>
          <a:lstStyle/>
          <a:p>
            <a:r>
              <a:rPr lang="en-GB" dirty="0"/>
              <a:t> </a:t>
            </a:r>
            <a:r>
              <a:rPr lang="en-GB" b="1" dirty="0">
                <a:solidFill>
                  <a:schemeClr val="accent6">
                    <a:lumMod val="75000"/>
                  </a:schemeClr>
                </a:solidFill>
              </a:rPr>
              <a:t>3. What will happen if this project does not go ahead? How it will affect your business?</a:t>
            </a:r>
            <a:endParaRPr lang="en-SG" b="1" dirty="0">
              <a:solidFill>
                <a:schemeClr val="accent6">
                  <a:lumMod val="75000"/>
                </a:schemeClr>
              </a:solidFill>
            </a:endParaRPr>
          </a:p>
          <a:p>
            <a:r>
              <a:rPr lang="en-GB" dirty="0" smtClean="0">
                <a:solidFill>
                  <a:schemeClr val="accent6">
                    <a:lumMod val="75000"/>
                  </a:schemeClr>
                </a:solidFill>
              </a:rPr>
              <a:t>Answer :  </a:t>
            </a:r>
            <a:r>
              <a:rPr lang="en-GB" dirty="0"/>
              <a:t>I think it will not affect my business in terms of failure. I want to run this system as my  side business. Actually, this is an idea of mine which I want to implement as professionally</a:t>
            </a:r>
            <a:r>
              <a:rPr lang="en-GB" dirty="0" smtClean="0"/>
              <a:t>.</a:t>
            </a:r>
          </a:p>
          <a:p>
            <a:endParaRPr lang="en-SG" dirty="0"/>
          </a:p>
          <a:p>
            <a:r>
              <a:rPr lang="en-GB" sz="2800" dirty="0">
                <a:solidFill>
                  <a:schemeClr val="accent6">
                    <a:lumMod val="75000"/>
                  </a:schemeClr>
                </a:solidFill>
              </a:rPr>
              <a:t> </a:t>
            </a:r>
            <a:r>
              <a:rPr lang="en-GB" b="1" dirty="0" smtClean="0">
                <a:solidFill>
                  <a:schemeClr val="accent6">
                    <a:lumMod val="75000"/>
                  </a:schemeClr>
                </a:solidFill>
              </a:rPr>
              <a:t>4</a:t>
            </a:r>
            <a:r>
              <a:rPr lang="en-GB" b="1" dirty="0">
                <a:solidFill>
                  <a:schemeClr val="accent6">
                    <a:lumMod val="75000"/>
                  </a:schemeClr>
                </a:solidFill>
              </a:rPr>
              <a:t>. What type of works is involved in travel and tourism industry?</a:t>
            </a:r>
            <a:endParaRPr lang="en-SG" b="1" dirty="0">
              <a:solidFill>
                <a:schemeClr val="accent6">
                  <a:lumMod val="75000"/>
                </a:schemeClr>
              </a:solidFill>
            </a:endParaRPr>
          </a:p>
          <a:p>
            <a:r>
              <a:rPr lang="en-GB" dirty="0" smtClean="0">
                <a:solidFill>
                  <a:schemeClr val="accent6">
                    <a:lumMod val="75000"/>
                  </a:schemeClr>
                </a:solidFill>
              </a:rPr>
              <a:t>Answer :  </a:t>
            </a:r>
            <a:r>
              <a:rPr lang="en-GB" dirty="0"/>
              <a:t>As I told before, All types of travelling operations included medical support, money exchanging</a:t>
            </a:r>
            <a:r>
              <a:rPr lang="en-GB" dirty="0" smtClean="0"/>
              <a:t>.</a:t>
            </a:r>
            <a:endParaRPr lang="en-SG" dirty="0"/>
          </a:p>
        </p:txBody>
      </p:sp>
    </p:spTree>
    <p:extLst>
      <p:ext uri="{BB962C8B-B14F-4D97-AF65-F5344CB8AC3E}">
        <p14:creationId xmlns:p14="http://schemas.microsoft.com/office/powerpoint/2010/main" val="89343743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Interview Question</a:t>
            </a:r>
            <a:endParaRPr lang="en-SG" dirty="0"/>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924F49C-8992-43EF-923F-CEA0F0FA3B7C}" type="slidenum">
              <a:rPr lang="en-SG" smtClean="0"/>
              <a:t>7</a:t>
            </a:fld>
            <a:endParaRPr lang="en-SG" dirty="0"/>
          </a:p>
        </p:txBody>
      </p:sp>
      <p:sp>
        <p:nvSpPr>
          <p:cNvPr id="11" name="Rectangle 10"/>
          <p:cNvSpPr/>
          <p:nvPr/>
        </p:nvSpPr>
        <p:spPr>
          <a:xfrm>
            <a:off x="684287" y="2034307"/>
            <a:ext cx="10513168" cy="3785652"/>
          </a:xfrm>
          <a:prstGeom prst="rect">
            <a:avLst/>
          </a:prstGeom>
        </p:spPr>
        <p:txBody>
          <a:bodyPr wrap="square">
            <a:spAutoFit/>
          </a:bodyPr>
          <a:lstStyle/>
          <a:p>
            <a:r>
              <a:rPr lang="en-GB" b="1" dirty="0">
                <a:solidFill>
                  <a:schemeClr val="accent6">
                    <a:lumMod val="75000"/>
                  </a:schemeClr>
                </a:solidFill>
              </a:rPr>
              <a:t>5</a:t>
            </a:r>
            <a:r>
              <a:rPr lang="en-GB" b="1" dirty="0" smtClean="0">
                <a:solidFill>
                  <a:schemeClr val="accent6">
                    <a:lumMod val="75000"/>
                  </a:schemeClr>
                </a:solidFill>
              </a:rPr>
              <a:t>. What </a:t>
            </a:r>
            <a:r>
              <a:rPr lang="en-GB" b="1" dirty="0">
                <a:solidFill>
                  <a:schemeClr val="accent6">
                    <a:lumMod val="75000"/>
                  </a:schemeClr>
                </a:solidFill>
              </a:rPr>
              <a:t>challenges are you looking for in this service ?</a:t>
            </a:r>
            <a:endParaRPr lang="en-SG" b="1" dirty="0">
              <a:solidFill>
                <a:schemeClr val="accent6">
                  <a:lumMod val="75000"/>
                </a:schemeClr>
              </a:solidFill>
            </a:endParaRPr>
          </a:p>
          <a:p>
            <a:r>
              <a:rPr lang="en-GB" dirty="0" smtClean="0">
                <a:solidFill>
                  <a:schemeClr val="accent6">
                    <a:lumMod val="75000"/>
                  </a:schemeClr>
                </a:solidFill>
              </a:rPr>
              <a:t>Answer : </a:t>
            </a:r>
            <a:r>
              <a:rPr lang="en-GB" dirty="0"/>
              <a:t>We can see there are many number of travel agencies in the country, but we want to provide the premium quality services . Our platform would make tourism management easy by handling agencies requests and providing services for the customers  located at different parts of the various cities. </a:t>
            </a:r>
            <a:endParaRPr lang="en-GB" dirty="0" smtClean="0"/>
          </a:p>
          <a:p>
            <a:endParaRPr lang="en-SG" dirty="0"/>
          </a:p>
          <a:p>
            <a:r>
              <a:rPr lang="en-GB" b="1" dirty="0" smtClean="0">
                <a:solidFill>
                  <a:schemeClr val="accent6">
                    <a:lumMod val="75000"/>
                  </a:schemeClr>
                </a:solidFill>
              </a:rPr>
              <a:t>6</a:t>
            </a:r>
            <a:r>
              <a:rPr lang="en-GB" b="1" dirty="0">
                <a:solidFill>
                  <a:schemeClr val="accent6">
                    <a:lumMod val="75000"/>
                  </a:schemeClr>
                </a:solidFill>
              </a:rPr>
              <a:t>. Why do you want to work with us?</a:t>
            </a:r>
            <a:endParaRPr lang="en-SG" b="1" dirty="0">
              <a:solidFill>
                <a:schemeClr val="accent6">
                  <a:lumMod val="75000"/>
                </a:schemeClr>
              </a:solidFill>
            </a:endParaRPr>
          </a:p>
          <a:p>
            <a:r>
              <a:rPr lang="en-GB" dirty="0" smtClean="0">
                <a:solidFill>
                  <a:schemeClr val="accent6">
                    <a:lumMod val="75000"/>
                  </a:schemeClr>
                </a:solidFill>
              </a:rPr>
              <a:t>Answer :  </a:t>
            </a:r>
            <a:r>
              <a:rPr lang="en-GB" dirty="0"/>
              <a:t>As we hear from many of friends about your company and your reputation of services. </a:t>
            </a:r>
            <a:r>
              <a:rPr lang="en-GB" dirty="0" smtClean="0"/>
              <a:t>That’s </a:t>
            </a:r>
            <a:r>
              <a:rPr lang="en-GB" dirty="0"/>
              <a:t>why we have come.</a:t>
            </a:r>
            <a:endParaRPr lang="en-SG" dirty="0"/>
          </a:p>
          <a:p>
            <a:endParaRPr lang="en-SG" dirty="0"/>
          </a:p>
        </p:txBody>
      </p:sp>
    </p:spTree>
    <p:extLst>
      <p:ext uri="{BB962C8B-B14F-4D97-AF65-F5344CB8AC3E}">
        <p14:creationId xmlns:p14="http://schemas.microsoft.com/office/powerpoint/2010/main" val="15672857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Interview Question</a:t>
            </a:r>
            <a:endParaRPr lang="en-SG" dirty="0"/>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924F49C-8992-43EF-923F-CEA0F0FA3B7C}" type="slidenum">
              <a:rPr lang="en-SG" smtClean="0"/>
              <a:t>8</a:t>
            </a:fld>
            <a:endParaRPr lang="en-SG" dirty="0"/>
          </a:p>
        </p:txBody>
      </p:sp>
      <p:sp>
        <p:nvSpPr>
          <p:cNvPr id="11" name="Rectangle 10"/>
          <p:cNvSpPr/>
          <p:nvPr/>
        </p:nvSpPr>
        <p:spPr>
          <a:xfrm>
            <a:off x="684287" y="2034307"/>
            <a:ext cx="10513168" cy="3416320"/>
          </a:xfrm>
          <a:prstGeom prst="rect">
            <a:avLst/>
          </a:prstGeom>
        </p:spPr>
        <p:txBody>
          <a:bodyPr wrap="square">
            <a:spAutoFit/>
          </a:bodyPr>
          <a:lstStyle/>
          <a:p>
            <a:r>
              <a:rPr lang="en-GB" b="1" dirty="0" smtClean="0">
                <a:solidFill>
                  <a:schemeClr val="accent6">
                    <a:lumMod val="75000"/>
                  </a:schemeClr>
                </a:solidFill>
              </a:rPr>
              <a:t>7. What </a:t>
            </a:r>
            <a:r>
              <a:rPr lang="en-GB" b="1" dirty="0">
                <a:solidFill>
                  <a:schemeClr val="accent6">
                    <a:lumMod val="75000"/>
                  </a:schemeClr>
                </a:solidFill>
              </a:rPr>
              <a:t>are you hoping will come at this project?</a:t>
            </a:r>
            <a:endParaRPr lang="en-SG" b="1" dirty="0">
              <a:solidFill>
                <a:schemeClr val="accent6">
                  <a:lumMod val="75000"/>
                </a:schemeClr>
              </a:solidFill>
            </a:endParaRPr>
          </a:p>
          <a:p>
            <a:r>
              <a:rPr lang="en-GB" dirty="0" smtClean="0">
                <a:solidFill>
                  <a:schemeClr val="accent6">
                    <a:lumMod val="75000"/>
                  </a:schemeClr>
                </a:solidFill>
              </a:rPr>
              <a:t>Answer : </a:t>
            </a:r>
            <a:r>
              <a:rPr lang="en-GB" dirty="0"/>
              <a:t>Actually, the main hope is to contribute in our tourism sector. There are many foreigner who come to see our  beloved country. If we provide them a good service they must be give a satisfied rating to our country. </a:t>
            </a:r>
            <a:r>
              <a:rPr lang="en-GB" dirty="0" smtClean="0"/>
              <a:t>Therefore, </a:t>
            </a:r>
            <a:r>
              <a:rPr lang="en-GB" dirty="0"/>
              <a:t>we want to represent our country to the world people. Also there must be a hope of earning money. </a:t>
            </a:r>
            <a:endParaRPr lang="en-GB" dirty="0" smtClean="0"/>
          </a:p>
          <a:p>
            <a:endParaRPr lang="en-SG" dirty="0"/>
          </a:p>
          <a:p>
            <a:r>
              <a:rPr lang="en-GB" b="1" dirty="0" smtClean="0">
                <a:solidFill>
                  <a:schemeClr val="accent6">
                    <a:lumMod val="75000"/>
                  </a:schemeClr>
                </a:solidFill>
              </a:rPr>
              <a:t>8</a:t>
            </a:r>
            <a:r>
              <a:rPr lang="en-GB" b="1" dirty="0">
                <a:solidFill>
                  <a:schemeClr val="accent6">
                    <a:lumMod val="75000"/>
                  </a:schemeClr>
                </a:solidFill>
              </a:rPr>
              <a:t>. </a:t>
            </a:r>
            <a:r>
              <a:rPr lang="en-GB" b="1" dirty="0" smtClean="0">
                <a:solidFill>
                  <a:schemeClr val="accent6">
                    <a:lumMod val="75000"/>
                  </a:schemeClr>
                </a:solidFill>
              </a:rPr>
              <a:t>Do </a:t>
            </a:r>
            <a:r>
              <a:rPr lang="en-GB" b="1" dirty="0">
                <a:solidFill>
                  <a:schemeClr val="accent6">
                    <a:lumMod val="75000"/>
                  </a:schemeClr>
                </a:solidFill>
              </a:rPr>
              <a:t>you have any budget range?</a:t>
            </a:r>
            <a:endParaRPr lang="en-SG" b="1" dirty="0">
              <a:solidFill>
                <a:schemeClr val="accent6">
                  <a:lumMod val="75000"/>
                </a:schemeClr>
              </a:solidFill>
            </a:endParaRPr>
          </a:p>
          <a:p>
            <a:r>
              <a:rPr lang="en-GB" dirty="0" smtClean="0">
                <a:solidFill>
                  <a:schemeClr val="accent6">
                    <a:lumMod val="75000"/>
                  </a:schemeClr>
                </a:solidFill>
              </a:rPr>
              <a:t>Answer : </a:t>
            </a:r>
            <a:r>
              <a:rPr lang="en-GB" dirty="0"/>
              <a:t>yes. For the first develop we want spend maximum 50,000 taka. </a:t>
            </a:r>
            <a:endParaRPr lang="en-SG" dirty="0"/>
          </a:p>
        </p:txBody>
      </p:sp>
    </p:spTree>
    <p:extLst>
      <p:ext uri="{BB962C8B-B14F-4D97-AF65-F5344CB8AC3E}">
        <p14:creationId xmlns:p14="http://schemas.microsoft.com/office/powerpoint/2010/main" val="15487963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Interview Question</a:t>
            </a:r>
            <a:endParaRPr lang="en-SG" dirty="0"/>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924F49C-8992-43EF-923F-CEA0F0FA3B7C}" type="slidenum">
              <a:rPr lang="en-SG" smtClean="0"/>
              <a:t>9</a:t>
            </a:fld>
            <a:endParaRPr lang="en-SG" dirty="0"/>
          </a:p>
        </p:txBody>
      </p:sp>
      <p:sp>
        <p:nvSpPr>
          <p:cNvPr id="11" name="Rectangle 10"/>
          <p:cNvSpPr/>
          <p:nvPr/>
        </p:nvSpPr>
        <p:spPr>
          <a:xfrm>
            <a:off x="684287" y="1826472"/>
            <a:ext cx="10513168" cy="5262979"/>
          </a:xfrm>
          <a:prstGeom prst="rect">
            <a:avLst/>
          </a:prstGeom>
        </p:spPr>
        <p:txBody>
          <a:bodyPr wrap="square">
            <a:spAutoFit/>
          </a:bodyPr>
          <a:lstStyle/>
          <a:p>
            <a:r>
              <a:rPr lang="en-GB" b="1" dirty="0">
                <a:solidFill>
                  <a:schemeClr val="accent6">
                    <a:lumMod val="75000"/>
                  </a:schemeClr>
                </a:solidFill>
              </a:rPr>
              <a:t>9. How will you measure the success?</a:t>
            </a:r>
            <a:endParaRPr lang="en-SG" b="1" dirty="0">
              <a:solidFill>
                <a:schemeClr val="accent6">
                  <a:lumMod val="75000"/>
                </a:schemeClr>
              </a:solidFill>
            </a:endParaRPr>
          </a:p>
          <a:p>
            <a:r>
              <a:rPr lang="en-GB" dirty="0" smtClean="0">
                <a:solidFill>
                  <a:schemeClr val="accent6">
                    <a:lumMod val="75000"/>
                  </a:schemeClr>
                </a:solidFill>
              </a:rPr>
              <a:t>Answer :  </a:t>
            </a:r>
            <a:r>
              <a:rPr lang="en-GB" dirty="0"/>
              <a:t>More signups, more people in our mailing lists, customer feedback </a:t>
            </a:r>
            <a:r>
              <a:rPr lang="en-GB" dirty="0" smtClean="0"/>
              <a:t>etc. </a:t>
            </a:r>
            <a:r>
              <a:rPr lang="en-GB" dirty="0"/>
              <a:t>all this are </a:t>
            </a:r>
            <a:r>
              <a:rPr lang="en-GB" dirty="0" smtClean="0"/>
              <a:t> variable </a:t>
            </a:r>
            <a:r>
              <a:rPr lang="en-GB" dirty="0"/>
              <a:t>of measuring the success</a:t>
            </a:r>
            <a:r>
              <a:rPr lang="en-GB" dirty="0" smtClean="0"/>
              <a:t>.</a:t>
            </a:r>
          </a:p>
          <a:p>
            <a:endParaRPr lang="en-SG" dirty="0"/>
          </a:p>
          <a:p>
            <a:r>
              <a:rPr lang="en-GB" b="1" dirty="0" smtClean="0">
                <a:solidFill>
                  <a:schemeClr val="accent6">
                    <a:lumMod val="75000"/>
                  </a:schemeClr>
                </a:solidFill>
              </a:rPr>
              <a:t>10. What </a:t>
            </a:r>
            <a:r>
              <a:rPr lang="en-GB" b="1" dirty="0">
                <a:solidFill>
                  <a:schemeClr val="accent6">
                    <a:lumMod val="75000"/>
                  </a:schemeClr>
                </a:solidFill>
              </a:rPr>
              <a:t>concern you most about this project?</a:t>
            </a:r>
            <a:endParaRPr lang="en-SG" b="1" dirty="0">
              <a:solidFill>
                <a:schemeClr val="accent6">
                  <a:lumMod val="75000"/>
                </a:schemeClr>
              </a:solidFill>
            </a:endParaRPr>
          </a:p>
          <a:p>
            <a:r>
              <a:rPr lang="en-GB" dirty="0" smtClean="0">
                <a:solidFill>
                  <a:schemeClr val="accent6">
                    <a:lumMod val="75000"/>
                  </a:schemeClr>
                </a:solidFill>
              </a:rPr>
              <a:t>Answer : </a:t>
            </a:r>
            <a:r>
              <a:rPr lang="en-GB" dirty="0"/>
              <a:t>I love to go on a tour when I get time. I have visited many country with foreign travel agencies . But I have faced many difficulties when I go with local agencies. So, personally I feel concern to improve the quality of our country tourism management. </a:t>
            </a:r>
            <a:endParaRPr lang="en-GB" dirty="0" smtClean="0"/>
          </a:p>
          <a:p>
            <a:endParaRPr lang="en-SG" dirty="0"/>
          </a:p>
          <a:p>
            <a:r>
              <a:rPr lang="en-GB" b="1" dirty="0" smtClean="0">
                <a:solidFill>
                  <a:schemeClr val="accent6">
                    <a:lumMod val="75000"/>
                  </a:schemeClr>
                </a:solidFill>
              </a:rPr>
              <a:t>11</a:t>
            </a:r>
            <a:r>
              <a:rPr lang="en-GB" b="1" dirty="0">
                <a:solidFill>
                  <a:schemeClr val="accent6">
                    <a:lumMod val="75000"/>
                  </a:schemeClr>
                </a:solidFill>
              </a:rPr>
              <a:t>. If this project could achieve only one goal, what would it be?</a:t>
            </a:r>
            <a:endParaRPr lang="en-SG" b="1" dirty="0">
              <a:solidFill>
                <a:schemeClr val="accent6">
                  <a:lumMod val="75000"/>
                </a:schemeClr>
              </a:solidFill>
            </a:endParaRPr>
          </a:p>
          <a:p>
            <a:r>
              <a:rPr lang="en-GB" dirty="0" smtClean="0">
                <a:solidFill>
                  <a:schemeClr val="accent6">
                    <a:lumMod val="75000"/>
                  </a:schemeClr>
                </a:solidFill>
              </a:rPr>
              <a:t>Answer : </a:t>
            </a:r>
            <a:r>
              <a:rPr lang="en-GB" dirty="0"/>
              <a:t>Of course, the goal is to earn money. As I want to implement this system professionally, my first goal would be money.     </a:t>
            </a:r>
            <a:endParaRPr lang="en-SG" dirty="0"/>
          </a:p>
          <a:p>
            <a:endParaRPr lang="en-SG" dirty="0"/>
          </a:p>
        </p:txBody>
      </p:sp>
    </p:spTree>
    <p:extLst>
      <p:ext uri="{BB962C8B-B14F-4D97-AF65-F5344CB8AC3E}">
        <p14:creationId xmlns:p14="http://schemas.microsoft.com/office/powerpoint/2010/main" val="25310059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60541-travel-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160541-travel-template-16x9</Template>
  <TotalTime>1318</TotalTime>
  <Words>957</Words>
  <Application>Microsoft Office PowerPoint</Application>
  <PresentationFormat>Custom</PresentationFormat>
  <Paragraphs>132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160541-travel-template-16x9</vt:lpstr>
      <vt:lpstr>Tour and Travelling Management System</vt:lpstr>
      <vt:lpstr>Objectives</vt:lpstr>
      <vt:lpstr>Pattern of Information Gathering</vt:lpstr>
      <vt:lpstr>Selection of Interviewee</vt:lpstr>
      <vt:lpstr>Interview Question</vt:lpstr>
      <vt:lpstr>Interview Question</vt:lpstr>
      <vt:lpstr>Interview Question</vt:lpstr>
      <vt:lpstr>Interview Question</vt:lpstr>
      <vt:lpstr>Interview Question</vt:lpstr>
      <vt:lpstr>Questionnaires</vt:lpstr>
      <vt:lpstr>Questionnaires</vt:lpstr>
      <vt:lpstr>Survey Results</vt:lpstr>
      <vt:lpstr>Survey Results(Continued)</vt:lpstr>
      <vt:lpstr>Survey Results(Continued)</vt:lpstr>
      <vt:lpstr>Survey Results(Continued)</vt:lpstr>
      <vt:lpstr>Survey Results(Continued)</vt:lpstr>
      <vt:lpstr>Survey Results(Continued)</vt:lpstr>
      <vt:lpstr>Survey Results(Continued)</vt:lpstr>
      <vt:lpstr>Survey Results(Continued)</vt:lpstr>
      <vt:lpstr>Survey Results(Continued)</vt:lpstr>
      <vt:lpstr>Survey Results(Continued)</vt:lpstr>
      <vt:lpstr>Investigation</vt:lpstr>
      <vt:lpstr>Revised Requirement Analysis</vt:lpstr>
      <vt:lpstr>Revised Requirement Analysis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60</cp:revision>
  <dcterms:created xsi:type="dcterms:W3CDTF">2019-09-06T03:21:39Z</dcterms:created>
  <dcterms:modified xsi:type="dcterms:W3CDTF">2019-09-22T05:05:04Z</dcterms:modified>
</cp:coreProperties>
</file>