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69775" cy="7092950"/>
  <p:notesSz cx="6858000" cy="9144000"/>
  <p:defaultTextStyle>
    <a:defPPr>
      <a:defRPr lang="en-US"/>
    </a:defPPr>
    <a:lvl1pPr marL="0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6397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2794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49191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5588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1985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98382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14779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1176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660"/>
  </p:normalViewPr>
  <p:slideViewPr>
    <p:cSldViewPr>
      <p:cViewPr>
        <p:scale>
          <a:sx n="73" d="100"/>
          <a:sy n="73" d="100"/>
        </p:scale>
        <p:origin x="-456" y="-72"/>
      </p:cViewPr>
      <p:guideLst>
        <p:guide orient="horz" pos="2234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63413-B84B-47DF-8831-C626EC08937D}" type="datetimeFigureOut">
              <a:rPr lang="en-SG" smtClean="0"/>
              <a:t>8/9/2019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85800"/>
            <a:ext cx="5883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0343D-5870-4984-B13B-FF8BE2941E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72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529" y="3335893"/>
            <a:ext cx="10974717" cy="189523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9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529" y="5248521"/>
            <a:ext cx="10955156" cy="1269858"/>
          </a:xfrm>
        </p:spPr>
        <p:txBody>
          <a:bodyPr>
            <a:normAutofit/>
          </a:bodyPr>
          <a:lstStyle>
            <a:lvl1pPr marL="0" indent="0" algn="r">
              <a:buNone/>
              <a:defRPr sz="3800" b="0" i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616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9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8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4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1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EACF-C161-45E7-A392-8486F6003A98}" type="datetime1">
              <a:rPr lang="en-SG" smtClean="0"/>
              <a:t>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1" y="4965065"/>
            <a:ext cx="7301865" cy="58615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1" y="633768"/>
            <a:ext cx="7301865" cy="4255770"/>
          </a:xfrm>
        </p:spPr>
        <p:txBody>
          <a:bodyPr/>
          <a:lstStyle>
            <a:lvl1pPr marL="0" indent="0">
              <a:buNone/>
              <a:defRPr sz="4300"/>
            </a:lvl1pPr>
            <a:lvl2pPr marL="616397" indent="0">
              <a:buNone/>
              <a:defRPr sz="3800"/>
            </a:lvl2pPr>
            <a:lvl3pPr marL="1232794" indent="0">
              <a:buNone/>
              <a:defRPr sz="3200"/>
            </a:lvl3pPr>
            <a:lvl4pPr marL="1849191" indent="0">
              <a:buNone/>
              <a:defRPr sz="2700"/>
            </a:lvl4pPr>
            <a:lvl5pPr marL="2465588" indent="0">
              <a:buNone/>
              <a:defRPr sz="2700"/>
            </a:lvl5pPr>
            <a:lvl6pPr marL="3081985" indent="0">
              <a:buNone/>
              <a:defRPr sz="2700"/>
            </a:lvl6pPr>
            <a:lvl7pPr marL="3698382" indent="0">
              <a:buNone/>
              <a:defRPr sz="2700"/>
            </a:lvl7pPr>
            <a:lvl8pPr marL="4314779" indent="0">
              <a:buNone/>
              <a:defRPr sz="2700"/>
            </a:lvl8pPr>
            <a:lvl9pPr marL="4931176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1" y="5551219"/>
            <a:ext cx="7301865" cy="832437"/>
          </a:xfrm>
        </p:spPr>
        <p:txBody>
          <a:bodyPr/>
          <a:lstStyle>
            <a:lvl1pPr marL="0" indent="0">
              <a:buNone/>
              <a:defRPr sz="1900"/>
            </a:lvl1pPr>
            <a:lvl2pPr marL="616397" indent="0">
              <a:buNone/>
              <a:defRPr sz="1600"/>
            </a:lvl2pPr>
            <a:lvl3pPr marL="1232794" indent="0">
              <a:buNone/>
              <a:defRPr sz="1300"/>
            </a:lvl3pPr>
            <a:lvl4pPr marL="1849191" indent="0">
              <a:buNone/>
              <a:defRPr sz="1200"/>
            </a:lvl4pPr>
            <a:lvl5pPr marL="2465588" indent="0">
              <a:buNone/>
              <a:defRPr sz="1200"/>
            </a:lvl5pPr>
            <a:lvl6pPr marL="3081985" indent="0">
              <a:buNone/>
              <a:defRPr sz="1200"/>
            </a:lvl6pPr>
            <a:lvl7pPr marL="3698382" indent="0">
              <a:buNone/>
              <a:defRPr sz="1200"/>
            </a:lvl7pPr>
            <a:lvl8pPr marL="4314779" indent="0">
              <a:buNone/>
              <a:defRPr sz="1200"/>
            </a:lvl8pPr>
            <a:lvl9pPr marL="49311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21C3-DAAC-47F9-8AAE-AA3BA4B652E3}" type="datetime1">
              <a:rPr lang="en-SG" smtClean="0"/>
              <a:t>8/9/2019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66C-AB32-4677-B777-744088CA92CF}" type="datetime1">
              <a:rPr lang="en-SG" smtClean="0"/>
              <a:t>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84048"/>
            <a:ext cx="2738199" cy="60519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84048"/>
            <a:ext cx="8011769" cy="60519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4FD4-D731-433B-9D01-1A3893A8A473}" type="datetime1">
              <a:rPr lang="en-SG" smtClean="0"/>
              <a:t>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710" y="3207877"/>
            <a:ext cx="1948154" cy="72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29" y="387744"/>
            <a:ext cx="10974717" cy="1052912"/>
          </a:xfrm>
        </p:spPr>
        <p:txBody>
          <a:bodyPr>
            <a:normAutofit/>
          </a:bodyPr>
          <a:lstStyle>
            <a:lvl1pPr algn="r">
              <a:defRPr sz="49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30" y="2072401"/>
            <a:ext cx="10974717" cy="4632802"/>
          </a:xfrm>
        </p:spPr>
        <p:txBody>
          <a:bodyPr/>
          <a:lstStyle>
            <a:lvl1pPr algn="ctr">
              <a:defRPr sz="3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FE2-82E3-4268-9E11-C592935654A1}" type="datetime1">
              <a:rPr lang="en-SG" smtClean="0"/>
              <a:t>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27" y="598327"/>
            <a:ext cx="8129419" cy="1000265"/>
          </a:xfrm>
        </p:spPr>
        <p:txBody>
          <a:bodyPr>
            <a:normAutofit/>
          </a:bodyPr>
          <a:lstStyle>
            <a:lvl1pPr algn="l">
              <a:defRPr sz="49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827" y="1651237"/>
            <a:ext cx="8129419" cy="4841796"/>
          </a:xfrm>
        </p:spPr>
        <p:txBody>
          <a:bodyPr/>
          <a:lstStyle>
            <a:lvl1pPr>
              <a:defRPr sz="3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CBD7-3218-4627-A4F4-970588000633}" type="datetime1">
              <a:rPr lang="en-SG" smtClean="0"/>
              <a:t>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4557879"/>
            <a:ext cx="10344309" cy="140873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3006295"/>
            <a:ext cx="10344309" cy="155158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63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27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49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55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19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983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4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1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8E97-ABBE-43B0-A599-984DBF5CE1A4}" type="datetime1">
              <a:rPr lang="en-SG" smtClean="0"/>
              <a:t>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655023"/>
            <a:ext cx="5374984" cy="468101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655023"/>
            <a:ext cx="5374984" cy="468101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9309-14E0-4D17-B920-5F826F7DFF84}" type="datetime1">
              <a:rPr lang="en-SG" smtClean="0"/>
              <a:t>8/9/2019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47" y="387745"/>
            <a:ext cx="10771482" cy="1052910"/>
          </a:xfrm>
        </p:spPr>
        <p:txBody>
          <a:bodyPr>
            <a:normAutofit/>
          </a:bodyPr>
          <a:lstStyle>
            <a:lvl1pPr algn="r">
              <a:defRPr sz="49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34" y="2282981"/>
            <a:ext cx="5377097" cy="661680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16397" indent="0">
              <a:buNone/>
              <a:defRPr sz="2700" b="1"/>
            </a:lvl2pPr>
            <a:lvl3pPr marL="1232794" indent="0">
              <a:buNone/>
              <a:defRPr sz="2400" b="1"/>
            </a:lvl3pPr>
            <a:lvl4pPr marL="1849191" indent="0">
              <a:buNone/>
              <a:defRPr sz="2200" b="1"/>
            </a:lvl4pPr>
            <a:lvl5pPr marL="2465588" indent="0">
              <a:buNone/>
              <a:defRPr sz="2200" b="1"/>
            </a:lvl5pPr>
            <a:lvl6pPr marL="3081985" indent="0">
              <a:buNone/>
              <a:defRPr sz="2200" b="1"/>
            </a:lvl6pPr>
            <a:lvl7pPr marL="3698382" indent="0">
              <a:buNone/>
              <a:defRPr sz="2200" b="1"/>
            </a:lvl7pPr>
            <a:lvl8pPr marL="4314779" indent="0">
              <a:buNone/>
              <a:defRPr sz="2200" b="1"/>
            </a:lvl8pPr>
            <a:lvl9pPr marL="493117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534" y="2934422"/>
            <a:ext cx="5377097" cy="3139038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7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22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22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4888" y="2282981"/>
            <a:ext cx="5379210" cy="661680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16397" indent="0">
              <a:buNone/>
              <a:defRPr sz="2700" b="1"/>
            </a:lvl2pPr>
            <a:lvl3pPr marL="1232794" indent="0">
              <a:buNone/>
              <a:defRPr sz="2400" b="1"/>
            </a:lvl3pPr>
            <a:lvl4pPr marL="1849191" indent="0">
              <a:buNone/>
              <a:defRPr sz="2200" b="1"/>
            </a:lvl4pPr>
            <a:lvl5pPr marL="2465588" indent="0">
              <a:buNone/>
              <a:defRPr sz="2200" b="1"/>
            </a:lvl5pPr>
            <a:lvl6pPr marL="3081985" indent="0">
              <a:buNone/>
              <a:defRPr sz="2200" b="1"/>
            </a:lvl6pPr>
            <a:lvl7pPr marL="3698382" indent="0">
              <a:buNone/>
              <a:defRPr sz="2200" b="1"/>
            </a:lvl7pPr>
            <a:lvl8pPr marL="4314779" indent="0">
              <a:buNone/>
              <a:defRPr sz="2200" b="1"/>
            </a:lvl8pPr>
            <a:lvl9pPr marL="493117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4888" y="2934422"/>
            <a:ext cx="5379210" cy="3139038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7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22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22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1D40-9A80-40E0-B87B-3C8AEB6BA043}" type="datetime1">
              <a:rPr lang="en-SG" smtClean="0"/>
              <a:t>8/9/2019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FB48-E09F-4C22-B28A-C6B257F73884}" type="datetime1">
              <a:rPr lang="en-SG" smtClean="0"/>
              <a:t>8/9/2019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F1B-62C2-4618-A8CB-E12257692CA3}" type="datetime1">
              <a:rPr lang="en-SG" smtClean="0"/>
              <a:t>8/9/2019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91" y="282404"/>
            <a:ext cx="4003772" cy="120186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82406"/>
            <a:ext cx="6803242" cy="6053637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91" y="1484268"/>
            <a:ext cx="4003772" cy="4851775"/>
          </a:xfrm>
        </p:spPr>
        <p:txBody>
          <a:bodyPr/>
          <a:lstStyle>
            <a:lvl1pPr marL="0" indent="0">
              <a:buNone/>
              <a:defRPr sz="1900"/>
            </a:lvl1pPr>
            <a:lvl2pPr marL="616397" indent="0">
              <a:buNone/>
              <a:defRPr sz="1600"/>
            </a:lvl2pPr>
            <a:lvl3pPr marL="1232794" indent="0">
              <a:buNone/>
              <a:defRPr sz="1300"/>
            </a:lvl3pPr>
            <a:lvl4pPr marL="1849191" indent="0">
              <a:buNone/>
              <a:defRPr sz="1200"/>
            </a:lvl4pPr>
            <a:lvl5pPr marL="2465588" indent="0">
              <a:buNone/>
              <a:defRPr sz="1200"/>
            </a:lvl5pPr>
            <a:lvl6pPr marL="3081985" indent="0">
              <a:buNone/>
              <a:defRPr sz="1200"/>
            </a:lvl6pPr>
            <a:lvl7pPr marL="3698382" indent="0">
              <a:buNone/>
              <a:defRPr sz="1200"/>
            </a:lvl7pPr>
            <a:lvl8pPr marL="4314779" indent="0">
              <a:buNone/>
              <a:defRPr sz="1200"/>
            </a:lvl8pPr>
            <a:lvl9pPr marL="49311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DE84-2C79-418B-A45C-9D33EB4EBAC8}" type="datetime1">
              <a:rPr lang="en-SG" smtClean="0"/>
              <a:t>8/9/2019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84048"/>
            <a:ext cx="10952798" cy="1182158"/>
          </a:xfrm>
          <a:prstGeom prst="rect">
            <a:avLst/>
          </a:prstGeom>
        </p:spPr>
        <p:txBody>
          <a:bodyPr vert="horz" lIns="123279" tIns="61640" rIns="123279" bIns="616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655023"/>
            <a:ext cx="10952798" cy="4681019"/>
          </a:xfrm>
          <a:prstGeom prst="rect">
            <a:avLst/>
          </a:prstGeom>
        </p:spPr>
        <p:txBody>
          <a:bodyPr vert="horz" lIns="123279" tIns="61640" rIns="123279" bIns="616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574115"/>
            <a:ext cx="2839614" cy="377634"/>
          </a:xfrm>
          <a:prstGeom prst="rect">
            <a:avLst/>
          </a:prstGeom>
        </p:spPr>
        <p:txBody>
          <a:bodyPr vert="horz" lIns="123279" tIns="61640" rIns="123279" bIns="6164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8ADF-957E-4914-850B-EC91279CB920}" type="datetime1">
              <a:rPr lang="en-SG" smtClean="0"/>
              <a:t>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574115"/>
            <a:ext cx="3853762" cy="377634"/>
          </a:xfrm>
          <a:prstGeom prst="rect">
            <a:avLst/>
          </a:prstGeom>
        </p:spPr>
        <p:txBody>
          <a:bodyPr vert="horz" lIns="123279" tIns="61640" rIns="123279" bIns="6164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574115"/>
            <a:ext cx="2839614" cy="377634"/>
          </a:xfrm>
          <a:prstGeom prst="rect">
            <a:avLst/>
          </a:prstGeom>
        </p:spPr>
        <p:txBody>
          <a:bodyPr vert="horz" lIns="123279" tIns="61640" rIns="123279" bIns="6164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177" y="7189821"/>
            <a:ext cx="11165775" cy="721527"/>
          </a:xfrm>
          <a:prstGeom prst="rect">
            <a:avLst/>
          </a:prstGeom>
          <a:noFill/>
        </p:spPr>
        <p:txBody>
          <a:bodyPr wrap="square" lIns="123279" tIns="61640" rIns="123279" bIns="61640" rtlCol="0">
            <a:spAutoFit/>
          </a:bodyPr>
          <a:lstStyle/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hf hdr="0" dt="0"/>
  <p:txStyles>
    <p:titleStyle>
      <a:lvl1pPr algn="ctr" defTabSz="123279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298" indent="-462298" algn="l" defTabSz="123279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1645" indent="-385248" algn="l" defTabSz="1232794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0993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7390" indent="-308199" algn="l" defTabSz="123279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3787" indent="-308199" algn="l" defTabSz="123279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0184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06581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978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39375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6397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794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191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5588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985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8382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4779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1176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959" y="1242219"/>
            <a:ext cx="5271335" cy="1895239"/>
          </a:xfrm>
        </p:spPr>
        <p:txBody>
          <a:bodyPr>
            <a:normAutofit/>
          </a:bodyPr>
          <a:lstStyle/>
          <a:p>
            <a:r>
              <a:rPr lang="en-SG" dirty="0" smtClean="0">
                <a:latin typeface="Buxton Sketch" pitchFamily="66" charset="0"/>
              </a:rPr>
              <a:t>Tour and Travelling Management System</a:t>
            </a:r>
            <a:endParaRPr lang="en-SG" dirty="0">
              <a:latin typeface="Buxton Sketch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57095" y="3330451"/>
            <a:ext cx="3240360" cy="8640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Aditi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 </a:t>
            </a:r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Rajbongshi</a:t>
            </a:r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  <a:p>
            <a:pPr algn="ctr"/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ID : CSE 063 07 385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86009" y="4482579"/>
            <a:ext cx="3240360" cy="8640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Nazmus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 </a:t>
            </a:r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Sakib</a:t>
            </a:r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  <a:p>
            <a:pPr algn="ctr"/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ID : CSE 057 06 986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86009" y="5634707"/>
            <a:ext cx="3240360" cy="8640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Farzana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 </a:t>
            </a:r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Akhter</a:t>
            </a:r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  <a:p>
            <a:pPr algn="ctr"/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ID : CSE 063 07 425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7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Scheduling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980431" y="1854287"/>
            <a:ext cx="4608512" cy="79208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Analysis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6300911" y="4986635"/>
            <a:ext cx="4608512" cy="79208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Testing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4932759" y="3978523"/>
            <a:ext cx="4608512" cy="79208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Development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3420591" y="2898403"/>
            <a:ext cx="4608512" cy="79208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Design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1577377" y="1854287"/>
            <a:ext cx="864096" cy="81459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2996927" y="2898403"/>
            <a:ext cx="864096" cy="81459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572719" y="3978523"/>
            <a:ext cx="864096" cy="814591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5868863" y="4964132"/>
            <a:ext cx="864096" cy="814591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6609541" y="2063952"/>
            <a:ext cx="864096" cy="8344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Bent-Up Arrow 13"/>
          <p:cNvSpPr/>
          <p:nvPr/>
        </p:nvSpPr>
        <p:spPr>
          <a:xfrm rot="10800000" flipH="1">
            <a:off x="9541271" y="4152184"/>
            <a:ext cx="864096" cy="8344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Bent-Up Arrow 14"/>
          <p:cNvSpPr/>
          <p:nvPr/>
        </p:nvSpPr>
        <p:spPr>
          <a:xfrm rot="10800000" flipH="1">
            <a:off x="8029103" y="3144072"/>
            <a:ext cx="864096" cy="8344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19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Analysis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811002"/>
              </p:ext>
            </p:extLst>
          </p:nvPr>
        </p:nvGraphicFramePr>
        <p:xfrm>
          <a:off x="828303" y="2178323"/>
          <a:ext cx="10297144" cy="424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0673"/>
                <a:gridCol w="3350658"/>
                <a:gridCol w="2623093"/>
                <a:gridCol w="2552720"/>
              </a:tblGrid>
              <a:tr h="1416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  1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On-site Meeting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None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1w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16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       </a:t>
                      </a:r>
                      <a:r>
                        <a:rPr lang="en-GB" sz="2000" dirty="0">
                          <a:effectLst/>
                        </a:rPr>
                        <a:t>2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Discussion with Stakeholder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1w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16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         </a:t>
                      </a:r>
                      <a:r>
                        <a:rPr lang="en-GB" sz="2000">
                          <a:effectLst/>
                        </a:rPr>
                        <a:t>3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Analysis Requirement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1,2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1w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77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Design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890419"/>
              </p:ext>
            </p:extLst>
          </p:nvPr>
        </p:nvGraphicFramePr>
        <p:xfrm>
          <a:off x="756294" y="2106317"/>
          <a:ext cx="10657185" cy="4320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2585"/>
                <a:gridCol w="3467814"/>
                <a:gridCol w="2714809"/>
                <a:gridCol w="2641977"/>
              </a:tblGrid>
              <a:tr h="1440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  4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System Design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3w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40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     5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Database Design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3,4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1w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40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     6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Interface Design 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1,4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2w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48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969219"/>
              </p:ext>
            </p:extLst>
          </p:nvPr>
        </p:nvGraphicFramePr>
        <p:xfrm>
          <a:off x="1044327" y="2178323"/>
          <a:ext cx="10297144" cy="4032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0673"/>
                <a:gridCol w="3350658"/>
                <a:gridCol w="2623093"/>
                <a:gridCol w="2552720"/>
              </a:tblGrid>
              <a:tr h="1344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 7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Develop System Modules 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1w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4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    8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Integrate System Modules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1w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4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    9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Perform Initial Testing 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8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1w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5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Testing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662086"/>
              </p:ext>
            </p:extLst>
          </p:nvPr>
        </p:nvGraphicFramePr>
        <p:xfrm>
          <a:off x="900311" y="2250331"/>
          <a:ext cx="10513168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820"/>
                <a:gridCol w="3420951"/>
                <a:gridCol w="2678123"/>
                <a:gridCol w="2606274"/>
              </a:tblGrid>
              <a:tr h="1332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     10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Perform System Testing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1w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32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    11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Feedback &amp; Releasing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1w</a:t>
                      </a:r>
                      <a:endParaRPr lang="en-SG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05163" y="4178300"/>
            <a:ext cx="1216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1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06550"/>
              </p:ext>
            </p:extLst>
          </p:nvPr>
        </p:nvGraphicFramePr>
        <p:xfrm>
          <a:off x="900311" y="1909517"/>
          <a:ext cx="10482064" cy="4415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805"/>
                <a:gridCol w="2117632"/>
                <a:gridCol w="107710"/>
                <a:gridCol w="831304"/>
                <a:gridCol w="794374"/>
                <a:gridCol w="700304"/>
                <a:gridCol w="420181"/>
                <a:gridCol w="420181"/>
                <a:gridCol w="438996"/>
                <a:gridCol w="449448"/>
                <a:gridCol w="367856"/>
                <a:gridCol w="432048"/>
                <a:gridCol w="432048"/>
                <a:gridCol w="360040"/>
                <a:gridCol w="432048"/>
                <a:gridCol w="360040"/>
                <a:gridCol w="360040"/>
                <a:gridCol w="432048"/>
                <a:gridCol w="544961"/>
              </a:tblGrid>
              <a:tr h="26244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ID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Task Name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Start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Finish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Duration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 dirty="0">
                          <a:effectLst/>
                        </a:rPr>
                        <a:t> </a:t>
                      </a:r>
                      <a:endParaRPr lang="en-SG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8563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08/09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15/09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22/09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29/09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06/10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13/10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20/10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27/10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04/11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11/11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700">
                          <a:effectLst/>
                        </a:rPr>
                        <a:t>18/11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</a:tr>
              <a:tr h="341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On-site Meeting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07/09/19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13/09/19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5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Discussion with Stakeholder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14/09/19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20/09/19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2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3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Analysis Requirement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21/09/19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27/09/19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3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4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System Design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28/09/19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18/10/19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3w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3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5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Database Design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19/10/19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25/10/19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9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6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Interface Design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19/10/19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02/11/19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5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7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Develop System Modules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19/10/19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25/10/19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07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8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Integrate System Modules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26/10/19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02/11/19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3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Perform Initial Testing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03/11/19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09/11/19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27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10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Perform System Testing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10/11/19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16/11/19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>
                          <a:effectLst/>
                        </a:rPr>
                        <a:t> 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209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11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Feedback &amp; Releasing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17/11/19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23/11/19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000">
                          <a:effectLst/>
                        </a:rPr>
                        <a:t>1w</a:t>
                      </a: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797" marR="6179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000" dirty="0">
                          <a:effectLst/>
                        </a:rPr>
                        <a:t> </a:t>
                      </a:r>
                      <a:endParaRPr lang="en-SG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372919" y="2682379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6791709" y="3042419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7189717" y="3402459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7580242" y="3690491"/>
            <a:ext cx="1257300" cy="152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8837542" y="4050531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8837542" y="4410571"/>
            <a:ext cx="8477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8837541" y="4770611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9228066" y="5130651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9618591" y="5418683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10009116" y="5778723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10399641" y="6072088"/>
            <a:ext cx="390525" cy="1333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37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Risk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89" y="1890291"/>
            <a:ext cx="10952798" cy="4445751"/>
          </a:xfrm>
        </p:spPr>
        <p:txBody>
          <a:bodyPr>
            <a:normAutofit/>
          </a:bodyPr>
          <a:lstStyle/>
          <a:p>
            <a:pPr algn="l"/>
            <a:r>
              <a:rPr lang="en-SG" sz="3600" dirty="0" smtClean="0"/>
              <a:t>Avoiding travel and security risk.</a:t>
            </a:r>
          </a:p>
          <a:p>
            <a:pPr algn="l"/>
            <a:r>
              <a:rPr lang="en-GB" sz="3600" dirty="0"/>
              <a:t>H</a:t>
            </a:r>
            <a:r>
              <a:rPr lang="en-GB" sz="3600" dirty="0" smtClean="0"/>
              <a:t>andling </a:t>
            </a:r>
            <a:r>
              <a:rPr lang="en-GB" sz="3600" dirty="0"/>
              <a:t>emergencies and contacting parents</a:t>
            </a:r>
            <a:r>
              <a:rPr lang="en-GB" sz="3600" dirty="0" smtClean="0"/>
              <a:t>.</a:t>
            </a:r>
          </a:p>
          <a:p>
            <a:pPr algn="l"/>
            <a:r>
              <a:rPr lang="en-GB" sz="3600" dirty="0"/>
              <a:t>A</a:t>
            </a:r>
            <a:r>
              <a:rPr lang="en-GB" sz="3600" dirty="0" smtClean="0"/>
              <a:t>ll </a:t>
            </a:r>
            <a:r>
              <a:rPr lang="en-GB" sz="3600" dirty="0"/>
              <a:t>participants register for travel </a:t>
            </a:r>
            <a:r>
              <a:rPr lang="en-GB" sz="3600" dirty="0" smtClean="0"/>
              <a:t>insurance.</a:t>
            </a:r>
          </a:p>
          <a:p>
            <a:pPr algn="l"/>
            <a:r>
              <a:rPr lang="en-GB" sz="3600" dirty="0" smtClean="0"/>
              <a:t>Database backup.</a:t>
            </a:r>
            <a:endParaRPr lang="en-SG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36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57740" y="2034307"/>
            <a:ext cx="4608512" cy="93610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4222693" y="2308962"/>
            <a:ext cx="4608512" cy="9361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What is Tour Management System?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740" y="3474467"/>
            <a:ext cx="4608512" cy="93610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4256556" y="3762499"/>
            <a:ext cx="4608512" cy="9361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What is the purpose of Tour Management system?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7740" y="4914627"/>
            <a:ext cx="4608512" cy="93610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4222693" y="5183495"/>
            <a:ext cx="4608512" cy="9361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Who can use the system?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2693" y="2502359"/>
            <a:ext cx="532912" cy="27465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01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56556" y="3955896"/>
            <a:ext cx="499049" cy="27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02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4222693" y="5382679"/>
            <a:ext cx="532912" cy="27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03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19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Motivations for this Project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972319" y="1962299"/>
            <a:ext cx="2376264" cy="4092114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  <a:p>
            <a:pPr algn="ctr"/>
            <a:endParaRPr lang="en-SG" dirty="0"/>
          </a:p>
          <a:p>
            <a:pPr algn="ctr"/>
            <a:endParaRPr lang="en-SG" dirty="0" smtClean="0"/>
          </a:p>
          <a:p>
            <a:pPr algn="ctr"/>
            <a:r>
              <a:rPr lang="en-SG" dirty="0" smtClean="0"/>
              <a:t>Integrated Software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708623" y="1962299"/>
            <a:ext cx="2376264" cy="4104456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  <a:p>
            <a:pPr algn="ctr"/>
            <a:endParaRPr lang="en-SG" dirty="0"/>
          </a:p>
          <a:p>
            <a:pPr algn="ctr"/>
            <a:endParaRPr lang="en-SG" dirty="0" smtClean="0"/>
          </a:p>
          <a:p>
            <a:pPr algn="ctr"/>
            <a:r>
              <a:rPr lang="en-SG" dirty="0" smtClean="0"/>
              <a:t>Helps the Tourism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372919" y="1962299"/>
            <a:ext cx="2376264" cy="4104456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  <a:p>
            <a:pPr algn="ctr"/>
            <a:endParaRPr lang="en-SG" dirty="0"/>
          </a:p>
          <a:p>
            <a:pPr algn="ctr"/>
            <a:endParaRPr lang="en-SG" dirty="0" smtClean="0"/>
          </a:p>
          <a:p>
            <a:pPr algn="ctr"/>
            <a:r>
              <a:rPr lang="en-SG" dirty="0" smtClean="0"/>
              <a:t>Standalone Platform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09223" y="1962299"/>
            <a:ext cx="2376264" cy="4092114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  <a:p>
            <a:pPr algn="ctr"/>
            <a:endParaRPr lang="en-SG" dirty="0"/>
          </a:p>
          <a:p>
            <a:pPr algn="ctr"/>
            <a:r>
              <a:rPr lang="en-SG" dirty="0" smtClean="0"/>
              <a:t>Modules</a:t>
            </a:r>
          </a:p>
        </p:txBody>
      </p:sp>
      <p:sp>
        <p:nvSpPr>
          <p:cNvPr id="8" name="Oval 7"/>
          <p:cNvSpPr/>
          <p:nvPr/>
        </p:nvSpPr>
        <p:spPr>
          <a:xfrm>
            <a:off x="1368363" y="2322339"/>
            <a:ext cx="1584176" cy="14401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9469263" y="2249753"/>
            <a:ext cx="1656184" cy="1584176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6732959" y="2250331"/>
            <a:ext cx="1656184" cy="1512168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4068663" y="2250331"/>
            <a:ext cx="1656184" cy="1512168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24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401840" y="2466355"/>
            <a:ext cx="2808312" cy="201622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4849573" y="2466355"/>
            <a:ext cx="2808312" cy="201622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8389143" y="2466355"/>
            <a:ext cx="2808312" cy="201622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48383" y="4698603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Directly Connected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993589" y="4708298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Modify and Delete Data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8533159" y="4698603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Packages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6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04367" y="2538363"/>
            <a:ext cx="2808312" cy="201622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4898707" y="2538363"/>
            <a:ext cx="2808312" cy="2016224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8533159" y="2538363"/>
            <a:ext cx="2808312" cy="201622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4920481" y="2563911"/>
            <a:ext cx="866048" cy="9825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4898707" y="3546475"/>
            <a:ext cx="866048" cy="100811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5798807" y="2563911"/>
            <a:ext cx="1008112" cy="982564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6772867" y="2551137"/>
            <a:ext cx="934152" cy="1008112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6772867" y="3533701"/>
            <a:ext cx="934152" cy="1008112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5764755" y="3533701"/>
            <a:ext cx="1008112" cy="1020886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1548383" y="4698603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Social Media Link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5042723" y="4698603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Displaying Places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8792459" y="4698603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Feedback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41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Feasibilities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268463" y="2106315"/>
            <a:ext cx="3240360" cy="936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Technical Feasibilities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6228903" y="5058643"/>
            <a:ext cx="3240360" cy="93610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Economical Feasibilities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4166089" y="3618483"/>
            <a:ext cx="3240360" cy="93610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Operational Feasibilities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76375" y="2574367"/>
            <a:ext cx="0" cy="295232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1476375" y="2574367"/>
            <a:ext cx="7920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</p:cNvCxnSpPr>
          <p:nvPr/>
        </p:nvCxnSpPr>
        <p:spPr>
          <a:xfrm flipH="1">
            <a:off x="1476375" y="4086535"/>
            <a:ext cx="268971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1"/>
          </p:cNvCxnSpPr>
          <p:nvPr/>
        </p:nvCxnSpPr>
        <p:spPr>
          <a:xfrm flipH="1">
            <a:off x="1476375" y="5526695"/>
            <a:ext cx="475252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</p:cNvCxnSpPr>
          <p:nvPr/>
        </p:nvCxnSpPr>
        <p:spPr>
          <a:xfrm>
            <a:off x="9469263" y="5526695"/>
            <a:ext cx="7920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5508823" y="2574367"/>
            <a:ext cx="475252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261351" y="2574367"/>
            <a:ext cx="0" cy="295232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7406449" y="4086535"/>
            <a:ext cx="285490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74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08" y="50717"/>
            <a:ext cx="12168222" cy="713012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661" y="34834"/>
            <a:ext cx="11045054" cy="70929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lowchart: Delay 1"/>
          <p:cNvSpPr/>
          <p:nvPr/>
        </p:nvSpPr>
        <p:spPr>
          <a:xfrm rot="10800000">
            <a:off x="11260453" y="3572091"/>
            <a:ext cx="941380" cy="2088232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Delay 7"/>
          <p:cNvSpPr/>
          <p:nvPr/>
        </p:nvSpPr>
        <p:spPr>
          <a:xfrm rot="10800000">
            <a:off x="10117335" y="2628307"/>
            <a:ext cx="941380" cy="208823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661" y="50717"/>
            <a:ext cx="9959658" cy="70770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Delay 9"/>
          <p:cNvSpPr/>
          <p:nvPr/>
        </p:nvSpPr>
        <p:spPr>
          <a:xfrm rot="10800000">
            <a:off x="9031939" y="1482235"/>
            <a:ext cx="941380" cy="2088232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8386505" y="2250331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Technica</a:t>
            </a:r>
            <a:r>
              <a:rPr lang="en-SG" dirty="0"/>
              <a:t>l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10615019" y="4364178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Economical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9471901" y="3420394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Operationa</a:t>
            </a:r>
            <a:r>
              <a:rPr lang="en-SG" dirty="0"/>
              <a:t>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0311" y="660709"/>
            <a:ext cx="6840760" cy="7200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Hardware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863910" y="4716539"/>
            <a:ext cx="6840760" cy="7200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Technology</a:t>
            </a:r>
            <a:endParaRPr lang="en-SG" dirty="0"/>
          </a:p>
        </p:txBody>
      </p:sp>
      <p:sp>
        <p:nvSpPr>
          <p:cNvPr id="20" name="Rounded Rectangle 19"/>
          <p:cNvSpPr/>
          <p:nvPr/>
        </p:nvSpPr>
        <p:spPr>
          <a:xfrm>
            <a:off x="1655998" y="5466851"/>
            <a:ext cx="5256584" cy="1044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Up to 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Secured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655997" y="3486255"/>
            <a:ext cx="6229090" cy="10683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Any type web browser</a:t>
            </a:r>
          </a:p>
          <a:p>
            <a:r>
              <a:rPr lang="en-SG" dirty="0"/>
              <a:t> </a:t>
            </a:r>
            <a:r>
              <a:rPr lang="en-SG" dirty="0" smtClean="0"/>
              <a:t>          - Google Chrome, Internet   Explorer etc.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628775" y="1506364"/>
            <a:ext cx="5256584" cy="1044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Laptop &amp; PC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Internet Connection</a:t>
            </a:r>
            <a:endParaRPr lang="en-SG" dirty="0"/>
          </a:p>
        </p:txBody>
      </p:sp>
      <p:sp>
        <p:nvSpPr>
          <p:cNvPr id="25" name="Rounded Rectangle 24"/>
          <p:cNvSpPr/>
          <p:nvPr/>
        </p:nvSpPr>
        <p:spPr>
          <a:xfrm>
            <a:off x="864182" y="2766175"/>
            <a:ext cx="6840760" cy="7200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Software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11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5" y="0"/>
            <a:ext cx="12168222" cy="716495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3661" y="34834"/>
            <a:ext cx="11045054" cy="70929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lowchart: Delay 1"/>
          <p:cNvSpPr/>
          <p:nvPr/>
        </p:nvSpPr>
        <p:spPr>
          <a:xfrm rot="10800000">
            <a:off x="11260453" y="3572091"/>
            <a:ext cx="941380" cy="2088232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Delay 7"/>
          <p:cNvSpPr/>
          <p:nvPr/>
        </p:nvSpPr>
        <p:spPr>
          <a:xfrm rot="10800000">
            <a:off x="10117335" y="2628307"/>
            <a:ext cx="941380" cy="208823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661" y="50717"/>
            <a:ext cx="1534722" cy="70770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Delay 9"/>
          <p:cNvSpPr/>
          <p:nvPr/>
        </p:nvSpPr>
        <p:spPr>
          <a:xfrm rot="10800000">
            <a:off x="607003" y="1355961"/>
            <a:ext cx="941380" cy="2088232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-38432" y="2212600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Technica</a:t>
            </a:r>
            <a:r>
              <a:rPr lang="en-SG" dirty="0"/>
              <a:t>l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10615019" y="4364178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Economical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9471901" y="3420394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Operationa</a:t>
            </a:r>
            <a:r>
              <a:rPr lang="en-SG" dirty="0"/>
              <a:t>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15808" y="660709"/>
            <a:ext cx="6840760" cy="72008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User Level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15808" y="2670815"/>
            <a:ext cx="6840760" cy="72008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User Interface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15808" y="4940243"/>
            <a:ext cx="6840760" cy="72008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Error Handling and Feedback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56495" y="1492633"/>
            <a:ext cx="5256584" cy="1044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All kinds of people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56495" y="3759252"/>
            <a:ext cx="5982112" cy="1044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Ease to understand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Need to basic knowledge of web browser.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Efficient</a:t>
            </a:r>
          </a:p>
          <a:p>
            <a:pPr marL="342900" indent="-342900">
              <a:buFont typeface="Arial" pitchFamily="34" charset="0"/>
              <a:buChar char="•"/>
            </a:pPr>
            <a:endParaRPr lang="en-SG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6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45" y="0"/>
            <a:ext cx="12168222" cy="7164958"/>
          </a:xfrm>
          <a:prstGeom prst="rect">
            <a:avLst/>
          </a:prstGeom>
          <a:ln/>
        </p:spPr>
        <p:style>
          <a:lnRef idx="2">
            <a:schemeClr val="accent1"/>
          </a:lnRef>
          <a:fillRef idx="1002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661" y="34834"/>
            <a:ext cx="2664463" cy="70929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lowchart: Delay 1"/>
          <p:cNvSpPr/>
          <p:nvPr/>
        </p:nvSpPr>
        <p:spPr>
          <a:xfrm rot="10800000">
            <a:off x="11260453" y="3572091"/>
            <a:ext cx="941380" cy="2088232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Delay 7"/>
          <p:cNvSpPr/>
          <p:nvPr/>
        </p:nvSpPr>
        <p:spPr>
          <a:xfrm rot="10800000">
            <a:off x="1723489" y="2606293"/>
            <a:ext cx="941380" cy="208823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661" y="50717"/>
            <a:ext cx="1534722" cy="70770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Delay 9"/>
          <p:cNvSpPr/>
          <p:nvPr/>
        </p:nvSpPr>
        <p:spPr>
          <a:xfrm rot="10800000">
            <a:off x="607003" y="1355961"/>
            <a:ext cx="941380" cy="2088232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-38432" y="2212600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Technica</a:t>
            </a:r>
            <a:r>
              <a:rPr lang="en-SG" dirty="0"/>
              <a:t>l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10615019" y="4364178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Economical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1091309" y="3398381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Operationa</a:t>
            </a:r>
            <a:r>
              <a:rPr lang="en-SG" dirty="0"/>
              <a:t>l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4647" y="1098203"/>
            <a:ext cx="2808312" cy="431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Low Budget</a:t>
            </a:r>
          </a:p>
          <a:p>
            <a:endParaRPr lang="en-S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Technical Cost</a:t>
            </a:r>
          </a:p>
          <a:p>
            <a:endParaRPr lang="en-S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Software Cost</a:t>
            </a:r>
          </a:p>
          <a:p>
            <a:endParaRPr lang="en-S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SG" dirty="0" smtClean="0"/>
              <a:t>Other Cost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7525047" y="2147869"/>
            <a:ext cx="3283960" cy="243903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reflection blurRad="6350" stA="52000" endA="300" endPos="35000" dir="5400000" sy="-100000" algn="bl" rotWithShape="0"/>
            <a:softEdge rad="127000"/>
          </a:effectLst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34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541-travel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160541-travel-template-16x9</Template>
  <TotalTime>549</TotalTime>
  <Words>366</Words>
  <Application>Microsoft Office PowerPoint</Application>
  <PresentationFormat>Custom</PresentationFormat>
  <Paragraphs>234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160541-travel-template-16x9</vt:lpstr>
      <vt:lpstr>Tour and Travelling Management System</vt:lpstr>
      <vt:lpstr>Introduction</vt:lpstr>
      <vt:lpstr>Motivations for this Project</vt:lpstr>
      <vt:lpstr>Features</vt:lpstr>
      <vt:lpstr>Features</vt:lpstr>
      <vt:lpstr>Feasibilities</vt:lpstr>
      <vt:lpstr>PowerPoint Presentation</vt:lpstr>
      <vt:lpstr>PowerPoint Presentation</vt:lpstr>
      <vt:lpstr>PowerPoint Presentation</vt:lpstr>
      <vt:lpstr>Project Scheduling</vt:lpstr>
      <vt:lpstr>Analysis</vt:lpstr>
      <vt:lpstr>Design</vt:lpstr>
      <vt:lpstr>Development</vt:lpstr>
      <vt:lpstr>Testing</vt:lpstr>
      <vt:lpstr>Gantt Chart</vt:lpstr>
      <vt:lpstr>Risk Analysis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34</cp:revision>
  <dcterms:created xsi:type="dcterms:W3CDTF">2019-09-06T03:21:39Z</dcterms:created>
  <dcterms:modified xsi:type="dcterms:W3CDTF">2019-09-08T06:12:54Z</dcterms:modified>
</cp:coreProperties>
</file>