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Lst>
  <p:sldSz cx="12801600" cy="9601200" type="A3"/>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01" userDrawn="1">
          <p15:clr>
            <a:srgbClr val="A4A3A4"/>
          </p15:clr>
        </p15:guide>
        <p15:guide id="2" pos="405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904" autoAdjust="0"/>
    <p:restoredTop sz="94660"/>
  </p:normalViewPr>
  <p:slideViewPr>
    <p:cSldViewPr snapToGrid="0" showGuides="1">
      <p:cViewPr>
        <p:scale>
          <a:sx n="50" d="100"/>
          <a:sy n="50" d="100"/>
        </p:scale>
        <p:origin x="1536" y="-504"/>
      </p:cViewPr>
      <p:guideLst>
        <p:guide orient="horz" pos="3001"/>
        <p:guide pos="405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60120" y="1571308"/>
            <a:ext cx="10881360" cy="3342640"/>
          </a:xfrm>
        </p:spPr>
        <p:txBody>
          <a:bodyPr anchor="b"/>
          <a:lstStyle>
            <a:lvl1pPr algn="ctr">
              <a:defRPr sz="8400"/>
            </a:lvl1pPr>
          </a:lstStyle>
          <a:p>
            <a:r>
              <a:rPr lang="en-US"/>
              <a:t>Click to edit Master title style</a:t>
            </a:r>
            <a:endParaRPr lang="en-US" dirty="0"/>
          </a:p>
        </p:txBody>
      </p:sp>
      <p:sp>
        <p:nvSpPr>
          <p:cNvPr id="3" name="Subtitle 2"/>
          <p:cNvSpPr>
            <a:spLocks noGrp="1"/>
          </p:cNvSpPr>
          <p:nvPr>
            <p:ph type="subTitle" idx="1"/>
          </p:nvPr>
        </p:nvSpPr>
        <p:spPr>
          <a:xfrm>
            <a:off x="1600200" y="5042853"/>
            <a:ext cx="9601200" cy="2318067"/>
          </a:xfrm>
        </p:spPr>
        <p:txBody>
          <a:bodyPr/>
          <a:lstStyle>
            <a:lvl1pPr marL="0" indent="0" algn="ctr">
              <a:buNone/>
              <a:defRPr sz="3360"/>
            </a:lvl1pPr>
            <a:lvl2pPr marL="640080" indent="0" algn="ctr">
              <a:buNone/>
              <a:defRPr sz="2800"/>
            </a:lvl2pPr>
            <a:lvl3pPr marL="1280160" indent="0" algn="ctr">
              <a:buNone/>
              <a:defRPr sz="2520"/>
            </a:lvl3pPr>
            <a:lvl4pPr marL="1920240" indent="0" algn="ctr">
              <a:buNone/>
              <a:defRPr sz="2240"/>
            </a:lvl4pPr>
            <a:lvl5pPr marL="2560320" indent="0" algn="ctr">
              <a:buNone/>
              <a:defRPr sz="2240"/>
            </a:lvl5pPr>
            <a:lvl6pPr marL="3200400" indent="0" algn="ctr">
              <a:buNone/>
              <a:defRPr sz="2240"/>
            </a:lvl6pPr>
            <a:lvl7pPr marL="3840480" indent="0" algn="ctr">
              <a:buNone/>
              <a:defRPr sz="2240"/>
            </a:lvl7pPr>
            <a:lvl8pPr marL="4480560" indent="0" algn="ctr">
              <a:buNone/>
              <a:defRPr sz="2240"/>
            </a:lvl8pPr>
            <a:lvl9pPr marL="5120640" indent="0" algn="ctr">
              <a:buNone/>
              <a:defRPr sz="224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EFF609E-9841-4A87-90B0-36776A4C1F19}" type="datetimeFigureOut">
              <a:rPr lang="en-IN" smtClean="0"/>
              <a:t>09-06-2023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F0902C-B6D9-4326-987A-124F63C4EB42}" type="slidenum">
              <a:rPr lang="en-IN" smtClean="0"/>
              <a:t>‹#›</a:t>
            </a:fld>
            <a:endParaRPr lang="en-IN"/>
          </a:p>
        </p:txBody>
      </p:sp>
    </p:spTree>
    <p:extLst>
      <p:ext uri="{BB962C8B-B14F-4D97-AF65-F5344CB8AC3E}">
        <p14:creationId xmlns:p14="http://schemas.microsoft.com/office/powerpoint/2010/main" val="6972784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FF609E-9841-4A87-90B0-36776A4C1F19}" type="datetimeFigureOut">
              <a:rPr lang="en-IN" smtClean="0"/>
              <a:t>09-06-2023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F0902C-B6D9-4326-987A-124F63C4EB42}" type="slidenum">
              <a:rPr lang="en-IN" smtClean="0"/>
              <a:t>‹#›</a:t>
            </a:fld>
            <a:endParaRPr lang="en-IN"/>
          </a:p>
        </p:txBody>
      </p:sp>
    </p:spTree>
    <p:extLst>
      <p:ext uri="{BB962C8B-B14F-4D97-AF65-F5344CB8AC3E}">
        <p14:creationId xmlns:p14="http://schemas.microsoft.com/office/powerpoint/2010/main" val="14493384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61146" y="511175"/>
            <a:ext cx="2760345" cy="81365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80111" y="511175"/>
            <a:ext cx="8121015" cy="813657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FF609E-9841-4A87-90B0-36776A4C1F19}" type="datetimeFigureOut">
              <a:rPr lang="en-IN" smtClean="0"/>
              <a:t>09-06-2023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F0902C-B6D9-4326-987A-124F63C4EB42}" type="slidenum">
              <a:rPr lang="en-IN" smtClean="0"/>
              <a:t>‹#›</a:t>
            </a:fld>
            <a:endParaRPr lang="en-IN"/>
          </a:p>
        </p:txBody>
      </p:sp>
    </p:spTree>
    <p:extLst>
      <p:ext uri="{BB962C8B-B14F-4D97-AF65-F5344CB8AC3E}">
        <p14:creationId xmlns:p14="http://schemas.microsoft.com/office/powerpoint/2010/main" val="17333266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FF609E-9841-4A87-90B0-36776A4C1F19}" type="datetimeFigureOut">
              <a:rPr lang="en-IN" smtClean="0"/>
              <a:t>09-06-2023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F0902C-B6D9-4326-987A-124F63C4EB42}" type="slidenum">
              <a:rPr lang="en-IN" smtClean="0"/>
              <a:t>‹#›</a:t>
            </a:fld>
            <a:endParaRPr lang="en-IN"/>
          </a:p>
        </p:txBody>
      </p:sp>
    </p:spTree>
    <p:extLst>
      <p:ext uri="{BB962C8B-B14F-4D97-AF65-F5344CB8AC3E}">
        <p14:creationId xmlns:p14="http://schemas.microsoft.com/office/powerpoint/2010/main" val="10577945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73443" y="2393635"/>
            <a:ext cx="11041380" cy="3993832"/>
          </a:xfrm>
        </p:spPr>
        <p:txBody>
          <a:bodyPr anchor="b"/>
          <a:lstStyle>
            <a:lvl1pPr>
              <a:defRPr sz="8400"/>
            </a:lvl1pPr>
          </a:lstStyle>
          <a:p>
            <a:r>
              <a:rPr lang="en-US"/>
              <a:t>Click to edit Master title style</a:t>
            </a:r>
            <a:endParaRPr lang="en-US" dirty="0"/>
          </a:p>
        </p:txBody>
      </p:sp>
      <p:sp>
        <p:nvSpPr>
          <p:cNvPr id="3" name="Text Placeholder 2"/>
          <p:cNvSpPr>
            <a:spLocks noGrp="1"/>
          </p:cNvSpPr>
          <p:nvPr>
            <p:ph type="body" idx="1"/>
          </p:nvPr>
        </p:nvSpPr>
        <p:spPr>
          <a:xfrm>
            <a:off x="873443" y="6425250"/>
            <a:ext cx="11041380" cy="2100262"/>
          </a:xfrm>
        </p:spPr>
        <p:txBody>
          <a:bodyPr/>
          <a:lstStyle>
            <a:lvl1pPr marL="0" indent="0">
              <a:buNone/>
              <a:defRPr sz="3360">
                <a:solidFill>
                  <a:schemeClr val="tx1"/>
                </a:solidFill>
              </a:defRPr>
            </a:lvl1pPr>
            <a:lvl2pPr marL="640080" indent="0">
              <a:buNone/>
              <a:defRPr sz="2800">
                <a:solidFill>
                  <a:schemeClr val="tx1">
                    <a:tint val="75000"/>
                  </a:schemeClr>
                </a:solidFill>
              </a:defRPr>
            </a:lvl2pPr>
            <a:lvl3pPr marL="1280160" indent="0">
              <a:buNone/>
              <a:defRPr sz="2520">
                <a:solidFill>
                  <a:schemeClr val="tx1">
                    <a:tint val="75000"/>
                  </a:schemeClr>
                </a:solidFill>
              </a:defRPr>
            </a:lvl3pPr>
            <a:lvl4pPr marL="1920240" indent="0">
              <a:buNone/>
              <a:defRPr sz="2240">
                <a:solidFill>
                  <a:schemeClr val="tx1">
                    <a:tint val="75000"/>
                  </a:schemeClr>
                </a:solidFill>
              </a:defRPr>
            </a:lvl4pPr>
            <a:lvl5pPr marL="2560320" indent="0">
              <a:buNone/>
              <a:defRPr sz="2240">
                <a:solidFill>
                  <a:schemeClr val="tx1">
                    <a:tint val="75000"/>
                  </a:schemeClr>
                </a:solidFill>
              </a:defRPr>
            </a:lvl5pPr>
            <a:lvl6pPr marL="3200400" indent="0">
              <a:buNone/>
              <a:defRPr sz="2240">
                <a:solidFill>
                  <a:schemeClr val="tx1">
                    <a:tint val="75000"/>
                  </a:schemeClr>
                </a:solidFill>
              </a:defRPr>
            </a:lvl6pPr>
            <a:lvl7pPr marL="3840480" indent="0">
              <a:buNone/>
              <a:defRPr sz="2240">
                <a:solidFill>
                  <a:schemeClr val="tx1">
                    <a:tint val="75000"/>
                  </a:schemeClr>
                </a:solidFill>
              </a:defRPr>
            </a:lvl7pPr>
            <a:lvl8pPr marL="4480560" indent="0">
              <a:buNone/>
              <a:defRPr sz="2240">
                <a:solidFill>
                  <a:schemeClr val="tx1">
                    <a:tint val="75000"/>
                  </a:schemeClr>
                </a:solidFill>
              </a:defRPr>
            </a:lvl8pPr>
            <a:lvl9pPr marL="5120640" indent="0">
              <a:buNone/>
              <a:defRPr sz="224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FF609E-9841-4A87-90B0-36776A4C1F19}" type="datetimeFigureOut">
              <a:rPr lang="en-IN" smtClean="0"/>
              <a:t>09-06-2023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F0902C-B6D9-4326-987A-124F63C4EB42}" type="slidenum">
              <a:rPr lang="en-IN" smtClean="0"/>
              <a:t>‹#›</a:t>
            </a:fld>
            <a:endParaRPr lang="en-IN"/>
          </a:p>
        </p:txBody>
      </p:sp>
    </p:spTree>
    <p:extLst>
      <p:ext uri="{BB962C8B-B14F-4D97-AF65-F5344CB8AC3E}">
        <p14:creationId xmlns:p14="http://schemas.microsoft.com/office/powerpoint/2010/main" val="37507677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80110" y="2555875"/>
            <a:ext cx="5440680" cy="60918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80810" y="2555875"/>
            <a:ext cx="5440680" cy="60918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EFF609E-9841-4A87-90B0-36776A4C1F19}" type="datetimeFigureOut">
              <a:rPr lang="en-IN" smtClean="0"/>
              <a:t>09-06-2023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EF0902C-B6D9-4326-987A-124F63C4EB42}" type="slidenum">
              <a:rPr lang="en-IN" smtClean="0"/>
              <a:t>‹#›</a:t>
            </a:fld>
            <a:endParaRPr lang="en-IN"/>
          </a:p>
        </p:txBody>
      </p:sp>
    </p:spTree>
    <p:extLst>
      <p:ext uri="{BB962C8B-B14F-4D97-AF65-F5344CB8AC3E}">
        <p14:creationId xmlns:p14="http://schemas.microsoft.com/office/powerpoint/2010/main" val="361324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81777" y="511177"/>
            <a:ext cx="11041380" cy="1855788"/>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1779" y="2353628"/>
            <a:ext cx="5415676" cy="1153477"/>
          </a:xfrm>
        </p:spPr>
        <p:txBody>
          <a:bodyPr anchor="b"/>
          <a:lstStyle>
            <a:lvl1pPr marL="0" indent="0">
              <a:buNone/>
              <a:defRPr sz="3360" b="1"/>
            </a:lvl1pPr>
            <a:lvl2pPr marL="640080" indent="0">
              <a:buNone/>
              <a:defRPr sz="2800" b="1"/>
            </a:lvl2pPr>
            <a:lvl3pPr marL="1280160" indent="0">
              <a:buNone/>
              <a:defRPr sz="2520" b="1"/>
            </a:lvl3pPr>
            <a:lvl4pPr marL="1920240" indent="0">
              <a:buNone/>
              <a:defRPr sz="2240" b="1"/>
            </a:lvl4pPr>
            <a:lvl5pPr marL="2560320" indent="0">
              <a:buNone/>
              <a:defRPr sz="2240" b="1"/>
            </a:lvl5pPr>
            <a:lvl6pPr marL="3200400" indent="0">
              <a:buNone/>
              <a:defRPr sz="2240" b="1"/>
            </a:lvl6pPr>
            <a:lvl7pPr marL="3840480" indent="0">
              <a:buNone/>
              <a:defRPr sz="2240" b="1"/>
            </a:lvl7pPr>
            <a:lvl8pPr marL="4480560" indent="0">
              <a:buNone/>
              <a:defRPr sz="2240" b="1"/>
            </a:lvl8pPr>
            <a:lvl9pPr marL="5120640" indent="0">
              <a:buNone/>
              <a:defRPr sz="2240" b="1"/>
            </a:lvl9pPr>
          </a:lstStyle>
          <a:p>
            <a:pPr lvl="0"/>
            <a:r>
              <a:rPr lang="en-US"/>
              <a:t>Click to edit Master text styles</a:t>
            </a:r>
          </a:p>
        </p:txBody>
      </p:sp>
      <p:sp>
        <p:nvSpPr>
          <p:cNvPr id="4" name="Content Placeholder 3"/>
          <p:cNvSpPr>
            <a:spLocks noGrp="1"/>
          </p:cNvSpPr>
          <p:nvPr>
            <p:ph sz="half" idx="2"/>
          </p:nvPr>
        </p:nvSpPr>
        <p:spPr>
          <a:xfrm>
            <a:off x="881779" y="3507105"/>
            <a:ext cx="5415676" cy="51584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80811" y="2353628"/>
            <a:ext cx="5442347" cy="1153477"/>
          </a:xfrm>
        </p:spPr>
        <p:txBody>
          <a:bodyPr anchor="b"/>
          <a:lstStyle>
            <a:lvl1pPr marL="0" indent="0">
              <a:buNone/>
              <a:defRPr sz="3360" b="1"/>
            </a:lvl1pPr>
            <a:lvl2pPr marL="640080" indent="0">
              <a:buNone/>
              <a:defRPr sz="2800" b="1"/>
            </a:lvl2pPr>
            <a:lvl3pPr marL="1280160" indent="0">
              <a:buNone/>
              <a:defRPr sz="2520" b="1"/>
            </a:lvl3pPr>
            <a:lvl4pPr marL="1920240" indent="0">
              <a:buNone/>
              <a:defRPr sz="2240" b="1"/>
            </a:lvl4pPr>
            <a:lvl5pPr marL="2560320" indent="0">
              <a:buNone/>
              <a:defRPr sz="2240" b="1"/>
            </a:lvl5pPr>
            <a:lvl6pPr marL="3200400" indent="0">
              <a:buNone/>
              <a:defRPr sz="2240" b="1"/>
            </a:lvl6pPr>
            <a:lvl7pPr marL="3840480" indent="0">
              <a:buNone/>
              <a:defRPr sz="2240" b="1"/>
            </a:lvl7pPr>
            <a:lvl8pPr marL="4480560" indent="0">
              <a:buNone/>
              <a:defRPr sz="2240" b="1"/>
            </a:lvl8pPr>
            <a:lvl9pPr marL="5120640" indent="0">
              <a:buNone/>
              <a:defRPr sz="2240" b="1"/>
            </a:lvl9pPr>
          </a:lstStyle>
          <a:p>
            <a:pPr lvl="0"/>
            <a:r>
              <a:rPr lang="en-US"/>
              <a:t>Click to edit Master text styles</a:t>
            </a:r>
          </a:p>
        </p:txBody>
      </p:sp>
      <p:sp>
        <p:nvSpPr>
          <p:cNvPr id="6" name="Content Placeholder 5"/>
          <p:cNvSpPr>
            <a:spLocks noGrp="1"/>
          </p:cNvSpPr>
          <p:nvPr>
            <p:ph sz="quarter" idx="4"/>
          </p:nvPr>
        </p:nvSpPr>
        <p:spPr>
          <a:xfrm>
            <a:off x="6480811" y="3507105"/>
            <a:ext cx="5442347" cy="51584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EFF609E-9841-4A87-90B0-36776A4C1F19}" type="datetimeFigureOut">
              <a:rPr lang="en-IN" smtClean="0"/>
              <a:t>09-06-2023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EF0902C-B6D9-4326-987A-124F63C4EB42}" type="slidenum">
              <a:rPr lang="en-IN" smtClean="0"/>
              <a:t>‹#›</a:t>
            </a:fld>
            <a:endParaRPr lang="en-IN"/>
          </a:p>
        </p:txBody>
      </p:sp>
    </p:spTree>
    <p:extLst>
      <p:ext uri="{BB962C8B-B14F-4D97-AF65-F5344CB8AC3E}">
        <p14:creationId xmlns:p14="http://schemas.microsoft.com/office/powerpoint/2010/main" val="33943195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EFF609E-9841-4A87-90B0-36776A4C1F19}" type="datetimeFigureOut">
              <a:rPr lang="en-IN" smtClean="0"/>
              <a:t>09-06-2023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EF0902C-B6D9-4326-987A-124F63C4EB42}" type="slidenum">
              <a:rPr lang="en-IN" smtClean="0"/>
              <a:t>‹#›</a:t>
            </a:fld>
            <a:endParaRPr lang="en-IN"/>
          </a:p>
        </p:txBody>
      </p:sp>
    </p:spTree>
    <p:extLst>
      <p:ext uri="{BB962C8B-B14F-4D97-AF65-F5344CB8AC3E}">
        <p14:creationId xmlns:p14="http://schemas.microsoft.com/office/powerpoint/2010/main" val="42776157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FF609E-9841-4A87-90B0-36776A4C1F19}" type="datetimeFigureOut">
              <a:rPr lang="en-IN" smtClean="0"/>
              <a:t>09-06-2023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EF0902C-B6D9-4326-987A-124F63C4EB42}" type="slidenum">
              <a:rPr lang="en-IN" smtClean="0"/>
              <a:t>‹#›</a:t>
            </a:fld>
            <a:endParaRPr lang="en-IN"/>
          </a:p>
        </p:txBody>
      </p:sp>
    </p:spTree>
    <p:extLst>
      <p:ext uri="{BB962C8B-B14F-4D97-AF65-F5344CB8AC3E}">
        <p14:creationId xmlns:p14="http://schemas.microsoft.com/office/powerpoint/2010/main" val="10897225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1778" y="640080"/>
            <a:ext cx="4128849" cy="2240280"/>
          </a:xfrm>
        </p:spPr>
        <p:txBody>
          <a:bodyPr anchor="b"/>
          <a:lstStyle>
            <a:lvl1pPr>
              <a:defRPr sz="4480"/>
            </a:lvl1pPr>
          </a:lstStyle>
          <a:p>
            <a:r>
              <a:rPr lang="en-US"/>
              <a:t>Click to edit Master title style</a:t>
            </a:r>
            <a:endParaRPr lang="en-US" dirty="0"/>
          </a:p>
        </p:txBody>
      </p:sp>
      <p:sp>
        <p:nvSpPr>
          <p:cNvPr id="3" name="Content Placeholder 2"/>
          <p:cNvSpPr>
            <a:spLocks noGrp="1"/>
          </p:cNvSpPr>
          <p:nvPr>
            <p:ph idx="1"/>
          </p:nvPr>
        </p:nvSpPr>
        <p:spPr>
          <a:xfrm>
            <a:off x="5442347" y="1382397"/>
            <a:ext cx="6480810" cy="6823075"/>
          </a:xfrm>
        </p:spPr>
        <p:txBody>
          <a:bodyPr/>
          <a:lstStyle>
            <a:lvl1pPr>
              <a:defRPr sz="4480"/>
            </a:lvl1pPr>
            <a:lvl2pPr>
              <a:defRPr sz="3920"/>
            </a:lvl2pPr>
            <a:lvl3pPr>
              <a:defRPr sz="3360"/>
            </a:lvl3pPr>
            <a:lvl4pPr>
              <a:defRPr sz="2800"/>
            </a:lvl4pPr>
            <a:lvl5pPr>
              <a:defRPr sz="2800"/>
            </a:lvl5pPr>
            <a:lvl6pPr>
              <a:defRPr sz="2800"/>
            </a:lvl6pPr>
            <a:lvl7pPr>
              <a:defRPr sz="2800"/>
            </a:lvl7pPr>
            <a:lvl8pPr>
              <a:defRPr sz="2800"/>
            </a:lvl8pPr>
            <a:lvl9pPr>
              <a:defRPr sz="2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1778" y="2880360"/>
            <a:ext cx="4128849" cy="5336223"/>
          </a:xfrm>
        </p:spPr>
        <p:txBody>
          <a:bodyPr/>
          <a:lstStyle>
            <a:lvl1pPr marL="0" indent="0">
              <a:buNone/>
              <a:defRPr sz="2240"/>
            </a:lvl1pPr>
            <a:lvl2pPr marL="640080" indent="0">
              <a:buNone/>
              <a:defRPr sz="1960"/>
            </a:lvl2pPr>
            <a:lvl3pPr marL="1280160" indent="0">
              <a:buNone/>
              <a:defRPr sz="1680"/>
            </a:lvl3pPr>
            <a:lvl4pPr marL="1920240" indent="0">
              <a:buNone/>
              <a:defRPr sz="1400"/>
            </a:lvl4pPr>
            <a:lvl5pPr marL="2560320" indent="0">
              <a:buNone/>
              <a:defRPr sz="1400"/>
            </a:lvl5pPr>
            <a:lvl6pPr marL="3200400" indent="0">
              <a:buNone/>
              <a:defRPr sz="1400"/>
            </a:lvl6pPr>
            <a:lvl7pPr marL="3840480" indent="0">
              <a:buNone/>
              <a:defRPr sz="1400"/>
            </a:lvl7pPr>
            <a:lvl8pPr marL="4480560" indent="0">
              <a:buNone/>
              <a:defRPr sz="1400"/>
            </a:lvl8pPr>
            <a:lvl9pPr marL="5120640" indent="0">
              <a:buNone/>
              <a:defRPr sz="1400"/>
            </a:lvl9pPr>
          </a:lstStyle>
          <a:p>
            <a:pPr lvl="0"/>
            <a:r>
              <a:rPr lang="en-US"/>
              <a:t>Click to edit Master text styles</a:t>
            </a:r>
          </a:p>
        </p:txBody>
      </p:sp>
      <p:sp>
        <p:nvSpPr>
          <p:cNvPr id="5" name="Date Placeholder 4"/>
          <p:cNvSpPr>
            <a:spLocks noGrp="1"/>
          </p:cNvSpPr>
          <p:nvPr>
            <p:ph type="dt" sz="half" idx="10"/>
          </p:nvPr>
        </p:nvSpPr>
        <p:spPr/>
        <p:txBody>
          <a:bodyPr/>
          <a:lstStyle/>
          <a:p>
            <a:fld id="{0EFF609E-9841-4A87-90B0-36776A4C1F19}" type="datetimeFigureOut">
              <a:rPr lang="en-IN" smtClean="0"/>
              <a:t>09-06-2023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EF0902C-B6D9-4326-987A-124F63C4EB42}" type="slidenum">
              <a:rPr lang="en-IN" smtClean="0"/>
              <a:t>‹#›</a:t>
            </a:fld>
            <a:endParaRPr lang="en-IN"/>
          </a:p>
        </p:txBody>
      </p:sp>
    </p:spTree>
    <p:extLst>
      <p:ext uri="{BB962C8B-B14F-4D97-AF65-F5344CB8AC3E}">
        <p14:creationId xmlns:p14="http://schemas.microsoft.com/office/powerpoint/2010/main" val="3186036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1778" y="640080"/>
            <a:ext cx="4128849" cy="2240280"/>
          </a:xfrm>
        </p:spPr>
        <p:txBody>
          <a:bodyPr anchor="b"/>
          <a:lstStyle>
            <a:lvl1pPr>
              <a:defRPr sz="448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42347" y="1382397"/>
            <a:ext cx="6480810" cy="6823075"/>
          </a:xfrm>
        </p:spPr>
        <p:txBody>
          <a:bodyPr anchor="t"/>
          <a:lstStyle>
            <a:lvl1pPr marL="0" indent="0">
              <a:buNone/>
              <a:defRPr sz="4480"/>
            </a:lvl1pPr>
            <a:lvl2pPr marL="640080" indent="0">
              <a:buNone/>
              <a:defRPr sz="3920"/>
            </a:lvl2pPr>
            <a:lvl3pPr marL="1280160" indent="0">
              <a:buNone/>
              <a:defRPr sz="3360"/>
            </a:lvl3pPr>
            <a:lvl4pPr marL="1920240" indent="0">
              <a:buNone/>
              <a:defRPr sz="2800"/>
            </a:lvl4pPr>
            <a:lvl5pPr marL="2560320" indent="0">
              <a:buNone/>
              <a:defRPr sz="2800"/>
            </a:lvl5pPr>
            <a:lvl6pPr marL="3200400" indent="0">
              <a:buNone/>
              <a:defRPr sz="2800"/>
            </a:lvl6pPr>
            <a:lvl7pPr marL="3840480" indent="0">
              <a:buNone/>
              <a:defRPr sz="2800"/>
            </a:lvl7pPr>
            <a:lvl8pPr marL="4480560" indent="0">
              <a:buNone/>
              <a:defRPr sz="2800"/>
            </a:lvl8pPr>
            <a:lvl9pPr marL="5120640" indent="0">
              <a:buNone/>
              <a:defRPr sz="2800"/>
            </a:lvl9pPr>
          </a:lstStyle>
          <a:p>
            <a:r>
              <a:rPr lang="en-US"/>
              <a:t>Click icon to add picture</a:t>
            </a:r>
            <a:endParaRPr lang="en-US" dirty="0"/>
          </a:p>
        </p:txBody>
      </p:sp>
      <p:sp>
        <p:nvSpPr>
          <p:cNvPr id="4" name="Text Placeholder 3"/>
          <p:cNvSpPr>
            <a:spLocks noGrp="1"/>
          </p:cNvSpPr>
          <p:nvPr>
            <p:ph type="body" sz="half" idx="2"/>
          </p:nvPr>
        </p:nvSpPr>
        <p:spPr>
          <a:xfrm>
            <a:off x="881778" y="2880360"/>
            <a:ext cx="4128849" cy="5336223"/>
          </a:xfrm>
        </p:spPr>
        <p:txBody>
          <a:bodyPr/>
          <a:lstStyle>
            <a:lvl1pPr marL="0" indent="0">
              <a:buNone/>
              <a:defRPr sz="2240"/>
            </a:lvl1pPr>
            <a:lvl2pPr marL="640080" indent="0">
              <a:buNone/>
              <a:defRPr sz="1960"/>
            </a:lvl2pPr>
            <a:lvl3pPr marL="1280160" indent="0">
              <a:buNone/>
              <a:defRPr sz="1680"/>
            </a:lvl3pPr>
            <a:lvl4pPr marL="1920240" indent="0">
              <a:buNone/>
              <a:defRPr sz="1400"/>
            </a:lvl4pPr>
            <a:lvl5pPr marL="2560320" indent="0">
              <a:buNone/>
              <a:defRPr sz="1400"/>
            </a:lvl5pPr>
            <a:lvl6pPr marL="3200400" indent="0">
              <a:buNone/>
              <a:defRPr sz="1400"/>
            </a:lvl6pPr>
            <a:lvl7pPr marL="3840480" indent="0">
              <a:buNone/>
              <a:defRPr sz="1400"/>
            </a:lvl7pPr>
            <a:lvl8pPr marL="4480560" indent="0">
              <a:buNone/>
              <a:defRPr sz="1400"/>
            </a:lvl8pPr>
            <a:lvl9pPr marL="5120640" indent="0">
              <a:buNone/>
              <a:defRPr sz="1400"/>
            </a:lvl9pPr>
          </a:lstStyle>
          <a:p>
            <a:pPr lvl="0"/>
            <a:r>
              <a:rPr lang="en-US"/>
              <a:t>Click to edit Master text styles</a:t>
            </a:r>
          </a:p>
        </p:txBody>
      </p:sp>
      <p:sp>
        <p:nvSpPr>
          <p:cNvPr id="5" name="Date Placeholder 4"/>
          <p:cNvSpPr>
            <a:spLocks noGrp="1"/>
          </p:cNvSpPr>
          <p:nvPr>
            <p:ph type="dt" sz="half" idx="10"/>
          </p:nvPr>
        </p:nvSpPr>
        <p:spPr/>
        <p:txBody>
          <a:bodyPr/>
          <a:lstStyle/>
          <a:p>
            <a:fld id="{0EFF609E-9841-4A87-90B0-36776A4C1F19}" type="datetimeFigureOut">
              <a:rPr lang="en-IN" smtClean="0"/>
              <a:t>09-06-2023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EF0902C-B6D9-4326-987A-124F63C4EB42}" type="slidenum">
              <a:rPr lang="en-IN" smtClean="0"/>
              <a:t>‹#›</a:t>
            </a:fld>
            <a:endParaRPr lang="en-IN"/>
          </a:p>
        </p:txBody>
      </p:sp>
    </p:spTree>
    <p:extLst>
      <p:ext uri="{BB962C8B-B14F-4D97-AF65-F5344CB8AC3E}">
        <p14:creationId xmlns:p14="http://schemas.microsoft.com/office/powerpoint/2010/main" val="5148381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80110" y="511177"/>
            <a:ext cx="11041380" cy="185578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80110" y="2555875"/>
            <a:ext cx="11041380" cy="60918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0110" y="8898892"/>
            <a:ext cx="2880360" cy="511175"/>
          </a:xfrm>
          <a:prstGeom prst="rect">
            <a:avLst/>
          </a:prstGeom>
        </p:spPr>
        <p:txBody>
          <a:bodyPr vert="horz" lIns="91440" tIns="45720" rIns="91440" bIns="45720" rtlCol="0" anchor="ctr"/>
          <a:lstStyle>
            <a:lvl1pPr algn="l">
              <a:defRPr sz="1680">
                <a:solidFill>
                  <a:schemeClr val="tx1">
                    <a:tint val="75000"/>
                  </a:schemeClr>
                </a:solidFill>
              </a:defRPr>
            </a:lvl1pPr>
          </a:lstStyle>
          <a:p>
            <a:fld id="{0EFF609E-9841-4A87-90B0-36776A4C1F19}" type="datetimeFigureOut">
              <a:rPr lang="en-IN" smtClean="0"/>
              <a:t>09-06-2023</a:t>
            </a:fld>
            <a:endParaRPr lang="en-IN"/>
          </a:p>
        </p:txBody>
      </p:sp>
      <p:sp>
        <p:nvSpPr>
          <p:cNvPr id="5" name="Footer Placeholder 4"/>
          <p:cNvSpPr>
            <a:spLocks noGrp="1"/>
          </p:cNvSpPr>
          <p:nvPr>
            <p:ph type="ftr" sz="quarter" idx="3"/>
          </p:nvPr>
        </p:nvSpPr>
        <p:spPr>
          <a:xfrm>
            <a:off x="4240530" y="8898892"/>
            <a:ext cx="4320540" cy="511175"/>
          </a:xfrm>
          <a:prstGeom prst="rect">
            <a:avLst/>
          </a:prstGeom>
        </p:spPr>
        <p:txBody>
          <a:bodyPr vert="horz" lIns="91440" tIns="45720" rIns="91440" bIns="45720" rtlCol="0" anchor="ctr"/>
          <a:lstStyle>
            <a:lvl1pPr algn="ctr">
              <a:defRPr sz="168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9041130" y="8898892"/>
            <a:ext cx="2880360" cy="511175"/>
          </a:xfrm>
          <a:prstGeom prst="rect">
            <a:avLst/>
          </a:prstGeom>
        </p:spPr>
        <p:txBody>
          <a:bodyPr vert="horz" lIns="91440" tIns="45720" rIns="91440" bIns="45720" rtlCol="0" anchor="ctr"/>
          <a:lstStyle>
            <a:lvl1pPr algn="r">
              <a:defRPr sz="1680">
                <a:solidFill>
                  <a:schemeClr val="tx1">
                    <a:tint val="75000"/>
                  </a:schemeClr>
                </a:solidFill>
              </a:defRPr>
            </a:lvl1pPr>
          </a:lstStyle>
          <a:p>
            <a:fld id="{CEF0902C-B6D9-4326-987A-124F63C4EB42}" type="slidenum">
              <a:rPr lang="en-IN" smtClean="0"/>
              <a:t>‹#›</a:t>
            </a:fld>
            <a:endParaRPr lang="en-IN"/>
          </a:p>
        </p:txBody>
      </p:sp>
    </p:spTree>
    <p:extLst>
      <p:ext uri="{BB962C8B-B14F-4D97-AF65-F5344CB8AC3E}">
        <p14:creationId xmlns:p14="http://schemas.microsoft.com/office/powerpoint/2010/main" val="75535690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1280160" rtl="0" eaLnBrk="1" latinLnBrk="0" hangingPunct="1">
        <a:lnSpc>
          <a:spcPct val="90000"/>
        </a:lnSpc>
        <a:spcBef>
          <a:spcPct val="0"/>
        </a:spcBef>
        <a:buNone/>
        <a:defRPr sz="6160" kern="1200">
          <a:solidFill>
            <a:schemeClr val="tx1"/>
          </a:solidFill>
          <a:latin typeface="+mj-lt"/>
          <a:ea typeface="+mj-ea"/>
          <a:cs typeface="+mj-cs"/>
        </a:defRPr>
      </a:lvl1pPr>
    </p:titleStyle>
    <p:bodyStyle>
      <a:lvl1pPr marL="320040" indent="-320040" algn="l" defTabSz="1280160" rtl="0" eaLnBrk="1" latinLnBrk="0" hangingPunct="1">
        <a:lnSpc>
          <a:spcPct val="90000"/>
        </a:lnSpc>
        <a:spcBef>
          <a:spcPts val="1400"/>
        </a:spcBef>
        <a:buFont typeface="Arial" panose="020B0604020202020204" pitchFamily="34" charset="0"/>
        <a:buChar char="•"/>
        <a:defRPr sz="3920" kern="1200">
          <a:solidFill>
            <a:schemeClr val="tx1"/>
          </a:solidFill>
          <a:latin typeface="+mn-lt"/>
          <a:ea typeface="+mn-ea"/>
          <a:cs typeface="+mn-cs"/>
        </a:defRPr>
      </a:lvl1pPr>
      <a:lvl2pPr marL="960120" indent="-320040" algn="l" defTabSz="1280160" rtl="0" eaLnBrk="1" latinLnBrk="0" hangingPunct="1">
        <a:lnSpc>
          <a:spcPct val="90000"/>
        </a:lnSpc>
        <a:spcBef>
          <a:spcPts val="700"/>
        </a:spcBef>
        <a:buFont typeface="Arial" panose="020B0604020202020204" pitchFamily="34" charset="0"/>
        <a:buChar char="•"/>
        <a:defRPr sz="3360" kern="1200">
          <a:solidFill>
            <a:schemeClr val="tx1"/>
          </a:solidFill>
          <a:latin typeface="+mn-lt"/>
          <a:ea typeface="+mn-ea"/>
          <a:cs typeface="+mn-cs"/>
        </a:defRPr>
      </a:lvl2pPr>
      <a:lvl3pPr marL="1600200" indent="-320040" algn="l" defTabSz="1280160" rtl="0" eaLnBrk="1" latinLnBrk="0" hangingPunct="1">
        <a:lnSpc>
          <a:spcPct val="90000"/>
        </a:lnSpc>
        <a:spcBef>
          <a:spcPts val="700"/>
        </a:spcBef>
        <a:buFont typeface="Arial" panose="020B0604020202020204" pitchFamily="34" charset="0"/>
        <a:buChar char="•"/>
        <a:defRPr sz="2800" kern="1200">
          <a:solidFill>
            <a:schemeClr val="tx1"/>
          </a:solidFill>
          <a:latin typeface="+mn-lt"/>
          <a:ea typeface="+mn-ea"/>
          <a:cs typeface="+mn-cs"/>
        </a:defRPr>
      </a:lvl3pPr>
      <a:lvl4pPr marL="224028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4pPr>
      <a:lvl5pPr marL="288036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5pPr>
      <a:lvl6pPr marL="352044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6pPr>
      <a:lvl7pPr marL="416052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7pPr>
      <a:lvl8pPr marL="480060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8pPr>
      <a:lvl9pPr marL="544068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9pPr>
    </p:bodyStyle>
    <p:otherStyle>
      <a:defPPr>
        <a:defRPr lang="en-US"/>
      </a:defPPr>
      <a:lvl1pPr marL="0" algn="l" defTabSz="1280160" rtl="0" eaLnBrk="1" latinLnBrk="0" hangingPunct="1">
        <a:defRPr sz="2520" kern="1200">
          <a:solidFill>
            <a:schemeClr val="tx1"/>
          </a:solidFill>
          <a:latin typeface="+mn-lt"/>
          <a:ea typeface="+mn-ea"/>
          <a:cs typeface="+mn-cs"/>
        </a:defRPr>
      </a:lvl1pPr>
      <a:lvl2pPr marL="640080" algn="l" defTabSz="1280160" rtl="0" eaLnBrk="1" latinLnBrk="0" hangingPunct="1">
        <a:defRPr sz="2520" kern="1200">
          <a:solidFill>
            <a:schemeClr val="tx1"/>
          </a:solidFill>
          <a:latin typeface="+mn-lt"/>
          <a:ea typeface="+mn-ea"/>
          <a:cs typeface="+mn-cs"/>
        </a:defRPr>
      </a:lvl2pPr>
      <a:lvl3pPr marL="1280160" algn="l" defTabSz="1280160" rtl="0" eaLnBrk="1" latinLnBrk="0" hangingPunct="1">
        <a:defRPr sz="2520" kern="1200">
          <a:solidFill>
            <a:schemeClr val="tx1"/>
          </a:solidFill>
          <a:latin typeface="+mn-lt"/>
          <a:ea typeface="+mn-ea"/>
          <a:cs typeface="+mn-cs"/>
        </a:defRPr>
      </a:lvl3pPr>
      <a:lvl4pPr marL="1920240" algn="l" defTabSz="1280160" rtl="0" eaLnBrk="1" latinLnBrk="0" hangingPunct="1">
        <a:defRPr sz="2520" kern="1200">
          <a:solidFill>
            <a:schemeClr val="tx1"/>
          </a:solidFill>
          <a:latin typeface="+mn-lt"/>
          <a:ea typeface="+mn-ea"/>
          <a:cs typeface="+mn-cs"/>
        </a:defRPr>
      </a:lvl4pPr>
      <a:lvl5pPr marL="2560320" algn="l" defTabSz="1280160" rtl="0" eaLnBrk="1" latinLnBrk="0" hangingPunct="1">
        <a:defRPr sz="2520" kern="1200">
          <a:solidFill>
            <a:schemeClr val="tx1"/>
          </a:solidFill>
          <a:latin typeface="+mn-lt"/>
          <a:ea typeface="+mn-ea"/>
          <a:cs typeface="+mn-cs"/>
        </a:defRPr>
      </a:lvl5pPr>
      <a:lvl6pPr marL="3200400" algn="l" defTabSz="1280160" rtl="0" eaLnBrk="1" latinLnBrk="0" hangingPunct="1">
        <a:defRPr sz="2520" kern="1200">
          <a:solidFill>
            <a:schemeClr val="tx1"/>
          </a:solidFill>
          <a:latin typeface="+mn-lt"/>
          <a:ea typeface="+mn-ea"/>
          <a:cs typeface="+mn-cs"/>
        </a:defRPr>
      </a:lvl6pPr>
      <a:lvl7pPr marL="3840480" algn="l" defTabSz="1280160" rtl="0" eaLnBrk="1" latinLnBrk="0" hangingPunct="1">
        <a:defRPr sz="2520" kern="1200">
          <a:solidFill>
            <a:schemeClr val="tx1"/>
          </a:solidFill>
          <a:latin typeface="+mn-lt"/>
          <a:ea typeface="+mn-ea"/>
          <a:cs typeface="+mn-cs"/>
        </a:defRPr>
      </a:lvl7pPr>
      <a:lvl8pPr marL="4480560" algn="l" defTabSz="1280160" rtl="0" eaLnBrk="1" latinLnBrk="0" hangingPunct="1">
        <a:defRPr sz="2520" kern="1200">
          <a:solidFill>
            <a:schemeClr val="tx1"/>
          </a:solidFill>
          <a:latin typeface="+mn-lt"/>
          <a:ea typeface="+mn-ea"/>
          <a:cs typeface="+mn-cs"/>
        </a:defRPr>
      </a:lvl8pPr>
      <a:lvl9pPr marL="5120640" algn="l" defTabSz="1280160" rtl="0" eaLnBrk="1" latinLnBrk="0" hangingPunct="1">
        <a:defRPr sz="25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B1A8D-285F-BC89-02BA-1CF569C47B1F}"/>
              </a:ext>
            </a:extLst>
          </p:cNvPr>
          <p:cNvSpPr>
            <a:spLocks noGrp="1"/>
          </p:cNvSpPr>
          <p:nvPr>
            <p:ph type="ctrTitle"/>
          </p:nvPr>
        </p:nvSpPr>
        <p:spPr>
          <a:xfrm>
            <a:off x="2305050" y="590928"/>
            <a:ext cx="10496550" cy="1058092"/>
          </a:xfrm>
        </p:spPr>
        <p:txBody>
          <a:bodyPr>
            <a:noAutofit/>
          </a:bodyPr>
          <a:lstStyle/>
          <a:p>
            <a:br>
              <a:rPr lang="en-US" sz="3600" b="1" i="0" u="none" strike="noStrike" dirty="0">
                <a:solidFill>
                  <a:srgbClr val="004AAD"/>
                </a:solidFill>
                <a:effectLst/>
                <a:latin typeface="+mn-lt"/>
              </a:rPr>
            </a:br>
            <a:br>
              <a:rPr lang="en-US" sz="3600" b="1" i="0" u="none" strike="noStrike" dirty="0">
                <a:solidFill>
                  <a:srgbClr val="004AAD"/>
                </a:solidFill>
                <a:effectLst/>
                <a:latin typeface="+mn-lt"/>
              </a:rPr>
            </a:br>
            <a:br>
              <a:rPr lang="en-US" sz="3600" b="1" i="0" u="none" strike="noStrike" dirty="0">
                <a:solidFill>
                  <a:srgbClr val="004AAD"/>
                </a:solidFill>
                <a:effectLst/>
                <a:latin typeface="+mn-lt"/>
              </a:rPr>
            </a:br>
            <a:br>
              <a:rPr lang="en-US" sz="3600" b="1" i="0" u="none" strike="noStrike" dirty="0">
                <a:solidFill>
                  <a:srgbClr val="004AAD"/>
                </a:solidFill>
                <a:effectLst/>
                <a:latin typeface="+mn-lt"/>
              </a:rPr>
            </a:br>
            <a:br>
              <a:rPr lang="en-US" sz="3600" b="1" i="0" u="none" strike="noStrike" dirty="0">
                <a:solidFill>
                  <a:srgbClr val="004AAD"/>
                </a:solidFill>
                <a:effectLst/>
                <a:latin typeface="+mn-lt"/>
              </a:rPr>
            </a:br>
            <a:br>
              <a:rPr lang="en-US" sz="3600" b="1" i="0" u="none" strike="noStrike" dirty="0">
                <a:solidFill>
                  <a:srgbClr val="004AAD"/>
                </a:solidFill>
                <a:effectLst/>
                <a:latin typeface="+mn-lt"/>
              </a:rPr>
            </a:br>
            <a:br>
              <a:rPr lang="en-US" sz="3600" b="1" i="0" u="none" strike="noStrike" dirty="0">
                <a:solidFill>
                  <a:srgbClr val="004AAD"/>
                </a:solidFill>
                <a:effectLst/>
                <a:latin typeface="+mn-lt"/>
              </a:rPr>
            </a:br>
            <a:r>
              <a:rPr lang="en-US" sz="3600" b="1" i="0" u="none" strike="noStrike" dirty="0">
                <a:solidFill>
                  <a:srgbClr val="004AAD"/>
                </a:solidFill>
                <a:effectLst/>
                <a:latin typeface="+mn-lt"/>
              </a:rPr>
              <a:t>Dayananda Sagar College of Engineering</a:t>
            </a:r>
            <a:br>
              <a:rPr lang="en-US" sz="3600" b="1" i="0" u="none" strike="noStrike" dirty="0">
                <a:solidFill>
                  <a:srgbClr val="004AAD"/>
                </a:solidFill>
                <a:effectLst/>
                <a:latin typeface="+mn-lt"/>
              </a:rPr>
            </a:br>
            <a:r>
              <a:rPr lang="en-US" sz="3600" b="1" i="0" u="none" strike="noStrike" dirty="0">
                <a:solidFill>
                  <a:srgbClr val="000000"/>
                </a:solidFill>
                <a:effectLst/>
                <a:latin typeface="+mn-lt"/>
              </a:rPr>
              <a:t>Department of Computer Science &amp; Engineering</a:t>
            </a:r>
            <a:br>
              <a:rPr lang="en-US" sz="3600" b="1" i="0" u="none" strike="noStrike" dirty="0">
                <a:solidFill>
                  <a:srgbClr val="000000"/>
                </a:solidFill>
                <a:effectLst/>
              </a:rPr>
            </a:br>
            <a:endParaRPr lang="en-IN" sz="3600" dirty="0">
              <a:latin typeface="+mn-lt"/>
            </a:endParaRPr>
          </a:p>
        </p:txBody>
      </p:sp>
      <p:sp>
        <p:nvSpPr>
          <p:cNvPr id="3" name="Subtitle 2">
            <a:extLst>
              <a:ext uri="{FF2B5EF4-FFF2-40B4-BE49-F238E27FC236}">
                <a16:creationId xmlns:a16="http://schemas.microsoft.com/office/drawing/2014/main" id="{765C5A8F-C18C-CE08-425D-5823D999B480}"/>
              </a:ext>
            </a:extLst>
          </p:cNvPr>
          <p:cNvSpPr>
            <a:spLocks noGrp="1"/>
          </p:cNvSpPr>
          <p:nvPr>
            <p:ph type="subTitle" idx="1"/>
          </p:nvPr>
        </p:nvSpPr>
        <p:spPr>
          <a:xfrm>
            <a:off x="1748518" y="1324873"/>
            <a:ext cx="10726510" cy="1114095"/>
          </a:xfrm>
        </p:spPr>
        <p:txBody>
          <a:bodyPr>
            <a:normAutofit lnSpcReduction="10000"/>
          </a:bodyPr>
          <a:lstStyle/>
          <a:p>
            <a:r>
              <a:rPr lang="en-IN" sz="2400" b="1" dirty="0">
                <a:solidFill>
                  <a:srgbClr val="000000"/>
                </a:solidFill>
              </a:rPr>
              <a:t>Citrus Fruits and Leaves diseases detection using Deep Neural Network model</a:t>
            </a:r>
            <a:br>
              <a:rPr lang="en-IN" sz="2400" b="1" dirty="0">
                <a:solidFill>
                  <a:srgbClr val="000000"/>
                </a:solidFill>
              </a:rPr>
            </a:br>
            <a:r>
              <a:rPr lang="en-IN" sz="1800" b="1" dirty="0">
                <a:solidFill>
                  <a:srgbClr val="000000"/>
                </a:solidFill>
              </a:rPr>
              <a:t>BATCH NO – 3: </a:t>
            </a:r>
            <a:r>
              <a:rPr lang="en-IN" sz="1800" b="1" i="0" u="none" strike="noStrike" dirty="0">
                <a:solidFill>
                  <a:srgbClr val="000000"/>
                </a:solidFill>
                <a:effectLst/>
              </a:rPr>
              <a:t>ADITI ANAND HURALIKOPPI(1DS19CS010), GUDURU RAMA KOUSHIKA(1DS19CS054), </a:t>
            </a:r>
            <a:br>
              <a:rPr lang="en-IN" sz="1800" b="1" i="0" u="none" strike="noStrike" dirty="0">
                <a:solidFill>
                  <a:srgbClr val="000000"/>
                </a:solidFill>
                <a:effectLst/>
              </a:rPr>
            </a:br>
            <a:r>
              <a:rPr lang="en-IN" sz="1800" b="1" i="0" u="none" strike="noStrike" dirty="0">
                <a:solidFill>
                  <a:srgbClr val="000000"/>
                </a:solidFill>
                <a:effectLst/>
              </a:rPr>
              <a:t>KOPPALA JYOSHNA(1DS19CS072), KUNCHE NITHYASREE ROYAL(1DS19CS075)</a:t>
            </a:r>
            <a:br>
              <a:rPr lang="en-IN" sz="1800" b="1" dirty="0">
                <a:solidFill>
                  <a:srgbClr val="000000"/>
                </a:solidFill>
              </a:rPr>
            </a:br>
            <a:r>
              <a:rPr lang="en-IN" sz="1800" b="1" dirty="0">
                <a:solidFill>
                  <a:srgbClr val="000000"/>
                </a:solidFill>
              </a:rPr>
              <a:t>Guide: Dr. </a:t>
            </a:r>
            <a:r>
              <a:rPr lang="en-IN" sz="1800" b="1" dirty="0" err="1">
                <a:solidFill>
                  <a:srgbClr val="000000"/>
                </a:solidFill>
              </a:rPr>
              <a:t>C.Vinothini</a:t>
            </a:r>
            <a:r>
              <a:rPr lang="en-IN" sz="1800" b="1" dirty="0">
                <a:solidFill>
                  <a:srgbClr val="000000"/>
                </a:solidFill>
              </a:rPr>
              <a:t> – Associate Professor</a:t>
            </a:r>
            <a:endParaRPr lang="en-IN" sz="1800" b="1" i="0" u="none" strike="noStrike" dirty="0">
              <a:solidFill>
                <a:srgbClr val="000000"/>
              </a:solidFill>
              <a:effectLst/>
            </a:endParaRPr>
          </a:p>
        </p:txBody>
      </p:sp>
      <p:sp>
        <p:nvSpPr>
          <p:cNvPr id="5" name="Rectangle 4">
            <a:extLst>
              <a:ext uri="{FF2B5EF4-FFF2-40B4-BE49-F238E27FC236}">
                <a16:creationId xmlns:a16="http://schemas.microsoft.com/office/drawing/2014/main" id="{2DFF6435-7100-2C5D-100D-3D8AA49D77D1}"/>
              </a:ext>
            </a:extLst>
          </p:cNvPr>
          <p:cNvSpPr/>
          <p:nvPr/>
        </p:nvSpPr>
        <p:spPr>
          <a:xfrm>
            <a:off x="0" y="0"/>
            <a:ext cx="929898" cy="9601200"/>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7AF14161-6F55-2A28-A518-8E58579A50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568" y="428165"/>
            <a:ext cx="1504950" cy="1504950"/>
          </a:xfrm>
          <a:prstGeom prst="rect">
            <a:avLst/>
          </a:prstGeom>
        </p:spPr>
      </p:pic>
      <p:cxnSp>
        <p:nvCxnSpPr>
          <p:cNvPr id="9" name="Straight Connector 8">
            <a:extLst>
              <a:ext uri="{FF2B5EF4-FFF2-40B4-BE49-F238E27FC236}">
                <a16:creationId xmlns:a16="http://schemas.microsoft.com/office/drawing/2014/main" id="{1E606AA1-7802-A30D-C0B7-7D2D2DCA8ACC}"/>
              </a:ext>
            </a:extLst>
          </p:cNvPr>
          <p:cNvCxnSpPr>
            <a:cxnSpLocks/>
            <a:stCxn id="7" idx="3"/>
          </p:cNvCxnSpPr>
          <p:nvPr/>
        </p:nvCxnSpPr>
        <p:spPr>
          <a:xfrm>
            <a:off x="1748518" y="1180640"/>
            <a:ext cx="10857139"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3437671B-1DA2-7815-B8F3-85275AF5B195}"/>
              </a:ext>
            </a:extLst>
          </p:cNvPr>
          <p:cNvSpPr txBox="1"/>
          <p:nvPr/>
        </p:nvSpPr>
        <p:spPr>
          <a:xfrm>
            <a:off x="1006008" y="2402406"/>
            <a:ext cx="2136322" cy="369332"/>
          </a:xfrm>
          <a:prstGeom prst="rect">
            <a:avLst/>
          </a:prstGeom>
          <a:solidFill>
            <a:srgbClr val="002060"/>
          </a:solidFill>
        </p:spPr>
        <p:txBody>
          <a:bodyPr wrap="square" rtlCol="0">
            <a:spAutoFit/>
          </a:bodyPr>
          <a:lstStyle/>
          <a:p>
            <a:r>
              <a:rPr lang="en-US" dirty="0">
                <a:solidFill>
                  <a:schemeClr val="bg1"/>
                </a:solidFill>
              </a:rPr>
              <a:t>Problem  Statement:</a:t>
            </a:r>
            <a:endParaRPr lang="en-IN" dirty="0">
              <a:solidFill>
                <a:schemeClr val="bg1"/>
              </a:solidFill>
            </a:endParaRPr>
          </a:p>
        </p:txBody>
      </p:sp>
      <p:sp>
        <p:nvSpPr>
          <p:cNvPr id="11" name="TextBox 10">
            <a:extLst>
              <a:ext uri="{FF2B5EF4-FFF2-40B4-BE49-F238E27FC236}">
                <a16:creationId xmlns:a16="http://schemas.microsoft.com/office/drawing/2014/main" id="{5FAC1459-6912-24B5-0489-BF8630F29EBA}"/>
              </a:ext>
            </a:extLst>
          </p:cNvPr>
          <p:cNvSpPr txBox="1"/>
          <p:nvPr/>
        </p:nvSpPr>
        <p:spPr>
          <a:xfrm>
            <a:off x="3099653" y="2357530"/>
            <a:ext cx="9506004" cy="369332"/>
          </a:xfrm>
          <a:prstGeom prst="rect">
            <a:avLst/>
          </a:prstGeom>
          <a:noFill/>
        </p:spPr>
        <p:txBody>
          <a:bodyPr wrap="square" rtlCol="0">
            <a:spAutoFit/>
          </a:bodyPr>
          <a:lstStyle/>
          <a:p>
            <a:r>
              <a:rPr lang="en-US" b="0" i="0" dirty="0">
                <a:solidFill>
                  <a:srgbClr val="000000"/>
                </a:solidFill>
                <a:effectLst/>
                <a:latin typeface="docs-Calibri"/>
              </a:rPr>
              <a:t>Citrus Fruits and Leaves Diseases Detection using Deep Neural Network Model.</a:t>
            </a:r>
            <a:endParaRPr lang="en-IN" dirty="0"/>
          </a:p>
        </p:txBody>
      </p:sp>
      <p:sp>
        <p:nvSpPr>
          <p:cNvPr id="14" name="TextBox 13">
            <a:extLst>
              <a:ext uri="{FF2B5EF4-FFF2-40B4-BE49-F238E27FC236}">
                <a16:creationId xmlns:a16="http://schemas.microsoft.com/office/drawing/2014/main" id="{73FD1B3C-F02D-1897-FA23-BE66693D45F6}"/>
              </a:ext>
            </a:extLst>
          </p:cNvPr>
          <p:cNvSpPr txBox="1"/>
          <p:nvPr/>
        </p:nvSpPr>
        <p:spPr>
          <a:xfrm>
            <a:off x="1027027" y="2802325"/>
            <a:ext cx="2884067" cy="369332"/>
          </a:xfrm>
          <a:prstGeom prst="rect">
            <a:avLst/>
          </a:prstGeom>
          <a:solidFill>
            <a:srgbClr val="002060"/>
          </a:solidFill>
        </p:spPr>
        <p:txBody>
          <a:bodyPr wrap="square" rtlCol="0">
            <a:spAutoFit/>
          </a:bodyPr>
          <a:lstStyle/>
          <a:p>
            <a:pPr algn="ctr"/>
            <a:r>
              <a:rPr lang="en-US" dirty="0">
                <a:solidFill>
                  <a:schemeClr val="bg1"/>
                </a:solidFill>
              </a:rPr>
              <a:t>Abstract</a:t>
            </a:r>
            <a:endParaRPr lang="en-IN" dirty="0">
              <a:solidFill>
                <a:schemeClr val="bg1"/>
              </a:solidFill>
            </a:endParaRPr>
          </a:p>
        </p:txBody>
      </p:sp>
      <p:sp>
        <p:nvSpPr>
          <p:cNvPr id="15" name="TextBox 14">
            <a:extLst>
              <a:ext uri="{FF2B5EF4-FFF2-40B4-BE49-F238E27FC236}">
                <a16:creationId xmlns:a16="http://schemas.microsoft.com/office/drawing/2014/main" id="{8B6F4040-F019-57C0-7022-E7AF19B0513E}"/>
              </a:ext>
            </a:extLst>
          </p:cNvPr>
          <p:cNvSpPr txBox="1"/>
          <p:nvPr/>
        </p:nvSpPr>
        <p:spPr>
          <a:xfrm>
            <a:off x="6887528" y="2824316"/>
            <a:ext cx="2607672" cy="369332"/>
          </a:xfrm>
          <a:prstGeom prst="rect">
            <a:avLst/>
          </a:prstGeom>
          <a:solidFill>
            <a:srgbClr val="002060"/>
          </a:solidFill>
        </p:spPr>
        <p:txBody>
          <a:bodyPr wrap="square" rtlCol="0">
            <a:spAutoFit/>
          </a:bodyPr>
          <a:lstStyle/>
          <a:p>
            <a:pPr algn="ctr"/>
            <a:r>
              <a:rPr lang="en-US" dirty="0">
                <a:solidFill>
                  <a:schemeClr val="bg1"/>
                </a:solidFill>
              </a:rPr>
              <a:t>Methodology</a:t>
            </a:r>
            <a:endParaRPr lang="en-IN" dirty="0">
              <a:solidFill>
                <a:schemeClr val="bg1"/>
              </a:solidFill>
            </a:endParaRPr>
          </a:p>
        </p:txBody>
      </p:sp>
      <p:sp>
        <p:nvSpPr>
          <p:cNvPr id="16" name="TextBox 15">
            <a:extLst>
              <a:ext uri="{FF2B5EF4-FFF2-40B4-BE49-F238E27FC236}">
                <a16:creationId xmlns:a16="http://schemas.microsoft.com/office/drawing/2014/main" id="{5770F169-A124-385F-415F-72731DE14B11}"/>
              </a:ext>
            </a:extLst>
          </p:cNvPr>
          <p:cNvSpPr txBox="1"/>
          <p:nvPr/>
        </p:nvSpPr>
        <p:spPr>
          <a:xfrm>
            <a:off x="1074739" y="5929110"/>
            <a:ext cx="2836355" cy="369332"/>
          </a:xfrm>
          <a:prstGeom prst="rect">
            <a:avLst/>
          </a:prstGeom>
          <a:solidFill>
            <a:srgbClr val="002060"/>
          </a:solidFill>
        </p:spPr>
        <p:txBody>
          <a:bodyPr wrap="square" rtlCol="0">
            <a:spAutoFit/>
          </a:bodyPr>
          <a:lstStyle/>
          <a:p>
            <a:pPr algn="ctr"/>
            <a:r>
              <a:rPr lang="en-US" dirty="0">
                <a:solidFill>
                  <a:schemeClr val="bg1"/>
                </a:solidFill>
              </a:rPr>
              <a:t>Flowchart</a:t>
            </a:r>
            <a:endParaRPr lang="en-IN" dirty="0">
              <a:solidFill>
                <a:schemeClr val="bg1"/>
              </a:solidFill>
            </a:endParaRPr>
          </a:p>
        </p:txBody>
      </p:sp>
      <p:sp>
        <p:nvSpPr>
          <p:cNvPr id="17" name="TextBox 16">
            <a:extLst>
              <a:ext uri="{FF2B5EF4-FFF2-40B4-BE49-F238E27FC236}">
                <a16:creationId xmlns:a16="http://schemas.microsoft.com/office/drawing/2014/main" id="{8993ED8B-C84A-EF42-498F-273B3E33965E}"/>
              </a:ext>
            </a:extLst>
          </p:cNvPr>
          <p:cNvSpPr txBox="1"/>
          <p:nvPr/>
        </p:nvSpPr>
        <p:spPr>
          <a:xfrm>
            <a:off x="9574218" y="2802325"/>
            <a:ext cx="3097432" cy="369332"/>
          </a:xfrm>
          <a:prstGeom prst="rect">
            <a:avLst/>
          </a:prstGeom>
          <a:solidFill>
            <a:srgbClr val="002060"/>
          </a:solidFill>
        </p:spPr>
        <p:txBody>
          <a:bodyPr wrap="square" rtlCol="0">
            <a:spAutoFit/>
          </a:bodyPr>
          <a:lstStyle/>
          <a:p>
            <a:pPr algn="ctr"/>
            <a:r>
              <a:rPr lang="en-US" dirty="0">
                <a:solidFill>
                  <a:schemeClr val="bg1"/>
                </a:solidFill>
              </a:rPr>
              <a:t>Expected Outcome/Results</a:t>
            </a:r>
            <a:endParaRPr lang="en-IN" dirty="0">
              <a:solidFill>
                <a:schemeClr val="bg1"/>
              </a:solidFill>
            </a:endParaRPr>
          </a:p>
        </p:txBody>
      </p:sp>
      <p:sp>
        <p:nvSpPr>
          <p:cNvPr id="20" name="TextBox 19">
            <a:extLst>
              <a:ext uri="{FF2B5EF4-FFF2-40B4-BE49-F238E27FC236}">
                <a16:creationId xmlns:a16="http://schemas.microsoft.com/office/drawing/2014/main" id="{A11360A0-5FDF-E6AF-F050-2F558BF705C4}"/>
              </a:ext>
            </a:extLst>
          </p:cNvPr>
          <p:cNvSpPr txBox="1"/>
          <p:nvPr/>
        </p:nvSpPr>
        <p:spPr>
          <a:xfrm>
            <a:off x="1006008" y="3182205"/>
            <a:ext cx="3027558" cy="2746906"/>
          </a:xfrm>
          <a:prstGeom prst="rect">
            <a:avLst/>
          </a:prstGeom>
          <a:noFill/>
        </p:spPr>
        <p:txBody>
          <a:bodyPr wrap="square" rtlCol="0">
            <a:spAutoFit/>
          </a:bodyPr>
          <a:lstStyle/>
          <a:p>
            <a:pPr algn="just"/>
            <a:r>
              <a:rPr lang="en-US" sz="1150" dirty="0"/>
              <a:t>In Agriculture, decline in the yield of citrus fruits is mainly caused by diseases occurring in citrus fruits and leaves. Early detection of diseases involves usage of deep learning strategies by designing an automated detection system with a convolutional neural network (CNN) model. The diseased citrus fruits and leaves of Canker, Greening, Melanose, Black Spot and Scab are separated from healthy leaves by combining and fusing several layers. The main purpose is to build a model which identifies the disease and allocates the corresponding disease class to the image. Deep learning classifiers uses a large number of layers with optimal parameter set.</a:t>
            </a:r>
            <a:endParaRPr lang="en-IN" sz="1150" dirty="0"/>
          </a:p>
        </p:txBody>
      </p:sp>
      <p:sp>
        <p:nvSpPr>
          <p:cNvPr id="25" name="TextBox 24">
            <a:extLst>
              <a:ext uri="{FF2B5EF4-FFF2-40B4-BE49-F238E27FC236}">
                <a16:creationId xmlns:a16="http://schemas.microsoft.com/office/drawing/2014/main" id="{2AC90984-2C5C-F551-F437-7EF263FB55CA}"/>
              </a:ext>
            </a:extLst>
          </p:cNvPr>
          <p:cNvSpPr txBox="1"/>
          <p:nvPr/>
        </p:nvSpPr>
        <p:spPr>
          <a:xfrm>
            <a:off x="9495200" y="3237534"/>
            <a:ext cx="3182095" cy="2392963"/>
          </a:xfrm>
          <a:prstGeom prst="rect">
            <a:avLst/>
          </a:prstGeom>
          <a:noFill/>
        </p:spPr>
        <p:txBody>
          <a:bodyPr wrap="square" rtlCol="0">
            <a:spAutoFit/>
          </a:bodyPr>
          <a:lstStyle/>
          <a:p>
            <a:pPr algn="just"/>
            <a:r>
              <a:rPr lang="en-US" sz="1150" dirty="0"/>
              <a:t>The CNN-based citrus fruits and leaves disease detection model differentiates and identifies healthy citrus fruits &amp; leaves from unhealthy diseased citrus fruits and leaves. Thus, it tackles the problem of disease classification from citrus fruit/leaf images. The layers extract high-level  and low-level features help in classifying the images into 5 classes such as Healthy, Greening, Canker, Scab, Blackspot and Melanose. After the disease is detected for citrus fruit &amp; leaf, the fertilizer that can reduce the effect of that particular disease is suggested which is integrated with a web application making it user-friendly.</a:t>
            </a:r>
            <a:endParaRPr lang="en-IN" sz="1150" dirty="0"/>
          </a:p>
        </p:txBody>
      </p:sp>
      <p:sp>
        <p:nvSpPr>
          <p:cNvPr id="4" name="TextBox 3">
            <a:extLst>
              <a:ext uri="{FF2B5EF4-FFF2-40B4-BE49-F238E27FC236}">
                <a16:creationId xmlns:a16="http://schemas.microsoft.com/office/drawing/2014/main" id="{60D80684-FD9B-2113-CFC3-9A981C81653B}"/>
              </a:ext>
            </a:extLst>
          </p:cNvPr>
          <p:cNvSpPr txBox="1"/>
          <p:nvPr/>
        </p:nvSpPr>
        <p:spPr>
          <a:xfrm>
            <a:off x="9581392" y="5630497"/>
            <a:ext cx="3034937" cy="369332"/>
          </a:xfrm>
          <a:prstGeom prst="rect">
            <a:avLst/>
          </a:prstGeom>
          <a:solidFill>
            <a:srgbClr val="002060"/>
          </a:solidFill>
        </p:spPr>
        <p:txBody>
          <a:bodyPr wrap="square" rtlCol="0">
            <a:spAutoFit/>
          </a:bodyPr>
          <a:lstStyle/>
          <a:p>
            <a:pPr algn="ctr"/>
            <a:r>
              <a:rPr lang="en-US" dirty="0">
                <a:solidFill>
                  <a:schemeClr val="bg1"/>
                </a:solidFill>
              </a:rPr>
              <a:t>Conclusion</a:t>
            </a:r>
            <a:endParaRPr lang="en-IN" dirty="0">
              <a:solidFill>
                <a:schemeClr val="bg1"/>
              </a:solidFill>
            </a:endParaRPr>
          </a:p>
        </p:txBody>
      </p:sp>
      <p:sp>
        <p:nvSpPr>
          <p:cNvPr id="8" name="TextBox 7">
            <a:extLst>
              <a:ext uri="{FF2B5EF4-FFF2-40B4-BE49-F238E27FC236}">
                <a16:creationId xmlns:a16="http://schemas.microsoft.com/office/drawing/2014/main" id="{0F3BCC14-2B29-AF26-44D0-1A29ED6C4A4D}"/>
              </a:ext>
            </a:extLst>
          </p:cNvPr>
          <p:cNvSpPr txBox="1"/>
          <p:nvPr/>
        </p:nvSpPr>
        <p:spPr>
          <a:xfrm>
            <a:off x="9510635" y="5936371"/>
            <a:ext cx="3176450" cy="3277820"/>
          </a:xfrm>
          <a:prstGeom prst="rect">
            <a:avLst/>
          </a:prstGeom>
          <a:noFill/>
        </p:spPr>
        <p:txBody>
          <a:bodyPr wrap="square" rtlCol="0">
            <a:spAutoFit/>
          </a:bodyPr>
          <a:lstStyle/>
          <a:p>
            <a:pPr algn="just"/>
            <a:r>
              <a:rPr lang="en-US" sz="1150" dirty="0">
                <a:sym typeface="Times New Roman"/>
              </a:rPr>
              <a:t>Healthy and unhealthy citrus fruits and leaves can be distinguished by CNN-based model for fruit/leaf disease identification. </a:t>
            </a:r>
            <a:r>
              <a:rPr lang="en" sz="1150" dirty="0">
                <a:sym typeface="Times New Roman"/>
              </a:rPr>
              <a:t>After the disease is detected for citrus fruit/leaf, the fertilizer that can reduce the effect of that particular disease is suggested.</a:t>
            </a:r>
            <a:r>
              <a:rPr lang="en-US" sz="1150" dirty="0"/>
              <a:t> The main difference between traditional machine learning and deep learning algorithms is in the feature engineering. In traditional machine learning algorithms, we need to hand-craft the features. By contrast, in deep learning algorithms feature engineering is done automatically by the algorithm. Feature engineering is difficult, time-consuming and requires domain expertise. The promise of deep learning algorithms is more accurate compared to traditional machine learning with less or no feature engineering.</a:t>
            </a:r>
          </a:p>
          <a:p>
            <a:pPr algn="just"/>
            <a:endParaRPr lang="en-IN" sz="1150" dirty="0"/>
          </a:p>
        </p:txBody>
      </p:sp>
      <p:sp>
        <p:nvSpPr>
          <p:cNvPr id="24" name="TextBox 23">
            <a:extLst>
              <a:ext uri="{FF2B5EF4-FFF2-40B4-BE49-F238E27FC236}">
                <a16:creationId xmlns:a16="http://schemas.microsoft.com/office/drawing/2014/main" id="{61626FFF-3955-4F3B-8675-54D2F67E4C33}"/>
              </a:ext>
            </a:extLst>
          </p:cNvPr>
          <p:cNvSpPr txBox="1"/>
          <p:nvPr/>
        </p:nvSpPr>
        <p:spPr>
          <a:xfrm>
            <a:off x="4088551" y="2824316"/>
            <a:ext cx="2698253" cy="369332"/>
          </a:xfrm>
          <a:prstGeom prst="rect">
            <a:avLst/>
          </a:prstGeom>
          <a:solidFill>
            <a:srgbClr val="002060"/>
          </a:solidFill>
        </p:spPr>
        <p:txBody>
          <a:bodyPr wrap="square" rtlCol="0">
            <a:spAutoFit/>
          </a:bodyPr>
          <a:lstStyle/>
          <a:p>
            <a:pPr algn="ctr"/>
            <a:r>
              <a:rPr lang="en-US" dirty="0">
                <a:solidFill>
                  <a:schemeClr val="bg1"/>
                </a:solidFill>
              </a:rPr>
              <a:t>Objectives</a:t>
            </a:r>
            <a:endParaRPr lang="en-IN" dirty="0">
              <a:solidFill>
                <a:schemeClr val="bg1"/>
              </a:solidFill>
            </a:endParaRPr>
          </a:p>
        </p:txBody>
      </p:sp>
      <p:sp>
        <p:nvSpPr>
          <p:cNvPr id="28" name="TextBox 27">
            <a:extLst>
              <a:ext uri="{FF2B5EF4-FFF2-40B4-BE49-F238E27FC236}">
                <a16:creationId xmlns:a16="http://schemas.microsoft.com/office/drawing/2014/main" id="{DAC4D25F-BDFF-2DEC-C39A-CD6FB328BBA9}"/>
              </a:ext>
            </a:extLst>
          </p:cNvPr>
          <p:cNvSpPr txBox="1"/>
          <p:nvPr/>
        </p:nvSpPr>
        <p:spPr>
          <a:xfrm>
            <a:off x="4030622" y="3212249"/>
            <a:ext cx="2756182" cy="2215991"/>
          </a:xfrm>
          <a:prstGeom prst="rect">
            <a:avLst/>
          </a:prstGeom>
          <a:noFill/>
        </p:spPr>
        <p:txBody>
          <a:bodyPr wrap="square" rtlCol="0">
            <a:spAutoFit/>
          </a:bodyPr>
          <a:lstStyle/>
          <a:p>
            <a:pPr algn="just"/>
            <a:r>
              <a:rPr lang="en-US" sz="1150" dirty="0"/>
              <a:t>The objectives of this project are:</a:t>
            </a:r>
          </a:p>
          <a:p>
            <a:pPr marL="171450" indent="-171450" algn="just">
              <a:buFont typeface="Arial" panose="020B0604020202020204" pitchFamily="34" charset="0"/>
              <a:buChar char="•"/>
            </a:pPr>
            <a:r>
              <a:rPr lang="en-US" sz="1150" dirty="0"/>
              <a:t>To identify the diseases in the citrus fruits and leaves using the deep neural network model</a:t>
            </a:r>
          </a:p>
          <a:p>
            <a:pPr marL="171450" indent="-171450" algn="just">
              <a:buFont typeface="Arial" panose="020B0604020202020204" pitchFamily="34" charset="0"/>
              <a:buChar char="•"/>
            </a:pPr>
            <a:endParaRPr lang="en-US" sz="1150" dirty="0"/>
          </a:p>
          <a:p>
            <a:pPr marL="171450" indent="-171450" algn="just">
              <a:buFont typeface="Arial" panose="020B0604020202020204" pitchFamily="34" charset="0"/>
              <a:buChar char="•"/>
            </a:pPr>
            <a:r>
              <a:rPr lang="en-US" sz="1150" dirty="0"/>
              <a:t>.Differentiating the healthy citrus fruits and leaves from the unhealthy fruits/leaves.</a:t>
            </a:r>
          </a:p>
          <a:p>
            <a:pPr marL="171450" indent="-171450" algn="just">
              <a:buFont typeface="Arial" panose="020B0604020202020204" pitchFamily="34" charset="0"/>
              <a:buChar char="•"/>
            </a:pPr>
            <a:endParaRPr lang="en-US" sz="1150" dirty="0"/>
          </a:p>
          <a:p>
            <a:pPr marL="171450" indent="-171450" algn="just">
              <a:buFont typeface="Arial" panose="020B0604020202020204" pitchFamily="34" charset="0"/>
              <a:buChar char="•"/>
            </a:pPr>
            <a:r>
              <a:rPr lang="en-US" sz="1150" dirty="0"/>
              <a:t>After detecting the disease in the citrus fruits/leaves, the appropriate fertilizer is suggested.</a:t>
            </a:r>
            <a:endParaRPr lang="en-IN" sz="1150" dirty="0"/>
          </a:p>
        </p:txBody>
      </p:sp>
      <p:sp>
        <p:nvSpPr>
          <p:cNvPr id="29" name="TextBox 28">
            <a:extLst>
              <a:ext uri="{FF2B5EF4-FFF2-40B4-BE49-F238E27FC236}">
                <a16:creationId xmlns:a16="http://schemas.microsoft.com/office/drawing/2014/main" id="{B73C7654-8834-F016-2C50-E106B2E56A91}"/>
              </a:ext>
            </a:extLst>
          </p:cNvPr>
          <p:cNvSpPr txBox="1"/>
          <p:nvPr/>
        </p:nvSpPr>
        <p:spPr>
          <a:xfrm>
            <a:off x="6546660" y="3233729"/>
            <a:ext cx="3027558" cy="6286336"/>
          </a:xfrm>
          <a:prstGeom prst="rect">
            <a:avLst/>
          </a:prstGeom>
          <a:noFill/>
        </p:spPr>
        <p:txBody>
          <a:bodyPr wrap="square" rtlCol="0">
            <a:spAutoFit/>
          </a:bodyPr>
          <a:lstStyle/>
          <a:p>
            <a:pPr marL="285750" indent="-285750" algn="just">
              <a:buClr>
                <a:schemeClr val="bg1"/>
              </a:buClr>
              <a:buFont typeface="Arial" panose="020B0604020202020204" pitchFamily="34" charset="0"/>
              <a:buChar char="•"/>
            </a:pPr>
            <a:r>
              <a:rPr lang="en-US" sz="1150" b="1" dirty="0" err="1"/>
              <a:t>MobileNet</a:t>
            </a:r>
            <a:r>
              <a:rPr lang="en-US" sz="1150" dirty="0"/>
              <a:t> model uses depth wise separable convolutions. It significantly reduces the number of parameters when compared to the network with regular convolutions with the same depth in the nets. A depth wise separable convolution is made from two operations: Depth wise convolution and pointwise convolution. </a:t>
            </a:r>
            <a:r>
              <a:rPr lang="en-US" sz="1150" dirty="0" err="1"/>
              <a:t>MobileNet</a:t>
            </a:r>
            <a:r>
              <a:rPr lang="en-US" sz="1150" dirty="0"/>
              <a:t> model has 27 Convolutions layers which includes 13 </a:t>
            </a:r>
            <a:r>
              <a:rPr lang="en-US" sz="1150" dirty="0" err="1"/>
              <a:t>depthwise</a:t>
            </a:r>
            <a:r>
              <a:rPr lang="en-US" sz="1150" dirty="0"/>
              <a:t> Convolution, 1 Average Pool layer, 1 Fully Connected layer and 1 </a:t>
            </a:r>
            <a:r>
              <a:rPr lang="en-US" sz="1150" dirty="0" err="1"/>
              <a:t>Softmax</a:t>
            </a:r>
            <a:r>
              <a:rPr lang="en-US" sz="1150" dirty="0"/>
              <a:t> Layer. Unit 2:3x3 </a:t>
            </a:r>
            <a:r>
              <a:rPr lang="en-US" sz="1150" dirty="0" err="1"/>
              <a:t>depthwise</a:t>
            </a:r>
            <a:r>
              <a:rPr lang="en-US" sz="1150" dirty="0"/>
              <a:t> convolution is followed by batch normalization and </a:t>
            </a:r>
            <a:r>
              <a:rPr lang="en-US" sz="1150" dirty="0" err="1"/>
              <a:t>ReLU</a:t>
            </a:r>
            <a:r>
              <a:rPr lang="en-US" sz="1150" dirty="0"/>
              <a:t> activation.</a:t>
            </a:r>
          </a:p>
          <a:p>
            <a:pPr marL="285750" indent="-285750" algn="just">
              <a:buClr>
                <a:schemeClr val="bg1"/>
              </a:buClr>
              <a:buFont typeface="Arial" panose="020B0604020202020204" pitchFamily="34" charset="0"/>
              <a:buChar char="•"/>
            </a:pPr>
            <a:r>
              <a:rPr lang="en-US" sz="1150" b="1" dirty="0" err="1"/>
              <a:t>VGGNet</a:t>
            </a:r>
            <a:r>
              <a:rPr lang="en-US" sz="1150" dirty="0"/>
              <a:t> is a Convolutional Neural Network architecture which mainly focuses on the effect of the convolutional neural network depth on its accuracy. The input to VGG based </a:t>
            </a:r>
            <a:r>
              <a:rPr lang="en-US" sz="1150" dirty="0" err="1"/>
              <a:t>convNet</a:t>
            </a:r>
            <a:r>
              <a:rPr lang="en-US" sz="1150" dirty="0"/>
              <a:t> is a 224*224 RGB image. The input images after pre-processing are passed through these weight layers. The training images are passed through a stack of convolution layers. There are total of 13 convolutional layers and 3 fully connected layers in VGG16 architecture. VGG16 has smaller filters (3*3) with more depth instead of having large filters. Another variation of </a:t>
            </a:r>
            <a:r>
              <a:rPr lang="en-US" sz="1150" dirty="0" err="1"/>
              <a:t>VGGNet</a:t>
            </a:r>
            <a:r>
              <a:rPr lang="en-US" sz="1150" dirty="0"/>
              <a:t> has 19 weight layers consisting of 16 convolutional layers with 3 fully connected layers and same 5 pooling layers</a:t>
            </a:r>
          </a:p>
          <a:p>
            <a:pPr marL="285750" indent="-285750" algn="just">
              <a:buClr>
                <a:schemeClr val="bg1"/>
              </a:buClr>
              <a:buFont typeface="Arial" panose="020B0604020202020204" pitchFamily="34" charset="0"/>
              <a:buChar char="•"/>
            </a:pPr>
            <a:endParaRPr lang="en-US" sz="1150" dirty="0"/>
          </a:p>
          <a:p>
            <a:pPr algn="just"/>
            <a:endParaRPr lang="en-IN" sz="1150" dirty="0"/>
          </a:p>
        </p:txBody>
      </p:sp>
      <p:sp>
        <p:nvSpPr>
          <p:cNvPr id="30" name="TextBox 29">
            <a:extLst>
              <a:ext uri="{FF2B5EF4-FFF2-40B4-BE49-F238E27FC236}">
                <a16:creationId xmlns:a16="http://schemas.microsoft.com/office/drawing/2014/main" id="{9DBC7486-9C7B-ECB7-B478-86A7B05D5C0A}"/>
              </a:ext>
            </a:extLst>
          </p:cNvPr>
          <p:cNvSpPr txBox="1"/>
          <p:nvPr/>
        </p:nvSpPr>
        <p:spPr>
          <a:xfrm>
            <a:off x="4109676" y="5490312"/>
            <a:ext cx="2698253" cy="369332"/>
          </a:xfrm>
          <a:prstGeom prst="rect">
            <a:avLst/>
          </a:prstGeom>
          <a:solidFill>
            <a:srgbClr val="002060"/>
          </a:solidFill>
        </p:spPr>
        <p:txBody>
          <a:bodyPr wrap="square" rtlCol="0">
            <a:spAutoFit/>
          </a:bodyPr>
          <a:lstStyle/>
          <a:p>
            <a:pPr algn="ctr"/>
            <a:r>
              <a:rPr lang="en-US" dirty="0">
                <a:solidFill>
                  <a:schemeClr val="bg1"/>
                </a:solidFill>
              </a:rPr>
              <a:t>Applications</a:t>
            </a:r>
            <a:endParaRPr lang="en-IN" dirty="0">
              <a:solidFill>
                <a:schemeClr val="bg1"/>
              </a:solidFill>
            </a:endParaRPr>
          </a:p>
        </p:txBody>
      </p:sp>
      <p:pic>
        <p:nvPicPr>
          <p:cNvPr id="32" name="Picture 31">
            <a:extLst>
              <a:ext uri="{FF2B5EF4-FFF2-40B4-BE49-F238E27FC236}">
                <a16:creationId xmlns:a16="http://schemas.microsoft.com/office/drawing/2014/main" id="{7FCAE8FB-DECC-D898-3688-ED71CF45D9C6}"/>
              </a:ext>
            </a:extLst>
          </p:cNvPr>
          <p:cNvPicPr>
            <a:picLocks noChangeAspect="1"/>
          </p:cNvPicPr>
          <p:nvPr/>
        </p:nvPicPr>
        <p:blipFill>
          <a:blip r:embed="rId3"/>
          <a:stretch>
            <a:fillRect/>
          </a:stretch>
        </p:blipFill>
        <p:spPr>
          <a:xfrm>
            <a:off x="1124047" y="6376897"/>
            <a:ext cx="2836354" cy="1471703"/>
          </a:xfrm>
          <a:prstGeom prst="rect">
            <a:avLst/>
          </a:prstGeom>
          <a:ln>
            <a:solidFill>
              <a:schemeClr val="tx1"/>
            </a:solidFill>
          </a:ln>
        </p:spPr>
      </p:pic>
      <p:pic>
        <p:nvPicPr>
          <p:cNvPr id="33" name="Picture 32">
            <a:extLst>
              <a:ext uri="{FF2B5EF4-FFF2-40B4-BE49-F238E27FC236}">
                <a16:creationId xmlns:a16="http://schemas.microsoft.com/office/drawing/2014/main" id="{D584B22D-05AD-15C9-7CB5-7E3EFCB1D419}"/>
              </a:ext>
            </a:extLst>
          </p:cNvPr>
          <p:cNvPicPr>
            <a:picLocks noChangeAspect="1"/>
          </p:cNvPicPr>
          <p:nvPr/>
        </p:nvPicPr>
        <p:blipFill>
          <a:blip r:embed="rId4"/>
          <a:stretch>
            <a:fillRect/>
          </a:stretch>
        </p:blipFill>
        <p:spPr>
          <a:xfrm>
            <a:off x="1124047" y="7913031"/>
            <a:ext cx="2836354" cy="1607034"/>
          </a:xfrm>
          <a:prstGeom prst="rect">
            <a:avLst/>
          </a:prstGeom>
          <a:ln>
            <a:solidFill>
              <a:schemeClr val="tx1"/>
            </a:solidFill>
          </a:ln>
        </p:spPr>
      </p:pic>
      <p:sp>
        <p:nvSpPr>
          <p:cNvPr id="34" name="TextBox 33">
            <a:extLst>
              <a:ext uri="{FF2B5EF4-FFF2-40B4-BE49-F238E27FC236}">
                <a16:creationId xmlns:a16="http://schemas.microsoft.com/office/drawing/2014/main" id="{2B2F569D-80B8-9E16-1B4F-4211729FC493}"/>
              </a:ext>
            </a:extLst>
          </p:cNvPr>
          <p:cNvSpPr txBox="1"/>
          <p:nvPr/>
        </p:nvSpPr>
        <p:spPr>
          <a:xfrm>
            <a:off x="4088551" y="5858886"/>
            <a:ext cx="2756182" cy="3600986"/>
          </a:xfrm>
          <a:prstGeom prst="rect">
            <a:avLst/>
          </a:prstGeom>
          <a:noFill/>
        </p:spPr>
        <p:txBody>
          <a:bodyPr wrap="square" rtlCol="0">
            <a:spAutoFit/>
          </a:bodyPr>
          <a:lstStyle/>
          <a:p>
            <a:pPr marL="171450" indent="-171450" algn="just">
              <a:buFont typeface="Arial" panose="020B0604020202020204" pitchFamily="34" charset="0"/>
              <a:buChar char="•"/>
            </a:pPr>
            <a:r>
              <a:rPr lang="en-US" sz="1200" b="0" i="0" dirty="0">
                <a:solidFill>
                  <a:srgbClr val="374151"/>
                </a:solidFill>
                <a:effectLst/>
                <a:latin typeface="Söhne"/>
              </a:rPr>
              <a:t>Early Disease Detection: Early detection allows farmers to take necessary measures to prevent the spread of the disease and minimize crop loss.</a:t>
            </a:r>
          </a:p>
          <a:p>
            <a:pPr marL="171450" indent="-171450" algn="just">
              <a:buFont typeface="Arial" panose="020B0604020202020204" pitchFamily="34" charset="0"/>
              <a:buChar char="•"/>
            </a:pPr>
            <a:r>
              <a:rPr lang="en-US" sz="1200" b="0" i="0" dirty="0">
                <a:solidFill>
                  <a:srgbClr val="374151"/>
                </a:solidFill>
                <a:effectLst/>
                <a:latin typeface="Söhne"/>
              </a:rPr>
              <a:t>Automated Monitoring &amp; Mobile </a:t>
            </a:r>
            <a:r>
              <a:rPr lang="en-US" sz="1200" b="0" i="0" dirty="0" err="1">
                <a:solidFill>
                  <a:srgbClr val="374151"/>
                </a:solidFill>
                <a:effectLst/>
                <a:latin typeface="Söhne"/>
              </a:rPr>
              <a:t>Applications:Deep</a:t>
            </a:r>
            <a:r>
              <a:rPr lang="en-US" sz="1200" b="0" i="0" dirty="0">
                <a:solidFill>
                  <a:srgbClr val="374151"/>
                </a:solidFill>
                <a:effectLst/>
                <a:latin typeface="Söhne"/>
              </a:rPr>
              <a:t> neural network models can be integrated with camera systems or drones to monitor citrus orchards continuously. Yield Prediction: By training the model on historical data, including disease incidence and yield records, it can learn the relationship between diseases and the resulting impact on crop productivity.</a:t>
            </a:r>
          </a:p>
          <a:p>
            <a:pPr marL="171450" indent="-171450" algn="just">
              <a:buFont typeface="Arial" panose="020B0604020202020204" pitchFamily="34" charset="0"/>
              <a:buChar char="•"/>
            </a:pPr>
            <a:r>
              <a:rPr lang="en-US" sz="1200" b="0" i="0" dirty="0">
                <a:solidFill>
                  <a:srgbClr val="374151"/>
                </a:solidFill>
                <a:effectLst/>
                <a:latin typeface="Söhne"/>
              </a:rPr>
              <a:t>Disease Classification and Diagnosis</a:t>
            </a:r>
          </a:p>
          <a:p>
            <a:pPr marL="171450" indent="-171450" algn="just">
              <a:buFont typeface="Arial" panose="020B0604020202020204" pitchFamily="34" charset="0"/>
              <a:buChar char="•"/>
            </a:pPr>
            <a:r>
              <a:rPr lang="en-US" sz="1200" dirty="0">
                <a:solidFill>
                  <a:srgbClr val="374151"/>
                </a:solidFill>
                <a:latin typeface="Söhne"/>
              </a:rPr>
              <a:t>Recommendation for disease management</a:t>
            </a:r>
          </a:p>
        </p:txBody>
      </p:sp>
    </p:spTree>
    <p:extLst>
      <p:ext uri="{BB962C8B-B14F-4D97-AF65-F5344CB8AC3E}">
        <p14:creationId xmlns:p14="http://schemas.microsoft.com/office/powerpoint/2010/main" val="198855759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307</TotalTime>
  <Words>784</Words>
  <Application>Microsoft Office PowerPoint</Application>
  <PresentationFormat>A3 Paper (297x420 mm)</PresentationFormat>
  <Paragraphs>26</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docs-Calibri</vt:lpstr>
      <vt:lpstr>Söhne</vt:lpstr>
      <vt:lpstr>Office Theme</vt:lpstr>
      <vt:lpstr>       Dayananda Sagar College of Engineering Department of Computer Science &amp; Engineering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Dayananda Sagar College of Engineering Department of Computer Science &amp; Engineering</dc:title>
  <dc:creator>Aditi Anand Huralikoppi</dc:creator>
  <cp:lastModifiedBy>Aditi Anand Huralikoppi (Nokia)</cp:lastModifiedBy>
  <cp:revision>10</cp:revision>
  <dcterms:created xsi:type="dcterms:W3CDTF">2023-02-21T02:59:31Z</dcterms:created>
  <dcterms:modified xsi:type="dcterms:W3CDTF">2023-06-09T08:28:34Z</dcterms:modified>
</cp:coreProperties>
</file>