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E265C2-02F6-4654-B863-61CF53FBA0B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2984691-AEC3-4F6B-A216-EFCA00A5D7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Why and how do you think your firm attribute should correlate with differential effects of interest rate changes in your industry?</a:t>
          </a:r>
        </a:p>
      </dgm:t>
    </dgm:pt>
    <dgm:pt modelId="{CBE4CF16-A6CB-48A2-8F0D-41C37D4A1561}" type="parTrans" cxnId="{C962B0EF-3A3F-4CDD-9B65-11D766EE6F81}">
      <dgm:prSet/>
      <dgm:spPr/>
      <dgm:t>
        <a:bodyPr/>
        <a:lstStyle/>
        <a:p>
          <a:endParaRPr lang="en-US"/>
        </a:p>
      </dgm:t>
    </dgm:pt>
    <dgm:pt modelId="{AA926D40-0056-480E-8FBA-863ABDFA9585}" type="sibTrans" cxnId="{C962B0EF-3A3F-4CDD-9B65-11D766EE6F81}">
      <dgm:prSet/>
      <dgm:spPr/>
      <dgm:t>
        <a:bodyPr/>
        <a:lstStyle/>
        <a:p>
          <a:endParaRPr lang="en-US"/>
        </a:p>
      </dgm:t>
    </dgm:pt>
    <dgm:pt modelId="{1AA3CFD3-211C-400D-880E-E41F8F0D75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believe that as interest rates increase it will positively affect the returns on the banking companies that have a low debt to equity ratio and negatively affect the banks that have higher D/E ratios as they deal with increased costs. </a:t>
          </a:r>
        </a:p>
      </dgm:t>
    </dgm:pt>
    <dgm:pt modelId="{6B131B71-74EF-4352-94E9-2C999AF09F98}" type="parTrans" cxnId="{BCC34470-40C2-4D15-B36A-41186863071C}">
      <dgm:prSet/>
      <dgm:spPr/>
      <dgm:t>
        <a:bodyPr/>
        <a:lstStyle/>
        <a:p>
          <a:endParaRPr lang="en-US"/>
        </a:p>
      </dgm:t>
    </dgm:pt>
    <dgm:pt modelId="{2513A80A-B23B-4E31-9520-1AE404CDDD5E}" type="sibTrans" cxnId="{BCC34470-40C2-4D15-B36A-41186863071C}">
      <dgm:prSet/>
      <dgm:spPr/>
      <dgm:t>
        <a:bodyPr/>
        <a:lstStyle/>
        <a:p>
          <a:endParaRPr lang="en-US"/>
        </a:p>
      </dgm:t>
    </dgm:pt>
    <dgm:pt modelId="{44198B14-1D05-49EC-B4F1-2F92B563195A}" type="pres">
      <dgm:prSet presAssocID="{6EE265C2-02F6-4654-B863-61CF53FBA0B3}" presName="root" presStyleCnt="0">
        <dgm:presLayoutVars>
          <dgm:dir/>
          <dgm:resizeHandles val="exact"/>
        </dgm:presLayoutVars>
      </dgm:prSet>
      <dgm:spPr/>
    </dgm:pt>
    <dgm:pt modelId="{41E4A427-3BC6-4325-A86A-2E6C4428018A}" type="pres">
      <dgm:prSet presAssocID="{12984691-AEC3-4F6B-A216-EFCA00A5D754}" presName="compNode" presStyleCnt="0"/>
      <dgm:spPr/>
    </dgm:pt>
    <dgm:pt modelId="{CA7C8844-F374-4416-8BED-3DB343F2C2DD}" type="pres">
      <dgm:prSet presAssocID="{12984691-AEC3-4F6B-A216-EFCA00A5D754}" presName="bgRect" presStyleLbl="bgShp" presStyleIdx="0" presStyleCnt="2"/>
      <dgm:spPr/>
    </dgm:pt>
    <dgm:pt modelId="{5FFDBB8C-6461-416F-B525-D3BFE88DBF2E}" type="pres">
      <dgm:prSet presAssocID="{12984691-AEC3-4F6B-A216-EFCA00A5D75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2FD7BBFD-9F84-4739-8603-C4143F2886B1}" type="pres">
      <dgm:prSet presAssocID="{12984691-AEC3-4F6B-A216-EFCA00A5D754}" presName="spaceRect" presStyleCnt="0"/>
      <dgm:spPr/>
    </dgm:pt>
    <dgm:pt modelId="{DE6EE48F-01C4-4323-9957-6464527ABED3}" type="pres">
      <dgm:prSet presAssocID="{12984691-AEC3-4F6B-A216-EFCA00A5D754}" presName="parTx" presStyleLbl="revTx" presStyleIdx="0" presStyleCnt="2">
        <dgm:presLayoutVars>
          <dgm:chMax val="0"/>
          <dgm:chPref val="0"/>
        </dgm:presLayoutVars>
      </dgm:prSet>
      <dgm:spPr/>
    </dgm:pt>
    <dgm:pt modelId="{D25F69A8-8628-4E9E-8A84-53E9EF5C6453}" type="pres">
      <dgm:prSet presAssocID="{AA926D40-0056-480E-8FBA-863ABDFA9585}" presName="sibTrans" presStyleCnt="0"/>
      <dgm:spPr/>
    </dgm:pt>
    <dgm:pt modelId="{3FEE8F66-B726-4625-99FE-6F378550F09F}" type="pres">
      <dgm:prSet presAssocID="{1AA3CFD3-211C-400D-880E-E41F8F0D75A3}" presName="compNode" presStyleCnt="0"/>
      <dgm:spPr/>
    </dgm:pt>
    <dgm:pt modelId="{1D03DE4B-A3E2-462A-94B2-B09E24B77F71}" type="pres">
      <dgm:prSet presAssocID="{1AA3CFD3-211C-400D-880E-E41F8F0D75A3}" presName="bgRect" presStyleLbl="bgShp" presStyleIdx="1" presStyleCnt="2"/>
      <dgm:spPr/>
    </dgm:pt>
    <dgm:pt modelId="{CBFB1A0E-02C0-4CF6-9093-586729C842FB}" type="pres">
      <dgm:prSet presAssocID="{1AA3CFD3-211C-400D-880E-E41F8F0D75A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E167662B-1575-4326-9F01-8BB1AED6DA39}" type="pres">
      <dgm:prSet presAssocID="{1AA3CFD3-211C-400D-880E-E41F8F0D75A3}" presName="spaceRect" presStyleCnt="0"/>
      <dgm:spPr/>
    </dgm:pt>
    <dgm:pt modelId="{F5CD7865-7507-47A0-A3B4-1F094BD5B081}" type="pres">
      <dgm:prSet presAssocID="{1AA3CFD3-211C-400D-880E-E41F8F0D75A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BCBB206-44DC-4927-993B-26D402CA038D}" type="presOf" srcId="{12984691-AEC3-4F6B-A216-EFCA00A5D754}" destId="{DE6EE48F-01C4-4323-9957-6464527ABED3}" srcOrd="0" destOrd="0" presId="urn:microsoft.com/office/officeart/2018/2/layout/IconVerticalSolidList"/>
    <dgm:cxn modelId="{D966733D-103C-4FC0-BF08-97754A39588C}" type="presOf" srcId="{1AA3CFD3-211C-400D-880E-E41F8F0D75A3}" destId="{F5CD7865-7507-47A0-A3B4-1F094BD5B081}" srcOrd="0" destOrd="0" presId="urn:microsoft.com/office/officeart/2018/2/layout/IconVerticalSolidList"/>
    <dgm:cxn modelId="{BCC34470-40C2-4D15-B36A-41186863071C}" srcId="{6EE265C2-02F6-4654-B863-61CF53FBA0B3}" destId="{1AA3CFD3-211C-400D-880E-E41F8F0D75A3}" srcOrd="1" destOrd="0" parTransId="{6B131B71-74EF-4352-94E9-2C999AF09F98}" sibTransId="{2513A80A-B23B-4E31-9520-1AE404CDDD5E}"/>
    <dgm:cxn modelId="{038D11CD-527B-407B-BF7F-36E794AD7760}" type="presOf" srcId="{6EE265C2-02F6-4654-B863-61CF53FBA0B3}" destId="{44198B14-1D05-49EC-B4F1-2F92B563195A}" srcOrd="0" destOrd="0" presId="urn:microsoft.com/office/officeart/2018/2/layout/IconVerticalSolidList"/>
    <dgm:cxn modelId="{C962B0EF-3A3F-4CDD-9B65-11D766EE6F81}" srcId="{6EE265C2-02F6-4654-B863-61CF53FBA0B3}" destId="{12984691-AEC3-4F6B-A216-EFCA00A5D754}" srcOrd="0" destOrd="0" parTransId="{CBE4CF16-A6CB-48A2-8F0D-41C37D4A1561}" sibTransId="{AA926D40-0056-480E-8FBA-863ABDFA9585}"/>
    <dgm:cxn modelId="{0261A516-1448-466B-BD3F-A571826F88BB}" type="presParOf" srcId="{44198B14-1D05-49EC-B4F1-2F92B563195A}" destId="{41E4A427-3BC6-4325-A86A-2E6C4428018A}" srcOrd="0" destOrd="0" presId="urn:microsoft.com/office/officeart/2018/2/layout/IconVerticalSolidList"/>
    <dgm:cxn modelId="{F407F492-5C93-4A11-91A9-F6C96D30899C}" type="presParOf" srcId="{41E4A427-3BC6-4325-A86A-2E6C4428018A}" destId="{CA7C8844-F374-4416-8BED-3DB343F2C2DD}" srcOrd="0" destOrd="0" presId="urn:microsoft.com/office/officeart/2018/2/layout/IconVerticalSolidList"/>
    <dgm:cxn modelId="{DB277544-21EA-4EB2-97A4-6EF683A6BC32}" type="presParOf" srcId="{41E4A427-3BC6-4325-A86A-2E6C4428018A}" destId="{5FFDBB8C-6461-416F-B525-D3BFE88DBF2E}" srcOrd="1" destOrd="0" presId="urn:microsoft.com/office/officeart/2018/2/layout/IconVerticalSolidList"/>
    <dgm:cxn modelId="{5075176E-150A-4DB9-872C-244A9FBDD8B2}" type="presParOf" srcId="{41E4A427-3BC6-4325-A86A-2E6C4428018A}" destId="{2FD7BBFD-9F84-4739-8603-C4143F2886B1}" srcOrd="2" destOrd="0" presId="urn:microsoft.com/office/officeart/2018/2/layout/IconVerticalSolidList"/>
    <dgm:cxn modelId="{7E741E47-8E27-4BC7-91BB-B9102DD11562}" type="presParOf" srcId="{41E4A427-3BC6-4325-A86A-2E6C4428018A}" destId="{DE6EE48F-01C4-4323-9957-6464527ABED3}" srcOrd="3" destOrd="0" presId="urn:microsoft.com/office/officeart/2018/2/layout/IconVerticalSolidList"/>
    <dgm:cxn modelId="{7F79D4A8-D18B-48EB-B99D-3BDB0CCAA64B}" type="presParOf" srcId="{44198B14-1D05-49EC-B4F1-2F92B563195A}" destId="{D25F69A8-8628-4E9E-8A84-53E9EF5C6453}" srcOrd="1" destOrd="0" presId="urn:microsoft.com/office/officeart/2018/2/layout/IconVerticalSolidList"/>
    <dgm:cxn modelId="{D98FD195-EA58-4CD8-8B4C-2AF190E3B85D}" type="presParOf" srcId="{44198B14-1D05-49EC-B4F1-2F92B563195A}" destId="{3FEE8F66-B726-4625-99FE-6F378550F09F}" srcOrd="2" destOrd="0" presId="urn:microsoft.com/office/officeart/2018/2/layout/IconVerticalSolidList"/>
    <dgm:cxn modelId="{A9BD99BD-2F12-48AF-857D-4A0B8AFA938A}" type="presParOf" srcId="{3FEE8F66-B726-4625-99FE-6F378550F09F}" destId="{1D03DE4B-A3E2-462A-94B2-B09E24B77F71}" srcOrd="0" destOrd="0" presId="urn:microsoft.com/office/officeart/2018/2/layout/IconVerticalSolidList"/>
    <dgm:cxn modelId="{C711CE57-6D67-4CFE-8F49-214E17D10A20}" type="presParOf" srcId="{3FEE8F66-B726-4625-99FE-6F378550F09F}" destId="{CBFB1A0E-02C0-4CF6-9093-586729C842FB}" srcOrd="1" destOrd="0" presId="urn:microsoft.com/office/officeart/2018/2/layout/IconVerticalSolidList"/>
    <dgm:cxn modelId="{34AF1478-574E-412C-B4C5-29F78B9D6AF9}" type="presParOf" srcId="{3FEE8F66-B726-4625-99FE-6F378550F09F}" destId="{E167662B-1575-4326-9F01-8BB1AED6DA39}" srcOrd="2" destOrd="0" presId="urn:microsoft.com/office/officeart/2018/2/layout/IconVerticalSolidList"/>
    <dgm:cxn modelId="{AD3D3134-3098-4DC5-983F-F64241627C06}" type="presParOf" srcId="{3FEE8F66-B726-4625-99FE-6F378550F09F}" destId="{F5CD7865-7507-47A0-A3B4-1F094BD5B0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D012F3-CFA6-4849-9A14-6E7EDB55AC3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BA1D8E-063E-4C3A-87F6-E7C1EDF1BD01}">
      <dgm:prSet phldrT="[Text]" phldr="0"/>
      <dgm:spPr/>
      <dgm:t>
        <a:bodyPr/>
        <a:lstStyle/>
        <a:p>
          <a:pPr rtl="0"/>
          <a:r>
            <a:rPr lang="en-US" b="1">
              <a:latin typeface="Corbel" panose="020B0503020204020204"/>
            </a:rPr>
            <a:t>High</a:t>
          </a:r>
          <a:endParaRPr lang="en-US" b="1"/>
        </a:p>
      </dgm:t>
    </dgm:pt>
    <dgm:pt modelId="{FEBBE35C-544C-4787-A1A4-26B90DAE35A2}" type="parTrans" cxnId="{CCD239D7-07C6-4BF1-90F0-93F0EF114CE2}">
      <dgm:prSet/>
      <dgm:spPr/>
      <dgm:t>
        <a:bodyPr/>
        <a:lstStyle/>
        <a:p>
          <a:endParaRPr lang="en-US"/>
        </a:p>
      </dgm:t>
    </dgm:pt>
    <dgm:pt modelId="{DA882178-2CD5-4704-9D36-3B885FF492A3}" type="sibTrans" cxnId="{CCD239D7-07C6-4BF1-90F0-93F0EF114CE2}">
      <dgm:prSet/>
      <dgm:spPr/>
      <dgm:t>
        <a:bodyPr/>
        <a:lstStyle/>
        <a:p>
          <a:endParaRPr lang="en-US"/>
        </a:p>
      </dgm:t>
    </dgm:pt>
    <dgm:pt modelId="{F8E41785-BAEE-4C96-BD44-83654EBE9060}">
      <dgm:prSet phldrT="[Text]" phldr="0"/>
      <dgm:spPr/>
      <dgm:t>
        <a:bodyPr/>
        <a:lstStyle/>
        <a:p>
          <a:pPr rtl="0"/>
          <a:r>
            <a:rPr lang="en-US" b="1">
              <a:latin typeface="Corbel" panose="020B0503020204020204"/>
            </a:rPr>
            <a:t>TD Bank, JP Morgan</a:t>
          </a:r>
          <a:endParaRPr lang="en-US" b="1"/>
        </a:p>
      </dgm:t>
    </dgm:pt>
    <dgm:pt modelId="{AB6B4EBF-6D7B-4958-B27D-3DA80B6926F5}" type="parTrans" cxnId="{040F0DEC-882F-4E9B-93D4-ABF1FD8BDA93}">
      <dgm:prSet/>
      <dgm:spPr/>
      <dgm:t>
        <a:bodyPr/>
        <a:lstStyle/>
        <a:p>
          <a:endParaRPr lang="en-US"/>
        </a:p>
      </dgm:t>
    </dgm:pt>
    <dgm:pt modelId="{71BE58F5-59A8-4ED2-983B-6858D8998004}" type="sibTrans" cxnId="{040F0DEC-882F-4E9B-93D4-ABF1FD8BDA93}">
      <dgm:prSet/>
      <dgm:spPr/>
      <dgm:t>
        <a:bodyPr/>
        <a:lstStyle/>
        <a:p>
          <a:endParaRPr lang="en-US"/>
        </a:p>
      </dgm:t>
    </dgm:pt>
    <dgm:pt modelId="{D1294171-ED6B-474D-9044-9999BBF99E7D}">
      <dgm:prSet phldrT="[Text]" phldr="0"/>
      <dgm:spPr/>
      <dgm:t>
        <a:bodyPr/>
        <a:lstStyle/>
        <a:p>
          <a:pPr rtl="0"/>
          <a:r>
            <a:rPr lang="en-US" b="1">
              <a:latin typeface="Corbel" panose="020B0503020204020204"/>
            </a:rPr>
            <a:t>Bank of America, Citigroup</a:t>
          </a:r>
          <a:endParaRPr lang="en-US" b="1"/>
        </a:p>
      </dgm:t>
    </dgm:pt>
    <dgm:pt modelId="{AB01DFC6-063A-41F1-A3BB-EAC1957BC49E}" type="parTrans" cxnId="{5C2B7812-5FD3-4730-B3EC-411C789F4F46}">
      <dgm:prSet/>
      <dgm:spPr/>
      <dgm:t>
        <a:bodyPr/>
        <a:lstStyle/>
        <a:p>
          <a:endParaRPr lang="en-US"/>
        </a:p>
      </dgm:t>
    </dgm:pt>
    <dgm:pt modelId="{A213E663-03DD-4EC6-889C-EBDFF833BEFD}" type="sibTrans" cxnId="{5C2B7812-5FD3-4730-B3EC-411C789F4F46}">
      <dgm:prSet/>
      <dgm:spPr/>
      <dgm:t>
        <a:bodyPr/>
        <a:lstStyle/>
        <a:p>
          <a:endParaRPr lang="en-US"/>
        </a:p>
      </dgm:t>
    </dgm:pt>
    <dgm:pt modelId="{01968753-DC9E-48B8-8C4A-A8A247E57E20}">
      <dgm:prSet phldrT="[Text]" phldr="0"/>
      <dgm:spPr/>
      <dgm:t>
        <a:bodyPr/>
        <a:lstStyle/>
        <a:p>
          <a:pPr rtl="0"/>
          <a:r>
            <a:rPr lang="en-US" b="1">
              <a:latin typeface="Corbel" panose="020B0503020204020204"/>
            </a:rPr>
            <a:t>Medium</a:t>
          </a:r>
          <a:endParaRPr lang="en-US" b="1"/>
        </a:p>
      </dgm:t>
    </dgm:pt>
    <dgm:pt modelId="{1EF9340E-A4A0-4F0F-953E-18D0EA88679D}" type="parTrans" cxnId="{F82A8CEB-D629-4BF4-A7FA-21A571502998}">
      <dgm:prSet/>
      <dgm:spPr/>
      <dgm:t>
        <a:bodyPr/>
        <a:lstStyle/>
        <a:p>
          <a:endParaRPr lang="en-US"/>
        </a:p>
      </dgm:t>
    </dgm:pt>
    <dgm:pt modelId="{4E58A044-26DC-4898-9CC5-C02F1FE2FB2E}" type="sibTrans" cxnId="{F82A8CEB-D629-4BF4-A7FA-21A571502998}">
      <dgm:prSet/>
      <dgm:spPr/>
      <dgm:t>
        <a:bodyPr/>
        <a:lstStyle/>
        <a:p>
          <a:endParaRPr lang="en-US"/>
        </a:p>
      </dgm:t>
    </dgm:pt>
    <dgm:pt modelId="{EF61A381-B538-4253-BAE2-AD1CAA12EA4A}">
      <dgm:prSet phldrT="[Text]" phldr="0"/>
      <dgm:spPr/>
      <dgm:t>
        <a:bodyPr/>
        <a:lstStyle/>
        <a:p>
          <a:pPr rtl="0"/>
          <a:r>
            <a:rPr lang="en-US" b="1">
              <a:latin typeface="Corbel" panose="020B0503020204020204"/>
            </a:rPr>
            <a:t>US Bancorp, Wells Fargo</a:t>
          </a:r>
          <a:endParaRPr lang="en-US" b="1"/>
        </a:p>
      </dgm:t>
    </dgm:pt>
    <dgm:pt modelId="{876A9DBF-C619-4B29-ACB3-5A9025B62C15}" type="parTrans" cxnId="{22DE6E23-CF01-4AC7-92DB-DF3D4A29224B}">
      <dgm:prSet/>
      <dgm:spPr/>
      <dgm:t>
        <a:bodyPr/>
        <a:lstStyle/>
        <a:p>
          <a:endParaRPr lang="en-US"/>
        </a:p>
      </dgm:t>
    </dgm:pt>
    <dgm:pt modelId="{592E436D-150F-42FB-ADBD-58CCD41C4D47}" type="sibTrans" cxnId="{22DE6E23-CF01-4AC7-92DB-DF3D4A29224B}">
      <dgm:prSet/>
      <dgm:spPr/>
      <dgm:t>
        <a:bodyPr/>
        <a:lstStyle/>
        <a:p>
          <a:endParaRPr lang="en-US"/>
        </a:p>
      </dgm:t>
    </dgm:pt>
    <dgm:pt modelId="{B385C677-9C55-4E6A-865B-D1C52F477AA5}">
      <dgm:prSet phldrT="[Text]" phldr="0"/>
      <dgm:spPr/>
      <dgm:t>
        <a:bodyPr/>
        <a:lstStyle/>
        <a:p>
          <a:pPr rtl="0"/>
          <a:r>
            <a:rPr lang="en-US" b="1">
              <a:latin typeface="Corbel" panose="020B0503020204020204"/>
            </a:rPr>
            <a:t>PNC, Fifth Third Bancorp</a:t>
          </a:r>
          <a:endParaRPr lang="en-US" b="1"/>
        </a:p>
      </dgm:t>
    </dgm:pt>
    <dgm:pt modelId="{936DEBBB-8EA7-4A60-8748-9DF7787E1295}" type="parTrans" cxnId="{CDC9E439-8249-4796-ABDD-73AFE611C484}">
      <dgm:prSet/>
      <dgm:spPr/>
      <dgm:t>
        <a:bodyPr/>
        <a:lstStyle/>
        <a:p>
          <a:endParaRPr lang="en-US"/>
        </a:p>
      </dgm:t>
    </dgm:pt>
    <dgm:pt modelId="{10F9656F-8B36-487A-B0D9-1A0A53AE9AAB}" type="sibTrans" cxnId="{CDC9E439-8249-4796-ABDD-73AFE611C484}">
      <dgm:prSet/>
      <dgm:spPr/>
      <dgm:t>
        <a:bodyPr/>
        <a:lstStyle/>
        <a:p>
          <a:endParaRPr lang="en-US"/>
        </a:p>
      </dgm:t>
    </dgm:pt>
    <dgm:pt modelId="{62486267-3774-4D78-93E2-955A290CD462}">
      <dgm:prSet phldrT="[Text]" phldr="0"/>
      <dgm:spPr/>
      <dgm:t>
        <a:bodyPr/>
        <a:lstStyle/>
        <a:p>
          <a:pPr rtl="0"/>
          <a:r>
            <a:rPr lang="en-US" b="1">
              <a:latin typeface="Corbel" panose="020B0503020204020204"/>
            </a:rPr>
            <a:t>Low</a:t>
          </a:r>
          <a:endParaRPr lang="en-US" b="1"/>
        </a:p>
      </dgm:t>
    </dgm:pt>
    <dgm:pt modelId="{B28EFD04-5026-4F4A-929A-0440347DED15}" type="parTrans" cxnId="{AFB2D21B-416E-46B8-BA9A-C825A83F9043}">
      <dgm:prSet/>
      <dgm:spPr/>
      <dgm:t>
        <a:bodyPr/>
        <a:lstStyle/>
        <a:p>
          <a:endParaRPr lang="en-US"/>
        </a:p>
      </dgm:t>
    </dgm:pt>
    <dgm:pt modelId="{A4437833-07FC-484D-824D-ACDF488E2DDA}" type="sibTrans" cxnId="{AFB2D21B-416E-46B8-BA9A-C825A83F9043}">
      <dgm:prSet/>
      <dgm:spPr/>
      <dgm:t>
        <a:bodyPr/>
        <a:lstStyle/>
        <a:p>
          <a:endParaRPr lang="en-US"/>
        </a:p>
      </dgm:t>
    </dgm:pt>
    <dgm:pt modelId="{30A06933-5DF8-4A43-8B89-1F22A871E30C}">
      <dgm:prSet phldrT="[Text]" phldr="0"/>
      <dgm:spPr/>
      <dgm:t>
        <a:bodyPr/>
        <a:lstStyle/>
        <a:p>
          <a:pPr rtl="0"/>
          <a:r>
            <a:rPr lang="en-US" b="1">
              <a:latin typeface="Corbel" panose="020B0503020204020204"/>
            </a:rPr>
            <a:t>M&amp;T Bank, Citizens Financial</a:t>
          </a:r>
          <a:endParaRPr lang="en-US" b="1"/>
        </a:p>
      </dgm:t>
    </dgm:pt>
    <dgm:pt modelId="{E89782A4-087E-4554-A79F-C9A0F132A947}" type="parTrans" cxnId="{B214F5BD-A65C-4DBD-B7AD-C0F67C98B79F}">
      <dgm:prSet/>
      <dgm:spPr/>
      <dgm:t>
        <a:bodyPr/>
        <a:lstStyle/>
        <a:p>
          <a:endParaRPr lang="en-US"/>
        </a:p>
      </dgm:t>
    </dgm:pt>
    <dgm:pt modelId="{1BB13987-F24A-48FB-B6DE-03C3756FA4C2}" type="sibTrans" cxnId="{B214F5BD-A65C-4DBD-B7AD-C0F67C98B79F}">
      <dgm:prSet/>
      <dgm:spPr/>
      <dgm:t>
        <a:bodyPr/>
        <a:lstStyle/>
        <a:p>
          <a:endParaRPr lang="en-US"/>
        </a:p>
      </dgm:t>
    </dgm:pt>
    <dgm:pt modelId="{28075C0A-54A1-4B8F-A3F4-188018977944}">
      <dgm:prSet phldrT="[Text]" phldr="0"/>
      <dgm:spPr/>
      <dgm:t>
        <a:bodyPr/>
        <a:lstStyle/>
        <a:p>
          <a:pPr rtl="0"/>
          <a:r>
            <a:rPr lang="en-US" b="1">
              <a:latin typeface="Corbel" panose="020B0503020204020204"/>
            </a:rPr>
            <a:t>Truist Financial, Goldman Sachs</a:t>
          </a:r>
          <a:endParaRPr lang="en-US" b="1"/>
        </a:p>
      </dgm:t>
    </dgm:pt>
    <dgm:pt modelId="{7338E393-BDE2-41DF-BA06-E4A649D94AB4}" type="parTrans" cxnId="{5BBD31BB-56C4-412E-9FA0-258751C660BC}">
      <dgm:prSet/>
      <dgm:spPr/>
      <dgm:t>
        <a:bodyPr/>
        <a:lstStyle/>
        <a:p>
          <a:endParaRPr lang="en-US"/>
        </a:p>
      </dgm:t>
    </dgm:pt>
    <dgm:pt modelId="{064BE64D-52A3-42EB-BF1A-1D64BEB132C2}" type="sibTrans" cxnId="{5BBD31BB-56C4-412E-9FA0-258751C660BC}">
      <dgm:prSet/>
      <dgm:spPr/>
      <dgm:t>
        <a:bodyPr/>
        <a:lstStyle/>
        <a:p>
          <a:endParaRPr lang="en-US"/>
        </a:p>
      </dgm:t>
    </dgm:pt>
    <dgm:pt modelId="{1DA191E3-BBEF-4B1C-8553-04AB1DBC8AE1}">
      <dgm:prSet phldr="0"/>
      <dgm:spPr/>
      <dgm:t>
        <a:bodyPr/>
        <a:lstStyle/>
        <a:p>
          <a:pPr rtl="0"/>
          <a:r>
            <a:rPr lang="en-US" b="1">
              <a:latin typeface="Corbel" panose="020B0503020204020204"/>
            </a:rPr>
            <a:t>Morgan Stanley</a:t>
          </a:r>
        </a:p>
      </dgm:t>
    </dgm:pt>
    <dgm:pt modelId="{753C0EFD-66BF-463C-8A1C-02704DC3B90E}" type="parTrans" cxnId="{E452DDCA-E95A-438E-9A04-E077448816D5}">
      <dgm:prSet/>
      <dgm:spPr/>
    </dgm:pt>
    <dgm:pt modelId="{DD38499D-7878-4881-B755-92127940EA2C}" type="sibTrans" cxnId="{E452DDCA-E95A-438E-9A04-E077448816D5}">
      <dgm:prSet/>
      <dgm:spPr/>
    </dgm:pt>
    <dgm:pt modelId="{0BAAB7E1-A38B-498A-BB01-3632249327E1}">
      <dgm:prSet phldr="0"/>
      <dgm:spPr/>
      <dgm:t>
        <a:bodyPr/>
        <a:lstStyle/>
        <a:p>
          <a:pPr rtl="0"/>
          <a:r>
            <a:rPr lang="en-US" b="1">
              <a:latin typeface="Corbel" panose="020B0503020204020204"/>
            </a:rPr>
            <a:t>Regions Financial Corp</a:t>
          </a:r>
        </a:p>
      </dgm:t>
    </dgm:pt>
    <dgm:pt modelId="{E693159A-33F6-4D3D-9432-9027F936786A}" type="parTrans" cxnId="{3BE94E8D-090A-425B-B606-DE31E7AF164F}">
      <dgm:prSet/>
      <dgm:spPr/>
    </dgm:pt>
    <dgm:pt modelId="{10F5EDE8-5506-418E-B250-009DB7FE69F5}" type="sibTrans" cxnId="{3BE94E8D-090A-425B-B606-DE31E7AF164F}">
      <dgm:prSet/>
      <dgm:spPr/>
    </dgm:pt>
    <dgm:pt modelId="{63F48AE2-03F5-474B-B40D-0B5ABC36CD99}">
      <dgm:prSet phldr="0"/>
      <dgm:spPr/>
      <dgm:t>
        <a:bodyPr/>
        <a:lstStyle/>
        <a:p>
          <a:r>
            <a:rPr lang="en-US" b="1">
              <a:latin typeface="Corbel" panose="020B0503020204020204"/>
            </a:rPr>
            <a:t>KeyCorp</a:t>
          </a:r>
        </a:p>
      </dgm:t>
    </dgm:pt>
    <dgm:pt modelId="{69D48A3E-9968-4B73-845B-886C05CFB03B}" type="parTrans" cxnId="{DF0C8861-5D0B-4A58-B2AC-B29D2A99F48E}">
      <dgm:prSet/>
      <dgm:spPr/>
    </dgm:pt>
    <dgm:pt modelId="{C88E8F6E-1C75-45C5-B479-38F394344AB5}" type="sibTrans" cxnId="{DF0C8861-5D0B-4A58-B2AC-B29D2A99F48E}">
      <dgm:prSet/>
      <dgm:spPr/>
    </dgm:pt>
    <dgm:pt modelId="{5F1A55CD-E5E4-46DA-955D-1E455E2F5E3F}">
      <dgm:prSet phldr="0"/>
      <dgm:spPr/>
      <dgm:t>
        <a:bodyPr/>
        <a:lstStyle/>
        <a:p>
          <a:pPr rtl="0"/>
          <a:endParaRPr lang="en-US" b="1">
            <a:latin typeface="Corbel" panose="020B0503020204020204"/>
          </a:endParaRPr>
        </a:p>
      </dgm:t>
    </dgm:pt>
    <dgm:pt modelId="{E5E4BBF4-B7B0-4499-B5BD-1945F9543EFE}" type="parTrans" cxnId="{C0D2F334-8D7A-4FDC-BD3D-9EDEA33CFC08}">
      <dgm:prSet/>
      <dgm:spPr/>
    </dgm:pt>
    <dgm:pt modelId="{6D1BBC1C-DE71-45D7-9FD8-7A2052FAE73A}" type="sibTrans" cxnId="{C0D2F334-8D7A-4FDC-BD3D-9EDEA33CFC08}">
      <dgm:prSet/>
      <dgm:spPr/>
    </dgm:pt>
    <dgm:pt modelId="{F4EED377-6B5B-41AE-8625-1B036C14741C}" type="pres">
      <dgm:prSet presAssocID="{6FD012F3-CFA6-4849-9A14-6E7EDB55AC39}" presName="linearFlow" presStyleCnt="0">
        <dgm:presLayoutVars>
          <dgm:dir/>
          <dgm:animLvl val="lvl"/>
          <dgm:resizeHandles val="exact"/>
        </dgm:presLayoutVars>
      </dgm:prSet>
      <dgm:spPr/>
    </dgm:pt>
    <dgm:pt modelId="{5230F5D5-1EB2-42B5-82C7-73B292C65ACA}" type="pres">
      <dgm:prSet presAssocID="{A9BA1D8E-063E-4C3A-87F6-E7C1EDF1BD01}" presName="composite" presStyleCnt="0"/>
      <dgm:spPr/>
    </dgm:pt>
    <dgm:pt modelId="{F0B6FF45-8772-4ABB-AFEA-5321B13F75C8}" type="pres">
      <dgm:prSet presAssocID="{A9BA1D8E-063E-4C3A-87F6-E7C1EDF1BD0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C635429-F3D4-492F-B47A-712ED14EE106}" type="pres">
      <dgm:prSet presAssocID="{A9BA1D8E-063E-4C3A-87F6-E7C1EDF1BD01}" presName="descendantText" presStyleLbl="alignAcc1" presStyleIdx="0" presStyleCnt="3">
        <dgm:presLayoutVars>
          <dgm:bulletEnabled val="1"/>
        </dgm:presLayoutVars>
      </dgm:prSet>
      <dgm:spPr/>
    </dgm:pt>
    <dgm:pt modelId="{79A83EDD-34A7-4EEF-99E5-A48D74B96D81}" type="pres">
      <dgm:prSet presAssocID="{DA882178-2CD5-4704-9D36-3B885FF492A3}" presName="sp" presStyleCnt="0"/>
      <dgm:spPr/>
    </dgm:pt>
    <dgm:pt modelId="{E895CC4F-A82D-4AD4-84DA-02653490AE5C}" type="pres">
      <dgm:prSet presAssocID="{01968753-DC9E-48B8-8C4A-A8A247E57E20}" presName="composite" presStyleCnt="0"/>
      <dgm:spPr/>
    </dgm:pt>
    <dgm:pt modelId="{294ED59F-5EF9-4264-9024-7B1B9FFB448D}" type="pres">
      <dgm:prSet presAssocID="{01968753-DC9E-48B8-8C4A-A8A247E57E2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5C2CB04B-3076-4E22-9C04-8EC487E70186}" type="pres">
      <dgm:prSet presAssocID="{01968753-DC9E-48B8-8C4A-A8A247E57E20}" presName="descendantText" presStyleLbl="alignAcc1" presStyleIdx="1" presStyleCnt="3">
        <dgm:presLayoutVars>
          <dgm:bulletEnabled val="1"/>
        </dgm:presLayoutVars>
      </dgm:prSet>
      <dgm:spPr/>
    </dgm:pt>
    <dgm:pt modelId="{98FD5259-0D9D-4488-BBB9-F1174152C122}" type="pres">
      <dgm:prSet presAssocID="{4E58A044-26DC-4898-9CC5-C02F1FE2FB2E}" presName="sp" presStyleCnt="0"/>
      <dgm:spPr/>
    </dgm:pt>
    <dgm:pt modelId="{67BA4D62-649F-4E75-9A23-62308333B23B}" type="pres">
      <dgm:prSet presAssocID="{62486267-3774-4D78-93E2-955A290CD462}" presName="composite" presStyleCnt="0"/>
      <dgm:spPr/>
    </dgm:pt>
    <dgm:pt modelId="{BDCF65D1-1726-4290-BB20-BBBA804AF91C}" type="pres">
      <dgm:prSet presAssocID="{62486267-3774-4D78-93E2-955A290CD462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573936E0-6FE9-46CA-851A-6C6598C31DFF}" type="pres">
      <dgm:prSet presAssocID="{62486267-3774-4D78-93E2-955A290CD462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C2B7812-5FD3-4730-B3EC-411C789F4F46}" srcId="{A9BA1D8E-063E-4C3A-87F6-E7C1EDF1BD01}" destId="{D1294171-ED6B-474D-9044-9999BBF99E7D}" srcOrd="1" destOrd="0" parTransId="{AB01DFC6-063A-41F1-A3BB-EAC1957BC49E}" sibTransId="{A213E663-03DD-4EC6-889C-EBDFF833BEFD}"/>
    <dgm:cxn modelId="{E298A716-A8A4-4D0E-A8B2-8FA25C04D2D5}" type="presOf" srcId="{30A06933-5DF8-4A43-8B89-1F22A871E30C}" destId="{573936E0-6FE9-46CA-851A-6C6598C31DFF}" srcOrd="0" destOrd="0" presId="urn:microsoft.com/office/officeart/2005/8/layout/chevron2"/>
    <dgm:cxn modelId="{BCC20D17-6417-4FF9-A9C6-206BE443102A}" type="presOf" srcId="{1DA191E3-BBEF-4B1C-8553-04AB1DBC8AE1}" destId="{4C635429-F3D4-492F-B47A-712ED14EE106}" srcOrd="0" destOrd="2" presId="urn:microsoft.com/office/officeart/2005/8/layout/chevron2"/>
    <dgm:cxn modelId="{AFB2D21B-416E-46B8-BA9A-C825A83F9043}" srcId="{6FD012F3-CFA6-4849-9A14-6E7EDB55AC39}" destId="{62486267-3774-4D78-93E2-955A290CD462}" srcOrd="2" destOrd="0" parTransId="{B28EFD04-5026-4F4A-929A-0440347DED15}" sibTransId="{A4437833-07FC-484D-824D-ACDF488E2DDA}"/>
    <dgm:cxn modelId="{2044CA1E-A985-4D9E-A0FE-A9DFC22AE2D2}" type="presOf" srcId="{01968753-DC9E-48B8-8C4A-A8A247E57E20}" destId="{294ED59F-5EF9-4264-9024-7B1B9FFB448D}" srcOrd="0" destOrd="0" presId="urn:microsoft.com/office/officeart/2005/8/layout/chevron2"/>
    <dgm:cxn modelId="{483F4A21-FDED-43E7-8542-21A42D4DB838}" type="presOf" srcId="{5F1A55CD-E5E4-46DA-955D-1E455E2F5E3F}" destId="{573936E0-6FE9-46CA-851A-6C6598C31DFF}" srcOrd="0" destOrd="3" presId="urn:microsoft.com/office/officeart/2005/8/layout/chevron2"/>
    <dgm:cxn modelId="{22DE6E23-CF01-4AC7-92DB-DF3D4A29224B}" srcId="{01968753-DC9E-48B8-8C4A-A8A247E57E20}" destId="{EF61A381-B538-4253-BAE2-AD1CAA12EA4A}" srcOrd="0" destOrd="0" parTransId="{876A9DBF-C619-4B29-ACB3-5A9025B62C15}" sibTransId="{592E436D-150F-42FB-ADBD-58CCD41C4D47}"/>
    <dgm:cxn modelId="{C0D2F334-8D7A-4FDC-BD3D-9EDEA33CFC08}" srcId="{62486267-3774-4D78-93E2-955A290CD462}" destId="{5F1A55CD-E5E4-46DA-955D-1E455E2F5E3F}" srcOrd="3" destOrd="0" parTransId="{E5E4BBF4-B7B0-4499-B5BD-1945F9543EFE}" sibTransId="{6D1BBC1C-DE71-45D7-9FD8-7A2052FAE73A}"/>
    <dgm:cxn modelId="{CDC9E439-8249-4796-ABDD-73AFE611C484}" srcId="{01968753-DC9E-48B8-8C4A-A8A247E57E20}" destId="{B385C677-9C55-4E6A-865B-D1C52F477AA5}" srcOrd="1" destOrd="0" parTransId="{936DEBBB-8EA7-4A60-8748-9DF7787E1295}" sibTransId="{10F9656F-8B36-487A-B0D9-1A0A53AE9AAB}"/>
    <dgm:cxn modelId="{D010B43A-9425-4FD0-8811-796B3B5DC10D}" type="presOf" srcId="{63F48AE2-03F5-474B-B40D-0B5ABC36CD99}" destId="{573936E0-6FE9-46CA-851A-6C6598C31DFF}" srcOrd="0" destOrd="2" presId="urn:microsoft.com/office/officeart/2005/8/layout/chevron2"/>
    <dgm:cxn modelId="{AFC27F5B-CD5B-4C22-B0A4-8129238E4908}" type="presOf" srcId="{F8E41785-BAEE-4C96-BD44-83654EBE9060}" destId="{4C635429-F3D4-492F-B47A-712ED14EE106}" srcOrd="0" destOrd="0" presId="urn:microsoft.com/office/officeart/2005/8/layout/chevron2"/>
    <dgm:cxn modelId="{DF0C8861-5D0B-4A58-B2AC-B29D2A99F48E}" srcId="{62486267-3774-4D78-93E2-955A290CD462}" destId="{63F48AE2-03F5-474B-B40D-0B5ABC36CD99}" srcOrd="2" destOrd="0" parTransId="{69D48A3E-9968-4B73-845B-886C05CFB03B}" sibTransId="{C88E8F6E-1C75-45C5-B479-38F394344AB5}"/>
    <dgm:cxn modelId="{EAECB24B-7E07-49E1-88C2-8F16E7C9D7E1}" type="presOf" srcId="{0BAAB7E1-A38B-498A-BB01-3632249327E1}" destId="{5C2CB04B-3076-4E22-9C04-8EC487E70186}" srcOrd="0" destOrd="2" presId="urn:microsoft.com/office/officeart/2005/8/layout/chevron2"/>
    <dgm:cxn modelId="{85FA1B6E-5ACD-4258-945F-484169A639FA}" type="presOf" srcId="{A9BA1D8E-063E-4C3A-87F6-E7C1EDF1BD01}" destId="{F0B6FF45-8772-4ABB-AFEA-5321B13F75C8}" srcOrd="0" destOrd="0" presId="urn:microsoft.com/office/officeart/2005/8/layout/chevron2"/>
    <dgm:cxn modelId="{8234D371-31C2-4EAC-9C52-EC7CE9CCB3F0}" type="presOf" srcId="{62486267-3774-4D78-93E2-955A290CD462}" destId="{BDCF65D1-1726-4290-BB20-BBBA804AF91C}" srcOrd="0" destOrd="0" presId="urn:microsoft.com/office/officeart/2005/8/layout/chevron2"/>
    <dgm:cxn modelId="{03CDFD51-DF44-4226-A0AB-BACDF65D3D79}" type="presOf" srcId="{D1294171-ED6B-474D-9044-9999BBF99E7D}" destId="{4C635429-F3D4-492F-B47A-712ED14EE106}" srcOrd="0" destOrd="1" presId="urn:microsoft.com/office/officeart/2005/8/layout/chevron2"/>
    <dgm:cxn modelId="{39FBC081-2CC1-4B4C-AB27-F7912CFDA98F}" type="presOf" srcId="{28075C0A-54A1-4B8F-A3F4-188018977944}" destId="{573936E0-6FE9-46CA-851A-6C6598C31DFF}" srcOrd="0" destOrd="1" presId="urn:microsoft.com/office/officeart/2005/8/layout/chevron2"/>
    <dgm:cxn modelId="{D9A56187-7CCF-4356-B0F0-D63767A87D95}" type="presOf" srcId="{B385C677-9C55-4E6A-865B-D1C52F477AA5}" destId="{5C2CB04B-3076-4E22-9C04-8EC487E70186}" srcOrd="0" destOrd="1" presId="urn:microsoft.com/office/officeart/2005/8/layout/chevron2"/>
    <dgm:cxn modelId="{3BE94E8D-090A-425B-B606-DE31E7AF164F}" srcId="{01968753-DC9E-48B8-8C4A-A8A247E57E20}" destId="{0BAAB7E1-A38B-498A-BB01-3632249327E1}" srcOrd="2" destOrd="0" parTransId="{E693159A-33F6-4D3D-9432-9027F936786A}" sibTransId="{10F5EDE8-5506-418E-B250-009DB7FE69F5}"/>
    <dgm:cxn modelId="{1B03D093-D3E0-4EE8-B4FB-AEA1877036E1}" type="presOf" srcId="{EF61A381-B538-4253-BAE2-AD1CAA12EA4A}" destId="{5C2CB04B-3076-4E22-9C04-8EC487E70186}" srcOrd="0" destOrd="0" presId="urn:microsoft.com/office/officeart/2005/8/layout/chevron2"/>
    <dgm:cxn modelId="{419BFCB5-EFA5-47FF-96E4-E73981F8B554}" type="presOf" srcId="{6FD012F3-CFA6-4849-9A14-6E7EDB55AC39}" destId="{F4EED377-6B5B-41AE-8625-1B036C14741C}" srcOrd="0" destOrd="0" presId="urn:microsoft.com/office/officeart/2005/8/layout/chevron2"/>
    <dgm:cxn modelId="{5BBD31BB-56C4-412E-9FA0-258751C660BC}" srcId="{62486267-3774-4D78-93E2-955A290CD462}" destId="{28075C0A-54A1-4B8F-A3F4-188018977944}" srcOrd="1" destOrd="0" parTransId="{7338E393-BDE2-41DF-BA06-E4A649D94AB4}" sibTransId="{064BE64D-52A3-42EB-BF1A-1D64BEB132C2}"/>
    <dgm:cxn modelId="{B214F5BD-A65C-4DBD-B7AD-C0F67C98B79F}" srcId="{62486267-3774-4D78-93E2-955A290CD462}" destId="{30A06933-5DF8-4A43-8B89-1F22A871E30C}" srcOrd="0" destOrd="0" parTransId="{E89782A4-087E-4554-A79F-C9A0F132A947}" sibTransId="{1BB13987-F24A-48FB-B6DE-03C3756FA4C2}"/>
    <dgm:cxn modelId="{E452DDCA-E95A-438E-9A04-E077448816D5}" srcId="{A9BA1D8E-063E-4C3A-87F6-E7C1EDF1BD01}" destId="{1DA191E3-BBEF-4B1C-8553-04AB1DBC8AE1}" srcOrd="2" destOrd="0" parTransId="{753C0EFD-66BF-463C-8A1C-02704DC3B90E}" sibTransId="{DD38499D-7878-4881-B755-92127940EA2C}"/>
    <dgm:cxn modelId="{CCD239D7-07C6-4BF1-90F0-93F0EF114CE2}" srcId="{6FD012F3-CFA6-4849-9A14-6E7EDB55AC39}" destId="{A9BA1D8E-063E-4C3A-87F6-E7C1EDF1BD01}" srcOrd="0" destOrd="0" parTransId="{FEBBE35C-544C-4787-A1A4-26B90DAE35A2}" sibTransId="{DA882178-2CD5-4704-9D36-3B885FF492A3}"/>
    <dgm:cxn modelId="{F82A8CEB-D629-4BF4-A7FA-21A571502998}" srcId="{6FD012F3-CFA6-4849-9A14-6E7EDB55AC39}" destId="{01968753-DC9E-48B8-8C4A-A8A247E57E20}" srcOrd="1" destOrd="0" parTransId="{1EF9340E-A4A0-4F0F-953E-18D0EA88679D}" sibTransId="{4E58A044-26DC-4898-9CC5-C02F1FE2FB2E}"/>
    <dgm:cxn modelId="{040F0DEC-882F-4E9B-93D4-ABF1FD8BDA93}" srcId="{A9BA1D8E-063E-4C3A-87F6-E7C1EDF1BD01}" destId="{F8E41785-BAEE-4C96-BD44-83654EBE9060}" srcOrd="0" destOrd="0" parTransId="{AB6B4EBF-6D7B-4958-B27D-3DA80B6926F5}" sibTransId="{71BE58F5-59A8-4ED2-983B-6858D8998004}"/>
    <dgm:cxn modelId="{233BCCC4-2BD5-416A-BCA2-C459A468F0DB}" type="presParOf" srcId="{F4EED377-6B5B-41AE-8625-1B036C14741C}" destId="{5230F5D5-1EB2-42B5-82C7-73B292C65ACA}" srcOrd="0" destOrd="0" presId="urn:microsoft.com/office/officeart/2005/8/layout/chevron2"/>
    <dgm:cxn modelId="{5F0FC6B0-3A3C-4802-AC23-3C19C32EEE0D}" type="presParOf" srcId="{5230F5D5-1EB2-42B5-82C7-73B292C65ACA}" destId="{F0B6FF45-8772-4ABB-AFEA-5321B13F75C8}" srcOrd="0" destOrd="0" presId="urn:microsoft.com/office/officeart/2005/8/layout/chevron2"/>
    <dgm:cxn modelId="{5A4B6077-E376-4916-9230-B2BA73E36080}" type="presParOf" srcId="{5230F5D5-1EB2-42B5-82C7-73B292C65ACA}" destId="{4C635429-F3D4-492F-B47A-712ED14EE106}" srcOrd="1" destOrd="0" presId="urn:microsoft.com/office/officeart/2005/8/layout/chevron2"/>
    <dgm:cxn modelId="{44155222-F546-4E2D-B1DE-2611AFC141CE}" type="presParOf" srcId="{F4EED377-6B5B-41AE-8625-1B036C14741C}" destId="{79A83EDD-34A7-4EEF-99E5-A48D74B96D81}" srcOrd="1" destOrd="0" presId="urn:microsoft.com/office/officeart/2005/8/layout/chevron2"/>
    <dgm:cxn modelId="{319B062F-E056-4F83-A0FA-1F003FE96060}" type="presParOf" srcId="{F4EED377-6B5B-41AE-8625-1B036C14741C}" destId="{E895CC4F-A82D-4AD4-84DA-02653490AE5C}" srcOrd="2" destOrd="0" presId="urn:microsoft.com/office/officeart/2005/8/layout/chevron2"/>
    <dgm:cxn modelId="{7B46CD5B-63AF-4D4F-A50E-5FCA67C333A1}" type="presParOf" srcId="{E895CC4F-A82D-4AD4-84DA-02653490AE5C}" destId="{294ED59F-5EF9-4264-9024-7B1B9FFB448D}" srcOrd="0" destOrd="0" presId="urn:microsoft.com/office/officeart/2005/8/layout/chevron2"/>
    <dgm:cxn modelId="{56861BBB-4133-4772-BA87-B2DB1B342DBA}" type="presParOf" srcId="{E895CC4F-A82D-4AD4-84DA-02653490AE5C}" destId="{5C2CB04B-3076-4E22-9C04-8EC487E70186}" srcOrd="1" destOrd="0" presId="urn:microsoft.com/office/officeart/2005/8/layout/chevron2"/>
    <dgm:cxn modelId="{9359F5B0-7DF2-436E-B863-7877939EA27B}" type="presParOf" srcId="{F4EED377-6B5B-41AE-8625-1B036C14741C}" destId="{98FD5259-0D9D-4488-BBB9-F1174152C122}" srcOrd="3" destOrd="0" presId="urn:microsoft.com/office/officeart/2005/8/layout/chevron2"/>
    <dgm:cxn modelId="{852AF600-9459-4FE7-8130-ED25EAA526B9}" type="presParOf" srcId="{F4EED377-6B5B-41AE-8625-1B036C14741C}" destId="{67BA4D62-649F-4E75-9A23-62308333B23B}" srcOrd="4" destOrd="0" presId="urn:microsoft.com/office/officeart/2005/8/layout/chevron2"/>
    <dgm:cxn modelId="{23AA2338-4FC7-471E-B912-6EB351B35DE3}" type="presParOf" srcId="{67BA4D62-649F-4E75-9A23-62308333B23B}" destId="{BDCF65D1-1726-4290-BB20-BBBA804AF91C}" srcOrd="0" destOrd="0" presId="urn:microsoft.com/office/officeart/2005/8/layout/chevron2"/>
    <dgm:cxn modelId="{1C47A269-F9F3-4D3E-A1CD-D2D78960413D}" type="presParOf" srcId="{67BA4D62-649F-4E75-9A23-62308333B23B}" destId="{573936E0-6FE9-46CA-851A-6C6598C31DF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C8844-F374-4416-8BED-3DB343F2C2DD}">
      <dsp:nvSpPr>
        <dsp:cNvPr id="0" name=""/>
        <dsp:cNvSpPr/>
      </dsp:nvSpPr>
      <dsp:spPr>
        <a:xfrm>
          <a:off x="0" y="687213"/>
          <a:ext cx="11070695" cy="12687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DBB8C-6461-416F-B525-D3BFE88DBF2E}">
      <dsp:nvSpPr>
        <dsp:cNvPr id="0" name=""/>
        <dsp:cNvSpPr/>
      </dsp:nvSpPr>
      <dsp:spPr>
        <a:xfrm>
          <a:off x="383782" y="972671"/>
          <a:ext cx="697785" cy="6977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EE48F-01C4-4323-9957-6464527ABED3}">
      <dsp:nvSpPr>
        <dsp:cNvPr id="0" name=""/>
        <dsp:cNvSpPr/>
      </dsp:nvSpPr>
      <dsp:spPr>
        <a:xfrm>
          <a:off x="1465350" y="687213"/>
          <a:ext cx="9605344" cy="1268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271" tIns="134271" rIns="134271" bIns="13427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Why and how do you think your firm attribute should correlate with differential effects of interest rate changes in your industry?</a:t>
          </a:r>
        </a:p>
      </dsp:txBody>
      <dsp:txXfrm>
        <a:off x="1465350" y="687213"/>
        <a:ext cx="9605344" cy="1268701"/>
      </dsp:txXfrm>
    </dsp:sp>
    <dsp:sp modelId="{1D03DE4B-A3E2-462A-94B2-B09E24B77F71}">
      <dsp:nvSpPr>
        <dsp:cNvPr id="0" name=""/>
        <dsp:cNvSpPr/>
      </dsp:nvSpPr>
      <dsp:spPr>
        <a:xfrm>
          <a:off x="0" y="2273090"/>
          <a:ext cx="11070695" cy="12687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B1A0E-02C0-4CF6-9093-586729C842FB}">
      <dsp:nvSpPr>
        <dsp:cNvPr id="0" name=""/>
        <dsp:cNvSpPr/>
      </dsp:nvSpPr>
      <dsp:spPr>
        <a:xfrm>
          <a:off x="383782" y="2558548"/>
          <a:ext cx="697785" cy="6977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CD7865-7507-47A0-A3B4-1F094BD5B081}">
      <dsp:nvSpPr>
        <dsp:cNvPr id="0" name=""/>
        <dsp:cNvSpPr/>
      </dsp:nvSpPr>
      <dsp:spPr>
        <a:xfrm>
          <a:off x="1465350" y="2273090"/>
          <a:ext cx="9605344" cy="1268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271" tIns="134271" rIns="134271" bIns="13427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 believe that as interest rates increase it will positively affect the returns on the banking companies that have a low debt to equity ratio and negatively affect the banks that have higher D/E ratios as they deal with increased costs. </a:t>
          </a:r>
        </a:p>
      </dsp:txBody>
      <dsp:txXfrm>
        <a:off x="1465350" y="2273090"/>
        <a:ext cx="9605344" cy="12687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6FF45-8772-4ABB-AFEA-5321B13F75C8}">
      <dsp:nvSpPr>
        <dsp:cNvPr id="0" name=""/>
        <dsp:cNvSpPr/>
      </dsp:nvSpPr>
      <dsp:spPr>
        <a:xfrm rot="5400000">
          <a:off x="-239641" y="242093"/>
          <a:ext cx="1597608" cy="11183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Corbel" panose="020B0503020204020204"/>
            </a:rPr>
            <a:t>High</a:t>
          </a:r>
          <a:endParaRPr lang="en-US" sz="2400" b="1" kern="1200"/>
        </a:p>
      </dsp:txBody>
      <dsp:txXfrm rot="-5400000">
        <a:off x="0" y="561615"/>
        <a:ext cx="1118326" cy="479282"/>
      </dsp:txXfrm>
    </dsp:sp>
    <dsp:sp modelId="{4C635429-F3D4-492F-B47A-712ED14EE106}">
      <dsp:nvSpPr>
        <dsp:cNvPr id="0" name=""/>
        <dsp:cNvSpPr/>
      </dsp:nvSpPr>
      <dsp:spPr>
        <a:xfrm rot="5400000">
          <a:off x="2762084" y="-1641306"/>
          <a:ext cx="1038445" cy="43259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Corbel" panose="020B0503020204020204"/>
            </a:rPr>
            <a:t>TD Bank, JP Morgan</a:t>
          </a:r>
          <a:endParaRPr lang="en-US" sz="1400" b="1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Corbel" panose="020B0503020204020204"/>
            </a:rPr>
            <a:t>Bank of America, Citigroup</a:t>
          </a:r>
          <a:endParaRPr lang="en-US" sz="1400" b="1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Corbel" panose="020B0503020204020204"/>
            </a:rPr>
            <a:t>Morgan Stanley</a:t>
          </a:r>
        </a:p>
      </dsp:txBody>
      <dsp:txXfrm rot="-5400000">
        <a:off x="1118326" y="53145"/>
        <a:ext cx="4275269" cy="937059"/>
      </dsp:txXfrm>
    </dsp:sp>
    <dsp:sp modelId="{294ED59F-5EF9-4264-9024-7B1B9FFB448D}">
      <dsp:nvSpPr>
        <dsp:cNvPr id="0" name=""/>
        <dsp:cNvSpPr/>
      </dsp:nvSpPr>
      <dsp:spPr>
        <a:xfrm rot="5400000">
          <a:off x="-239641" y="1645623"/>
          <a:ext cx="1597608" cy="11183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Corbel" panose="020B0503020204020204"/>
            </a:rPr>
            <a:t>Medium</a:t>
          </a:r>
          <a:endParaRPr lang="en-US" sz="2400" b="1" kern="1200"/>
        </a:p>
      </dsp:txBody>
      <dsp:txXfrm rot="-5400000">
        <a:off x="0" y="1965145"/>
        <a:ext cx="1118326" cy="479282"/>
      </dsp:txXfrm>
    </dsp:sp>
    <dsp:sp modelId="{5C2CB04B-3076-4E22-9C04-8EC487E70186}">
      <dsp:nvSpPr>
        <dsp:cNvPr id="0" name=""/>
        <dsp:cNvSpPr/>
      </dsp:nvSpPr>
      <dsp:spPr>
        <a:xfrm rot="5400000">
          <a:off x="2762084" y="-237776"/>
          <a:ext cx="1038445" cy="43259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Corbel" panose="020B0503020204020204"/>
            </a:rPr>
            <a:t>US Bancorp, Wells Fargo</a:t>
          </a:r>
          <a:endParaRPr lang="en-US" sz="1400" b="1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Corbel" panose="020B0503020204020204"/>
            </a:rPr>
            <a:t>PNC, Fifth Third Bancorp</a:t>
          </a:r>
          <a:endParaRPr lang="en-US" sz="1400" b="1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Corbel" panose="020B0503020204020204"/>
            </a:rPr>
            <a:t>Regions Financial Corp</a:t>
          </a:r>
        </a:p>
      </dsp:txBody>
      <dsp:txXfrm rot="-5400000">
        <a:off x="1118326" y="1456675"/>
        <a:ext cx="4275269" cy="937059"/>
      </dsp:txXfrm>
    </dsp:sp>
    <dsp:sp modelId="{BDCF65D1-1726-4290-BB20-BBBA804AF91C}">
      <dsp:nvSpPr>
        <dsp:cNvPr id="0" name=""/>
        <dsp:cNvSpPr/>
      </dsp:nvSpPr>
      <dsp:spPr>
        <a:xfrm rot="5400000">
          <a:off x="-239641" y="3049152"/>
          <a:ext cx="1597608" cy="11183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Corbel" panose="020B0503020204020204"/>
            </a:rPr>
            <a:t>Low</a:t>
          </a:r>
          <a:endParaRPr lang="en-US" sz="2400" b="1" kern="1200"/>
        </a:p>
      </dsp:txBody>
      <dsp:txXfrm rot="-5400000">
        <a:off x="0" y="3368674"/>
        <a:ext cx="1118326" cy="479282"/>
      </dsp:txXfrm>
    </dsp:sp>
    <dsp:sp modelId="{573936E0-6FE9-46CA-851A-6C6598C31DFF}">
      <dsp:nvSpPr>
        <dsp:cNvPr id="0" name=""/>
        <dsp:cNvSpPr/>
      </dsp:nvSpPr>
      <dsp:spPr>
        <a:xfrm rot="5400000">
          <a:off x="2762084" y="1165753"/>
          <a:ext cx="1038445" cy="43259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Corbel" panose="020B0503020204020204"/>
            </a:rPr>
            <a:t>M&amp;T Bank, Citizens Financial</a:t>
          </a:r>
          <a:endParaRPr lang="en-US" sz="1400" b="1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Corbel" panose="020B0503020204020204"/>
            </a:rPr>
            <a:t>Truist Financial, Goldman Sachs</a:t>
          </a:r>
          <a:endParaRPr lang="en-US" sz="1400" b="1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Corbel" panose="020B0503020204020204"/>
            </a:rPr>
            <a:t>KeyCorp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b="1" kern="1200">
            <a:latin typeface="Corbel" panose="020B0503020204020204"/>
          </a:endParaRPr>
        </a:p>
      </dsp:txBody>
      <dsp:txXfrm rot="-5400000">
        <a:off x="1118326" y="2860205"/>
        <a:ext cx="4275269" cy="937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9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0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3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41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6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5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62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5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1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79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E59D7C1-6E25-48C3-B420-ED45FFDB7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7262" y="0"/>
            <a:ext cx="60647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74EBE0-04D0-42B1-93D5-4FC7C9EBA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691" y="2054942"/>
            <a:ext cx="607230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9950" y="2194560"/>
            <a:ext cx="5418961" cy="1739347"/>
          </a:xfrm>
        </p:spPr>
        <p:txBody>
          <a:bodyPr>
            <a:normAutofit/>
          </a:bodyPr>
          <a:lstStyle/>
          <a:p>
            <a:r>
              <a:rPr lang="en-US" sz="3300" b="1">
                <a:solidFill>
                  <a:schemeClr val="tx2"/>
                </a:solidFill>
              </a:rPr>
              <a:t>                              </a:t>
            </a:r>
            <a:br>
              <a:rPr lang="en-US" sz="3300" b="1"/>
            </a:br>
            <a:br>
              <a:rPr lang="en-US" sz="3300" b="1"/>
            </a:br>
            <a:r>
              <a:rPr lang="en-US" sz="3300" b="1">
                <a:solidFill>
                  <a:schemeClr val="tx2"/>
                </a:solidFill>
              </a:rPr>
              <a:t>        FDAP INC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9950" y="3996250"/>
            <a:ext cx="5418962" cy="19424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bg2"/>
                </a:solidFill>
              </a:rPr>
              <a:t>By: Lea Concannon, Mahek Sandhu, Aditi Tiwari, Sam Tweedale, Tirth Kansara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EAEB6D-60FF-455D-B8CC-2AC963CE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549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Picture 6" descr="A computer screen with a beaver wearing a hat&#10;&#10;Description automatically generated">
            <a:extLst>
              <a:ext uri="{FF2B5EF4-FFF2-40B4-BE49-F238E27FC236}">
                <a16:creationId xmlns:a16="http://schemas.microsoft.com/office/drawing/2014/main" id="{FF998169-FBF5-5529-3FB3-1B9925BE2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982706"/>
            <a:ext cx="4851141" cy="485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B64D-DE79-250F-A00D-178EF3E68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721" y="211791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Our Hypothesis </a:t>
            </a:r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7BF664D-82DF-8845-BA14-8AF11CD9A5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489677"/>
              </p:ext>
            </p:extLst>
          </p:nvPr>
        </p:nvGraphicFramePr>
        <p:xfrm>
          <a:off x="559859" y="1866995"/>
          <a:ext cx="11070695" cy="4229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733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7BE83-22F9-D986-4365-9BB86CB5C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62" y="1325880"/>
            <a:ext cx="3089437" cy="4206240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chemeClr val="tx2"/>
                </a:solidFill>
              </a:rPr>
              <a:t>D/E ratios of selected companies</a:t>
            </a:r>
            <a:endParaRPr lang="en-US" b="1">
              <a:solidFill>
                <a:schemeClr val="tx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32F57E29-AEF8-F088-A8A5-33F591FDF8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5502307"/>
              </p:ext>
            </p:extLst>
          </p:nvPr>
        </p:nvGraphicFramePr>
        <p:xfrm>
          <a:off x="6597316" y="1229226"/>
          <a:ext cx="5444289" cy="4409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857E2D14-0A9C-0949-6524-4927DAA7415F}"/>
              </a:ext>
            </a:extLst>
          </p:cNvPr>
          <p:cNvSpPr txBox="1"/>
          <p:nvPr/>
        </p:nvSpPr>
        <p:spPr>
          <a:xfrm>
            <a:off x="4353186" y="1327116"/>
            <a:ext cx="223558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b="1"/>
          </a:p>
          <a:p>
            <a:pPr algn="ctr"/>
            <a:r>
              <a:rPr lang="en-US" b="1">
                <a:solidFill>
                  <a:srgbClr val="FF0000"/>
                </a:solidFill>
              </a:rPr>
              <a:t>Above 9.82</a:t>
            </a:r>
            <a:endParaRPr lang="en-US"/>
          </a:p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45EE0A-CF8F-B857-F0F9-A8D30B89E37A}"/>
              </a:ext>
            </a:extLst>
          </p:cNvPr>
          <p:cNvSpPr txBox="1"/>
          <p:nvPr/>
        </p:nvSpPr>
        <p:spPr>
          <a:xfrm>
            <a:off x="4353186" y="2665262"/>
            <a:ext cx="223558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b="1"/>
          </a:p>
          <a:p>
            <a:pPr algn="ctr"/>
            <a:r>
              <a:rPr lang="en-US" b="1">
                <a:solidFill>
                  <a:schemeClr val="accent3">
                    <a:lumMod val="75000"/>
                  </a:schemeClr>
                </a:solidFill>
              </a:rPr>
              <a:t>In Between </a:t>
            </a:r>
            <a:endParaRPr lang="en-US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en-US" b="1">
                <a:solidFill>
                  <a:schemeClr val="accent3">
                    <a:lumMod val="75000"/>
                  </a:schemeClr>
                </a:solidFill>
              </a:rPr>
              <a:t>7.89 and 9.35</a:t>
            </a:r>
            <a:endParaRPr lang="en-US">
              <a:solidFill>
                <a:schemeClr val="accent3">
                  <a:lumMod val="75000"/>
                </a:schemeClr>
              </a:solidFill>
            </a:endParaRPr>
          </a:p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F74AB6-B9FE-B7F8-7B84-F8F4EE0D53AD}"/>
              </a:ext>
            </a:extLst>
          </p:cNvPr>
          <p:cNvSpPr txBox="1"/>
          <p:nvPr/>
        </p:nvSpPr>
        <p:spPr>
          <a:xfrm>
            <a:off x="4353186" y="4096335"/>
            <a:ext cx="223558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b="1"/>
          </a:p>
          <a:p>
            <a:pPr algn="ctr"/>
            <a:r>
              <a:rPr lang="en-US" b="1">
                <a:solidFill>
                  <a:schemeClr val="tx2">
                    <a:lumMod val="50000"/>
                  </a:schemeClr>
                </a:solidFill>
              </a:rPr>
              <a:t>Below 7.81</a:t>
            </a:r>
          </a:p>
          <a:p>
            <a:endParaRPr lang="en-US"/>
          </a:p>
        </p:txBody>
      </p:sp>
      <p:pic>
        <p:nvPicPr>
          <p:cNvPr id="32" name="Picture 31" descr="A red and blue logo&#10;&#10;Description automatically generated">
            <a:extLst>
              <a:ext uri="{FF2B5EF4-FFF2-40B4-BE49-F238E27FC236}">
                <a16:creationId xmlns:a16="http://schemas.microsoft.com/office/drawing/2014/main" id="{E827A540-2F57-D8F7-9910-AF103173D6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701" y="763743"/>
            <a:ext cx="1009418" cy="1018711"/>
          </a:xfrm>
          <a:prstGeom prst="rect">
            <a:avLst/>
          </a:prstGeom>
        </p:spPr>
      </p:pic>
      <p:pic>
        <p:nvPicPr>
          <p:cNvPr id="33" name="Picture 32" descr="A green square with white letters&#10;&#10;Description automatically generated">
            <a:extLst>
              <a:ext uri="{FF2B5EF4-FFF2-40B4-BE49-F238E27FC236}">
                <a16:creationId xmlns:a16="http://schemas.microsoft.com/office/drawing/2014/main" id="{6DE61236-C414-1D40-A05F-826FF8A963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1428" y="892543"/>
            <a:ext cx="1336985" cy="878857"/>
          </a:xfrm>
          <a:prstGeom prst="rect">
            <a:avLst/>
          </a:prstGeom>
        </p:spPr>
      </p:pic>
      <p:pic>
        <p:nvPicPr>
          <p:cNvPr id="34" name="Picture 33" descr="A close-up of a logo&#10;&#10;Description automatically generated">
            <a:extLst>
              <a:ext uri="{FF2B5EF4-FFF2-40B4-BE49-F238E27FC236}">
                <a16:creationId xmlns:a16="http://schemas.microsoft.com/office/drawing/2014/main" id="{36F3D360-E5A1-D4D0-F45B-0AA48BABE7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7136" y="642081"/>
            <a:ext cx="1023357" cy="1099899"/>
          </a:xfrm>
          <a:prstGeom prst="rect">
            <a:avLst/>
          </a:prstGeom>
        </p:spPr>
      </p:pic>
      <p:pic>
        <p:nvPicPr>
          <p:cNvPr id="35" name="Picture 34" descr="A green and white logo&#10;&#10;Description automatically generated">
            <a:extLst>
              <a:ext uri="{FF2B5EF4-FFF2-40B4-BE49-F238E27FC236}">
                <a16:creationId xmlns:a16="http://schemas.microsoft.com/office/drawing/2014/main" id="{5F4D7FBC-7BA2-7C5C-0AEF-21F41AEBBD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824" y="5422757"/>
            <a:ext cx="1407610" cy="810322"/>
          </a:xfrm>
          <a:prstGeom prst="rect">
            <a:avLst/>
          </a:prstGeom>
        </p:spPr>
      </p:pic>
      <p:pic>
        <p:nvPicPr>
          <p:cNvPr id="36" name="Picture 35" descr="A blue and white logo&#10;&#10;Description automatically generated">
            <a:extLst>
              <a:ext uri="{FF2B5EF4-FFF2-40B4-BE49-F238E27FC236}">
                <a16:creationId xmlns:a16="http://schemas.microsoft.com/office/drawing/2014/main" id="{A507E1B4-8CAB-AC27-BC11-42F1B762965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94220" y="5321986"/>
            <a:ext cx="962955" cy="962955"/>
          </a:xfrm>
          <a:prstGeom prst="rect">
            <a:avLst/>
          </a:prstGeom>
        </p:spPr>
      </p:pic>
      <p:pic>
        <p:nvPicPr>
          <p:cNvPr id="37" name="Picture 36" descr="A logo with black text&#10;&#10;Description automatically generated">
            <a:extLst>
              <a:ext uri="{FF2B5EF4-FFF2-40B4-BE49-F238E27FC236}">
                <a16:creationId xmlns:a16="http://schemas.microsoft.com/office/drawing/2014/main" id="{3499FC8D-9D77-612C-CFA8-25AFCFF37E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12220" y="5426151"/>
            <a:ext cx="1396458" cy="78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08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2364-669D-DA8E-AA38-666DE84A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Relative performance as a function of interest rate changes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FFA93-15E2-3C3D-041F-FDBA89DF6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0444" y="2144500"/>
            <a:ext cx="3831646" cy="49130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Calculated the Correlation between interest rate changes and returns from January 2021- April 2024 </a:t>
            </a:r>
          </a:p>
          <a:p>
            <a:r>
              <a:rPr lang="en-US"/>
              <a:t>All three of our portfolios were negative with the medium portfolio having the biggest negative correlation</a:t>
            </a: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  </a:t>
            </a:r>
          </a:p>
        </p:txBody>
      </p:sp>
      <p:pic>
        <p:nvPicPr>
          <p:cNvPr id="36" name="Picture 35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86A216C1-EF61-16F6-2E9A-10CD91871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51" y="2144159"/>
            <a:ext cx="7662793" cy="403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4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A6CC-0E07-FA60-053A-3B968F057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98" y="-162801"/>
            <a:ext cx="11998193" cy="1508760"/>
          </a:xfrm>
        </p:spPr>
        <p:txBody>
          <a:bodyPr/>
          <a:lstStyle/>
          <a:p>
            <a:r>
              <a:rPr lang="en-US"/>
              <a:t>Linear MODEL Plot (Interest Rate &amp; Return)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3E1D2B-000D-44AF-A54B-A0A8773FC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886" y="1012275"/>
            <a:ext cx="10984126" cy="5682945"/>
          </a:xfrm>
        </p:spPr>
      </p:pic>
    </p:spTree>
    <p:extLst>
      <p:ext uri="{BB962C8B-B14F-4D97-AF65-F5344CB8AC3E}">
        <p14:creationId xmlns:p14="http://schemas.microsoft.com/office/powerpoint/2010/main" val="1363176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CB72C-55C4-772F-DBB7-A4AE599F9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173" y="280419"/>
            <a:ext cx="9784080" cy="1508760"/>
          </a:xfrm>
        </p:spPr>
        <p:txBody>
          <a:bodyPr/>
          <a:lstStyle/>
          <a:p>
            <a:r>
              <a:rPr lang="en-US"/>
              <a:t>Evaluating our hypothesis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85A41-7F93-C6F1-71D6-CF9AADD98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402" y="2167244"/>
            <a:ext cx="11205006" cy="42062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The hypothesis that banks' financial performance in terms of returns as interest rates rise is directly correlated with their leverage levels is not supported by the correlation data provided. </a:t>
            </a:r>
          </a:p>
          <a:p>
            <a:r>
              <a:rPr lang="en-US" sz="2400" dirty="0">
                <a:ea typeface="+mn-lt"/>
                <a:cs typeface="+mn-lt"/>
              </a:rPr>
              <a:t>The data instead suggests a more complex relationship where factors other than just D/E ratios might influence how banks' returns react to changing interest rates. </a:t>
            </a:r>
          </a:p>
          <a:p>
            <a:r>
              <a:rPr lang="en-US" sz="2400" dirty="0">
                <a:ea typeface="+mn-lt"/>
                <a:cs typeface="+mn-lt"/>
              </a:rPr>
              <a:t>This might include differences in banks' interest income sensitivity, non-interest income proportions, cost structures, and strategic responses to interest rate changes. </a:t>
            </a:r>
          </a:p>
          <a:p>
            <a:r>
              <a:rPr lang="en-US" sz="2400" dirty="0">
                <a:ea typeface="+mn-lt"/>
                <a:cs typeface="+mn-lt"/>
              </a:rPr>
              <a:t>The hypothesis failed to account for these complexities, leading to its rejection based on the observed data.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0122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D1536-E309-5B9E-904B-4B93671E7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588" y="2760900"/>
            <a:ext cx="9784080" cy="4206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9600" dirty="0"/>
              <a:t>Thank You!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9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306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Wingdings</vt:lpstr>
      <vt:lpstr>Banded</vt:lpstr>
      <vt:lpstr>                                        FDAP INC </vt:lpstr>
      <vt:lpstr>Our Hypothesis </vt:lpstr>
      <vt:lpstr>D/E ratios of selected companies</vt:lpstr>
      <vt:lpstr>Relative performance as a function of interest rate changes </vt:lpstr>
      <vt:lpstr>Linear MODEL Plot (Interest Rate &amp; Return)</vt:lpstr>
      <vt:lpstr>Evaluating our hypothesis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Aditi Tiwari</dc:creator>
  <cp:lastModifiedBy>Aditi Tiwari</cp:lastModifiedBy>
  <cp:revision>107</cp:revision>
  <dcterms:created xsi:type="dcterms:W3CDTF">2024-04-16T18:53:31Z</dcterms:created>
  <dcterms:modified xsi:type="dcterms:W3CDTF">2025-01-01T22:53:12Z</dcterms:modified>
</cp:coreProperties>
</file>