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Old Standard TT"/>
      <p:regular r:id="rId26"/>
      <p:bold r:id="rId27"/>
      <p: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8644F06-E24E-4622-862F-D0416354E2DF}">
  <a:tblStyle styleId="{C8644F06-E24E-4622-862F-D0416354E2D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ldStandardTT-regular.fntdata"/><Relationship Id="rId25" Type="http://schemas.openxmlformats.org/officeDocument/2006/relationships/slide" Target="slides/slide19.xml"/><Relationship Id="rId28" Type="http://schemas.openxmlformats.org/officeDocument/2006/relationships/font" Target="fonts/OldStandardTT-italic.fntdata"/><Relationship Id="rId27" Type="http://schemas.openxmlformats.org/officeDocument/2006/relationships/font" Target="fonts/OldStandardTT-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12099229c_0_1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12099229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12099229c_0_1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12099229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12099229c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12099229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12099229c_0_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12099229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12099229c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12099229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c12099229c_0_1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c12099229c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12099229c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12099229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12099229c_0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12099229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12099229c_0_1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12099229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12099229c_0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12099229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12099229c_0_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12099229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4.png"/><Relationship Id="rId6"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5.png"/><Relationship Id="rId5" Type="http://schemas.openxmlformats.org/officeDocument/2006/relationships/image" Target="../media/image14.png"/><Relationship Id="rId6"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184500" y="1784725"/>
            <a:ext cx="8775000" cy="166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300"/>
              <a:t>Effectiveness of connected components labelling approach in noise reduction for image de-fencing</a:t>
            </a:r>
            <a:endParaRPr sz="3300"/>
          </a:p>
        </p:txBody>
      </p:sp>
      <p:sp>
        <p:nvSpPr>
          <p:cNvPr id="60" name="Google Shape;60;p13"/>
          <p:cNvSpPr txBox="1"/>
          <p:nvPr>
            <p:ph idx="1" type="subTitle"/>
          </p:nvPr>
        </p:nvSpPr>
        <p:spPr>
          <a:xfrm>
            <a:off x="326800" y="3453332"/>
            <a:ext cx="8118600" cy="1315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700"/>
              <a:t>Aditi Awasthi</a:t>
            </a:r>
            <a:endParaRPr sz="1700"/>
          </a:p>
          <a:p>
            <a:pPr indent="0" lvl="0" marL="0" rtl="0" algn="r">
              <a:spcBef>
                <a:spcPts val="0"/>
              </a:spcBef>
              <a:spcAft>
                <a:spcPts val="0"/>
              </a:spcAft>
              <a:buNone/>
            </a:pPr>
            <a:r>
              <a:rPr lang="en" sz="1700"/>
              <a:t>Deepthi Bhat</a:t>
            </a:r>
            <a:endParaRPr sz="1700"/>
          </a:p>
          <a:p>
            <a:pPr indent="0" lvl="0" marL="0" rtl="0" algn="r">
              <a:spcBef>
                <a:spcPts val="0"/>
              </a:spcBef>
              <a:spcAft>
                <a:spcPts val="0"/>
              </a:spcAft>
              <a:buNone/>
            </a:pPr>
            <a:r>
              <a:rPr lang="en" sz="1700"/>
              <a:t>Medhini Oak</a:t>
            </a:r>
            <a:endParaRPr sz="1700"/>
          </a:p>
          <a:p>
            <a:pPr indent="0" lvl="0" marL="0" rtl="0" algn="r">
              <a:spcBef>
                <a:spcPts val="0"/>
              </a:spcBef>
              <a:spcAft>
                <a:spcPts val="0"/>
              </a:spcAft>
              <a:buNone/>
            </a:pPr>
            <a:r>
              <a:rPr lang="en" sz="1700"/>
              <a:t>Kayarvizhy N</a:t>
            </a:r>
            <a:endParaRPr sz="1700"/>
          </a:p>
          <a:p>
            <a:pPr indent="0" lvl="0" marL="0" rtl="0" algn="r">
              <a:spcBef>
                <a:spcPts val="0"/>
              </a:spcBef>
              <a:spcAft>
                <a:spcPts val="0"/>
              </a:spcAft>
              <a:buNone/>
            </a:pPr>
            <a:r>
              <a:rPr lang="en" sz="1700"/>
              <a:t>B.M.S. College Of Engineering</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453075" y="0"/>
            <a:ext cx="8024400" cy="72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solidFill>
                  <a:srgbClr val="6D9EEB"/>
                </a:solidFill>
              </a:rPr>
              <a:t>Connected Component Labelling</a:t>
            </a:r>
            <a:endParaRPr sz="2400">
              <a:solidFill>
                <a:srgbClr val="6D9EEB"/>
              </a:solidFill>
            </a:endParaRPr>
          </a:p>
        </p:txBody>
      </p:sp>
      <p:pic>
        <p:nvPicPr>
          <p:cNvPr id="109" name="Google Shape;109;p22"/>
          <p:cNvPicPr preferRelativeResize="0"/>
          <p:nvPr/>
        </p:nvPicPr>
        <p:blipFill>
          <a:blip r:embed="rId3">
            <a:alphaModFix/>
          </a:blip>
          <a:stretch>
            <a:fillRect/>
          </a:stretch>
        </p:blipFill>
        <p:spPr>
          <a:xfrm>
            <a:off x="7328653" y="3270853"/>
            <a:ext cx="1815350" cy="1815350"/>
          </a:xfrm>
          <a:prstGeom prst="rect">
            <a:avLst/>
          </a:prstGeom>
          <a:noFill/>
          <a:ln>
            <a:noFill/>
          </a:ln>
        </p:spPr>
      </p:pic>
      <p:pic>
        <p:nvPicPr>
          <p:cNvPr id="110" name="Google Shape;110;p22"/>
          <p:cNvPicPr preferRelativeResize="0"/>
          <p:nvPr/>
        </p:nvPicPr>
        <p:blipFill rotWithShape="1">
          <a:blip r:embed="rId4">
            <a:alphaModFix/>
          </a:blip>
          <a:srcRect b="2638" l="5285" r="3423" t="0"/>
          <a:stretch/>
        </p:blipFill>
        <p:spPr>
          <a:xfrm>
            <a:off x="5166725" y="3266801"/>
            <a:ext cx="1759725" cy="1876699"/>
          </a:xfrm>
          <a:prstGeom prst="rect">
            <a:avLst/>
          </a:prstGeom>
          <a:noFill/>
          <a:ln>
            <a:noFill/>
          </a:ln>
        </p:spPr>
      </p:pic>
      <p:sp>
        <p:nvSpPr>
          <p:cNvPr id="111" name="Google Shape;111;p22"/>
          <p:cNvSpPr/>
          <p:nvPr/>
        </p:nvSpPr>
        <p:spPr>
          <a:xfrm rot="1465">
            <a:off x="6839698" y="3994562"/>
            <a:ext cx="704100" cy="4212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2" name="Google Shape;112;p22"/>
          <p:cNvPicPr preferRelativeResize="0"/>
          <p:nvPr/>
        </p:nvPicPr>
        <p:blipFill>
          <a:blip r:embed="rId5">
            <a:alphaModFix/>
          </a:blip>
          <a:stretch>
            <a:fillRect/>
          </a:stretch>
        </p:blipFill>
        <p:spPr>
          <a:xfrm>
            <a:off x="0" y="2013425"/>
            <a:ext cx="5019550" cy="3130075"/>
          </a:xfrm>
          <a:prstGeom prst="rect">
            <a:avLst/>
          </a:prstGeom>
          <a:noFill/>
          <a:ln>
            <a:noFill/>
          </a:ln>
        </p:spPr>
      </p:pic>
      <p:sp>
        <p:nvSpPr>
          <p:cNvPr id="113" name="Google Shape;113;p22"/>
          <p:cNvSpPr txBox="1"/>
          <p:nvPr/>
        </p:nvSpPr>
        <p:spPr>
          <a:xfrm>
            <a:off x="35850" y="846063"/>
            <a:ext cx="9072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Connected components labeling scans an image and groups its pixels into components based on pixel connectivity, i.e. all pixels in a connected component share similar pixel intensity values and are in some way connected with each other. Once all groups have been determined, each pixel is labeled according to the component it was assigned to.</a:t>
            </a:r>
            <a:endParaRPr>
              <a:latin typeface="Old Standard TT"/>
              <a:ea typeface="Old Standard TT"/>
              <a:cs typeface="Old Standard TT"/>
              <a:sym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3"/>
          <p:cNvPicPr preferRelativeResize="0"/>
          <p:nvPr/>
        </p:nvPicPr>
        <p:blipFill>
          <a:blip r:embed="rId3">
            <a:alphaModFix/>
          </a:blip>
          <a:stretch>
            <a:fillRect/>
          </a:stretch>
        </p:blipFill>
        <p:spPr>
          <a:xfrm>
            <a:off x="152400" y="211633"/>
            <a:ext cx="8991599" cy="472022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Experimental results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graphicFrame>
        <p:nvGraphicFramePr>
          <p:cNvPr id="128" name="Google Shape;128;p25"/>
          <p:cNvGraphicFramePr/>
          <p:nvPr/>
        </p:nvGraphicFramePr>
        <p:xfrm>
          <a:off x="152400" y="152400"/>
          <a:ext cx="3000000" cy="3000000"/>
        </p:xfrm>
        <a:graphic>
          <a:graphicData uri="http://schemas.openxmlformats.org/drawingml/2006/table">
            <a:tbl>
              <a:tblPr>
                <a:noFill/>
                <a:tableStyleId>{C8644F06-E24E-4622-862F-D0416354E2DF}</a:tableStyleId>
              </a:tblPr>
              <a:tblGrid>
                <a:gridCol w="4337225"/>
                <a:gridCol w="4586800"/>
              </a:tblGrid>
              <a:tr h="721225">
                <a:tc>
                  <a:txBody>
                    <a:bodyPr/>
                    <a:lstStyle/>
                    <a:p>
                      <a:pPr indent="0" lvl="0" marL="0" rtl="0" algn="ctr">
                        <a:lnSpc>
                          <a:spcPct val="115000"/>
                        </a:lnSpc>
                        <a:spcBef>
                          <a:spcPts val="1200"/>
                        </a:spcBef>
                        <a:spcAft>
                          <a:spcPts val="1200"/>
                        </a:spcAft>
                        <a:buNone/>
                      </a:pPr>
                      <a:r>
                        <a:rPr b="1" lang="en">
                          <a:latin typeface="Old Standard TT"/>
                          <a:ea typeface="Old Standard TT"/>
                          <a:cs typeface="Old Standard TT"/>
                          <a:sym typeface="Old Standard TT"/>
                        </a:rPr>
                        <a:t>Input Image</a:t>
                      </a:r>
                      <a:endParaRPr b="1">
                        <a:latin typeface="Old Standard TT"/>
                        <a:ea typeface="Old Standard TT"/>
                        <a:cs typeface="Old Standard TT"/>
                        <a:sym typeface="Old Standard TT"/>
                      </a:endParaRPr>
                    </a:p>
                  </a:txBody>
                  <a:tcPr marT="18425" marB="18425" marR="44450" marL="4445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 sz="1300">
                          <a:latin typeface="Old Standard TT"/>
                          <a:ea typeface="Old Standard TT"/>
                          <a:cs typeface="Old Standard TT"/>
                          <a:sym typeface="Old Standard TT"/>
                        </a:rPr>
                        <a:t>Resultant fence mask by connected components technique</a:t>
                      </a:r>
                      <a:endParaRPr b="1" sz="1300">
                        <a:latin typeface="Old Standard TT"/>
                        <a:ea typeface="Old Standard TT"/>
                        <a:cs typeface="Old Standard TT"/>
                        <a:sym typeface="Old Standard TT"/>
                      </a:endParaRPr>
                    </a:p>
                  </a:txBody>
                  <a:tcPr marT="18425" marB="18425" marR="44450" marL="4445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pic>
        <p:nvPicPr>
          <p:cNvPr id="129" name="Google Shape;129;p25"/>
          <p:cNvPicPr preferRelativeResize="0"/>
          <p:nvPr/>
        </p:nvPicPr>
        <p:blipFill>
          <a:blip r:embed="rId3">
            <a:alphaModFix/>
          </a:blip>
          <a:stretch>
            <a:fillRect/>
          </a:stretch>
        </p:blipFill>
        <p:spPr>
          <a:xfrm>
            <a:off x="1552925" y="1012350"/>
            <a:ext cx="1843025" cy="1843025"/>
          </a:xfrm>
          <a:prstGeom prst="rect">
            <a:avLst/>
          </a:prstGeom>
          <a:noFill/>
          <a:ln>
            <a:noFill/>
          </a:ln>
        </p:spPr>
      </p:pic>
      <p:pic>
        <p:nvPicPr>
          <p:cNvPr id="130" name="Google Shape;130;p25"/>
          <p:cNvPicPr preferRelativeResize="0"/>
          <p:nvPr/>
        </p:nvPicPr>
        <p:blipFill>
          <a:blip r:embed="rId4">
            <a:alphaModFix/>
          </a:blip>
          <a:stretch>
            <a:fillRect/>
          </a:stretch>
        </p:blipFill>
        <p:spPr>
          <a:xfrm>
            <a:off x="5444650" y="1012338"/>
            <a:ext cx="1843025" cy="1843025"/>
          </a:xfrm>
          <a:prstGeom prst="rect">
            <a:avLst/>
          </a:prstGeom>
          <a:noFill/>
          <a:ln>
            <a:noFill/>
          </a:ln>
        </p:spPr>
      </p:pic>
      <p:pic>
        <p:nvPicPr>
          <p:cNvPr id="131" name="Google Shape;131;p25"/>
          <p:cNvPicPr preferRelativeResize="0"/>
          <p:nvPr/>
        </p:nvPicPr>
        <p:blipFill rotWithShape="1">
          <a:blip r:embed="rId5">
            <a:alphaModFix/>
          </a:blip>
          <a:srcRect b="27782" l="0" r="0" t="0"/>
          <a:stretch/>
        </p:blipFill>
        <p:spPr>
          <a:xfrm>
            <a:off x="1125025" y="3236950"/>
            <a:ext cx="2698825" cy="1465400"/>
          </a:xfrm>
          <a:prstGeom prst="rect">
            <a:avLst/>
          </a:prstGeom>
          <a:noFill/>
          <a:ln>
            <a:noFill/>
          </a:ln>
        </p:spPr>
      </p:pic>
      <p:pic>
        <p:nvPicPr>
          <p:cNvPr id="132" name="Google Shape;132;p25"/>
          <p:cNvPicPr preferRelativeResize="0"/>
          <p:nvPr/>
        </p:nvPicPr>
        <p:blipFill rotWithShape="1">
          <a:blip r:embed="rId6">
            <a:alphaModFix/>
          </a:blip>
          <a:srcRect b="24144" l="0" r="0" t="0"/>
          <a:stretch/>
        </p:blipFill>
        <p:spPr>
          <a:xfrm>
            <a:off x="5044650" y="3172650"/>
            <a:ext cx="2643025" cy="1529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512700" y="1412925"/>
            <a:ext cx="8118600" cy="200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is this a non-trivial task?</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440675" y="370725"/>
            <a:ext cx="8024400" cy="72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t>Results after </a:t>
            </a:r>
            <a:r>
              <a:rPr lang="en" sz="4200"/>
              <a:t>Inpainting</a:t>
            </a:r>
            <a:endParaRPr sz="2400"/>
          </a:p>
        </p:txBody>
      </p:sp>
      <p:pic>
        <p:nvPicPr>
          <p:cNvPr id="143" name="Google Shape;143;p27"/>
          <p:cNvPicPr preferRelativeResize="0"/>
          <p:nvPr/>
        </p:nvPicPr>
        <p:blipFill>
          <a:blip r:embed="rId3">
            <a:alphaModFix/>
          </a:blip>
          <a:stretch>
            <a:fillRect/>
          </a:stretch>
        </p:blipFill>
        <p:spPr>
          <a:xfrm>
            <a:off x="4653888" y="1744113"/>
            <a:ext cx="2263825" cy="2263825"/>
          </a:xfrm>
          <a:prstGeom prst="rect">
            <a:avLst/>
          </a:prstGeom>
          <a:noFill/>
          <a:ln>
            <a:noFill/>
          </a:ln>
        </p:spPr>
      </p:pic>
      <p:pic>
        <p:nvPicPr>
          <p:cNvPr id="144" name="Google Shape;144;p27"/>
          <p:cNvPicPr preferRelativeResize="0"/>
          <p:nvPr/>
        </p:nvPicPr>
        <p:blipFill>
          <a:blip r:embed="rId4">
            <a:alphaModFix/>
          </a:blip>
          <a:stretch>
            <a:fillRect/>
          </a:stretch>
        </p:blipFill>
        <p:spPr>
          <a:xfrm>
            <a:off x="0" y="1680963"/>
            <a:ext cx="2390100" cy="2390100"/>
          </a:xfrm>
          <a:prstGeom prst="rect">
            <a:avLst/>
          </a:prstGeom>
          <a:noFill/>
          <a:ln>
            <a:noFill/>
          </a:ln>
        </p:spPr>
      </p:pic>
      <p:pic>
        <p:nvPicPr>
          <p:cNvPr id="145" name="Google Shape;145;p27"/>
          <p:cNvPicPr preferRelativeResize="0"/>
          <p:nvPr/>
        </p:nvPicPr>
        <p:blipFill rotWithShape="1">
          <a:blip r:embed="rId5">
            <a:alphaModFix/>
          </a:blip>
          <a:srcRect b="2638" l="5285" r="3423" t="0"/>
          <a:stretch/>
        </p:blipFill>
        <p:spPr>
          <a:xfrm>
            <a:off x="2431050" y="1712563"/>
            <a:ext cx="2181900" cy="2326950"/>
          </a:xfrm>
          <a:prstGeom prst="rect">
            <a:avLst/>
          </a:prstGeom>
          <a:noFill/>
          <a:ln>
            <a:noFill/>
          </a:ln>
        </p:spPr>
      </p:pic>
      <p:pic>
        <p:nvPicPr>
          <p:cNvPr id="146" name="Google Shape;146;p27"/>
          <p:cNvPicPr preferRelativeResize="0"/>
          <p:nvPr/>
        </p:nvPicPr>
        <p:blipFill>
          <a:blip r:embed="rId6">
            <a:alphaModFix/>
          </a:blip>
          <a:stretch>
            <a:fillRect/>
          </a:stretch>
        </p:blipFill>
        <p:spPr>
          <a:xfrm>
            <a:off x="6957700" y="1744152"/>
            <a:ext cx="2263800" cy="2263771"/>
          </a:xfrm>
          <a:prstGeom prst="rect">
            <a:avLst/>
          </a:prstGeom>
          <a:noFill/>
          <a:ln>
            <a:noFill/>
          </a:ln>
        </p:spPr>
      </p:pic>
      <p:sp>
        <p:nvSpPr>
          <p:cNvPr id="147" name="Google Shape;147;p27"/>
          <p:cNvSpPr/>
          <p:nvPr/>
        </p:nvSpPr>
        <p:spPr>
          <a:xfrm>
            <a:off x="2054475" y="2665450"/>
            <a:ext cx="704100" cy="4212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7"/>
          <p:cNvSpPr/>
          <p:nvPr/>
        </p:nvSpPr>
        <p:spPr>
          <a:xfrm>
            <a:off x="4321850" y="2665425"/>
            <a:ext cx="704100" cy="4212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7"/>
          <p:cNvSpPr/>
          <p:nvPr/>
        </p:nvSpPr>
        <p:spPr>
          <a:xfrm>
            <a:off x="6698200" y="2665425"/>
            <a:ext cx="704100" cy="4212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440675" y="370725"/>
            <a:ext cx="7181700" cy="72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t>Results after </a:t>
            </a:r>
            <a:r>
              <a:rPr lang="en" sz="4200"/>
              <a:t>Inpainting</a:t>
            </a:r>
            <a:endParaRPr sz="2400"/>
          </a:p>
        </p:txBody>
      </p:sp>
      <p:pic>
        <p:nvPicPr>
          <p:cNvPr id="155" name="Google Shape;155;p28"/>
          <p:cNvPicPr preferRelativeResize="0"/>
          <p:nvPr/>
        </p:nvPicPr>
        <p:blipFill>
          <a:blip r:embed="rId3">
            <a:alphaModFix/>
          </a:blip>
          <a:stretch>
            <a:fillRect/>
          </a:stretch>
        </p:blipFill>
        <p:spPr>
          <a:xfrm>
            <a:off x="440675" y="1633538"/>
            <a:ext cx="2181225" cy="1876425"/>
          </a:xfrm>
          <a:prstGeom prst="rect">
            <a:avLst/>
          </a:prstGeom>
          <a:noFill/>
          <a:ln>
            <a:noFill/>
          </a:ln>
        </p:spPr>
      </p:pic>
      <p:pic>
        <p:nvPicPr>
          <p:cNvPr id="156" name="Google Shape;156;p28"/>
          <p:cNvPicPr preferRelativeResize="0"/>
          <p:nvPr/>
        </p:nvPicPr>
        <p:blipFill>
          <a:blip r:embed="rId4">
            <a:alphaModFix/>
          </a:blip>
          <a:stretch>
            <a:fillRect/>
          </a:stretch>
        </p:blipFill>
        <p:spPr>
          <a:xfrm>
            <a:off x="3481388" y="1633538"/>
            <a:ext cx="2181225" cy="1876425"/>
          </a:xfrm>
          <a:prstGeom prst="rect">
            <a:avLst/>
          </a:prstGeom>
          <a:noFill/>
          <a:ln>
            <a:noFill/>
          </a:ln>
        </p:spPr>
      </p:pic>
      <p:pic>
        <p:nvPicPr>
          <p:cNvPr id="157" name="Google Shape;157;p28"/>
          <p:cNvPicPr preferRelativeResize="0"/>
          <p:nvPr/>
        </p:nvPicPr>
        <p:blipFill>
          <a:blip r:embed="rId5">
            <a:alphaModFix/>
          </a:blip>
          <a:stretch>
            <a:fillRect/>
          </a:stretch>
        </p:blipFill>
        <p:spPr>
          <a:xfrm>
            <a:off x="6522125" y="1633550"/>
            <a:ext cx="2181225" cy="1876425"/>
          </a:xfrm>
          <a:prstGeom prst="rect">
            <a:avLst/>
          </a:prstGeom>
          <a:noFill/>
          <a:ln>
            <a:noFill/>
          </a:ln>
        </p:spPr>
      </p:pic>
      <p:sp>
        <p:nvSpPr>
          <p:cNvPr id="158" name="Google Shape;158;p28"/>
          <p:cNvSpPr/>
          <p:nvPr/>
        </p:nvSpPr>
        <p:spPr>
          <a:xfrm>
            <a:off x="2699600" y="2361150"/>
            <a:ext cx="704100" cy="4212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8"/>
          <p:cNvSpPr/>
          <p:nvPr/>
        </p:nvSpPr>
        <p:spPr>
          <a:xfrm>
            <a:off x="5740325" y="2361163"/>
            <a:ext cx="704100" cy="4212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165" name="Google Shape;165;p2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42900" lvl="0" marL="457200" rtl="0" algn="l">
              <a:spcBef>
                <a:spcPts val="1600"/>
              </a:spcBef>
              <a:spcAft>
                <a:spcPts val="0"/>
              </a:spcAft>
              <a:buSzPts val="1800"/>
              <a:buChar char="●"/>
            </a:pPr>
            <a:r>
              <a:rPr lang="en"/>
              <a:t>Frame-by-frame detection of fences in videos containing occlusions can also be attempted</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Improvement on the accuracy of the fence mask, especially when dealing with low resolution images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31"/>
          <p:cNvPicPr preferRelativeResize="0"/>
          <p:nvPr/>
        </p:nvPicPr>
        <p:blipFill>
          <a:blip r:embed="rId3">
            <a:alphaModFix/>
          </a:blip>
          <a:stretch>
            <a:fillRect/>
          </a:stretch>
        </p:blipFill>
        <p:spPr>
          <a:xfrm>
            <a:off x="152400" y="573800"/>
            <a:ext cx="8839201" cy="4316819"/>
          </a:xfrm>
          <a:prstGeom prst="rect">
            <a:avLst/>
          </a:prstGeom>
          <a:noFill/>
          <a:ln>
            <a:noFill/>
          </a:ln>
        </p:spPr>
      </p:pic>
      <p:sp>
        <p:nvSpPr>
          <p:cNvPr id="176" name="Google Shape;176;p31"/>
          <p:cNvSpPr txBox="1"/>
          <p:nvPr/>
        </p:nvSpPr>
        <p:spPr>
          <a:xfrm>
            <a:off x="396600" y="1846700"/>
            <a:ext cx="22434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latin typeface="Old Standard TT"/>
                <a:ea typeface="Old Standard TT"/>
                <a:cs typeface="Old Standard TT"/>
                <a:sym typeface="Old Standard TT"/>
              </a:rPr>
              <a:t>References</a:t>
            </a:r>
            <a:endParaRPr sz="2900">
              <a:latin typeface="Old Standard TT"/>
              <a:ea typeface="Old Standard TT"/>
              <a:cs typeface="Old Standard TT"/>
              <a:sym typeface="Old Standard T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de-fencing?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600"/>
              <a:t>What are its applications?</a:t>
            </a:r>
            <a:endParaRPr sz="2600"/>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290300" y="1487250"/>
            <a:ext cx="4045200" cy="21690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4000"/>
              <a:t>Foundational idea</a:t>
            </a:r>
            <a:endParaRPr sz="4000"/>
          </a:p>
        </p:txBody>
      </p:sp>
      <p:sp>
        <p:nvSpPr>
          <p:cNvPr id="71" name="Google Shape;71;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Fence edges = semi-periodic signals in image</a:t>
            </a:r>
            <a:endParaRPr/>
          </a:p>
          <a:p>
            <a:pPr indent="-342900" lvl="0" marL="457200" rtl="0" algn="l">
              <a:spcBef>
                <a:spcPts val="1600"/>
              </a:spcBef>
              <a:spcAft>
                <a:spcPts val="0"/>
              </a:spcAft>
              <a:buSzPts val="1800"/>
              <a:buChar char="●"/>
            </a:pPr>
            <a:r>
              <a:rPr lang="en"/>
              <a:t>Can be segregated mathematically</a:t>
            </a:r>
            <a:endParaRPr/>
          </a:p>
          <a:p>
            <a:pPr indent="-342900" lvl="0" marL="457200" rtl="0" algn="l">
              <a:spcBef>
                <a:spcPts val="1600"/>
              </a:spcBef>
              <a:spcAft>
                <a:spcPts val="1600"/>
              </a:spcAft>
              <a:buSzPts val="1800"/>
              <a:buChar char="●"/>
            </a:pPr>
            <a:r>
              <a:rPr lang="en"/>
              <a:t>Connected components l</a:t>
            </a:r>
            <a:r>
              <a:rPr lang="en"/>
              <a:t>abelling </a:t>
            </a:r>
            <a:r>
              <a:rPr lang="en"/>
              <a:t>greatly improves quality of fence mask produced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Proposed Methodology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290300" y="1487250"/>
            <a:ext cx="4045200" cy="21690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4000"/>
              <a:t>O</a:t>
            </a:r>
            <a:r>
              <a:rPr lang="en" sz="4000"/>
              <a:t>btaining raw fence mask</a:t>
            </a:r>
            <a:endParaRPr sz="4000"/>
          </a:p>
        </p:txBody>
      </p:sp>
      <p:sp>
        <p:nvSpPr>
          <p:cNvPr id="82" name="Google Shape;82;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Manipulation in Frequency Domain</a:t>
            </a:r>
            <a:endParaRPr/>
          </a:p>
          <a:p>
            <a:pPr indent="-342900" lvl="0" marL="457200" rtl="0" algn="l">
              <a:spcBef>
                <a:spcPts val="1600"/>
              </a:spcBef>
              <a:spcAft>
                <a:spcPts val="0"/>
              </a:spcAft>
              <a:buSzPts val="1800"/>
              <a:buChar char="●"/>
            </a:pPr>
            <a:r>
              <a:rPr lang="en"/>
              <a:t>Quasi-periodic texture filtering</a:t>
            </a:r>
            <a:endParaRPr/>
          </a:p>
          <a:p>
            <a:pPr indent="-342900" lvl="0" marL="457200" rtl="0" algn="l">
              <a:spcBef>
                <a:spcPts val="1600"/>
              </a:spcBef>
              <a:spcAft>
                <a:spcPts val="1600"/>
              </a:spcAft>
              <a:buSzPts val="1800"/>
              <a:buChar char="●"/>
            </a:pPr>
            <a:r>
              <a:rPr lang="en"/>
              <a:t>Multi-resolution Processing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8"/>
          <p:cNvPicPr preferRelativeResize="0"/>
          <p:nvPr/>
        </p:nvPicPr>
        <p:blipFill>
          <a:blip r:embed="rId3">
            <a:alphaModFix/>
          </a:blip>
          <a:stretch>
            <a:fillRect/>
          </a:stretch>
        </p:blipFill>
        <p:spPr>
          <a:xfrm>
            <a:off x="0" y="72000"/>
            <a:ext cx="9143998" cy="482382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9"/>
          <p:cNvPicPr preferRelativeResize="0"/>
          <p:nvPr/>
        </p:nvPicPr>
        <p:blipFill>
          <a:blip r:embed="rId3">
            <a:alphaModFix/>
          </a:blip>
          <a:stretch>
            <a:fillRect/>
          </a:stretch>
        </p:blipFill>
        <p:spPr>
          <a:xfrm>
            <a:off x="0" y="66250"/>
            <a:ext cx="9144001" cy="5077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20"/>
          <p:cNvPicPr preferRelativeResize="0"/>
          <p:nvPr/>
        </p:nvPicPr>
        <p:blipFill>
          <a:blip r:embed="rId3">
            <a:alphaModFix/>
          </a:blip>
          <a:stretch>
            <a:fillRect/>
          </a:stretch>
        </p:blipFill>
        <p:spPr>
          <a:xfrm>
            <a:off x="0" y="85300"/>
            <a:ext cx="9144000" cy="50582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290300" y="1487250"/>
            <a:ext cx="4045200" cy="21690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4000"/>
              <a:t>Noise Removal</a:t>
            </a:r>
            <a:endParaRPr sz="4000"/>
          </a:p>
        </p:txBody>
      </p:sp>
      <p:sp>
        <p:nvSpPr>
          <p:cNvPr id="103" name="Google Shape;103;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Connected Component Labelling</a:t>
            </a:r>
            <a:endParaRPr/>
          </a:p>
          <a:p>
            <a:pPr indent="-342900" lvl="0" marL="457200" rtl="0" algn="l">
              <a:spcBef>
                <a:spcPts val="1600"/>
              </a:spcBef>
              <a:spcAft>
                <a:spcPts val="1600"/>
              </a:spcAft>
              <a:buSzPts val="1800"/>
              <a:buChar char="●"/>
            </a:pPr>
            <a:r>
              <a:rPr lang="en"/>
              <a:t>Morphological closing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