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68" r:id="rId4"/>
    <p:sldId id="258" r:id="rId5"/>
    <p:sldId id="269" r:id="rId6"/>
    <p:sldId id="260" r:id="rId7"/>
    <p:sldId id="259" r:id="rId8"/>
    <p:sldId id="264" r:id="rId9"/>
    <p:sldId id="265" r:id="rId10"/>
    <p:sldId id="266" r:id="rId11"/>
    <p:sldId id="267" r:id="rId12"/>
    <p:sldId id="261" r:id="rId13"/>
    <p:sldId id="263" r:id="rId14"/>
    <p:sldId id="270" r:id="rId15"/>
    <p:sldId id="271" r:id="rId16"/>
    <p:sldId id="272" r:id="rId17"/>
    <p:sldId id="273" r:id="rId18"/>
    <p:sldId id="274" r:id="rId19"/>
    <p:sldId id="275" r:id="rId20"/>
    <p:sldId id="262" r:id="rId21"/>
  </p:sldIdLst>
  <p:sldSz cx="9144000" cy="5143500" type="screen16x9"/>
  <p:notesSz cx="6858000" cy="9144000"/>
  <p:embeddedFontLst>
    <p:embeddedFont>
      <p:font typeface="Roboto" charset="0"/>
      <p:regular r:id="rId23"/>
      <p:bold r:id="rId24"/>
      <p:italic r:id="rId25"/>
      <p:boldItalic r:id="rId26"/>
    </p:embeddedFont>
    <p:embeddedFont>
      <p:font typeface="Arial Black" pitchFamily="3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7FFF"/>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2b27deb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2b27deb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25e2ec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25e2e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IoT Self Study Component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Mechanical Hardware Components</a:t>
            </a:r>
            <a:endParaRPr/>
          </a:p>
        </p:txBody>
      </p:sp>
      <p:sp>
        <p:nvSpPr>
          <p:cNvPr id="91" name="Google Shape;91;p17"/>
          <p:cNvSpPr txBox="1">
            <a:spLocks noGrp="1"/>
          </p:cNvSpPr>
          <p:nvPr>
            <p:ph type="body" idx="1"/>
          </p:nvPr>
        </p:nvSpPr>
        <p:spPr>
          <a:xfrm>
            <a:off x="386861" y="1729888"/>
            <a:ext cx="4317023" cy="3413612"/>
          </a:xfrm>
          <a:prstGeom prst="rect">
            <a:avLst/>
          </a:prstGeom>
        </p:spPr>
        <p:txBody>
          <a:bodyPr spcFirstLastPara="1" wrap="square" lIns="91425" tIns="91425" rIns="91425" bIns="91425" anchor="t" anchorCtr="0">
            <a:noAutofit/>
          </a:bodyPr>
          <a:lstStyle/>
          <a:p>
            <a:pPr>
              <a:buNone/>
            </a:pPr>
            <a:r>
              <a:rPr lang="en-US" dirty="0" smtClean="0"/>
              <a:t>Part A: X-axis and Y-axis gantries</a:t>
            </a:r>
          </a:p>
          <a:p>
            <a:pPr fontAlgn="base"/>
            <a:r>
              <a:rPr lang="en-US" dirty="0" smtClean="0"/>
              <a:t>Wood for frame</a:t>
            </a:r>
          </a:p>
          <a:p>
            <a:pPr fontAlgn="base"/>
            <a:r>
              <a:rPr lang="en-US" dirty="0" smtClean="0"/>
              <a:t>Knitting Sticks</a:t>
            </a:r>
          </a:p>
          <a:p>
            <a:pPr fontAlgn="base"/>
            <a:r>
              <a:rPr lang="en-US" dirty="0" smtClean="0"/>
              <a:t>Sleeve(To hold the motor and the shaft together)</a:t>
            </a:r>
          </a:p>
          <a:p>
            <a:pPr fontAlgn="base"/>
            <a:r>
              <a:rPr lang="en-US" dirty="0" smtClean="0"/>
              <a:t>Shaft</a:t>
            </a:r>
          </a:p>
          <a:p>
            <a:pPr fontAlgn="base"/>
            <a:r>
              <a:rPr lang="en-US" dirty="0" smtClean="0"/>
              <a:t>Pen body</a:t>
            </a:r>
          </a:p>
          <a:p>
            <a:pPr fontAlgn="base"/>
            <a:r>
              <a:rPr lang="en-US" dirty="0" smtClean="0"/>
              <a:t>Screws + Tie Ups</a:t>
            </a:r>
          </a:p>
        </p:txBody>
      </p:sp>
      <p:sp>
        <p:nvSpPr>
          <p:cNvPr id="5" name="Google Shape;91;p17"/>
          <p:cNvSpPr txBox="1">
            <a:spLocks noGrp="1"/>
          </p:cNvSpPr>
          <p:nvPr>
            <p:ph type="body" idx="1"/>
          </p:nvPr>
        </p:nvSpPr>
        <p:spPr>
          <a:xfrm>
            <a:off x="5161084" y="1729888"/>
            <a:ext cx="3982915" cy="3413612"/>
          </a:xfrm>
          <a:prstGeom prst="rect">
            <a:avLst/>
          </a:prstGeom>
        </p:spPr>
        <p:txBody>
          <a:bodyPr spcFirstLastPara="1" wrap="square" lIns="91425" tIns="91425" rIns="91425" bIns="91425" anchor="t" anchorCtr="0">
            <a:noAutofit/>
          </a:bodyPr>
          <a:lstStyle/>
          <a:p>
            <a:pPr>
              <a:buNone/>
            </a:pPr>
            <a:r>
              <a:rPr lang="en-US" dirty="0" smtClean="0"/>
              <a:t>Part B: FLEXIBLE NIB-PEN</a:t>
            </a:r>
          </a:p>
          <a:p>
            <a:pPr fontAlgn="base"/>
            <a:r>
              <a:rPr lang="en-US" dirty="0" smtClean="0"/>
              <a:t>Ball </a:t>
            </a:r>
            <a:r>
              <a:rPr lang="en-US" dirty="0" err="1" smtClean="0"/>
              <a:t>ben</a:t>
            </a:r>
            <a:endParaRPr lang="en-US" dirty="0" smtClean="0"/>
          </a:p>
          <a:p>
            <a:pPr fontAlgn="base"/>
            <a:r>
              <a:rPr lang="en-US" dirty="0" smtClean="0"/>
              <a:t>Spring</a:t>
            </a:r>
          </a:p>
          <a:p>
            <a:pPr fontAlgn="base"/>
            <a:r>
              <a:rPr lang="en-US" dirty="0" smtClean="0"/>
              <a:t>Thread</a:t>
            </a:r>
          </a:p>
          <a:p>
            <a:pPr fontAlgn="base"/>
            <a:r>
              <a:rPr lang="en-US" dirty="0" smtClean="0"/>
              <a:t>Compass grip</a:t>
            </a:r>
          </a:p>
          <a:p>
            <a:pPr>
              <a:buNone/>
            </a:pPr>
            <a:endParaRPr lang="en-US" dirty="0" smtClean="0"/>
          </a:p>
          <a:p>
            <a:pPr>
              <a:buNone/>
            </a:pPr>
            <a:endParaRPr lang="en-US" dirty="0" smtClean="0"/>
          </a:p>
          <a:p>
            <a:pPr>
              <a:buNone/>
            </a:pPr>
            <a:r>
              <a:rPr lang="en-US" dirty="0" smtClean="0"/>
              <a:t>Tools </a:t>
            </a:r>
            <a:r>
              <a:rPr lang="en-US" dirty="0" smtClean="0"/>
              <a:t>Required:</a:t>
            </a:r>
          </a:p>
          <a:p>
            <a:pPr fontAlgn="base"/>
            <a:r>
              <a:rPr lang="en-US" dirty="0" smtClean="0"/>
              <a:t>Drill machine</a:t>
            </a:r>
          </a:p>
          <a:p>
            <a:pPr fontAlgn="base"/>
            <a:r>
              <a:rPr lang="en-US" dirty="0" smtClean="0"/>
              <a:t>Cutting Machine</a:t>
            </a:r>
          </a:p>
          <a:p>
            <a:pPr fontAlgn="base"/>
            <a:r>
              <a:rPr lang="en-US" dirty="0" smtClean="0"/>
              <a:t>Glue gun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Software Requirements</a:t>
            </a:r>
            <a:endParaRPr/>
          </a:p>
        </p:txBody>
      </p:sp>
      <p:sp>
        <p:nvSpPr>
          <p:cNvPr id="91" name="Google Shape;91;p17"/>
          <p:cNvSpPr txBox="1">
            <a:spLocks noGrp="1"/>
          </p:cNvSpPr>
          <p:nvPr>
            <p:ph type="body" idx="1"/>
          </p:nvPr>
        </p:nvSpPr>
        <p:spPr>
          <a:xfrm>
            <a:off x="461390" y="1708863"/>
            <a:ext cx="8168400" cy="3413612"/>
          </a:xfrm>
          <a:prstGeom prst="rect">
            <a:avLst/>
          </a:prstGeom>
        </p:spPr>
        <p:txBody>
          <a:bodyPr spcFirstLastPara="1" wrap="square" lIns="91425" tIns="91425" rIns="91425" bIns="91425" anchor="t" anchorCtr="0">
            <a:noAutofit/>
          </a:bodyPr>
          <a:lstStyle/>
          <a:p>
            <a:pPr>
              <a:lnSpc>
                <a:spcPct val="150000"/>
              </a:lnSpc>
            </a:pPr>
            <a:r>
              <a:rPr lang="en-US" sz="2800" dirty="0" err="1" smtClean="0"/>
              <a:t>Inkscape</a:t>
            </a:r>
            <a:r>
              <a:rPr lang="en-US" sz="2800" dirty="0" smtClean="0"/>
              <a:t> (Version 0.48.5)</a:t>
            </a:r>
          </a:p>
          <a:p>
            <a:pPr>
              <a:lnSpc>
                <a:spcPct val="150000"/>
              </a:lnSpc>
            </a:pPr>
            <a:r>
              <a:rPr lang="en-US" sz="2800" dirty="0" smtClean="0"/>
              <a:t>Arduino IDE</a:t>
            </a:r>
          </a:p>
          <a:p>
            <a:pPr>
              <a:lnSpc>
                <a:spcPct val="150000"/>
              </a:lnSpc>
            </a:pPr>
            <a:r>
              <a:rPr lang="en-US" sz="2800" dirty="0" smtClean="0"/>
              <a:t>Processing 3.0.2</a:t>
            </a:r>
          </a:p>
          <a:p>
            <a:pPr>
              <a:lnSpc>
                <a:spcPct val="150000"/>
              </a:lnSpc>
            </a:pPr>
            <a:r>
              <a:rPr lang="en-US" sz="2800" dirty="0" err="1" smtClean="0"/>
              <a:t>Django</a:t>
            </a:r>
            <a:r>
              <a:rPr lang="en-US" sz="2800" dirty="0" smtClean="0"/>
              <a:t> 2.1 with IIS and </a:t>
            </a:r>
            <a:r>
              <a:rPr lang="en-US" sz="2800" dirty="0" err="1" smtClean="0"/>
              <a:t>FastCGI</a:t>
            </a: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Cost </a:t>
            </a:r>
            <a:r>
              <a:rPr lang="en" dirty="0" smtClean="0"/>
              <a:t>Estimation</a:t>
            </a:r>
            <a:endParaRPr/>
          </a:p>
        </p:txBody>
      </p:sp>
      <p:sp>
        <p:nvSpPr>
          <p:cNvPr id="97" name="Google Shape;97;p18"/>
          <p:cNvSpPr txBox="1">
            <a:spLocks noGrp="1"/>
          </p:cNvSpPr>
          <p:nvPr>
            <p:ph type="body" idx="1"/>
          </p:nvPr>
        </p:nvSpPr>
        <p:spPr>
          <a:xfrm>
            <a:off x="471899" y="1919075"/>
            <a:ext cx="8531423" cy="2710200"/>
          </a:xfrm>
          <a:prstGeom prst="rect">
            <a:avLst/>
          </a:prstGeom>
        </p:spPr>
        <p:txBody>
          <a:bodyPr spcFirstLastPara="1" wrap="square" lIns="91425" tIns="91425" rIns="91425" bIns="91425" anchor="t" anchorCtr="0">
            <a:noAutofit/>
          </a:bodyPr>
          <a:lstStyle/>
          <a:p>
            <a:r>
              <a:rPr lang="en-US" dirty="0" smtClean="0"/>
              <a:t>2 PCs </a:t>
            </a:r>
            <a:r>
              <a:rPr lang="en-US" dirty="0" err="1" smtClean="0"/>
              <a:t>Nema</a:t>
            </a:r>
            <a:r>
              <a:rPr lang="en-US" dirty="0" smtClean="0"/>
              <a:t> 17 Stepper motor	Rs. 953.26</a:t>
            </a:r>
          </a:p>
          <a:p>
            <a:r>
              <a:rPr lang="en-US" dirty="0" smtClean="0"/>
              <a:t>Arduino Uno R3			Rs. 445.00</a:t>
            </a:r>
          </a:p>
          <a:p>
            <a:r>
              <a:rPr lang="en-US" dirty="0" smtClean="0"/>
              <a:t>Mg 90 S Metal Gear Servo		Rs. 319.00</a:t>
            </a:r>
          </a:p>
          <a:p>
            <a:r>
              <a:rPr lang="en-US" dirty="0" smtClean="0"/>
              <a:t>L293D Motor Driver		Rs. 180.00</a:t>
            </a:r>
          </a:p>
          <a:p>
            <a:r>
              <a:rPr lang="en-US" dirty="0" smtClean="0"/>
              <a:t>Total cost for mechanical parts	Rs. 350.00</a:t>
            </a:r>
          </a:p>
          <a:p>
            <a:r>
              <a:rPr lang="en-US" dirty="0" smtClean="0"/>
              <a:t>Rent for Azure VM		Free for a limited time</a:t>
            </a:r>
          </a:p>
          <a:p>
            <a:r>
              <a:rPr lang="en-US" dirty="0" smtClean="0"/>
              <a:t>Miscellaneous			Rs. 900.00</a:t>
            </a:r>
          </a:p>
          <a:p>
            <a:r>
              <a:rPr lang="en-US" dirty="0" smtClean="0"/>
              <a:t>Total cost of the Project		Rs. 2,247.26 + Rent for VM (after expiration of free period)</a:t>
            </a:r>
            <a:endParaRPr lang="en" b="1" dirty="0" smtClean="0"/>
          </a:p>
          <a:p>
            <a:pPr marL="0" indent="0">
              <a:spcBef>
                <a:spcPts val="1600"/>
              </a:spcBef>
              <a:spcAft>
                <a:spcPts val="1600"/>
              </a:spcAft>
              <a:buNone/>
            </a:pPr>
            <a:r>
              <a:rPr lang="en" sz="1800" b="1" dirty="0" smtClean="0"/>
              <a:t>Total </a:t>
            </a:r>
            <a:r>
              <a:rPr lang="en" sz="1800" b="1" dirty="0"/>
              <a:t>= </a:t>
            </a:r>
            <a:r>
              <a:rPr lang="en-US" sz="1800" dirty="0" smtClean="0"/>
              <a:t>₹</a:t>
            </a:r>
            <a:r>
              <a:rPr lang="en" sz="1800" b="1" dirty="0" smtClean="0"/>
              <a:t>3000/- (approx)</a:t>
            </a:r>
            <a:endParaRPr sz="18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Context Model</a:t>
            </a:r>
            <a:endParaRPr/>
          </a:p>
        </p:txBody>
      </p:sp>
      <p:sp>
        <p:nvSpPr>
          <p:cNvPr id="5" name="TextBox 4"/>
          <p:cNvSpPr txBox="1"/>
          <p:nvPr/>
        </p:nvSpPr>
        <p:spPr>
          <a:xfrm>
            <a:off x="6182306" y="2906919"/>
            <a:ext cx="2794639" cy="707886"/>
          </a:xfrm>
          <a:prstGeom prst="rect">
            <a:avLst/>
          </a:prstGeom>
          <a:solidFill>
            <a:schemeClr val="tx1"/>
          </a:solidFill>
        </p:spPr>
        <p:txBody>
          <a:bodyPr wrap="square" rtlCol="0">
            <a:spAutoFit/>
          </a:bodyPr>
          <a:lstStyle/>
          <a:p>
            <a:r>
              <a:rPr lang="en-US" sz="2000" dirty="0" smtClean="0">
                <a:solidFill>
                  <a:schemeClr val="bg1"/>
                </a:solidFill>
                <a:latin typeface="Arial Black" pitchFamily="34" charset="0"/>
              </a:rPr>
              <a:t>Arduino Uno Board + Motor Shield</a:t>
            </a:r>
            <a:endParaRPr lang="en-US" sz="2000" dirty="0">
              <a:solidFill>
                <a:schemeClr val="bg1"/>
              </a:solidFill>
              <a:latin typeface="Arial Black" pitchFamily="34" charset="0"/>
            </a:endParaRPr>
          </a:p>
        </p:txBody>
      </p:sp>
      <p:sp>
        <p:nvSpPr>
          <p:cNvPr id="7" name="TextBox 6"/>
          <p:cNvSpPr txBox="1"/>
          <p:nvPr/>
        </p:nvSpPr>
        <p:spPr>
          <a:xfrm>
            <a:off x="1870641" y="3404341"/>
            <a:ext cx="3069021" cy="646331"/>
          </a:xfrm>
          <a:prstGeom prst="rect">
            <a:avLst/>
          </a:prstGeom>
          <a:solidFill>
            <a:schemeClr val="accent6">
              <a:lumMod val="75000"/>
            </a:schemeClr>
          </a:solidFill>
        </p:spPr>
        <p:txBody>
          <a:bodyPr wrap="square" rtlCol="0">
            <a:spAutoFit/>
          </a:bodyPr>
          <a:lstStyle/>
          <a:p>
            <a:pPr algn="ctr"/>
            <a:r>
              <a:rPr lang="en-US" sz="1800" dirty="0" smtClean="0">
                <a:solidFill>
                  <a:schemeClr val="bg1"/>
                </a:solidFill>
                <a:latin typeface="Arial Black" pitchFamily="34" charset="0"/>
              </a:rPr>
              <a:t>Pen Plotter Hardware with paper</a:t>
            </a:r>
          </a:p>
        </p:txBody>
      </p:sp>
      <p:sp>
        <p:nvSpPr>
          <p:cNvPr id="23" name="TextBox 22"/>
          <p:cNvSpPr txBox="1"/>
          <p:nvPr/>
        </p:nvSpPr>
        <p:spPr>
          <a:xfrm>
            <a:off x="209602" y="4514091"/>
            <a:ext cx="6348246" cy="400110"/>
          </a:xfrm>
          <a:prstGeom prst="rect">
            <a:avLst/>
          </a:prstGeom>
          <a:solidFill>
            <a:srgbClr val="92D050"/>
          </a:solidFill>
        </p:spPr>
        <p:txBody>
          <a:bodyPr wrap="square" rtlCol="0">
            <a:spAutoFit/>
          </a:bodyPr>
          <a:lstStyle/>
          <a:p>
            <a:pPr algn="ctr"/>
            <a:r>
              <a:rPr lang="en-US" sz="2000" dirty="0" smtClean="0">
                <a:solidFill>
                  <a:schemeClr val="bg1"/>
                </a:solidFill>
              </a:rPr>
              <a:t>Website hosted on Azure VM for user to upload image</a:t>
            </a:r>
          </a:p>
        </p:txBody>
      </p:sp>
      <p:sp>
        <p:nvSpPr>
          <p:cNvPr id="12" name="TextBox 11"/>
          <p:cNvSpPr txBox="1"/>
          <p:nvPr/>
        </p:nvSpPr>
        <p:spPr>
          <a:xfrm>
            <a:off x="355938" y="2136127"/>
            <a:ext cx="2575034" cy="646331"/>
          </a:xfrm>
          <a:prstGeom prst="rect">
            <a:avLst/>
          </a:prstGeom>
          <a:solidFill>
            <a:schemeClr val="tx1"/>
          </a:solidFill>
        </p:spPr>
        <p:txBody>
          <a:bodyPr wrap="square" rtlCol="0">
            <a:spAutoFit/>
          </a:bodyPr>
          <a:lstStyle/>
          <a:p>
            <a:r>
              <a:rPr lang="en-US" sz="1200" dirty="0" err="1" smtClean="0">
                <a:solidFill>
                  <a:schemeClr val="bg1"/>
                </a:solidFill>
                <a:latin typeface="Arial Black" pitchFamily="34" charset="0"/>
              </a:rPr>
              <a:t>Gcode</a:t>
            </a:r>
            <a:r>
              <a:rPr lang="en-US" sz="1200" dirty="0" smtClean="0">
                <a:solidFill>
                  <a:schemeClr val="bg1"/>
                </a:solidFill>
                <a:latin typeface="Arial Black" pitchFamily="34" charset="0"/>
              </a:rPr>
              <a:t> Generator (</a:t>
            </a:r>
            <a:r>
              <a:rPr lang="en-US" sz="1200" dirty="0" err="1" smtClean="0">
                <a:solidFill>
                  <a:schemeClr val="bg1"/>
                </a:solidFill>
                <a:latin typeface="Arial Black" pitchFamily="34" charset="0"/>
              </a:rPr>
              <a:t>Inkscape+Makerbot</a:t>
            </a:r>
            <a:r>
              <a:rPr lang="en-US" sz="1200" dirty="0" smtClean="0">
                <a:solidFill>
                  <a:schemeClr val="bg1"/>
                </a:solidFill>
                <a:latin typeface="Arial Black" pitchFamily="34" charset="0"/>
              </a:rPr>
              <a:t> </a:t>
            </a:r>
            <a:r>
              <a:rPr lang="en-US" sz="1200" dirty="0" err="1" smtClean="0">
                <a:solidFill>
                  <a:schemeClr val="bg1"/>
                </a:solidFill>
                <a:latin typeface="Arial Black" pitchFamily="34" charset="0"/>
              </a:rPr>
              <a:t>plugin</a:t>
            </a:r>
            <a:r>
              <a:rPr lang="en-US" sz="1200" dirty="0" smtClean="0">
                <a:solidFill>
                  <a:schemeClr val="bg1"/>
                </a:solidFill>
                <a:latin typeface="Arial Black" pitchFamily="34" charset="0"/>
              </a:rPr>
              <a:t>)</a:t>
            </a:r>
          </a:p>
          <a:p>
            <a:r>
              <a:rPr lang="en-US" sz="1200" dirty="0" smtClean="0">
                <a:solidFill>
                  <a:schemeClr val="bg1"/>
                </a:solidFill>
                <a:latin typeface="Arial Black" pitchFamily="34" charset="0"/>
              </a:rPr>
              <a:t>Cloud Computation</a:t>
            </a:r>
            <a:endParaRPr lang="en-US" sz="1200" dirty="0">
              <a:solidFill>
                <a:schemeClr val="bg1"/>
              </a:solidFill>
              <a:latin typeface="Arial Black" pitchFamily="34" charset="0"/>
            </a:endParaRPr>
          </a:p>
        </p:txBody>
      </p:sp>
      <p:sp>
        <p:nvSpPr>
          <p:cNvPr id="13" name="TextBox 12"/>
          <p:cNvSpPr txBox="1"/>
          <p:nvPr/>
        </p:nvSpPr>
        <p:spPr>
          <a:xfrm>
            <a:off x="3784937" y="2188881"/>
            <a:ext cx="1956439" cy="338554"/>
          </a:xfrm>
          <a:prstGeom prst="rect">
            <a:avLst/>
          </a:prstGeom>
          <a:solidFill>
            <a:schemeClr val="tx1"/>
          </a:solidFill>
        </p:spPr>
        <p:txBody>
          <a:bodyPr wrap="square" rtlCol="0">
            <a:spAutoFit/>
          </a:bodyPr>
          <a:lstStyle/>
          <a:p>
            <a:r>
              <a:rPr lang="en-US" sz="1600" dirty="0" smtClean="0">
                <a:solidFill>
                  <a:schemeClr val="bg1"/>
                </a:solidFill>
                <a:latin typeface="Arial Black" pitchFamily="34" charset="0"/>
              </a:rPr>
              <a:t>Processing IDE</a:t>
            </a:r>
            <a:endParaRPr lang="en-US" sz="1600" dirty="0">
              <a:solidFill>
                <a:schemeClr val="bg1"/>
              </a:solidFill>
              <a:latin typeface="Arial Black" pitchFamily="34" charset="0"/>
            </a:endParaRPr>
          </a:p>
        </p:txBody>
      </p:sp>
      <p:cxnSp>
        <p:nvCxnSpPr>
          <p:cNvPr id="15" name="Straight Connector 14"/>
          <p:cNvCxnSpPr>
            <a:stCxn id="12" idx="2"/>
          </p:cNvCxnSpPr>
          <p:nvPr/>
        </p:nvCxnSpPr>
        <p:spPr>
          <a:xfrm rot="16200000" flipH="1">
            <a:off x="1918940" y="2506973"/>
            <a:ext cx="637750" cy="1188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10800000" flipV="1">
            <a:off x="3675186" y="2512827"/>
            <a:ext cx="943001" cy="8897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7" idx="3"/>
          </p:cNvCxnSpPr>
          <p:nvPr/>
        </p:nvCxnSpPr>
        <p:spPr>
          <a:xfrm rot="10800000" flipV="1">
            <a:off x="4939662" y="3052087"/>
            <a:ext cx="1246488" cy="675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7" idx="2"/>
          </p:cNvCxnSpPr>
          <p:nvPr/>
        </p:nvCxnSpPr>
        <p:spPr>
          <a:xfrm flipV="1">
            <a:off x="2584938" y="4050672"/>
            <a:ext cx="820214" cy="45099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Screenshots</a:t>
            </a:r>
            <a:endParaRPr/>
          </a:p>
        </p:txBody>
      </p:sp>
      <p:pic>
        <p:nvPicPr>
          <p:cNvPr id="41986" name="Picture 2"/>
          <p:cNvPicPr>
            <a:picLocks noChangeAspect="1" noChangeArrowheads="1"/>
          </p:cNvPicPr>
          <p:nvPr/>
        </p:nvPicPr>
        <p:blipFill>
          <a:blip r:embed="rId3"/>
          <a:srcRect/>
          <a:stretch>
            <a:fillRect/>
          </a:stretch>
        </p:blipFill>
        <p:spPr bwMode="auto">
          <a:xfrm>
            <a:off x="1149790" y="1744961"/>
            <a:ext cx="5753477" cy="339853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27939" y="14964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Screenshots</a:t>
            </a:r>
            <a:endParaRPr/>
          </a:p>
        </p:txBody>
      </p:sp>
      <p:pic>
        <p:nvPicPr>
          <p:cNvPr id="43010" name="Picture 2"/>
          <p:cNvPicPr>
            <a:picLocks noChangeAspect="1" noChangeArrowheads="1"/>
          </p:cNvPicPr>
          <p:nvPr/>
        </p:nvPicPr>
        <p:blipFill>
          <a:blip r:embed="rId3"/>
          <a:srcRect/>
          <a:stretch>
            <a:fillRect/>
          </a:stretch>
        </p:blipFill>
        <p:spPr bwMode="auto">
          <a:xfrm>
            <a:off x="983745" y="1028699"/>
            <a:ext cx="7549059" cy="411480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568615" y="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Screenshots</a:t>
            </a:r>
            <a:endParaRPr/>
          </a:p>
        </p:txBody>
      </p:sp>
      <p:pic>
        <p:nvPicPr>
          <p:cNvPr id="44034" name="Picture 2"/>
          <p:cNvPicPr>
            <a:picLocks noChangeAspect="1" noChangeArrowheads="1"/>
          </p:cNvPicPr>
          <p:nvPr/>
        </p:nvPicPr>
        <p:blipFill>
          <a:blip r:embed="rId3"/>
          <a:srcRect b="34667"/>
          <a:stretch>
            <a:fillRect/>
          </a:stretch>
        </p:blipFill>
        <p:spPr bwMode="auto">
          <a:xfrm>
            <a:off x="0" y="764931"/>
            <a:ext cx="5860117" cy="2584938"/>
          </a:xfrm>
          <a:prstGeom prst="rect">
            <a:avLst/>
          </a:prstGeom>
          <a:noFill/>
          <a:ln w="9525">
            <a:noFill/>
            <a:miter lim="800000"/>
            <a:headEnd/>
            <a:tailEnd/>
          </a:ln>
          <a:effectLst/>
        </p:spPr>
      </p:pic>
      <p:pic>
        <p:nvPicPr>
          <p:cNvPr id="44035" name="Picture 3"/>
          <p:cNvPicPr>
            <a:picLocks noChangeAspect="1" noChangeArrowheads="1"/>
          </p:cNvPicPr>
          <p:nvPr/>
        </p:nvPicPr>
        <p:blipFill>
          <a:blip r:embed="rId4"/>
          <a:srcRect b="33542"/>
          <a:stretch>
            <a:fillRect/>
          </a:stretch>
        </p:blipFill>
        <p:spPr bwMode="auto">
          <a:xfrm>
            <a:off x="4157785" y="2646485"/>
            <a:ext cx="4986215" cy="249701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542238" y="615462"/>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Screenshots</a:t>
            </a:r>
            <a:endParaRPr/>
          </a:p>
        </p:txBody>
      </p:sp>
      <p:pic>
        <p:nvPicPr>
          <p:cNvPr id="45058" name="Picture 2"/>
          <p:cNvPicPr>
            <a:picLocks noChangeAspect="1" noChangeArrowheads="1"/>
          </p:cNvPicPr>
          <p:nvPr/>
        </p:nvPicPr>
        <p:blipFill>
          <a:blip r:embed="rId3"/>
          <a:srcRect r="604" b="26989"/>
          <a:stretch>
            <a:fillRect/>
          </a:stretch>
        </p:blipFill>
        <p:spPr bwMode="auto">
          <a:xfrm>
            <a:off x="0" y="2057398"/>
            <a:ext cx="4888523" cy="2259625"/>
          </a:xfrm>
          <a:prstGeom prst="rect">
            <a:avLst/>
          </a:prstGeom>
          <a:noFill/>
          <a:ln w="9525">
            <a:noFill/>
            <a:miter lim="800000"/>
            <a:headEnd/>
            <a:tailEnd/>
          </a:ln>
          <a:effectLst/>
        </p:spPr>
      </p:pic>
      <p:pic>
        <p:nvPicPr>
          <p:cNvPr id="45059" name="Picture 3"/>
          <p:cNvPicPr>
            <a:picLocks noChangeAspect="1" noChangeArrowheads="1"/>
          </p:cNvPicPr>
          <p:nvPr/>
        </p:nvPicPr>
        <p:blipFill>
          <a:blip r:embed="rId4"/>
          <a:srcRect r="49737" b="4976"/>
          <a:stretch>
            <a:fillRect/>
          </a:stretch>
        </p:blipFill>
        <p:spPr bwMode="auto">
          <a:xfrm>
            <a:off x="4906108" y="33056"/>
            <a:ext cx="4237893" cy="511044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524653" y="123093"/>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Screenshots</a:t>
            </a:r>
            <a:endParaRPr/>
          </a:p>
        </p:txBody>
      </p:sp>
      <p:pic>
        <p:nvPicPr>
          <p:cNvPr id="46082" name="Picture 2"/>
          <p:cNvPicPr>
            <a:picLocks noChangeAspect="1" noChangeArrowheads="1"/>
          </p:cNvPicPr>
          <p:nvPr/>
        </p:nvPicPr>
        <p:blipFill>
          <a:blip r:embed="rId3"/>
          <a:srcRect r="33173" b="4915"/>
          <a:stretch>
            <a:fillRect/>
          </a:stretch>
        </p:blipFill>
        <p:spPr bwMode="auto">
          <a:xfrm>
            <a:off x="580292" y="886111"/>
            <a:ext cx="6216162" cy="425739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6" name="Google Shape;91;p17"/>
          <p:cNvSpPr txBox="1">
            <a:spLocks noGrp="1"/>
          </p:cNvSpPr>
          <p:nvPr>
            <p:ph type="body" idx="1"/>
          </p:nvPr>
        </p:nvSpPr>
        <p:spPr>
          <a:xfrm>
            <a:off x="461390" y="1708863"/>
            <a:ext cx="8168400" cy="3413612"/>
          </a:xfrm>
          <a:prstGeom prst="rect">
            <a:avLst/>
          </a:prstGeom>
        </p:spPr>
        <p:txBody>
          <a:bodyPr spcFirstLastPara="1" wrap="square" lIns="91425" tIns="91425" rIns="91425" bIns="91425" anchor="t" anchorCtr="0">
            <a:noAutofit/>
          </a:bodyPr>
          <a:lstStyle/>
          <a:p>
            <a:r>
              <a:rPr lang="en-US" dirty="0" smtClean="0"/>
              <a:t>In modern CNC systems, end-to-end component design is highly automated using computer aided design (CAD) and computer-aided manufacturing (CAM) programs</a:t>
            </a:r>
          </a:p>
          <a:p>
            <a:pPr>
              <a:buNone/>
            </a:pPr>
            <a:endParaRPr lang="en-US" dirty="0" smtClean="0"/>
          </a:p>
          <a:p>
            <a:r>
              <a:rPr lang="en-US" dirty="0" smtClean="0"/>
              <a:t>PCB Mill (Future Enhancements)</a:t>
            </a:r>
            <a:br>
              <a:rPr lang="en-US" dirty="0" smtClean="0"/>
            </a:br>
            <a:r>
              <a:rPr lang="en-US" dirty="0" smtClean="0"/>
              <a:t>A PCB Mill is a device that etches out a pattern on a copper clad board such that it makes a Printed Circuit Board (PCB). PCBs are used everywhere in the </a:t>
            </a:r>
            <a:r>
              <a:rPr lang="en-US" dirty="0" err="1" smtClean="0"/>
              <a:t>ﬁeld</a:t>
            </a:r>
            <a:r>
              <a:rPr lang="en-US" dirty="0" smtClean="0"/>
              <a:t> of electrical engineering to connect electrical components to one another. Typically, after a board is designed, the layout </a:t>
            </a:r>
            <a:r>
              <a:rPr lang="en-US" dirty="0" err="1" smtClean="0"/>
              <a:t>ﬁles</a:t>
            </a:r>
            <a:r>
              <a:rPr lang="en-US" dirty="0" smtClean="0"/>
              <a:t> are sent to a manufacturer who then makes the board and ships it back to the customer. When prototyping, the delay and setup costs associated with sending a layout to a manufacturer can often mean days of down time. While this may not seem costly at </a:t>
            </a:r>
            <a:r>
              <a:rPr lang="en-US" dirty="0" err="1" smtClean="0"/>
              <a:t>ﬁrst</a:t>
            </a:r>
            <a:r>
              <a:rPr lang="en-US" dirty="0" smtClean="0"/>
              <a:t>, it can prove to be a </a:t>
            </a:r>
            <a:r>
              <a:rPr lang="en-US" dirty="0" err="1" smtClean="0"/>
              <a:t>signiﬁcant</a:t>
            </a:r>
            <a:r>
              <a:rPr lang="en-US" dirty="0" smtClean="0"/>
              <a:t> nuisance since most boards contain a wiring bug that was overlooked or misunderstood and must then be remade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Members</a:t>
            </a:r>
            <a:r>
              <a:rPr lang="en" dirty="0" smtClean="0"/>
              <a:t>:</a:t>
            </a:r>
            <a:br>
              <a:rPr lang="en" dirty="0" smtClean="0"/>
            </a:br>
            <a:endParaRPr/>
          </a:p>
          <a:p>
            <a:pPr marL="0" lvl="0" indent="0" algn="l" rtl="0">
              <a:spcBef>
                <a:spcPts val="0"/>
              </a:spcBef>
              <a:spcAft>
                <a:spcPts val="0"/>
              </a:spcAft>
              <a:buNone/>
            </a:pPr>
            <a:r>
              <a:rPr lang="en" sz="3600" dirty="0"/>
              <a:t>Deepthi Bhat (1BM16CS003)</a:t>
            </a:r>
            <a:endParaRPr sz="3600"/>
          </a:p>
          <a:p>
            <a:pPr marL="0" lvl="0" indent="0" algn="l" rtl="0">
              <a:spcBef>
                <a:spcPts val="0"/>
              </a:spcBef>
              <a:spcAft>
                <a:spcPts val="0"/>
              </a:spcAft>
              <a:buNone/>
            </a:pPr>
            <a:r>
              <a:rPr lang="en" sz="3600" dirty="0"/>
              <a:t>Aditi Awasthi (1BM16CS008)</a:t>
            </a:r>
            <a:endParaRPr sz="3600"/>
          </a:p>
          <a:p>
            <a:pPr marL="0" lvl="0" indent="0" algn="l" rtl="0">
              <a:spcBef>
                <a:spcPts val="0"/>
              </a:spcBef>
              <a:spcAft>
                <a:spcPts val="0"/>
              </a:spcAft>
              <a:buNone/>
            </a:pPr>
            <a:r>
              <a:rPr lang="en" sz="3600" dirty="0"/>
              <a:t>Medhini Oak (1BM16CS047)</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29253" y="17528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FFFFFF"/>
                </a:solidFill>
              </a:rPr>
              <a:t>Thanks!</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Topics Of Discussion</a:t>
            </a:r>
            <a:endParaRPr/>
          </a:p>
        </p:txBody>
      </p:sp>
      <p:sp>
        <p:nvSpPr>
          <p:cNvPr id="78" name="Google Shape;78;p15"/>
          <p:cNvSpPr txBox="1">
            <a:spLocks noGrp="1"/>
          </p:cNvSpPr>
          <p:nvPr>
            <p:ph type="body" idx="1"/>
          </p:nvPr>
        </p:nvSpPr>
        <p:spPr>
          <a:xfrm>
            <a:off x="436730" y="1804775"/>
            <a:ext cx="8222100" cy="3030994"/>
          </a:xfrm>
          <a:prstGeom prst="rect">
            <a:avLst/>
          </a:prstGeom>
        </p:spPr>
        <p:txBody>
          <a:bodyPr spcFirstLastPara="1" wrap="square" lIns="91425" tIns="91425" rIns="91425" bIns="91425" anchor="t" anchorCtr="0">
            <a:noAutofit/>
          </a:bodyPr>
          <a:lstStyle/>
          <a:p>
            <a:pPr marL="0" lvl="0" indent="0">
              <a:lnSpc>
                <a:spcPct val="100000"/>
              </a:lnSpc>
              <a:spcAft>
                <a:spcPts val="800"/>
              </a:spcAft>
              <a:buNone/>
            </a:pPr>
            <a:r>
              <a:rPr lang="en-US" sz="1400" b="1" dirty="0" smtClean="0"/>
              <a:t>❑ Problem Statement</a:t>
            </a:r>
          </a:p>
          <a:p>
            <a:pPr marL="0" lvl="0" indent="0">
              <a:lnSpc>
                <a:spcPct val="100000"/>
              </a:lnSpc>
              <a:spcAft>
                <a:spcPts val="800"/>
              </a:spcAft>
              <a:buNone/>
            </a:pPr>
            <a:r>
              <a:rPr lang="en-US" sz="1400" b="1" dirty="0" smtClean="0"/>
              <a:t>❑ Literature Survey</a:t>
            </a:r>
          </a:p>
          <a:p>
            <a:pPr marL="0" indent="0">
              <a:lnSpc>
                <a:spcPct val="100000"/>
              </a:lnSpc>
              <a:spcAft>
                <a:spcPts val="800"/>
              </a:spcAft>
              <a:buNone/>
            </a:pPr>
            <a:r>
              <a:rPr lang="en-US" sz="1400" b="1" dirty="0" smtClean="0"/>
              <a:t>❑ Constraints</a:t>
            </a:r>
          </a:p>
          <a:p>
            <a:pPr marL="0" lvl="0" indent="0">
              <a:lnSpc>
                <a:spcPct val="100000"/>
              </a:lnSpc>
              <a:spcAft>
                <a:spcPts val="800"/>
              </a:spcAft>
              <a:buNone/>
            </a:pPr>
            <a:r>
              <a:rPr lang="en-US" sz="1400" b="1" dirty="0" smtClean="0"/>
              <a:t>❑ Components And Modules</a:t>
            </a:r>
          </a:p>
          <a:p>
            <a:pPr marL="0" lvl="0" indent="0">
              <a:lnSpc>
                <a:spcPct val="100000"/>
              </a:lnSpc>
              <a:spcAft>
                <a:spcPts val="800"/>
              </a:spcAft>
              <a:buNone/>
            </a:pPr>
            <a:r>
              <a:rPr lang="en-US" sz="1400" b="1" dirty="0" smtClean="0"/>
              <a:t>❑ Hardware and Software Requirements</a:t>
            </a:r>
          </a:p>
          <a:p>
            <a:pPr marL="0" indent="0">
              <a:lnSpc>
                <a:spcPct val="100000"/>
              </a:lnSpc>
              <a:spcAft>
                <a:spcPts val="800"/>
              </a:spcAft>
              <a:buNone/>
            </a:pPr>
            <a:r>
              <a:rPr lang="en-US" sz="1400" b="1" dirty="0" smtClean="0"/>
              <a:t>❑ Cost Estimation</a:t>
            </a:r>
          </a:p>
          <a:p>
            <a:pPr marL="0" lvl="0" indent="0">
              <a:lnSpc>
                <a:spcPct val="100000"/>
              </a:lnSpc>
              <a:spcAft>
                <a:spcPts val="800"/>
              </a:spcAft>
              <a:buNone/>
            </a:pPr>
            <a:r>
              <a:rPr lang="en-US" sz="1400" b="1" dirty="0" smtClean="0"/>
              <a:t>❑ Context Model</a:t>
            </a:r>
          </a:p>
          <a:p>
            <a:pPr marL="0" lvl="0" indent="0">
              <a:lnSpc>
                <a:spcPct val="100000"/>
              </a:lnSpc>
              <a:spcAft>
                <a:spcPts val="800"/>
              </a:spcAft>
              <a:buNone/>
            </a:pPr>
            <a:r>
              <a:rPr lang="en-US" sz="1400" b="1" dirty="0" smtClean="0"/>
              <a:t>❑ Screenshots</a:t>
            </a:r>
          </a:p>
          <a:p>
            <a:pPr marL="0" indent="0">
              <a:lnSpc>
                <a:spcPct val="100000"/>
              </a:lnSpc>
              <a:spcAft>
                <a:spcPts val="800"/>
              </a:spcAft>
              <a:buNone/>
            </a:pPr>
            <a:r>
              <a:rPr lang="en-US" sz="1400" b="1" dirty="0" smtClean="0"/>
              <a:t>❑ Conclusion</a:t>
            </a:r>
          </a:p>
          <a:p>
            <a:pPr marL="0" lvl="0" indent="0">
              <a:lnSpc>
                <a:spcPct val="100000"/>
              </a:lnSpc>
              <a:spcAft>
                <a:spcPts val="8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78" name="Google Shape;78;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smtClean="0"/>
              <a:t>CNC Writing Machine With Cloud Computation</a:t>
            </a:r>
            <a:endParaRPr lang="en" dirty="0" smtClean="0"/>
          </a:p>
          <a:p>
            <a:pPr marL="0" lvl="0" indent="0" algn="l" rtl="0">
              <a:spcBef>
                <a:spcPts val="0"/>
              </a:spcBef>
              <a:spcAft>
                <a:spcPts val="1600"/>
              </a:spcAft>
              <a:buNone/>
            </a:pPr>
            <a:r>
              <a:rPr lang="en" dirty="0" smtClean="0"/>
              <a:t>Creation of </a:t>
            </a:r>
            <a:r>
              <a:rPr lang="en" dirty="0"/>
              <a:t>a device to </a:t>
            </a:r>
            <a:r>
              <a:rPr lang="en" dirty="0" smtClean="0"/>
              <a:t>draw the </a:t>
            </a:r>
            <a:r>
              <a:rPr lang="en" dirty="0" smtClean="0"/>
              <a:t>basic form of a </a:t>
            </a:r>
            <a:r>
              <a:rPr lang="en" dirty="0"/>
              <a:t>picture </a:t>
            </a:r>
            <a:r>
              <a:rPr lang="en" dirty="0" smtClean="0"/>
              <a:t>uploaded by the user to a hosted website, on paper </a:t>
            </a:r>
            <a:r>
              <a:rPr lang="en" dirty="0"/>
              <a:t>using the concept of Internet of Things. This device will work using Arduino Uno </a:t>
            </a:r>
            <a:r>
              <a:rPr lang="en" dirty="0" smtClean="0"/>
              <a:t>microcontroller.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Literature Survey</a:t>
            </a:r>
            <a:endParaRPr/>
          </a:p>
        </p:txBody>
      </p:sp>
      <p:graphicFrame>
        <p:nvGraphicFramePr>
          <p:cNvPr id="6" name="Table 5"/>
          <p:cNvGraphicFramePr>
            <a:graphicFrameLocks noGrp="1"/>
          </p:cNvGraphicFramePr>
          <p:nvPr/>
        </p:nvGraphicFramePr>
        <p:xfrm>
          <a:off x="0" y="1670534"/>
          <a:ext cx="9144000" cy="3455378"/>
        </p:xfrm>
        <a:graphic>
          <a:graphicData uri="http://schemas.openxmlformats.org/drawingml/2006/table">
            <a:tbl>
              <a:tblPr/>
              <a:tblGrid>
                <a:gridCol w="589085"/>
                <a:gridCol w="2171700"/>
                <a:gridCol w="1318846"/>
                <a:gridCol w="5064369"/>
              </a:tblGrid>
              <a:tr h="738972">
                <a:tc>
                  <a:txBody>
                    <a:bodyPr/>
                    <a:lstStyle/>
                    <a:p>
                      <a:pPr rtl="0" fontAlgn="t">
                        <a:spcBef>
                          <a:spcPts val="0"/>
                        </a:spcBef>
                        <a:spcAft>
                          <a:spcPts val="1000"/>
                        </a:spcAft>
                      </a:pPr>
                      <a:r>
                        <a:rPr lang="en-US" sz="1200" b="1" i="0" u="none" strike="noStrike" dirty="0" smtClean="0">
                          <a:solidFill>
                            <a:srgbClr val="000000"/>
                          </a:solidFill>
                          <a:latin typeface="Times New Roman"/>
                        </a:rPr>
                        <a:t>Sl. No </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200" b="1" i="0" u="none" strike="noStrike">
                          <a:solidFill>
                            <a:srgbClr val="000000"/>
                          </a:solidFill>
                          <a:latin typeface="Times New Roman"/>
                        </a:rPr>
                        <a:t>Name of the Project or Product (Existing) </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200" b="1" i="0" u="none" strike="noStrike" dirty="0">
                          <a:solidFill>
                            <a:srgbClr val="000000"/>
                          </a:solidFill>
                          <a:latin typeface="Times New Roman"/>
                        </a:rPr>
                        <a:t>Commercial or Non-Commercial </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200" b="1" i="0" u="none" strike="noStrike">
                          <a:solidFill>
                            <a:srgbClr val="000000"/>
                          </a:solidFill>
                          <a:latin typeface="Times New Roman"/>
                        </a:rPr>
                        <a:t>Features </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944242">
                <a:tc>
                  <a:txBody>
                    <a:bodyPr/>
                    <a:lstStyle/>
                    <a:p>
                      <a:pPr rtl="0" fontAlgn="t">
                        <a:spcBef>
                          <a:spcPts val="0"/>
                        </a:spcBef>
                        <a:spcAft>
                          <a:spcPts val="1000"/>
                        </a:spcAft>
                      </a:pPr>
                      <a:r>
                        <a:rPr lang="en-US" sz="1200" b="0" i="0" u="none" strike="noStrike">
                          <a:solidFill>
                            <a:srgbClr val="000000"/>
                          </a:solidFill>
                          <a:latin typeface="Times New Roman"/>
                        </a:rPr>
                        <a:t>1</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050" b="0" i="0" u="none" strike="noStrike">
                          <a:solidFill>
                            <a:srgbClr val="222222"/>
                          </a:solidFill>
                          <a:latin typeface="Arial"/>
                        </a:rPr>
                        <a:t>Mill</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200" b="0" i="0" u="none" strike="noStrike" dirty="0">
                          <a:solidFill>
                            <a:srgbClr val="000000"/>
                          </a:solidFill>
                          <a:latin typeface="Times New Roman"/>
                        </a:rPr>
                        <a:t>Commercial</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050" b="0" i="0" u="none" strike="noStrike" dirty="0">
                          <a:solidFill>
                            <a:srgbClr val="222222"/>
                          </a:solidFill>
                          <a:latin typeface="Arial"/>
                        </a:rPr>
                        <a:t>Translates programs consisting of specific numbers and letters to move the spindle (or </a:t>
                      </a:r>
                      <a:r>
                        <a:rPr lang="en-US" sz="1050" b="0" i="0" u="none" strike="noStrike" dirty="0" smtClean="0">
                          <a:solidFill>
                            <a:srgbClr val="222222"/>
                          </a:solidFill>
                          <a:latin typeface="Arial"/>
                        </a:rPr>
                        <a:t>work piece</a:t>
                      </a:r>
                      <a:r>
                        <a:rPr lang="en-US" sz="1050" b="0" i="0" u="none" strike="noStrike" dirty="0">
                          <a:solidFill>
                            <a:srgbClr val="222222"/>
                          </a:solidFill>
                          <a:latin typeface="Arial"/>
                        </a:rPr>
                        <a:t>) to various locations and depths. Functions include: face milling, shoulder milling, tapping, drilling and some even offer turning.</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684233">
                <a:tc>
                  <a:txBody>
                    <a:bodyPr/>
                    <a:lstStyle/>
                    <a:p>
                      <a:pPr rtl="0" fontAlgn="t">
                        <a:spcBef>
                          <a:spcPts val="0"/>
                        </a:spcBef>
                        <a:spcAft>
                          <a:spcPts val="1000"/>
                        </a:spcAft>
                      </a:pPr>
                      <a:r>
                        <a:rPr lang="en-US" sz="1200" b="0" i="0" u="none" strike="noStrike">
                          <a:solidFill>
                            <a:srgbClr val="000000"/>
                          </a:solidFill>
                          <a:latin typeface="Times New Roman"/>
                        </a:rPr>
                        <a:t>2</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050" b="0" i="0" u="none" strike="noStrike">
                          <a:solidFill>
                            <a:srgbClr val="222222"/>
                          </a:solidFill>
                          <a:latin typeface="Arial"/>
                        </a:rPr>
                        <a:t>3-D printer</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200" b="0" i="0" u="none" strike="noStrike">
                          <a:solidFill>
                            <a:srgbClr val="000000"/>
                          </a:solidFill>
                          <a:latin typeface="Times New Roman"/>
                        </a:rPr>
                        <a:t>Commercial</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050" b="0" i="0" u="none" strike="noStrike" cap="none" dirty="0">
                          <a:solidFill>
                            <a:srgbClr val="222222"/>
                          </a:solidFill>
                          <a:latin typeface="Arial"/>
                          <a:ea typeface="+mn-ea"/>
                          <a:cs typeface="+mn-cs"/>
                          <a:sym typeface="Arial"/>
                        </a:rPr>
                        <a:t>Allows the creation of a physical object from a three-dimensional digital model, typically by laying down many thin layers of a material in succession.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1087931">
                <a:tc>
                  <a:txBody>
                    <a:bodyPr/>
                    <a:lstStyle/>
                    <a:p>
                      <a:pPr rtl="0" fontAlgn="t">
                        <a:spcBef>
                          <a:spcPts val="0"/>
                        </a:spcBef>
                        <a:spcAft>
                          <a:spcPts val="1000"/>
                        </a:spcAft>
                      </a:pPr>
                      <a:r>
                        <a:rPr lang="en-US" sz="1200" b="0" i="0" u="none" strike="noStrike">
                          <a:solidFill>
                            <a:srgbClr val="000000"/>
                          </a:solidFill>
                          <a:latin typeface="Times New Roman"/>
                        </a:rPr>
                        <a:t>3</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050" b="0" i="0" u="none" strike="noStrike">
                          <a:solidFill>
                            <a:srgbClr val="222222"/>
                          </a:solidFill>
                          <a:latin typeface="Arial"/>
                        </a:rPr>
                        <a:t>Laser Cutter</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200" b="0" i="0" u="none" strike="noStrike">
                          <a:solidFill>
                            <a:srgbClr val="000000"/>
                          </a:solidFill>
                          <a:latin typeface="Times New Roman"/>
                        </a:rPr>
                        <a:t>Commercial</a:t>
                      </a:r>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000"/>
                        </a:spcAft>
                      </a:pPr>
                      <a:r>
                        <a:rPr lang="en-US" sz="1050" b="0" i="0" u="none" strike="noStrike" dirty="0">
                          <a:solidFill>
                            <a:srgbClr val="222222"/>
                          </a:solidFill>
                          <a:latin typeface="Arial"/>
                        </a:rPr>
                        <a:t>Uses a laser to cut materials, typically used for industrial manufacturing application. Laser cutting works by directing the output of a high-power laser most commonly through optics. The laser optics and CNC are used to direct the material or the laser beam generated.</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sp>
        <p:nvSpPr>
          <p:cNvPr id="307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Constraints </a:t>
            </a:r>
            <a:endParaRPr/>
          </a:p>
        </p:txBody>
      </p:sp>
      <p:sp>
        <p:nvSpPr>
          <p:cNvPr id="91" name="Google Shape;91;p17"/>
          <p:cNvSpPr txBox="1">
            <a:spLocks noGrp="1"/>
          </p:cNvSpPr>
          <p:nvPr>
            <p:ph type="body" idx="1"/>
          </p:nvPr>
        </p:nvSpPr>
        <p:spPr>
          <a:xfrm>
            <a:off x="461390" y="1708863"/>
            <a:ext cx="8168400" cy="3413612"/>
          </a:xfrm>
          <a:prstGeom prst="rect">
            <a:avLst/>
          </a:prstGeom>
        </p:spPr>
        <p:txBody>
          <a:bodyPr spcFirstLastPara="1" wrap="square" lIns="91425" tIns="91425" rIns="91425" bIns="91425" anchor="t" anchorCtr="0">
            <a:noAutofit/>
          </a:bodyPr>
          <a:lstStyle/>
          <a:p>
            <a:pPr marL="0" indent="0">
              <a:spcAft>
                <a:spcPts val="1600"/>
              </a:spcAft>
            </a:pPr>
            <a:r>
              <a:rPr lang="en-US" dirty="0" smtClean="0"/>
              <a:t> </a:t>
            </a:r>
            <a:r>
              <a:rPr lang="en-US" b="1" dirty="0" smtClean="0"/>
              <a:t>Speed</a:t>
            </a:r>
            <a:r>
              <a:rPr lang="en-US" dirty="0" smtClean="0"/>
              <a:t> of drawing will be slow</a:t>
            </a:r>
          </a:p>
          <a:p>
            <a:pPr marL="0" indent="0">
              <a:spcAft>
                <a:spcPts val="1600"/>
              </a:spcAft>
            </a:pPr>
            <a:r>
              <a:rPr lang="en-US" dirty="0" smtClean="0"/>
              <a:t> </a:t>
            </a:r>
            <a:r>
              <a:rPr lang="en-US" b="1" dirty="0" smtClean="0"/>
              <a:t>Monochromatic output</a:t>
            </a:r>
          </a:p>
          <a:p>
            <a:pPr marL="0" indent="0">
              <a:spcAft>
                <a:spcPts val="1600"/>
              </a:spcAft>
            </a:pPr>
            <a:r>
              <a:rPr lang="en-US" dirty="0" smtClean="0"/>
              <a:t> Due to jitter in the mechanical components, the picture drawn will be slightly wobbly in nature. Therefore, initially, the prototype will be tested using simpler input pictures containing mostly straight lines to check if the hardware is able to handle sensitive movements. Once it succeeds, we will advance to pictures containing curves.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Components and Modules</a:t>
            </a:r>
            <a:endParaRPr/>
          </a:p>
        </p:txBody>
      </p:sp>
      <p:pic>
        <p:nvPicPr>
          <p:cNvPr id="10247" name="Picture 7"/>
          <p:cNvPicPr>
            <a:picLocks noChangeAspect="1" noChangeArrowheads="1"/>
          </p:cNvPicPr>
          <p:nvPr/>
        </p:nvPicPr>
        <p:blipFill>
          <a:blip r:embed="rId3"/>
          <a:srcRect/>
          <a:stretch>
            <a:fillRect/>
          </a:stretch>
        </p:blipFill>
        <p:spPr bwMode="auto">
          <a:xfrm>
            <a:off x="0" y="1755897"/>
            <a:ext cx="9144000" cy="3267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Components and Modules</a:t>
            </a:r>
            <a:endParaRPr/>
          </a:p>
        </p:txBody>
      </p:sp>
      <p:sp>
        <p:nvSpPr>
          <p:cNvPr id="4" name="Google Shape;91;p17"/>
          <p:cNvSpPr txBox="1">
            <a:spLocks noGrp="1"/>
          </p:cNvSpPr>
          <p:nvPr>
            <p:ph type="body" idx="1"/>
          </p:nvPr>
        </p:nvSpPr>
        <p:spPr>
          <a:xfrm>
            <a:off x="461390" y="1708863"/>
            <a:ext cx="8168400" cy="3413612"/>
          </a:xfrm>
          <a:prstGeom prst="rect">
            <a:avLst/>
          </a:prstGeom>
        </p:spPr>
        <p:txBody>
          <a:bodyPr spcFirstLastPara="1" wrap="square" lIns="91425" tIns="91425" rIns="91425" bIns="91425" anchor="t" anchorCtr="0">
            <a:noAutofit/>
          </a:bodyPr>
          <a:lstStyle/>
          <a:p>
            <a:r>
              <a:rPr lang="en-US" dirty="0" smtClean="0"/>
              <a:t>The 2D Pen Plotter works based on the principle of Computer Numerical Control. It works with two stepper motors and a servo motor, wherein it plots the input given from the computer on the drawing board using ATMEGA 328p microcontroller. The plotter has a two axis control using two stepper motors and a special mechanism to raise and lower the pen, using a servo motor. </a:t>
            </a:r>
          </a:p>
          <a:p>
            <a:endParaRPr lang="en-US" dirty="0" smtClean="0"/>
          </a:p>
          <a:p>
            <a:r>
              <a:rPr lang="en-US" dirty="0" smtClean="0"/>
              <a:t>Using the Microsoft Azure Portal, a Windows 2012 R2 Server Virtual Machine is installed on the cloud. The virtual machine is configured with Internet Information Services(IIS) and </a:t>
            </a:r>
            <a:r>
              <a:rPr lang="en-US" dirty="0" err="1" smtClean="0"/>
              <a:t>FastCGI</a:t>
            </a:r>
            <a:r>
              <a:rPr lang="en-US" dirty="0" smtClean="0"/>
              <a:t> to facilitate online access to the project website.</a:t>
            </a:r>
          </a:p>
          <a:p>
            <a:endParaRPr lang="en-US" dirty="0" smtClean="0"/>
          </a:p>
          <a:p>
            <a:r>
              <a:rPr lang="en-US" dirty="0" smtClean="0"/>
              <a:t>The software used for programming the Arduino board are namely </a:t>
            </a:r>
            <a:r>
              <a:rPr lang="en-US" dirty="0" err="1" smtClean="0"/>
              <a:t>Inkscape</a:t>
            </a:r>
            <a:r>
              <a:rPr lang="en-US" dirty="0" smtClean="0"/>
              <a:t>(0.48.5), Processing (3.0.2), Arduino IDE.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Electrical Hardware Components</a:t>
            </a:r>
            <a:endParaRPr/>
          </a:p>
        </p:txBody>
      </p:sp>
      <p:sp>
        <p:nvSpPr>
          <p:cNvPr id="91" name="Google Shape;91;p17"/>
          <p:cNvSpPr txBox="1">
            <a:spLocks noGrp="1"/>
          </p:cNvSpPr>
          <p:nvPr>
            <p:ph type="body" idx="1"/>
          </p:nvPr>
        </p:nvSpPr>
        <p:spPr>
          <a:xfrm>
            <a:off x="461390" y="1708863"/>
            <a:ext cx="8168400" cy="3413612"/>
          </a:xfrm>
          <a:prstGeom prst="rect">
            <a:avLst/>
          </a:prstGeom>
        </p:spPr>
        <p:txBody>
          <a:bodyPr spcFirstLastPara="1" wrap="square" lIns="91425" tIns="91425" rIns="91425" bIns="91425" anchor="t" anchorCtr="0">
            <a:noAutofit/>
          </a:bodyPr>
          <a:lstStyle/>
          <a:p>
            <a:pPr fontAlgn="base"/>
            <a:r>
              <a:rPr lang="en-US" dirty="0" smtClean="0"/>
              <a:t>2 PCs </a:t>
            </a:r>
            <a:r>
              <a:rPr lang="en-US" dirty="0" err="1" smtClean="0"/>
              <a:t>Nema</a:t>
            </a:r>
            <a:r>
              <a:rPr lang="en-US" dirty="0" smtClean="0"/>
              <a:t> 17 Stepper motor</a:t>
            </a:r>
          </a:p>
          <a:p>
            <a:pPr fontAlgn="base"/>
            <a:r>
              <a:rPr lang="en-US" dirty="0" smtClean="0"/>
              <a:t>Arduino Uno</a:t>
            </a:r>
          </a:p>
          <a:p>
            <a:pPr fontAlgn="base"/>
            <a:r>
              <a:rPr lang="en-US" dirty="0" smtClean="0"/>
              <a:t>L293D Motor Driver</a:t>
            </a:r>
          </a:p>
          <a:p>
            <a:r>
              <a:rPr lang="en-US" dirty="0" smtClean="0"/>
              <a:t>L293D </a:t>
            </a:r>
            <a:r>
              <a:rPr lang="en-US" dirty="0" err="1" smtClean="0"/>
              <a:t>Speciﬁcations</a:t>
            </a:r>
            <a:r>
              <a:rPr lang="en-US" dirty="0" smtClean="0"/>
              <a:t> (Motor Driver IC)</a:t>
            </a:r>
          </a:p>
          <a:p>
            <a:pPr>
              <a:buNone/>
            </a:pPr>
            <a:r>
              <a:rPr lang="en-US" dirty="0" smtClean="0"/>
              <a:t>	The Device is a monolithic integrated high voltage, high current four channel driver designed to accept standard DTL or TTL logic levels and drive inductive loads (such as relays </a:t>
            </a:r>
            <a:r>
              <a:rPr lang="en-US" dirty="0" err="1" smtClean="0"/>
              <a:t>solenoides</a:t>
            </a:r>
            <a:r>
              <a:rPr lang="en-US" dirty="0" smtClean="0"/>
              <a:t>, DC and stepping motors) and switching power transistors. To simplify use as two bridges each pair of channels is equipped with an enable input. A separate supply input is provided for the logic, allowing operation at a lower voltage and internal clamp diodes are included. This device is suitable for use in switching applications at frequencies up to 5 kHz.</a:t>
            </a:r>
          </a:p>
          <a:p>
            <a:pPr fontAlgn="base"/>
            <a:r>
              <a:rPr lang="en-US" dirty="0" smtClean="0"/>
              <a:t>Mg 90 S Metal Gear Servo </a:t>
            </a:r>
          </a:p>
          <a:p>
            <a:pPr fontAlgn="base"/>
            <a:r>
              <a:rPr lang="en-US" dirty="0" smtClean="0"/>
              <a:t>9v DC Cell or battery</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603</Words>
  <PresentationFormat>On-screen Show (16:9)</PresentationFormat>
  <Paragraphs>107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Roboto</vt:lpstr>
      <vt:lpstr>Times New Roman</vt:lpstr>
      <vt:lpstr>Arial Black</vt:lpstr>
      <vt:lpstr>Material</vt:lpstr>
      <vt:lpstr>IoT Self Study Component</vt:lpstr>
      <vt:lpstr>Team Members:  Deepthi Bhat (1BM16CS003) Aditi Awasthi (1BM16CS008) Medhini Oak (1BM16CS047)</vt:lpstr>
      <vt:lpstr>Topics Of Discussion</vt:lpstr>
      <vt:lpstr>Problem Statement</vt:lpstr>
      <vt:lpstr>Literature Survey</vt:lpstr>
      <vt:lpstr>Constraints </vt:lpstr>
      <vt:lpstr>Components and Modules</vt:lpstr>
      <vt:lpstr>Components and Modules</vt:lpstr>
      <vt:lpstr>Electrical Hardware Components</vt:lpstr>
      <vt:lpstr>Mechanical Hardware Components</vt:lpstr>
      <vt:lpstr>Software Requirements</vt:lpstr>
      <vt:lpstr>Cost Estimation</vt:lpstr>
      <vt:lpstr>Context Model</vt:lpstr>
      <vt:lpstr>Screenshots</vt:lpstr>
      <vt:lpstr>Screenshots</vt:lpstr>
      <vt:lpstr>Screenshots</vt:lpstr>
      <vt:lpstr>Screenshots</vt:lpstr>
      <vt:lpstr>Screenshots</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Self Study Component</dc:title>
  <cp:lastModifiedBy>Aditi</cp:lastModifiedBy>
  <cp:revision>22</cp:revision>
  <dcterms:modified xsi:type="dcterms:W3CDTF">2018-12-19T02:35:36Z</dcterms:modified>
</cp:coreProperties>
</file>