
<file path=[Content_Types].xml><?xml version="1.0" encoding="utf-8"?>
<Types xmlns="http://schemas.openxmlformats.org/package/2006/content-types">
  <Default ContentType="application/xml" Extension="xml"/>
  <Default ContentType="image/jpeg" Extension="jpeg"/>
  <Default ContentType="image/png" Extension="png"/>
  <Default ContentType="application/vnd.openxmlformats-package.relationships+xml" Extension="rels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7.xml"/>
  <Override ContentType="application/vnd.openxmlformats-officedocument.presentationml.slideMaster+xml" PartName="/ppt/slideMasters/slideMaster1.xml"/>
  <Override ContentType="application/vnd.openxmlformats-officedocument.presentationml.notesMaster+xml" PartName="/ppt/notesMasters/notes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+xml" PartName="/ppt/slides/slide10.xml"/>
  <Override ContentType="application/vnd.openxmlformats-officedocument.presentationml.slide+xml" PartName="/ppt/slides/slide8.xml"/>
  <Override ContentType="application/vnd.openxmlformats-officedocument.presentationml.slide+xml" PartName="/ppt/slides/slide16.xml"/>
  <Override ContentType="application/vnd.openxmlformats-officedocument.presentationml.slide+xml" PartName="/ppt/slides/slide11.xml"/>
  <Override ContentType="application/vnd.openxmlformats-officedocument.presentationml.slide+xml" PartName="/ppt/slides/slide4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7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15.xml"/>
  <Override ContentType="application/vnd.openxmlformats-officedocument.presentationml.slide+xml" PartName="/ppt/slides/slide5.xml"/>
  <Override ContentType="application/vnd.openxmlformats-officedocument.presentationml.slide+xml" PartName="/ppt/slides/slide18.xml"/>
  <Override ContentType="application/vnd.openxmlformats-officedocument.presentationml.slide+xml" PartName="/ppt/slides/slide17.xml"/>
  <Override ContentType="application/vnd.openxmlformats-officedocument.presentationml.slide+xml" PartName="/ppt/slides/slide6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2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2" Type="http://schemas.openxmlformats.org/officeDocument/2006/relationships/slide" Target="slides/slide8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5" Type="http://schemas.openxmlformats.org/officeDocument/2006/relationships/slide" Target="slides/slide11.xml"/><Relationship Id="rId11" Type="http://schemas.openxmlformats.org/officeDocument/2006/relationships/slide" Target="slides/slide7.xml"/><Relationship Id="rId25" Type="http://schemas.openxmlformats.org/officeDocument/2006/relationships/slide" Target="slides/slide21.xml"/><Relationship Id="rId14" Type="http://schemas.openxmlformats.org/officeDocument/2006/relationships/slide" Target="slides/slide10.xml"/><Relationship Id="rId7" Type="http://schemas.openxmlformats.org/officeDocument/2006/relationships/slide" Target="slides/slide3.xml"/><Relationship Id="rId13" Type="http://schemas.openxmlformats.org/officeDocument/2006/relationships/slide" Target="slides/slide9.xml"/><Relationship Id="rId8" Type="http://schemas.openxmlformats.org/officeDocument/2006/relationships/slide" Target="slides/slide4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2" Type="http://schemas.openxmlformats.org/officeDocument/2006/relationships/slide" Target="slides/slide18.xml"/><Relationship Id="rId1" Type="http://schemas.openxmlformats.org/officeDocument/2006/relationships/theme" Target="theme/theme1.xml"/><Relationship Id="rId18" Type="http://schemas.openxmlformats.org/officeDocument/2006/relationships/slide" Target="slides/slide14.xml"/><Relationship Id="rId5" Type="http://schemas.openxmlformats.org/officeDocument/2006/relationships/slide" Target="slides/slide1.xml"/><Relationship Id="rId26" Type="http://schemas.openxmlformats.org/officeDocument/2006/relationships/slide" Target="slides/slide22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1" Type="http://schemas.openxmlformats.org/officeDocument/2006/relationships/slide" Target="slides/slide17.xml"/><Relationship Id="rId2" Type="http://schemas.openxmlformats.org/officeDocument/2006/relationships/presProps" Target="presProps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17" Type="http://schemas.openxmlformats.org/officeDocument/2006/relationships/slide" Target="slides/slide13.xml"/><Relationship Id="rId3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01782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smtClean="0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  <a:endParaRPr lang="en-US" sz="1000" b="0">
              <a:solidFill>
                <a:srgbClr val="FFFFFF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  <a:endParaRPr lang="en-US" sz="1000" b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  <a:endParaRPr lang="en-US" sz="1000" b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  <a:endParaRPr lang="en-US" sz="1000" b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smtClean="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  <a:endParaRPr lang="en-US" sz="1000" b="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smtClean="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  <a:endParaRPr lang="en-US" sz="1000" b="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  <a:endParaRPr lang="en-US" sz="1000" b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smtClean="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  <a:endParaRPr lang="en-US" sz="1000" b="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  <a:endParaRPr lang="en-US" sz="1000" b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  <a:endParaRPr lang="en-US" sz="1000" b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smtClean="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  <a:endParaRPr lang="en-US" sz="1000" b="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u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  <a:endParaRPr lang="en-US" sz="1000" b="0" u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ctrTitle"/>
          </p:nvPr>
        </p:nvSpPr>
        <p:spPr>
          <a:xfrm>
            <a:off x="-1981200" y="685800"/>
            <a:ext cx="7772400" cy="1829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en-US" sz="48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CloudC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subTitle" idx="1"/>
          </p:nvPr>
        </p:nvSpPr>
        <p:spPr>
          <a:xfrm>
            <a:off x="-1981200" y="2743200"/>
            <a:ext cx="7772400" cy="1199703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64008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700" b="0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Assignment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Shape 156" descr="C:\Users\Pragna\Desktop\New folder (2)\p7.PNG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26908" y="1894653"/>
            <a:ext cx="7442582" cy="104145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1371600" y="3886200"/>
            <a:ext cx="6882011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Wingdings" pitchFamily="2" charset="2"/>
              <a:buChar char="Ø"/>
            </a:pPr>
            <a:r>
              <a:rPr lang="en-US" sz="18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The disk is now formatted and the volume created exists as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         a single block with no partitions.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hape 162" descr="C:\Users\Pragna\Desktop\New folder (2)\p8.PNG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990600"/>
            <a:ext cx="7575912" cy="260955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1066800" y="3962400"/>
            <a:ext cx="7529625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SzPct val="100000"/>
              <a:buFont typeface="Wingdings" pitchFamily="2" charset="2"/>
              <a:buChar char="Ø"/>
            </a:pPr>
            <a:r>
              <a:rPr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The volume is created in the Z drive .This volume is to be shared.</a:t>
            </a:r>
          </a:p>
          <a:p>
            <a:pPr marL="285750" marR="0" lvl="0" indent="-285750" algn="l" rtl="0">
              <a:spcBef>
                <a:spcPts val="0"/>
              </a:spcBef>
              <a:buSzPct val="100000"/>
              <a:buFont typeface="Wingdings" pitchFamily="2" charset="2"/>
              <a:buChar char="Ø"/>
            </a:pPr>
            <a:r>
              <a:rPr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Right click-&gt;Properties</a:t>
            </a:r>
          </a:p>
          <a:p>
            <a:pPr marL="285750" marR="0" lvl="0" indent="-285750" algn="l" rtl="0">
              <a:spcBef>
                <a:spcPts val="0"/>
              </a:spcBef>
              <a:buSzPct val="100000"/>
              <a:buFont typeface="Wingdings" pitchFamily="2" charset="2"/>
              <a:buChar char="Ø"/>
            </a:pPr>
            <a:endParaRPr sz="180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Shape 168" descr="C:\Users\Pragna\Desktop\New folder (2)\p9.PNG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92864" y="152400"/>
            <a:ext cx="7805869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/>
        </p:nvSpPr>
        <p:spPr>
          <a:xfrm>
            <a:off x="838200" y="5105398"/>
            <a:ext cx="8143575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Sharing tab-&gt;Advanced sharing-&gt;select all checkboxes  to enable this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Volume to be accessed by the client.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hape 174" descr="C:\Users\Pragna\Desktop\New folder (2)\p11.PNG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33337" y="0"/>
            <a:ext cx="8020126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/>
        </p:nvSpPr>
        <p:spPr>
          <a:xfrm>
            <a:off x="1295400" y="5181600"/>
            <a:ext cx="7197803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SzPct val="100000"/>
              <a:buFont typeface="Wingdings" pitchFamily="2" charset="2"/>
              <a:buChar char="Ø"/>
            </a:pPr>
            <a:r>
              <a:rPr lang="en-US" sz="18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In the Security tab, choose ‘Everyone’ in order to enable users </a:t>
            </a:r>
            <a:r>
              <a:rPr lang="en-US" sz="18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to </a:t>
            </a:r>
            <a:r>
              <a:rPr lang="en-US" sz="18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view the disk created.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Shape 180" descr="C:\Users\Pragna\Desktop\New folder (2)\fsf1.PNG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269827"/>
            <a:ext cx="8229600" cy="4291108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/>
        </p:nvSpPr>
        <p:spPr>
          <a:xfrm>
            <a:off x="1676400" y="4800600"/>
            <a:ext cx="4867038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Server Manager-&gt;Add Roles and Features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File and Storage services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File Server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File Server Resource Manager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Shape 186" descr="C:\Users\Pragna\Desktop\New folder (2)\fsf2.PNG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20507" y="152400"/>
            <a:ext cx="6950584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/>
        </p:nvSpPr>
        <p:spPr>
          <a:xfrm>
            <a:off x="2209800" y="5410200"/>
            <a:ext cx="6434775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SzPct val="100000"/>
              <a:buFont typeface="Wingdings" pitchFamily="2" charset="2"/>
              <a:buChar char="Ø"/>
            </a:pPr>
            <a:r>
              <a:rPr lang="en-US" sz="18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Click install to complete the installation of the selected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Features.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idx="1"/>
          </p:nvPr>
        </p:nvSpPr>
        <p:spPr>
          <a:xfrm>
            <a:off x="1092000" y="3755551"/>
            <a:ext cx="6471600" cy="219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ClrTx/>
              <a:buFont typeface="Wingdings" pitchFamily="2" charset="2"/>
              <a:buChar char="Ø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Search and open File Server Resource Manager</a:t>
            </a:r>
          </a:p>
          <a:p>
            <a:pPr marL="685800" lvl="0" indent="-457200" rtl="0">
              <a:spcBef>
                <a:spcPts val="0"/>
              </a:spcBef>
              <a:buClrTx/>
              <a:buFont typeface="Wingdings" pitchFamily="2" charset="2"/>
              <a:buChar char="Ø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Select File Screening Management tab -&gt; File Screen</a:t>
            </a:r>
          </a:p>
          <a:p>
            <a:pPr marL="685800" lvl="0" indent="-457200">
              <a:spcBef>
                <a:spcPts val="0"/>
              </a:spcBef>
              <a:buClrTx/>
              <a:buFont typeface="Wingdings" pitchFamily="2" charset="2"/>
              <a:buChar char="Ø"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Right click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and select Create new file screen</a:t>
            </a:r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369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Shape 198" descr="C:\Users\Pragna\Desktop\New folder (2)\fsf5.PNG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88912" y="243578"/>
            <a:ext cx="6318574" cy="402610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756137" y="4709925"/>
            <a:ext cx="7784100" cy="191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44500" lvl="0" indent="-342900" rtl="0">
              <a:spcBef>
                <a:spcPts val="0"/>
              </a:spcBef>
              <a:buSzPct val="100000"/>
              <a:buFont typeface="Wingdings" pitchFamily="2" charset="2"/>
              <a:buChar char="Ø"/>
            </a:pPr>
            <a:r>
              <a:rPr lang="en-US" sz="2000" dirty="0"/>
              <a:t>Browse for the location of the created disk, </a:t>
            </a:r>
            <a:r>
              <a:rPr lang="en-US" sz="2000" b="1" dirty="0"/>
              <a:t>New Volume(Z:)</a:t>
            </a:r>
          </a:p>
          <a:p>
            <a:pPr marL="457200" lvl="0" indent="-355600" rtl="0">
              <a:spcBef>
                <a:spcPts val="0"/>
              </a:spcBef>
              <a:buSzPct val="100000"/>
              <a:buFont typeface="Wingdings" pitchFamily="2" charset="2"/>
              <a:buChar char="Ø"/>
            </a:pPr>
            <a:r>
              <a:rPr lang="en-US" sz="2000" dirty="0"/>
              <a:t>Under Derive properties, select </a:t>
            </a:r>
            <a:r>
              <a:rPr lang="en-US" sz="2000" b="1" dirty="0"/>
              <a:t>Block Audio and Video Files</a:t>
            </a:r>
          </a:p>
          <a:p>
            <a:pPr marL="457200" lvl="0" indent="-355600">
              <a:spcBef>
                <a:spcPts val="0"/>
              </a:spcBef>
              <a:buSzPct val="100000"/>
              <a:buFont typeface="Wingdings" pitchFamily="2" charset="2"/>
              <a:buChar char="Ø"/>
            </a:pPr>
            <a:r>
              <a:rPr lang="en-US" sz="2000" dirty="0"/>
              <a:t>Select </a:t>
            </a:r>
            <a:r>
              <a:rPr lang="en-US" sz="2000" b="1" dirty="0"/>
              <a:t>Create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Shape 204" descr="C:\Users\Pragna\Desktop\New folder (2)\fsf4.PNG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828850" y="59425"/>
            <a:ext cx="3568800" cy="449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/>
        </p:nvSpPr>
        <p:spPr>
          <a:xfrm>
            <a:off x="472950" y="4552225"/>
            <a:ext cx="8198100" cy="177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61950" rtl="0">
              <a:spcBef>
                <a:spcPts val="0"/>
              </a:spcBef>
              <a:buSzPct val="100000"/>
              <a:buFont typeface="Wingdings" pitchFamily="2" charset="2"/>
              <a:buChar char="Ø"/>
            </a:pPr>
            <a:r>
              <a:rPr lang="en-US" sz="2000" dirty="0"/>
              <a:t>Right click the </a:t>
            </a:r>
            <a:r>
              <a:rPr lang="en-US" sz="2000" b="1" dirty="0"/>
              <a:t>New Volume(Z:)</a:t>
            </a:r>
            <a:r>
              <a:rPr lang="en-US" sz="2000" dirty="0"/>
              <a:t> &gt;  Properties &gt; </a:t>
            </a:r>
            <a:r>
              <a:rPr lang="en-US" sz="2000" b="1" dirty="0"/>
              <a:t>Quota</a:t>
            </a:r>
            <a:r>
              <a:rPr lang="en-US" sz="2000" dirty="0"/>
              <a:t> tab</a:t>
            </a:r>
          </a:p>
          <a:p>
            <a:pPr marL="457200" lvl="0" indent="-361950" rtl="0">
              <a:spcBef>
                <a:spcPts val="0"/>
              </a:spcBef>
              <a:buSzPct val="100000"/>
              <a:buFont typeface="Wingdings" pitchFamily="2" charset="2"/>
              <a:buChar char="Ø"/>
            </a:pPr>
            <a:r>
              <a:rPr lang="en-US" sz="2000" dirty="0"/>
              <a:t>Set </a:t>
            </a:r>
            <a:r>
              <a:rPr lang="en-US" sz="2000" b="1" dirty="0"/>
              <a:t>Limit disk space to 10 GB</a:t>
            </a:r>
          </a:p>
          <a:p>
            <a:pPr marL="457200" lvl="0" indent="-361950" rtl="0">
              <a:spcBef>
                <a:spcPts val="0"/>
              </a:spcBef>
              <a:buSzPct val="100000"/>
              <a:buFont typeface="Wingdings" pitchFamily="2" charset="2"/>
              <a:buChar char="Ø"/>
            </a:pPr>
            <a:r>
              <a:rPr lang="en-US" sz="2000" dirty="0"/>
              <a:t>Set </a:t>
            </a:r>
            <a:r>
              <a:rPr lang="en-US" sz="2000" b="1" dirty="0"/>
              <a:t>warning level to 9 GB</a:t>
            </a:r>
          </a:p>
          <a:p>
            <a:pPr marL="457200" lvl="0" indent="-361950">
              <a:spcBef>
                <a:spcPts val="0"/>
              </a:spcBef>
              <a:buSzPct val="100000"/>
              <a:buFont typeface="Wingdings" pitchFamily="2" charset="2"/>
              <a:buChar char="Ø"/>
            </a:pPr>
            <a:r>
              <a:rPr lang="en-US" sz="2000" b="1" dirty="0"/>
              <a:t>Apply</a:t>
            </a:r>
            <a:r>
              <a:rPr lang="en-US" sz="2000" dirty="0"/>
              <a:t> the settings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Shape 210" descr="C:\Users\Pragna\Desktop\New folder (2)\p32files.PNG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88120" y="26988"/>
            <a:ext cx="7567759" cy="452596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990600" y="5181600"/>
            <a:ext cx="7875874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SzPct val="100000"/>
              <a:buFont typeface="Wingdings" pitchFamily="2" charset="2"/>
              <a:buChar char="Ø"/>
            </a:pPr>
            <a:r>
              <a:rPr lang="en-US" sz="18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These are the two files that are going to be copied to the shared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Storage space.  The first file is a </a:t>
            </a:r>
            <a:r>
              <a:rPr lang="en-US" sz="1800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ppt</a:t>
            </a:r>
            <a:r>
              <a:rPr lang="en-US" sz="18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document while the second one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is an mp3 file.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760" marR="0" lvl="0" indent="-26416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</a:pPr>
            <a:r>
              <a:rPr lang="en-US"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Aditi Awasthi</a:t>
            </a:r>
          </a:p>
          <a:p>
            <a:pPr marL="365760" marR="0" lvl="0" indent="-26416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</a:pPr>
            <a:r>
              <a:rPr lang="en-US"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Eleanor Prashamshini</a:t>
            </a:r>
          </a:p>
          <a:p>
            <a:pPr marL="365760" marR="0" lvl="0" indent="-26416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</a:pPr>
            <a:r>
              <a:rPr lang="en-US"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Harshith Arun Kumar</a:t>
            </a:r>
          </a:p>
          <a:p>
            <a:pPr marL="365760" marR="0" lvl="0" indent="-26416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</a:pPr>
            <a:r>
              <a:rPr lang="en-US"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Myna P</a:t>
            </a:r>
          </a:p>
          <a:p>
            <a:pPr marL="365760" marR="0" lvl="0" indent="-26416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</a:pPr>
            <a:r>
              <a:rPr lang="en-US"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Paras Naren</a:t>
            </a:r>
          </a:p>
          <a:p>
            <a:pPr marL="365760" marR="0" lvl="0" indent="-26416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</a:pPr>
            <a:r>
              <a:rPr lang="en-US"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Pragnya Suresh</a:t>
            </a:r>
          </a:p>
          <a:p>
            <a:pPr marL="365760" marR="0" lvl="0" indent="-26416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</a:pPr>
            <a:r>
              <a:rPr lang="en-US"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Adithya</a:t>
            </a:r>
          </a:p>
          <a:p>
            <a:pPr marL="365760" marR="0" lvl="0" indent="-26416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</a:pPr>
            <a:r>
              <a:rPr lang="en-US"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Hari Prasad Ashok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en-US"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Team Members: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/>
        </p:nvSpPr>
        <p:spPr>
          <a:xfrm>
            <a:off x="527939" y="4946073"/>
            <a:ext cx="866455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SzPct val="100000"/>
              <a:buFont typeface="Wingdings" pitchFamily="2" charset="2"/>
              <a:buChar char="Ø"/>
            </a:pPr>
            <a:r>
              <a:rPr lang="en-US" sz="18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As per the restrictions imposed, the </a:t>
            </a:r>
            <a:r>
              <a:rPr lang="en-US" sz="1800" b="1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mp3 file</a:t>
            </a:r>
            <a:r>
              <a:rPr lang="en-US" sz="18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is denied access to the shared</a:t>
            </a:r>
          </a:p>
          <a:p>
            <a:pPr marR="0" lvl="0" algn="l" rtl="0">
              <a:spcBef>
                <a:spcPts val="0"/>
              </a:spcBef>
              <a:buSzPct val="100000"/>
            </a:pPr>
            <a:r>
              <a:rPr lang="en-US" sz="18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     folder</a:t>
            </a:r>
            <a:r>
              <a:rPr lang="en-US" sz="18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.</a:t>
            </a:r>
          </a:p>
        </p:txBody>
      </p:sp>
      <p:pic>
        <p:nvPicPr>
          <p:cNvPr id="217" name="Shape 217" descr="C:\Users\Pragna\Desktop\New folder (2)\p3block.PNG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21391" y="0"/>
            <a:ext cx="5948815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Shape 222" descr="C:\Users\Pragna\Desktop\New folder (2)\p3allow.PNG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79826" y="0"/>
            <a:ext cx="5936744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/>
          <p:nvPr/>
        </p:nvSpPr>
        <p:spPr>
          <a:xfrm>
            <a:off x="1447800" y="4953000"/>
            <a:ext cx="493756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SzPct val="100000"/>
              <a:buFont typeface="Wingdings" pitchFamily="2" charset="2"/>
              <a:buChar char="Ø"/>
            </a:pPr>
            <a:r>
              <a:rPr lang="en-US" sz="18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The </a:t>
            </a:r>
            <a:r>
              <a:rPr lang="en-US" sz="1800" b="1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Document </a:t>
            </a:r>
            <a:r>
              <a:rPr lang="en-US" sz="18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file has been copied successfully.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THANK YOU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57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760" marR="0" lvl="0" indent="-26416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</a:pPr>
            <a:r>
              <a:rPr lang="en-US"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Create a NAS storage </a:t>
            </a:r>
          </a:p>
          <a:p>
            <a:pPr marL="365760" marR="0" lvl="0" indent="-26416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</a:pPr>
            <a:r>
              <a:rPr lang="en-US"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Allow only a part of the shared storage (10 GB)to be accessed</a:t>
            </a:r>
          </a:p>
          <a:p>
            <a:pPr marL="365760" marR="0" lvl="0" indent="-26416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</a:pPr>
            <a:r>
              <a:rPr lang="en-US"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Restrict the type of files that can be stored (media and mp3 files should not be given access to be stored)</a:t>
            </a:r>
          </a:p>
          <a:p>
            <a:pPr marL="365760" marR="0" lvl="0" indent="-26416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None/>
            </a:pPr>
            <a:endParaRPr sz="27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365760" marR="0" lvl="0" indent="-26416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None/>
            </a:pPr>
            <a:endParaRPr sz="27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en-US"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Task: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20" descr="C:\Users\Pragna\Desktop\New folder (2)\p1.PNG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85375" y="341525"/>
            <a:ext cx="7737000" cy="48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345000" y="5328300"/>
            <a:ext cx="8799000" cy="152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Wingdings" pitchFamily="2" charset="2"/>
              <a:buChar char="Ø"/>
            </a:pPr>
            <a:r>
              <a:rPr lang="en-US" sz="18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Enter the VM settings and select Add new Hard disk</a:t>
            </a:r>
          </a:p>
          <a:p>
            <a:pPr marL="4572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Wingdings" pitchFamily="2" charset="2"/>
              <a:buChar char="Ø"/>
            </a:pPr>
            <a:r>
              <a:rPr lang="en-US" sz="18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Create a virtual disk of type SCSI and proceed to next.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 descr="C:\Users\Pragna\Desktop\New folder (2)\p2.PNG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95750" y="615075"/>
            <a:ext cx="5807400" cy="384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1447800" y="4800600"/>
            <a:ext cx="6172199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Wingdings" pitchFamily="2" charset="2"/>
              <a:buChar char="Ø"/>
            </a:pPr>
            <a:r>
              <a:rPr lang="en-US" sz="18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Enter the desired size of the virtual disk (100GB) and store it as a single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 descr="C:\Users\Pragna\Desktop\New folder (2)\p3.PNG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57165" y="916695"/>
            <a:ext cx="6229670" cy="330217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1524000" y="4876800"/>
            <a:ext cx="541847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SzPct val="100000"/>
              <a:buFont typeface="Wingdings" pitchFamily="2" charset="2"/>
              <a:buChar char="Ø"/>
            </a:pPr>
            <a:r>
              <a:rPr lang="en-US" sz="18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Hard disk of capacity 100GB has been created.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 descr="C:\Users\Pragna\Desktop\New folder (2)\p4.PNG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30087" y="1240562"/>
            <a:ext cx="7283823" cy="265443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990600" y="4419600"/>
            <a:ext cx="7872668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The disk created is unformatted and is currently in the offline mode.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Right click-&gt;online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Right click-&gt;New Simple volume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 descr="C:\Users\Pragna\Desktop\New folder (2)\p5.PNG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746111" y="161022"/>
            <a:ext cx="5346975" cy="420391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1447800" y="4953000"/>
            <a:ext cx="7220246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Wingdings" pitchFamily="2" charset="2"/>
              <a:buChar char="Ø"/>
            </a:pPr>
            <a:r>
              <a:rPr lang="en-US" sz="18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Choose a volume size such that it is in between the maximum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and minimum disk spaces specified above.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50" descr="C:\Users\Pragna\Desktop\New folder (2)\p6.PNG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09647" y="557906"/>
            <a:ext cx="4972305" cy="386734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2286000" y="5105400"/>
            <a:ext cx="6300122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Wingdings" pitchFamily="2" charset="2"/>
              <a:buChar char="Ø"/>
            </a:pPr>
            <a:r>
              <a:rPr lang="en-US" sz="18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The new simple volume has been successfully </a:t>
            </a:r>
            <a:r>
              <a:rPr lang="en-US" sz="18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created and exists in Drive Z:</a:t>
            </a:r>
            <a:endParaRPr lang="en-US" sz="1800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