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5" r:id="rId3"/>
    <p:sldId id="257" r:id="rId4"/>
    <p:sldId id="269" r:id="rId5"/>
    <p:sldId id="274" r:id="rId6"/>
    <p:sldId id="258" r:id="rId7"/>
    <p:sldId id="259" r:id="rId8"/>
    <p:sldId id="264" r:id="rId9"/>
    <p:sldId id="260" r:id="rId10"/>
    <p:sldId id="261" r:id="rId11"/>
    <p:sldId id="265" r:id="rId12"/>
    <p:sldId id="262" r:id="rId13"/>
    <p:sldId id="263" r:id="rId14"/>
    <p:sldId id="266" r:id="rId15"/>
    <p:sldId id="271" r:id="rId16"/>
    <p:sldId id="267" r:id="rId17"/>
    <p:sldId id="268" r:id="rId18"/>
    <p:sldId id="270" r:id="rId19"/>
    <p:sldId id="273"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2CF837B-0863-4C9D-B730-85360F9D96B3}" type="datetimeFigureOut">
              <a:rPr lang="en-US" smtClean="0"/>
              <a:t>29-Apr-19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5BCD10E-DE63-4650-9BD3-D75E9B2AD04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CF837B-0863-4C9D-B730-85360F9D96B3}" type="datetimeFigureOut">
              <a:rPr lang="en-US" smtClean="0"/>
              <a:t>29-Apr-19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5BCD10E-DE63-4650-9BD3-D75E9B2AD04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CF837B-0863-4C9D-B730-85360F9D96B3}" type="datetimeFigureOut">
              <a:rPr lang="en-US" smtClean="0"/>
              <a:t>29-Apr-19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5BCD10E-DE63-4650-9BD3-D75E9B2AD04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CF837B-0863-4C9D-B730-85360F9D96B3}" type="datetimeFigureOut">
              <a:rPr lang="en-US" smtClean="0"/>
              <a:t>29-Apr-19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5BCD10E-DE63-4650-9BD3-D75E9B2AD048}"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2CF837B-0863-4C9D-B730-85360F9D96B3}" type="datetimeFigureOut">
              <a:rPr lang="en-US" smtClean="0"/>
              <a:t>29-Apr-19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5BCD10E-DE63-4650-9BD3-D75E9B2AD048}"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2CF837B-0863-4C9D-B730-85360F9D96B3}" type="datetimeFigureOut">
              <a:rPr lang="en-US" smtClean="0"/>
              <a:t>29-Apr-19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5BCD10E-DE63-4650-9BD3-D75E9B2AD048}"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2CF837B-0863-4C9D-B730-85360F9D96B3}" type="datetimeFigureOut">
              <a:rPr lang="en-US" smtClean="0"/>
              <a:t>29-Apr-19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A5BCD10E-DE63-4650-9BD3-D75E9B2AD04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2CF837B-0863-4C9D-B730-85360F9D96B3}" type="datetimeFigureOut">
              <a:rPr lang="en-US" smtClean="0"/>
              <a:t>29-Apr-19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A5BCD10E-DE63-4650-9BD3-D75E9B2AD048}"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2CF837B-0863-4C9D-B730-85360F9D96B3}" type="datetimeFigureOut">
              <a:rPr lang="en-US" smtClean="0"/>
              <a:t>29-Apr-19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A5BCD10E-DE63-4650-9BD3-D75E9B2AD04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2CF837B-0863-4C9D-B730-85360F9D96B3}" type="datetimeFigureOut">
              <a:rPr lang="en-US" smtClean="0"/>
              <a:t>29-Apr-19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5BCD10E-DE63-4650-9BD3-D75E9B2AD04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2CF837B-0863-4C9D-B730-85360F9D96B3}" type="datetimeFigureOut">
              <a:rPr lang="en-US" smtClean="0"/>
              <a:t>29-Apr-19</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5BCD10E-DE63-4650-9BD3-D75E9B2AD048}"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2CF837B-0863-4C9D-B730-85360F9D96B3}" type="datetimeFigureOut">
              <a:rPr lang="en-US" smtClean="0"/>
              <a:t>29-Apr-19</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5BCD10E-DE63-4650-9BD3-D75E9B2AD04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8458200" cy="1829761"/>
          </a:xfrm>
        </p:spPr>
        <p:txBody>
          <a:bodyPr>
            <a:normAutofit fontScale="90000"/>
          </a:bodyPr>
          <a:lstStyle/>
          <a:p>
            <a:r>
              <a:rPr lang="en-US" dirty="0" smtClean="0"/>
              <a:t>Use of LSTM Recurrent Neural Networks for Generating </a:t>
            </a:r>
            <a:r>
              <a:rPr lang="en-US" dirty="0" smtClean="0"/>
              <a:t>Music</a:t>
            </a:r>
            <a:endParaRPr lang="en-US" dirty="0"/>
          </a:p>
        </p:txBody>
      </p:sp>
      <p:sp>
        <p:nvSpPr>
          <p:cNvPr id="3" name="Subtitle 2"/>
          <p:cNvSpPr>
            <a:spLocks noGrp="1"/>
          </p:cNvSpPr>
          <p:nvPr>
            <p:ph type="subTitle" idx="1"/>
          </p:nvPr>
        </p:nvSpPr>
        <p:spPr>
          <a:xfrm>
            <a:off x="457200" y="3352800"/>
            <a:ext cx="8229600" cy="1199704"/>
          </a:xfrm>
        </p:spPr>
        <p:txBody>
          <a:bodyPr>
            <a:normAutofit fontScale="92500" lnSpcReduction="20000"/>
          </a:bodyPr>
          <a:lstStyle/>
          <a:p>
            <a:pPr hangingPunct="0"/>
            <a:r>
              <a:rPr lang="en-US" dirty="0" smtClean="0"/>
              <a:t>Aditi Awasthi</a:t>
            </a:r>
          </a:p>
          <a:p>
            <a:pPr hangingPunct="0"/>
            <a:r>
              <a:rPr lang="en-US" i="1" dirty="0" smtClean="0"/>
              <a:t>Department of Computer Science And </a:t>
            </a:r>
            <a:r>
              <a:rPr lang="en-US" i="1" dirty="0" smtClean="0"/>
              <a:t>Engineering</a:t>
            </a:r>
          </a:p>
          <a:p>
            <a:pPr hangingPunct="0"/>
            <a:r>
              <a:rPr lang="en-AU" i="1" dirty="0" smtClean="0"/>
              <a:t>BMS College Of Engineering</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AU" sz="2400" dirty="0" smtClean="0"/>
              <a:t>Bach's chorales always have four voices (soprano, alto, tenor and bass) that create a rich harmonic progression when played together. The nature of this structure made for good training data for the model</a:t>
            </a:r>
            <a:r>
              <a:rPr lang="en-AU" sz="2400" dirty="0" smtClean="0"/>
              <a:t>.</a:t>
            </a:r>
          </a:p>
          <a:p>
            <a:pPr>
              <a:buNone/>
            </a:pPr>
            <a:endParaRPr lang="en-AU" sz="2400" dirty="0" smtClean="0"/>
          </a:p>
          <a:p>
            <a:r>
              <a:rPr lang="en-US" sz="2400" dirty="0" smtClean="0"/>
              <a:t>The dataset </a:t>
            </a:r>
            <a:r>
              <a:rPr lang="en-US" sz="2400" dirty="0" smtClean="0"/>
              <a:t>is </a:t>
            </a:r>
            <a:r>
              <a:rPr lang="en-US" sz="2400" dirty="0" smtClean="0"/>
              <a:t>constructed by extracting 8 measures long parts from the MIDI file. The input representation used is piano roll, with the pitch represented as the MIDI note number.</a:t>
            </a:r>
          </a:p>
          <a:p>
            <a:endParaRPr lang="en-US" sz="2400" dirty="0"/>
          </a:p>
        </p:txBody>
      </p:sp>
      <p:sp>
        <p:nvSpPr>
          <p:cNvPr id="3" name="Title 2"/>
          <p:cNvSpPr>
            <a:spLocks noGrp="1"/>
          </p:cNvSpPr>
          <p:nvPr>
            <p:ph type="title"/>
          </p:nvPr>
        </p:nvSpPr>
        <p:spPr/>
        <p:txBody>
          <a:bodyPr/>
          <a:lstStyle/>
          <a:p>
            <a:r>
              <a:rPr lang="en-AU" dirty="0" smtClean="0"/>
              <a:t>Training data set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10.png"/>
          <p:cNvPicPr>
            <a:picLocks noChangeAspect="1"/>
          </p:cNvPicPr>
          <p:nvPr/>
        </p:nvPicPr>
        <p:blipFill>
          <a:blip r:embed="rId2"/>
          <a:stretch>
            <a:fillRect/>
          </a:stretch>
        </p:blipFill>
        <p:spPr>
          <a:xfrm>
            <a:off x="3200400" y="2400300"/>
            <a:ext cx="5943600" cy="4457700"/>
          </a:xfrm>
          <a:prstGeom prst="rect">
            <a:avLst/>
          </a:prstGeom>
        </p:spPr>
      </p:pic>
      <p:pic>
        <p:nvPicPr>
          <p:cNvPr id="3" name="Picture 2" descr="pic7.JPG"/>
          <p:cNvPicPr>
            <a:picLocks noChangeAspect="1"/>
          </p:cNvPicPr>
          <p:nvPr/>
        </p:nvPicPr>
        <p:blipFill>
          <a:blip r:embed="rId3"/>
          <a:stretch>
            <a:fillRect/>
          </a:stretch>
        </p:blipFill>
        <p:spPr>
          <a:xfrm>
            <a:off x="0" y="0"/>
            <a:ext cx="3238500" cy="1485900"/>
          </a:xfrm>
          <a:prstGeom prst="rect">
            <a:avLst/>
          </a:prstGeom>
        </p:spPr>
      </p:pic>
      <p:pic>
        <p:nvPicPr>
          <p:cNvPr id="4" name="Picture 3" descr="pic8.JPG"/>
          <p:cNvPicPr>
            <a:picLocks noChangeAspect="1"/>
          </p:cNvPicPr>
          <p:nvPr/>
        </p:nvPicPr>
        <p:blipFill>
          <a:blip r:embed="rId4"/>
          <a:stretch>
            <a:fillRect/>
          </a:stretch>
        </p:blipFill>
        <p:spPr>
          <a:xfrm>
            <a:off x="5105400" y="228600"/>
            <a:ext cx="2438400" cy="1066800"/>
          </a:xfrm>
          <a:prstGeom prst="rect">
            <a:avLst/>
          </a:prstGeom>
        </p:spPr>
      </p:pic>
      <p:cxnSp>
        <p:nvCxnSpPr>
          <p:cNvPr id="6" name="Straight Arrow Connector 5"/>
          <p:cNvCxnSpPr>
            <a:stCxn id="3" idx="3"/>
            <a:endCxn id="4" idx="1"/>
          </p:cNvCxnSpPr>
          <p:nvPr/>
        </p:nvCxnSpPr>
        <p:spPr>
          <a:xfrm>
            <a:off x="3238500" y="742950"/>
            <a:ext cx="1866900" cy="19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57200" y="1447800"/>
            <a:ext cx="3926075" cy="369332"/>
          </a:xfrm>
          <a:prstGeom prst="rect">
            <a:avLst/>
          </a:prstGeom>
        </p:spPr>
        <p:txBody>
          <a:bodyPr wrap="none">
            <a:spAutoFit/>
          </a:bodyPr>
          <a:lstStyle/>
          <a:p>
            <a:r>
              <a:rPr lang="en-US" dirty="0"/>
              <a:t>MIDI file and its equivalent scales</a:t>
            </a:r>
          </a:p>
        </p:txBody>
      </p:sp>
      <p:sp>
        <p:nvSpPr>
          <p:cNvPr id="13" name="Rectangle 12"/>
          <p:cNvSpPr/>
          <p:nvPr/>
        </p:nvSpPr>
        <p:spPr>
          <a:xfrm>
            <a:off x="152400" y="5105400"/>
            <a:ext cx="2993127" cy="369332"/>
          </a:xfrm>
          <a:prstGeom prst="rect">
            <a:avLst/>
          </a:prstGeom>
        </p:spPr>
        <p:txBody>
          <a:bodyPr wrap="none">
            <a:spAutoFit/>
          </a:bodyPr>
          <a:lstStyle/>
          <a:p>
            <a:r>
              <a:rPr lang="en-US" dirty="0"/>
              <a:t>Piano Roll representation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smtClean="0"/>
              <a:t>Have some understanding of time </a:t>
            </a:r>
            <a:r>
              <a:rPr lang="en-AU" dirty="0" smtClean="0"/>
              <a:t>signature</a:t>
            </a:r>
          </a:p>
          <a:p>
            <a:r>
              <a:rPr lang="en-AU" dirty="0" smtClean="0"/>
              <a:t>Be </a:t>
            </a:r>
            <a:r>
              <a:rPr lang="en-AU" dirty="0" smtClean="0"/>
              <a:t>time-invariant</a:t>
            </a:r>
          </a:p>
          <a:p>
            <a:r>
              <a:rPr lang="en-AU" dirty="0" smtClean="0"/>
              <a:t>Be (mostly) </a:t>
            </a:r>
            <a:r>
              <a:rPr lang="en-AU" dirty="0" smtClean="0"/>
              <a:t>note-invariant</a:t>
            </a:r>
          </a:p>
          <a:p>
            <a:r>
              <a:rPr lang="en-AU" dirty="0" smtClean="0"/>
              <a:t>Allow multiple notes to be played </a:t>
            </a:r>
            <a:r>
              <a:rPr lang="en-AU" dirty="0" smtClean="0"/>
              <a:t>simultaneously</a:t>
            </a:r>
          </a:p>
          <a:p>
            <a:r>
              <a:rPr lang="en-AU" dirty="0" smtClean="0"/>
              <a:t>Allow the same note to be repeated</a:t>
            </a:r>
            <a:endParaRPr lang="en-US" dirty="0"/>
          </a:p>
        </p:txBody>
      </p:sp>
      <p:sp>
        <p:nvSpPr>
          <p:cNvPr id="3" name="Title 2"/>
          <p:cNvSpPr>
            <a:spLocks noGrp="1"/>
          </p:cNvSpPr>
          <p:nvPr>
            <p:ph type="title"/>
          </p:nvPr>
        </p:nvSpPr>
        <p:spPr/>
        <p:txBody>
          <a:bodyPr/>
          <a:lstStyle/>
          <a:p>
            <a:r>
              <a:rPr lang="en-AU" dirty="0" smtClean="0"/>
              <a:t>Properties of network design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The first part made of two LSTM layers, each with 300 hidden units and recurrent over the time dimension. These layers are in charge of the temporal horizontal aspect, i.e. the relations between notes in a sequence</a:t>
            </a:r>
            <a:r>
              <a:rPr lang="en-US" dirty="0" smtClean="0"/>
              <a:t>.</a:t>
            </a:r>
          </a:p>
          <a:p>
            <a:endParaRPr lang="en-US" dirty="0" smtClean="0"/>
          </a:p>
          <a:p>
            <a:r>
              <a:rPr lang="en-US" dirty="0" smtClean="0"/>
              <a:t>The second part is made of two other LSTM layers, with 100 and 50 hidden units, recurrent over the note dimension. These layers are in charge of the harmony vertical aspect, i.e. the relation between simultaneous notes within the same time step.</a:t>
            </a:r>
            <a:endParaRPr lang="en-US" dirty="0"/>
          </a:p>
        </p:txBody>
      </p:sp>
      <p:sp>
        <p:nvSpPr>
          <p:cNvPr id="3" name="Title 2"/>
          <p:cNvSpPr>
            <a:spLocks noGrp="1"/>
          </p:cNvSpPr>
          <p:nvPr>
            <p:ph type="title"/>
          </p:nvPr>
        </p:nvSpPr>
        <p:spPr/>
        <p:txBody>
          <a:bodyPr/>
          <a:lstStyle/>
          <a:p>
            <a:r>
              <a:rPr lang="en-US" dirty="0" smtClean="0"/>
              <a:t>Implementation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9.JPG"/>
          <p:cNvPicPr>
            <a:picLocks noChangeAspect="1"/>
          </p:cNvPicPr>
          <p:nvPr/>
        </p:nvPicPr>
        <p:blipFill>
          <a:blip r:embed="rId2"/>
          <a:stretch>
            <a:fillRect/>
          </a:stretch>
        </p:blipFill>
        <p:spPr>
          <a:xfrm>
            <a:off x="0" y="807629"/>
            <a:ext cx="9144000" cy="6050371"/>
          </a:xfrm>
          <a:prstGeom prst="rect">
            <a:avLst/>
          </a:prstGeom>
        </p:spPr>
      </p:pic>
      <p:sp>
        <p:nvSpPr>
          <p:cNvPr id="3" name="Title 2"/>
          <p:cNvSpPr txBox="1">
            <a:spLocks/>
          </p:cNvSpPr>
          <p:nvPr/>
        </p:nvSpPr>
        <p:spPr>
          <a:xfrm>
            <a:off x="0" y="152400"/>
            <a:ext cx="91440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Unfolded</a:t>
            </a:r>
            <a:r>
              <a:rPr kumimoji="0" lang="en-US" sz="36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architecture of the network</a:t>
            </a:r>
            <a:endParaRPr kumimoji="0" 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r"/>
            <a:r>
              <a:rPr lang="en-US" dirty="0" smtClean="0"/>
              <a:t>Code for MuseGAN</a:t>
            </a:r>
            <a:br>
              <a:rPr lang="en-US" dirty="0" smtClean="0"/>
            </a:br>
            <a:r>
              <a:rPr lang="en-US" sz="2200" dirty="0" smtClean="0"/>
              <a:t>-</a:t>
            </a:r>
            <a:r>
              <a:rPr lang="en-US" sz="2200" b="0" dirty="0" smtClean="0"/>
              <a:t> </a:t>
            </a:r>
            <a:r>
              <a:rPr lang="en-US" sz="2200" b="0" dirty="0" smtClean="0"/>
              <a:t>Siraj </a:t>
            </a:r>
            <a:r>
              <a:rPr lang="en-US" sz="2200" b="0" dirty="0" smtClean="0"/>
              <a:t>Raval</a:t>
            </a:r>
            <a:endParaRPr lang="en-US" sz="2200" dirty="0"/>
          </a:p>
        </p:txBody>
      </p:sp>
      <p:pic>
        <p:nvPicPr>
          <p:cNvPr id="28674" name="Picture 2"/>
          <p:cNvPicPr>
            <a:picLocks noChangeAspect="1" noChangeArrowheads="1"/>
          </p:cNvPicPr>
          <p:nvPr/>
        </p:nvPicPr>
        <p:blipFill>
          <a:blip r:embed="rId2"/>
          <a:srcRect/>
          <a:stretch>
            <a:fillRect/>
          </a:stretch>
        </p:blipFill>
        <p:spPr bwMode="auto">
          <a:xfrm>
            <a:off x="0" y="1411432"/>
            <a:ext cx="9144000" cy="544656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hangingPunct="0"/>
            <a:r>
              <a:rPr lang="en-US" dirty="0" smtClean="0"/>
              <a:t>Conversion of </a:t>
            </a:r>
            <a:r>
              <a:rPr lang="en-US" dirty="0" smtClean="0"/>
              <a:t>text to speech</a:t>
            </a:r>
            <a:r>
              <a:rPr lang="en-US" dirty="0" smtClean="0"/>
              <a:t>. Instead </a:t>
            </a:r>
            <a:r>
              <a:rPr lang="en-US" dirty="0" smtClean="0"/>
              <a:t>of the speech sounding like different words spoken distinctly and simply strung together awkwardly, we can embed cadence into machine-generated sound.</a:t>
            </a:r>
          </a:p>
          <a:p>
            <a:pPr hangingPunct="0"/>
            <a:r>
              <a:rPr lang="en-US" dirty="0" smtClean="0"/>
              <a:t>They </a:t>
            </a:r>
            <a:r>
              <a:rPr lang="en-US" dirty="0" smtClean="0"/>
              <a:t>can construct entire compositions or improvise with us. </a:t>
            </a:r>
          </a:p>
          <a:p>
            <a:pPr hangingPunct="0"/>
            <a:r>
              <a:rPr lang="en-US" dirty="0" smtClean="0"/>
              <a:t>Few algorithms can allow the user to generate music with tunable </a:t>
            </a:r>
            <a:r>
              <a:rPr lang="en-US" dirty="0" smtClean="0"/>
              <a:t>parameters. This will </a:t>
            </a:r>
            <a:r>
              <a:rPr lang="en-US" dirty="0" smtClean="0"/>
              <a:t>yield more practical benefits for aiding artists, filmmakers, and </a:t>
            </a:r>
            <a:r>
              <a:rPr lang="en-US" dirty="0" smtClean="0"/>
              <a:t>composers. </a:t>
            </a:r>
            <a:endParaRPr lang="en-US" dirty="0" smtClean="0"/>
          </a:p>
          <a:p>
            <a:endParaRPr lang="en-US" dirty="0"/>
          </a:p>
        </p:txBody>
      </p:sp>
      <p:sp>
        <p:nvSpPr>
          <p:cNvPr id="3" name="Title 2"/>
          <p:cNvSpPr>
            <a:spLocks noGrp="1"/>
          </p:cNvSpPr>
          <p:nvPr>
            <p:ph type="title"/>
          </p:nvPr>
        </p:nvSpPr>
        <p:spPr/>
        <p:txBody>
          <a:bodyPr/>
          <a:lstStyle/>
          <a:p>
            <a:r>
              <a:rPr lang="en-US" dirty="0" smtClean="0"/>
              <a:t>Applications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6.JPG"/>
          <p:cNvPicPr>
            <a:picLocks noChangeAspect="1"/>
          </p:cNvPicPr>
          <p:nvPr/>
        </p:nvPicPr>
        <p:blipFill>
          <a:blip r:embed="rId2"/>
          <a:stretch>
            <a:fillRect/>
          </a:stretch>
        </p:blipFill>
        <p:spPr>
          <a:xfrm>
            <a:off x="0" y="1143000"/>
            <a:ext cx="5676900" cy="2943225"/>
          </a:xfrm>
          <a:prstGeom prst="rect">
            <a:avLst/>
          </a:prstGeom>
        </p:spPr>
      </p:pic>
      <p:sp>
        <p:nvSpPr>
          <p:cNvPr id="3" name="TextBox 2"/>
          <p:cNvSpPr txBox="1"/>
          <p:nvPr/>
        </p:nvSpPr>
        <p:spPr>
          <a:xfrm>
            <a:off x="304800" y="4038600"/>
            <a:ext cx="8610600" cy="923330"/>
          </a:xfrm>
          <a:prstGeom prst="rect">
            <a:avLst/>
          </a:prstGeom>
          <a:noFill/>
        </p:spPr>
        <p:txBody>
          <a:bodyPr wrap="square" rtlCol="0">
            <a:spAutoFit/>
          </a:bodyPr>
          <a:lstStyle/>
          <a:p>
            <a:r>
              <a:rPr lang="en-US" dirty="0"/>
              <a:t>On March 21, 2019, Google celebrated German composer and musician Johann Sebastian Bach by creating the first Doodle that uses artificial intelligence to make music.</a:t>
            </a:r>
          </a:p>
        </p:txBody>
      </p:sp>
      <p:pic>
        <p:nvPicPr>
          <p:cNvPr id="4098" name="Picture 2" descr="https://cdn-images-1.medium.com/max/540/1*M8T-G1MPkXGR0OBjZowASw.png"/>
          <p:cNvPicPr>
            <a:picLocks noChangeAspect="1" noChangeArrowheads="1"/>
          </p:cNvPicPr>
          <p:nvPr/>
        </p:nvPicPr>
        <p:blipFill>
          <a:blip r:embed="rId3"/>
          <a:srcRect/>
          <a:stretch>
            <a:fillRect/>
          </a:stretch>
        </p:blipFill>
        <p:spPr bwMode="auto">
          <a:xfrm>
            <a:off x="5383162" y="1"/>
            <a:ext cx="3760838" cy="3657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smtClean="0"/>
              <a:t>The model, when used, produced satisfactory results; with the listeners unable to distinguish between true Bach and the music generated by our model with a probability of 78%.</a:t>
            </a:r>
          </a:p>
          <a:p>
            <a:r>
              <a:rPr lang="en-US" dirty="0" smtClean="0"/>
              <a:t>Such innovations can help us find methods to learn musical style and dynamics,</a:t>
            </a:r>
            <a:r>
              <a:rPr lang="en-AU" dirty="0" smtClean="0"/>
              <a:t> harmonize melodies, smooth transitions between disconnected fragments of music and compose from scratch.</a:t>
            </a:r>
          </a:p>
          <a:p>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148072"/>
          </a:xfrm>
        </p:spPr>
        <p:txBody>
          <a:bodyPr>
            <a:normAutofit fontScale="70000" lnSpcReduction="20000"/>
          </a:bodyPr>
          <a:lstStyle/>
          <a:p>
            <a:pPr>
              <a:buNone/>
            </a:pPr>
            <a:r>
              <a:rPr lang="en-US" dirty="0" smtClean="0"/>
              <a:t>[1] Lewis, 1988 — “Creation by Refinement: A creativity paradigm for gradient descent learning networks” in International Conference on Neural </a:t>
            </a:r>
            <a:r>
              <a:rPr lang="en-US" dirty="0" smtClean="0"/>
              <a:t>Networks</a:t>
            </a:r>
            <a:endParaRPr lang="en-US" dirty="0" smtClean="0"/>
          </a:p>
          <a:p>
            <a:pPr>
              <a:buNone/>
            </a:pPr>
            <a:r>
              <a:rPr lang="en-US" dirty="0" smtClean="0"/>
              <a:t>[2</a:t>
            </a:r>
            <a:r>
              <a:rPr lang="en-US" dirty="0" smtClean="0"/>
              <a:t>] Todd, 1989 – “A connectionist approach to algorithmic composition” in  Computer Music </a:t>
            </a:r>
            <a:r>
              <a:rPr lang="en-US" dirty="0" smtClean="0"/>
              <a:t>Journal</a:t>
            </a:r>
          </a:p>
          <a:p>
            <a:pPr>
              <a:buNone/>
            </a:pPr>
            <a:r>
              <a:rPr lang="en-US" dirty="0" smtClean="0"/>
              <a:t>[3</a:t>
            </a:r>
            <a:r>
              <a:rPr lang="en-US" dirty="0" smtClean="0"/>
              <a:t>] Eck &amp; Schmidhuber, 2002 — “Finding temporal structure in music: Blues improvisation with LSTM recurrent networks” in IEEE Workshop on Neural Networks for Signal </a:t>
            </a:r>
            <a:r>
              <a:rPr lang="en-US" dirty="0" smtClean="0"/>
              <a:t>Processing</a:t>
            </a:r>
            <a:endParaRPr lang="en-US" dirty="0" smtClean="0"/>
          </a:p>
          <a:p>
            <a:pPr>
              <a:buNone/>
            </a:pPr>
            <a:r>
              <a:rPr lang="en-US" dirty="0" smtClean="0"/>
              <a:t>[4</a:t>
            </a:r>
            <a:r>
              <a:rPr lang="en-US" dirty="0" smtClean="0"/>
              <a:t>] Natasha Jaques et al., 2016 – “Generating Music by Fine-Tuning Recurrent Neural Networks with Reinforcement Learning” at Deep Reinforcement Learning Workshop, NIPS </a:t>
            </a:r>
          </a:p>
          <a:p>
            <a:pPr>
              <a:buNone/>
            </a:pPr>
            <a:r>
              <a:rPr lang="en-US" dirty="0" smtClean="0"/>
              <a:t>[5] Dieleman et al., 2018 — “The challenge of realistic music generation: modelling raw audio at scale” - </a:t>
            </a:r>
            <a:r>
              <a:rPr lang="en-US" dirty="0" smtClean="0"/>
              <a:t>arXiv:1806.10474v1</a:t>
            </a:r>
          </a:p>
          <a:p>
            <a:pPr>
              <a:buNone/>
            </a:pPr>
            <a:r>
              <a:rPr lang="en-US" dirty="0" smtClean="0"/>
              <a:t>[6</a:t>
            </a:r>
            <a:r>
              <a:rPr lang="en-US" dirty="0" smtClean="0"/>
              <a:t>] Jean-Pierre Briot et al., 2019 - “Deep Learning Techniques for Music Generation - A Survey” - </a:t>
            </a:r>
            <a:r>
              <a:rPr lang="en-US" dirty="0" smtClean="0"/>
              <a:t>arXiv:1709.01620v3</a:t>
            </a:r>
            <a:endParaRPr lang="en-US" dirty="0" smtClean="0"/>
          </a:p>
          <a:p>
            <a:pPr>
              <a:buNone/>
            </a:pPr>
            <a:r>
              <a:rPr lang="en-US" dirty="0" smtClean="0"/>
              <a:t>[7</a:t>
            </a:r>
            <a:r>
              <a:rPr lang="en-US" dirty="0" smtClean="0"/>
              <a:t>] Huanru Henry Mao et al., 2018 - “DeepJ: Style-specific music generation” - arXiv:1801.00887v1. [8] Humphrey &amp; Bello, 2012 — “Rethinking automatic chord recognition with convolutional neural networks” in International Conference on Machine Learning and Applications (ICMLA).</a:t>
            </a:r>
            <a:endParaRPr lang="en-US" dirty="0"/>
          </a:p>
        </p:txBody>
      </p:sp>
      <p:sp>
        <p:nvSpPr>
          <p:cNvPr id="3" name="Title 2"/>
          <p:cNvSpPr>
            <a:spLocks noGrp="1"/>
          </p:cNvSpPr>
          <p:nvPr>
            <p:ph type="title"/>
          </p:nvPr>
        </p:nvSpPr>
        <p:spPr>
          <a:xfrm>
            <a:off x="762000" y="152400"/>
            <a:ext cx="8229600" cy="1143000"/>
          </a:xfrm>
        </p:spPr>
        <p:txBody>
          <a:bodyPr/>
          <a:lstStyle/>
          <a:p>
            <a:r>
              <a:rPr lang="en-US" dirty="0" smtClean="0"/>
              <a:t>References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Neural networks are traditionally used to tackle well-defined </a:t>
            </a:r>
            <a:r>
              <a:rPr lang="en-US" dirty="0" smtClean="0"/>
              <a:t>problems.</a:t>
            </a:r>
          </a:p>
          <a:p>
            <a:r>
              <a:rPr lang="en-US" dirty="0" smtClean="0"/>
              <a:t>More </a:t>
            </a:r>
            <a:r>
              <a:rPr lang="en-US" dirty="0" smtClean="0"/>
              <a:t>recently, researchers have started looking for applications regarding pursuits of a more creative nature</a:t>
            </a:r>
          </a:p>
          <a:p>
            <a:r>
              <a:rPr lang="en-US" dirty="0" smtClean="0"/>
              <a:t>In </a:t>
            </a:r>
            <a:r>
              <a:rPr lang="en-US" dirty="0" smtClean="0"/>
              <a:t>the domain of algorithmic music composition, machine learning-driven systems eliminate the need for carefully handcrafting rules for composition. </a:t>
            </a:r>
          </a:p>
        </p:txBody>
      </p:sp>
      <p:sp>
        <p:nvSpPr>
          <p:cNvPr id="3" name="Title 2"/>
          <p:cNvSpPr>
            <a:spLocks noGrp="1"/>
          </p:cNvSpPr>
          <p:nvPr>
            <p:ph type="title"/>
          </p:nvPr>
        </p:nvSpPr>
        <p:spPr/>
        <p:txBody>
          <a:bodyPr/>
          <a:lstStyle/>
          <a:p>
            <a:r>
              <a:rPr lang="en-US" dirty="0" smtClean="0"/>
              <a:t>Motivation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smtClean="0"/>
              <a:t>To build </a:t>
            </a:r>
            <a:r>
              <a:rPr lang="en-AU" dirty="0" smtClean="0"/>
              <a:t>a generative model from a deep neural network architecture which creates music </a:t>
            </a:r>
            <a:r>
              <a:rPr lang="en-AU" dirty="0" smtClean="0"/>
              <a:t>with rhythm </a:t>
            </a:r>
            <a:r>
              <a:rPr lang="en-AU" dirty="0" smtClean="0"/>
              <a:t>and complex structure, utilizing all types of notes including dotted notes, longer chords, and rests</a:t>
            </a:r>
            <a:endParaRPr lang="en-US" dirty="0"/>
          </a:p>
        </p:txBody>
      </p:sp>
      <p:sp>
        <p:nvSpPr>
          <p:cNvPr id="3" name="Title 2"/>
          <p:cNvSpPr>
            <a:spLocks noGrp="1"/>
          </p:cNvSpPr>
          <p:nvPr>
            <p:ph type="title"/>
          </p:nvPr>
        </p:nvSpPr>
        <p:spPr/>
        <p:txBody>
          <a:bodyPr/>
          <a:lstStyle/>
          <a:p>
            <a:r>
              <a:rPr lang="en-US" dirty="0" smtClean="0"/>
              <a:t>Goal</a:t>
            </a:r>
            <a:endParaRPr lang="en-US" dirty="0"/>
          </a:p>
        </p:txBody>
      </p:sp>
      <p:pic>
        <p:nvPicPr>
          <p:cNvPr id="14338" name="Picture 2" descr="Image result for music"/>
          <p:cNvPicPr>
            <a:picLocks noChangeAspect="1" noChangeArrowheads="1"/>
          </p:cNvPicPr>
          <p:nvPr/>
        </p:nvPicPr>
        <p:blipFill>
          <a:blip r:embed="rId2"/>
          <a:srcRect/>
          <a:stretch>
            <a:fillRect/>
          </a:stretch>
        </p:blipFill>
        <p:spPr bwMode="auto">
          <a:xfrm>
            <a:off x="4064000" y="4191000"/>
            <a:ext cx="5079999" cy="2667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4.JPG"/>
          <p:cNvPicPr>
            <a:picLocks noChangeAspect="1"/>
          </p:cNvPicPr>
          <p:nvPr/>
        </p:nvPicPr>
        <p:blipFill>
          <a:blip r:embed="rId2"/>
          <a:stretch>
            <a:fillRect/>
          </a:stretch>
        </p:blipFill>
        <p:spPr>
          <a:xfrm>
            <a:off x="0" y="1295400"/>
            <a:ext cx="9144000" cy="4422470"/>
          </a:xfrm>
          <a:prstGeom prst="rect">
            <a:avLst/>
          </a:prstGeom>
        </p:spPr>
      </p:pic>
      <p:sp>
        <p:nvSpPr>
          <p:cNvPr id="3" name="Title 2"/>
          <p:cNvSpPr txBox="1">
            <a:spLocks/>
          </p:cNvSpPr>
          <p:nvPr/>
        </p:nvSpPr>
        <p:spPr>
          <a:xfrm>
            <a:off x="457200" y="274638"/>
            <a:ext cx="8229600" cy="1143000"/>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100" b="1" dirty="0" smtClean="0">
                <a:solidFill>
                  <a:schemeClr val="tx2"/>
                </a:solidFill>
                <a:effectLst>
                  <a:outerShdw blurRad="31750" dist="25400" dir="5400000" algn="tl" rotWithShape="0">
                    <a:srgbClr val="000000">
                      <a:alpha val="25000"/>
                    </a:srgbClr>
                  </a:outerShdw>
                </a:effectLst>
                <a:latin typeface="+mj-lt"/>
                <a:ea typeface="+mj-ea"/>
                <a:cs typeface="+mj-cs"/>
              </a:rPr>
              <a:t>Literature Survey</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Markov chains</a:t>
            </a:r>
          </a:p>
          <a:p>
            <a:r>
              <a:rPr lang="en-US" dirty="0" smtClean="0"/>
              <a:t>Multi-layer perceptron</a:t>
            </a:r>
          </a:p>
          <a:p>
            <a:r>
              <a:rPr lang="en-US" dirty="0" smtClean="0"/>
              <a:t>Recurrent Neural Networks</a:t>
            </a:r>
          </a:p>
          <a:p>
            <a:r>
              <a:rPr lang="en-US" dirty="0" smtClean="0"/>
              <a:t>Long Short Term Memory Neural Networks</a:t>
            </a:r>
          </a:p>
          <a:p>
            <a:r>
              <a:rPr lang="en-US" dirty="0" smtClean="0"/>
              <a:t>Alternative </a:t>
            </a:r>
            <a:r>
              <a:rPr lang="en-US" dirty="0" smtClean="0"/>
              <a:t>approaches like hierarchical temporal memory or principal components analysis. </a:t>
            </a:r>
            <a:endParaRPr lang="en-US" dirty="0"/>
          </a:p>
        </p:txBody>
      </p:sp>
      <p:sp>
        <p:nvSpPr>
          <p:cNvPr id="3" name="Title 2"/>
          <p:cNvSpPr>
            <a:spLocks noGrp="1"/>
          </p:cNvSpPr>
          <p:nvPr>
            <p:ph type="title"/>
          </p:nvPr>
        </p:nvSpPr>
        <p:spPr/>
        <p:txBody>
          <a:bodyPr>
            <a:normAutofit/>
          </a:bodyPr>
          <a:lstStyle/>
          <a:p>
            <a:r>
              <a:rPr lang="en-US" dirty="0" smtClean="0"/>
              <a:t>Background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005072"/>
          </a:xfrm>
        </p:spPr>
        <p:txBody>
          <a:bodyPr>
            <a:normAutofit/>
          </a:bodyPr>
          <a:lstStyle/>
          <a:p>
            <a:r>
              <a:rPr lang="en-US" sz="2000" dirty="0" smtClean="0"/>
              <a:t>The </a:t>
            </a:r>
            <a:r>
              <a:rPr lang="en-US" sz="2000" dirty="0" smtClean="0"/>
              <a:t>output of each hidden layer is fed back to itself as an additional </a:t>
            </a:r>
            <a:r>
              <a:rPr lang="en-US" sz="2000" dirty="0" smtClean="0"/>
              <a:t>input.</a:t>
            </a:r>
          </a:p>
          <a:p>
            <a:r>
              <a:rPr lang="en-US" sz="2000" dirty="0" smtClean="0"/>
              <a:t>Each </a:t>
            </a:r>
            <a:r>
              <a:rPr lang="en-US" sz="2000" dirty="0" smtClean="0"/>
              <a:t>node of the hidden layer receives both the list of inputs from the previous layer and the list of outputs of the current layer in the last time step.</a:t>
            </a:r>
          </a:p>
          <a:p>
            <a:r>
              <a:rPr lang="en-US" sz="2000" dirty="0" smtClean="0"/>
              <a:t>This </a:t>
            </a:r>
            <a:r>
              <a:rPr lang="en-US" sz="2000" dirty="0" smtClean="0"/>
              <a:t>enables the network to have a simple version of memory, with very minimal overhead.</a:t>
            </a:r>
          </a:p>
          <a:p>
            <a:endParaRPr lang="en-US" sz="2000" dirty="0"/>
          </a:p>
        </p:txBody>
      </p:sp>
      <p:sp>
        <p:nvSpPr>
          <p:cNvPr id="3" name="Title 2"/>
          <p:cNvSpPr>
            <a:spLocks noGrp="1"/>
          </p:cNvSpPr>
          <p:nvPr>
            <p:ph type="title"/>
          </p:nvPr>
        </p:nvSpPr>
        <p:spPr/>
        <p:txBody>
          <a:bodyPr>
            <a:normAutofit fontScale="90000"/>
          </a:bodyPr>
          <a:lstStyle/>
          <a:p>
            <a:r>
              <a:rPr lang="en-US" dirty="0" smtClean="0"/>
              <a:t>Concept Of Recurrent Neural Networks</a:t>
            </a:r>
            <a:endParaRPr lang="en-US" dirty="0"/>
          </a:p>
        </p:txBody>
      </p:sp>
      <p:pic>
        <p:nvPicPr>
          <p:cNvPr id="1026" name="Picture 7"/>
          <p:cNvPicPr>
            <a:picLocks noChangeAspect="1" noChangeArrowheads="1"/>
          </p:cNvPicPr>
          <p:nvPr/>
        </p:nvPicPr>
        <p:blipFill>
          <a:blip r:embed="rId2"/>
          <a:srcRect l="751" t="2432" r="864" b="2129"/>
          <a:stretch>
            <a:fillRect/>
          </a:stretch>
        </p:blipFill>
        <p:spPr bwMode="auto">
          <a:xfrm>
            <a:off x="0" y="4581026"/>
            <a:ext cx="4953000" cy="2276974"/>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4829175" y="4038600"/>
            <a:ext cx="4314825" cy="657225"/>
          </a:xfrm>
          <a:prstGeom prst="rect">
            <a:avLst/>
          </a:prstGeom>
          <a:noFill/>
          <a:ln w="9525">
            <a:noFill/>
            <a:miter lim="800000"/>
            <a:headEnd/>
            <a:tailEnd/>
          </a:ln>
          <a:effectLst/>
        </p:spPr>
      </p:pic>
      <p:cxnSp>
        <p:nvCxnSpPr>
          <p:cNvPr id="16" name="Straight Arrow Connector 15"/>
          <p:cNvCxnSpPr>
            <a:stCxn id="1027" idx="2"/>
          </p:cNvCxnSpPr>
          <p:nvPr/>
        </p:nvCxnSpPr>
        <p:spPr>
          <a:xfrm rot="5400000">
            <a:off x="5460206" y="4417219"/>
            <a:ext cx="1247777" cy="18049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828800"/>
            <a:ext cx="8229600" cy="4525963"/>
          </a:xfrm>
        </p:spPr>
        <p:txBody>
          <a:bodyPr>
            <a:normAutofit/>
          </a:bodyPr>
          <a:lstStyle/>
          <a:p>
            <a:pPr lvl="1">
              <a:buNone/>
            </a:pPr>
            <a:r>
              <a:rPr lang="en-US" dirty="0" smtClean="0"/>
              <a:t>We </a:t>
            </a:r>
            <a:r>
              <a:rPr lang="en-US" dirty="0" smtClean="0"/>
              <a:t>can use an LSTM node instead of a </a:t>
            </a:r>
            <a:r>
              <a:rPr lang="en-US" dirty="0" smtClean="0"/>
              <a:t>normal node</a:t>
            </a:r>
            <a:r>
              <a:rPr lang="en-US" dirty="0" smtClean="0"/>
              <a:t>. This introduces</a:t>
            </a:r>
            <a:r>
              <a:rPr lang="en-US" dirty="0" smtClean="0"/>
              <a:t>:</a:t>
            </a:r>
          </a:p>
          <a:p>
            <a:pPr>
              <a:buNone/>
            </a:pPr>
            <a:endParaRPr lang="en-US" dirty="0" smtClean="0"/>
          </a:p>
          <a:p>
            <a:r>
              <a:rPr lang="en-US" i="1" dirty="0" smtClean="0"/>
              <a:t>1) Adding a forgetting </a:t>
            </a:r>
            <a:r>
              <a:rPr lang="en-US" i="1" dirty="0" smtClean="0"/>
              <a:t>mechanism</a:t>
            </a:r>
            <a:endParaRPr lang="en-US" dirty="0" smtClean="0"/>
          </a:p>
          <a:p>
            <a:r>
              <a:rPr lang="en-US" i="1" dirty="0" smtClean="0"/>
              <a:t>2) Adding a saving </a:t>
            </a:r>
            <a:r>
              <a:rPr lang="en-US" i="1" dirty="0" smtClean="0"/>
              <a:t>mechanism</a:t>
            </a:r>
            <a:endParaRPr lang="en-US" dirty="0" smtClean="0"/>
          </a:p>
          <a:p>
            <a:r>
              <a:rPr lang="en-US" i="1" dirty="0" smtClean="0"/>
              <a:t>3) Focusing long-term memory into working </a:t>
            </a:r>
            <a:r>
              <a:rPr lang="en-US" i="1" dirty="0" smtClean="0"/>
              <a:t>memory</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Concept Of </a:t>
            </a:r>
            <a:r>
              <a:rPr lang="en-US" dirty="0" smtClean="0"/>
              <a:t>Long Short Term Memory </a:t>
            </a:r>
            <a:r>
              <a:rPr lang="en-US" dirty="0" smtClean="0"/>
              <a:t>Neural Networks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c1.JPG"/>
          <p:cNvPicPr>
            <a:picLocks noGrp="1" noChangeAspect="1"/>
          </p:cNvPicPr>
          <p:nvPr>
            <p:ph idx="1"/>
          </p:nvPr>
        </p:nvPicPr>
        <p:blipFill>
          <a:blip r:embed="rId2"/>
          <a:stretch>
            <a:fillRect/>
          </a:stretch>
        </p:blipFill>
        <p:spPr>
          <a:xfrm>
            <a:off x="2414587" y="3415506"/>
            <a:ext cx="4314825" cy="657225"/>
          </a:xfrm>
        </p:spPr>
      </p:pic>
      <p:sp>
        <p:nvSpPr>
          <p:cNvPr id="3" name="Title 2"/>
          <p:cNvSpPr>
            <a:spLocks noGrp="1"/>
          </p:cNvSpPr>
          <p:nvPr>
            <p:ph type="title"/>
          </p:nvPr>
        </p:nvSpPr>
        <p:spPr/>
        <p:txBody>
          <a:bodyPr>
            <a:normAutofit fontScale="90000"/>
          </a:bodyPr>
          <a:lstStyle/>
          <a:p>
            <a:r>
              <a:rPr lang="en-US" dirty="0" smtClean="0"/>
              <a:t>LSTM with respect to the time axis</a:t>
            </a:r>
            <a:endParaRPr lang="en-US" dirty="0"/>
          </a:p>
        </p:txBody>
      </p:sp>
      <p:pic>
        <p:nvPicPr>
          <p:cNvPr id="5" name="Picture 4" descr="pic2.JPG"/>
          <p:cNvPicPr>
            <a:picLocks noChangeAspect="1"/>
          </p:cNvPicPr>
          <p:nvPr/>
        </p:nvPicPr>
        <p:blipFill>
          <a:blip r:embed="rId3"/>
          <a:stretch>
            <a:fillRect/>
          </a:stretch>
        </p:blipFill>
        <p:spPr>
          <a:xfrm>
            <a:off x="2331225" y="1707337"/>
            <a:ext cx="4781550" cy="3743325"/>
          </a:xfrm>
          <a:prstGeom prst="rect">
            <a:avLst/>
          </a:prstGeom>
        </p:spPr>
      </p:pic>
      <p:pic>
        <p:nvPicPr>
          <p:cNvPr id="6" name="Picture 5" descr="pic3.JPG"/>
          <p:cNvPicPr>
            <a:picLocks noChangeAspect="1"/>
          </p:cNvPicPr>
          <p:nvPr/>
        </p:nvPicPr>
        <p:blipFill>
          <a:blip r:embed="rId4"/>
          <a:stretch>
            <a:fillRect/>
          </a:stretch>
        </p:blipFill>
        <p:spPr>
          <a:xfrm>
            <a:off x="2490750" y="1885912"/>
            <a:ext cx="4762500" cy="3686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AU" sz="3200" dirty="0" smtClean="0"/>
              <a:t>Representation of </a:t>
            </a:r>
            <a:r>
              <a:rPr lang="en-AU" sz="3200" dirty="0" smtClean="0"/>
              <a:t>music</a:t>
            </a:r>
          </a:p>
          <a:p>
            <a:endParaRPr lang="en-AU" sz="3200" dirty="0" smtClean="0"/>
          </a:p>
          <a:p>
            <a:r>
              <a:rPr lang="en-AU" sz="3200" dirty="0" smtClean="0"/>
              <a:t>The </a:t>
            </a:r>
            <a:r>
              <a:rPr lang="en-AU" sz="3200" dirty="0" smtClean="0"/>
              <a:t>kind of data to </a:t>
            </a:r>
            <a:r>
              <a:rPr lang="en-AU" sz="3200" dirty="0" smtClean="0"/>
              <a:t>use</a:t>
            </a:r>
          </a:p>
          <a:p>
            <a:endParaRPr lang="en-AU" sz="3200" dirty="0" smtClean="0"/>
          </a:p>
          <a:p>
            <a:r>
              <a:rPr lang="en-AU" sz="3200" dirty="0" smtClean="0"/>
              <a:t>The lack of global coherence or structure</a:t>
            </a:r>
            <a:endParaRPr lang="en-US" sz="3200" dirty="0"/>
          </a:p>
        </p:txBody>
      </p:sp>
      <p:sp>
        <p:nvSpPr>
          <p:cNvPr id="3" name="Title 2"/>
          <p:cNvSpPr>
            <a:spLocks noGrp="1"/>
          </p:cNvSpPr>
          <p:nvPr>
            <p:ph type="title"/>
          </p:nvPr>
        </p:nvSpPr>
        <p:spPr/>
        <p:txBody>
          <a:bodyPr/>
          <a:lstStyle/>
          <a:p>
            <a:r>
              <a:rPr lang="en-US" dirty="0" smtClean="0"/>
              <a:t>Major challenges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78</TotalTime>
  <Words>629</Words>
  <Application>Microsoft Office PowerPoint</Application>
  <PresentationFormat>On-screen Show (4:3)</PresentationFormat>
  <Paragraphs>69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Use of LSTM Recurrent Neural Networks for Generating Music</vt:lpstr>
      <vt:lpstr>Motivation</vt:lpstr>
      <vt:lpstr>Goal</vt:lpstr>
      <vt:lpstr>Slide 4</vt:lpstr>
      <vt:lpstr>Background</vt:lpstr>
      <vt:lpstr>Concept Of Recurrent Neural Networks</vt:lpstr>
      <vt:lpstr>Concept Of Long Short Term Memory Neural Networks</vt:lpstr>
      <vt:lpstr>LSTM with respect to the time axis</vt:lpstr>
      <vt:lpstr>Major challenges</vt:lpstr>
      <vt:lpstr>Training data set</vt:lpstr>
      <vt:lpstr>Slide 11</vt:lpstr>
      <vt:lpstr>Properties of network design</vt:lpstr>
      <vt:lpstr>Implementation</vt:lpstr>
      <vt:lpstr>Slide 14</vt:lpstr>
      <vt:lpstr>Code for MuseGAN - Siraj Raval</vt:lpstr>
      <vt:lpstr>Applications</vt:lpstr>
      <vt:lpstr>Slide 17</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LSTM Recurrent Neural Networks for Generating Music</dc:title>
  <dc:creator>Aditi</dc:creator>
  <cp:lastModifiedBy>Aditi</cp:lastModifiedBy>
  <cp:revision>12</cp:revision>
  <dcterms:created xsi:type="dcterms:W3CDTF">2019-04-29T06:26:53Z</dcterms:created>
  <dcterms:modified xsi:type="dcterms:W3CDTF">2019-04-29T07:45:32Z</dcterms:modified>
</cp:coreProperties>
</file>