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3" r:id="rId6"/>
    <p:sldId id="264" r:id="rId7"/>
    <p:sldId id="265" r:id="rId8"/>
    <p:sldId id="267" r:id="rId9"/>
    <p:sldId id="266" r:id="rId10"/>
    <p:sldId id="260"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5EPiQr9M5x7S9S0xwRwG22O9x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843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271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82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58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52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9"/>
          <p:cNvGrpSpPr/>
          <p:nvPr/>
        </p:nvGrpSpPr>
        <p:grpSpPr>
          <a:xfrm>
            <a:off x="0" y="-8467"/>
            <a:ext cx="12192000" cy="6866467"/>
            <a:chOff x="0" y="-8467"/>
            <a:chExt cx="12192000" cy="6866467"/>
          </a:xfrm>
        </p:grpSpPr>
        <p:sp>
          <p:nvSpPr>
            <p:cNvPr id="24" name="Google Shape;24;p9"/>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9"/>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26" name="Google Shape;26;p9"/>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27" name="Google Shape;27;p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9"/>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9"/>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9"/>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3" name="Google Shape;103;p1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9EDFF5"/>
                </a:solidFill>
                <a:latin typeface="Arial"/>
                <a:ea typeface="Arial"/>
                <a:cs typeface="Arial"/>
                <a:sym typeface="Arial"/>
              </a:rPr>
              <a:t>“</a:t>
            </a:r>
            <a:endParaRPr/>
          </a:p>
        </p:txBody>
      </p:sp>
      <p:sp>
        <p:nvSpPr>
          <p:cNvPr id="104" name="Google Shape;104;p1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8" name="Google Shape;118;p2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9EDFF5"/>
                </a:solidFill>
                <a:latin typeface="Arial"/>
                <a:ea typeface="Arial"/>
                <a:cs typeface="Arial"/>
                <a:sym typeface="Arial"/>
              </a:rPr>
              <a:t>“</a:t>
            </a:r>
            <a:endParaRPr/>
          </a:p>
        </p:txBody>
      </p:sp>
      <p:sp>
        <p:nvSpPr>
          <p:cNvPr id="119" name="Google Shape;119;p2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2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3"/>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8" name="Google Shape;48;p11"/>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9" name="Google Shape;49;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5" name="Google Shape;55;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13"/>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13"/>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13"/>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1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9" name="Google Shape;89;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8"/>
          <p:cNvGrpSpPr/>
          <p:nvPr/>
        </p:nvGrpSpPr>
        <p:grpSpPr>
          <a:xfrm>
            <a:off x="0" y="-8467"/>
            <a:ext cx="12192000" cy="6866467"/>
            <a:chOff x="0" y="-8467"/>
            <a:chExt cx="12192000" cy="6866467"/>
          </a:xfrm>
        </p:grpSpPr>
        <p:cxnSp>
          <p:nvCxnSpPr>
            <p:cNvPr id="7" name="Google Shape;7;p8"/>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8"/>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8"/>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8"/>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8"/>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8"/>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8"/>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8"/>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8"/>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8"/>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n-IN" dirty="0"/>
              <a:t>Tweet Analysis and Sentiment Mining </a:t>
            </a:r>
            <a:endParaRPr dirty="0"/>
          </a:p>
        </p:txBody>
      </p:sp>
      <p:sp>
        <p:nvSpPr>
          <p:cNvPr id="144" name="Google Shape;144;p1"/>
          <p:cNvSpPr txBox="1">
            <a:spLocks noGrp="1"/>
          </p:cNvSpPr>
          <p:nvPr>
            <p:ph type="subTitle" idx="1"/>
          </p:nvPr>
        </p:nvSpPr>
        <p:spPr>
          <a:xfrm>
            <a:off x="1122754" y="4461648"/>
            <a:ext cx="3555263" cy="109689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440"/>
              <a:buNone/>
            </a:pPr>
            <a:r>
              <a:rPr lang="en-IN"/>
              <a:t>Medhini Oak (1BM16CS047)                                              </a:t>
            </a:r>
            <a:endParaRPr/>
          </a:p>
          <a:p>
            <a:pPr marL="0" lvl="0" indent="0" algn="l" rtl="0">
              <a:lnSpc>
                <a:spcPct val="90000"/>
              </a:lnSpc>
              <a:spcBef>
                <a:spcPts val="1000"/>
              </a:spcBef>
              <a:spcAft>
                <a:spcPts val="0"/>
              </a:spcAft>
              <a:buSzPts val="1440"/>
              <a:buNone/>
            </a:pPr>
            <a:r>
              <a:rPr lang="en-IN"/>
              <a:t>Aditi Awasthi (1BM16CS008)</a:t>
            </a:r>
            <a:endParaRPr/>
          </a:p>
          <a:p>
            <a:pPr marL="0" lvl="0" indent="0" algn="l" rtl="0">
              <a:lnSpc>
                <a:spcPct val="90000"/>
              </a:lnSpc>
              <a:spcBef>
                <a:spcPts val="1000"/>
              </a:spcBef>
              <a:spcAft>
                <a:spcPts val="0"/>
              </a:spcAft>
              <a:buSzPts val="1440"/>
              <a:buNone/>
            </a:pPr>
            <a:r>
              <a:rPr lang="en-IN"/>
              <a:t>Deepthi Bhat (1BM16CS003)</a:t>
            </a:r>
            <a:endParaRPr/>
          </a:p>
        </p:txBody>
      </p:sp>
      <p:sp>
        <p:nvSpPr>
          <p:cNvPr id="145" name="Google Shape;145;p1"/>
          <p:cNvSpPr txBox="1"/>
          <p:nvPr/>
        </p:nvSpPr>
        <p:spPr>
          <a:xfrm>
            <a:off x="5380383" y="4461649"/>
            <a:ext cx="4492487" cy="10968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Clr>
                <a:schemeClr val="accent1"/>
              </a:buClr>
              <a:buSzPts val="1440"/>
              <a:buFont typeface="Noto Sans Symbols"/>
              <a:buNone/>
            </a:pPr>
            <a:r>
              <a:rPr lang="en-IN" sz="1800" b="0" i="0" u="none" strike="noStrike" cap="none" dirty="0">
                <a:solidFill>
                  <a:srgbClr val="7F7F7F"/>
                </a:solidFill>
                <a:latin typeface="Trebuchet MS"/>
                <a:ea typeface="Trebuchet MS"/>
                <a:cs typeface="Trebuchet MS"/>
                <a:sym typeface="Trebuchet MS"/>
              </a:rPr>
              <a:t>Under the guidance of Prof. </a:t>
            </a:r>
            <a:r>
              <a:rPr lang="en-IN" sz="1800" b="0" i="0" u="none" strike="noStrike" cap="none" dirty="0" err="1">
                <a:solidFill>
                  <a:srgbClr val="7F7F7F"/>
                </a:solidFill>
                <a:latin typeface="Trebuchet MS"/>
                <a:ea typeface="Trebuchet MS"/>
                <a:cs typeface="Trebuchet MS"/>
                <a:sym typeface="Trebuchet MS"/>
              </a:rPr>
              <a:t>Vikranth</a:t>
            </a:r>
            <a:r>
              <a:rPr lang="en-IN" sz="1800" dirty="0">
                <a:solidFill>
                  <a:srgbClr val="7F7F7F"/>
                </a:solidFill>
                <a:latin typeface="Trebuchet MS"/>
                <a:ea typeface="Trebuchet MS"/>
                <a:cs typeface="Trebuchet MS"/>
                <a:sym typeface="Trebuchet MS"/>
              </a:rPr>
              <a:t> B.M</a:t>
            </a:r>
            <a:endParaRPr sz="1800" b="0" i="0" u="none" strike="noStrike" cap="none" dirty="0">
              <a:solidFill>
                <a:srgbClr val="7F7F7F"/>
              </a:solidFill>
              <a:latin typeface="Trebuchet MS"/>
              <a:ea typeface="Trebuchet MS"/>
              <a:cs typeface="Trebuchet MS"/>
              <a:sym typeface="Trebuchet MS"/>
            </a:endParaRPr>
          </a:p>
          <a:p>
            <a:pPr marL="0" marR="0" lvl="0" indent="0" algn="r" rtl="0">
              <a:spcBef>
                <a:spcPts val="1000"/>
              </a:spcBef>
              <a:spcAft>
                <a:spcPts val="0"/>
              </a:spcAft>
              <a:buClr>
                <a:schemeClr val="accent1"/>
              </a:buClr>
              <a:buSzPts val="1440"/>
              <a:buFont typeface="Noto Sans Symbols"/>
              <a:buNone/>
            </a:pPr>
            <a:r>
              <a:rPr lang="en-IN" sz="1800" b="0" i="0" u="none" strike="noStrike" cap="none" dirty="0">
                <a:solidFill>
                  <a:srgbClr val="7F7F7F"/>
                </a:solidFill>
                <a:latin typeface="Trebuchet MS"/>
                <a:ea typeface="Trebuchet MS"/>
                <a:cs typeface="Trebuchet MS"/>
                <a:sym typeface="Trebuchet MS"/>
              </a:rPr>
              <a:t>Assistant Professor, CSE Department</a:t>
            </a:r>
            <a:endParaRPr dirty="0"/>
          </a:p>
          <a:p>
            <a:pPr marL="0" marR="0" lvl="0" indent="0" algn="r" rtl="0">
              <a:spcBef>
                <a:spcPts val="1000"/>
              </a:spcBef>
              <a:spcAft>
                <a:spcPts val="0"/>
              </a:spcAft>
              <a:buClr>
                <a:schemeClr val="accent1"/>
              </a:buClr>
              <a:buSzPts val="1440"/>
              <a:buFont typeface="Noto Sans Symbols"/>
              <a:buNone/>
            </a:pPr>
            <a:r>
              <a:rPr lang="en-IN" sz="1800" b="0" i="0" u="none" strike="noStrike" cap="none" dirty="0">
                <a:solidFill>
                  <a:srgbClr val="7F7F7F"/>
                </a:solidFill>
                <a:latin typeface="Trebuchet MS"/>
                <a:ea typeface="Trebuchet MS"/>
                <a:cs typeface="Trebuchet MS"/>
                <a:sym typeface="Trebuchet MS"/>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Results</a:t>
            </a:r>
            <a:endParaRPr/>
          </a:p>
        </p:txBody>
      </p:sp>
      <p:sp>
        <p:nvSpPr>
          <p:cNvPr id="169" name="Google Shape;169;p5"/>
          <p:cNvSpPr txBox="1">
            <a:spLocks noGrp="1"/>
          </p:cNvSpPr>
          <p:nvPr>
            <p:ph type="body" idx="1"/>
          </p:nvPr>
        </p:nvSpPr>
        <p:spPr>
          <a:xfrm>
            <a:off x="677334" y="1488613"/>
            <a:ext cx="8596668" cy="4759787"/>
          </a:xfrm>
          <a:prstGeom prst="rect">
            <a:avLst/>
          </a:prstGeom>
          <a:noFill/>
          <a:ln>
            <a:noFill/>
          </a:ln>
        </p:spPr>
        <p:txBody>
          <a:bodyPr spcFirstLastPara="1" wrap="square" lIns="91425" tIns="45700" rIns="91425" bIns="45700" anchor="t" anchorCtr="0">
            <a:noAutofit/>
          </a:bodyPr>
          <a:lstStyle/>
          <a:p>
            <a:pPr marL="137160" indent="0">
              <a:buNone/>
            </a:pPr>
            <a:r>
              <a:rPr lang="en-US" dirty="0"/>
              <a:t>This project can provide accurate public opinion about various socially relevant topics just by analyzing tweets from Twitter. It is also enables the user to visualize the results with the help of graphs, frequency charts and other visual aids. This project can be applied in various fields to draw appropriate conclusions. Some of them are:</a:t>
            </a:r>
            <a:endParaRPr lang="en-IN" dirty="0"/>
          </a:p>
          <a:p>
            <a:pPr lvl="0"/>
            <a:r>
              <a:rPr lang="en-US" b="1" dirty="0"/>
              <a:t>Business: </a:t>
            </a:r>
            <a:r>
              <a:rPr lang="en-US" dirty="0"/>
              <a:t>In the field of marketing, companies use it to develop their strategies, to understand customers’ feelings towards products or brand and how people respond to their campaigns or product launches.</a:t>
            </a:r>
            <a:endParaRPr lang="en-IN" dirty="0"/>
          </a:p>
          <a:p>
            <a:pPr lvl="0"/>
            <a:r>
              <a:rPr lang="en-US" b="1" dirty="0"/>
              <a:t>Politics: </a:t>
            </a:r>
            <a:r>
              <a:rPr lang="en-US" dirty="0"/>
              <a:t>In the political field, it is used to keep track of political view, to detect consistency and inconsistency between statements and actions at the government level. It can be used to predict election results as well. </a:t>
            </a:r>
            <a:endParaRPr lang="en-IN" dirty="0"/>
          </a:p>
          <a:p>
            <a:pPr lvl="0"/>
            <a:r>
              <a:rPr lang="en-US" b="1" dirty="0"/>
              <a:t>Public Actions: </a:t>
            </a:r>
            <a:r>
              <a:rPr lang="en-US" dirty="0"/>
              <a:t>Sentiment analysis also is used to monitor and analyze social phenomena, for the spotting of potentially dangerous situations and determining the general mood of the blogosphere.</a:t>
            </a:r>
            <a:endParaRPr lang="en-IN" dirty="0"/>
          </a:p>
          <a:p>
            <a:pPr marL="0" lvl="0" indent="0" algn="l" rtl="0">
              <a:spcBef>
                <a:spcPts val="0"/>
              </a:spcBef>
              <a:spcAft>
                <a:spcPts val="0"/>
              </a:spcAft>
              <a:buSzPts val="192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accent1"/>
              </a:buClr>
              <a:buSzPts val="5400"/>
              <a:buFont typeface="Trebuchet MS"/>
              <a:buNone/>
            </a:pPr>
            <a:r>
              <a:rPr lang="en-IN"/>
              <a:t>Thank You</a:t>
            </a:r>
            <a:br>
              <a:rPr lang="en-IN"/>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600"/>
              <a:buFont typeface="Trebuchet MS"/>
              <a:buNone/>
            </a:pPr>
            <a:r>
              <a:rPr lang="en-IN"/>
              <a:t>Aim of the Project</a:t>
            </a:r>
            <a:endParaRPr/>
          </a:p>
        </p:txBody>
      </p:sp>
      <p:sp>
        <p:nvSpPr>
          <p:cNvPr id="151" name="Google Shape;151;p2"/>
          <p:cNvSpPr txBox="1">
            <a:spLocks noGrp="1"/>
          </p:cNvSpPr>
          <p:nvPr>
            <p:ph type="body" idx="1"/>
          </p:nvPr>
        </p:nvSpPr>
        <p:spPr>
          <a:xfrm>
            <a:off x="677334" y="2098396"/>
            <a:ext cx="8596668" cy="3509177"/>
          </a:xfrm>
          <a:prstGeom prst="rect">
            <a:avLst/>
          </a:prstGeom>
          <a:noFill/>
          <a:ln>
            <a:noFill/>
          </a:ln>
        </p:spPr>
        <p:txBody>
          <a:bodyPr spcFirstLastPara="1" wrap="square" lIns="91425" tIns="45700" rIns="91425" bIns="45700" anchor="ctr" anchorCtr="0">
            <a:noAutofit/>
          </a:bodyPr>
          <a:lstStyle/>
          <a:p>
            <a:pPr marL="137160" indent="0">
              <a:buNone/>
            </a:pPr>
            <a:r>
              <a:rPr lang="en-US" sz="2400" dirty="0"/>
              <a:t>Developing a program for sentiment analysis is an effective computational measure for user perceptions. In this project, we extract the tweets based on their hashtags, analyze the various fields which come along with it and plot various graphs to visually present our findings. Furthermore, we also use Bing and NRC datasets to categorize the tweets into positive or negative (Bing) and in the categories of anger, anticipation, disgust, fear, joy, sadness, surprise or trust (NRC).</a:t>
            </a:r>
            <a:endParaRPr lang="en-IN" sz="2400" dirty="0"/>
          </a:p>
          <a:p>
            <a:pPr marL="13716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List of Functionalities</a:t>
            </a:r>
            <a:endParaRPr dirty="0"/>
          </a:p>
        </p:txBody>
      </p:sp>
      <p:sp>
        <p:nvSpPr>
          <p:cNvPr id="3" name="Text Placeholder 2">
            <a:extLst>
              <a:ext uri="{FF2B5EF4-FFF2-40B4-BE49-F238E27FC236}">
                <a16:creationId xmlns:a16="http://schemas.microsoft.com/office/drawing/2014/main" id="{5CFEE6F6-F22A-46DC-AB9F-BFBD45E53E4D}"/>
              </a:ext>
            </a:extLst>
          </p:cNvPr>
          <p:cNvSpPr>
            <a:spLocks noGrp="1"/>
          </p:cNvSpPr>
          <p:nvPr>
            <p:ph type="body" idx="1"/>
          </p:nvPr>
        </p:nvSpPr>
        <p:spPr/>
        <p:txBody>
          <a:bodyPr/>
          <a:lstStyle/>
          <a:p>
            <a:r>
              <a:rPr lang="en-US" b="1" dirty="0"/>
              <a:t>Extracting the tweets based on hashtag</a:t>
            </a:r>
            <a:endParaRPr lang="en-IN" dirty="0"/>
          </a:p>
          <a:p>
            <a:r>
              <a:rPr lang="en-US" b="1" dirty="0"/>
              <a:t>Plotting frequency of tweets location wise and geocoding</a:t>
            </a:r>
            <a:endParaRPr lang="en-IN" dirty="0"/>
          </a:p>
          <a:p>
            <a:r>
              <a:rPr lang="en-US" b="1" dirty="0"/>
              <a:t>Getting the frequency of statuses in the past 9 days</a:t>
            </a:r>
            <a:endParaRPr lang="en-IN" dirty="0"/>
          </a:p>
          <a:p>
            <a:r>
              <a:rPr lang="en-US" b="1" dirty="0"/>
              <a:t>Plotting the frequency of tweets by two different news hubs</a:t>
            </a:r>
            <a:endParaRPr lang="en-IN" dirty="0"/>
          </a:p>
          <a:p>
            <a:r>
              <a:rPr lang="en-US" b="1" dirty="0"/>
              <a:t>Building a Word Network</a:t>
            </a:r>
            <a:endParaRPr lang="en-IN" dirty="0"/>
          </a:p>
          <a:p>
            <a:r>
              <a:rPr lang="en-US" b="1" dirty="0"/>
              <a:t>Bing Sentiment Analysis</a:t>
            </a:r>
            <a:endParaRPr lang="en-IN" dirty="0"/>
          </a:p>
          <a:p>
            <a:r>
              <a:rPr lang="en-US" b="1" dirty="0"/>
              <a:t>NRC Sentiment Analysis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Visualisations</a:t>
            </a:r>
            <a:endParaRPr dirty="0"/>
          </a:p>
        </p:txBody>
      </p:sp>
      <p:pic>
        <p:nvPicPr>
          <p:cNvPr id="13" name="Picture 12">
            <a:extLst>
              <a:ext uri="{FF2B5EF4-FFF2-40B4-BE49-F238E27FC236}">
                <a16:creationId xmlns:a16="http://schemas.microsoft.com/office/drawing/2014/main" id="{04250E80-FD13-4028-889C-8B5095121F48}"/>
              </a:ext>
            </a:extLst>
          </p:cNvPr>
          <p:cNvPicPr>
            <a:picLocks noChangeAspect="1"/>
          </p:cNvPicPr>
          <p:nvPr/>
        </p:nvPicPr>
        <p:blipFill>
          <a:blip r:embed="rId3"/>
          <a:stretch>
            <a:fillRect/>
          </a:stretch>
        </p:blipFill>
        <p:spPr>
          <a:xfrm>
            <a:off x="677333" y="1288862"/>
            <a:ext cx="9170051" cy="51605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Visualisations</a:t>
            </a:r>
            <a:endParaRPr dirty="0"/>
          </a:p>
        </p:txBody>
      </p:sp>
      <p:pic>
        <p:nvPicPr>
          <p:cNvPr id="5" name="Picture 4">
            <a:extLst>
              <a:ext uri="{FF2B5EF4-FFF2-40B4-BE49-F238E27FC236}">
                <a16:creationId xmlns:a16="http://schemas.microsoft.com/office/drawing/2014/main" id="{DDB731B9-2605-42EB-B651-DEFBA274C58B}"/>
              </a:ext>
            </a:extLst>
          </p:cNvPr>
          <p:cNvPicPr>
            <a:picLocks noChangeAspect="1"/>
          </p:cNvPicPr>
          <p:nvPr/>
        </p:nvPicPr>
        <p:blipFill>
          <a:blip r:embed="rId3"/>
          <a:stretch>
            <a:fillRect/>
          </a:stretch>
        </p:blipFill>
        <p:spPr>
          <a:xfrm>
            <a:off x="5914103" y="1086000"/>
            <a:ext cx="5220929" cy="5162400"/>
          </a:xfrm>
          <a:prstGeom prst="rect">
            <a:avLst/>
          </a:prstGeom>
        </p:spPr>
      </p:pic>
      <p:pic>
        <p:nvPicPr>
          <p:cNvPr id="7" name="Picture 6">
            <a:extLst>
              <a:ext uri="{FF2B5EF4-FFF2-40B4-BE49-F238E27FC236}">
                <a16:creationId xmlns:a16="http://schemas.microsoft.com/office/drawing/2014/main" id="{8A6EC80F-773C-4B95-AB11-75A057310D28}"/>
              </a:ext>
            </a:extLst>
          </p:cNvPr>
          <p:cNvPicPr>
            <a:picLocks noChangeAspect="1"/>
          </p:cNvPicPr>
          <p:nvPr/>
        </p:nvPicPr>
        <p:blipFill>
          <a:blip r:embed="rId4"/>
          <a:stretch>
            <a:fillRect/>
          </a:stretch>
        </p:blipFill>
        <p:spPr>
          <a:xfrm>
            <a:off x="878413" y="1086000"/>
            <a:ext cx="4834612" cy="5162400"/>
          </a:xfrm>
          <a:prstGeom prst="rect">
            <a:avLst/>
          </a:prstGeom>
        </p:spPr>
      </p:pic>
    </p:spTree>
    <p:extLst>
      <p:ext uri="{BB962C8B-B14F-4D97-AF65-F5344CB8AC3E}">
        <p14:creationId xmlns:p14="http://schemas.microsoft.com/office/powerpoint/2010/main" val="401633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Visualisations</a:t>
            </a:r>
            <a:endParaRPr dirty="0"/>
          </a:p>
        </p:txBody>
      </p:sp>
      <p:pic>
        <p:nvPicPr>
          <p:cNvPr id="3" name="Picture 2">
            <a:extLst>
              <a:ext uri="{FF2B5EF4-FFF2-40B4-BE49-F238E27FC236}">
                <a16:creationId xmlns:a16="http://schemas.microsoft.com/office/drawing/2014/main" id="{8E575129-7C6C-42D5-B0C9-389D7170D84E}"/>
              </a:ext>
            </a:extLst>
          </p:cNvPr>
          <p:cNvPicPr>
            <a:picLocks noChangeAspect="1"/>
          </p:cNvPicPr>
          <p:nvPr/>
        </p:nvPicPr>
        <p:blipFill>
          <a:blip r:embed="rId3"/>
          <a:stretch>
            <a:fillRect/>
          </a:stretch>
        </p:blipFill>
        <p:spPr>
          <a:xfrm>
            <a:off x="677335" y="1391345"/>
            <a:ext cx="5040000" cy="5162400"/>
          </a:xfrm>
          <a:prstGeom prst="rect">
            <a:avLst/>
          </a:prstGeom>
        </p:spPr>
      </p:pic>
      <p:pic>
        <p:nvPicPr>
          <p:cNvPr id="7" name="Picture 6">
            <a:extLst>
              <a:ext uri="{FF2B5EF4-FFF2-40B4-BE49-F238E27FC236}">
                <a16:creationId xmlns:a16="http://schemas.microsoft.com/office/drawing/2014/main" id="{6F3CAB68-3B1F-4956-B9F9-384340D35716}"/>
              </a:ext>
            </a:extLst>
          </p:cNvPr>
          <p:cNvPicPr>
            <a:picLocks noChangeAspect="1"/>
          </p:cNvPicPr>
          <p:nvPr/>
        </p:nvPicPr>
        <p:blipFill>
          <a:blip r:embed="rId4"/>
          <a:stretch>
            <a:fillRect/>
          </a:stretch>
        </p:blipFill>
        <p:spPr>
          <a:xfrm>
            <a:off x="6096000" y="1489855"/>
            <a:ext cx="5040000" cy="4758545"/>
          </a:xfrm>
          <a:prstGeom prst="rect">
            <a:avLst/>
          </a:prstGeom>
        </p:spPr>
      </p:pic>
    </p:spTree>
    <p:extLst>
      <p:ext uri="{BB962C8B-B14F-4D97-AF65-F5344CB8AC3E}">
        <p14:creationId xmlns:p14="http://schemas.microsoft.com/office/powerpoint/2010/main" val="2661211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Visualisations</a:t>
            </a:r>
            <a:endParaRPr dirty="0"/>
          </a:p>
        </p:txBody>
      </p:sp>
      <p:pic>
        <p:nvPicPr>
          <p:cNvPr id="5" name="Picture 4">
            <a:extLst>
              <a:ext uri="{FF2B5EF4-FFF2-40B4-BE49-F238E27FC236}">
                <a16:creationId xmlns:a16="http://schemas.microsoft.com/office/drawing/2014/main" id="{DF50BB0A-D37A-45C5-BE7C-1345B5E9A79B}"/>
              </a:ext>
            </a:extLst>
          </p:cNvPr>
          <p:cNvPicPr>
            <a:picLocks noChangeAspect="1"/>
          </p:cNvPicPr>
          <p:nvPr/>
        </p:nvPicPr>
        <p:blipFill>
          <a:blip r:embed="rId3"/>
          <a:stretch>
            <a:fillRect/>
          </a:stretch>
        </p:blipFill>
        <p:spPr>
          <a:xfrm>
            <a:off x="6096000" y="1448972"/>
            <a:ext cx="6029830" cy="4799428"/>
          </a:xfrm>
          <a:prstGeom prst="rect">
            <a:avLst/>
          </a:prstGeom>
        </p:spPr>
      </p:pic>
      <p:pic>
        <p:nvPicPr>
          <p:cNvPr id="9" name="Picture 8">
            <a:extLst>
              <a:ext uri="{FF2B5EF4-FFF2-40B4-BE49-F238E27FC236}">
                <a16:creationId xmlns:a16="http://schemas.microsoft.com/office/drawing/2014/main" id="{45F8FBD9-02C5-40E8-BB31-0E42707216E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170" y="1930399"/>
            <a:ext cx="6029830" cy="4318001"/>
          </a:xfrm>
          <a:prstGeom prst="rect">
            <a:avLst/>
          </a:prstGeom>
          <a:noFill/>
          <a:ln>
            <a:noFill/>
          </a:ln>
        </p:spPr>
      </p:pic>
    </p:spTree>
    <p:extLst>
      <p:ext uri="{BB962C8B-B14F-4D97-AF65-F5344CB8AC3E}">
        <p14:creationId xmlns:p14="http://schemas.microsoft.com/office/powerpoint/2010/main" val="717469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Visualisations</a:t>
            </a:r>
            <a:endParaRPr dirty="0"/>
          </a:p>
        </p:txBody>
      </p:sp>
      <p:pic>
        <p:nvPicPr>
          <p:cNvPr id="3" name="Picture 2">
            <a:extLst>
              <a:ext uri="{FF2B5EF4-FFF2-40B4-BE49-F238E27FC236}">
                <a16:creationId xmlns:a16="http://schemas.microsoft.com/office/drawing/2014/main" id="{490AD853-E2CD-4BC7-9C82-A1CA21ACF61C}"/>
              </a:ext>
            </a:extLst>
          </p:cNvPr>
          <p:cNvPicPr>
            <a:picLocks noChangeAspect="1"/>
          </p:cNvPicPr>
          <p:nvPr/>
        </p:nvPicPr>
        <p:blipFill>
          <a:blip r:embed="rId3"/>
          <a:stretch>
            <a:fillRect/>
          </a:stretch>
        </p:blipFill>
        <p:spPr>
          <a:xfrm>
            <a:off x="677334" y="1270000"/>
            <a:ext cx="9669224" cy="5339716"/>
          </a:xfrm>
          <a:prstGeom prst="rect">
            <a:avLst/>
          </a:prstGeom>
        </p:spPr>
      </p:pic>
    </p:spTree>
    <p:extLst>
      <p:ext uri="{BB962C8B-B14F-4D97-AF65-F5344CB8AC3E}">
        <p14:creationId xmlns:p14="http://schemas.microsoft.com/office/powerpoint/2010/main" val="271749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Visualisations</a:t>
            </a:r>
            <a:endParaRPr dirty="0"/>
          </a:p>
        </p:txBody>
      </p:sp>
      <p:pic>
        <p:nvPicPr>
          <p:cNvPr id="3" name="Picture 2">
            <a:extLst>
              <a:ext uri="{FF2B5EF4-FFF2-40B4-BE49-F238E27FC236}">
                <a16:creationId xmlns:a16="http://schemas.microsoft.com/office/drawing/2014/main" id="{8C19E1BD-43C8-4CAA-83A2-E47E27928244}"/>
              </a:ext>
            </a:extLst>
          </p:cNvPr>
          <p:cNvPicPr>
            <a:picLocks noChangeAspect="1"/>
          </p:cNvPicPr>
          <p:nvPr/>
        </p:nvPicPr>
        <p:blipFill>
          <a:blip r:embed="rId3"/>
          <a:stretch>
            <a:fillRect/>
          </a:stretch>
        </p:blipFill>
        <p:spPr>
          <a:xfrm>
            <a:off x="168812" y="1617785"/>
            <a:ext cx="5927188" cy="4630615"/>
          </a:xfrm>
          <a:prstGeom prst="rect">
            <a:avLst/>
          </a:prstGeom>
        </p:spPr>
      </p:pic>
      <p:pic>
        <p:nvPicPr>
          <p:cNvPr id="6" name="Picture 5">
            <a:extLst>
              <a:ext uri="{FF2B5EF4-FFF2-40B4-BE49-F238E27FC236}">
                <a16:creationId xmlns:a16="http://schemas.microsoft.com/office/drawing/2014/main" id="{5DEAA86B-76D0-4ECB-8BDA-669113AFEFC6}"/>
              </a:ext>
            </a:extLst>
          </p:cNvPr>
          <p:cNvPicPr>
            <a:picLocks noChangeAspect="1"/>
          </p:cNvPicPr>
          <p:nvPr/>
        </p:nvPicPr>
        <p:blipFill>
          <a:blip r:embed="rId4"/>
          <a:stretch>
            <a:fillRect/>
          </a:stretch>
        </p:blipFill>
        <p:spPr>
          <a:xfrm>
            <a:off x="6096000" y="1617784"/>
            <a:ext cx="5725551" cy="4630615"/>
          </a:xfrm>
          <a:prstGeom prst="rect">
            <a:avLst/>
          </a:prstGeom>
        </p:spPr>
      </p:pic>
    </p:spTree>
    <p:extLst>
      <p:ext uri="{BB962C8B-B14F-4D97-AF65-F5344CB8AC3E}">
        <p14:creationId xmlns:p14="http://schemas.microsoft.com/office/powerpoint/2010/main" val="383878056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248</Words>
  <Application>Microsoft Office PowerPoint</Application>
  <PresentationFormat>Widescreen</PresentationFormat>
  <Paragraphs>29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Noto Sans Symbols</vt:lpstr>
      <vt:lpstr>Trebuchet MS</vt:lpstr>
      <vt:lpstr>Facet</vt:lpstr>
      <vt:lpstr>Tweet Analysis and Sentiment Mining </vt:lpstr>
      <vt:lpstr>Aim of the Project</vt:lpstr>
      <vt:lpstr>List of Functionalities</vt:lpstr>
      <vt:lpstr>Visualisations</vt:lpstr>
      <vt:lpstr>Visualisations</vt:lpstr>
      <vt:lpstr>Visualisations</vt:lpstr>
      <vt:lpstr>Visualisations</vt:lpstr>
      <vt:lpstr>Visualisations</vt:lpstr>
      <vt:lpstr>Visualisations</vt:lpstr>
      <vt:lpstr>Results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 Analysis and Sentiment Mining </dc:title>
  <dc:creator>Deepthi Bhat</dc:creator>
  <cp:lastModifiedBy>Deepthi Bhat</cp:lastModifiedBy>
  <cp:revision>8</cp:revision>
  <dcterms:created xsi:type="dcterms:W3CDTF">2019-11-24T18:31:08Z</dcterms:created>
  <dcterms:modified xsi:type="dcterms:W3CDTF">2019-11-28T12:06:58Z</dcterms:modified>
</cp:coreProperties>
</file>