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DC19-143E-FF4C-B001-5281C860D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AE68A-7906-9740-AA93-BAD6A5554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DD5D-F3D4-4B43-A554-31ED09B5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90C7-3E1D-8641-BC9C-F852BCB4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846B-3766-6A42-A139-3CB5BAE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0B3C-84F0-5647-8ECF-98478905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9C40-5146-A74D-BAEE-65FA87A3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6C1A-BE31-8B44-95E8-AE6EFF04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14F2-A274-E549-96AE-F72082DA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3AFC-A5B6-6E41-B83C-6AEAF70F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E616-C56C-3C45-A001-D6F08CBFC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B51F-C941-EA4E-92DA-2563426B0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0EE5-597D-C24D-9F0B-D1E774AF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81FA-F98B-9641-BAB8-98BE2B68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4DA0-0016-EC4D-A4C0-BBE3CE0A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0BDC-5601-BF48-B696-DD583947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2509-8D97-8242-93F8-B2B615E1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5BCB-61D8-5A48-A5D6-AFCCD003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BCBA-81FC-CE4F-AF26-EB762DC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3EA2-89DD-1A44-AEE7-3EE1D4EB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5D97-E6E2-AE41-BAB0-BA583532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A496-61EF-FC44-8AC7-4791874A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FBE2-AC47-5C41-B89E-AF586D49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9569-5510-E643-8CFE-42516D7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B4DC-16A8-F746-9D82-30011B2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7B45-B0D7-9D4A-B8FF-55B118A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7E9C-76BA-4043-AA69-92081CEA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6F0A0-2099-E846-9873-CCA11D35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1F27-E9CD-B647-85AD-B11997D5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AA5F-632C-654C-A8F2-E97B2054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56A1-7464-2340-A057-6A64DB0C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4348-BC11-1147-B4E0-05405AA9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B2F5-A854-1940-8B4C-37F0F6A8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E745C-7F93-394F-B110-A740117A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EBF6-FB5C-2F4A-96A6-B6B825058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4B29C-C5FD-204F-B69F-720D2C72F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319D1-6362-F942-8A20-348A76A7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FD33B-F40A-444E-BF28-7A586F60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F40DB-0170-C940-B945-CAFEF0DC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D17D-C593-514D-9BCD-A651E7CD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191D3-213C-2344-8603-D4FBA4DD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7820C-821B-254C-917C-37139789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CCEE5-BFD0-9C41-B3B3-98F41333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05B1F-37E7-314B-9F5F-FA98A9D3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77284-2DDF-C943-9995-B388C782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2CE2-04C0-DB41-8A82-4047DB05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DA52-18A5-B946-A802-C265CEE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96A3-DBB6-F641-A477-5CEA1382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67BA-93BE-6F4F-88E1-18E2883E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F2CA9-B363-B043-AF4C-10B1BAFC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9D28-093E-0C48-BB82-5525622C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D23B-EAA1-2B43-A76F-90BE940E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4E00-4862-4940-91A8-38A346DF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71B7F-ED4A-3C4A-8097-732974059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7F07-BB4C-FE4C-B878-5B49E8858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2931-491A-D440-B04C-44BAD0C4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D7D8-E8A2-8140-B2F7-4E4D55BE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ED34-002D-F546-BFD0-084170DF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EEF2-C578-C846-AC8E-A5030C1E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2DB19-5F1C-4644-AF2B-1CCA5E0F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FE16-B0DC-F847-B9D6-02483B702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68C0-CCBC-3242-82D0-30B620156ED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34A8-4D88-1140-AB06-AD0B76703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1EE1-A71E-4544-A068-EE9610FD8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375B-7159-A54E-9070-945E1E4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riomsubham/shark-tank-data-121pitches" TargetMode="External"/><Relationship Id="rId2" Type="http://schemas.openxmlformats.org/officeDocument/2006/relationships/hyperlink" Target="https://www.kaggle.com/competitions/ban-502-shark-summer-2021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1BE5-A2BF-4B48-A678-DC475989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90500"/>
            <a:ext cx="10515600" cy="133000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Analysis of investment pattern in small business for USA and India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7BF1E-D816-3040-B8E6-1D99F1BCF252}"/>
              </a:ext>
            </a:extLst>
          </p:cNvPr>
          <p:cNvSpPr/>
          <p:nvPr/>
        </p:nvSpPr>
        <p:spPr>
          <a:xfrm>
            <a:off x="2654300" y="625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u="sng" dirty="0"/>
              <a:t>ANA625 – Course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B08BB-628E-634B-B6BB-BEA5D5245926}"/>
              </a:ext>
            </a:extLst>
          </p:cNvPr>
          <p:cNvSpPr txBox="1"/>
          <p:nvPr/>
        </p:nvSpPr>
        <p:spPr>
          <a:xfrm>
            <a:off x="5029197" y="5351028"/>
            <a:ext cx="245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 Aditi</a:t>
            </a:r>
            <a:r>
              <a:rPr lang="en-US" dirty="0"/>
              <a:t> </a:t>
            </a:r>
            <a:r>
              <a:rPr lang="en-US" sz="2800" dirty="0"/>
              <a:t>Bhujbal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DF536-CC8E-454A-AABA-D5D60CBED0D7}"/>
              </a:ext>
            </a:extLst>
          </p:cNvPr>
          <p:cNvSpPr txBox="1"/>
          <p:nvPr/>
        </p:nvSpPr>
        <p:spPr>
          <a:xfrm>
            <a:off x="4997521" y="5814147"/>
            <a:ext cx="2516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Date: March 25</a:t>
            </a:r>
            <a:r>
              <a:rPr lang="en-US" sz="2000" baseline="30000" dirty="0"/>
              <a:t>th</a:t>
            </a:r>
            <a:r>
              <a:rPr lang="en-US" sz="2000" dirty="0"/>
              <a:t>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9525EA-FB24-0A4D-B957-12666041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734438"/>
            <a:ext cx="5892800" cy="26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2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E864-09F6-CD45-8847-A3C8F0B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9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Odds Ratio </a:t>
            </a:r>
            <a:r>
              <a:rPr lang="en-US" dirty="0"/>
              <a:t>of Deal w.r.t. Sector, Country and Novelties.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566D0-15B2-1C4F-943D-2CE68B31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71" y="1696454"/>
            <a:ext cx="5889857" cy="3115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1305A1-535F-B24D-9D2F-F78F26707D58}"/>
              </a:ext>
            </a:extLst>
          </p:cNvPr>
          <p:cNvSpPr txBox="1"/>
          <p:nvPr/>
        </p:nvSpPr>
        <p:spPr>
          <a:xfrm>
            <a:off x="838200" y="53293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Business_Services, lifestyle and other domains have lower odds of getting deal than technology, but these ORs are statistically significant as their 95% CI do not include 1.</a:t>
            </a:r>
          </a:p>
        </p:txBody>
      </p:sp>
    </p:spTree>
    <p:extLst>
      <p:ext uri="{BB962C8B-B14F-4D97-AF65-F5344CB8AC3E}">
        <p14:creationId xmlns:p14="http://schemas.microsoft.com/office/powerpoint/2010/main" val="11568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93B5-AF50-CF44-9641-B56CBEA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/>
          <a:lstStyle/>
          <a:p>
            <a:pPr algn="ctr"/>
            <a:r>
              <a:rPr lang="en-US" b="1" u="sng" dirty="0"/>
              <a:t>Deviance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53FCA-5B57-C541-B02D-F8AE3BDD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097" y="1323723"/>
            <a:ext cx="4765806" cy="1996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054CB-961D-0D46-A07C-53A69056350F}"/>
              </a:ext>
            </a:extLst>
          </p:cNvPr>
          <p:cNvSpPr txBox="1"/>
          <p:nvPr/>
        </p:nvSpPr>
        <p:spPr>
          <a:xfrm>
            <a:off x="1534026" y="3657598"/>
            <a:ext cx="9123947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 : Coefficient on interaction term is 0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Current model fits the data better than saturated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Deviance statistic value = 6.1826, indicates that there’s a little variation unexplained by current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= 0.7215 which is &gt; 0.05, i.e. this deviance is not statistically significant.</a:t>
            </a:r>
          </a:p>
          <a:p>
            <a:pPr>
              <a:lnSpc>
                <a:spcPct val="150000"/>
              </a:lnSpc>
            </a:pPr>
            <a:r>
              <a:rPr lang="en-US" dirty="0"/>
              <a:t>     Therefore, current model fits the data better than saturated model.</a:t>
            </a:r>
          </a:p>
        </p:txBody>
      </p:sp>
    </p:spTree>
    <p:extLst>
      <p:ext uri="{BB962C8B-B14F-4D97-AF65-F5344CB8AC3E}">
        <p14:creationId xmlns:p14="http://schemas.microsoft.com/office/powerpoint/2010/main" val="398509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7D7C-5864-9F40-A76A-3C1F2E56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/>
          <a:lstStyle/>
          <a:p>
            <a:pPr algn="ctr"/>
            <a:r>
              <a:rPr lang="en-US" b="1" u="sng" dirty="0"/>
              <a:t>Full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562FEB-1B81-5E4A-9ACA-27DFF642A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349" y="2647271"/>
            <a:ext cx="5771169" cy="3562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2485C-C593-5045-8ABA-3269BC53DDDB}"/>
              </a:ext>
            </a:extLst>
          </p:cNvPr>
          <p:cNvSpPr txBox="1"/>
          <p:nvPr/>
        </p:nvSpPr>
        <p:spPr>
          <a:xfrm>
            <a:off x="1279358" y="1264892"/>
            <a:ext cx="981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DEAL = ß0+ ß1(Sector) + ß2(Country) + ß3(Novelties) + ß4(Sex)</a:t>
            </a:r>
          </a:p>
          <a:p>
            <a:pPr algn="ctr"/>
            <a:r>
              <a:rPr lang="en-US" dirty="0"/>
              <a:t>or</a:t>
            </a:r>
          </a:p>
          <a:p>
            <a:r>
              <a:rPr lang="en-US" dirty="0"/>
              <a:t>DEAL = ß</a:t>
            </a:r>
            <a:r>
              <a:rPr lang="en-US" baseline="-25000" dirty="0"/>
              <a:t>0</a:t>
            </a:r>
            <a:r>
              <a:rPr lang="en-US" dirty="0"/>
              <a:t> + ß</a:t>
            </a:r>
            <a:r>
              <a:rPr lang="en-US" baseline="-25000" dirty="0"/>
              <a:t>1</a:t>
            </a:r>
            <a:r>
              <a:rPr lang="en-US" dirty="0"/>
              <a:t>(sector=Business_Services) + ß</a:t>
            </a:r>
            <a:r>
              <a:rPr lang="en-US" baseline="-25000" dirty="0"/>
              <a:t>2</a:t>
            </a:r>
            <a:r>
              <a:rPr lang="en-US" dirty="0"/>
              <a:t>(sector=Education) + ß</a:t>
            </a:r>
            <a:r>
              <a:rPr lang="en-US" baseline="-25000" dirty="0"/>
              <a:t>3</a:t>
            </a:r>
            <a:r>
              <a:rPr lang="en-US" dirty="0"/>
              <a:t>(sector=Food) + ß</a:t>
            </a:r>
            <a:r>
              <a:rPr lang="en-US" baseline="-25000" dirty="0"/>
              <a:t>4</a:t>
            </a:r>
            <a:r>
              <a:rPr lang="en-US" dirty="0"/>
              <a:t>(sector=Health) + ß</a:t>
            </a:r>
            <a:r>
              <a:rPr lang="en-US" baseline="-25000" dirty="0"/>
              <a:t>5</a:t>
            </a:r>
            <a:r>
              <a:rPr lang="en-US" dirty="0"/>
              <a:t>(sector=Lifestyle) + ß</a:t>
            </a:r>
            <a:r>
              <a:rPr lang="en-US" baseline="-25000" dirty="0"/>
              <a:t>6</a:t>
            </a:r>
            <a:r>
              <a:rPr lang="en-US" dirty="0"/>
              <a:t>(sector=Other) + ß</a:t>
            </a:r>
            <a:r>
              <a:rPr lang="en-US" baseline="-25000" dirty="0"/>
              <a:t>7</a:t>
            </a:r>
            <a:r>
              <a:rPr lang="en-US" dirty="0"/>
              <a:t>(Country=India) + ß</a:t>
            </a:r>
            <a:r>
              <a:rPr lang="en-US" baseline="-25000" dirty="0"/>
              <a:t>8</a:t>
            </a:r>
            <a:r>
              <a:rPr lang="en-US" dirty="0"/>
              <a:t>(Novelties=1) + ß</a:t>
            </a:r>
            <a:r>
              <a:rPr lang="en-US" baseline="-25000" dirty="0"/>
              <a:t>9</a:t>
            </a:r>
            <a:r>
              <a:rPr lang="en-US" dirty="0"/>
              <a:t>(sex=1) + ß</a:t>
            </a:r>
            <a:r>
              <a:rPr lang="en-US" baseline="-25000" dirty="0"/>
              <a:t>10</a:t>
            </a:r>
            <a:r>
              <a:rPr lang="en-US" dirty="0"/>
              <a:t>(sex=2)</a:t>
            </a:r>
          </a:p>
        </p:txBody>
      </p:sp>
    </p:spTree>
    <p:extLst>
      <p:ext uri="{BB962C8B-B14F-4D97-AF65-F5344CB8AC3E}">
        <p14:creationId xmlns:p14="http://schemas.microsoft.com/office/powerpoint/2010/main" val="190518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DD41-CAE2-CF43-8FE4-7C72B09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449"/>
            <a:ext cx="10515600" cy="764256"/>
          </a:xfrm>
        </p:spPr>
        <p:txBody>
          <a:bodyPr/>
          <a:lstStyle/>
          <a:p>
            <a:pPr algn="ctr"/>
            <a:r>
              <a:rPr lang="en-US" b="1" u="sng" dirty="0"/>
              <a:t>Confounding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2A4B1B-B224-C44A-A86B-19DC8508AEFC}"/>
                  </a:ext>
                </a:extLst>
              </p:cNvPr>
              <p:cNvSpPr txBox="1"/>
              <p:nvPr/>
            </p:nvSpPr>
            <p:spPr>
              <a:xfrm>
                <a:off x="3753853" y="3645710"/>
                <a:ext cx="441928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 change in 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𝑢𝑛𝑎𝑑𝑗𝑢𝑠𝑡𝑒𝑑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2A4B1B-B224-C44A-A86B-19DC8508A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53" y="3645710"/>
                <a:ext cx="4419287" cy="899670"/>
              </a:xfrm>
              <a:prstGeom prst="rect">
                <a:avLst/>
              </a:prstGeom>
              <a:blipFill>
                <a:blip r:embed="rId2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82C46-4F91-E34C-BC46-1DC37F58F1B1}"/>
              </a:ext>
            </a:extLst>
          </p:cNvPr>
          <p:cNvSpPr txBox="1"/>
          <p:nvPr/>
        </p:nvSpPr>
        <p:spPr>
          <a:xfrm>
            <a:off x="838200" y="4545380"/>
            <a:ext cx="10712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OR is less than 10% for all the models generated by removing variables Sex, Novelties, Country one at a time. Thus, relationship between DEAL and SECTOR </a:t>
            </a:r>
            <a:r>
              <a:rPr lang="en-US" b="1" dirty="0"/>
              <a:t>can not be confounded by </a:t>
            </a:r>
            <a:r>
              <a:rPr lang="en-US" dirty="0"/>
              <a:t>relationship between sector and Country or sector and Novelties or sector and Sex.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Coefficients of Country, Novelties and sex : p-value &gt; 0.05, i.e. they are not statistically significant, hence they cannot be retained in the model.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AC6567-C088-FC49-8B35-7F36DCD5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78127"/>
            <a:ext cx="10515600" cy="2094161"/>
          </a:xfrm>
        </p:spPr>
      </p:pic>
    </p:spTree>
    <p:extLst>
      <p:ext uri="{BB962C8B-B14F-4D97-AF65-F5344CB8AC3E}">
        <p14:creationId xmlns:p14="http://schemas.microsoft.com/office/powerpoint/2010/main" val="294791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F42E-C78E-F04C-82CF-25157AB0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49"/>
            <a:ext cx="10515600" cy="826001"/>
          </a:xfrm>
        </p:spPr>
        <p:txBody>
          <a:bodyPr/>
          <a:lstStyle/>
          <a:p>
            <a:pPr algn="ctr"/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5976-A4EC-2E41-9BC1-05400548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50"/>
            <a:ext cx="10515600" cy="33599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DEAL = f(SECTOR, COUNTRY, NOVELTIES)</a:t>
            </a:r>
          </a:p>
          <a:p>
            <a:r>
              <a:rPr lang="en-US" dirty="0"/>
              <a:t>Based on the results of Global-chi squared and Deviance tests, we can conclude that there is an association between “DEAL” and “SECTOR”.</a:t>
            </a:r>
          </a:p>
          <a:p>
            <a:r>
              <a:rPr lang="en-US" dirty="0"/>
              <a:t>From the results of full model and %change in OR, we can say that Country and novelties are neither confounding variables nor they’re controlled for in this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C67A9-A204-D641-ADE5-BD466F3B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559" y="5005135"/>
            <a:ext cx="1598614" cy="14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D15D2-983F-2145-B6D1-A5C7B4B3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58" y="721895"/>
            <a:ext cx="9869905" cy="968793"/>
          </a:xfrm>
        </p:spPr>
        <p:txBody>
          <a:bodyPr/>
          <a:lstStyle/>
          <a:p>
            <a:pPr algn="ctr"/>
            <a:r>
              <a:rPr lang="en-US" b="1" u="sng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7C443-B10F-4A42-8430-DBD9CE56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287" y="1991289"/>
            <a:ext cx="7028448" cy="13941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Analysis of continuous variables e.g. invested amount, equity.</a:t>
            </a:r>
          </a:p>
          <a:p>
            <a:pPr>
              <a:lnSpc>
                <a:spcPct val="100000"/>
              </a:lnSpc>
            </a:pPr>
            <a:r>
              <a:rPr lang="en-US" dirty="0"/>
              <a:t>Include data from other countries.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43E6F-06DC-C545-B1CC-30C7A13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97" y="3686008"/>
            <a:ext cx="2779629" cy="27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C43A7A-060F-AB45-ADC3-8DE4B16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7" y="878305"/>
            <a:ext cx="10345900" cy="49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0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C117-3411-D748-B10B-C7215513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9817"/>
            <a:ext cx="10071100" cy="762000"/>
          </a:xfrm>
        </p:spPr>
        <p:txBody>
          <a:bodyPr/>
          <a:lstStyle/>
          <a:p>
            <a:pPr algn="ctr"/>
            <a:r>
              <a:rPr lang="en-US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E339-2E30-254D-AFA7-2122E459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3969"/>
            <a:ext cx="10507579" cy="21897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To investigate whether there is any association between ‘getting an investment for a small business’ and different domains that the business belongs to, while considering the fact that the sample product was presented to investors and the country.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C83D3-838C-0240-B327-F60CDFE5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0" y="4051300"/>
            <a:ext cx="3279274" cy="29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B830-441F-EF46-B9A5-C3592EF2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604"/>
            <a:ext cx="10515600" cy="21327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Shark Tank : Business reality series</a:t>
            </a:r>
          </a:p>
          <a:p>
            <a:pPr marL="457200" lvl="1" indent="0">
              <a:buNone/>
            </a:pPr>
            <a:r>
              <a:rPr lang="en-US" dirty="0"/>
              <a:t>A business reality series, where entrepreneurs make their business presentations to a panel of investors, who decide whether to invest in their company or not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78620A-2D6A-0D40-82C0-FA796C017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How it started?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2DDD4-AC73-EE43-8BC4-12AA9E37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10" y="4653948"/>
            <a:ext cx="2959769" cy="18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15F5-010E-764B-9BE4-3C381F8A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EEADA-1277-4C46-A678-9F9352AE1A75}"/>
              </a:ext>
            </a:extLst>
          </p:cNvPr>
          <p:cNvSpPr txBox="1"/>
          <p:nvPr/>
        </p:nvSpPr>
        <p:spPr>
          <a:xfrm>
            <a:off x="7493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links: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https://www.kaggle.com/competitions/ban-502-shark-summer-2021/data</a:t>
            </a: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https://www.kaggle.com/datasets/sriomsubham/shark-tank-data-121pitches</a:t>
            </a:r>
            <a:endParaRPr lang="en-US" sz="2400" dirty="0"/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These datasets contain the information regarding ideas that were presented on Shark Tank (USA and India).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Number of records is 672.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Number of records for USA = 551 and for India is 121.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24 records have missing value for Sector variable (3.57%).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31F108-CE4C-544F-9067-CC4998A3B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635" y="4449975"/>
            <a:ext cx="2042027" cy="20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737806-1782-CE4A-9D73-4A00FDF7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32" y="1937418"/>
            <a:ext cx="7442200" cy="295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70674-72EA-DF4D-A540-8B8D6FE3582E}"/>
              </a:ext>
            </a:extLst>
          </p:cNvPr>
          <p:cNvSpPr txBox="1"/>
          <p:nvPr/>
        </p:nvSpPr>
        <p:spPr>
          <a:xfrm>
            <a:off x="1667798" y="950495"/>
            <a:ext cx="858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Proc content output generated by SAS for dataset</a:t>
            </a:r>
          </a:p>
        </p:txBody>
      </p:sp>
    </p:spTree>
    <p:extLst>
      <p:ext uri="{BB962C8B-B14F-4D97-AF65-F5344CB8AC3E}">
        <p14:creationId xmlns:p14="http://schemas.microsoft.com/office/powerpoint/2010/main" val="10762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C4B-2490-694E-A990-BD3C836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3102-3D20-CD4E-9CE2-093185AB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1337757" cy="3311859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Created new categorical variables: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err="1"/>
              <a:t>Deal_yes</a:t>
            </a:r>
            <a:r>
              <a:rPr lang="en-US" dirty="0"/>
              <a:t> &amp; </a:t>
            </a:r>
            <a:r>
              <a:rPr lang="en-US" dirty="0" err="1"/>
              <a:t>deal_no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DEAL(Yes/no)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Dummy variables for presenter : </a:t>
            </a:r>
            <a:r>
              <a:rPr lang="en-US" dirty="0" err="1"/>
              <a:t>male,female</a:t>
            </a:r>
            <a:r>
              <a:rPr lang="en-US" dirty="0"/>
              <a:t> and both </a:t>
            </a:r>
            <a:r>
              <a:rPr lang="en-US" dirty="0">
                <a:sym typeface="Wingdings" pitchFamily="2" charset="2"/>
              </a:rPr>
              <a:t> Sex(male/female/mix)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Dummy variables for sector  sector (Technology, Health, Lifestyle, etc.) 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Merged the two datasets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Updated missing values.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38389-34A7-CD48-9CCF-1F1DA07F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132" y="4384613"/>
            <a:ext cx="3709067" cy="2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4662-9377-0F48-9EBB-0785FE51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54"/>
            <a:ext cx="10515600" cy="1221456"/>
          </a:xfrm>
        </p:spPr>
        <p:txBody>
          <a:bodyPr/>
          <a:lstStyle/>
          <a:p>
            <a:pPr algn="ctr"/>
            <a:r>
              <a:rPr lang="en-US" b="1" u="sng" dirty="0"/>
              <a:t>Graphical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9A22C-DF40-EC4B-BB8E-D1ECFE0D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117" y="1476710"/>
            <a:ext cx="6645325" cy="5007176"/>
          </a:xfrm>
        </p:spPr>
      </p:pic>
    </p:spTree>
    <p:extLst>
      <p:ext uri="{BB962C8B-B14F-4D97-AF65-F5344CB8AC3E}">
        <p14:creationId xmlns:p14="http://schemas.microsoft.com/office/powerpoint/2010/main" val="211526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DD1-4F8C-DA4A-A9D7-D42935FB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24"/>
            <a:ext cx="10515600" cy="929481"/>
          </a:xfrm>
        </p:spPr>
        <p:txBody>
          <a:bodyPr/>
          <a:lstStyle/>
          <a:p>
            <a:pPr algn="ctr"/>
            <a:r>
              <a:rPr lang="en-US" b="1" u="sng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BC7F-2C1F-7F41-8DAB-D61F557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252"/>
            <a:ext cx="8811126" cy="27191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Null hypothesis: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There is no association between DEAL and SECTOR </a:t>
            </a:r>
          </a:p>
          <a:p>
            <a:pPr marL="457200" lvl="1" indent="0">
              <a:buNone/>
            </a:pPr>
            <a:r>
              <a:rPr lang="en-US" dirty="0"/>
              <a:t>i.e. ß</a:t>
            </a:r>
            <a:r>
              <a:rPr lang="en-US" baseline="-25000" dirty="0"/>
              <a:t>1</a:t>
            </a:r>
            <a:r>
              <a:rPr lang="en-US" dirty="0"/>
              <a:t> = ß</a:t>
            </a:r>
            <a:r>
              <a:rPr lang="en-US" baseline="-25000" dirty="0"/>
              <a:t>2</a:t>
            </a:r>
            <a:r>
              <a:rPr lang="en-US" dirty="0"/>
              <a:t> = ß</a:t>
            </a:r>
            <a:r>
              <a:rPr lang="en-US" baseline="-25000" dirty="0"/>
              <a:t>3</a:t>
            </a:r>
            <a:r>
              <a:rPr lang="en-US" dirty="0"/>
              <a:t> = 0.</a:t>
            </a:r>
            <a:endParaRPr lang="en-US" baseline="-25000" dirty="0"/>
          </a:p>
          <a:p>
            <a:r>
              <a:rPr lang="en-US" dirty="0"/>
              <a:t>Main Effect model:</a:t>
            </a:r>
          </a:p>
          <a:p>
            <a:pPr marL="457200" lvl="1" indent="0">
              <a:buNone/>
            </a:pPr>
            <a:r>
              <a:rPr lang="en-US" dirty="0"/>
              <a:t>DEAL = ß</a:t>
            </a:r>
            <a:r>
              <a:rPr lang="en-US" baseline="-25000" dirty="0"/>
              <a:t>0 </a:t>
            </a:r>
            <a:r>
              <a:rPr lang="en-US" dirty="0"/>
              <a:t> + ß</a:t>
            </a:r>
            <a:r>
              <a:rPr lang="en-US" baseline="-25000" dirty="0"/>
              <a:t>1</a:t>
            </a:r>
            <a:r>
              <a:rPr lang="en-US" dirty="0"/>
              <a:t> (SECTOR) + ß</a:t>
            </a:r>
            <a:r>
              <a:rPr lang="en-US" baseline="-25000" dirty="0"/>
              <a:t>2</a:t>
            </a:r>
            <a:r>
              <a:rPr lang="en-US" dirty="0"/>
              <a:t> (COUNTRY) + ß</a:t>
            </a:r>
            <a:r>
              <a:rPr lang="en-US" baseline="-25000" dirty="0"/>
              <a:t>3</a:t>
            </a:r>
            <a:r>
              <a:rPr lang="en-US" dirty="0"/>
              <a:t> (NOVELTIES)</a:t>
            </a:r>
          </a:p>
          <a:p>
            <a:pPr marL="457200" lvl="1" indent="0">
              <a:buNone/>
            </a:pPr>
            <a:r>
              <a:rPr lang="en-US" baseline="-25000" dirty="0"/>
              <a:t>Outcome variable : DEAL</a:t>
            </a:r>
          </a:p>
          <a:p>
            <a:pPr marL="457200" lvl="1" indent="0">
              <a:buNone/>
            </a:pPr>
            <a:r>
              <a:rPr lang="en-US" baseline="-25000" dirty="0"/>
              <a:t>Exposure Variable : SECTOR</a:t>
            </a:r>
          </a:p>
          <a:p>
            <a:pPr marL="457200" lvl="1" indent="0">
              <a:buNone/>
            </a:pPr>
            <a:r>
              <a:rPr lang="en-US" baseline="-25000" dirty="0"/>
              <a:t>Controlled for : COUNTRY &amp; NOVELTIES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0E111-9FA9-D341-94B5-4F89A694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63" y="3592763"/>
            <a:ext cx="5588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A254-5664-244A-9E9A-C10E495B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970"/>
          </a:xfrm>
        </p:spPr>
        <p:txBody>
          <a:bodyPr/>
          <a:lstStyle/>
          <a:p>
            <a:pPr algn="ctr"/>
            <a:r>
              <a:rPr lang="en-US" b="1" u="sng" dirty="0"/>
              <a:t>Global Chi-Squared and AIC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133B3-0EF5-D14A-AFE1-A4553BDE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7" b="3746"/>
          <a:stretch/>
        </p:blipFill>
        <p:spPr>
          <a:xfrm>
            <a:off x="838201" y="1383440"/>
            <a:ext cx="4539916" cy="1799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88BA7-E396-2343-83B4-F216F723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21" y="1383439"/>
            <a:ext cx="4733875" cy="1799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528EDA-C022-9641-BB61-28EE2A68738B}"/>
              </a:ext>
            </a:extLst>
          </p:cNvPr>
          <p:cNvSpPr txBox="1"/>
          <p:nvPr/>
        </p:nvSpPr>
        <p:spPr>
          <a:xfrm>
            <a:off x="1036721" y="3615604"/>
            <a:ext cx="10317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Chi-Square</a:t>
            </a:r>
            <a:r>
              <a:rPr lang="en-US" dirty="0"/>
              <a:t> = (X</a:t>
            </a:r>
            <a:r>
              <a:rPr lang="en-US" baseline="-25000" dirty="0"/>
              <a:t>G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= -2LogL(Intercept) + -2LogL(Intercept + Covariate) = 892.378 – 867.935 = </a:t>
            </a:r>
            <a:r>
              <a:rPr lang="en-US" b="1" dirty="0"/>
              <a:t>24.44</a:t>
            </a:r>
          </a:p>
          <a:p>
            <a:pPr lvl="1"/>
            <a:r>
              <a:rPr lang="en-US" dirty="0"/>
              <a:t>Since, P-value of  likelihood ratio is 0.0019 &lt; 0.05, we can reject null hypothesis that ß</a:t>
            </a:r>
            <a:r>
              <a:rPr lang="en-US" baseline="-25000" dirty="0"/>
              <a:t>1</a:t>
            </a:r>
            <a:r>
              <a:rPr lang="en-US" dirty="0"/>
              <a:t> = ß</a:t>
            </a:r>
            <a:r>
              <a:rPr lang="en-US" baseline="-25000" dirty="0"/>
              <a:t>2</a:t>
            </a:r>
            <a:r>
              <a:rPr lang="en-US" dirty="0"/>
              <a:t> = ß</a:t>
            </a:r>
            <a:r>
              <a:rPr lang="en-US" baseline="-25000" dirty="0"/>
              <a:t>3 </a:t>
            </a:r>
            <a:r>
              <a:rPr lang="en-US" dirty="0"/>
              <a:t>≠ 0</a:t>
            </a:r>
            <a:r>
              <a:rPr lang="en-US" baseline="-25000" dirty="0"/>
              <a:t> 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Akaike’s Information Criterion (AIC): </a:t>
            </a:r>
          </a:p>
          <a:p>
            <a:pPr lvl="1"/>
            <a:r>
              <a:rPr lang="en-US" dirty="0"/>
              <a:t>Since AIC</a:t>
            </a:r>
            <a:r>
              <a:rPr lang="en-US" baseline="-25000" dirty="0"/>
              <a:t>(Intercept only)</a:t>
            </a:r>
            <a:r>
              <a:rPr lang="en-US" dirty="0"/>
              <a:t> &gt; AIC</a:t>
            </a:r>
            <a:r>
              <a:rPr lang="en-US" baseline="-25000" dirty="0"/>
              <a:t>(Intercept + Covariates)</a:t>
            </a:r>
            <a:r>
              <a:rPr lang="en-US" dirty="0"/>
              <a:t>, we can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we can say that, main effects model i.e. DEAL = f(SECTOR, COUNTRY, NOVELTIES) is better fitting model than the intercept only model.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86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833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Analysis of investment pattern in small business for USA and India </vt:lpstr>
      <vt:lpstr>Objective</vt:lpstr>
      <vt:lpstr>How it started?</vt:lpstr>
      <vt:lpstr>Dataset</vt:lpstr>
      <vt:lpstr>PowerPoint Presentation</vt:lpstr>
      <vt:lpstr>Feature Engineering</vt:lpstr>
      <vt:lpstr>Graphical representation</vt:lpstr>
      <vt:lpstr>Logistic Regression Model</vt:lpstr>
      <vt:lpstr>Global Chi-Squared and AIC test</vt:lpstr>
      <vt:lpstr>Odds Ratio of Deal w.r.t. Sector, Country and Novelties.</vt:lpstr>
      <vt:lpstr>Deviance Test</vt:lpstr>
      <vt:lpstr>Full Model</vt:lpstr>
      <vt:lpstr>Confounding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ANA625 – Project </dc:title>
  <dc:creator>Microsoft Office User</dc:creator>
  <cp:lastModifiedBy>Microsoft Office User</cp:lastModifiedBy>
  <cp:revision>109</cp:revision>
  <dcterms:created xsi:type="dcterms:W3CDTF">2022-03-24T07:15:39Z</dcterms:created>
  <dcterms:modified xsi:type="dcterms:W3CDTF">2022-03-30T07:08:33Z</dcterms:modified>
</cp:coreProperties>
</file>