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Medium"/>
      <p:regular r:id="rId20"/>
      <p:bold r:id="rId21"/>
      <p:italic r:id="rId22"/>
      <p:boldItalic r:id="rId23"/>
    </p:embeddedFont>
    <p:embeddedFont>
      <p:font typeface="Nunito"/>
      <p:regular r:id="rId24"/>
      <p:bold r:id="rId25"/>
      <p:italic r:id="rId26"/>
      <p:boldItalic r:id="rId27"/>
    </p:embeddedFont>
    <p:embeddedFont>
      <p:font typeface="Maven Pro"/>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edium-regular.fntdata"/><Relationship Id="rId22" Type="http://schemas.openxmlformats.org/officeDocument/2006/relationships/font" Target="fonts/RobotoMedium-italic.fntdata"/><Relationship Id="rId21" Type="http://schemas.openxmlformats.org/officeDocument/2006/relationships/font" Target="fonts/RobotoMedium-bold.fntdata"/><Relationship Id="rId24" Type="http://schemas.openxmlformats.org/officeDocument/2006/relationships/font" Target="fonts/Nunito-regular.fntdata"/><Relationship Id="rId23" Type="http://schemas.openxmlformats.org/officeDocument/2006/relationships/font" Target="fonts/RobotoMedium-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italic.fntdata"/><Relationship Id="rId25" Type="http://schemas.openxmlformats.org/officeDocument/2006/relationships/font" Target="fonts/Nunito-bold.fntdata"/><Relationship Id="rId28" Type="http://schemas.openxmlformats.org/officeDocument/2006/relationships/font" Target="fonts/MavenPro-regular.fntdata"/><Relationship Id="rId27"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avenPro-bold.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b583a721f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b583a721f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-Locations in entire GTA saw price doubling, not just Toronto or nearby areas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ae9cff004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ae9cff004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b6a7f57c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b6a7f57c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b583a721f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b583a721f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b583a721fb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b583a721fb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ae9cff00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ae9cff00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Defintions: https://www.crea.ca/wp-content/uploads/2016/02/benchmark_home_definitions_for_tableau_en.pdf</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ae9cff004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ae9cff004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b6ae60fe02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b6ae60fe02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ae9cff004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ae9cff004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ae9cff004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ae9cff004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For each home type, sort the data by Date and benchmark prices highest to lowest</a:t>
            </a:r>
            <a:endParaRPr>
              <a:solidFill>
                <a:schemeClr val="dk1"/>
              </a:solidFill>
            </a:endParaRPr>
          </a:p>
          <a:p>
            <a:pPr indent="0" lvl="0" marL="0" rtl="0" algn="l">
              <a:spcBef>
                <a:spcPts val="0"/>
              </a:spcBef>
              <a:spcAft>
                <a:spcPts val="0"/>
              </a:spcAft>
              <a:buNone/>
            </a:pPr>
            <a:r>
              <a:rPr lang="en">
                <a:solidFill>
                  <a:schemeClr val="dk1"/>
                </a:solidFill>
              </a:rPr>
              <a:t>Looked at only the highest benchmark price per month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Looked at which areas made up the highest benchmark prices</a:t>
            </a:r>
            <a:endParaRPr>
              <a:solidFill>
                <a:schemeClr val="dk1"/>
              </a:solidFill>
            </a:endParaRPr>
          </a:p>
          <a:p>
            <a:pPr indent="0" lvl="0" marL="0" rtl="0" algn="l">
              <a:spcBef>
                <a:spcPts val="0"/>
              </a:spcBef>
              <a:spcAft>
                <a:spcPts val="0"/>
              </a:spcAft>
              <a:buNone/>
            </a:pPr>
            <a:r>
              <a:rPr lang="en"/>
              <a:t>Hvplot for hover abilities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Single family detached home prices</a:t>
            </a:r>
            <a:endParaRPr b="1"/>
          </a:p>
          <a:p>
            <a:pPr indent="0" lvl="0" marL="0" rtl="0" algn="l">
              <a:spcBef>
                <a:spcPts val="0"/>
              </a:spcBef>
              <a:spcAft>
                <a:spcPts val="0"/>
              </a:spcAft>
              <a:buNone/>
            </a:pPr>
            <a:r>
              <a:rPr lang="en"/>
              <a:t>- peak was in April 2017 at $2.537M</a:t>
            </a:r>
            <a:endParaRPr/>
          </a:p>
          <a:p>
            <a:pPr indent="0" lvl="0" marL="0" rtl="0" algn="l">
              <a:spcBef>
                <a:spcPts val="0"/>
              </a:spcBef>
              <a:spcAft>
                <a:spcPts val="0"/>
              </a:spcAft>
              <a:buNone/>
            </a:pPr>
            <a:r>
              <a:rPr lang="en"/>
              <a:t>- followed by steep decrease in prices to a low of $2.1M before climbing back up</a:t>
            </a:r>
            <a:endParaRPr/>
          </a:p>
          <a:p>
            <a:pPr indent="0" lvl="0" marL="0" rtl="0" algn="l">
              <a:spcBef>
                <a:spcPts val="0"/>
              </a:spcBef>
              <a:spcAft>
                <a:spcPts val="0"/>
              </a:spcAft>
              <a:buNone/>
            </a:pPr>
            <a:r>
              <a:rPr lang="en"/>
              <a:t>- March 2021 climbed back up to near the peak at $2.513M but has not surpassed the 2017 peak</a:t>
            </a:r>
            <a:endParaRPr/>
          </a:p>
          <a:p>
            <a:pPr indent="0" lvl="0" marL="0" rtl="0" algn="l">
              <a:spcBef>
                <a:spcPts val="0"/>
              </a:spcBef>
              <a:spcAft>
                <a:spcPts val="0"/>
              </a:spcAft>
              <a:buNone/>
            </a:pPr>
            <a:r>
              <a:rPr lang="en"/>
              <a:t>- Toronto C12 (Bridle Path/Hoggs Hollow) has had the highest prices in this category every month since July 2015</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Single family attached home prices</a:t>
            </a:r>
            <a:endParaRPr b="1"/>
          </a:p>
          <a:p>
            <a:pPr indent="0" lvl="0" marL="0" rtl="0" algn="l">
              <a:spcBef>
                <a:spcPts val="0"/>
              </a:spcBef>
              <a:spcAft>
                <a:spcPts val="0"/>
              </a:spcAft>
              <a:buNone/>
            </a:pPr>
            <a:r>
              <a:rPr lang="en"/>
              <a:t>- also had a peak in May 2017 at $1.487M (Toronto C02) </a:t>
            </a:r>
            <a:endParaRPr/>
          </a:p>
          <a:p>
            <a:pPr indent="0" lvl="0" marL="0" rtl="0" algn="l">
              <a:spcBef>
                <a:spcPts val="0"/>
              </a:spcBef>
              <a:spcAft>
                <a:spcPts val="0"/>
              </a:spcAft>
              <a:buNone/>
            </a:pPr>
            <a:r>
              <a:rPr lang="en"/>
              <a:t>- higher than ever since 2015 at $1.677M in March 2021 (Toronto C02)</a:t>
            </a:r>
            <a:endParaRPr/>
          </a:p>
          <a:p>
            <a:pPr indent="0" lvl="0" marL="0" rtl="0" algn="l">
              <a:spcBef>
                <a:spcPts val="0"/>
              </a:spcBef>
              <a:spcAft>
                <a:spcPts val="0"/>
              </a:spcAft>
              <a:buNone/>
            </a:pPr>
            <a:r>
              <a:rPr lang="en"/>
              <a:t>- only three areas to have the highest prices</a:t>
            </a:r>
            <a:endParaRPr/>
          </a:p>
          <a:p>
            <a:pPr indent="0" lvl="0" marL="0" rtl="0" algn="l">
              <a:spcBef>
                <a:spcPts val="0"/>
              </a:spcBef>
              <a:spcAft>
                <a:spcPts val="0"/>
              </a:spcAft>
              <a:buNone/>
            </a:pPr>
            <a:r>
              <a:rPr lang="en"/>
              <a:t>	Toronto C09 - Rosedale-Moore Park</a:t>
            </a:r>
            <a:endParaRPr/>
          </a:p>
          <a:p>
            <a:pPr indent="0" lvl="0" marL="0" rtl="0" algn="l">
              <a:spcBef>
                <a:spcPts val="0"/>
              </a:spcBef>
              <a:spcAft>
                <a:spcPts val="0"/>
              </a:spcAft>
              <a:buNone/>
            </a:pPr>
            <a:r>
              <a:rPr lang="en"/>
              <a:t>	Toronto C02 - Annex-Wychwood</a:t>
            </a:r>
            <a:endParaRPr/>
          </a:p>
          <a:p>
            <a:pPr indent="0" lvl="0" marL="0" rtl="0" algn="l">
              <a:spcBef>
                <a:spcPts val="0"/>
              </a:spcBef>
              <a:spcAft>
                <a:spcPts val="0"/>
              </a:spcAft>
              <a:buNone/>
            </a:pPr>
            <a:r>
              <a:rPr lang="en"/>
              <a:t>	Toronto C08 - Downtown East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ae9cff004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ae9cff004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areas are in Toronto </a:t>
            </a:r>
            <a:endParaRPr/>
          </a:p>
          <a:p>
            <a:pPr indent="0" lvl="0" marL="0" rtl="0" algn="l">
              <a:spcBef>
                <a:spcPts val="0"/>
              </a:spcBef>
              <a:spcAft>
                <a:spcPts val="0"/>
              </a:spcAft>
              <a:buNone/>
            </a:pPr>
            <a:r>
              <a:rPr lang="en"/>
              <a:t>Townhouse and Apartment trend more similar vs Houses are similar</a:t>
            </a:r>
            <a:endParaRPr/>
          </a:p>
          <a:p>
            <a:pPr indent="0" lvl="0" marL="0" rtl="0" algn="l">
              <a:spcBef>
                <a:spcPts val="0"/>
              </a:spcBef>
              <a:spcAft>
                <a:spcPts val="0"/>
              </a:spcAft>
              <a:buNone/>
            </a:pPr>
            <a:r>
              <a:rPr lang="en"/>
              <a:t>More volatility in the houses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Townhouses</a:t>
            </a:r>
            <a:endParaRPr b="1"/>
          </a:p>
          <a:p>
            <a:pPr indent="0" lvl="0" marL="0" rtl="0" algn="l">
              <a:spcBef>
                <a:spcPts val="0"/>
              </a:spcBef>
              <a:spcAft>
                <a:spcPts val="0"/>
              </a:spcAft>
              <a:buNone/>
            </a:pPr>
            <a:r>
              <a:rPr lang="en"/>
              <a:t>- steep increase in June 2017 when prices jumped $100k</a:t>
            </a:r>
            <a:endParaRPr/>
          </a:p>
          <a:p>
            <a:pPr indent="0" lvl="0" marL="0" rtl="0" algn="l">
              <a:spcBef>
                <a:spcPts val="0"/>
              </a:spcBef>
              <a:spcAft>
                <a:spcPts val="0"/>
              </a:spcAft>
              <a:buNone/>
            </a:pPr>
            <a:r>
              <a:rPr lang="en"/>
              <a:t>- peak in October 2020 at $1.75M (Toronto C09) </a:t>
            </a:r>
            <a:endParaRPr/>
          </a:p>
          <a:p>
            <a:pPr indent="0" lvl="0" marL="0" rtl="0" algn="l">
              <a:spcBef>
                <a:spcPts val="0"/>
              </a:spcBef>
              <a:spcAft>
                <a:spcPts val="0"/>
              </a:spcAft>
              <a:buNone/>
            </a:pPr>
            <a:r>
              <a:rPr lang="en"/>
              <a:t>- after prices past the $1.5M mark, they've not had as much fluctuations in prices staying between $1.5 and $1.75</a:t>
            </a:r>
            <a:endParaRPr/>
          </a:p>
          <a:p>
            <a:pPr indent="0" lvl="0" marL="0" rtl="0" algn="l">
              <a:spcBef>
                <a:spcPts val="0"/>
              </a:spcBef>
              <a:spcAft>
                <a:spcPts val="0"/>
              </a:spcAft>
              <a:buNone/>
            </a:pPr>
            <a:r>
              <a:rPr lang="en"/>
              <a:t>- three areas with the highest prices over time: </a:t>
            </a:r>
            <a:endParaRPr/>
          </a:p>
          <a:p>
            <a:pPr indent="0" lvl="0" marL="0" rtl="0" algn="l">
              <a:spcBef>
                <a:spcPts val="0"/>
              </a:spcBef>
              <a:spcAft>
                <a:spcPts val="0"/>
              </a:spcAft>
              <a:buNone/>
            </a:pPr>
            <a:r>
              <a:rPr lang="en"/>
              <a:t>	Toronto C02 - Annex-Wychwood</a:t>
            </a:r>
            <a:endParaRPr/>
          </a:p>
          <a:p>
            <a:pPr indent="0" lvl="0" marL="0" rtl="0" algn="l">
              <a:spcBef>
                <a:spcPts val="0"/>
              </a:spcBef>
              <a:spcAft>
                <a:spcPts val="0"/>
              </a:spcAft>
              <a:buNone/>
            </a:pPr>
            <a:r>
              <a:rPr lang="en"/>
              <a:t>	Toronto E02 - Beaches</a:t>
            </a:r>
            <a:endParaRPr/>
          </a:p>
          <a:p>
            <a:pPr indent="0" lvl="0" marL="0" rtl="0" algn="l">
              <a:spcBef>
                <a:spcPts val="0"/>
              </a:spcBef>
              <a:spcAft>
                <a:spcPts val="0"/>
              </a:spcAft>
              <a:buNone/>
            </a:pPr>
            <a:r>
              <a:rPr lang="en"/>
              <a:t>	Toronto C09 - Rosedale-Moore Park</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Apartments</a:t>
            </a:r>
            <a:endParaRPr b="1"/>
          </a:p>
          <a:p>
            <a:pPr indent="0" lvl="0" marL="0" rtl="0" algn="l">
              <a:spcBef>
                <a:spcPts val="0"/>
              </a:spcBef>
              <a:spcAft>
                <a:spcPts val="0"/>
              </a:spcAft>
              <a:buNone/>
            </a:pPr>
            <a:r>
              <a:rPr lang="en"/>
              <a:t>- more gradual MoM increases than in the houses</a:t>
            </a:r>
            <a:endParaRPr/>
          </a:p>
          <a:p>
            <a:pPr indent="0" lvl="0" marL="0" rtl="0" algn="l">
              <a:spcBef>
                <a:spcPts val="0"/>
              </a:spcBef>
              <a:spcAft>
                <a:spcPts val="0"/>
              </a:spcAft>
              <a:buNone/>
            </a:pPr>
            <a:r>
              <a:rPr lang="en"/>
              <a:t>- steady rise from July 2015, however steep increase in Jan-July 2017 when prices hit $838k (Toronto C03)</a:t>
            </a:r>
            <a:endParaRPr/>
          </a:p>
          <a:p>
            <a:pPr indent="0" lvl="0" marL="0" rtl="0" algn="l">
              <a:spcBef>
                <a:spcPts val="0"/>
              </a:spcBef>
              <a:spcAft>
                <a:spcPts val="0"/>
              </a:spcAft>
              <a:buNone/>
            </a:pPr>
            <a:r>
              <a:rPr lang="en"/>
              <a:t>- continuing to increase over time to peak of $1M in February 2021 (Toronto C03)</a:t>
            </a:r>
            <a:endParaRPr/>
          </a:p>
          <a:p>
            <a:pPr indent="0" lvl="0" marL="0" rtl="0" algn="l">
              <a:spcBef>
                <a:spcPts val="0"/>
              </a:spcBef>
              <a:spcAft>
                <a:spcPts val="0"/>
              </a:spcAft>
              <a:buNone/>
            </a:pPr>
            <a:r>
              <a:rPr lang="en"/>
              <a:t>- before 2017, Toronto W02 Junction-High Park had the highest prices, but Toronto C03 - Forest Hill dominated prices for most months from then on </a:t>
            </a:r>
            <a:endParaRPr/>
          </a:p>
          <a:p>
            <a:pPr indent="0" lvl="0" marL="0" rtl="0" algn="l">
              <a:spcBef>
                <a:spcPts val="0"/>
              </a:spcBef>
              <a:spcAft>
                <a:spcPts val="0"/>
              </a:spcAft>
              <a:buNone/>
            </a:pPr>
            <a:r>
              <a:rPr lang="en"/>
              <a:t>- four areas of high prices: </a:t>
            </a:r>
            <a:endParaRPr/>
          </a:p>
          <a:p>
            <a:pPr indent="0" lvl="0" marL="0" rtl="0" algn="l">
              <a:spcBef>
                <a:spcPts val="0"/>
              </a:spcBef>
              <a:spcAft>
                <a:spcPts val="0"/>
              </a:spcAft>
              <a:buNone/>
            </a:pPr>
            <a:r>
              <a:rPr lang="en"/>
              <a:t>	Toronto W02 - Junction-Runnymede</a:t>
            </a:r>
            <a:endParaRPr/>
          </a:p>
          <a:p>
            <a:pPr indent="0" lvl="0" marL="0" rtl="0" algn="l">
              <a:spcBef>
                <a:spcPts val="0"/>
              </a:spcBef>
              <a:spcAft>
                <a:spcPts val="0"/>
              </a:spcAft>
              <a:buNone/>
            </a:pPr>
            <a:r>
              <a:rPr lang="en"/>
              <a:t>	Toronto E02 - Beaches</a:t>
            </a:r>
            <a:endParaRPr/>
          </a:p>
          <a:p>
            <a:pPr indent="0" lvl="0" marL="0" rtl="0" algn="l">
              <a:spcBef>
                <a:spcPts val="0"/>
              </a:spcBef>
              <a:spcAft>
                <a:spcPts val="0"/>
              </a:spcAft>
              <a:buNone/>
            </a:pPr>
            <a:r>
              <a:rPr lang="en"/>
              <a:t>	Toronto C03 - Forest Hill-Oakwood</a:t>
            </a:r>
            <a:endParaRPr/>
          </a:p>
          <a:p>
            <a:pPr indent="0" lvl="0" marL="0" rtl="0" algn="l">
              <a:spcBef>
                <a:spcPts val="0"/>
              </a:spcBef>
              <a:spcAft>
                <a:spcPts val="0"/>
              </a:spcAft>
              <a:buNone/>
            </a:pPr>
            <a:r>
              <a:rPr lang="en"/>
              <a:t>	Toronto C12 - Bridle Path-Hoggs Hollow</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Overall</a:t>
            </a:r>
            <a:r>
              <a:rPr lang="en"/>
              <a:t>: for single family houses (detached and attached), we see the prices sharply come back down after the housing bubble in 2017. However for townhouses and apartments, they didn't really fall back down but instead continued to rise over the next few years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ae9cff004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ae9cff004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ae9cff004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ae9cff004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a:t>q</a:t>
            </a:r>
            <a:r>
              <a:rPr lang="en"/>
              <a:t>uickest doubling seen in apartments, </a:t>
            </a:r>
            <a:r>
              <a:rPr lang="en"/>
              <a:t>also</a:t>
            </a:r>
            <a:r>
              <a:rPr lang="en"/>
              <a:t> maximum 20 locations saw price doubling in apartments, townhomes 16 (3 locations &lt;5yrs), detached 15, attached 11</a:t>
            </a:r>
            <a:endParaRPr/>
          </a:p>
          <a:p>
            <a:pPr indent="0" lvl="0" marL="0" rtl="0" algn="l">
              <a:spcBef>
                <a:spcPts val="0"/>
              </a:spcBef>
              <a:spcAft>
                <a:spcPts val="0"/>
              </a:spcAft>
              <a:buNone/>
            </a:pPr>
            <a:r>
              <a:rPr lang="en"/>
              <a:t>-Oshawa highest in attached (2.3x) and townhouses (3x), areas in toronto in detached (4x) </a:t>
            </a:r>
            <a:r>
              <a:rPr lang="en"/>
              <a:t>and</a:t>
            </a:r>
            <a:r>
              <a:rPr lang="en"/>
              <a:t> apartments (2.4x)</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39" name="Shape 139"/>
        <p:cNvGrpSpPr/>
        <p:nvPr/>
      </p:nvGrpSpPr>
      <p:grpSpPr>
        <a:xfrm>
          <a:off x="0" y="0"/>
          <a:ext cx="0" cy="0"/>
          <a:chOff x="0" y="0"/>
          <a:chExt cx="0" cy="0"/>
        </a:xfrm>
      </p:grpSpPr>
      <p:grpSp>
        <p:nvGrpSpPr>
          <p:cNvPr id="140" name="Google Shape;140;p11"/>
          <p:cNvGrpSpPr/>
          <p:nvPr/>
        </p:nvGrpSpPr>
        <p:grpSpPr>
          <a:xfrm>
            <a:off x="52" y="4099200"/>
            <a:ext cx="9144036" cy="1044300"/>
            <a:chOff x="52" y="4099200"/>
            <a:chExt cx="9144036" cy="1044300"/>
          </a:xfrm>
        </p:grpSpPr>
        <p:grpSp>
          <p:nvGrpSpPr>
            <p:cNvPr id="141" name="Google Shape;141;p11"/>
            <p:cNvGrpSpPr/>
            <p:nvPr/>
          </p:nvGrpSpPr>
          <p:grpSpPr>
            <a:xfrm>
              <a:off x="52" y="4309200"/>
              <a:ext cx="231622" cy="834300"/>
              <a:chOff x="2688737" y="4301380"/>
              <a:chExt cx="231900" cy="834300"/>
            </a:xfrm>
          </p:grpSpPr>
          <p:sp>
            <p:nvSpPr>
              <p:cNvPr id="142" name="Google Shape;142;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 name="Google Shape;146;p11"/>
            <p:cNvGrpSpPr/>
            <p:nvPr/>
          </p:nvGrpSpPr>
          <p:grpSpPr>
            <a:xfrm>
              <a:off x="371406" y="4099200"/>
              <a:ext cx="231622" cy="1044300"/>
              <a:chOff x="2688737" y="4091380"/>
              <a:chExt cx="231900" cy="1044300"/>
            </a:xfrm>
          </p:grpSpPr>
          <p:sp>
            <p:nvSpPr>
              <p:cNvPr id="147" name="Google Shape;147;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 name="Google Shape;152;p11"/>
            <p:cNvGrpSpPr/>
            <p:nvPr/>
          </p:nvGrpSpPr>
          <p:grpSpPr>
            <a:xfrm>
              <a:off x="742761" y="4309200"/>
              <a:ext cx="231622" cy="834300"/>
              <a:chOff x="2688737" y="4301380"/>
              <a:chExt cx="231900" cy="834300"/>
            </a:xfrm>
          </p:grpSpPr>
          <p:sp>
            <p:nvSpPr>
              <p:cNvPr id="153" name="Google Shape;153;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 name="Google Shape;157;p11"/>
            <p:cNvGrpSpPr/>
            <p:nvPr/>
          </p:nvGrpSpPr>
          <p:grpSpPr>
            <a:xfrm>
              <a:off x="1114115" y="4518900"/>
              <a:ext cx="231622" cy="624600"/>
              <a:chOff x="2688737" y="4511080"/>
              <a:chExt cx="231900" cy="624600"/>
            </a:xfrm>
          </p:grpSpPr>
          <p:sp>
            <p:nvSpPr>
              <p:cNvPr id="158" name="Google Shape;158;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11"/>
            <p:cNvGrpSpPr/>
            <p:nvPr/>
          </p:nvGrpSpPr>
          <p:grpSpPr>
            <a:xfrm>
              <a:off x="1856753" y="4099200"/>
              <a:ext cx="231600" cy="1044300"/>
              <a:chOff x="1856753" y="4099200"/>
              <a:chExt cx="231600" cy="1044300"/>
            </a:xfrm>
          </p:grpSpPr>
          <p:sp>
            <p:nvSpPr>
              <p:cNvPr id="162" name="Google Shape;162;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 name="Google Shape;167;p11"/>
            <p:cNvGrpSpPr/>
            <p:nvPr/>
          </p:nvGrpSpPr>
          <p:grpSpPr>
            <a:xfrm>
              <a:off x="2228107" y="4309200"/>
              <a:ext cx="231600" cy="834300"/>
              <a:chOff x="2228107" y="4309200"/>
              <a:chExt cx="231600" cy="834300"/>
            </a:xfrm>
          </p:grpSpPr>
          <p:sp>
            <p:nvSpPr>
              <p:cNvPr id="168" name="Google Shape;168;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 name="Google Shape;172;p11"/>
            <p:cNvGrpSpPr/>
            <p:nvPr/>
          </p:nvGrpSpPr>
          <p:grpSpPr>
            <a:xfrm>
              <a:off x="2599462" y="4518900"/>
              <a:ext cx="231600" cy="624600"/>
              <a:chOff x="2599462" y="4518900"/>
              <a:chExt cx="231600" cy="624600"/>
            </a:xfrm>
          </p:grpSpPr>
          <p:sp>
            <p:nvSpPr>
              <p:cNvPr id="173" name="Google Shape;173;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 name="Google Shape;176;p11"/>
            <p:cNvGrpSpPr/>
            <p:nvPr/>
          </p:nvGrpSpPr>
          <p:grpSpPr>
            <a:xfrm>
              <a:off x="3342171" y="4099200"/>
              <a:ext cx="231600" cy="1044300"/>
              <a:chOff x="3342171" y="4099200"/>
              <a:chExt cx="231600" cy="1044300"/>
            </a:xfrm>
          </p:grpSpPr>
          <p:sp>
            <p:nvSpPr>
              <p:cNvPr id="177" name="Google Shape;177;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 name="Google Shape;182;p11"/>
            <p:cNvGrpSpPr/>
            <p:nvPr/>
          </p:nvGrpSpPr>
          <p:grpSpPr>
            <a:xfrm>
              <a:off x="3713525" y="4309200"/>
              <a:ext cx="231600" cy="834300"/>
              <a:chOff x="3713525" y="4309200"/>
              <a:chExt cx="231600" cy="834300"/>
            </a:xfrm>
          </p:grpSpPr>
          <p:sp>
            <p:nvSpPr>
              <p:cNvPr id="183" name="Google Shape;183;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7" name="Google Shape;187;p11"/>
            <p:cNvGrpSpPr/>
            <p:nvPr/>
          </p:nvGrpSpPr>
          <p:grpSpPr>
            <a:xfrm>
              <a:off x="1485398" y="4309200"/>
              <a:ext cx="231600" cy="834300"/>
              <a:chOff x="1485398" y="4309200"/>
              <a:chExt cx="231600" cy="834300"/>
            </a:xfrm>
          </p:grpSpPr>
          <p:sp>
            <p:nvSpPr>
              <p:cNvPr id="188" name="Google Shape;188;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 name="Google Shape;192;p11"/>
            <p:cNvGrpSpPr/>
            <p:nvPr/>
          </p:nvGrpSpPr>
          <p:grpSpPr>
            <a:xfrm>
              <a:off x="4084879" y="4518900"/>
              <a:ext cx="231600" cy="624600"/>
              <a:chOff x="4084879" y="4518900"/>
              <a:chExt cx="231600" cy="624600"/>
            </a:xfrm>
          </p:grpSpPr>
          <p:sp>
            <p:nvSpPr>
              <p:cNvPr id="193" name="Google Shape;193;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 name="Google Shape;196;p11"/>
            <p:cNvGrpSpPr/>
            <p:nvPr/>
          </p:nvGrpSpPr>
          <p:grpSpPr>
            <a:xfrm>
              <a:off x="2970816" y="4309200"/>
              <a:ext cx="231600" cy="834300"/>
              <a:chOff x="2970816" y="4309200"/>
              <a:chExt cx="231600" cy="834300"/>
            </a:xfrm>
          </p:grpSpPr>
          <p:sp>
            <p:nvSpPr>
              <p:cNvPr id="197" name="Google Shape;197;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 name="Google Shape;201;p11"/>
            <p:cNvGrpSpPr/>
            <p:nvPr/>
          </p:nvGrpSpPr>
          <p:grpSpPr>
            <a:xfrm>
              <a:off x="4456234" y="4309200"/>
              <a:ext cx="231600" cy="834300"/>
              <a:chOff x="4456234" y="4309200"/>
              <a:chExt cx="231600" cy="834300"/>
            </a:xfrm>
          </p:grpSpPr>
          <p:sp>
            <p:nvSpPr>
              <p:cNvPr id="202" name="Google Shape;202;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 name="Google Shape;206;p11"/>
            <p:cNvGrpSpPr/>
            <p:nvPr/>
          </p:nvGrpSpPr>
          <p:grpSpPr>
            <a:xfrm>
              <a:off x="4827588" y="4099200"/>
              <a:ext cx="231600" cy="1044300"/>
              <a:chOff x="4827588" y="4099200"/>
              <a:chExt cx="231600" cy="1044300"/>
            </a:xfrm>
          </p:grpSpPr>
          <p:sp>
            <p:nvSpPr>
              <p:cNvPr id="207" name="Google Shape;207;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2" name="Google Shape;212;p11"/>
            <p:cNvGrpSpPr/>
            <p:nvPr/>
          </p:nvGrpSpPr>
          <p:grpSpPr>
            <a:xfrm>
              <a:off x="5198943" y="4309200"/>
              <a:ext cx="231600" cy="834300"/>
              <a:chOff x="5198943" y="4309200"/>
              <a:chExt cx="231600" cy="834300"/>
            </a:xfrm>
          </p:grpSpPr>
          <p:sp>
            <p:nvSpPr>
              <p:cNvPr id="213" name="Google Shape;213;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 name="Google Shape;217;p11"/>
            <p:cNvGrpSpPr/>
            <p:nvPr/>
          </p:nvGrpSpPr>
          <p:grpSpPr>
            <a:xfrm>
              <a:off x="5570297" y="4518900"/>
              <a:ext cx="231600" cy="624600"/>
              <a:chOff x="5570297" y="4518900"/>
              <a:chExt cx="231600" cy="624600"/>
            </a:xfrm>
          </p:grpSpPr>
          <p:sp>
            <p:nvSpPr>
              <p:cNvPr id="218" name="Google Shape;218;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1" name="Google Shape;221;p11"/>
            <p:cNvGrpSpPr/>
            <p:nvPr/>
          </p:nvGrpSpPr>
          <p:grpSpPr>
            <a:xfrm>
              <a:off x="5941652" y="4309200"/>
              <a:ext cx="231600" cy="834300"/>
              <a:chOff x="5941652" y="4309200"/>
              <a:chExt cx="231600" cy="834300"/>
            </a:xfrm>
          </p:grpSpPr>
          <p:sp>
            <p:nvSpPr>
              <p:cNvPr id="222" name="Google Shape;222;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6" name="Google Shape;226;p11"/>
            <p:cNvGrpSpPr/>
            <p:nvPr/>
          </p:nvGrpSpPr>
          <p:grpSpPr>
            <a:xfrm>
              <a:off x="6313006" y="4099200"/>
              <a:ext cx="231600" cy="1044300"/>
              <a:chOff x="6313006" y="4099200"/>
              <a:chExt cx="231600" cy="1044300"/>
            </a:xfrm>
          </p:grpSpPr>
          <p:sp>
            <p:nvSpPr>
              <p:cNvPr id="227" name="Google Shape;227;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 name="Google Shape;232;p11"/>
            <p:cNvGrpSpPr/>
            <p:nvPr/>
          </p:nvGrpSpPr>
          <p:grpSpPr>
            <a:xfrm>
              <a:off x="6684361" y="4309200"/>
              <a:ext cx="231600" cy="834300"/>
              <a:chOff x="6684361" y="4309200"/>
              <a:chExt cx="231600" cy="834300"/>
            </a:xfrm>
          </p:grpSpPr>
          <p:sp>
            <p:nvSpPr>
              <p:cNvPr id="233" name="Google Shape;233;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7" name="Google Shape;237;p11"/>
            <p:cNvGrpSpPr/>
            <p:nvPr/>
          </p:nvGrpSpPr>
          <p:grpSpPr>
            <a:xfrm>
              <a:off x="7055715" y="4518900"/>
              <a:ext cx="231600" cy="624600"/>
              <a:chOff x="7055715" y="4518900"/>
              <a:chExt cx="231600" cy="624600"/>
            </a:xfrm>
          </p:grpSpPr>
          <p:sp>
            <p:nvSpPr>
              <p:cNvPr id="238" name="Google Shape;238;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1" name="Google Shape;241;p11"/>
            <p:cNvGrpSpPr/>
            <p:nvPr/>
          </p:nvGrpSpPr>
          <p:grpSpPr>
            <a:xfrm>
              <a:off x="7798424" y="4099200"/>
              <a:ext cx="231600" cy="1044300"/>
              <a:chOff x="7798424" y="4099200"/>
              <a:chExt cx="231600" cy="1044300"/>
            </a:xfrm>
          </p:grpSpPr>
          <p:sp>
            <p:nvSpPr>
              <p:cNvPr id="242" name="Google Shape;242;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7" name="Google Shape;247;p11"/>
            <p:cNvGrpSpPr/>
            <p:nvPr/>
          </p:nvGrpSpPr>
          <p:grpSpPr>
            <a:xfrm>
              <a:off x="8169779" y="4309200"/>
              <a:ext cx="231600" cy="834300"/>
              <a:chOff x="8169779" y="4309200"/>
              <a:chExt cx="231600" cy="834300"/>
            </a:xfrm>
          </p:grpSpPr>
          <p:sp>
            <p:nvSpPr>
              <p:cNvPr id="248" name="Google Shape;248;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2" name="Google Shape;252;p11"/>
            <p:cNvGrpSpPr/>
            <p:nvPr/>
          </p:nvGrpSpPr>
          <p:grpSpPr>
            <a:xfrm>
              <a:off x="7427070" y="4309200"/>
              <a:ext cx="231600" cy="834300"/>
              <a:chOff x="7427070" y="4309200"/>
              <a:chExt cx="231600" cy="834300"/>
            </a:xfrm>
          </p:grpSpPr>
          <p:sp>
            <p:nvSpPr>
              <p:cNvPr id="253" name="Google Shape;253;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7" name="Google Shape;257;p11"/>
            <p:cNvGrpSpPr/>
            <p:nvPr/>
          </p:nvGrpSpPr>
          <p:grpSpPr>
            <a:xfrm>
              <a:off x="8541133" y="4518900"/>
              <a:ext cx="231600" cy="624600"/>
              <a:chOff x="8541133" y="4518900"/>
              <a:chExt cx="231600" cy="624600"/>
            </a:xfrm>
          </p:grpSpPr>
          <p:sp>
            <p:nvSpPr>
              <p:cNvPr id="258" name="Google Shape;258;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1" name="Google Shape;261;p11"/>
            <p:cNvGrpSpPr/>
            <p:nvPr/>
          </p:nvGrpSpPr>
          <p:grpSpPr>
            <a:xfrm>
              <a:off x="8912488" y="4309200"/>
              <a:ext cx="231600" cy="834300"/>
              <a:chOff x="8912488" y="4309200"/>
              <a:chExt cx="231600" cy="834300"/>
            </a:xfrm>
          </p:grpSpPr>
          <p:sp>
            <p:nvSpPr>
              <p:cNvPr id="262" name="Google Shape;262;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6" name="Google Shape;266;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8000"/>
              <a:buNone/>
              <a:defRPr sz="8000">
                <a:solidFill>
                  <a:schemeClr val="lt1"/>
                </a:solidFill>
              </a:defRPr>
            </a:lvl1pPr>
            <a:lvl2pPr lvl="1" rtl="0" algn="ctr">
              <a:spcBef>
                <a:spcPts val="0"/>
              </a:spcBef>
              <a:spcAft>
                <a:spcPts val="0"/>
              </a:spcAft>
              <a:buClr>
                <a:schemeClr val="lt1"/>
              </a:buClr>
              <a:buSzPts val="8000"/>
              <a:buNone/>
              <a:defRPr sz="8000">
                <a:solidFill>
                  <a:schemeClr val="lt1"/>
                </a:solidFill>
              </a:defRPr>
            </a:lvl2pPr>
            <a:lvl3pPr lvl="2" rtl="0" algn="ctr">
              <a:spcBef>
                <a:spcPts val="0"/>
              </a:spcBef>
              <a:spcAft>
                <a:spcPts val="0"/>
              </a:spcAft>
              <a:buClr>
                <a:schemeClr val="lt1"/>
              </a:buClr>
              <a:buSzPts val="8000"/>
              <a:buNone/>
              <a:defRPr sz="8000">
                <a:solidFill>
                  <a:schemeClr val="lt1"/>
                </a:solidFill>
              </a:defRPr>
            </a:lvl3pPr>
            <a:lvl4pPr lvl="3" rtl="0" algn="ctr">
              <a:spcBef>
                <a:spcPts val="0"/>
              </a:spcBef>
              <a:spcAft>
                <a:spcPts val="0"/>
              </a:spcAft>
              <a:buClr>
                <a:schemeClr val="lt1"/>
              </a:buClr>
              <a:buSzPts val="8000"/>
              <a:buNone/>
              <a:defRPr sz="8000">
                <a:solidFill>
                  <a:schemeClr val="lt1"/>
                </a:solidFill>
              </a:defRPr>
            </a:lvl4pPr>
            <a:lvl5pPr lvl="4" rtl="0" algn="ctr">
              <a:spcBef>
                <a:spcPts val="0"/>
              </a:spcBef>
              <a:spcAft>
                <a:spcPts val="0"/>
              </a:spcAft>
              <a:buClr>
                <a:schemeClr val="lt1"/>
              </a:buClr>
              <a:buSzPts val="8000"/>
              <a:buNone/>
              <a:defRPr sz="8000">
                <a:solidFill>
                  <a:schemeClr val="lt1"/>
                </a:solidFill>
              </a:defRPr>
            </a:lvl5pPr>
            <a:lvl6pPr lvl="5" rtl="0" algn="ctr">
              <a:spcBef>
                <a:spcPts val="0"/>
              </a:spcBef>
              <a:spcAft>
                <a:spcPts val="0"/>
              </a:spcAft>
              <a:buClr>
                <a:schemeClr val="lt1"/>
              </a:buClr>
              <a:buSzPts val="8000"/>
              <a:buNone/>
              <a:defRPr sz="8000">
                <a:solidFill>
                  <a:schemeClr val="lt1"/>
                </a:solidFill>
              </a:defRPr>
            </a:lvl6pPr>
            <a:lvl7pPr lvl="6" rtl="0" algn="ctr">
              <a:spcBef>
                <a:spcPts val="0"/>
              </a:spcBef>
              <a:spcAft>
                <a:spcPts val="0"/>
              </a:spcAft>
              <a:buClr>
                <a:schemeClr val="lt1"/>
              </a:buClr>
              <a:buSzPts val="8000"/>
              <a:buNone/>
              <a:defRPr sz="8000">
                <a:solidFill>
                  <a:schemeClr val="lt1"/>
                </a:solidFill>
              </a:defRPr>
            </a:lvl7pPr>
            <a:lvl8pPr lvl="7" rtl="0" algn="ctr">
              <a:spcBef>
                <a:spcPts val="0"/>
              </a:spcBef>
              <a:spcAft>
                <a:spcPts val="0"/>
              </a:spcAft>
              <a:buClr>
                <a:schemeClr val="lt1"/>
              </a:buClr>
              <a:buSzPts val="8000"/>
              <a:buNone/>
              <a:defRPr sz="8000">
                <a:solidFill>
                  <a:schemeClr val="lt1"/>
                </a:solidFill>
              </a:defRPr>
            </a:lvl8pPr>
            <a:lvl9pPr lvl="8" rtl="0" algn="ctr">
              <a:spcBef>
                <a:spcPts val="0"/>
              </a:spcBef>
              <a:spcAft>
                <a:spcPts val="0"/>
              </a:spcAft>
              <a:buClr>
                <a:schemeClr val="lt1"/>
              </a:buClr>
              <a:buSzPts val="8000"/>
              <a:buNone/>
              <a:defRPr sz="8000">
                <a:solidFill>
                  <a:schemeClr val="lt1"/>
                </a:solidFill>
              </a:defRPr>
            </a:lvl9pPr>
          </a:lstStyle>
          <a:p>
            <a:r>
              <a:t>xx%</a:t>
            </a:r>
          </a:p>
        </p:txBody>
      </p:sp>
      <p:sp>
        <p:nvSpPr>
          <p:cNvPr id="267" name="Google Shape;267;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Clr>
                <a:schemeClr val="lt1"/>
              </a:buClr>
              <a:buSzPts val="1300"/>
              <a:buChar char="●"/>
              <a:defRPr>
                <a:solidFill>
                  <a:schemeClr val="lt1"/>
                </a:solidFill>
              </a:defRPr>
            </a:lvl1pPr>
            <a:lvl2pPr indent="-298450" lvl="1" marL="914400" rtl="0" algn="ctr">
              <a:spcBef>
                <a:spcPts val="0"/>
              </a:spcBef>
              <a:spcAft>
                <a:spcPts val="0"/>
              </a:spcAft>
              <a:buClr>
                <a:schemeClr val="lt1"/>
              </a:buClr>
              <a:buSzPts val="1100"/>
              <a:buChar char="○"/>
              <a:defRPr>
                <a:solidFill>
                  <a:schemeClr val="lt1"/>
                </a:solidFill>
              </a:defRPr>
            </a:lvl2pPr>
            <a:lvl3pPr indent="-298450" lvl="2" marL="1371600" rtl="0" algn="ctr">
              <a:spcBef>
                <a:spcPts val="0"/>
              </a:spcBef>
              <a:spcAft>
                <a:spcPts val="0"/>
              </a:spcAft>
              <a:buClr>
                <a:schemeClr val="lt1"/>
              </a:buClr>
              <a:buSzPts val="1100"/>
              <a:buChar char="■"/>
              <a:defRPr>
                <a:solidFill>
                  <a:schemeClr val="lt1"/>
                </a:solidFill>
              </a:defRPr>
            </a:lvl3pPr>
            <a:lvl4pPr indent="-298450" lvl="3" marL="1828800" rtl="0" algn="ctr">
              <a:spcBef>
                <a:spcPts val="0"/>
              </a:spcBef>
              <a:spcAft>
                <a:spcPts val="0"/>
              </a:spcAft>
              <a:buClr>
                <a:schemeClr val="lt1"/>
              </a:buClr>
              <a:buSzPts val="1100"/>
              <a:buChar char="●"/>
              <a:defRPr>
                <a:solidFill>
                  <a:schemeClr val="lt1"/>
                </a:solidFill>
              </a:defRPr>
            </a:lvl4pPr>
            <a:lvl5pPr indent="-298450" lvl="4" marL="2286000" rtl="0" algn="ctr">
              <a:spcBef>
                <a:spcPts val="0"/>
              </a:spcBef>
              <a:spcAft>
                <a:spcPts val="0"/>
              </a:spcAft>
              <a:buClr>
                <a:schemeClr val="lt1"/>
              </a:buClr>
              <a:buSzPts val="1100"/>
              <a:buChar char="○"/>
              <a:defRPr>
                <a:solidFill>
                  <a:schemeClr val="lt1"/>
                </a:solidFill>
              </a:defRPr>
            </a:lvl5pPr>
            <a:lvl6pPr indent="-298450" lvl="5" marL="2743200" rtl="0" algn="ctr">
              <a:spcBef>
                <a:spcPts val="0"/>
              </a:spcBef>
              <a:spcAft>
                <a:spcPts val="0"/>
              </a:spcAft>
              <a:buClr>
                <a:schemeClr val="lt1"/>
              </a:buClr>
              <a:buSzPts val="1100"/>
              <a:buChar char="■"/>
              <a:defRPr>
                <a:solidFill>
                  <a:schemeClr val="lt1"/>
                </a:solidFill>
              </a:defRPr>
            </a:lvl6pPr>
            <a:lvl7pPr indent="-298450" lvl="6" marL="3200400" rtl="0" algn="ctr">
              <a:spcBef>
                <a:spcPts val="0"/>
              </a:spcBef>
              <a:spcAft>
                <a:spcPts val="0"/>
              </a:spcAft>
              <a:buClr>
                <a:schemeClr val="lt1"/>
              </a:buClr>
              <a:buSzPts val="1100"/>
              <a:buChar char="●"/>
              <a:defRPr>
                <a:solidFill>
                  <a:schemeClr val="lt1"/>
                </a:solidFill>
              </a:defRPr>
            </a:lvl7pPr>
            <a:lvl8pPr indent="-298450" lvl="7" marL="3657600" rtl="0" algn="ctr">
              <a:spcBef>
                <a:spcPts val="0"/>
              </a:spcBef>
              <a:spcAft>
                <a:spcPts val="0"/>
              </a:spcAft>
              <a:buClr>
                <a:schemeClr val="lt1"/>
              </a:buClr>
              <a:buSzPts val="1100"/>
              <a:buChar char="○"/>
              <a:defRPr>
                <a:solidFill>
                  <a:schemeClr val="lt1"/>
                </a:solidFill>
              </a:defRPr>
            </a:lvl8pPr>
            <a:lvl9pPr indent="-298450" lvl="8" marL="4114800" rtl="0" algn="ctr">
              <a:spcBef>
                <a:spcPts val="0"/>
              </a:spcBef>
              <a:spcAft>
                <a:spcPts val="0"/>
              </a:spcAft>
              <a:buClr>
                <a:schemeClr val="lt1"/>
              </a:buClr>
              <a:buSzPts val="1100"/>
              <a:buChar char="■"/>
              <a:defRPr>
                <a:solidFill>
                  <a:schemeClr val="lt1"/>
                </a:solidFill>
              </a:defRPr>
            </a:lvl9pPr>
          </a:lstStyle>
          <a:p/>
        </p:txBody>
      </p:sp>
      <p:sp>
        <p:nvSpPr>
          <p:cNvPr id="268" name="Google Shape;268;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69" name="Shape 269"/>
        <p:cNvGrpSpPr/>
        <p:nvPr/>
      </p:nvGrpSpPr>
      <p:grpSpPr>
        <a:xfrm>
          <a:off x="0" y="0"/>
          <a:ext cx="0" cy="0"/>
          <a:chOff x="0" y="0"/>
          <a:chExt cx="0" cy="0"/>
        </a:xfrm>
      </p:grpSpPr>
      <p:sp>
        <p:nvSpPr>
          <p:cNvPr id="270" name="Google Shape;270;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sp>
        <p:nvSpPr>
          <p:cNvPr id="85" name="Google Shape;85;p4"/>
          <p:cNvSpPr/>
          <p:nvPr/>
        </p:nvSpPr>
        <p:spPr>
          <a:xfrm>
            <a:off x="0" y="0"/>
            <a:ext cx="9144000" cy="9993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
          <p:cNvSpPr txBox="1"/>
          <p:nvPr>
            <p:ph type="title"/>
          </p:nvPr>
        </p:nvSpPr>
        <p:spPr>
          <a:xfrm>
            <a:off x="59075" y="57300"/>
            <a:ext cx="8868900" cy="9993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500"/>
              <a:buFont typeface="Roboto Medium"/>
              <a:buNone/>
              <a:defRPr b="0" sz="2500">
                <a:solidFill>
                  <a:schemeClr val="lt1"/>
                </a:solidFill>
                <a:latin typeface="Roboto Medium"/>
                <a:ea typeface="Roboto Medium"/>
                <a:cs typeface="Roboto Medium"/>
                <a:sym typeface="Roboto Medium"/>
              </a:defRPr>
            </a:lvl1pPr>
            <a:lvl2pPr lvl="1" rtl="0">
              <a:spcBef>
                <a:spcPts val="0"/>
              </a:spcBef>
              <a:spcAft>
                <a:spcPts val="0"/>
              </a:spcAft>
              <a:buSzPts val="2500"/>
              <a:buFont typeface="Roboto Medium"/>
              <a:buNone/>
              <a:defRPr b="0" sz="2500">
                <a:latin typeface="Roboto Medium"/>
                <a:ea typeface="Roboto Medium"/>
                <a:cs typeface="Roboto Medium"/>
                <a:sym typeface="Roboto Medium"/>
              </a:defRPr>
            </a:lvl2pPr>
            <a:lvl3pPr lvl="2" rtl="0">
              <a:spcBef>
                <a:spcPts val="0"/>
              </a:spcBef>
              <a:spcAft>
                <a:spcPts val="0"/>
              </a:spcAft>
              <a:buSzPts val="2500"/>
              <a:buFont typeface="Roboto Medium"/>
              <a:buNone/>
              <a:defRPr b="0" sz="2500">
                <a:latin typeface="Roboto Medium"/>
                <a:ea typeface="Roboto Medium"/>
                <a:cs typeface="Roboto Medium"/>
                <a:sym typeface="Roboto Medium"/>
              </a:defRPr>
            </a:lvl3pPr>
            <a:lvl4pPr lvl="3" rtl="0">
              <a:spcBef>
                <a:spcPts val="0"/>
              </a:spcBef>
              <a:spcAft>
                <a:spcPts val="0"/>
              </a:spcAft>
              <a:buSzPts val="2500"/>
              <a:buFont typeface="Roboto Medium"/>
              <a:buNone/>
              <a:defRPr b="0" sz="2500">
                <a:latin typeface="Roboto Medium"/>
                <a:ea typeface="Roboto Medium"/>
                <a:cs typeface="Roboto Medium"/>
                <a:sym typeface="Roboto Medium"/>
              </a:defRPr>
            </a:lvl4pPr>
            <a:lvl5pPr lvl="4" rtl="0">
              <a:spcBef>
                <a:spcPts val="0"/>
              </a:spcBef>
              <a:spcAft>
                <a:spcPts val="0"/>
              </a:spcAft>
              <a:buSzPts val="2500"/>
              <a:buFont typeface="Roboto Medium"/>
              <a:buNone/>
              <a:defRPr b="0" sz="2500">
                <a:latin typeface="Roboto Medium"/>
                <a:ea typeface="Roboto Medium"/>
                <a:cs typeface="Roboto Medium"/>
                <a:sym typeface="Roboto Medium"/>
              </a:defRPr>
            </a:lvl5pPr>
            <a:lvl6pPr lvl="5" rtl="0">
              <a:spcBef>
                <a:spcPts val="0"/>
              </a:spcBef>
              <a:spcAft>
                <a:spcPts val="0"/>
              </a:spcAft>
              <a:buSzPts val="2500"/>
              <a:buFont typeface="Roboto Medium"/>
              <a:buNone/>
              <a:defRPr b="0" sz="2500">
                <a:latin typeface="Roboto Medium"/>
                <a:ea typeface="Roboto Medium"/>
                <a:cs typeface="Roboto Medium"/>
                <a:sym typeface="Roboto Medium"/>
              </a:defRPr>
            </a:lvl6pPr>
            <a:lvl7pPr lvl="6" rtl="0">
              <a:spcBef>
                <a:spcPts val="0"/>
              </a:spcBef>
              <a:spcAft>
                <a:spcPts val="0"/>
              </a:spcAft>
              <a:buSzPts val="2500"/>
              <a:buFont typeface="Roboto Medium"/>
              <a:buNone/>
              <a:defRPr b="0" sz="2500">
                <a:latin typeface="Roboto Medium"/>
                <a:ea typeface="Roboto Medium"/>
                <a:cs typeface="Roboto Medium"/>
                <a:sym typeface="Roboto Medium"/>
              </a:defRPr>
            </a:lvl7pPr>
            <a:lvl8pPr lvl="7" rtl="0">
              <a:spcBef>
                <a:spcPts val="0"/>
              </a:spcBef>
              <a:spcAft>
                <a:spcPts val="0"/>
              </a:spcAft>
              <a:buSzPts val="2500"/>
              <a:buFont typeface="Roboto Medium"/>
              <a:buNone/>
              <a:defRPr b="0" sz="2500">
                <a:latin typeface="Roboto Medium"/>
                <a:ea typeface="Roboto Medium"/>
                <a:cs typeface="Roboto Medium"/>
                <a:sym typeface="Roboto Medium"/>
              </a:defRPr>
            </a:lvl8pPr>
            <a:lvl9pPr lvl="8" rtl="0">
              <a:spcBef>
                <a:spcPts val="0"/>
              </a:spcBef>
              <a:spcAft>
                <a:spcPts val="0"/>
              </a:spcAft>
              <a:buSzPts val="2500"/>
              <a:buFont typeface="Roboto Medium"/>
              <a:buNone/>
              <a:defRPr b="0" sz="2500">
                <a:latin typeface="Roboto Medium"/>
                <a:ea typeface="Roboto Medium"/>
                <a:cs typeface="Roboto Medium"/>
                <a:sym typeface="Roboto Medium"/>
              </a:defRPr>
            </a:lvl9pPr>
          </a:lstStyle>
          <a:p/>
        </p:txBody>
      </p:sp>
      <p:sp>
        <p:nvSpPr>
          <p:cNvPr id="87" name="Google Shape;87;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88" name="Google Shape;88;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9" name="Shape 89"/>
        <p:cNvGrpSpPr/>
        <p:nvPr/>
      </p:nvGrpSpPr>
      <p:grpSpPr>
        <a:xfrm>
          <a:off x="0" y="0"/>
          <a:ext cx="0" cy="0"/>
          <a:chOff x="0" y="0"/>
          <a:chExt cx="0" cy="0"/>
        </a:xfrm>
      </p:grpSpPr>
      <p:grpSp>
        <p:nvGrpSpPr>
          <p:cNvPr id="90" name="Google Shape;90;p5"/>
          <p:cNvGrpSpPr/>
          <p:nvPr/>
        </p:nvGrpSpPr>
        <p:grpSpPr>
          <a:xfrm>
            <a:off x="625966" y="299376"/>
            <a:ext cx="999312" cy="999312"/>
            <a:chOff x="348199" y="179450"/>
            <a:chExt cx="1116300" cy="1116300"/>
          </a:xfrm>
        </p:grpSpPr>
        <p:sp>
          <p:nvSpPr>
            <p:cNvPr id="91" name="Google Shape;91;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4" name="Google Shape;94;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5" name="Google Shape;95;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6" name="Google Shape;96;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7" name="Shape 97"/>
        <p:cNvGrpSpPr/>
        <p:nvPr/>
      </p:nvGrpSpPr>
      <p:grpSpPr>
        <a:xfrm>
          <a:off x="0" y="0"/>
          <a:ext cx="0" cy="0"/>
          <a:chOff x="0" y="0"/>
          <a:chExt cx="0" cy="0"/>
        </a:xfrm>
      </p:grpSpPr>
      <p:grpSp>
        <p:nvGrpSpPr>
          <p:cNvPr id="98" name="Google Shape;98;p6"/>
          <p:cNvGrpSpPr/>
          <p:nvPr/>
        </p:nvGrpSpPr>
        <p:grpSpPr>
          <a:xfrm>
            <a:off x="625966" y="299376"/>
            <a:ext cx="999312" cy="999312"/>
            <a:chOff x="348199" y="179450"/>
            <a:chExt cx="1116300" cy="1116300"/>
          </a:xfrm>
        </p:grpSpPr>
        <p:sp>
          <p:nvSpPr>
            <p:cNvPr id="99" name="Google Shape;99;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2" name="Google Shape;102;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3" name="Shape 103"/>
        <p:cNvGrpSpPr/>
        <p:nvPr/>
      </p:nvGrpSpPr>
      <p:grpSpPr>
        <a:xfrm>
          <a:off x="0" y="0"/>
          <a:ext cx="0" cy="0"/>
          <a:chOff x="0" y="0"/>
          <a:chExt cx="0" cy="0"/>
        </a:xfrm>
      </p:grpSpPr>
      <p:grpSp>
        <p:nvGrpSpPr>
          <p:cNvPr id="104" name="Google Shape;104;p7"/>
          <p:cNvGrpSpPr/>
          <p:nvPr/>
        </p:nvGrpSpPr>
        <p:grpSpPr>
          <a:xfrm>
            <a:off x="625966" y="299376"/>
            <a:ext cx="999312" cy="999312"/>
            <a:chOff x="348199" y="179450"/>
            <a:chExt cx="1116300" cy="1116300"/>
          </a:xfrm>
        </p:grpSpPr>
        <p:sp>
          <p:nvSpPr>
            <p:cNvPr id="105" name="Google Shape;105;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 name="Google Shape;107;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8" name="Google Shape;108;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09" name="Google Shape;109;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0" name="Shape 110"/>
        <p:cNvGrpSpPr/>
        <p:nvPr/>
      </p:nvGrpSpPr>
      <p:grpSpPr>
        <a:xfrm>
          <a:off x="0" y="0"/>
          <a:ext cx="0" cy="0"/>
          <a:chOff x="0" y="0"/>
          <a:chExt cx="0" cy="0"/>
        </a:xfrm>
      </p:grpSpPr>
      <p:grpSp>
        <p:nvGrpSpPr>
          <p:cNvPr id="111" name="Google Shape;111;p8"/>
          <p:cNvGrpSpPr/>
          <p:nvPr/>
        </p:nvGrpSpPr>
        <p:grpSpPr>
          <a:xfrm>
            <a:off x="6866714" y="1306"/>
            <a:ext cx="2267451" cy="2601690"/>
            <a:chOff x="6790514" y="1306"/>
            <a:chExt cx="2267451" cy="2601690"/>
          </a:xfrm>
        </p:grpSpPr>
        <p:grpSp>
          <p:nvGrpSpPr>
            <p:cNvPr id="112" name="Google Shape;112;p8"/>
            <p:cNvGrpSpPr/>
            <p:nvPr/>
          </p:nvGrpSpPr>
          <p:grpSpPr>
            <a:xfrm>
              <a:off x="7067465" y="1306"/>
              <a:ext cx="1990500" cy="1990200"/>
              <a:chOff x="7067465" y="1306"/>
              <a:chExt cx="1990500" cy="1990200"/>
            </a:xfrm>
          </p:grpSpPr>
          <p:sp>
            <p:nvSpPr>
              <p:cNvPr id="113" name="Google Shape;113;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 name="Google Shape;116;p8"/>
            <p:cNvGrpSpPr/>
            <p:nvPr/>
          </p:nvGrpSpPr>
          <p:grpSpPr>
            <a:xfrm>
              <a:off x="8207126" y="1807996"/>
              <a:ext cx="795000" cy="795000"/>
              <a:chOff x="8207126" y="1807996"/>
              <a:chExt cx="795000" cy="795000"/>
            </a:xfrm>
          </p:grpSpPr>
          <p:sp>
            <p:nvSpPr>
              <p:cNvPr id="117" name="Google Shape;117;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 name="Google Shape;120;p8"/>
            <p:cNvGrpSpPr/>
            <p:nvPr/>
          </p:nvGrpSpPr>
          <p:grpSpPr>
            <a:xfrm>
              <a:off x="6790514" y="118857"/>
              <a:ext cx="548700" cy="548700"/>
              <a:chOff x="6790514" y="118857"/>
              <a:chExt cx="548700" cy="548700"/>
            </a:xfrm>
          </p:grpSpPr>
          <p:sp>
            <p:nvSpPr>
              <p:cNvPr id="121" name="Google Shape;121;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3" name="Google Shape;123;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24" name="Google Shape;124;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5" name="Shape 125"/>
        <p:cNvGrpSpPr/>
        <p:nvPr/>
      </p:nvGrpSpPr>
      <p:grpSpPr>
        <a:xfrm>
          <a:off x="0" y="0"/>
          <a:ext cx="0" cy="0"/>
          <a:chOff x="0" y="0"/>
          <a:chExt cx="0" cy="0"/>
        </a:xfrm>
      </p:grpSpPr>
      <p:grpSp>
        <p:nvGrpSpPr>
          <p:cNvPr id="126" name="Google Shape;126;p9"/>
          <p:cNvGrpSpPr/>
          <p:nvPr/>
        </p:nvGrpSpPr>
        <p:grpSpPr>
          <a:xfrm>
            <a:off x="625966" y="299376"/>
            <a:ext cx="999312" cy="999312"/>
            <a:chOff x="348199" y="179450"/>
            <a:chExt cx="1116300" cy="1116300"/>
          </a:xfrm>
        </p:grpSpPr>
        <p:sp>
          <p:nvSpPr>
            <p:cNvPr id="127" name="Google Shape;127;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0" name="Google Shape;130;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31" name="Google Shape;131;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32" name="Google Shape;132;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3" name="Shape 133"/>
        <p:cNvGrpSpPr/>
        <p:nvPr/>
      </p:nvGrpSpPr>
      <p:grpSpPr>
        <a:xfrm>
          <a:off x="0" y="0"/>
          <a:ext cx="0" cy="0"/>
          <a:chOff x="0" y="0"/>
          <a:chExt cx="0" cy="0"/>
        </a:xfrm>
      </p:grpSpPr>
      <p:grpSp>
        <p:nvGrpSpPr>
          <p:cNvPr id="134" name="Google Shape;134;p10"/>
          <p:cNvGrpSpPr/>
          <p:nvPr/>
        </p:nvGrpSpPr>
        <p:grpSpPr>
          <a:xfrm>
            <a:off x="713373" y="3847119"/>
            <a:ext cx="825392" cy="825392"/>
            <a:chOff x="348199" y="179450"/>
            <a:chExt cx="1116300" cy="1116300"/>
          </a:xfrm>
        </p:grpSpPr>
        <p:sp>
          <p:nvSpPr>
            <p:cNvPr id="135" name="Google Shape;135;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 name="Google Shape;137;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38" name="Google Shape;138;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rtl="0" algn="r">
              <a:buNone/>
              <a:defRPr sz="900">
                <a:solidFill>
                  <a:schemeClr val="dk2"/>
                </a:solidFill>
                <a:latin typeface="Nunito"/>
                <a:ea typeface="Nunito"/>
                <a:cs typeface="Nunito"/>
                <a:sym typeface="Nunito"/>
              </a:defRPr>
            </a:lvl1pPr>
            <a:lvl2pPr lvl="1" rtl="0" algn="r">
              <a:buNone/>
              <a:defRPr sz="900">
                <a:solidFill>
                  <a:schemeClr val="dk2"/>
                </a:solidFill>
                <a:latin typeface="Nunito"/>
                <a:ea typeface="Nunito"/>
                <a:cs typeface="Nunito"/>
                <a:sym typeface="Nunito"/>
              </a:defRPr>
            </a:lvl2pPr>
            <a:lvl3pPr lvl="2" rtl="0" algn="r">
              <a:buNone/>
              <a:defRPr sz="900">
                <a:solidFill>
                  <a:schemeClr val="dk2"/>
                </a:solidFill>
                <a:latin typeface="Nunito"/>
                <a:ea typeface="Nunito"/>
                <a:cs typeface="Nunito"/>
                <a:sym typeface="Nunito"/>
              </a:defRPr>
            </a:lvl3pPr>
            <a:lvl4pPr lvl="3" rtl="0" algn="r">
              <a:buNone/>
              <a:defRPr sz="900">
                <a:solidFill>
                  <a:schemeClr val="dk2"/>
                </a:solidFill>
                <a:latin typeface="Nunito"/>
                <a:ea typeface="Nunito"/>
                <a:cs typeface="Nunito"/>
                <a:sym typeface="Nunito"/>
              </a:defRPr>
            </a:lvl4pPr>
            <a:lvl5pPr lvl="4" rtl="0" algn="r">
              <a:buNone/>
              <a:defRPr sz="900">
                <a:solidFill>
                  <a:schemeClr val="dk2"/>
                </a:solidFill>
                <a:latin typeface="Nunito"/>
                <a:ea typeface="Nunito"/>
                <a:cs typeface="Nunito"/>
                <a:sym typeface="Nunito"/>
              </a:defRPr>
            </a:lvl5pPr>
            <a:lvl6pPr lvl="5" rtl="0" algn="r">
              <a:buNone/>
              <a:defRPr sz="900">
                <a:solidFill>
                  <a:schemeClr val="dk2"/>
                </a:solidFill>
                <a:latin typeface="Nunito"/>
                <a:ea typeface="Nunito"/>
                <a:cs typeface="Nunito"/>
                <a:sym typeface="Nunito"/>
              </a:defRPr>
            </a:lvl6pPr>
            <a:lvl7pPr lvl="6" rtl="0" algn="r">
              <a:buNone/>
              <a:defRPr sz="900">
                <a:solidFill>
                  <a:schemeClr val="dk2"/>
                </a:solidFill>
                <a:latin typeface="Nunito"/>
                <a:ea typeface="Nunito"/>
                <a:cs typeface="Nunito"/>
                <a:sym typeface="Nunito"/>
              </a:defRPr>
            </a:lvl7pPr>
            <a:lvl8pPr lvl="7" rtl="0" algn="r">
              <a:buNone/>
              <a:defRPr sz="900">
                <a:solidFill>
                  <a:schemeClr val="dk2"/>
                </a:solidFill>
                <a:latin typeface="Nunito"/>
                <a:ea typeface="Nunito"/>
                <a:cs typeface="Nunito"/>
                <a:sym typeface="Nunito"/>
              </a:defRPr>
            </a:lvl8pPr>
            <a:lvl9pPr lvl="8" rtl="0"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slide" Target="/ppt/slides/slide14.xml"/><Relationship Id="rId5" Type="http://schemas.openxmlformats.org/officeDocument/2006/relationships/slide" Target="/ppt/slides/slide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slide" Target="/ppt/slides/slide13.xml"/><Relationship Id="rId5" Type="http://schemas.openxmlformats.org/officeDocument/2006/relationships/slide" Target="/ppt/slid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slide" Target="/ppt/slides/slide14.xml"/><Relationship Id="rId5" Type="http://schemas.openxmlformats.org/officeDocument/2006/relationships/slide" Target="/ppt/slid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kaggle.com/code/alankmwong/exampletorontohousingindex"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slide" Target="/ppt/slides/slide14.xml"/><Relationship Id="rId5" Type="http://schemas.openxmlformats.org/officeDocument/2006/relationships/slide" Target="/ppt/slides/slide1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4" name="Shape 274"/>
        <p:cNvGrpSpPr/>
        <p:nvPr/>
      </p:nvGrpSpPr>
      <p:grpSpPr>
        <a:xfrm>
          <a:off x="0" y="0"/>
          <a:ext cx="0" cy="0"/>
          <a:chOff x="0" y="0"/>
          <a:chExt cx="0" cy="0"/>
        </a:xfrm>
      </p:grpSpPr>
      <p:sp>
        <p:nvSpPr>
          <p:cNvPr id="275" name="Google Shape;275;p13"/>
          <p:cNvSpPr txBox="1"/>
          <p:nvPr>
            <p:ph idx="4294967295" type="ctrTitle"/>
          </p:nvPr>
        </p:nvSpPr>
        <p:spPr>
          <a:xfrm>
            <a:off x="21650" y="0"/>
            <a:ext cx="5860200" cy="20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3100">
                <a:solidFill>
                  <a:schemeClr val="lt1"/>
                </a:solidFill>
                <a:latin typeface="Roboto Medium"/>
                <a:ea typeface="Roboto Medium"/>
                <a:cs typeface="Roboto Medium"/>
                <a:sym typeface="Roboto Medium"/>
              </a:rPr>
              <a:t>Analysis of Toronto Benchmark Home Prices</a:t>
            </a:r>
            <a:endParaRPr b="0" sz="3100">
              <a:solidFill>
                <a:schemeClr val="lt1"/>
              </a:solidFill>
              <a:latin typeface="Roboto Medium"/>
              <a:ea typeface="Roboto Medium"/>
              <a:cs typeface="Roboto Medium"/>
              <a:sym typeface="Roboto Medium"/>
            </a:endParaRPr>
          </a:p>
        </p:txBody>
      </p:sp>
      <p:sp>
        <p:nvSpPr>
          <p:cNvPr id="276" name="Google Shape;276;p13"/>
          <p:cNvSpPr txBox="1"/>
          <p:nvPr>
            <p:ph idx="4294967295" type="subTitle"/>
          </p:nvPr>
        </p:nvSpPr>
        <p:spPr>
          <a:xfrm>
            <a:off x="111400" y="1255785"/>
            <a:ext cx="4255500" cy="213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chemeClr val="lt1"/>
                </a:solidFill>
                <a:latin typeface="Roboto Medium"/>
                <a:ea typeface="Roboto Medium"/>
                <a:cs typeface="Roboto Medium"/>
                <a:sym typeface="Roboto Medium"/>
              </a:rPr>
              <a:t>Project 1 Team 3</a:t>
            </a:r>
            <a:endParaRPr sz="1400">
              <a:solidFill>
                <a:schemeClr val="lt1"/>
              </a:solidFill>
              <a:latin typeface="Roboto Medium"/>
              <a:ea typeface="Roboto Medium"/>
              <a:cs typeface="Roboto Medium"/>
              <a:sym typeface="Roboto Medium"/>
            </a:endParaRPr>
          </a:p>
          <a:p>
            <a:pPr indent="0" lvl="0" marL="0" rtl="0" algn="l">
              <a:lnSpc>
                <a:spcPct val="100000"/>
              </a:lnSpc>
              <a:spcBef>
                <a:spcPts val="0"/>
              </a:spcBef>
              <a:spcAft>
                <a:spcPts val="0"/>
              </a:spcAft>
              <a:buNone/>
            </a:pPr>
            <a:r>
              <a:rPr lang="en" sz="1100">
                <a:solidFill>
                  <a:schemeClr val="lt1"/>
                </a:solidFill>
                <a:latin typeface="Roboto Medium"/>
                <a:ea typeface="Roboto Medium"/>
                <a:cs typeface="Roboto Medium"/>
                <a:sym typeface="Roboto Medium"/>
              </a:rPr>
              <a:t>Aditi Bindlish</a:t>
            </a:r>
            <a:endParaRPr sz="1100">
              <a:solidFill>
                <a:schemeClr val="lt1"/>
              </a:solidFill>
              <a:latin typeface="Roboto Medium"/>
              <a:ea typeface="Roboto Medium"/>
              <a:cs typeface="Roboto Medium"/>
              <a:sym typeface="Roboto Medium"/>
            </a:endParaRPr>
          </a:p>
          <a:p>
            <a:pPr indent="0" lvl="0" marL="0" rtl="0" algn="l">
              <a:lnSpc>
                <a:spcPct val="100000"/>
              </a:lnSpc>
              <a:spcBef>
                <a:spcPts val="0"/>
              </a:spcBef>
              <a:spcAft>
                <a:spcPts val="0"/>
              </a:spcAft>
              <a:buNone/>
            </a:pPr>
            <a:r>
              <a:rPr lang="en" sz="1100">
                <a:solidFill>
                  <a:schemeClr val="lt1"/>
                </a:solidFill>
                <a:latin typeface="Roboto Medium"/>
                <a:ea typeface="Roboto Medium"/>
                <a:cs typeface="Roboto Medium"/>
                <a:sym typeface="Roboto Medium"/>
              </a:rPr>
              <a:t>Kelvin Wong</a:t>
            </a:r>
            <a:endParaRPr sz="1100">
              <a:solidFill>
                <a:schemeClr val="lt1"/>
              </a:solidFill>
              <a:latin typeface="Roboto Medium"/>
              <a:ea typeface="Roboto Medium"/>
              <a:cs typeface="Roboto Medium"/>
              <a:sym typeface="Roboto Medium"/>
            </a:endParaRPr>
          </a:p>
          <a:p>
            <a:pPr indent="0" lvl="0" marL="0" rtl="0" algn="l">
              <a:lnSpc>
                <a:spcPct val="100000"/>
              </a:lnSpc>
              <a:spcBef>
                <a:spcPts val="0"/>
              </a:spcBef>
              <a:spcAft>
                <a:spcPts val="0"/>
              </a:spcAft>
              <a:buNone/>
            </a:pPr>
            <a:r>
              <a:rPr lang="en" sz="1100">
                <a:solidFill>
                  <a:schemeClr val="lt1"/>
                </a:solidFill>
                <a:latin typeface="Roboto Medium"/>
                <a:ea typeface="Roboto Medium"/>
                <a:cs typeface="Roboto Medium"/>
                <a:sym typeface="Roboto Medium"/>
              </a:rPr>
              <a:t>Peter Wang</a:t>
            </a:r>
            <a:endParaRPr sz="1100">
              <a:solidFill>
                <a:schemeClr val="lt1"/>
              </a:solidFill>
              <a:latin typeface="Roboto Medium"/>
              <a:ea typeface="Roboto Medium"/>
              <a:cs typeface="Roboto Medium"/>
              <a:sym typeface="Roboto Medium"/>
            </a:endParaRPr>
          </a:p>
          <a:p>
            <a:pPr indent="0" lvl="0" marL="0" rtl="0" algn="l">
              <a:lnSpc>
                <a:spcPct val="100000"/>
              </a:lnSpc>
              <a:spcBef>
                <a:spcPts val="0"/>
              </a:spcBef>
              <a:spcAft>
                <a:spcPts val="0"/>
              </a:spcAft>
              <a:buNone/>
            </a:pPr>
            <a:r>
              <a:rPr lang="en" sz="1100">
                <a:solidFill>
                  <a:schemeClr val="lt1"/>
                </a:solidFill>
                <a:latin typeface="Roboto Medium"/>
                <a:ea typeface="Roboto Medium"/>
                <a:cs typeface="Roboto Medium"/>
                <a:sym typeface="Roboto Medium"/>
              </a:rPr>
              <a:t>Samantha Chow</a:t>
            </a:r>
            <a:endParaRPr sz="1100">
              <a:solidFill>
                <a:schemeClr val="lt1"/>
              </a:solidFill>
              <a:latin typeface="Roboto Medium"/>
              <a:ea typeface="Roboto Medium"/>
              <a:cs typeface="Roboto Medium"/>
              <a:sym typeface="Roboto Medium"/>
            </a:endParaRPr>
          </a:p>
          <a:p>
            <a:pPr indent="0" lvl="0" marL="0" rtl="0" algn="l">
              <a:spcBef>
                <a:spcPts val="0"/>
              </a:spcBef>
              <a:spcAft>
                <a:spcPts val="1200"/>
              </a:spcAft>
              <a:buNone/>
            </a:pPr>
            <a:r>
              <a:t/>
            </a:r>
            <a:endParaRPr>
              <a:solidFill>
                <a:schemeClr val="lt1"/>
              </a:solidFill>
              <a:latin typeface="Roboto Medium"/>
              <a:ea typeface="Roboto Medium"/>
              <a:cs typeface="Roboto Medium"/>
              <a:sym typeface="Roboto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pic>
        <p:nvPicPr>
          <p:cNvPr id="340" name="Google Shape;340;p22"/>
          <p:cNvPicPr preferRelativeResize="0"/>
          <p:nvPr/>
        </p:nvPicPr>
        <p:blipFill>
          <a:blip r:embed="rId3">
            <a:alphaModFix/>
          </a:blip>
          <a:stretch>
            <a:fillRect/>
          </a:stretch>
        </p:blipFill>
        <p:spPr>
          <a:xfrm>
            <a:off x="26435" y="969430"/>
            <a:ext cx="7090225" cy="4137426"/>
          </a:xfrm>
          <a:prstGeom prst="rect">
            <a:avLst/>
          </a:prstGeom>
          <a:noFill/>
          <a:ln>
            <a:noFill/>
          </a:ln>
        </p:spPr>
      </p:pic>
      <p:sp>
        <p:nvSpPr>
          <p:cNvPr id="341" name="Google Shape;341;p22"/>
          <p:cNvSpPr txBox="1"/>
          <p:nvPr>
            <p:ph type="title"/>
          </p:nvPr>
        </p:nvSpPr>
        <p:spPr>
          <a:xfrm>
            <a:off x="137550" y="0"/>
            <a:ext cx="88689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Were</a:t>
            </a:r>
            <a:r>
              <a:rPr lang="en"/>
              <a:t> these areas near Toronto City?</a:t>
            </a:r>
            <a:endParaRPr/>
          </a:p>
        </p:txBody>
      </p:sp>
      <p:sp>
        <p:nvSpPr>
          <p:cNvPr id="342" name="Google Shape;342;p22"/>
          <p:cNvSpPr txBox="1"/>
          <p:nvPr/>
        </p:nvSpPr>
        <p:spPr>
          <a:xfrm>
            <a:off x="7249675" y="971400"/>
            <a:ext cx="19068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Locations where prices doubled are spread throughout GTA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No concentration is apparent in area or </a:t>
            </a:r>
            <a:r>
              <a:rPr lang="en">
                <a:latin typeface="Nunito"/>
                <a:ea typeface="Nunito"/>
                <a:cs typeface="Nunito"/>
                <a:sym typeface="Nunito"/>
              </a:rPr>
              <a:t>direction towards Toronto City, infact, most areas are away from the densely populated Toronto</a:t>
            </a:r>
            <a:endParaRPr>
              <a:latin typeface="Nunito"/>
              <a:ea typeface="Nunito"/>
              <a:cs typeface="Nunito"/>
              <a:sym typeface="Nunito"/>
            </a:endParaRPr>
          </a:p>
        </p:txBody>
      </p:sp>
      <p:sp>
        <p:nvSpPr>
          <p:cNvPr id="343" name="Google Shape;343;p22"/>
          <p:cNvSpPr txBox="1"/>
          <p:nvPr/>
        </p:nvSpPr>
        <p:spPr>
          <a:xfrm>
            <a:off x="7327275" y="3698750"/>
            <a:ext cx="17625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Size of the bubbles represent number of times the prices rose from 2015 to 2021</a:t>
            </a:r>
            <a:endParaRPr>
              <a:latin typeface="Nunito"/>
              <a:ea typeface="Nunito"/>
              <a:cs typeface="Nunito"/>
              <a:sym typeface="Nunito"/>
            </a:endParaRPr>
          </a:p>
        </p:txBody>
      </p:sp>
      <p:sp>
        <p:nvSpPr>
          <p:cNvPr id="344" name="Google Shape;344;p22">
            <a:hlinkClick action="ppaction://hlinksldjump" r:id="rId4"/>
          </p:cNvPr>
          <p:cNvSpPr txBox="1"/>
          <p:nvPr/>
        </p:nvSpPr>
        <p:spPr>
          <a:xfrm>
            <a:off x="8246100" y="4752850"/>
            <a:ext cx="897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u="sng">
                <a:solidFill>
                  <a:schemeClr val="hlink"/>
                </a:solidFill>
                <a:latin typeface="Nunito"/>
                <a:ea typeface="Nunito"/>
                <a:cs typeface="Nunito"/>
                <a:sym typeface="Nunito"/>
                <a:hlinkClick action="ppaction://hlinksldjump" r:id="rId5"/>
              </a:rPr>
              <a:t>Appendix</a:t>
            </a:r>
            <a:endParaRPr sz="900">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Questions?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4"/>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Appendix</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pic>
        <p:nvPicPr>
          <p:cNvPr id="359" name="Google Shape;359;p25"/>
          <p:cNvPicPr preferRelativeResize="0"/>
          <p:nvPr/>
        </p:nvPicPr>
        <p:blipFill>
          <a:blip r:embed="rId3">
            <a:alphaModFix/>
          </a:blip>
          <a:stretch>
            <a:fillRect/>
          </a:stretch>
        </p:blipFill>
        <p:spPr>
          <a:xfrm>
            <a:off x="408531" y="0"/>
            <a:ext cx="7757920" cy="5143501"/>
          </a:xfrm>
          <a:prstGeom prst="rect">
            <a:avLst/>
          </a:prstGeom>
          <a:noFill/>
          <a:ln>
            <a:noFill/>
          </a:ln>
        </p:spPr>
      </p:pic>
      <p:sp>
        <p:nvSpPr>
          <p:cNvPr descr="Back" id="360" name="Google Shape;360;p25" title="Back">
            <a:hlinkClick action="ppaction://hlinksldjump" r:id="rId4"/>
          </p:cNvPr>
          <p:cNvSpPr txBox="1"/>
          <p:nvPr/>
        </p:nvSpPr>
        <p:spPr>
          <a:xfrm>
            <a:off x="8246100" y="16450"/>
            <a:ext cx="897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u="sng">
                <a:solidFill>
                  <a:schemeClr val="hlink"/>
                </a:solidFill>
                <a:latin typeface="Nunito"/>
                <a:ea typeface="Nunito"/>
                <a:cs typeface="Nunito"/>
                <a:sym typeface="Nunito"/>
                <a:hlinkClick action="ppaction://hlinksldjump" r:id="rId5"/>
              </a:rPr>
              <a:t>Back</a:t>
            </a:r>
            <a:endParaRPr sz="900">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pic>
        <p:nvPicPr>
          <p:cNvPr id="365" name="Google Shape;365;p26"/>
          <p:cNvPicPr preferRelativeResize="0"/>
          <p:nvPr/>
        </p:nvPicPr>
        <p:blipFill>
          <a:blip r:embed="rId3">
            <a:alphaModFix/>
          </a:blip>
          <a:stretch>
            <a:fillRect/>
          </a:stretch>
        </p:blipFill>
        <p:spPr>
          <a:xfrm>
            <a:off x="457200" y="16449"/>
            <a:ext cx="8617425" cy="5104875"/>
          </a:xfrm>
          <a:prstGeom prst="rect">
            <a:avLst/>
          </a:prstGeom>
          <a:noFill/>
          <a:ln>
            <a:noFill/>
          </a:ln>
        </p:spPr>
      </p:pic>
      <p:sp>
        <p:nvSpPr>
          <p:cNvPr descr="Back" id="366" name="Google Shape;366;p26" title="Back">
            <a:hlinkClick action="ppaction://hlinksldjump" r:id="rId4"/>
          </p:cNvPr>
          <p:cNvSpPr txBox="1"/>
          <p:nvPr/>
        </p:nvSpPr>
        <p:spPr>
          <a:xfrm>
            <a:off x="8246100" y="16450"/>
            <a:ext cx="897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u="sng">
                <a:solidFill>
                  <a:schemeClr val="hlink"/>
                </a:solidFill>
                <a:latin typeface="Nunito"/>
                <a:ea typeface="Nunito"/>
                <a:cs typeface="Nunito"/>
                <a:sym typeface="Nunito"/>
                <a:hlinkClick action="ppaction://hlinksldjump" r:id="rId5"/>
              </a:rPr>
              <a:t>Back</a:t>
            </a:r>
            <a:endParaRPr sz="900">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14"/>
          <p:cNvSpPr txBox="1"/>
          <p:nvPr>
            <p:ph type="title"/>
          </p:nvPr>
        </p:nvSpPr>
        <p:spPr>
          <a:xfrm>
            <a:off x="59075" y="57300"/>
            <a:ext cx="88689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a:t>
            </a:r>
            <a:endParaRPr/>
          </a:p>
        </p:txBody>
      </p:sp>
      <p:sp>
        <p:nvSpPr>
          <p:cNvPr id="282" name="Google Shape;282;p14"/>
          <p:cNvSpPr txBox="1"/>
          <p:nvPr>
            <p:ph idx="1" type="body"/>
          </p:nvPr>
        </p:nvSpPr>
        <p:spPr>
          <a:xfrm>
            <a:off x="120450" y="1144925"/>
            <a:ext cx="8903100" cy="37893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400"/>
              <a:t>Toronto monthly housing price information, published by the Toronto Regional Real Estate Board (TRREB) based on the MLS Home Price Index.</a:t>
            </a:r>
            <a:endParaRPr sz="1400"/>
          </a:p>
          <a:p>
            <a:pPr indent="0" lvl="0" marL="0" rtl="0" algn="l">
              <a:spcBef>
                <a:spcPts val="1200"/>
              </a:spcBef>
              <a:spcAft>
                <a:spcPts val="0"/>
              </a:spcAft>
              <a:buNone/>
            </a:pPr>
            <a:r>
              <a:rPr lang="en" sz="1400"/>
              <a:t>Four home types included: </a:t>
            </a:r>
            <a:endParaRPr sz="1400"/>
          </a:p>
          <a:p>
            <a:pPr indent="-304165" lvl="0" marL="457200" rtl="0" algn="l">
              <a:spcBef>
                <a:spcPts val="1200"/>
              </a:spcBef>
              <a:spcAft>
                <a:spcPts val="0"/>
              </a:spcAft>
              <a:buSzPct val="100000"/>
              <a:buChar char="●"/>
            </a:pPr>
            <a:r>
              <a:rPr b="1" lang="en" sz="1400"/>
              <a:t>Single family detached</a:t>
            </a:r>
            <a:r>
              <a:rPr lang="en" sz="1400"/>
              <a:t>: </a:t>
            </a:r>
            <a:r>
              <a:rPr i="1" lang="en" sz="1400"/>
              <a:t>Benchmarks for “Single family homes” are generated as a composite of One- and Two-storey single family homes. These homes are independent structures that are typically built on land that exceeds the footprint of the building on each of its sides.</a:t>
            </a:r>
            <a:endParaRPr i="1" sz="1400"/>
          </a:p>
          <a:p>
            <a:pPr indent="-304165" lvl="0" marL="457200" rtl="0" algn="l">
              <a:spcBef>
                <a:spcPts val="0"/>
              </a:spcBef>
              <a:spcAft>
                <a:spcPts val="0"/>
              </a:spcAft>
              <a:buSzPct val="100000"/>
              <a:buChar char="●"/>
            </a:pPr>
            <a:r>
              <a:rPr b="1" lang="en" sz="1400"/>
              <a:t>Single family attached</a:t>
            </a:r>
            <a:r>
              <a:rPr lang="en" sz="1400"/>
              <a:t>: </a:t>
            </a:r>
            <a:r>
              <a:rPr i="1" lang="en" sz="1400"/>
              <a:t>Benchmarks for “Attached single family homes” are calculated as a composite of One- and Two-storey attached single family homes. The term “attached” describes a home that is part of a larger multi-family building. </a:t>
            </a:r>
            <a:endParaRPr i="1" sz="1400"/>
          </a:p>
          <a:p>
            <a:pPr indent="-304165" lvl="0" marL="457200" rtl="0" algn="l">
              <a:spcBef>
                <a:spcPts val="0"/>
              </a:spcBef>
              <a:spcAft>
                <a:spcPts val="0"/>
              </a:spcAft>
              <a:buSzPct val="100000"/>
              <a:buChar char="●"/>
            </a:pPr>
            <a:r>
              <a:rPr b="1" lang="en" sz="1400"/>
              <a:t>Townhouse</a:t>
            </a:r>
            <a:r>
              <a:rPr lang="en" sz="1400"/>
              <a:t>: </a:t>
            </a:r>
            <a:r>
              <a:rPr i="1" lang="en" sz="1400"/>
              <a:t>Townhouses have configurations which lay between apartment units and freehold non strata buildings. Owners typically pay co-ownership fees for maintenance and enjoy exclusive access to a part of the lot</a:t>
            </a:r>
            <a:endParaRPr i="1" sz="1400"/>
          </a:p>
          <a:p>
            <a:pPr indent="-304165" lvl="0" marL="457200" rtl="0" algn="l">
              <a:spcBef>
                <a:spcPts val="0"/>
              </a:spcBef>
              <a:spcAft>
                <a:spcPts val="0"/>
              </a:spcAft>
              <a:buSzPct val="100000"/>
              <a:buChar char="●"/>
            </a:pPr>
            <a:r>
              <a:rPr b="1" lang="en" sz="1400"/>
              <a:t>Apartment</a:t>
            </a:r>
            <a:r>
              <a:rPr lang="en" sz="1400"/>
              <a:t>: </a:t>
            </a:r>
            <a:r>
              <a:rPr i="1" lang="en" sz="1400"/>
              <a:t>Apartment units are characterized by being part of a multi-unit building. There are also no parts of the lot whereby access is reserved for only one of the co-owners or apartment occupants.</a:t>
            </a:r>
            <a:endParaRPr i="1" sz="1400"/>
          </a:p>
          <a:p>
            <a:pPr indent="0" lvl="0" marL="0" rtl="0" algn="l">
              <a:spcBef>
                <a:spcPts val="1200"/>
              </a:spcBef>
              <a:spcAft>
                <a:spcPts val="0"/>
              </a:spcAft>
              <a:buNone/>
            </a:pPr>
            <a:r>
              <a:rPr lang="en" sz="1400"/>
              <a:t>Key data: </a:t>
            </a:r>
            <a:r>
              <a:rPr b="1" lang="en" sz="1400"/>
              <a:t>Monthly MLS Benchmark Price</a:t>
            </a:r>
            <a:r>
              <a:rPr lang="en" sz="1400"/>
              <a:t> per home type</a:t>
            </a:r>
            <a:endParaRPr sz="1400"/>
          </a:p>
          <a:p>
            <a:pPr indent="0" lvl="0" marL="0" rtl="0" algn="l">
              <a:spcBef>
                <a:spcPts val="1200"/>
              </a:spcBef>
              <a:spcAft>
                <a:spcPts val="0"/>
              </a:spcAft>
              <a:buNone/>
            </a:pPr>
            <a:r>
              <a:rPr lang="en" sz="1400"/>
              <a:t>Time period: July 2015 to March 2021</a:t>
            </a:r>
            <a:endParaRPr sz="1400"/>
          </a:p>
          <a:p>
            <a:pPr indent="0" lvl="0" marL="0" rtl="0" algn="l">
              <a:spcBef>
                <a:spcPts val="1200"/>
              </a:spcBef>
              <a:spcAft>
                <a:spcPts val="1200"/>
              </a:spcAft>
              <a:buNone/>
            </a:pPr>
            <a:r>
              <a:rPr lang="en" sz="1400" u="sng">
                <a:solidFill>
                  <a:schemeClr val="hlink"/>
                </a:solidFill>
                <a:hlinkClick r:id="rId3"/>
              </a:rPr>
              <a:t>https://www.kaggle.com/code/alankmwong/exampletorontohousingindex</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5"/>
          <p:cNvSpPr txBox="1"/>
          <p:nvPr>
            <p:ph type="title"/>
          </p:nvPr>
        </p:nvSpPr>
        <p:spPr>
          <a:xfrm>
            <a:off x="59075" y="57300"/>
            <a:ext cx="88689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Questions</a:t>
            </a:r>
            <a:endParaRPr/>
          </a:p>
        </p:txBody>
      </p:sp>
      <p:sp>
        <p:nvSpPr>
          <p:cNvPr id="288" name="Google Shape;288;p15"/>
          <p:cNvSpPr txBox="1"/>
          <p:nvPr>
            <p:ph idx="1" type="body"/>
          </p:nvPr>
        </p:nvSpPr>
        <p:spPr>
          <a:xfrm>
            <a:off x="130875" y="1141775"/>
            <a:ext cx="8905500" cy="38613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AutoNum type="arabicPeriod"/>
            </a:pPr>
            <a:r>
              <a:rPr lang="en" sz="1400"/>
              <a:t>What type of housing has gained in price growth over the years, and what has had a slower growth in price? </a:t>
            </a:r>
            <a:endParaRPr sz="1200"/>
          </a:p>
          <a:p>
            <a:pPr indent="-317500" lvl="0" marL="457200" rtl="0" algn="l">
              <a:spcBef>
                <a:spcPts val="0"/>
              </a:spcBef>
              <a:spcAft>
                <a:spcPts val="0"/>
              </a:spcAft>
              <a:buSzPts val="1400"/>
              <a:buAutoNum type="arabicPeriod"/>
            </a:pPr>
            <a:r>
              <a:rPr lang="en" sz="1400"/>
              <a:t>What were the highest prices of each property type over time, and which areas had these highest prices?</a:t>
            </a:r>
            <a:endParaRPr sz="1400"/>
          </a:p>
          <a:p>
            <a:pPr indent="-317500" lvl="0" marL="457200" rtl="0" algn="l">
              <a:spcBef>
                <a:spcPts val="0"/>
              </a:spcBef>
              <a:spcAft>
                <a:spcPts val="0"/>
              </a:spcAft>
              <a:buSzPts val="1400"/>
              <a:buAutoNum type="arabicPeriod"/>
            </a:pPr>
            <a:r>
              <a:rPr lang="en" sz="1400"/>
              <a:t>What is the overall trend of property values in the GTA over time?</a:t>
            </a:r>
            <a:endParaRPr sz="1400"/>
          </a:p>
          <a:p>
            <a:pPr indent="-317500" lvl="0" marL="457200" rtl="0" algn="l">
              <a:spcBef>
                <a:spcPts val="0"/>
              </a:spcBef>
              <a:spcAft>
                <a:spcPts val="0"/>
              </a:spcAft>
              <a:buSzPts val="1400"/>
              <a:buAutoNum type="arabicPeriod"/>
            </a:pPr>
            <a:r>
              <a:rPr lang="en" sz="1400"/>
              <a:t>Did prices double over time for some locations? If yes, how much time did it take? Were these areas near Toronto City?</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1200"/>
              </a:spcAft>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6"/>
          <p:cNvSpPr txBox="1"/>
          <p:nvPr>
            <p:ph type="title"/>
          </p:nvPr>
        </p:nvSpPr>
        <p:spPr>
          <a:xfrm>
            <a:off x="59075" y="57300"/>
            <a:ext cx="88689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Cleaning Data/Data Assumptions</a:t>
            </a:r>
            <a:endParaRPr/>
          </a:p>
        </p:txBody>
      </p:sp>
      <p:sp>
        <p:nvSpPr>
          <p:cNvPr id="294" name="Google Shape;294;p16"/>
          <p:cNvSpPr txBox="1"/>
          <p:nvPr>
            <p:ph idx="1" type="body"/>
          </p:nvPr>
        </p:nvSpPr>
        <p:spPr>
          <a:xfrm>
            <a:off x="130875" y="1141775"/>
            <a:ext cx="8905500" cy="38613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AutoNum type="arabicPeriod"/>
            </a:pPr>
            <a:r>
              <a:rPr lang="en" sz="1400"/>
              <a:t>Check data types - convert Date field to datetime format</a:t>
            </a:r>
            <a:endParaRPr sz="1400"/>
          </a:p>
          <a:p>
            <a:pPr indent="-317500" lvl="0" marL="457200" rtl="0" algn="l">
              <a:spcBef>
                <a:spcPts val="0"/>
              </a:spcBef>
              <a:spcAft>
                <a:spcPts val="0"/>
              </a:spcAft>
              <a:buSzPts val="1400"/>
              <a:buAutoNum type="arabicPeriod"/>
            </a:pPr>
            <a:r>
              <a:rPr lang="en" sz="1400"/>
              <a:t>Check for null values - determine which null values we can keep/remove</a:t>
            </a:r>
            <a:endParaRPr sz="1400"/>
          </a:p>
          <a:p>
            <a:pPr indent="-304800" lvl="1" marL="914400" rtl="0" algn="l">
              <a:spcBef>
                <a:spcPts val="0"/>
              </a:spcBef>
              <a:spcAft>
                <a:spcPts val="0"/>
              </a:spcAft>
              <a:buSzPts val="1200"/>
              <a:buAutoNum type="alphaLcPeriod"/>
            </a:pPr>
            <a:r>
              <a:rPr lang="en" sz="1200"/>
              <a:t>When calculating average/max/min, nulls are ignored </a:t>
            </a:r>
            <a:endParaRPr sz="1200"/>
          </a:p>
          <a:p>
            <a:pPr indent="-304800" lvl="1" marL="914400" rtl="0" algn="l">
              <a:spcBef>
                <a:spcPts val="0"/>
              </a:spcBef>
              <a:spcAft>
                <a:spcPts val="0"/>
              </a:spcAft>
              <a:buSzPts val="1200"/>
              <a:buAutoNum type="alphaLcPeriod"/>
            </a:pPr>
            <a:r>
              <a:rPr lang="en" sz="1200"/>
              <a:t>One area (Barrie) had nulls for all fields, therefore, we removed this area from the dataset as it does not provide any value </a:t>
            </a:r>
            <a:endParaRPr sz="1200"/>
          </a:p>
          <a:p>
            <a:pPr indent="-317500" lvl="0" marL="457200" rtl="0" algn="l">
              <a:spcBef>
                <a:spcPts val="0"/>
              </a:spcBef>
              <a:spcAft>
                <a:spcPts val="0"/>
              </a:spcAft>
              <a:buSzPts val="1400"/>
              <a:buAutoNum type="arabicPeriod"/>
            </a:pPr>
            <a:r>
              <a:rPr lang="en" sz="1400"/>
              <a:t>For each question, simplify the data needed to answer the question by excluding extraneous columns</a:t>
            </a:r>
            <a:endParaRPr sz="1400"/>
          </a:p>
          <a:p>
            <a:pPr indent="0" lvl="0" marL="0" rtl="0" algn="l">
              <a:spcBef>
                <a:spcPts val="1200"/>
              </a:spcBef>
              <a:spcAft>
                <a:spcPts val="1200"/>
              </a:spcAft>
              <a:buNone/>
            </a:pPr>
            <a:r>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pic>
        <p:nvPicPr>
          <p:cNvPr id="299" name="Google Shape;299;p17"/>
          <p:cNvPicPr preferRelativeResize="0"/>
          <p:nvPr/>
        </p:nvPicPr>
        <p:blipFill>
          <a:blip r:embed="rId3">
            <a:alphaModFix/>
          </a:blip>
          <a:stretch>
            <a:fillRect/>
          </a:stretch>
        </p:blipFill>
        <p:spPr>
          <a:xfrm>
            <a:off x="1353450" y="657725"/>
            <a:ext cx="6424700" cy="4283150"/>
          </a:xfrm>
          <a:prstGeom prst="rect">
            <a:avLst/>
          </a:prstGeom>
          <a:noFill/>
          <a:ln>
            <a:noFill/>
          </a:ln>
        </p:spPr>
      </p:pic>
      <p:sp>
        <p:nvSpPr>
          <p:cNvPr id="300" name="Google Shape;300;p17"/>
          <p:cNvSpPr txBox="1"/>
          <p:nvPr>
            <p:ph type="title"/>
          </p:nvPr>
        </p:nvSpPr>
        <p:spPr>
          <a:xfrm>
            <a:off x="59075" y="57300"/>
            <a:ext cx="88689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type of housing has gained in price growth over the years?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pic>
        <p:nvPicPr>
          <p:cNvPr id="305" name="Google Shape;305;p18"/>
          <p:cNvPicPr preferRelativeResize="0"/>
          <p:nvPr/>
        </p:nvPicPr>
        <p:blipFill>
          <a:blip r:embed="rId3">
            <a:alphaModFix/>
          </a:blip>
          <a:stretch>
            <a:fillRect/>
          </a:stretch>
        </p:blipFill>
        <p:spPr>
          <a:xfrm>
            <a:off x="59075" y="1293125"/>
            <a:ext cx="4708872" cy="3411724"/>
          </a:xfrm>
          <a:prstGeom prst="rect">
            <a:avLst/>
          </a:prstGeom>
          <a:noFill/>
          <a:ln>
            <a:noFill/>
          </a:ln>
        </p:spPr>
      </p:pic>
      <p:sp>
        <p:nvSpPr>
          <p:cNvPr id="306" name="Google Shape;306;p18"/>
          <p:cNvSpPr txBox="1"/>
          <p:nvPr>
            <p:ph type="title"/>
          </p:nvPr>
        </p:nvSpPr>
        <p:spPr>
          <a:xfrm>
            <a:off x="59075" y="57300"/>
            <a:ext cx="88689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were the highest prices of each property type over time, and which areas had these highest prices? </a:t>
            </a:r>
            <a:endParaRPr/>
          </a:p>
          <a:p>
            <a:pPr indent="0" lvl="0" marL="0" rtl="0" algn="l">
              <a:spcBef>
                <a:spcPts val="0"/>
              </a:spcBef>
              <a:spcAft>
                <a:spcPts val="0"/>
              </a:spcAft>
              <a:buNone/>
            </a:pPr>
            <a:r>
              <a:t/>
            </a:r>
            <a:endParaRPr/>
          </a:p>
        </p:txBody>
      </p:sp>
      <p:pic>
        <p:nvPicPr>
          <p:cNvPr id="307" name="Google Shape;307;p18"/>
          <p:cNvPicPr preferRelativeResize="0"/>
          <p:nvPr/>
        </p:nvPicPr>
        <p:blipFill rotWithShape="1">
          <a:blip r:embed="rId4">
            <a:alphaModFix/>
          </a:blip>
          <a:srcRect b="0" l="0" r="3175" t="0"/>
          <a:stretch/>
        </p:blipFill>
        <p:spPr>
          <a:xfrm>
            <a:off x="4617251" y="1293125"/>
            <a:ext cx="4482349" cy="3431224"/>
          </a:xfrm>
          <a:prstGeom prst="rect">
            <a:avLst/>
          </a:prstGeom>
          <a:noFill/>
          <a:ln>
            <a:noFill/>
          </a:ln>
        </p:spPr>
      </p:pic>
      <p:sp>
        <p:nvSpPr>
          <p:cNvPr id="308" name="Google Shape;308;p18"/>
          <p:cNvSpPr txBox="1"/>
          <p:nvPr>
            <p:ph idx="1" type="body"/>
          </p:nvPr>
        </p:nvSpPr>
        <p:spPr>
          <a:xfrm>
            <a:off x="7271875" y="3882550"/>
            <a:ext cx="1702200" cy="471900"/>
          </a:xfrm>
          <a:prstGeom prst="rect">
            <a:avLst/>
          </a:prstGeom>
        </p:spPr>
        <p:txBody>
          <a:bodyPr anchorCtr="0" anchor="b" bIns="91425" lIns="91425" spcFirstLastPara="1" rIns="91425" wrap="square" tIns="91425">
            <a:normAutofit fontScale="70000" lnSpcReduction="10000"/>
          </a:bodyPr>
          <a:lstStyle/>
          <a:p>
            <a:pPr indent="0" lvl="0" marL="0" rtl="0" algn="r">
              <a:spcBef>
                <a:spcPts val="0"/>
              </a:spcBef>
              <a:spcAft>
                <a:spcPts val="1200"/>
              </a:spcAft>
              <a:buNone/>
            </a:pPr>
            <a:r>
              <a:rPr lang="en"/>
              <a:t>'Toronto C09', 'Toronto C02', 'Toronto C08'</a:t>
            </a:r>
            <a:endParaRPr/>
          </a:p>
        </p:txBody>
      </p:sp>
      <p:sp>
        <p:nvSpPr>
          <p:cNvPr id="309" name="Google Shape;309;p18"/>
          <p:cNvSpPr txBox="1"/>
          <p:nvPr>
            <p:ph idx="1" type="body"/>
          </p:nvPr>
        </p:nvSpPr>
        <p:spPr>
          <a:xfrm>
            <a:off x="2810625" y="3919550"/>
            <a:ext cx="1702200" cy="471900"/>
          </a:xfrm>
          <a:prstGeom prst="rect">
            <a:avLst/>
          </a:prstGeom>
        </p:spPr>
        <p:txBody>
          <a:bodyPr anchorCtr="0" anchor="b" bIns="91425" lIns="91425" spcFirstLastPara="1" rIns="91425" wrap="square" tIns="91425">
            <a:normAutofit/>
          </a:bodyPr>
          <a:lstStyle/>
          <a:p>
            <a:pPr indent="0" lvl="0" marL="0" rtl="0" algn="r">
              <a:spcBef>
                <a:spcPts val="0"/>
              </a:spcBef>
              <a:spcAft>
                <a:spcPts val="1200"/>
              </a:spcAft>
              <a:buNone/>
            </a:pPr>
            <a:r>
              <a:rPr lang="en" sz="900"/>
              <a:t>'Toronto C12'</a:t>
            </a:r>
            <a:endParaRPr sz="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9"/>
          <p:cNvSpPr txBox="1"/>
          <p:nvPr>
            <p:ph type="title"/>
          </p:nvPr>
        </p:nvSpPr>
        <p:spPr>
          <a:xfrm>
            <a:off x="59075" y="57300"/>
            <a:ext cx="88689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were the highest prices of each property type over time, and which areas had these highest prices? </a:t>
            </a:r>
            <a:endParaRPr/>
          </a:p>
          <a:p>
            <a:pPr indent="0" lvl="0" marL="0" rtl="0" algn="l">
              <a:spcBef>
                <a:spcPts val="0"/>
              </a:spcBef>
              <a:spcAft>
                <a:spcPts val="0"/>
              </a:spcAft>
              <a:buNone/>
            </a:pPr>
            <a:r>
              <a:t/>
            </a:r>
            <a:endParaRPr/>
          </a:p>
        </p:txBody>
      </p:sp>
      <p:pic>
        <p:nvPicPr>
          <p:cNvPr id="315" name="Google Shape;315;p19"/>
          <p:cNvPicPr preferRelativeResize="0"/>
          <p:nvPr/>
        </p:nvPicPr>
        <p:blipFill>
          <a:blip r:embed="rId3">
            <a:alphaModFix/>
          </a:blip>
          <a:stretch>
            <a:fillRect/>
          </a:stretch>
        </p:blipFill>
        <p:spPr>
          <a:xfrm>
            <a:off x="160100" y="1269400"/>
            <a:ext cx="4486669" cy="3298050"/>
          </a:xfrm>
          <a:prstGeom prst="rect">
            <a:avLst/>
          </a:prstGeom>
          <a:noFill/>
          <a:ln>
            <a:noFill/>
          </a:ln>
        </p:spPr>
      </p:pic>
      <p:sp>
        <p:nvSpPr>
          <p:cNvPr id="316" name="Google Shape;316;p19"/>
          <p:cNvSpPr txBox="1"/>
          <p:nvPr>
            <p:ph idx="1" type="body"/>
          </p:nvPr>
        </p:nvSpPr>
        <p:spPr>
          <a:xfrm>
            <a:off x="2606325" y="3665200"/>
            <a:ext cx="1702200" cy="471900"/>
          </a:xfrm>
          <a:prstGeom prst="rect">
            <a:avLst/>
          </a:prstGeom>
        </p:spPr>
        <p:txBody>
          <a:bodyPr anchorCtr="0" anchor="b" bIns="91425" lIns="91425" spcFirstLastPara="1" rIns="91425" wrap="square" tIns="91425">
            <a:normAutofit fontScale="70000" lnSpcReduction="10000"/>
          </a:bodyPr>
          <a:lstStyle/>
          <a:p>
            <a:pPr indent="0" lvl="0" marL="0" rtl="0" algn="r">
              <a:spcBef>
                <a:spcPts val="0"/>
              </a:spcBef>
              <a:spcAft>
                <a:spcPts val="1200"/>
              </a:spcAft>
              <a:buNone/>
            </a:pPr>
            <a:r>
              <a:rPr lang="en"/>
              <a:t>'Toronto C02', </a:t>
            </a:r>
            <a:r>
              <a:rPr lang="en"/>
              <a:t>'Toronto</a:t>
            </a:r>
            <a:r>
              <a:rPr lang="en"/>
              <a:t> E02', 'Toronto C09'</a:t>
            </a:r>
            <a:endParaRPr/>
          </a:p>
        </p:txBody>
      </p:sp>
      <p:pic>
        <p:nvPicPr>
          <p:cNvPr id="317" name="Google Shape;317;p19"/>
          <p:cNvPicPr preferRelativeResize="0"/>
          <p:nvPr/>
        </p:nvPicPr>
        <p:blipFill>
          <a:blip r:embed="rId4">
            <a:alphaModFix/>
          </a:blip>
          <a:stretch>
            <a:fillRect/>
          </a:stretch>
        </p:blipFill>
        <p:spPr>
          <a:xfrm>
            <a:off x="4579700" y="1269400"/>
            <a:ext cx="4486676" cy="3286788"/>
          </a:xfrm>
          <a:prstGeom prst="rect">
            <a:avLst/>
          </a:prstGeom>
          <a:noFill/>
          <a:ln>
            <a:noFill/>
          </a:ln>
        </p:spPr>
      </p:pic>
      <p:sp>
        <p:nvSpPr>
          <p:cNvPr id="318" name="Google Shape;318;p19"/>
          <p:cNvSpPr txBox="1"/>
          <p:nvPr>
            <p:ph idx="1" type="body"/>
          </p:nvPr>
        </p:nvSpPr>
        <p:spPr>
          <a:xfrm>
            <a:off x="7129575" y="3768825"/>
            <a:ext cx="1702200" cy="471900"/>
          </a:xfrm>
          <a:prstGeom prst="rect">
            <a:avLst/>
          </a:prstGeom>
        </p:spPr>
        <p:txBody>
          <a:bodyPr anchorCtr="0" anchor="b" bIns="91425" lIns="91425" spcFirstLastPara="1" rIns="91425" wrap="square" tIns="91425">
            <a:normAutofit fontScale="70000" lnSpcReduction="10000"/>
          </a:bodyPr>
          <a:lstStyle/>
          <a:p>
            <a:pPr indent="0" lvl="0" marL="0" rtl="0" algn="r">
              <a:spcBef>
                <a:spcPts val="0"/>
              </a:spcBef>
              <a:spcAft>
                <a:spcPts val="1200"/>
              </a:spcAft>
              <a:buNone/>
            </a:pPr>
            <a:r>
              <a:rPr lang="en"/>
              <a:t>'Toronto W02', 'Toronto E02', 'Toronto C03', 'Toronto C12'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0"/>
          <p:cNvSpPr txBox="1"/>
          <p:nvPr>
            <p:ph type="title"/>
          </p:nvPr>
        </p:nvSpPr>
        <p:spPr>
          <a:xfrm>
            <a:off x="59075" y="57300"/>
            <a:ext cx="88689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the overall trend of property values in the GTA over time?</a:t>
            </a:r>
            <a:endParaRPr/>
          </a:p>
        </p:txBody>
      </p:sp>
      <p:pic>
        <p:nvPicPr>
          <p:cNvPr id="324" name="Google Shape;324;p20"/>
          <p:cNvPicPr preferRelativeResize="0"/>
          <p:nvPr/>
        </p:nvPicPr>
        <p:blipFill>
          <a:blip r:embed="rId3">
            <a:alphaModFix/>
          </a:blip>
          <a:stretch>
            <a:fillRect/>
          </a:stretch>
        </p:blipFill>
        <p:spPr>
          <a:xfrm>
            <a:off x="152400" y="1209000"/>
            <a:ext cx="6416063" cy="3782100"/>
          </a:xfrm>
          <a:prstGeom prst="rect">
            <a:avLst/>
          </a:prstGeom>
          <a:noFill/>
          <a:ln>
            <a:noFill/>
          </a:ln>
        </p:spPr>
      </p:pic>
      <p:sp>
        <p:nvSpPr>
          <p:cNvPr id="325" name="Google Shape;325;p20"/>
          <p:cNvSpPr txBox="1"/>
          <p:nvPr/>
        </p:nvSpPr>
        <p:spPr>
          <a:xfrm>
            <a:off x="6994725" y="1233250"/>
            <a:ext cx="2028600" cy="353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450">
                <a:highlight>
                  <a:srgbClr val="FFFFFF"/>
                </a:highlight>
              </a:rPr>
              <a:t>From the graph, the housing price in all areas is getting rising throughout the years.</a:t>
            </a:r>
            <a:endParaRPr sz="1450">
              <a:highlight>
                <a:srgbClr val="FFFFFF"/>
              </a:highlight>
            </a:endParaRPr>
          </a:p>
          <a:p>
            <a:pPr indent="0" lvl="0" marL="0" rtl="0" algn="l">
              <a:spcBef>
                <a:spcPts val="0"/>
              </a:spcBef>
              <a:spcAft>
                <a:spcPts val="0"/>
              </a:spcAft>
              <a:buNone/>
            </a:pPr>
            <a:r>
              <a:t/>
            </a:r>
            <a:endParaRPr sz="1450">
              <a:highlight>
                <a:srgbClr val="FFFFFF"/>
              </a:highlight>
            </a:endParaRPr>
          </a:p>
          <a:p>
            <a:pPr indent="0" lvl="0" marL="0" rtl="0" algn="l">
              <a:spcBef>
                <a:spcPts val="0"/>
              </a:spcBef>
              <a:spcAft>
                <a:spcPts val="0"/>
              </a:spcAft>
              <a:buNone/>
            </a:pPr>
            <a:r>
              <a:rPr lang="en" sz="1450">
                <a:highlight>
                  <a:srgbClr val="FFFFFF"/>
                </a:highlight>
              </a:rPr>
              <a:t>There is a sharp pitch in the general housing price in the year of 2017. </a:t>
            </a:r>
            <a:endParaRPr sz="1450">
              <a:highlight>
                <a:srgbClr val="FFFFFF"/>
              </a:highlight>
            </a:endParaRPr>
          </a:p>
          <a:p>
            <a:pPr indent="0" lvl="0" marL="0" rtl="0" algn="l">
              <a:spcBef>
                <a:spcPts val="0"/>
              </a:spcBef>
              <a:spcAft>
                <a:spcPts val="0"/>
              </a:spcAft>
              <a:buNone/>
            </a:pPr>
            <a:r>
              <a:t/>
            </a:r>
            <a:endParaRPr sz="1450">
              <a:highlight>
                <a:srgbClr val="FFFFFF"/>
              </a:highlight>
            </a:endParaRPr>
          </a:p>
          <a:p>
            <a:pPr indent="0" lvl="0" marL="0" rtl="0" algn="l">
              <a:spcBef>
                <a:spcPts val="0"/>
              </a:spcBef>
              <a:spcAft>
                <a:spcPts val="0"/>
              </a:spcAft>
              <a:buNone/>
            </a:pPr>
            <a:r>
              <a:rPr lang="en" sz="1450">
                <a:highlight>
                  <a:srgbClr val="FFFFFF"/>
                </a:highlight>
              </a:rPr>
              <a:t>For all the areas, there are relatively higher increase in general price after 2020.</a:t>
            </a:r>
            <a:endParaRPr sz="1800">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1"/>
          <p:cNvSpPr txBox="1"/>
          <p:nvPr>
            <p:ph type="title"/>
          </p:nvPr>
        </p:nvSpPr>
        <p:spPr>
          <a:xfrm>
            <a:off x="59075" y="57300"/>
            <a:ext cx="88689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Did </a:t>
            </a:r>
            <a:r>
              <a:rPr lang="en"/>
              <a:t>prices</a:t>
            </a:r>
            <a:r>
              <a:rPr lang="en"/>
              <a:t> </a:t>
            </a:r>
            <a:r>
              <a:rPr lang="en"/>
              <a:t>double</a:t>
            </a:r>
            <a:r>
              <a:rPr lang="en"/>
              <a:t> over </a:t>
            </a:r>
            <a:r>
              <a:rPr lang="en"/>
              <a:t>time</a:t>
            </a:r>
            <a:r>
              <a:rPr lang="en"/>
              <a:t> for some locations? If yes, how much time did it take?</a:t>
            </a:r>
            <a:endParaRPr/>
          </a:p>
        </p:txBody>
      </p:sp>
      <p:sp>
        <p:nvSpPr>
          <p:cNvPr id="331" name="Google Shape;331;p21"/>
          <p:cNvSpPr txBox="1"/>
          <p:nvPr/>
        </p:nvSpPr>
        <p:spPr>
          <a:xfrm>
            <a:off x="6885300" y="1242950"/>
            <a:ext cx="2271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Oshawa was </a:t>
            </a:r>
            <a:r>
              <a:rPr lang="en">
                <a:latin typeface="Nunito"/>
                <a:ea typeface="Nunito"/>
                <a:cs typeface="Nunito"/>
                <a:sym typeface="Nunito"/>
              </a:rPr>
              <a:t>the</a:t>
            </a:r>
            <a:r>
              <a:rPr lang="en">
                <a:latin typeface="Nunito"/>
                <a:ea typeface="Nunito"/>
                <a:cs typeface="Nunito"/>
                <a:sym typeface="Nunito"/>
              </a:rPr>
              <a:t> only location where prices doubled for all categories</a:t>
            </a:r>
            <a:endParaRPr>
              <a:latin typeface="Nunito"/>
              <a:ea typeface="Nunito"/>
              <a:cs typeface="Nunito"/>
              <a:sym typeface="Nunito"/>
            </a:endParaRPr>
          </a:p>
        </p:txBody>
      </p:sp>
      <p:pic>
        <p:nvPicPr>
          <p:cNvPr id="332" name="Google Shape;332;p21"/>
          <p:cNvPicPr preferRelativeResize="0"/>
          <p:nvPr/>
        </p:nvPicPr>
        <p:blipFill>
          <a:blip r:embed="rId3">
            <a:alphaModFix/>
          </a:blip>
          <a:stretch>
            <a:fillRect/>
          </a:stretch>
        </p:blipFill>
        <p:spPr>
          <a:xfrm>
            <a:off x="76200" y="963500"/>
            <a:ext cx="6652473" cy="4180001"/>
          </a:xfrm>
          <a:prstGeom prst="rect">
            <a:avLst/>
          </a:prstGeom>
          <a:noFill/>
          <a:ln>
            <a:noFill/>
          </a:ln>
        </p:spPr>
      </p:pic>
      <p:sp>
        <p:nvSpPr>
          <p:cNvPr id="333" name="Google Shape;333;p21"/>
          <p:cNvSpPr txBox="1"/>
          <p:nvPr/>
        </p:nvSpPr>
        <p:spPr>
          <a:xfrm>
            <a:off x="6928225" y="2113538"/>
            <a:ext cx="20367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Prices doubled in 5yrs to 5.7yrs for most locations, many apartments saw doubling in price in &lt;5 yrs</a:t>
            </a:r>
            <a:endParaRPr>
              <a:latin typeface="Nunito"/>
              <a:ea typeface="Nunito"/>
              <a:cs typeface="Nunito"/>
              <a:sym typeface="Nunito"/>
            </a:endParaRPr>
          </a:p>
        </p:txBody>
      </p:sp>
      <p:sp>
        <p:nvSpPr>
          <p:cNvPr id="334" name="Google Shape;334;p21"/>
          <p:cNvSpPr txBox="1"/>
          <p:nvPr/>
        </p:nvSpPr>
        <p:spPr>
          <a:xfrm>
            <a:off x="6971175" y="3630325"/>
            <a:ext cx="2036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Size of the bubbles represent number of times the prices rose from 2015 to 2021</a:t>
            </a:r>
            <a:endParaRPr>
              <a:latin typeface="Nunito"/>
              <a:ea typeface="Nunito"/>
              <a:cs typeface="Nunito"/>
              <a:sym typeface="Nunito"/>
            </a:endParaRPr>
          </a:p>
        </p:txBody>
      </p:sp>
      <p:sp>
        <p:nvSpPr>
          <p:cNvPr id="335" name="Google Shape;335;p21">
            <a:hlinkClick action="ppaction://hlinksldjump" r:id="rId4"/>
          </p:cNvPr>
          <p:cNvSpPr txBox="1"/>
          <p:nvPr/>
        </p:nvSpPr>
        <p:spPr>
          <a:xfrm>
            <a:off x="8246100" y="4752850"/>
            <a:ext cx="897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u="sng">
                <a:solidFill>
                  <a:schemeClr val="hlink"/>
                </a:solidFill>
                <a:latin typeface="Nunito"/>
                <a:ea typeface="Nunito"/>
                <a:cs typeface="Nunito"/>
                <a:sym typeface="Nunito"/>
                <a:hlinkClick action="ppaction://hlinksldjump" r:id="rId5"/>
              </a:rPr>
              <a:t>Appendix</a:t>
            </a:r>
            <a:endParaRPr sz="900">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