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7" r:id="rId2"/>
    <p:sldId id="258" r:id="rId3"/>
    <p:sldId id="297" r:id="rId4"/>
    <p:sldId id="270" r:id="rId5"/>
    <p:sldId id="276" r:id="rId6"/>
    <p:sldId id="277" r:id="rId7"/>
    <p:sldId id="267" r:id="rId8"/>
    <p:sldId id="268" r:id="rId9"/>
    <p:sldId id="272" r:id="rId10"/>
    <p:sldId id="300" r:id="rId11"/>
    <p:sldId id="278" r:id="rId12"/>
    <p:sldId id="274" r:id="rId13"/>
    <p:sldId id="275" r:id="rId14"/>
    <p:sldId id="271" r:id="rId15"/>
    <p:sldId id="282" r:id="rId16"/>
    <p:sldId id="283" r:id="rId17"/>
    <p:sldId id="284" r:id="rId18"/>
    <p:sldId id="301" r:id="rId19"/>
    <p:sldId id="259" r:id="rId20"/>
    <p:sldId id="260" r:id="rId21"/>
    <p:sldId id="299" r:id="rId22"/>
    <p:sldId id="261" r:id="rId23"/>
    <p:sldId id="285" r:id="rId24"/>
    <p:sldId id="287" r:id="rId25"/>
    <p:sldId id="293" r:id="rId26"/>
    <p:sldId id="294" r:id="rId27"/>
    <p:sldId id="295" r:id="rId28"/>
    <p:sldId id="296" r:id="rId29"/>
    <p:sldId id="303" r:id="rId30"/>
    <p:sldId id="304"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patra, Prachi" initials="MP" lastIdx="4" clrIdx="0">
    <p:extLst>
      <p:ext uri="{19B8F6BF-5375-455C-9EA6-DF929625EA0E}">
        <p15:presenceInfo xmlns:p15="http://schemas.microsoft.com/office/powerpoint/2012/main" userId="Mahapatra, Prac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AFA04-E7CF-4547-8F5D-B9E1D4776B4C}" v="155" dt="2020-12-08T21:46:45.235"/>
    <p1510:client id="{6E9C1058-D0E9-D148-A1E9-96C2A5ED32C2}" v="3" dt="2020-12-08T21:34:24.373"/>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anik, Abhishek Ramkrishna" userId="S::abhishek.puranik@mavs.uta.edu::df1c0627-9153-4e58-89a6-ad09b6aa0760" providerId="AD" clId="Web-{6E9C1058-D0E9-D148-A1E9-96C2A5ED32C2}"/>
    <pc:docChg chg="modSld">
      <pc:chgData name="Puranik, Abhishek Ramkrishna" userId="S::abhishek.puranik@mavs.uta.edu::df1c0627-9153-4e58-89a6-ad09b6aa0760" providerId="AD" clId="Web-{6E9C1058-D0E9-D148-A1E9-96C2A5ED32C2}" dt="2020-12-08T21:34:24.373" v="2" actId="20577"/>
      <pc:docMkLst>
        <pc:docMk/>
      </pc:docMkLst>
      <pc:sldChg chg="modSp">
        <pc:chgData name="Puranik, Abhishek Ramkrishna" userId="S::abhishek.puranik@mavs.uta.edu::df1c0627-9153-4e58-89a6-ad09b6aa0760" providerId="AD" clId="Web-{6E9C1058-D0E9-D148-A1E9-96C2A5ED32C2}" dt="2020-12-08T21:34:24.373" v="2" actId="20577"/>
        <pc:sldMkLst>
          <pc:docMk/>
          <pc:sldMk cId="2080339104" sldId="276"/>
        </pc:sldMkLst>
        <pc:spChg chg="mod">
          <ac:chgData name="Puranik, Abhishek Ramkrishna" userId="S::abhishek.puranik@mavs.uta.edu::df1c0627-9153-4e58-89a6-ad09b6aa0760" providerId="AD" clId="Web-{6E9C1058-D0E9-D148-A1E9-96C2A5ED32C2}" dt="2020-12-08T21:34:24.373" v="2" actId="20577"/>
          <ac:spMkLst>
            <pc:docMk/>
            <pc:sldMk cId="2080339104" sldId="276"/>
            <ac:spMk id="3" creationId="{E20B434D-C6D6-4E53-9C6B-198FC30CEE72}"/>
          </ac:spMkLst>
        </pc:spChg>
      </pc:sldChg>
    </pc:docChg>
  </pc:docChgLst>
  <pc:docChgLst>
    <pc:chgData name="Mahapatra, Prachi" userId="S::prachi.mahapatra@mavs.uta.edu::d26c0f9f-f941-4e8b-b0be-43aa104617a0" providerId="AD" clId="Web-{5D0AFA04-E7CF-4547-8F5D-B9E1D4776B4C}"/>
    <pc:docChg chg="addSld modSld sldOrd">
      <pc:chgData name="Mahapatra, Prachi" userId="S::prachi.mahapatra@mavs.uta.edu::d26c0f9f-f941-4e8b-b0be-43aa104617a0" providerId="AD" clId="Web-{5D0AFA04-E7CF-4547-8F5D-B9E1D4776B4C}" dt="2020-12-08T21:46:45.235" v="149"/>
      <pc:docMkLst>
        <pc:docMk/>
      </pc:docMkLst>
      <pc:sldChg chg="delCm">
        <pc:chgData name="Mahapatra, Prachi" userId="S::prachi.mahapatra@mavs.uta.edu::d26c0f9f-f941-4e8b-b0be-43aa104617a0" providerId="AD" clId="Web-{5D0AFA04-E7CF-4547-8F5D-B9E1D4776B4C}" dt="2020-12-08T21:46:18.875" v="147"/>
        <pc:sldMkLst>
          <pc:docMk/>
          <pc:sldMk cId="3574231650" sldId="259"/>
        </pc:sldMkLst>
      </pc:sldChg>
      <pc:sldChg chg="delCm">
        <pc:chgData name="Mahapatra, Prachi" userId="S::prachi.mahapatra@mavs.uta.edu::d26c0f9f-f941-4e8b-b0be-43aa104617a0" providerId="AD" clId="Web-{5D0AFA04-E7CF-4547-8F5D-B9E1D4776B4C}" dt="2020-12-08T21:38:15.974" v="2"/>
        <pc:sldMkLst>
          <pc:docMk/>
          <pc:sldMk cId="3112142608" sldId="261"/>
        </pc:sldMkLst>
      </pc:sldChg>
      <pc:sldChg chg="modSp">
        <pc:chgData name="Mahapatra, Prachi" userId="S::prachi.mahapatra@mavs.uta.edu::d26c0f9f-f941-4e8b-b0be-43aa104617a0" providerId="AD" clId="Web-{5D0AFA04-E7CF-4547-8F5D-B9E1D4776B4C}" dt="2020-12-08T21:37:30.895" v="1" actId="1076"/>
        <pc:sldMkLst>
          <pc:docMk/>
          <pc:sldMk cId="2343609206" sldId="278"/>
        </pc:sldMkLst>
        <pc:spChg chg="mod">
          <ac:chgData name="Mahapatra, Prachi" userId="S::prachi.mahapatra@mavs.uta.edu::d26c0f9f-f941-4e8b-b0be-43aa104617a0" providerId="AD" clId="Web-{5D0AFA04-E7CF-4547-8F5D-B9E1D4776B4C}" dt="2020-12-08T21:37:30.895" v="1" actId="1076"/>
          <ac:spMkLst>
            <pc:docMk/>
            <pc:sldMk cId="2343609206" sldId="278"/>
            <ac:spMk id="10" creationId="{E78EF61E-D4BA-4D72-9EBD-D0670706E867}"/>
          </ac:spMkLst>
        </pc:spChg>
      </pc:sldChg>
      <pc:sldChg chg="delCm">
        <pc:chgData name="Mahapatra, Prachi" userId="S::prachi.mahapatra@mavs.uta.edu::d26c0f9f-f941-4e8b-b0be-43aa104617a0" providerId="AD" clId="Web-{5D0AFA04-E7CF-4547-8F5D-B9E1D4776B4C}" dt="2020-12-08T21:46:36.391" v="148"/>
        <pc:sldMkLst>
          <pc:docMk/>
          <pc:sldMk cId="1418624489" sldId="282"/>
        </pc:sldMkLst>
      </pc:sldChg>
      <pc:sldChg chg="delCm">
        <pc:chgData name="Mahapatra, Prachi" userId="S::prachi.mahapatra@mavs.uta.edu::d26c0f9f-f941-4e8b-b0be-43aa104617a0" providerId="AD" clId="Web-{5D0AFA04-E7CF-4547-8F5D-B9E1D4776B4C}" dt="2020-12-08T21:46:45.235" v="149"/>
        <pc:sldMkLst>
          <pc:docMk/>
          <pc:sldMk cId="1584429079" sldId="283"/>
        </pc:sldMkLst>
      </pc:sldChg>
      <pc:sldChg chg="ord">
        <pc:chgData name="Mahapatra, Prachi" userId="S::prachi.mahapatra@mavs.uta.edu::d26c0f9f-f941-4e8b-b0be-43aa104617a0" providerId="AD" clId="Web-{5D0AFA04-E7CF-4547-8F5D-B9E1D4776B4C}" dt="2020-12-08T21:40:57.227" v="3"/>
        <pc:sldMkLst>
          <pc:docMk/>
          <pc:sldMk cId="3846791515" sldId="293"/>
        </pc:sldMkLst>
      </pc:sldChg>
      <pc:sldChg chg="addSp delSp modSp">
        <pc:chgData name="Mahapatra, Prachi" userId="S::prachi.mahapatra@mavs.uta.edu::d26c0f9f-f941-4e8b-b0be-43aa104617a0" providerId="AD" clId="Web-{5D0AFA04-E7CF-4547-8F5D-B9E1D4776B4C}" dt="2020-12-08T21:42:36.870" v="48" actId="20577"/>
        <pc:sldMkLst>
          <pc:docMk/>
          <pc:sldMk cId="94911403" sldId="296"/>
        </pc:sldMkLst>
        <pc:spChg chg="mod">
          <ac:chgData name="Mahapatra, Prachi" userId="S::prachi.mahapatra@mavs.uta.edu::d26c0f9f-f941-4e8b-b0be-43aa104617a0" providerId="AD" clId="Web-{5D0AFA04-E7CF-4547-8F5D-B9E1D4776B4C}" dt="2020-12-08T21:41:48.916" v="21" actId="20577"/>
          <ac:spMkLst>
            <pc:docMk/>
            <pc:sldMk cId="94911403" sldId="296"/>
            <ac:spMk id="2" creationId="{D383178C-D026-4521-B1C8-683D85A3CA5F}"/>
          </ac:spMkLst>
        </pc:spChg>
        <pc:spChg chg="mod">
          <ac:chgData name="Mahapatra, Prachi" userId="S::prachi.mahapatra@mavs.uta.edu::d26c0f9f-f941-4e8b-b0be-43aa104617a0" providerId="AD" clId="Web-{5D0AFA04-E7CF-4547-8F5D-B9E1D4776B4C}" dt="2020-12-08T21:42:36.870" v="48" actId="20577"/>
          <ac:spMkLst>
            <pc:docMk/>
            <pc:sldMk cId="94911403" sldId="296"/>
            <ac:spMk id="3" creationId="{393E2B52-35E6-4F4A-A921-53750CA6AE6E}"/>
          </ac:spMkLst>
        </pc:spChg>
        <pc:picChg chg="add del mod">
          <ac:chgData name="Mahapatra, Prachi" userId="S::prachi.mahapatra@mavs.uta.edu::d26c0f9f-f941-4e8b-b0be-43aa104617a0" providerId="AD" clId="Web-{5D0AFA04-E7CF-4547-8F5D-B9E1D4776B4C}" dt="2020-12-08T21:41:24.072" v="5"/>
          <ac:picMkLst>
            <pc:docMk/>
            <pc:sldMk cId="94911403" sldId="296"/>
            <ac:picMk id="4" creationId="{0A72F774-BE6B-4CCF-9D2D-7600FAC9EC46}"/>
          </ac:picMkLst>
        </pc:picChg>
      </pc:sldChg>
      <pc:sldChg chg="delSp">
        <pc:chgData name="Mahapatra, Prachi" userId="S::prachi.mahapatra@mavs.uta.edu::d26c0f9f-f941-4e8b-b0be-43aa104617a0" providerId="AD" clId="Web-{5D0AFA04-E7CF-4547-8F5D-B9E1D4776B4C}" dt="2020-12-08T21:37:22.613" v="0"/>
        <pc:sldMkLst>
          <pc:docMk/>
          <pc:sldMk cId="2288002159" sldId="300"/>
        </pc:sldMkLst>
        <pc:spChg chg="del">
          <ac:chgData name="Mahapatra, Prachi" userId="S::prachi.mahapatra@mavs.uta.edu::d26c0f9f-f941-4e8b-b0be-43aa104617a0" providerId="AD" clId="Web-{5D0AFA04-E7CF-4547-8F5D-B9E1D4776B4C}" dt="2020-12-08T21:37:22.613" v="0"/>
          <ac:spMkLst>
            <pc:docMk/>
            <pc:sldMk cId="2288002159" sldId="300"/>
            <ac:spMk id="11" creationId="{14CACACB-A7A6-4B3B-B917-7E2C5387EB0A}"/>
          </ac:spMkLst>
        </pc:spChg>
      </pc:sldChg>
      <pc:sldChg chg="modSp add replId">
        <pc:chgData name="Mahapatra, Prachi" userId="S::prachi.mahapatra@mavs.uta.edu::d26c0f9f-f941-4e8b-b0be-43aa104617a0" providerId="AD" clId="Web-{5D0AFA04-E7CF-4547-8F5D-B9E1D4776B4C}" dt="2020-12-08T21:45:23.671" v="145" actId="20577"/>
        <pc:sldMkLst>
          <pc:docMk/>
          <pc:sldMk cId="1780306511" sldId="302"/>
        </pc:sldMkLst>
        <pc:spChg chg="mod">
          <ac:chgData name="Mahapatra, Prachi" userId="S::prachi.mahapatra@mavs.uta.edu::d26c0f9f-f941-4e8b-b0be-43aa104617a0" providerId="AD" clId="Web-{5D0AFA04-E7CF-4547-8F5D-B9E1D4776B4C}" dt="2020-12-08T21:45:06.139" v="134" actId="20577"/>
          <ac:spMkLst>
            <pc:docMk/>
            <pc:sldMk cId="1780306511" sldId="302"/>
            <ac:spMk id="2" creationId="{D383178C-D026-4521-B1C8-683D85A3CA5F}"/>
          </ac:spMkLst>
        </pc:spChg>
        <pc:spChg chg="mod">
          <ac:chgData name="Mahapatra, Prachi" userId="S::prachi.mahapatra@mavs.uta.edu::d26c0f9f-f941-4e8b-b0be-43aa104617a0" providerId="AD" clId="Web-{5D0AFA04-E7CF-4547-8F5D-B9E1D4776B4C}" dt="2020-12-08T21:45:23.671" v="145" actId="20577"/>
          <ac:spMkLst>
            <pc:docMk/>
            <pc:sldMk cId="1780306511" sldId="302"/>
            <ac:spMk id="3" creationId="{393E2B52-35E6-4F4A-A921-53750CA6AE6E}"/>
          </ac:spMkLst>
        </pc:spChg>
      </pc:sldChg>
      <pc:sldChg chg="modSp add replId">
        <pc:chgData name="Mahapatra, Prachi" userId="S::prachi.mahapatra@mavs.uta.edu::d26c0f9f-f941-4e8b-b0be-43aa104617a0" providerId="AD" clId="Web-{5D0AFA04-E7CF-4547-8F5D-B9E1D4776B4C}" dt="2020-12-08T21:42:28.573" v="42" actId="20577"/>
        <pc:sldMkLst>
          <pc:docMk/>
          <pc:sldMk cId="1057227686" sldId="303"/>
        </pc:sldMkLst>
        <pc:spChg chg="mod">
          <ac:chgData name="Mahapatra, Prachi" userId="S::prachi.mahapatra@mavs.uta.edu::d26c0f9f-f941-4e8b-b0be-43aa104617a0" providerId="AD" clId="Web-{5D0AFA04-E7CF-4547-8F5D-B9E1D4776B4C}" dt="2020-12-08T21:42:16.979" v="36" actId="1076"/>
          <ac:spMkLst>
            <pc:docMk/>
            <pc:sldMk cId="1057227686" sldId="303"/>
            <ac:spMk id="2" creationId="{D383178C-D026-4521-B1C8-683D85A3CA5F}"/>
          </ac:spMkLst>
        </pc:spChg>
        <pc:spChg chg="mod">
          <ac:chgData name="Mahapatra, Prachi" userId="S::prachi.mahapatra@mavs.uta.edu::d26c0f9f-f941-4e8b-b0be-43aa104617a0" providerId="AD" clId="Web-{5D0AFA04-E7CF-4547-8F5D-B9E1D4776B4C}" dt="2020-12-08T21:42:28.573" v="42" actId="20577"/>
          <ac:spMkLst>
            <pc:docMk/>
            <pc:sldMk cId="1057227686" sldId="303"/>
            <ac:spMk id="3" creationId="{393E2B52-35E6-4F4A-A921-53750CA6AE6E}"/>
          </ac:spMkLst>
        </pc:spChg>
      </pc:sldChg>
      <pc:sldChg chg="addSp delSp modSp new">
        <pc:chgData name="Mahapatra, Prachi" userId="S::prachi.mahapatra@mavs.uta.edu::d26c0f9f-f941-4e8b-b0be-43aa104617a0" providerId="AD" clId="Web-{5D0AFA04-E7CF-4547-8F5D-B9E1D4776B4C}" dt="2020-12-08T21:43:49.700" v="93" actId="1076"/>
        <pc:sldMkLst>
          <pc:docMk/>
          <pc:sldMk cId="4022716730" sldId="304"/>
        </pc:sldMkLst>
        <pc:spChg chg="add mod">
          <ac:chgData name="Mahapatra, Prachi" userId="S::prachi.mahapatra@mavs.uta.edu::d26c0f9f-f941-4e8b-b0be-43aa104617a0" providerId="AD" clId="Web-{5D0AFA04-E7CF-4547-8F5D-B9E1D4776B4C}" dt="2020-12-08T21:43:49.700" v="93" actId="1076"/>
          <ac:spMkLst>
            <pc:docMk/>
            <pc:sldMk cId="4022716730" sldId="304"/>
            <ac:spMk id="3" creationId="{B853D58E-C937-4B38-A6C6-E0F6BD2352A2}"/>
          </ac:spMkLst>
        </pc:spChg>
        <pc:picChg chg="add del mod">
          <ac:chgData name="Mahapatra, Prachi" userId="S::prachi.mahapatra@mavs.uta.edu::d26c0f9f-f941-4e8b-b0be-43aa104617a0" providerId="AD" clId="Web-{5D0AFA04-E7CF-4547-8F5D-B9E1D4776B4C}" dt="2020-12-08T21:43:18.043" v="55"/>
          <ac:picMkLst>
            <pc:docMk/>
            <pc:sldMk cId="4022716730" sldId="304"/>
            <ac:picMk id="2" creationId="{1F7D9026-2655-4328-9626-0519D9251A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a:latin typeface="Arial" pitchFamily="34" charset="0"/>
                <a:cs typeface="Arial" pitchFamily="34" charset="0"/>
              </a:rPr>
              <a:t>To change the  image on this slide, select the picture and delete it. Then click the Pictures icon in the placeholder to insert your own image.</a:t>
            </a:r>
          </a:p>
          <a:p>
            <a:endParaRPr lang="en-US"/>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1/24/2021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1/24/2021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1/24/2021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1/24/2021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1/24/2021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1/24/2021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1/24/2021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1/24/2021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https://fred.stlouisfed.org/series/IPG3113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Candy Production: Time Series Analysis</a:t>
            </a:r>
            <a:br>
              <a:rPr lang="en-US"/>
            </a:br>
            <a:endParaRPr lang="en-US"/>
          </a:p>
        </p:txBody>
      </p:sp>
      <p:pic>
        <p:nvPicPr>
          <p:cNvPr id="5" name="Picture Placeholder 4" descr="City street with motion blu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 name="Subtitle 2"/>
          <p:cNvSpPr>
            <a:spLocks noGrp="1"/>
          </p:cNvSpPr>
          <p:nvPr>
            <p:ph type="subTitle" idx="1"/>
          </p:nvPr>
        </p:nvSpPr>
        <p:spPr>
          <a:xfrm>
            <a:off x="1295401" y="4571999"/>
            <a:ext cx="5120640" cy="2052735"/>
          </a:xfrm>
        </p:spPr>
        <p:txBody>
          <a:bodyPr>
            <a:normAutofit fontScale="77500" lnSpcReduction="20000"/>
          </a:bodyPr>
          <a:lstStyle/>
          <a:p>
            <a:r>
              <a:rPr lang="en-US" b="1"/>
              <a:t>Group 04</a:t>
            </a:r>
          </a:p>
          <a:p>
            <a:r>
              <a:rPr lang="en-US"/>
              <a:t>Aditi Chauhan </a:t>
            </a:r>
          </a:p>
          <a:p>
            <a:r>
              <a:rPr lang="en-US"/>
              <a:t>Abhishek Puranik</a:t>
            </a:r>
          </a:p>
          <a:p>
            <a:r>
              <a:rPr lang="en-US"/>
              <a:t>Sanil Patel</a:t>
            </a:r>
          </a:p>
          <a:p>
            <a:r>
              <a:rPr lang="en-US"/>
              <a:t>Prachi Mahapatra</a:t>
            </a:r>
          </a:p>
          <a:p>
            <a:endParaRPr lang="en-US"/>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FA95DA-963F-4289-B8AE-36D0CF577005}"/>
              </a:ext>
            </a:extLst>
          </p:cNvPr>
          <p:cNvSpPr txBox="1">
            <a:spLocks/>
          </p:cNvSpPr>
          <p:nvPr/>
        </p:nvSpPr>
        <p:spPr>
          <a:xfrm>
            <a:off x="40095" y="627273"/>
            <a:ext cx="9601200" cy="10368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a:t>Checking if data is stationary</a:t>
            </a:r>
            <a:br>
              <a:rPr lang="en-US"/>
            </a:br>
            <a:endParaRPr lang="en-US"/>
          </a:p>
        </p:txBody>
      </p:sp>
      <p:sp>
        <p:nvSpPr>
          <p:cNvPr id="10" name="Content Placeholder 2">
            <a:extLst>
              <a:ext uri="{FF2B5EF4-FFF2-40B4-BE49-F238E27FC236}">
                <a16:creationId xmlns:a16="http://schemas.microsoft.com/office/drawing/2014/main" id="{3C288027-D767-47DA-A9CD-472EFDA4D656}"/>
              </a:ext>
            </a:extLst>
          </p:cNvPr>
          <p:cNvSpPr txBox="1">
            <a:spLocks/>
          </p:cNvSpPr>
          <p:nvPr/>
        </p:nvSpPr>
        <p:spPr>
          <a:xfrm>
            <a:off x="148856" y="1828799"/>
            <a:ext cx="5405783" cy="4948767"/>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spcBef>
                <a:spcPts val="1200"/>
              </a:spcBef>
            </a:pPr>
            <a:r>
              <a:rPr lang="en-US" sz="2000"/>
              <a:t>Ho: The unit root is present in the data (The data is not stationary)</a:t>
            </a:r>
          </a:p>
          <a:p>
            <a:pPr>
              <a:lnSpc>
                <a:spcPct val="80000"/>
              </a:lnSpc>
              <a:spcBef>
                <a:spcPts val="1200"/>
              </a:spcBef>
            </a:pPr>
            <a:r>
              <a:rPr lang="en-US" sz="2000"/>
              <a:t>HA: The unit root is not present in the data.(The data is stationary)</a:t>
            </a:r>
            <a:br>
              <a:rPr lang="en-US" sz="2000"/>
            </a:br>
            <a:endParaRPr lang="en-US" sz="2000"/>
          </a:p>
          <a:p>
            <a:pPr marL="0" indent="0">
              <a:lnSpc>
                <a:spcPct val="80000"/>
              </a:lnSpc>
              <a:spcBef>
                <a:spcPts val="1200"/>
              </a:spcBef>
              <a:buFont typeface="Arial" panose="020B0604020202020204" pitchFamily="34" charset="0"/>
              <a:buNone/>
            </a:pPr>
            <a:r>
              <a:rPr lang="en-US" sz="2000" b="1"/>
              <a:t>Augmented-Dickey-Fuller Unit Root Test</a:t>
            </a:r>
          </a:p>
          <a:p>
            <a:pPr marL="0" indent="0">
              <a:lnSpc>
                <a:spcPct val="80000"/>
              </a:lnSpc>
              <a:spcBef>
                <a:spcPts val="1200"/>
              </a:spcBef>
              <a:buFont typeface="Arial" panose="020B0604020202020204" pitchFamily="34" charset="0"/>
              <a:buNone/>
            </a:pPr>
            <a:br>
              <a:rPr lang="en-US" sz="2000"/>
            </a:br>
            <a:r>
              <a:rPr lang="en-US" sz="1600" i="1"/>
              <a:t>summary(</a:t>
            </a:r>
            <a:r>
              <a:rPr lang="en-US" sz="1600" i="1" err="1"/>
              <a:t>ur.df</a:t>
            </a:r>
            <a:r>
              <a:rPr lang="en-US" sz="1600" i="1"/>
              <a:t>((</a:t>
            </a:r>
            <a:r>
              <a:rPr lang="en-US" sz="1600" i="1" err="1"/>
              <a:t>candyHOLD</a:t>
            </a:r>
            <a:r>
              <a:rPr lang="en-US" sz="1600" i="1"/>
              <a:t>),lags=49,type="drift",</a:t>
            </a:r>
            <a:r>
              <a:rPr lang="en-US" sz="1600" i="1" err="1"/>
              <a:t>selectlags</a:t>
            </a:r>
            <a:r>
              <a:rPr lang="en-US" sz="1600" i="1"/>
              <a:t>="AIC"))</a:t>
            </a:r>
          </a:p>
          <a:p>
            <a:pPr marL="0" indent="0">
              <a:lnSpc>
                <a:spcPct val="80000"/>
              </a:lnSpc>
              <a:spcBef>
                <a:spcPts val="1200"/>
              </a:spcBef>
              <a:buFont typeface="Arial" panose="020B0604020202020204" pitchFamily="34" charset="0"/>
              <a:buNone/>
            </a:pPr>
            <a:r>
              <a:rPr lang="en-US" sz="1600" i="1"/>
              <a:t>summary(</a:t>
            </a:r>
            <a:r>
              <a:rPr lang="en-US" sz="1600" i="1" err="1"/>
              <a:t>ur.df</a:t>
            </a:r>
            <a:r>
              <a:rPr lang="en-US" sz="1600" i="1"/>
              <a:t>((</a:t>
            </a:r>
            <a:r>
              <a:rPr lang="en-US" sz="1600" i="1" err="1"/>
              <a:t>candyHOLD</a:t>
            </a:r>
            <a:r>
              <a:rPr lang="en-US" sz="1600" i="1"/>
              <a:t>),lags=48,type="drift",</a:t>
            </a:r>
            <a:r>
              <a:rPr lang="en-US" sz="1600" i="1" err="1"/>
              <a:t>selectlags</a:t>
            </a:r>
            <a:r>
              <a:rPr lang="en-US" sz="1600" i="1"/>
              <a:t>="Fixed"))</a:t>
            </a:r>
          </a:p>
          <a:p>
            <a:pPr marL="0" indent="0">
              <a:lnSpc>
                <a:spcPct val="80000"/>
              </a:lnSpc>
              <a:spcBef>
                <a:spcPts val="1200"/>
              </a:spcBef>
              <a:buFont typeface="Arial" panose="020B0604020202020204" pitchFamily="34" charset="0"/>
              <a:buNone/>
            </a:pPr>
            <a:endParaRPr lang="en-US" sz="2000"/>
          </a:p>
          <a:p>
            <a:pPr marL="0" indent="0">
              <a:lnSpc>
                <a:spcPct val="80000"/>
              </a:lnSpc>
              <a:spcBef>
                <a:spcPts val="1200"/>
              </a:spcBef>
              <a:buFont typeface="Arial" panose="020B0604020202020204" pitchFamily="34" charset="0"/>
              <a:buNone/>
            </a:pPr>
            <a:r>
              <a:rPr lang="en-US" sz="2000"/>
              <a:t>If type is set to "drift" an intercept is added in the test regression</a:t>
            </a:r>
          </a:p>
        </p:txBody>
      </p:sp>
      <p:pic>
        <p:nvPicPr>
          <p:cNvPr id="12" name="Picture 11">
            <a:extLst>
              <a:ext uri="{FF2B5EF4-FFF2-40B4-BE49-F238E27FC236}">
                <a16:creationId xmlns:a16="http://schemas.microsoft.com/office/drawing/2014/main" id="{585BF016-9F4C-45DA-AE15-9412F8E83EFD}"/>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5650173" y="2250473"/>
            <a:ext cx="6240897" cy="3743299"/>
          </a:xfrm>
          <a:prstGeom prst="rect">
            <a:avLst/>
          </a:prstGeom>
        </p:spPr>
      </p:pic>
      <p:sp>
        <p:nvSpPr>
          <p:cNvPr id="13" name="Rectangle 12">
            <a:extLst>
              <a:ext uri="{FF2B5EF4-FFF2-40B4-BE49-F238E27FC236}">
                <a16:creationId xmlns:a16="http://schemas.microsoft.com/office/drawing/2014/main" id="{7CBDBCFE-34F3-4640-8809-2E7F70E3D07F}"/>
              </a:ext>
            </a:extLst>
          </p:cNvPr>
          <p:cNvSpPr/>
          <p:nvPr/>
        </p:nvSpPr>
        <p:spPr>
          <a:xfrm>
            <a:off x="148856" y="3766781"/>
            <a:ext cx="5353189" cy="1528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00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78EF61E-D4BA-4D72-9EBD-D0670706E867}"/>
              </a:ext>
            </a:extLst>
          </p:cNvPr>
          <p:cNvSpPr>
            <a:spLocks noGrp="1"/>
          </p:cNvSpPr>
          <p:nvPr>
            <p:ph type="title"/>
          </p:nvPr>
        </p:nvSpPr>
        <p:spPr>
          <a:xfrm>
            <a:off x="-1420" y="756823"/>
            <a:ext cx="9601200" cy="1036850"/>
          </a:xfrm>
        </p:spPr>
        <p:txBody>
          <a:bodyPr anchor="b">
            <a:normAutofit/>
          </a:bodyPr>
          <a:lstStyle/>
          <a:p>
            <a:r>
              <a:rPr lang="en-US"/>
              <a:t>Checking if data is stationary (</a:t>
            </a:r>
            <a:r>
              <a:rPr lang="en-US" err="1"/>
              <a:t>contd</a:t>
            </a:r>
            <a:r>
              <a:rPr lang="en-US"/>
              <a:t>)</a:t>
            </a:r>
            <a:br>
              <a:rPr lang="en-US"/>
            </a:br>
            <a:endParaRPr lang="en-US"/>
          </a:p>
        </p:txBody>
      </p:sp>
      <p:pic>
        <p:nvPicPr>
          <p:cNvPr id="12" name="Picture 11" descr="Text&#10;&#10;Description automatically generated">
            <a:extLst>
              <a:ext uri="{FF2B5EF4-FFF2-40B4-BE49-F238E27FC236}">
                <a16:creationId xmlns:a16="http://schemas.microsoft.com/office/drawing/2014/main" id="{00549BE1-3CC6-48FB-8621-52655E0CB545}"/>
              </a:ext>
            </a:extLst>
          </p:cNvPr>
          <p:cNvPicPr>
            <a:picLocks noChangeAspect="1"/>
          </p:cNvPicPr>
          <p:nvPr/>
        </p:nvPicPr>
        <p:blipFill>
          <a:blip r:embed="rId2" cstate="email">
            <a:extLst>
              <a:ext uri="{28A0092B-C50C-407E-A947-70E740481C1C}">
                <a14:useLocalDpi xmlns:a14="http://schemas.microsoft.com/office/drawing/2010/main"/>
              </a:ext>
            </a:extLst>
          </a:blip>
          <a:stretch/>
        </p:blipFill>
        <p:spPr>
          <a:xfrm>
            <a:off x="5763126" y="2110264"/>
            <a:ext cx="6172200" cy="3780472"/>
          </a:xfrm>
          <a:prstGeom prst="rect">
            <a:avLst/>
          </a:prstGeom>
          <a:noFill/>
        </p:spPr>
      </p:pic>
      <p:sp>
        <p:nvSpPr>
          <p:cNvPr id="11" name="Content Placeholder 2">
            <a:extLst>
              <a:ext uri="{FF2B5EF4-FFF2-40B4-BE49-F238E27FC236}">
                <a16:creationId xmlns:a16="http://schemas.microsoft.com/office/drawing/2014/main" id="{B8FE4CEC-7270-4162-AA52-86455241D0CE}"/>
              </a:ext>
            </a:extLst>
          </p:cNvPr>
          <p:cNvSpPr>
            <a:spLocks noGrp="1"/>
          </p:cNvSpPr>
          <p:nvPr>
            <p:ph type="body" sz="half" idx="2"/>
          </p:nvPr>
        </p:nvSpPr>
        <p:spPr>
          <a:xfrm>
            <a:off x="256674" y="2110263"/>
            <a:ext cx="5325979" cy="3780473"/>
          </a:xfrm>
        </p:spPr>
        <p:txBody>
          <a:bodyPr anchor="ctr">
            <a:normAutofit/>
          </a:bodyPr>
          <a:lstStyle/>
          <a:p>
            <a:pPr marL="0" indent="0">
              <a:buNone/>
            </a:pPr>
            <a:r>
              <a:rPr lang="en-US" b="1"/>
              <a:t>Augmented-Dickey-Fuller Unit Root Test</a:t>
            </a:r>
          </a:p>
          <a:p>
            <a:pPr marL="0" indent="0">
              <a:buNone/>
            </a:pPr>
            <a:r>
              <a:rPr lang="en-US"/>
              <a:t>Result:</a:t>
            </a:r>
          </a:p>
          <a:p>
            <a:pPr marL="342900" indent="-342900">
              <a:buFont typeface="Arial" panose="020B0604020202020204" pitchFamily="34" charset="0"/>
              <a:buChar char="•"/>
            </a:pPr>
            <a:r>
              <a:rPr lang="en-US"/>
              <a:t>The Value of the t-statistic: -1.63 is greater than all the test sizes, we Fail to reject the null hypothesis. </a:t>
            </a:r>
          </a:p>
          <a:p>
            <a:pPr marL="342900" indent="-342900">
              <a:buFont typeface="Arial" panose="020B0604020202020204" pitchFamily="34" charset="0"/>
              <a:buChar char="•"/>
            </a:pPr>
            <a:r>
              <a:rPr lang="en-US"/>
              <a:t>We can consider that the unit root is present in the data and non-seasonal differencing is required.</a:t>
            </a:r>
          </a:p>
        </p:txBody>
      </p:sp>
    </p:spTree>
    <p:extLst>
      <p:ext uri="{BB962C8B-B14F-4D97-AF65-F5344CB8AC3E}">
        <p14:creationId xmlns:p14="http://schemas.microsoft.com/office/powerpoint/2010/main" val="234360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54" y="326634"/>
            <a:ext cx="9601200" cy="1036850"/>
          </a:xfrm>
        </p:spPr>
        <p:txBody>
          <a:bodyPr anchor="b">
            <a:normAutofit/>
          </a:bodyPr>
          <a:lstStyle/>
          <a:p>
            <a:r>
              <a:rPr lang="en-US"/>
              <a:t>Checking for need of seasonal differencing</a:t>
            </a:r>
          </a:p>
        </p:txBody>
      </p:sp>
      <p:pic>
        <p:nvPicPr>
          <p:cNvPr id="5" name="Picture 4">
            <a:extLst>
              <a:ext uri="{FF2B5EF4-FFF2-40B4-BE49-F238E27FC236}">
                <a16:creationId xmlns:a16="http://schemas.microsoft.com/office/drawing/2014/main" id="{60B3B6DB-2E4E-4613-9839-0B6D1CA1F268}"/>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6038179" y="1903615"/>
            <a:ext cx="5771960" cy="4285585"/>
          </a:xfrm>
          <a:prstGeom prst="rect">
            <a:avLst/>
          </a:prstGeom>
          <a:noFill/>
        </p:spPr>
      </p:pic>
      <p:sp>
        <p:nvSpPr>
          <p:cNvPr id="3" name="Content Placeholder 2"/>
          <p:cNvSpPr>
            <a:spLocks noGrp="1"/>
          </p:cNvSpPr>
          <p:nvPr>
            <p:ph type="body" sz="half" idx="2"/>
          </p:nvPr>
        </p:nvSpPr>
        <p:spPr>
          <a:xfrm>
            <a:off x="291022" y="4364182"/>
            <a:ext cx="5323715" cy="2049318"/>
          </a:xfrm>
        </p:spPr>
        <p:txBody>
          <a:bodyPr anchor="ctr">
            <a:normAutofit/>
          </a:bodyPr>
          <a:lstStyle/>
          <a:p>
            <a:r>
              <a:rPr lang="en-US" sz="1800"/>
              <a:t>Interpretation : </a:t>
            </a:r>
          </a:p>
          <a:p>
            <a:pPr marL="342900" indent="-342900">
              <a:buFont typeface="Arial" panose="020B0604020202020204" pitchFamily="34" charset="0"/>
              <a:buChar char="•"/>
            </a:pPr>
            <a:r>
              <a:rPr lang="en-US" sz="1800"/>
              <a:t>We can verify it from the graph that there is little or no decay at our seasonal lags.</a:t>
            </a:r>
          </a:p>
          <a:p>
            <a:pPr marL="342900" indent="-342900">
              <a:buFont typeface="Arial" panose="020B0604020202020204" pitchFamily="34" charset="0"/>
              <a:buChar char="•"/>
            </a:pPr>
            <a:r>
              <a:rPr lang="en-US" sz="1800"/>
              <a:t>Therefore, Seasonal differencing is necessary.</a:t>
            </a:r>
          </a:p>
        </p:txBody>
      </p:sp>
      <p:sp>
        <p:nvSpPr>
          <p:cNvPr id="6" name="Content Placeholder 2">
            <a:extLst>
              <a:ext uri="{FF2B5EF4-FFF2-40B4-BE49-F238E27FC236}">
                <a16:creationId xmlns:a16="http://schemas.microsoft.com/office/drawing/2014/main" id="{56A116C5-889C-4B90-A0FC-C8CC2D212D6A}"/>
              </a:ext>
            </a:extLst>
          </p:cNvPr>
          <p:cNvSpPr txBox="1">
            <a:spLocks/>
          </p:cNvSpPr>
          <p:nvPr/>
        </p:nvSpPr>
        <p:spPr>
          <a:xfrm>
            <a:off x="291022" y="1935480"/>
            <a:ext cx="5564346" cy="2561705"/>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90000"/>
              </a:lnSpc>
              <a:spcBef>
                <a:spcPts val="12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8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9pPr>
          </a:lstStyle>
          <a:p>
            <a:r>
              <a:rPr lang="en-US" sz="1900" i="1" err="1"/>
              <a:t>nsdiffs</a:t>
            </a:r>
            <a:r>
              <a:rPr lang="en-US" sz="1900" i="1"/>
              <a:t>(</a:t>
            </a:r>
            <a:r>
              <a:rPr lang="en-US" sz="1900" i="1" err="1"/>
              <a:t>candyHOLD</a:t>
            </a:r>
            <a:r>
              <a:rPr lang="en-US" sz="1900" i="1"/>
              <a:t>)</a:t>
            </a:r>
          </a:p>
          <a:p>
            <a:r>
              <a:rPr lang="en-US" sz="1900" i="1"/>
              <a:t>[1] 1</a:t>
            </a:r>
          </a:p>
          <a:p>
            <a:r>
              <a:rPr lang="en-US" sz="1900"/>
              <a:t>For the sake of robustness, we will again check seasonal differencing with </a:t>
            </a:r>
          </a:p>
          <a:p>
            <a:r>
              <a:rPr lang="en-US" sz="1900"/>
              <a:t>#first difference of the data</a:t>
            </a:r>
          </a:p>
          <a:p>
            <a:r>
              <a:rPr lang="en-US" sz="1900" i="1" err="1"/>
              <a:t>nsdiffs</a:t>
            </a:r>
            <a:r>
              <a:rPr lang="en-US" sz="1900" i="1"/>
              <a:t>(diff(</a:t>
            </a:r>
            <a:r>
              <a:rPr lang="en-US" sz="1900" i="1" err="1"/>
              <a:t>candyHOLD</a:t>
            </a:r>
            <a:r>
              <a:rPr lang="en-US" sz="1900" i="1"/>
              <a:t>))</a:t>
            </a:r>
          </a:p>
          <a:p>
            <a:r>
              <a:rPr lang="en-US" sz="1900" i="1"/>
              <a:t>[1] 1</a:t>
            </a:r>
          </a:p>
          <a:p>
            <a:r>
              <a:rPr lang="en-US" sz="1900" i="1" err="1"/>
              <a:t>ggtsdisplay</a:t>
            </a:r>
            <a:r>
              <a:rPr lang="en-US" sz="1900" i="1"/>
              <a:t>(</a:t>
            </a:r>
            <a:r>
              <a:rPr lang="en-US" sz="1900" i="1" err="1"/>
              <a:t>candyHOLD,lag.max</a:t>
            </a:r>
            <a:r>
              <a:rPr lang="en-US" sz="1900" i="1"/>
              <a:t>=49)</a:t>
            </a:r>
          </a:p>
        </p:txBody>
      </p:sp>
      <p:sp>
        <p:nvSpPr>
          <p:cNvPr id="7" name="Rectangle 6">
            <a:extLst>
              <a:ext uri="{FF2B5EF4-FFF2-40B4-BE49-F238E27FC236}">
                <a16:creationId xmlns:a16="http://schemas.microsoft.com/office/drawing/2014/main" id="{45846979-B22E-437B-ADE3-72DBC7C52CC1}"/>
              </a:ext>
            </a:extLst>
          </p:cNvPr>
          <p:cNvSpPr/>
          <p:nvPr/>
        </p:nvSpPr>
        <p:spPr>
          <a:xfrm>
            <a:off x="291022" y="1903615"/>
            <a:ext cx="5323715" cy="2593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70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8" y="230012"/>
            <a:ext cx="9601200" cy="1036850"/>
          </a:xfrm>
        </p:spPr>
        <p:txBody>
          <a:bodyPr anchor="b">
            <a:normAutofit/>
          </a:bodyPr>
          <a:lstStyle/>
          <a:p>
            <a:r>
              <a:rPr lang="en-US"/>
              <a:t>Checking for additional differencing</a:t>
            </a:r>
          </a:p>
        </p:txBody>
      </p:sp>
      <p:pic>
        <p:nvPicPr>
          <p:cNvPr id="6" name="Picture 5">
            <a:extLst>
              <a:ext uri="{FF2B5EF4-FFF2-40B4-BE49-F238E27FC236}">
                <a16:creationId xmlns:a16="http://schemas.microsoft.com/office/drawing/2014/main" id="{529AF919-0CAB-474A-892C-3F1675FAF2ED}"/>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4780627" y="1968606"/>
            <a:ext cx="7239586" cy="4140957"/>
          </a:xfrm>
          <a:prstGeom prst="rect">
            <a:avLst/>
          </a:prstGeom>
          <a:noFill/>
        </p:spPr>
      </p:pic>
      <p:sp>
        <p:nvSpPr>
          <p:cNvPr id="3" name="Content Placeholder 2"/>
          <p:cNvSpPr>
            <a:spLocks noGrp="1"/>
          </p:cNvSpPr>
          <p:nvPr>
            <p:ph type="body" sz="half" idx="2"/>
          </p:nvPr>
        </p:nvSpPr>
        <p:spPr>
          <a:xfrm>
            <a:off x="500312" y="1766163"/>
            <a:ext cx="3998367" cy="4343400"/>
          </a:xfrm>
        </p:spPr>
        <p:txBody>
          <a:bodyPr anchor="ctr">
            <a:normAutofit/>
          </a:bodyPr>
          <a:lstStyle/>
          <a:p>
            <a:r>
              <a:rPr lang="en-US" sz="1600" i="1"/>
              <a:t>summary(</a:t>
            </a:r>
            <a:r>
              <a:rPr lang="en-US" sz="1600" i="1" err="1"/>
              <a:t>ur.df</a:t>
            </a:r>
            <a:r>
              <a:rPr lang="en-US" sz="1600" i="1"/>
              <a:t>(diff(candyHOLD,12),lags=47,type="drift",</a:t>
            </a:r>
            <a:r>
              <a:rPr lang="en-US" sz="1600" i="1" err="1"/>
              <a:t>selectlags</a:t>
            </a:r>
            <a:r>
              <a:rPr lang="en-US" sz="1600" i="1"/>
              <a:t>="Fixed"))</a:t>
            </a:r>
          </a:p>
          <a:p>
            <a:endParaRPr lang="en-US"/>
          </a:p>
          <a:p>
            <a:r>
              <a:rPr lang="en-US"/>
              <a:t>Interpretation :</a:t>
            </a:r>
          </a:p>
          <a:p>
            <a:pPr marL="342900" indent="-342900">
              <a:buFont typeface="Arial" panose="020B0604020202020204" pitchFamily="34" charset="0"/>
              <a:buChar char="•"/>
            </a:pPr>
            <a:r>
              <a:rPr lang="en-US"/>
              <a:t>According to the above results: t statistic value &lt; 5% test size value. Therefore, we reject the null hypothesis.</a:t>
            </a:r>
          </a:p>
          <a:p>
            <a:pPr marL="342900" indent="-342900">
              <a:buFont typeface="Arial" panose="020B0604020202020204" pitchFamily="34" charset="0"/>
              <a:buChar char="•"/>
            </a:pPr>
            <a:r>
              <a:rPr lang="en-US"/>
              <a:t>We do not need more differencing. so, d=1 and D=1</a:t>
            </a:r>
          </a:p>
        </p:txBody>
      </p:sp>
      <p:sp>
        <p:nvSpPr>
          <p:cNvPr id="5" name="Rectangle 4">
            <a:extLst>
              <a:ext uri="{FF2B5EF4-FFF2-40B4-BE49-F238E27FC236}">
                <a16:creationId xmlns:a16="http://schemas.microsoft.com/office/drawing/2014/main" id="{0247F86B-3335-4997-8974-9DEB1A8468E6}"/>
              </a:ext>
            </a:extLst>
          </p:cNvPr>
          <p:cNvSpPr/>
          <p:nvPr/>
        </p:nvSpPr>
        <p:spPr>
          <a:xfrm>
            <a:off x="394908" y="2149642"/>
            <a:ext cx="4209176" cy="818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49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5" y="295102"/>
            <a:ext cx="9601200" cy="1036850"/>
          </a:xfrm>
        </p:spPr>
        <p:txBody>
          <a:bodyPr anchor="b">
            <a:normAutofit/>
          </a:bodyPr>
          <a:lstStyle/>
          <a:p>
            <a:r>
              <a:rPr lang="en-US" sz="3000"/>
              <a:t>ACF PACF for seasonal differenced data</a:t>
            </a:r>
          </a:p>
        </p:txBody>
      </p:sp>
      <p:pic>
        <p:nvPicPr>
          <p:cNvPr id="4" name="Picture 3">
            <a:extLst>
              <a:ext uri="{FF2B5EF4-FFF2-40B4-BE49-F238E27FC236}">
                <a16:creationId xmlns:a16="http://schemas.microsoft.com/office/drawing/2014/main" id="{36BCF6A6-0690-4181-B9DC-521A48B06CC2}"/>
              </a:ext>
            </a:extLst>
          </p:cNvPr>
          <p:cNvPicPr>
            <a:picLocks noChangeAspect="1"/>
          </p:cNvPicPr>
          <p:nvPr/>
        </p:nvPicPr>
        <p:blipFill>
          <a:blip r:embed="rId2" cstate="email">
            <a:extLst>
              <a:ext uri="{28A0092B-C50C-407E-A947-70E740481C1C}">
                <a14:useLocalDpi xmlns:a14="http://schemas.microsoft.com/office/drawing/2010/main"/>
              </a:ext>
            </a:extLst>
          </a:blip>
          <a:stretch/>
        </p:blipFill>
        <p:spPr>
          <a:xfrm>
            <a:off x="5508221" y="1828800"/>
            <a:ext cx="5849825" cy="4343400"/>
          </a:xfrm>
          <a:prstGeom prst="rect">
            <a:avLst/>
          </a:prstGeom>
          <a:noFill/>
        </p:spPr>
      </p:pic>
      <p:sp>
        <p:nvSpPr>
          <p:cNvPr id="9" name="Text Placeholder 3">
            <a:extLst>
              <a:ext uri="{FF2B5EF4-FFF2-40B4-BE49-F238E27FC236}">
                <a16:creationId xmlns:a16="http://schemas.microsoft.com/office/drawing/2014/main" id="{393C5540-3FF4-45BD-8669-37095041FF04}"/>
              </a:ext>
            </a:extLst>
          </p:cNvPr>
          <p:cNvSpPr>
            <a:spLocks noGrp="1"/>
          </p:cNvSpPr>
          <p:nvPr>
            <p:ph type="body" sz="half" idx="2"/>
          </p:nvPr>
        </p:nvSpPr>
        <p:spPr>
          <a:xfrm>
            <a:off x="635247" y="1828800"/>
            <a:ext cx="4348716" cy="4343400"/>
          </a:xfrm>
        </p:spPr>
        <p:txBody>
          <a:bodyPr anchor="ctr">
            <a:normAutofit/>
          </a:bodyPr>
          <a:lstStyle/>
          <a:p>
            <a:r>
              <a:rPr lang="en-US" sz="1600" i="1" err="1"/>
              <a:t>ggtsdisplay</a:t>
            </a:r>
            <a:r>
              <a:rPr lang="en-US" sz="1600" i="1"/>
              <a:t>((diff(candyHOLD,12)), </a:t>
            </a:r>
            <a:r>
              <a:rPr lang="en-US" sz="1600" i="1" err="1"/>
              <a:t>lag.max</a:t>
            </a:r>
            <a:r>
              <a:rPr lang="en-US" sz="1600" i="1"/>
              <a:t>=49)</a:t>
            </a:r>
          </a:p>
          <a:p>
            <a:endParaRPr lang="en-US"/>
          </a:p>
          <a:p>
            <a:r>
              <a:rPr lang="en-US" sz="1800"/>
              <a:t>ACF : </a:t>
            </a:r>
          </a:p>
          <a:p>
            <a:pPr marL="800100" lvl="1" indent="-342900">
              <a:buFont typeface="Arial" panose="020B0604020202020204" pitchFamily="34" charset="0"/>
              <a:buChar char="•"/>
            </a:pPr>
            <a:r>
              <a:rPr lang="en-US" sz="1800"/>
              <a:t>Decay with Oscillation</a:t>
            </a:r>
          </a:p>
          <a:p>
            <a:pPr marL="800100" lvl="1" indent="-342900">
              <a:buFont typeface="Arial" panose="020B0604020202020204" pitchFamily="34" charset="0"/>
              <a:buChar char="•"/>
            </a:pPr>
            <a:r>
              <a:rPr lang="en-US" sz="1800"/>
              <a:t>statistically significant coefficients at 12,24. </a:t>
            </a:r>
          </a:p>
          <a:p>
            <a:r>
              <a:rPr lang="en-US" sz="1800"/>
              <a:t>PACF : </a:t>
            </a:r>
          </a:p>
          <a:p>
            <a:pPr marL="800100" lvl="1" indent="-342900">
              <a:buFont typeface="Arial" panose="020B0604020202020204" pitchFamily="34" charset="0"/>
              <a:buChar char="•"/>
            </a:pPr>
            <a:r>
              <a:rPr lang="en-US" sz="1800"/>
              <a:t>statistically significant coefficients at multiples of 12.</a:t>
            </a:r>
          </a:p>
          <a:p>
            <a:pPr marL="800100" lvl="1" indent="-342900">
              <a:buFont typeface="Arial" panose="020B0604020202020204" pitchFamily="34" charset="0"/>
              <a:buChar char="•"/>
            </a:pPr>
            <a:r>
              <a:rPr lang="en-US" sz="1800"/>
              <a:t>1st coefficient is also significant.</a:t>
            </a:r>
          </a:p>
        </p:txBody>
      </p:sp>
      <p:sp>
        <p:nvSpPr>
          <p:cNvPr id="5" name="Rectangle 4">
            <a:extLst>
              <a:ext uri="{FF2B5EF4-FFF2-40B4-BE49-F238E27FC236}">
                <a16:creationId xmlns:a16="http://schemas.microsoft.com/office/drawing/2014/main" id="{42814742-EAF6-45ED-80F1-4AA1EF63206A}"/>
              </a:ext>
            </a:extLst>
          </p:cNvPr>
          <p:cNvSpPr/>
          <p:nvPr/>
        </p:nvSpPr>
        <p:spPr>
          <a:xfrm>
            <a:off x="635247" y="1828800"/>
            <a:ext cx="4236421" cy="960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3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3601-AA6A-4AAB-A499-57D6DCD84C66}"/>
              </a:ext>
            </a:extLst>
          </p:cNvPr>
          <p:cNvSpPr>
            <a:spLocks noGrp="1"/>
          </p:cNvSpPr>
          <p:nvPr>
            <p:ph type="title"/>
          </p:nvPr>
        </p:nvSpPr>
        <p:spPr>
          <a:xfrm>
            <a:off x="115528" y="567800"/>
            <a:ext cx="10578795" cy="1036850"/>
          </a:xfrm>
        </p:spPr>
        <p:txBody>
          <a:bodyPr>
            <a:normAutofit fontScale="90000"/>
          </a:bodyPr>
          <a:lstStyle/>
          <a:p>
            <a:r>
              <a:rPr lang="en-US" sz="3000"/>
              <a:t>SARIMA for Time Series Forecasting in R (</a:t>
            </a:r>
            <a:r>
              <a:rPr lang="it-IT" sz="3000"/>
              <a:t>(p, d, q) X (P, D, Q)</a:t>
            </a:r>
            <a:r>
              <a:rPr lang="en-US" sz="3000"/>
              <a:t>)</a:t>
            </a:r>
            <a:br>
              <a:rPr lang="en-US" sz="3000"/>
            </a:br>
            <a:endParaRPr lang="en-US" sz="3000"/>
          </a:p>
        </p:txBody>
      </p:sp>
      <p:sp>
        <p:nvSpPr>
          <p:cNvPr id="3" name="Content Placeholder 2">
            <a:extLst>
              <a:ext uri="{FF2B5EF4-FFF2-40B4-BE49-F238E27FC236}">
                <a16:creationId xmlns:a16="http://schemas.microsoft.com/office/drawing/2014/main" id="{20B52176-DEA6-4F5F-8D67-888468FACD9D}"/>
              </a:ext>
            </a:extLst>
          </p:cNvPr>
          <p:cNvSpPr>
            <a:spLocks noGrp="1"/>
          </p:cNvSpPr>
          <p:nvPr>
            <p:ph idx="1"/>
          </p:nvPr>
        </p:nvSpPr>
        <p:spPr>
          <a:xfrm>
            <a:off x="299676" y="1778000"/>
            <a:ext cx="6489700" cy="4343400"/>
          </a:xfrm>
        </p:spPr>
        <p:txBody>
          <a:bodyPr>
            <a:normAutofit fontScale="70000" lnSpcReduction="20000"/>
          </a:bodyPr>
          <a:lstStyle/>
          <a:p>
            <a:pPr marL="0" indent="0" algn="l" fontAlgn="base">
              <a:buNone/>
            </a:pPr>
            <a:r>
              <a:rPr lang="en-US" sz="2600" b="1">
                <a:solidFill>
                  <a:srgbClr val="222222"/>
                </a:solidFill>
                <a:latin typeface="Helvetica Neue"/>
              </a:rPr>
              <a:t>ARIMA </a:t>
            </a:r>
          </a:p>
          <a:p>
            <a:pPr algn="l" fontAlgn="base">
              <a:buFont typeface="Arial" panose="020B0604020202020204" pitchFamily="34" charset="0"/>
              <a:buChar char="•"/>
            </a:pPr>
            <a:r>
              <a:rPr lang="en-US" sz="2600" b="1" i="0">
                <a:solidFill>
                  <a:srgbClr val="555555"/>
                </a:solidFill>
                <a:effectLst/>
                <a:latin typeface="Helvetica Neue"/>
              </a:rPr>
              <a:t>p</a:t>
            </a:r>
            <a:r>
              <a:rPr lang="en-US" sz="2600" b="0" i="0">
                <a:solidFill>
                  <a:srgbClr val="555555"/>
                </a:solidFill>
                <a:effectLst/>
                <a:latin typeface="Helvetica Neue"/>
              </a:rPr>
              <a:t>: Trend autoregression order.</a:t>
            </a:r>
          </a:p>
          <a:p>
            <a:pPr algn="l" fontAlgn="base">
              <a:buFont typeface="Arial" panose="020B0604020202020204" pitchFamily="34" charset="0"/>
              <a:buChar char="•"/>
            </a:pPr>
            <a:r>
              <a:rPr lang="en-US" sz="2600" b="1" i="0">
                <a:solidFill>
                  <a:srgbClr val="555555"/>
                </a:solidFill>
                <a:effectLst/>
                <a:latin typeface="Helvetica Neue"/>
              </a:rPr>
              <a:t>d</a:t>
            </a:r>
            <a:r>
              <a:rPr lang="en-US" sz="2600" b="0" i="0">
                <a:solidFill>
                  <a:srgbClr val="555555"/>
                </a:solidFill>
                <a:effectLst/>
                <a:latin typeface="Helvetica Neue"/>
              </a:rPr>
              <a:t>: Trend difference order.</a:t>
            </a:r>
          </a:p>
          <a:p>
            <a:pPr algn="l" fontAlgn="base">
              <a:buFont typeface="Arial" panose="020B0604020202020204" pitchFamily="34" charset="0"/>
              <a:buChar char="•"/>
            </a:pPr>
            <a:r>
              <a:rPr lang="en-US" sz="2600" b="1" i="0">
                <a:solidFill>
                  <a:srgbClr val="555555"/>
                </a:solidFill>
                <a:effectLst/>
                <a:latin typeface="Helvetica Neue"/>
              </a:rPr>
              <a:t>q</a:t>
            </a:r>
            <a:r>
              <a:rPr lang="en-US" sz="2600" b="0" i="0">
                <a:solidFill>
                  <a:srgbClr val="555555"/>
                </a:solidFill>
                <a:effectLst/>
                <a:latin typeface="Helvetica Neue"/>
              </a:rPr>
              <a:t>: Trend moving average order</a:t>
            </a:r>
          </a:p>
          <a:p>
            <a:pPr marL="0" indent="0" algn="l" fontAlgn="base">
              <a:buNone/>
            </a:pPr>
            <a:r>
              <a:rPr lang="en-US" sz="2600" b="1">
                <a:solidFill>
                  <a:srgbClr val="222222"/>
                </a:solidFill>
                <a:effectLst/>
                <a:latin typeface="Helvetica Neue"/>
              </a:rPr>
              <a:t>Seasonal Elements</a:t>
            </a:r>
          </a:p>
          <a:p>
            <a:pPr marL="0" indent="0" algn="l" fontAlgn="base">
              <a:buNone/>
            </a:pPr>
            <a:r>
              <a:rPr lang="en-US" sz="2600" b="0">
                <a:solidFill>
                  <a:srgbClr val="555555"/>
                </a:solidFill>
                <a:effectLst/>
                <a:latin typeface="Helvetica Neue"/>
              </a:rPr>
              <a:t>There are four seasonal elements that are not part of ARIMA that must be configured; they are:</a:t>
            </a:r>
          </a:p>
          <a:p>
            <a:pPr algn="l" fontAlgn="base">
              <a:buFont typeface="Arial" panose="020B0604020202020204" pitchFamily="34" charset="0"/>
              <a:buChar char="•"/>
            </a:pPr>
            <a:r>
              <a:rPr lang="en-US" sz="2600" b="1" i="0">
                <a:solidFill>
                  <a:srgbClr val="555555"/>
                </a:solidFill>
                <a:effectLst/>
                <a:latin typeface="Helvetica Neue"/>
              </a:rPr>
              <a:t>P</a:t>
            </a:r>
            <a:r>
              <a:rPr lang="en-US" sz="2600" b="0" i="0">
                <a:solidFill>
                  <a:srgbClr val="555555"/>
                </a:solidFill>
                <a:effectLst/>
                <a:latin typeface="Helvetica Neue"/>
              </a:rPr>
              <a:t>: Seasonal autoregressive order.</a:t>
            </a:r>
          </a:p>
          <a:p>
            <a:pPr algn="l" fontAlgn="base">
              <a:buFont typeface="Arial" panose="020B0604020202020204" pitchFamily="34" charset="0"/>
              <a:buChar char="•"/>
            </a:pPr>
            <a:r>
              <a:rPr lang="en-US" sz="2600" b="1" i="0">
                <a:solidFill>
                  <a:srgbClr val="555555"/>
                </a:solidFill>
                <a:effectLst/>
                <a:latin typeface="Helvetica Neue"/>
              </a:rPr>
              <a:t>D</a:t>
            </a:r>
            <a:r>
              <a:rPr lang="en-US" sz="2600" b="0" i="0">
                <a:solidFill>
                  <a:srgbClr val="555555"/>
                </a:solidFill>
                <a:effectLst/>
                <a:latin typeface="Helvetica Neue"/>
              </a:rPr>
              <a:t>: Seasonal difference order.</a:t>
            </a:r>
          </a:p>
          <a:p>
            <a:pPr algn="l" fontAlgn="base">
              <a:buFont typeface="Arial" panose="020B0604020202020204" pitchFamily="34" charset="0"/>
              <a:buChar char="•"/>
            </a:pPr>
            <a:r>
              <a:rPr lang="en-US" sz="2600" b="1" i="0">
                <a:solidFill>
                  <a:srgbClr val="555555"/>
                </a:solidFill>
                <a:effectLst/>
                <a:latin typeface="Helvetica Neue"/>
              </a:rPr>
              <a:t>Q</a:t>
            </a:r>
            <a:r>
              <a:rPr lang="en-US" sz="2600" b="0" i="0">
                <a:solidFill>
                  <a:srgbClr val="555555"/>
                </a:solidFill>
                <a:effectLst/>
                <a:latin typeface="Helvetica Neue"/>
              </a:rPr>
              <a:t>: Seasonal moving average order.</a:t>
            </a:r>
          </a:p>
          <a:p>
            <a:pPr algn="l" fontAlgn="base">
              <a:buFont typeface="Arial" panose="020B0604020202020204" pitchFamily="34" charset="0"/>
              <a:buChar char="•"/>
            </a:pPr>
            <a:r>
              <a:rPr lang="en-US" sz="2600" b="1" i="0">
                <a:solidFill>
                  <a:srgbClr val="555555"/>
                </a:solidFill>
                <a:effectLst/>
                <a:latin typeface="Helvetica Neue"/>
              </a:rPr>
              <a:t>m</a:t>
            </a:r>
            <a:r>
              <a:rPr lang="en-US" sz="2600" b="0" i="0">
                <a:solidFill>
                  <a:srgbClr val="555555"/>
                </a:solidFill>
                <a:effectLst/>
                <a:latin typeface="Helvetica Neue"/>
              </a:rPr>
              <a:t>: The number of time steps for a single seasonal period.</a:t>
            </a:r>
          </a:p>
          <a:p>
            <a:endParaRPr lang="en-US"/>
          </a:p>
        </p:txBody>
      </p:sp>
      <p:sp>
        <p:nvSpPr>
          <p:cNvPr id="4" name="Content Placeholder 2">
            <a:extLst>
              <a:ext uri="{FF2B5EF4-FFF2-40B4-BE49-F238E27FC236}">
                <a16:creationId xmlns:a16="http://schemas.microsoft.com/office/drawing/2014/main" id="{3D096CE4-D826-43C9-8B81-92542CABA6CC}"/>
              </a:ext>
            </a:extLst>
          </p:cNvPr>
          <p:cNvSpPr txBox="1">
            <a:spLocks/>
          </p:cNvSpPr>
          <p:nvPr/>
        </p:nvSpPr>
        <p:spPr>
          <a:xfrm>
            <a:off x="7018867" y="1778000"/>
            <a:ext cx="5041900" cy="4343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sp>
        <p:nvSpPr>
          <p:cNvPr id="5" name="Content Placeholder 2">
            <a:extLst>
              <a:ext uri="{FF2B5EF4-FFF2-40B4-BE49-F238E27FC236}">
                <a16:creationId xmlns:a16="http://schemas.microsoft.com/office/drawing/2014/main" id="{273A397E-07F0-4788-81F4-90324B233630}"/>
              </a:ext>
            </a:extLst>
          </p:cNvPr>
          <p:cNvSpPr txBox="1">
            <a:spLocks/>
          </p:cNvSpPr>
          <p:nvPr/>
        </p:nvSpPr>
        <p:spPr>
          <a:xfrm>
            <a:off x="7018867" y="1866900"/>
            <a:ext cx="4682066" cy="437303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fontAlgn="base">
              <a:buNone/>
            </a:pPr>
            <a:r>
              <a:rPr lang="it-IT" sz="2000" b="1">
                <a:solidFill>
                  <a:srgbClr val="222222"/>
                </a:solidFill>
                <a:latin typeface="Helvetica Neue"/>
              </a:rPr>
              <a:t>#SARIMA (p, 1, q) X (P, 1, Q)</a:t>
            </a:r>
          </a:p>
          <a:p>
            <a:pPr fontAlgn="base"/>
            <a:r>
              <a:rPr lang="it-IT" sz="2000" b="1">
                <a:solidFill>
                  <a:srgbClr val="222222"/>
                </a:solidFill>
                <a:latin typeface="Helvetica Neue"/>
              </a:rPr>
              <a:t> p: 2,3,4</a:t>
            </a:r>
          </a:p>
          <a:p>
            <a:pPr fontAlgn="base"/>
            <a:r>
              <a:rPr lang="it-IT" sz="2000" b="1">
                <a:solidFill>
                  <a:srgbClr val="222222"/>
                </a:solidFill>
                <a:latin typeface="Helvetica Neue"/>
              </a:rPr>
              <a:t> q: 1,2</a:t>
            </a:r>
          </a:p>
          <a:p>
            <a:pPr fontAlgn="base"/>
            <a:r>
              <a:rPr lang="it-IT" sz="2000" b="1">
                <a:solidFill>
                  <a:srgbClr val="222222"/>
                </a:solidFill>
                <a:latin typeface="Helvetica Neue"/>
              </a:rPr>
              <a:t> P: 0,1</a:t>
            </a:r>
          </a:p>
          <a:p>
            <a:pPr fontAlgn="base"/>
            <a:r>
              <a:rPr lang="it-IT" sz="2000" b="1">
                <a:solidFill>
                  <a:srgbClr val="222222"/>
                </a:solidFill>
                <a:latin typeface="Helvetica Neue"/>
              </a:rPr>
              <a:t> Q: 0,1,2</a:t>
            </a:r>
          </a:p>
        </p:txBody>
      </p:sp>
    </p:spTree>
    <p:extLst>
      <p:ext uri="{BB962C8B-B14F-4D97-AF65-F5344CB8AC3E}">
        <p14:creationId xmlns:p14="http://schemas.microsoft.com/office/powerpoint/2010/main" val="14186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3601-AA6A-4AAB-A499-57D6DCD84C66}"/>
              </a:ext>
            </a:extLst>
          </p:cNvPr>
          <p:cNvSpPr>
            <a:spLocks noGrp="1"/>
          </p:cNvSpPr>
          <p:nvPr>
            <p:ph type="title"/>
          </p:nvPr>
        </p:nvSpPr>
        <p:spPr>
          <a:xfrm>
            <a:off x="0" y="567584"/>
            <a:ext cx="9601200" cy="1036850"/>
          </a:xfrm>
        </p:spPr>
        <p:txBody>
          <a:bodyPr>
            <a:normAutofit/>
          </a:bodyPr>
          <a:lstStyle/>
          <a:p>
            <a:r>
              <a:rPr lang="en-US" sz="2700"/>
              <a:t>SARIMA for Time Series Forecasting in R (</a:t>
            </a:r>
            <a:r>
              <a:rPr lang="it-IT" sz="2700"/>
              <a:t>(p, d, q) X (P, D,1)</a:t>
            </a:r>
            <a:r>
              <a:rPr lang="en-US" sz="2700"/>
              <a:t>)</a:t>
            </a:r>
            <a:br>
              <a:rPr lang="en-US" sz="2700"/>
            </a:br>
            <a:endParaRPr lang="en-US" sz="2700"/>
          </a:p>
        </p:txBody>
      </p:sp>
      <p:sp>
        <p:nvSpPr>
          <p:cNvPr id="3" name="Content Placeholder 2">
            <a:extLst>
              <a:ext uri="{FF2B5EF4-FFF2-40B4-BE49-F238E27FC236}">
                <a16:creationId xmlns:a16="http://schemas.microsoft.com/office/drawing/2014/main" id="{20B52176-DEA6-4F5F-8D67-888468FACD9D}"/>
              </a:ext>
            </a:extLst>
          </p:cNvPr>
          <p:cNvSpPr>
            <a:spLocks noGrp="1"/>
          </p:cNvSpPr>
          <p:nvPr>
            <p:ph idx="1"/>
          </p:nvPr>
        </p:nvSpPr>
        <p:spPr>
          <a:xfrm>
            <a:off x="743103" y="2304047"/>
            <a:ext cx="10705794" cy="3291305"/>
          </a:xfrm>
        </p:spPr>
        <p:txBody>
          <a:bodyPr>
            <a:normAutofit/>
          </a:bodyPr>
          <a:lstStyle/>
          <a:p>
            <a:pPr marL="0" indent="0" algn="l" fontAlgn="base">
              <a:buNone/>
            </a:pPr>
            <a:r>
              <a:rPr lang="en-US" sz="1900" i="1"/>
              <a:t>Arima(</a:t>
            </a:r>
            <a:r>
              <a:rPr lang="en-US" sz="1900" i="1" err="1"/>
              <a:t>candyHOLD,order</a:t>
            </a:r>
            <a:r>
              <a:rPr lang="en-US" sz="1900" i="1"/>
              <a:t>=c(2,1,1),seasonal=c(0,1,0))        AIC=3300.19  and   BIC=3317.56  </a:t>
            </a:r>
          </a:p>
          <a:p>
            <a:pPr marL="0" indent="0" algn="l" fontAlgn="base">
              <a:buNone/>
            </a:pPr>
            <a:r>
              <a:rPr lang="en-US" sz="1900" i="1"/>
              <a:t>Arima(</a:t>
            </a:r>
            <a:r>
              <a:rPr lang="en-US" sz="1900" i="1" err="1"/>
              <a:t>candyHOLD,order</a:t>
            </a:r>
            <a:r>
              <a:rPr lang="en-US" sz="1900" i="1"/>
              <a:t>=c(2,1,2),seasonal=c(1,1,2)) 	      AIC=3145.38  and   BIC=3180.13</a:t>
            </a:r>
          </a:p>
          <a:p>
            <a:pPr marL="0" indent="0" algn="l" fontAlgn="base">
              <a:buNone/>
            </a:pPr>
            <a:r>
              <a:rPr lang="en-US" sz="1900" i="1"/>
              <a:t>Arima(</a:t>
            </a:r>
            <a:r>
              <a:rPr lang="en-US" sz="1900" i="1" err="1"/>
              <a:t>candyHOLD,order</a:t>
            </a:r>
            <a:r>
              <a:rPr lang="en-US" sz="1900" i="1"/>
              <a:t>=c(2,1,1),seasonal=c(0,1,2))        AIC=3154.95  and   BIC=3181.02</a:t>
            </a:r>
          </a:p>
          <a:p>
            <a:pPr marL="0" indent="0" algn="l" fontAlgn="base">
              <a:buNone/>
            </a:pPr>
            <a:r>
              <a:rPr lang="en-US" sz="1900" i="1"/>
              <a:t>Arima(</a:t>
            </a:r>
            <a:r>
              <a:rPr lang="en-US" sz="1900" i="1" err="1"/>
              <a:t>candyHOLD,order</a:t>
            </a:r>
            <a:r>
              <a:rPr lang="en-US" sz="1900" i="1"/>
              <a:t>=c(3,1,2),seasonal=c(0,1,2))        AIC=3138.31  and   BIC=3173.06</a:t>
            </a:r>
          </a:p>
          <a:p>
            <a:pPr marL="0" indent="0" algn="l" fontAlgn="base">
              <a:buNone/>
            </a:pPr>
            <a:r>
              <a:rPr lang="en-US" sz="1900" i="1"/>
              <a:t>Arima(</a:t>
            </a:r>
            <a:r>
              <a:rPr lang="en-US" sz="1900" i="1" err="1"/>
              <a:t>candyHOLD,order</a:t>
            </a:r>
            <a:r>
              <a:rPr lang="en-US" sz="1900" i="1"/>
              <a:t>=c(4,1,2),seasonal=c(0,1,2))         AIC=3139.92  and   BIC=3179.02</a:t>
            </a:r>
          </a:p>
          <a:p>
            <a:pPr marL="0" indent="0" algn="l" fontAlgn="base">
              <a:buNone/>
            </a:pPr>
            <a:r>
              <a:rPr lang="en-US" sz="1900" i="1"/>
              <a:t>Arima(</a:t>
            </a:r>
            <a:r>
              <a:rPr lang="en-US" sz="1900" i="1" err="1"/>
              <a:t>candyHOLD,order</a:t>
            </a:r>
            <a:r>
              <a:rPr lang="en-US" sz="1900" i="1"/>
              <a:t>=c(4,1,3),seasonal=c(1,1,2))        AIC=3107.13  and   BIC=3154.91</a:t>
            </a:r>
          </a:p>
          <a:p>
            <a:pPr marL="0" indent="0" algn="l" fontAlgn="base">
              <a:buNone/>
            </a:pPr>
            <a:r>
              <a:rPr lang="en-US" sz="1900" i="1"/>
              <a:t>Arima(</a:t>
            </a:r>
            <a:r>
              <a:rPr lang="en-US" sz="1900" i="1" err="1"/>
              <a:t>candyHOLD,order</a:t>
            </a:r>
            <a:r>
              <a:rPr lang="en-US" sz="1900" i="1"/>
              <a:t>=c(4,1,3),seasonal=c(0,1,2))        AIC=3105.05  and   BIC=3148.49 </a:t>
            </a:r>
            <a:r>
              <a:rPr lang="en-US" sz="1800" b="1">
                <a:solidFill>
                  <a:srgbClr val="222222"/>
                </a:solidFill>
                <a:latin typeface="Helvetica Neue"/>
              </a:rPr>
              <a:t>(Minimum ) </a:t>
            </a:r>
            <a:endParaRPr lang="en-US" sz="1800" b="1"/>
          </a:p>
        </p:txBody>
      </p:sp>
      <p:sp>
        <p:nvSpPr>
          <p:cNvPr id="4" name="Content Placeholder 2">
            <a:extLst>
              <a:ext uri="{FF2B5EF4-FFF2-40B4-BE49-F238E27FC236}">
                <a16:creationId xmlns:a16="http://schemas.microsoft.com/office/drawing/2014/main" id="{3D096CE4-D826-43C9-8B81-92542CABA6CC}"/>
              </a:ext>
            </a:extLst>
          </p:cNvPr>
          <p:cNvSpPr txBox="1">
            <a:spLocks/>
          </p:cNvSpPr>
          <p:nvPr/>
        </p:nvSpPr>
        <p:spPr>
          <a:xfrm>
            <a:off x="7018867" y="1778000"/>
            <a:ext cx="5041900" cy="4343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cxnSp>
        <p:nvCxnSpPr>
          <p:cNvPr id="7" name="Straight Arrow Connector 6">
            <a:extLst>
              <a:ext uri="{FF2B5EF4-FFF2-40B4-BE49-F238E27FC236}">
                <a16:creationId xmlns:a16="http://schemas.microsoft.com/office/drawing/2014/main" id="{35D64A2A-B867-4445-A1F6-033BF19E4199}"/>
              </a:ext>
            </a:extLst>
          </p:cNvPr>
          <p:cNvCxnSpPr>
            <a:cxnSpLocks/>
          </p:cNvCxnSpPr>
          <p:nvPr/>
        </p:nvCxnSpPr>
        <p:spPr>
          <a:xfrm>
            <a:off x="6208565" y="5395361"/>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E4743A-F9A0-41FB-A604-7CC565265427}"/>
              </a:ext>
            </a:extLst>
          </p:cNvPr>
          <p:cNvCxnSpPr>
            <a:cxnSpLocks/>
          </p:cNvCxnSpPr>
          <p:nvPr/>
        </p:nvCxnSpPr>
        <p:spPr>
          <a:xfrm>
            <a:off x="6208565" y="4399831"/>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E67AAB0A-852F-4A68-8F0D-E7E38602C664}"/>
              </a:ext>
            </a:extLst>
          </p:cNvPr>
          <p:cNvCxnSpPr>
            <a:cxnSpLocks/>
          </p:cNvCxnSpPr>
          <p:nvPr/>
        </p:nvCxnSpPr>
        <p:spPr>
          <a:xfrm>
            <a:off x="6208565" y="4920627"/>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D639AF5-9DBD-45E0-8026-5C6862EBF6B7}"/>
              </a:ext>
            </a:extLst>
          </p:cNvPr>
          <p:cNvCxnSpPr>
            <a:cxnSpLocks/>
          </p:cNvCxnSpPr>
          <p:nvPr/>
        </p:nvCxnSpPr>
        <p:spPr>
          <a:xfrm>
            <a:off x="6208565" y="3936845"/>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76A481A-A64D-4945-8B75-FBAAC41C741F}"/>
              </a:ext>
            </a:extLst>
          </p:cNvPr>
          <p:cNvCxnSpPr>
            <a:cxnSpLocks/>
          </p:cNvCxnSpPr>
          <p:nvPr/>
        </p:nvCxnSpPr>
        <p:spPr>
          <a:xfrm>
            <a:off x="6208565" y="3429000"/>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8C51654-1172-4E9D-B1AD-162B7F859ED1}"/>
              </a:ext>
            </a:extLst>
          </p:cNvPr>
          <p:cNvCxnSpPr>
            <a:cxnSpLocks/>
          </p:cNvCxnSpPr>
          <p:nvPr/>
        </p:nvCxnSpPr>
        <p:spPr>
          <a:xfrm>
            <a:off x="6208565" y="2983422"/>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978306DC-1D0E-4688-8612-C9C551F0B755}"/>
              </a:ext>
            </a:extLst>
          </p:cNvPr>
          <p:cNvCxnSpPr>
            <a:cxnSpLocks/>
          </p:cNvCxnSpPr>
          <p:nvPr/>
        </p:nvCxnSpPr>
        <p:spPr>
          <a:xfrm>
            <a:off x="6208565" y="2489892"/>
            <a:ext cx="342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16">
            <a:extLst>
              <a:ext uri="{FF2B5EF4-FFF2-40B4-BE49-F238E27FC236}">
                <a16:creationId xmlns:a16="http://schemas.microsoft.com/office/drawing/2014/main" id="{9A87FE5C-66DC-4A91-91F2-A6403C5D9734}"/>
              </a:ext>
            </a:extLst>
          </p:cNvPr>
          <p:cNvSpPr/>
          <p:nvPr/>
        </p:nvSpPr>
        <p:spPr>
          <a:xfrm>
            <a:off x="617085" y="2131294"/>
            <a:ext cx="10957830" cy="36368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42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3601-AA6A-4AAB-A499-57D6DCD84C66}"/>
              </a:ext>
            </a:extLst>
          </p:cNvPr>
          <p:cNvSpPr>
            <a:spLocks noGrp="1"/>
          </p:cNvSpPr>
          <p:nvPr>
            <p:ph type="title"/>
          </p:nvPr>
        </p:nvSpPr>
        <p:spPr>
          <a:xfrm>
            <a:off x="80132" y="286093"/>
            <a:ext cx="11441307" cy="1036850"/>
          </a:xfrm>
        </p:spPr>
        <p:txBody>
          <a:bodyPr>
            <a:normAutofit/>
          </a:bodyPr>
          <a:lstStyle/>
          <a:p>
            <a:r>
              <a:rPr lang="en-US" sz="2700"/>
              <a:t>Selecting the final SARIMA model with low AIC and BIC values:</a:t>
            </a:r>
          </a:p>
        </p:txBody>
      </p:sp>
      <p:sp>
        <p:nvSpPr>
          <p:cNvPr id="3" name="Content Placeholder 2">
            <a:extLst>
              <a:ext uri="{FF2B5EF4-FFF2-40B4-BE49-F238E27FC236}">
                <a16:creationId xmlns:a16="http://schemas.microsoft.com/office/drawing/2014/main" id="{20B52176-DEA6-4F5F-8D67-888468FACD9D}"/>
              </a:ext>
            </a:extLst>
          </p:cNvPr>
          <p:cNvSpPr>
            <a:spLocks noGrp="1"/>
          </p:cNvSpPr>
          <p:nvPr>
            <p:ph idx="1"/>
          </p:nvPr>
        </p:nvSpPr>
        <p:spPr>
          <a:xfrm>
            <a:off x="3035746" y="1738437"/>
            <a:ext cx="6120508" cy="811578"/>
          </a:xfrm>
        </p:spPr>
        <p:txBody>
          <a:bodyPr>
            <a:normAutofit/>
          </a:bodyPr>
          <a:lstStyle/>
          <a:p>
            <a:pPr marL="0" indent="0" algn="l" fontAlgn="base">
              <a:buNone/>
            </a:pPr>
            <a:r>
              <a:rPr lang="en-US" sz="1600" i="1" err="1"/>
              <a:t>modelSARIMA</a:t>
            </a:r>
            <a:r>
              <a:rPr lang="en-US" sz="1600" i="1"/>
              <a:t>=Arima(</a:t>
            </a:r>
            <a:r>
              <a:rPr lang="en-US" sz="1600" i="1" err="1"/>
              <a:t>candyHOLD,order</a:t>
            </a:r>
            <a:r>
              <a:rPr lang="en-US" sz="1600" i="1"/>
              <a:t>=c(4,1,3),seasonal=c(0,1,2))</a:t>
            </a:r>
          </a:p>
          <a:p>
            <a:pPr marL="0" indent="0" algn="l" fontAlgn="base">
              <a:buNone/>
            </a:pPr>
            <a:r>
              <a:rPr lang="en-US" sz="1600" i="1" err="1"/>
              <a:t>ggtsdisplay</a:t>
            </a:r>
            <a:r>
              <a:rPr lang="en-US" sz="1600" i="1"/>
              <a:t>(</a:t>
            </a:r>
            <a:r>
              <a:rPr lang="en-US" sz="1600" i="1" err="1"/>
              <a:t>modelSARIMA$residuals,lag.max</a:t>
            </a:r>
            <a:r>
              <a:rPr lang="en-US" sz="1600" i="1"/>
              <a:t>=49)</a:t>
            </a:r>
          </a:p>
        </p:txBody>
      </p:sp>
      <p:sp>
        <p:nvSpPr>
          <p:cNvPr id="4" name="Content Placeholder 2">
            <a:extLst>
              <a:ext uri="{FF2B5EF4-FFF2-40B4-BE49-F238E27FC236}">
                <a16:creationId xmlns:a16="http://schemas.microsoft.com/office/drawing/2014/main" id="{3D096CE4-D826-43C9-8B81-92542CABA6CC}"/>
              </a:ext>
            </a:extLst>
          </p:cNvPr>
          <p:cNvSpPr txBox="1">
            <a:spLocks/>
          </p:cNvSpPr>
          <p:nvPr/>
        </p:nvSpPr>
        <p:spPr>
          <a:xfrm>
            <a:off x="7018867" y="1778000"/>
            <a:ext cx="5041900" cy="4343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sp>
        <p:nvSpPr>
          <p:cNvPr id="5" name="Content Placeholder 2">
            <a:extLst>
              <a:ext uri="{FF2B5EF4-FFF2-40B4-BE49-F238E27FC236}">
                <a16:creationId xmlns:a16="http://schemas.microsoft.com/office/drawing/2014/main" id="{273A397E-07F0-4788-81F4-90324B233630}"/>
              </a:ext>
            </a:extLst>
          </p:cNvPr>
          <p:cNvSpPr txBox="1">
            <a:spLocks/>
          </p:cNvSpPr>
          <p:nvPr/>
        </p:nvSpPr>
        <p:spPr>
          <a:xfrm>
            <a:off x="7018867" y="1866900"/>
            <a:ext cx="4682066" cy="437303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fontAlgn="base"/>
            <a:endParaRPr lang="it-IT" sz="2000" b="1">
              <a:solidFill>
                <a:srgbClr val="222222"/>
              </a:solidFill>
              <a:latin typeface="Helvetica Neue"/>
            </a:endParaRPr>
          </a:p>
        </p:txBody>
      </p:sp>
      <p:pic>
        <p:nvPicPr>
          <p:cNvPr id="7" name="Picture 6">
            <a:extLst>
              <a:ext uri="{FF2B5EF4-FFF2-40B4-BE49-F238E27FC236}">
                <a16:creationId xmlns:a16="http://schemas.microsoft.com/office/drawing/2014/main" id="{BC9CE2A5-6DB3-4209-9D4E-DC491244A2E9}"/>
              </a:ext>
            </a:extLst>
          </p:cNvPr>
          <p:cNvPicPr>
            <a:picLocks noChangeAspect="1"/>
          </p:cNvPicPr>
          <p:nvPr/>
        </p:nvPicPr>
        <p:blipFill>
          <a:blip r:embed="rId2"/>
          <a:srcRect/>
          <a:stretch/>
        </p:blipFill>
        <p:spPr>
          <a:xfrm>
            <a:off x="595205" y="2708111"/>
            <a:ext cx="10926234" cy="3875051"/>
          </a:xfrm>
          <a:prstGeom prst="rect">
            <a:avLst/>
          </a:prstGeom>
        </p:spPr>
      </p:pic>
      <p:sp>
        <p:nvSpPr>
          <p:cNvPr id="8" name="Rectangle 7">
            <a:extLst>
              <a:ext uri="{FF2B5EF4-FFF2-40B4-BE49-F238E27FC236}">
                <a16:creationId xmlns:a16="http://schemas.microsoft.com/office/drawing/2014/main" id="{F2C67B02-FC71-4B86-973E-A91E5BD473F6}"/>
              </a:ext>
            </a:extLst>
          </p:cNvPr>
          <p:cNvSpPr/>
          <p:nvPr/>
        </p:nvSpPr>
        <p:spPr>
          <a:xfrm>
            <a:off x="626533" y="1679171"/>
            <a:ext cx="10938934" cy="93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88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D593966-D740-44E8-99F1-8F5868E0029A}"/>
              </a:ext>
            </a:extLst>
          </p:cNvPr>
          <p:cNvSpPr>
            <a:spLocks noGrp="1"/>
          </p:cNvSpPr>
          <p:nvPr>
            <p:ph type="title"/>
          </p:nvPr>
        </p:nvSpPr>
        <p:spPr>
          <a:xfrm>
            <a:off x="80132" y="286093"/>
            <a:ext cx="11441307" cy="1036850"/>
          </a:xfrm>
        </p:spPr>
        <p:txBody>
          <a:bodyPr>
            <a:normAutofit/>
          </a:bodyPr>
          <a:lstStyle/>
          <a:p>
            <a:r>
              <a:rPr lang="en-US" sz="2700"/>
              <a:t>Diagnostic check on residuals:</a:t>
            </a:r>
          </a:p>
        </p:txBody>
      </p:sp>
      <p:sp>
        <p:nvSpPr>
          <p:cNvPr id="13" name="Content Placeholder 2">
            <a:extLst>
              <a:ext uri="{FF2B5EF4-FFF2-40B4-BE49-F238E27FC236}">
                <a16:creationId xmlns:a16="http://schemas.microsoft.com/office/drawing/2014/main" id="{EA1C6B20-FA8B-43D9-B217-A73C19631A20}"/>
              </a:ext>
            </a:extLst>
          </p:cNvPr>
          <p:cNvSpPr txBox="1">
            <a:spLocks/>
          </p:cNvSpPr>
          <p:nvPr/>
        </p:nvSpPr>
        <p:spPr>
          <a:xfrm>
            <a:off x="7018867" y="1778000"/>
            <a:ext cx="5041900" cy="4343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sp>
        <p:nvSpPr>
          <p:cNvPr id="14" name="Content Placeholder 2">
            <a:extLst>
              <a:ext uri="{FF2B5EF4-FFF2-40B4-BE49-F238E27FC236}">
                <a16:creationId xmlns:a16="http://schemas.microsoft.com/office/drawing/2014/main" id="{4B6B5F8E-9016-4A4A-AD04-C3777609AF2E}"/>
              </a:ext>
            </a:extLst>
          </p:cNvPr>
          <p:cNvSpPr txBox="1">
            <a:spLocks/>
          </p:cNvSpPr>
          <p:nvPr/>
        </p:nvSpPr>
        <p:spPr>
          <a:xfrm>
            <a:off x="7018867" y="1866900"/>
            <a:ext cx="4682066" cy="437303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fontAlgn="base"/>
            <a:endParaRPr lang="it-IT" sz="2000" b="1">
              <a:solidFill>
                <a:srgbClr val="222222"/>
              </a:solidFill>
              <a:latin typeface="Helvetica Neue"/>
            </a:endParaRPr>
          </a:p>
        </p:txBody>
      </p:sp>
      <p:sp>
        <p:nvSpPr>
          <p:cNvPr id="15" name="Rectangle 14">
            <a:extLst>
              <a:ext uri="{FF2B5EF4-FFF2-40B4-BE49-F238E27FC236}">
                <a16:creationId xmlns:a16="http://schemas.microsoft.com/office/drawing/2014/main" id="{1B31C70D-879E-4FB8-B4B2-DF1EF8A7F795}"/>
              </a:ext>
            </a:extLst>
          </p:cNvPr>
          <p:cNvSpPr/>
          <p:nvPr/>
        </p:nvSpPr>
        <p:spPr>
          <a:xfrm>
            <a:off x="148704" y="1778000"/>
            <a:ext cx="4109398" cy="637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22F9B29-4E74-430D-AF12-615E502E925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9929" y="1548320"/>
            <a:ext cx="7550838" cy="5023587"/>
          </a:xfrm>
          <a:prstGeom prst="rect">
            <a:avLst/>
          </a:prstGeom>
        </p:spPr>
      </p:pic>
      <p:sp>
        <p:nvSpPr>
          <p:cNvPr id="17" name="Content Placeholder 10">
            <a:extLst>
              <a:ext uri="{FF2B5EF4-FFF2-40B4-BE49-F238E27FC236}">
                <a16:creationId xmlns:a16="http://schemas.microsoft.com/office/drawing/2014/main" id="{991DFB21-EE98-435F-91B5-E92E2B61CC41}"/>
              </a:ext>
            </a:extLst>
          </p:cNvPr>
          <p:cNvSpPr>
            <a:spLocks noGrp="1"/>
          </p:cNvSpPr>
          <p:nvPr>
            <p:ph idx="1"/>
          </p:nvPr>
        </p:nvSpPr>
        <p:spPr>
          <a:xfrm>
            <a:off x="148703" y="1777999"/>
            <a:ext cx="4109398" cy="637655"/>
          </a:xfrm>
        </p:spPr>
        <p:txBody>
          <a:bodyPr>
            <a:normAutofit/>
          </a:bodyPr>
          <a:lstStyle/>
          <a:p>
            <a:pPr marL="0" indent="0">
              <a:buNone/>
            </a:pPr>
            <a:r>
              <a:rPr lang="en-IN" sz="1600" i="1" err="1"/>
              <a:t>checkresiduals</a:t>
            </a:r>
            <a:r>
              <a:rPr lang="en-IN" sz="1600" i="1"/>
              <a:t>(Arima(</a:t>
            </a:r>
            <a:r>
              <a:rPr lang="en-IN" sz="1600" i="1" err="1"/>
              <a:t>candyHOLD,order</a:t>
            </a:r>
            <a:r>
              <a:rPr lang="en-IN" sz="1600" i="1"/>
              <a:t>=c(4,1,3),seasonal=c(0,1,2)))</a:t>
            </a:r>
          </a:p>
        </p:txBody>
      </p:sp>
      <p:sp>
        <p:nvSpPr>
          <p:cNvPr id="18" name="Content Placeholder 10">
            <a:extLst>
              <a:ext uri="{FF2B5EF4-FFF2-40B4-BE49-F238E27FC236}">
                <a16:creationId xmlns:a16="http://schemas.microsoft.com/office/drawing/2014/main" id="{106E39D2-CCD5-480F-A138-4F8E354EC5E9}"/>
              </a:ext>
            </a:extLst>
          </p:cNvPr>
          <p:cNvSpPr txBox="1">
            <a:spLocks/>
          </p:cNvSpPr>
          <p:nvPr/>
        </p:nvSpPr>
        <p:spPr>
          <a:xfrm>
            <a:off x="151787" y="2883856"/>
            <a:ext cx="4232228" cy="368805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IN" sz="2000"/>
              <a:t>Mean of the residuals obtained from SARIMA model is nearly 0.</a:t>
            </a:r>
          </a:p>
          <a:p>
            <a:r>
              <a:rPr lang="en-IN" sz="2000"/>
              <a:t>In the ACF graph, it can be noted that there is no significant correlation between residuals. </a:t>
            </a:r>
          </a:p>
        </p:txBody>
      </p:sp>
    </p:spTree>
    <p:extLst>
      <p:ext uri="{BB962C8B-B14F-4D97-AF65-F5344CB8AC3E}">
        <p14:creationId xmlns:p14="http://schemas.microsoft.com/office/powerpoint/2010/main" val="400446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27" y="243575"/>
            <a:ext cx="9601200" cy="1036850"/>
          </a:xfrm>
        </p:spPr>
        <p:txBody>
          <a:bodyPr/>
          <a:lstStyle/>
          <a:p>
            <a:r>
              <a:rPr lang="en-US" sz="2700" err="1"/>
              <a:t>Ljung</a:t>
            </a:r>
            <a:r>
              <a:rPr lang="en-US" sz="2700"/>
              <a:t>-Box test</a:t>
            </a:r>
          </a:p>
        </p:txBody>
      </p:sp>
      <p:sp>
        <p:nvSpPr>
          <p:cNvPr id="4" name="Content Placeholder 3">
            <a:extLst>
              <a:ext uri="{FF2B5EF4-FFF2-40B4-BE49-F238E27FC236}">
                <a16:creationId xmlns:a16="http://schemas.microsoft.com/office/drawing/2014/main" id="{F2DF21DC-C626-4BD3-B400-3C5A9400EB2A}"/>
              </a:ext>
            </a:extLst>
          </p:cNvPr>
          <p:cNvSpPr>
            <a:spLocks noGrp="1"/>
          </p:cNvSpPr>
          <p:nvPr>
            <p:ph idx="1"/>
          </p:nvPr>
        </p:nvSpPr>
        <p:spPr>
          <a:xfrm>
            <a:off x="393700" y="1667933"/>
            <a:ext cx="6460067" cy="4157134"/>
          </a:xfrm>
        </p:spPr>
        <p:txBody>
          <a:bodyPr>
            <a:normAutofit/>
          </a:bodyPr>
          <a:lstStyle/>
          <a:p>
            <a:r>
              <a:rPr lang="en-US"/>
              <a:t> H0: The first 49 lags are jointly equal to 0. </a:t>
            </a:r>
          </a:p>
          <a:p>
            <a:r>
              <a:rPr lang="en-US"/>
              <a:t> HA: complement of H0</a:t>
            </a:r>
          </a:p>
          <a:p>
            <a:pPr marL="0" indent="0" fontAlgn="base">
              <a:buNone/>
            </a:pPr>
            <a:r>
              <a:rPr lang="en-US" sz="1600" i="1"/>
              <a:t>Code : </a:t>
            </a:r>
          </a:p>
          <a:p>
            <a:pPr marL="0" indent="0" fontAlgn="base">
              <a:buNone/>
            </a:pPr>
            <a:r>
              <a:rPr lang="en-US" sz="1600" i="1" err="1"/>
              <a:t>Box.test</a:t>
            </a:r>
            <a:r>
              <a:rPr lang="en-US" sz="1600" i="1"/>
              <a:t>(</a:t>
            </a:r>
            <a:r>
              <a:rPr lang="en-US" sz="1600" i="1" err="1"/>
              <a:t>modelSARIMA$residuals,lag</a:t>
            </a:r>
            <a:r>
              <a:rPr lang="en-US" sz="1600" i="1"/>
              <a:t>=49, type="</a:t>
            </a:r>
            <a:r>
              <a:rPr lang="en-US" sz="1600" i="1" err="1"/>
              <a:t>Ljung</a:t>
            </a:r>
            <a:r>
              <a:rPr lang="en-US" sz="1600" i="1"/>
              <a:t>-Box")</a:t>
            </a:r>
          </a:p>
          <a:p>
            <a:pPr marL="0" indent="0" fontAlgn="base">
              <a:buNone/>
            </a:pPr>
            <a:r>
              <a:rPr lang="en-US" sz="1600" i="1" err="1"/>
              <a:t>qchisq</a:t>
            </a:r>
            <a:r>
              <a:rPr lang="en-US" sz="1600" i="1"/>
              <a:t>(.95,49)</a:t>
            </a:r>
          </a:p>
          <a:p>
            <a:pPr marL="0" indent="0">
              <a:buNone/>
            </a:pPr>
            <a:r>
              <a:rPr lang="en-US" b="1"/>
              <a:t>Interpretation: </a:t>
            </a:r>
            <a:r>
              <a:rPr lang="en-US"/>
              <a:t> I fail to reject: 48.282 &lt; 66.338</a:t>
            </a:r>
          </a:p>
        </p:txBody>
      </p:sp>
      <p:sp>
        <p:nvSpPr>
          <p:cNvPr id="9" name="Content Placeholder 3">
            <a:extLst>
              <a:ext uri="{FF2B5EF4-FFF2-40B4-BE49-F238E27FC236}">
                <a16:creationId xmlns:a16="http://schemas.microsoft.com/office/drawing/2014/main" id="{03DC39EC-2522-42D9-8A64-CE52770FA3FC}"/>
              </a:ext>
            </a:extLst>
          </p:cNvPr>
          <p:cNvSpPr txBox="1">
            <a:spLocks/>
          </p:cNvSpPr>
          <p:nvPr/>
        </p:nvSpPr>
        <p:spPr>
          <a:xfrm>
            <a:off x="7044266" y="1799166"/>
            <a:ext cx="4432300" cy="4296834"/>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b="1"/>
              <a:t>Result</a:t>
            </a:r>
          </a:p>
          <a:p>
            <a:pPr marL="0" indent="0">
              <a:buNone/>
            </a:pPr>
            <a:r>
              <a:rPr lang="en-US"/>
              <a:t>Box-</a:t>
            </a:r>
            <a:r>
              <a:rPr lang="en-US" err="1"/>
              <a:t>Ljung</a:t>
            </a:r>
            <a:r>
              <a:rPr lang="en-US"/>
              <a:t> test</a:t>
            </a:r>
          </a:p>
          <a:p>
            <a:pPr marL="0" indent="0">
              <a:buNone/>
            </a:pPr>
            <a:r>
              <a:rPr lang="en-US"/>
              <a:t>data:  </a:t>
            </a:r>
            <a:r>
              <a:rPr lang="en-US" err="1"/>
              <a:t>modelSARIMA$residuals</a:t>
            </a:r>
            <a:endParaRPr lang="en-US"/>
          </a:p>
          <a:p>
            <a:pPr marL="0" indent="0">
              <a:buNone/>
            </a:pPr>
            <a:r>
              <a:rPr lang="en-US"/>
              <a:t>X-squared = 48.282, df = 49, p-value = 0.5021</a:t>
            </a:r>
          </a:p>
          <a:p>
            <a:pPr marL="0" indent="0">
              <a:buNone/>
            </a:pPr>
            <a:r>
              <a:rPr lang="en-US"/>
              <a:t>[1] 66.33865</a:t>
            </a:r>
          </a:p>
          <a:p>
            <a:endParaRPr lang="en-US"/>
          </a:p>
          <a:p>
            <a:endParaRPr lang="en-US"/>
          </a:p>
        </p:txBody>
      </p:sp>
      <p:sp>
        <p:nvSpPr>
          <p:cNvPr id="11" name="Rectangle 10">
            <a:extLst>
              <a:ext uri="{FF2B5EF4-FFF2-40B4-BE49-F238E27FC236}">
                <a16:creationId xmlns:a16="http://schemas.microsoft.com/office/drawing/2014/main" id="{51FF8EA1-0476-4D83-8D68-310455A5A48F}"/>
              </a:ext>
            </a:extLst>
          </p:cNvPr>
          <p:cNvSpPr/>
          <p:nvPr/>
        </p:nvSpPr>
        <p:spPr>
          <a:xfrm>
            <a:off x="393700" y="3034145"/>
            <a:ext cx="6210761" cy="1400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3" y="289001"/>
            <a:ext cx="9601200" cy="1036850"/>
          </a:xfrm>
        </p:spPr>
        <p:txBody>
          <a:bodyPr/>
          <a:lstStyle/>
          <a:p>
            <a:r>
              <a:rPr lang="en-US"/>
              <a:t>Introduction</a:t>
            </a:r>
          </a:p>
        </p:txBody>
      </p:sp>
      <p:sp>
        <p:nvSpPr>
          <p:cNvPr id="3" name="Content Placeholder 2"/>
          <p:cNvSpPr>
            <a:spLocks noGrp="1"/>
          </p:cNvSpPr>
          <p:nvPr>
            <p:ph idx="1"/>
          </p:nvPr>
        </p:nvSpPr>
        <p:spPr>
          <a:xfrm>
            <a:off x="194733" y="1828799"/>
            <a:ext cx="11734799" cy="4842933"/>
          </a:xfrm>
        </p:spPr>
        <p:txBody>
          <a:bodyPr>
            <a:normAutofit/>
          </a:bodyPr>
          <a:lstStyle/>
          <a:p>
            <a:pPr marL="0" indent="0">
              <a:buNone/>
            </a:pPr>
            <a:r>
              <a:rPr lang="en-US" b="1"/>
              <a:t>Overview of the dataset:</a:t>
            </a:r>
          </a:p>
          <a:p>
            <a:r>
              <a:rPr lang="en-US"/>
              <a:t>The dataset used in this project is the monthly production of Candies produced in United States of America (excluding US territories). </a:t>
            </a:r>
          </a:p>
          <a:p>
            <a:r>
              <a:rPr lang="en-US"/>
              <a:t>The data runs through January 1972 to October 2020.</a:t>
            </a:r>
          </a:p>
          <a:p>
            <a:r>
              <a:rPr lang="en-US"/>
              <a:t>Our group has selected this specific dataset to understand the overall candy production and how the production is affected in different months in US.</a:t>
            </a:r>
          </a:p>
          <a:p>
            <a:r>
              <a:rPr lang="en-US"/>
              <a:t>Halloween is one kind of celebration which involves distribution of candies. People do make new resolutions to lose weight and stay fit on event of the New Year. The consumption of candies slightly increases from Christmas holidays to New Year. </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3" y="281916"/>
            <a:ext cx="9601200" cy="1036849"/>
          </a:xfrm>
        </p:spPr>
        <p:txBody>
          <a:bodyPr>
            <a:normAutofit/>
          </a:bodyPr>
          <a:lstStyle/>
          <a:p>
            <a:r>
              <a:rPr lang="en-US"/>
              <a:t> 4 step forecast using selected SARIMA model:</a:t>
            </a:r>
            <a:br>
              <a:rPr lang="en-US"/>
            </a:br>
            <a:r>
              <a:rPr lang="en-US"/>
              <a:t>(</a:t>
            </a:r>
            <a:r>
              <a:rPr lang="it-IT"/>
              <a:t>(</a:t>
            </a:r>
            <a:r>
              <a:rPr lang="en-US"/>
              <a:t>4,1,3</a:t>
            </a:r>
            <a:r>
              <a:rPr lang="it-IT"/>
              <a:t>) X (</a:t>
            </a:r>
            <a:r>
              <a:rPr lang="en-US"/>
              <a:t>0,1,2))</a:t>
            </a:r>
          </a:p>
        </p:txBody>
      </p:sp>
      <p:sp>
        <p:nvSpPr>
          <p:cNvPr id="3" name="Content Placeholder 2"/>
          <p:cNvSpPr>
            <a:spLocks noGrp="1"/>
          </p:cNvSpPr>
          <p:nvPr>
            <p:ph sz="half" idx="1"/>
          </p:nvPr>
        </p:nvSpPr>
        <p:spPr>
          <a:xfrm>
            <a:off x="270933" y="1828800"/>
            <a:ext cx="8661399" cy="1172633"/>
          </a:xfrm>
        </p:spPr>
        <p:txBody>
          <a:bodyPr>
            <a:normAutofit/>
          </a:bodyPr>
          <a:lstStyle/>
          <a:p>
            <a:pPr marL="0" indent="0" fontAlgn="base">
              <a:lnSpc>
                <a:spcPct val="110000"/>
              </a:lnSpc>
              <a:buNone/>
            </a:pPr>
            <a:r>
              <a:rPr lang="en-US" sz="1500" i="1" err="1"/>
              <a:t>foreARIMA</a:t>
            </a:r>
            <a:r>
              <a:rPr lang="en-US" sz="1500" i="1"/>
              <a:t>=forecast(</a:t>
            </a:r>
            <a:r>
              <a:rPr lang="en-US" sz="1500" i="1" err="1"/>
              <a:t>modelSARIMA,h</a:t>
            </a:r>
            <a:r>
              <a:rPr lang="en-US" sz="1500" i="1"/>
              <a:t>=4)</a:t>
            </a:r>
          </a:p>
          <a:p>
            <a:pPr marL="0" indent="0">
              <a:buNone/>
            </a:pPr>
            <a:r>
              <a:rPr lang="en-US" sz="2100" i="1"/>
              <a:t> </a:t>
            </a:r>
            <a:r>
              <a:rPr lang="en-US" sz="2000" b="1"/>
              <a:t>Result</a:t>
            </a:r>
          </a:p>
        </p:txBody>
      </p:sp>
      <p:sp>
        <p:nvSpPr>
          <p:cNvPr id="10" name="Content Placeholder 2">
            <a:extLst>
              <a:ext uri="{FF2B5EF4-FFF2-40B4-BE49-F238E27FC236}">
                <a16:creationId xmlns:a16="http://schemas.microsoft.com/office/drawing/2014/main" id="{0A8E00A6-660A-4D16-A81D-83099D5A4C39}"/>
              </a:ext>
            </a:extLst>
          </p:cNvPr>
          <p:cNvSpPr txBox="1">
            <a:spLocks/>
          </p:cNvSpPr>
          <p:nvPr/>
        </p:nvSpPr>
        <p:spPr>
          <a:xfrm>
            <a:off x="368300" y="4408833"/>
            <a:ext cx="9880601" cy="774700"/>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fontAlgn="base">
              <a:lnSpc>
                <a:spcPct val="110000"/>
              </a:lnSpc>
              <a:buNone/>
            </a:pPr>
            <a:r>
              <a:rPr lang="en-US" sz="1800" i="1"/>
              <a:t>accuracy(</a:t>
            </a:r>
            <a:r>
              <a:rPr lang="en-US" sz="1800" i="1" err="1"/>
              <a:t>foreARIMA,window</a:t>
            </a:r>
            <a:r>
              <a:rPr lang="en-US" sz="1800" i="1"/>
              <a:t>(candy, start=c(2020,7))) </a:t>
            </a:r>
          </a:p>
          <a:p>
            <a:pPr marL="0" indent="0">
              <a:buNone/>
            </a:pPr>
            <a:r>
              <a:rPr lang="en-US" b="1"/>
              <a:t> Result</a:t>
            </a:r>
            <a:endParaRPr lang="en-US"/>
          </a:p>
        </p:txBody>
      </p:sp>
      <p:graphicFrame>
        <p:nvGraphicFramePr>
          <p:cNvPr id="17" name="Table 11">
            <a:extLst>
              <a:ext uri="{FF2B5EF4-FFF2-40B4-BE49-F238E27FC236}">
                <a16:creationId xmlns:a16="http://schemas.microsoft.com/office/drawing/2014/main" id="{64D0D63D-0AEE-489F-B0A0-CDDC1131DDDE}"/>
              </a:ext>
            </a:extLst>
          </p:cNvPr>
          <p:cNvGraphicFramePr>
            <a:graphicFrameLocks noGrp="1"/>
          </p:cNvGraphicFramePr>
          <p:nvPr>
            <p:extLst>
              <p:ext uri="{D42A27DB-BD31-4B8C-83A1-F6EECF244321}">
                <p14:modId xmlns:p14="http://schemas.microsoft.com/office/powerpoint/2010/main" val="3052119374"/>
              </p:ext>
            </p:extLst>
          </p:nvPr>
        </p:nvGraphicFramePr>
        <p:xfrm>
          <a:off x="1943099" y="2317932"/>
          <a:ext cx="10007604" cy="1849120"/>
        </p:xfrm>
        <a:graphic>
          <a:graphicData uri="http://schemas.openxmlformats.org/drawingml/2006/table">
            <a:tbl>
              <a:tblPr firstRow="1" bandRow="1">
                <a:tableStyleId>{C4B1156A-380E-4F78-BDF5-A606A8083BF9}</a:tableStyleId>
              </a:tblPr>
              <a:tblGrid>
                <a:gridCol w="1667934">
                  <a:extLst>
                    <a:ext uri="{9D8B030D-6E8A-4147-A177-3AD203B41FA5}">
                      <a16:colId xmlns:a16="http://schemas.microsoft.com/office/drawing/2014/main" val="314890917"/>
                    </a:ext>
                  </a:extLst>
                </a:gridCol>
                <a:gridCol w="1667934">
                  <a:extLst>
                    <a:ext uri="{9D8B030D-6E8A-4147-A177-3AD203B41FA5}">
                      <a16:colId xmlns:a16="http://schemas.microsoft.com/office/drawing/2014/main" val="3831774088"/>
                    </a:ext>
                  </a:extLst>
                </a:gridCol>
                <a:gridCol w="1667934">
                  <a:extLst>
                    <a:ext uri="{9D8B030D-6E8A-4147-A177-3AD203B41FA5}">
                      <a16:colId xmlns:a16="http://schemas.microsoft.com/office/drawing/2014/main" val="3118640231"/>
                    </a:ext>
                  </a:extLst>
                </a:gridCol>
                <a:gridCol w="1667934">
                  <a:extLst>
                    <a:ext uri="{9D8B030D-6E8A-4147-A177-3AD203B41FA5}">
                      <a16:colId xmlns:a16="http://schemas.microsoft.com/office/drawing/2014/main" val="4014902142"/>
                    </a:ext>
                  </a:extLst>
                </a:gridCol>
                <a:gridCol w="1667934">
                  <a:extLst>
                    <a:ext uri="{9D8B030D-6E8A-4147-A177-3AD203B41FA5}">
                      <a16:colId xmlns:a16="http://schemas.microsoft.com/office/drawing/2014/main" val="1787687002"/>
                    </a:ext>
                  </a:extLst>
                </a:gridCol>
                <a:gridCol w="1667934">
                  <a:extLst>
                    <a:ext uri="{9D8B030D-6E8A-4147-A177-3AD203B41FA5}">
                      <a16:colId xmlns:a16="http://schemas.microsoft.com/office/drawing/2014/main" val="4133724606"/>
                    </a:ext>
                  </a:extLst>
                </a:gridCol>
              </a:tblGrid>
              <a:tr h="0">
                <a:tc>
                  <a:txBody>
                    <a:bodyPr/>
                    <a:lstStyle/>
                    <a:p>
                      <a:endParaRPr lang="en-US"/>
                    </a:p>
                  </a:txBody>
                  <a:tcPr/>
                </a:tc>
                <a:tc>
                  <a:txBody>
                    <a:bodyPr/>
                    <a:lstStyle/>
                    <a:p>
                      <a:r>
                        <a:rPr lang="en-US"/>
                        <a:t>Point Forecast</a:t>
                      </a:r>
                    </a:p>
                  </a:txBody>
                  <a:tcPr/>
                </a:tc>
                <a:tc>
                  <a:txBody>
                    <a:bodyPr/>
                    <a:lstStyle/>
                    <a:p>
                      <a:r>
                        <a:rPr lang="en-US"/>
                        <a:t>Lo 80</a:t>
                      </a:r>
                    </a:p>
                  </a:txBody>
                  <a:tcPr/>
                </a:tc>
                <a:tc>
                  <a:txBody>
                    <a:bodyPr/>
                    <a:lstStyle/>
                    <a:p>
                      <a:r>
                        <a:rPr lang="en-US"/>
                        <a:t>Hi 80</a:t>
                      </a:r>
                    </a:p>
                  </a:txBody>
                  <a:tcPr/>
                </a:tc>
                <a:tc>
                  <a:txBody>
                    <a:bodyPr/>
                    <a:lstStyle/>
                    <a:p>
                      <a:r>
                        <a:rPr lang="en-US"/>
                        <a:t>Lo 95</a:t>
                      </a:r>
                    </a:p>
                  </a:txBody>
                  <a:tcPr/>
                </a:tc>
                <a:tc>
                  <a:txBody>
                    <a:bodyPr/>
                    <a:lstStyle/>
                    <a:p>
                      <a:r>
                        <a:rPr lang="en-US"/>
                        <a:t>Hi 95</a:t>
                      </a:r>
                    </a:p>
                  </a:txBody>
                  <a:tcPr/>
                </a:tc>
                <a:extLst>
                  <a:ext uri="{0D108BD9-81ED-4DB2-BD59-A6C34878D82A}">
                    <a16:rowId xmlns:a16="http://schemas.microsoft.com/office/drawing/2014/main" val="709618776"/>
                  </a:ext>
                </a:extLst>
              </a:tr>
              <a:tr h="370840">
                <a:tc>
                  <a:txBody>
                    <a:bodyPr/>
                    <a:lstStyle/>
                    <a:p>
                      <a:r>
                        <a:rPr lang="en-US"/>
                        <a:t>Jul 2020</a:t>
                      </a:r>
                    </a:p>
                  </a:txBody>
                  <a:tcPr/>
                </a:tc>
                <a:tc>
                  <a:txBody>
                    <a:bodyPr/>
                    <a:lstStyle/>
                    <a:p>
                      <a:pPr marL="0" algn="l" defTabSz="914400" rtl="0" eaLnBrk="1" fontAlgn="b" latinLnBrk="0" hangingPunct="1"/>
                      <a:r>
                        <a:rPr lang="en-US" sz="1800" kern="1200">
                          <a:solidFill>
                            <a:schemeClr val="dk1"/>
                          </a:solidFill>
                          <a:latin typeface="+mn-lt"/>
                          <a:ea typeface="+mn-ea"/>
                          <a:cs typeface="+mn-cs"/>
                        </a:rPr>
                        <a:t>105.9706</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101.3279</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110.6132</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98.87027</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113.0709</a:t>
                      </a:r>
                    </a:p>
                  </a:txBody>
                  <a:tcPr marL="4233" marR="4233" marT="4233" marB="0" anchor="b"/>
                </a:tc>
                <a:extLst>
                  <a:ext uri="{0D108BD9-81ED-4DB2-BD59-A6C34878D82A}">
                    <a16:rowId xmlns:a16="http://schemas.microsoft.com/office/drawing/2014/main" val="1001756628"/>
                  </a:ext>
                </a:extLst>
              </a:tr>
              <a:tr h="370840">
                <a:tc>
                  <a:txBody>
                    <a:bodyPr/>
                    <a:lstStyle/>
                    <a:p>
                      <a:r>
                        <a:rPr lang="en-US"/>
                        <a:t>Aug 2020</a:t>
                      </a:r>
                    </a:p>
                  </a:txBody>
                  <a:tcPr/>
                </a:tc>
                <a:tc>
                  <a:txBody>
                    <a:bodyPr/>
                    <a:lstStyle/>
                    <a:p>
                      <a:pPr marL="0" algn="l" defTabSz="914400" rtl="0" eaLnBrk="1" fontAlgn="b" latinLnBrk="0" hangingPunct="1"/>
                      <a:r>
                        <a:rPr lang="en-US" sz="1800" kern="1200">
                          <a:solidFill>
                            <a:schemeClr val="dk1"/>
                          </a:solidFill>
                          <a:latin typeface="+mn-lt"/>
                          <a:ea typeface="+mn-ea"/>
                          <a:cs typeface="+mn-cs"/>
                        </a:rPr>
                        <a:t>117.2459</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111.4524</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123.0395</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108.3855</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126.1064</a:t>
                      </a:r>
                    </a:p>
                  </a:txBody>
                  <a:tcPr marL="4233" marR="4233" marT="4233" marB="0" anchor="b"/>
                </a:tc>
                <a:extLst>
                  <a:ext uri="{0D108BD9-81ED-4DB2-BD59-A6C34878D82A}">
                    <a16:rowId xmlns:a16="http://schemas.microsoft.com/office/drawing/2014/main" val="2695940199"/>
                  </a:ext>
                </a:extLst>
              </a:tr>
              <a:tr h="370840">
                <a:tc>
                  <a:txBody>
                    <a:bodyPr/>
                    <a:lstStyle/>
                    <a:p>
                      <a:r>
                        <a:rPr lang="en-US"/>
                        <a:t>Sep 2020</a:t>
                      </a:r>
                    </a:p>
                  </a:txBody>
                  <a:tcPr/>
                </a:tc>
                <a:tc>
                  <a:txBody>
                    <a:bodyPr/>
                    <a:lstStyle/>
                    <a:p>
                      <a:pPr marL="0" algn="l" defTabSz="914400" rtl="0" eaLnBrk="1" fontAlgn="b" latinLnBrk="0" hangingPunct="1"/>
                      <a:r>
                        <a:rPr lang="en-US" sz="1800" kern="1200">
                          <a:solidFill>
                            <a:schemeClr val="dk1"/>
                          </a:solidFill>
                          <a:latin typeface="+mn-lt"/>
                          <a:ea typeface="+mn-ea"/>
                          <a:cs typeface="+mn-cs"/>
                        </a:rPr>
                        <a:t>124.921</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118.416</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131.426</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114.9725</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134.8695</a:t>
                      </a:r>
                    </a:p>
                  </a:txBody>
                  <a:tcPr marL="4233" marR="4233" marT="4233" marB="0" anchor="b"/>
                </a:tc>
                <a:extLst>
                  <a:ext uri="{0D108BD9-81ED-4DB2-BD59-A6C34878D82A}">
                    <a16:rowId xmlns:a16="http://schemas.microsoft.com/office/drawing/2014/main" val="1534598566"/>
                  </a:ext>
                </a:extLst>
              </a:tr>
              <a:tr h="370840">
                <a:tc>
                  <a:txBody>
                    <a:bodyPr/>
                    <a:lstStyle/>
                    <a:p>
                      <a:r>
                        <a:rPr lang="en-US"/>
                        <a:t>Oct 2020</a:t>
                      </a:r>
                    </a:p>
                  </a:txBody>
                  <a:tcPr/>
                </a:tc>
                <a:tc>
                  <a:txBody>
                    <a:bodyPr/>
                    <a:lstStyle/>
                    <a:p>
                      <a:pPr marL="0" algn="l" defTabSz="914400" rtl="0" eaLnBrk="1" fontAlgn="b" latinLnBrk="0" hangingPunct="1"/>
                      <a:r>
                        <a:rPr lang="en-US" sz="1800" kern="1200">
                          <a:solidFill>
                            <a:schemeClr val="dk1"/>
                          </a:solidFill>
                          <a:latin typeface="+mn-lt"/>
                          <a:ea typeface="+mn-ea"/>
                          <a:cs typeface="+mn-cs"/>
                        </a:rPr>
                        <a:t>129.8739</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122.8738</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136.874</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119.1682</a:t>
                      </a:r>
                    </a:p>
                  </a:txBody>
                  <a:tcPr marL="4233" marR="4233" marT="4233" marB="0" anchor="b"/>
                </a:tc>
                <a:tc>
                  <a:txBody>
                    <a:bodyPr/>
                    <a:lstStyle/>
                    <a:p>
                      <a:pPr marL="0" algn="l" defTabSz="914400" rtl="0" eaLnBrk="1" fontAlgn="b" latinLnBrk="0" hangingPunct="1"/>
                      <a:r>
                        <a:rPr lang="en-US" sz="1800" kern="1200">
                          <a:solidFill>
                            <a:schemeClr val="dk1"/>
                          </a:solidFill>
                          <a:latin typeface="+mn-lt"/>
                          <a:ea typeface="+mn-ea"/>
                          <a:cs typeface="+mn-cs"/>
                        </a:rPr>
                        <a:t>140.5796</a:t>
                      </a:r>
                    </a:p>
                  </a:txBody>
                  <a:tcPr marL="4233" marR="4233" marT="4233" marB="0" anchor="b"/>
                </a:tc>
                <a:extLst>
                  <a:ext uri="{0D108BD9-81ED-4DB2-BD59-A6C34878D82A}">
                    <a16:rowId xmlns:a16="http://schemas.microsoft.com/office/drawing/2014/main" val="3087151053"/>
                  </a:ext>
                </a:extLst>
              </a:tr>
            </a:tbl>
          </a:graphicData>
        </a:graphic>
      </p:graphicFrame>
      <p:graphicFrame>
        <p:nvGraphicFramePr>
          <p:cNvPr id="18" name="Table 20">
            <a:extLst>
              <a:ext uri="{FF2B5EF4-FFF2-40B4-BE49-F238E27FC236}">
                <a16:creationId xmlns:a16="http://schemas.microsoft.com/office/drawing/2014/main" id="{C6FD14CE-1781-497A-89FC-F000211BCE2B}"/>
              </a:ext>
            </a:extLst>
          </p:cNvPr>
          <p:cNvGraphicFramePr>
            <a:graphicFrameLocks noGrp="1"/>
          </p:cNvGraphicFramePr>
          <p:nvPr>
            <p:extLst>
              <p:ext uri="{D42A27DB-BD31-4B8C-83A1-F6EECF244321}">
                <p14:modId xmlns:p14="http://schemas.microsoft.com/office/powerpoint/2010/main" val="3616747141"/>
              </p:ext>
            </p:extLst>
          </p:nvPr>
        </p:nvGraphicFramePr>
        <p:xfrm>
          <a:off x="1943099" y="4796183"/>
          <a:ext cx="10007603" cy="1112520"/>
        </p:xfrm>
        <a:graphic>
          <a:graphicData uri="http://schemas.openxmlformats.org/drawingml/2006/table">
            <a:tbl>
              <a:tblPr firstRow="1" bandRow="1">
                <a:tableStyleId>{C4B1156A-380E-4F78-BDF5-A606A8083BF9}</a:tableStyleId>
              </a:tblPr>
              <a:tblGrid>
                <a:gridCol w="1333500">
                  <a:extLst>
                    <a:ext uri="{9D8B030D-6E8A-4147-A177-3AD203B41FA5}">
                      <a16:colId xmlns:a16="http://schemas.microsoft.com/office/drawing/2014/main" val="1541705923"/>
                    </a:ext>
                  </a:extLst>
                </a:gridCol>
                <a:gridCol w="890411">
                  <a:extLst>
                    <a:ext uri="{9D8B030D-6E8A-4147-A177-3AD203B41FA5}">
                      <a16:colId xmlns:a16="http://schemas.microsoft.com/office/drawing/2014/main" val="4106781650"/>
                    </a:ext>
                  </a:extLst>
                </a:gridCol>
                <a:gridCol w="1111956">
                  <a:extLst>
                    <a:ext uri="{9D8B030D-6E8A-4147-A177-3AD203B41FA5}">
                      <a16:colId xmlns:a16="http://schemas.microsoft.com/office/drawing/2014/main" val="2098919606"/>
                    </a:ext>
                  </a:extLst>
                </a:gridCol>
                <a:gridCol w="1111956">
                  <a:extLst>
                    <a:ext uri="{9D8B030D-6E8A-4147-A177-3AD203B41FA5}">
                      <a16:colId xmlns:a16="http://schemas.microsoft.com/office/drawing/2014/main" val="4076766071"/>
                    </a:ext>
                  </a:extLst>
                </a:gridCol>
                <a:gridCol w="1111956">
                  <a:extLst>
                    <a:ext uri="{9D8B030D-6E8A-4147-A177-3AD203B41FA5}">
                      <a16:colId xmlns:a16="http://schemas.microsoft.com/office/drawing/2014/main" val="1112621610"/>
                    </a:ext>
                  </a:extLst>
                </a:gridCol>
                <a:gridCol w="1111956">
                  <a:extLst>
                    <a:ext uri="{9D8B030D-6E8A-4147-A177-3AD203B41FA5}">
                      <a16:colId xmlns:a16="http://schemas.microsoft.com/office/drawing/2014/main" val="2814309602"/>
                    </a:ext>
                  </a:extLst>
                </a:gridCol>
                <a:gridCol w="1111956">
                  <a:extLst>
                    <a:ext uri="{9D8B030D-6E8A-4147-A177-3AD203B41FA5}">
                      <a16:colId xmlns:a16="http://schemas.microsoft.com/office/drawing/2014/main" val="1845467607"/>
                    </a:ext>
                  </a:extLst>
                </a:gridCol>
                <a:gridCol w="1111956">
                  <a:extLst>
                    <a:ext uri="{9D8B030D-6E8A-4147-A177-3AD203B41FA5}">
                      <a16:colId xmlns:a16="http://schemas.microsoft.com/office/drawing/2014/main" val="109616334"/>
                    </a:ext>
                  </a:extLst>
                </a:gridCol>
                <a:gridCol w="1111956">
                  <a:extLst>
                    <a:ext uri="{9D8B030D-6E8A-4147-A177-3AD203B41FA5}">
                      <a16:colId xmlns:a16="http://schemas.microsoft.com/office/drawing/2014/main" val="3972024850"/>
                    </a:ext>
                  </a:extLst>
                </a:gridCol>
              </a:tblGrid>
              <a:tr h="370840">
                <a:tc>
                  <a:txBody>
                    <a:bodyPr/>
                    <a:lstStyle/>
                    <a:p>
                      <a:pPr algn="r" fontAlgn="b"/>
                      <a:endParaRPr lang="en-US" sz="1800" b="1" kern="1200">
                        <a:solidFill>
                          <a:schemeClr val="dk1"/>
                        </a:solidFill>
                        <a:latin typeface="+mn-lt"/>
                        <a:ea typeface="+mn-ea"/>
                        <a:cs typeface="+mn-cs"/>
                      </a:endParaRPr>
                    </a:p>
                  </a:txBody>
                  <a:tcPr marL="4233" marR="4233" marT="4233" marB="0" anchor="b"/>
                </a:tc>
                <a:tc>
                  <a:txBody>
                    <a:bodyPr/>
                    <a:lstStyle/>
                    <a:p>
                      <a:pPr algn="r" fontAlgn="b"/>
                      <a:r>
                        <a:rPr lang="en-US" sz="1800" b="1" kern="1200">
                          <a:solidFill>
                            <a:schemeClr val="dk1"/>
                          </a:solidFill>
                          <a:latin typeface="+mn-lt"/>
                          <a:ea typeface="+mn-ea"/>
                          <a:cs typeface="+mn-cs"/>
                        </a:rPr>
                        <a:t>ME</a:t>
                      </a:r>
                    </a:p>
                  </a:txBody>
                  <a:tcPr marL="4233" marR="4233" marT="4233" marB="0" anchor="b"/>
                </a:tc>
                <a:tc>
                  <a:txBody>
                    <a:bodyPr/>
                    <a:lstStyle/>
                    <a:p>
                      <a:pPr algn="r" fontAlgn="b"/>
                      <a:r>
                        <a:rPr lang="en-US" sz="1800" b="1" kern="1200">
                          <a:solidFill>
                            <a:schemeClr val="dk1"/>
                          </a:solidFill>
                          <a:latin typeface="+mn-lt"/>
                          <a:ea typeface="+mn-ea"/>
                          <a:cs typeface="+mn-cs"/>
                        </a:rPr>
                        <a:t>RMSE</a:t>
                      </a:r>
                    </a:p>
                  </a:txBody>
                  <a:tcPr marL="4233" marR="4233" marT="4233" marB="0" anchor="b"/>
                </a:tc>
                <a:tc>
                  <a:txBody>
                    <a:bodyPr/>
                    <a:lstStyle/>
                    <a:p>
                      <a:pPr algn="r" fontAlgn="b"/>
                      <a:r>
                        <a:rPr lang="en-US" sz="1800" b="1" kern="1200">
                          <a:solidFill>
                            <a:schemeClr val="dk1"/>
                          </a:solidFill>
                          <a:latin typeface="+mn-lt"/>
                          <a:ea typeface="+mn-ea"/>
                          <a:cs typeface="+mn-cs"/>
                        </a:rPr>
                        <a:t>MAE</a:t>
                      </a:r>
                    </a:p>
                  </a:txBody>
                  <a:tcPr marL="4233" marR="4233" marT="4233" marB="0" anchor="b"/>
                </a:tc>
                <a:tc>
                  <a:txBody>
                    <a:bodyPr/>
                    <a:lstStyle/>
                    <a:p>
                      <a:pPr algn="r" fontAlgn="b"/>
                      <a:r>
                        <a:rPr lang="en-US" sz="1800" b="1" kern="1200">
                          <a:solidFill>
                            <a:schemeClr val="dk1"/>
                          </a:solidFill>
                          <a:latin typeface="+mn-lt"/>
                          <a:ea typeface="+mn-ea"/>
                          <a:cs typeface="+mn-cs"/>
                        </a:rPr>
                        <a:t>MPE</a:t>
                      </a:r>
                    </a:p>
                  </a:txBody>
                  <a:tcPr marL="4233" marR="4233" marT="4233" marB="0" anchor="b"/>
                </a:tc>
                <a:tc>
                  <a:txBody>
                    <a:bodyPr/>
                    <a:lstStyle/>
                    <a:p>
                      <a:pPr algn="r" fontAlgn="b"/>
                      <a:r>
                        <a:rPr lang="en-US" sz="1800" b="1" kern="1200">
                          <a:solidFill>
                            <a:schemeClr val="dk1"/>
                          </a:solidFill>
                          <a:latin typeface="+mn-lt"/>
                          <a:ea typeface="+mn-ea"/>
                          <a:cs typeface="+mn-cs"/>
                        </a:rPr>
                        <a:t>MAPE</a:t>
                      </a:r>
                    </a:p>
                  </a:txBody>
                  <a:tcPr marL="4233" marR="4233" marT="4233" marB="0" anchor="b"/>
                </a:tc>
                <a:tc>
                  <a:txBody>
                    <a:bodyPr/>
                    <a:lstStyle/>
                    <a:p>
                      <a:pPr algn="r" fontAlgn="b"/>
                      <a:r>
                        <a:rPr lang="en-US" sz="1800" b="1" kern="1200">
                          <a:solidFill>
                            <a:schemeClr val="dk1"/>
                          </a:solidFill>
                          <a:latin typeface="+mn-lt"/>
                          <a:ea typeface="+mn-ea"/>
                          <a:cs typeface="+mn-cs"/>
                        </a:rPr>
                        <a:t>MASE</a:t>
                      </a:r>
                    </a:p>
                  </a:txBody>
                  <a:tcPr marL="4233" marR="4233" marT="4233" marB="0" anchor="b"/>
                </a:tc>
                <a:tc>
                  <a:txBody>
                    <a:bodyPr/>
                    <a:lstStyle/>
                    <a:p>
                      <a:pPr algn="r" fontAlgn="b"/>
                      <a:r>
                        <a:rPr lang="en-US" sz="1800" b="1" kern="1200">
                          <a:solidFill>
                            <a:schemeClr val="dk1"/>
                          </a:solidFill>
                          <a:latin typeface="+mn-lt"/>
                          <a:ea typeface="+mn-ea"/>
                          <a:cs typeface="+mn-cs"/>
                        </a:rPr>
                        <a:t>ACF1</a:t>
                      </a:r>
                    </a:p>
                  </a:txBody>
                  <a:tcPr marL="4233" marR="4233" marT="4233" marB="0" anchor="b"/>
                </a:tc>
                <a:tc>
                  <a:txBody>
                    <a:bodyPr/>
                    <a:lstStyle/>
                    <a:p>
                      <a:pPr algn="r" fontAlgn="b"/>
                      <a:r>
                        <a:rPr lang="en-US" sz="1800" b="1" kern="1200">
                          <a:solidFill>
                            <a:schemeClr val="dk1"/>
                          </a:solidFill>
                          <a:latin typeface="+mn-lt"/>
                          <a:ea typeface="+mn-ea"/>
                          <a:cs typeface="+mn-cs"/>
                        </a:rPr>
                        <a:t>Theil's U</a:t>
                      </a:r>
                    </a:p>
                  </a:txBody>
                  <a:tcPr marL="4233" marR="4233" marT="4233" marB="0" anchor="b"/>
                </a:tc>
                <a:extLst>
                  <a:ext uri="{0D108BD9-81ED-4DB2-BD59-A6C34878D82A}">
                    <a16:rowId xmlns:a16="http://schemas.microsoft.com/office/drawing/2014/main" val="3907907024"/>
                  </a:ext>
                </a:extLst>
              </a:tr>
              <a:tr h="370840">
                <a:tc>
                  <a:txBody>
                    <a:bodyPr/>
                    <a:lstStyle/>
                    <a:p>
                      <a:pPr algn="r" fontAlgn="b"/>
                      <a:r>
                        <a:rPr lang="en-US" sz="1800" b="1" kern="1200">
                          <a:solidFill>
                            <a:schemeClr val="dk1"/>
                          </a:solidFill>
                          <a:latin typeface="+mn-lt"/>
                          <a:ea typeface="+mn-ea"/>
                          <a:cs typeface="+mn-cs"/>
                        </a:rPr>
                        <a:t>Training set</a:t>
                      </a:r>
                    </a:p>
                  </a:txBody>
                  <a:tcPr marL="4233" marR="4233" marT="4233" marB="0" anchor="b"/>
                </a:tc>
                <a:tc>
                  <a:txBody>
                    <a:bodyPr/>
                    <a:lstStyle/>
                    <a:p>
                      <a:pPr algn="r" fontAlgn="b"/>
                      <a:r>
                        <a:rPr lang="en-US" sz="1800" kern="1200">
                          <a:solidFill>
                            <a:schemeClr val="dk1"/>
                          </a:solidFill>
                          <a:latin typeface="+mn-lt"/>
                          <a:ea typeface="+mn-ea"/>
                          <a:cs typeface="+mn-cs"/>
                        </a:rPr>
                        <a:t>0.002677</a:t>
                      </a:r>
                    </a:p>
                  </a:txBody>
                  <a:tcPr marL="4233" marR="4233" marT="4233" marB="0" anchor="b"/>
                </a:tc>
                <a:tc>
                  <a:txBody>
                    <a:bodyPr/>
                    <a:lstStyle/>
                    <a:p>
                      <a:pPr algn="r" fontAlgn="b"/>
                      <a:r>
                        <a:rPr lang="en-US" sz="1800" kern="1200">
                          <a:solidFill>
                            <a:schemeClr val="dk1"/>
                          </a:solidFill>
                          <a:latin typeface="+mn-lt"/>
                          <a:ea typeface="+mn-ea"/>
                          <a:cs typeface="+mn-cs"/>
                        </a:rPr>
                        <a:t>3.547657</a:t>
                      </a:r>
                    </a:p>
                  </a:txBody>
                  <a:tcPr marL="4233" marR="4233" marT="4233" marB="0" anchor="b"/>
                </a:tc>
                <a:tc>
                  <a:txBody>
                    <a:bodyPr/>
                    <a:lstStyle/>
                    <a:p>
                      <a:pPr algn="r" fontAlgn="b"/>
                      <a:r>
                        <a:rPr lang="en-US" sz="1800" kern="1200">
                          <a:solidFill>
                            <a:schemeClr val="dk1"/>
                          </a:solidFill>
                          <a:latin typeface="+mn-lt"/>
                          <a:ea typeface="+mn-ea"/>
                          <a:cs typeface="+mn-cs"/>
                        </a:rPr>
                        <a:t>2.676658</a:t>
                      </a:r>
                    </a:p>
                  </a:txBody>
                  <a:tcPr marL="4233" marR="4233" marT="4233" marB="0" anchor="b"/>
                </a:tc>
                <a:tc>
                  <a:txBody>
                    <a:bodyPr/>
                    <a:lstStyle/>
                    <a:p>
                      <a:pPr algn="r" fontAlgn="b"/>
                      <a:r>
                        <a:rPr lang="en-US" sz="1800" kern="1200">
                          <a:solidFill>
                            <a:schemeClr val="dk1"/>
                          </a:solidFill>
                          <a:latin typeface="+mn-lt"/>
                          <a:ea typeface="+mn-ea"/>
                          <a:cs typeface="+mn-cs"/>
                        </a:rPr>
                        <a:t>-0.05688</a:t>
                      </a:r>
                    </a:p>
                  </a:txBody>
                  <a:tcPr marL="4233" marR="4233" marT="4233" marB="0" anchor="b"/>
                </a:tc>
                <a:tc>
                  <a:txBody>
                    <a:bodyPr/>
                    <a:lstStyle/>
                    <a:p>
                      <a:pPr algn="r" fontAlgn="b"/>
                      <a:r>
                        <a:rPr lang="en-US" sz="1800" kern="1200">
                          <a:solidFill>
                            <a:schemeClr val="dk1"/>
                          </a:solidFill>
                          <a:latin typeface="+mn-lt"/>
                          <a:ea typeface="+mn-ea"/>
                          <a:cs typeface="+mn-cs"/>
                        </a:rPr>
                        <a:t>2.692122</a:t>
                      </a:r>
                    </a:p>
                  </a:txBody>
                  <a:tcPr marL="4233" marR="4233" marT="4233" marB="0" anchor="b"/>
                </a:tc>
                <a:tc>
                  <a:txBody>
                    <a:bodyPr/>
                    <a:lstStyle/>
                    <a:p>
                      <a:pPr algn="r" fontAlgn="b"/>
                      <a:r>
                        <a:rPr lang="en-US" sz="1800" kern="1200">
                          <a:solidFill>
                            <a:schemeClr val="dk1"/>
                          </a:solidFill>
                          <a:latin typeface="+mn-lt"/>
                          <a:ea typeface="+mn-ea"/>
                          <a:cs typeface="+mn-cs"/>
                        </a:rPr>
                        <a:t>0.529337</a:t>
                      </a:r>
                    </a:p>
                  </a:txBody>
                  <a:tcPr marL="4233" marR="4233" marT="4233" marB="0" anchor="b"/>
                </a:tc>
                <a:tc>
                  <a:txBody>
                    <a:bodyPr/>
                    <a:lstStyle/>
                    <a:p>
                      <a:pPr algn="r" fontAlgn="b"/>
                      <a:r>
                        <a:rPr lang="en-US" sz="1800" kern="1200">
                          <a:solidFill>
                            <a:schemeClr val="dk1"/>
                          </a:solidFill>
                          <a:latin typeface="+mn-lt"/>
                          <a:ea typeface="+mn-ea"/>
                          <a:cs typeface="+mn-cs"/>
                        </a:rPr>
                        <a:t>-0.00363</a:t>
                      </a:r>
                    </a:p>
                  </a:txBody>
                  <a:tcPr marL="4233" marR="4233" marT="4233" marB="0" anchor="b"/>
                </a:tc>
                <a:tc>
                  <a:txBody>
                    <a:bodyPr/>
                    <a:lstStyle/>
                    <a:p>
                      <a:pPr algn="l" fontAlgn="b"/>
                      <a:r>
                        <a:rPr lang="en-US" sz="1800" kern="1200">
                          <a:solidFill>
                            <a:schemeClr val="dk1"/>
                          </a:solidFill>
                          <a:latin typeface="+mn-lt"/>
                          <a:ea typeface="+mn-ea"/>
                          <a:cs typeface="+mn-cs"/>
                        </a:rPr>
                        <a:t>NA</a:t>
                      </a:r>
                    </a:p>
                  </a:txBody>
                  <a:tcPr marL="4233" marR="4233" marT="4233" marB="0" anchor="b"/>
                </a:tc>
                <a:extLst>
                  <a:ext uri="{0D108BD9-81ED-4DB2-BD59-A6C34878D82A}">
                    <a16:rowId xmlns:a16="http://schemas.microsoft.com/office/drawing/2014/main" val="1014835755"/>
                  </a:ext>
                </a:extLst>
              </a:tr>
              <a:tr h="370840">
                <a:tc>
                  <a:txBody>
                    <a:bodyPr/>
                    <a:lstStyle/>
                    <a:p>
                      <a:pPr algn="r" fontAlgn="b"/>
                      <a:r>
                        <a:rPr lang="en-US" sz="1800" b="1" kern="1200">
                          <a:solidFill>
                            <a:schemeClr val="dk1"/>
                          </a:solidFill>
                          <a:latin typeface="+mn-lt"/>
                          <a:ea typeface="+mn-ea"/>
                          <a:cs typeface="+mn-cs"/>
                        </a:rPr>
                        <a:t>Test set</a:t>
                      </a:r>
                    </a:p>
                  </a:txBody>
                  <a:tcPr marL="4233" marR="4233" marT="4233" marB="0" anchor="b"/>
                </a:tc>
                <a:tc>
                  <a:txBody>
                    <a:bodyPr/>
                    <a:lstStyle/>
                    <a:p>
                      <a:pPr algn="r" fontAlgn="b"/>
                      <a:r>
                        <a:rPr lang="en-US" sz="1800" kern="1200">
                          <a:solidFill>
                            <a:schemeClr val="dk1"/>
                          </a:solidFill>
                          <a:latin typeface="+mn-lt"/>
                          <a:ea typeface="+mn-ea"/>
                          <a:cs typeface="+mn-cs"/>
                        </a:rPr>
                        <a:t>7.539768</a:t>
                      </a:r>
                    </a:p>
                  </a:txBody>
                  <a:tcPr marL="4233" marR="4233" marT="4233" marB="0" anchor="b"/>
                </a:tc>
                <a:tc>
                  <a:txBody>
                    <a:bodyPr/>
                    <a:lstStyle/>
                    <a:p>
                      <a:pPr algn="r" fontAlgn="b"/>
                      <a:r>
                        <a:rPr lang="en-US" sz="1800" kern="1200">
                          <a:solidFill>
                            <a:schemeClr val="dk1"/>
                          </a:solidFill>
                          <a:latin typeface="+mn-lt"/>
                          <a:ea typeface="+mn-ea"/>
                          <a:cs typeface="+mn-cs"/>
                        </a:rPr>
                        <a:t>7.617871</a:t>
                      </a:r>
                    </a:p>
                  </a:txBody>
                  <a:tcPr marL="4233" marR="4233" marT="4233" marB="0" anchor="b"/>
                </a:tc>
                <a:tc>
                  <a:txBody>
                    <a:bodyPr/>
                    <a:lstStyle/>
                    <a:p>
                      <a:pPr algn="r" fontAlgn="b"/>
                      <a:r>
                        <a:rPr lang="en-US" sz="1800" kern="1200">
                          <a:solidFill>
                            <a:schemeClr val="dk1"/>
                          </a:solidFill>
                          <a:latin typeface="+mn-lt"/>
                          <a:ea typeface="+mn-ea"/>
                          <a:cs typeface="+mn-cs"/>
                        </a:rPr>
                        <a:t>7.539768</a:t>
                      </a:r>
                    </a:p>
                  </a:txBody>
                  <a:tcPr marL="4233" marR="4233" marT="4233" marB="0" anchor="b"/>
                </a:tc>
                <a:tc>
                  <a:txBody>
                    <a:bodyPr/>
                    <a:lstStyle/>
                    <a:p>
                      <a:pPr algn="r" fontAlgn="b"/>
                      <a:r>
                        <a:rPr lang="en-US" sz="1800" kern="1200">
                          <a:solidFill>
                            <a:schemeClr val="dk1"/>
                          </a:solidFill>
                          <a:latin typeface="+mn-lt"/>
                          <a:ea typeface="+mn-ea"/>
                          <a:cs typeface="+mn-cs"/>
                        </a:rPr>
                        <a:t>5.914726</a:t>
                      </a:r>
                    </a:p>
                  </a:txBody>
                  <a:tcPr marL="4233" marR="4233" marT="4233" marB="0" anchor="b"/>
                </a:tc>
                <a:tc>
                  <a:txBody>
                    <a:bodyPr/>
                    <a:lstStyle/>
                    <a:p>
                      <a:pPr algn="r" fontAlgn="b"/>
                      <a:r>
                        <a:rPr lang="en-US" sz="1800" kern="1200">
                          <a:solidFill>
                            <a:schemeClr val="dk1"/>
                          </a:solidFill>
                          <a:latin typeface="+mn-lt"/>
                          <a:ea typeface="+mn-ea"/>
                          <a:cs typeface="+mn-cs"/>
                        </a:rPr>
                        <a:t>5.914726</a:t>
                      </a:r>
                    </a:p>
                  </a:txBody>
                  <a:tcPr marL="4233" marR="4233" marT="4233" marB="0" anchor="b"/>
                </a:tc>
                <a:tc>
                  <a:txBody>
                    <a:bodyPr/>
                    <a:lstStyle/>
                    <a:p>
                      <a:pPr algn="r" fontAlgn="b"/>
                      <a:r>
                        <a:rPr lang="en-US" sz="1800" kern="1200">
                          <a:solidFill>
                            <a:schemeClr val="dk1"/>
                          </a:solidFill>
                          <a:latin typeface="+mn-lt"/>
                          <a:ea typeface="+mn-ea"/>
                          <a:cs typeface="+mn-cs"/>
                        </a:rPr>
                        <a:t>1.491067</a:t>
                      </a:r>
                    </a:p>
                  </a:txBody>
                  <a:tcPr marL="4233" marR="4233" marT="4233" marB="0" anchor="b"/>
                </a:tc>
                <a:tc>
                  <a:txBody>
                    <a:bodyPr/>
                    <a:lstStyle/>
                    <a:p>
                      <a:pPr algn="r" fontAlgn="b"/>
                      <a:r>
                        <a:rPr lang="en-US" sz="1800" kern="1200">
                          <a:solidFill>
                            <a:schemeClr val="dk1"/>
                          </a:solidFill>
                          <a:latin typeface="+mn-lt"/>
                          <a:ea typeface="+mn-ea"/>
                          <a:cs typeface="+mn-cs"/>
                        </a:rPr>
                        <a:t>0.020959</a:t>
                      </a:r>
                    </a:p>
                  </a:txBody>
                  <a:tcPr marL="4233" marR="4233" marT="4233" marB="0" anchor="b"/>
                </a:tc>
                <a:tc>
                  <a:txBody>
                    <a:bodyPr/>
                    <a:lstStyle/>
                    <a:p>
                      <a:pPr algn="r" fontAlgn="b"/>
                      <a:r>
                        <a:rPr lang="en-US" sz="1800" kern="1200">
                          <a:solidFill>
                            <a:schemeClr val="dk1"/>
                          </a:solidFill>
                          <a:latin typeface="+mn-lt"/>
                          <a:ea typeface="+mn-ea"/>
                          <a:cs typeface="+mn-cs"/>
                        </a:rPr>
                        <a:t>0.829991</a:t>
                      </a:r>
                    </a:p>
                  </a:txBody>
                  <a:tcPr marL="4233" marR="4233" marT="4233" marB="0" anchor="b"/>
                </a:tc>
                <a:extLst>
                  <a:ext uri="{0D108BD9-81ED-4DB2-BD59-A6C34878D82A}">
                    <a16:rowId xmlns:a16="http://schemas.microsoft.com/office/drawing/2014/main" val="4243215797"/>
                  </a:ext>
                </a:extLst>
              </a:tr>
            </a:tbl>
          </a:graphicData>
        </a:graphic>
      </p:graphicFrame>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F013-914D-4831-AD62-F1535BA545DD}"/>
              </a:ext>
            </a:extLst>
          </p:cNvPr>
          <p:cNvSpPr>
            <a:spLocks noGrp="1"/>
          </p:cNvSpPr>
          <p:nvPr>
            <p:ph type="title"/>
          </p:nvPr>
        </p:nvSpPr>
        <p:spPr>
          <a:xfrm>
            <a:off x="68335" y="664323"/>
            <a:ext cx="11444792" cy="1036850"/>
          </a:xfrm>
        </p:spPr>
        <p:txBody>
          <a:bodyPr anchor="b">
            <a:normAutofit fontScale="90000"/>
          </a:bodyPr>
          <a:lstStyle/>
          <a:p>
            <a:r>
              <a:rPr lang="en-US"/>
              <a:t>Plot of forecast and test data for SARIMA (</a:t>
            </a:r>
            <a:r>
              <a:rPr lang="it-IT"/>
              <a:t>(</a:t>
            </a:r>
            <a:r>
              <a:rPr lang="en-US"/>
              <a:t>4,1,3</a:t>
            </a:r>
            <a:r>
              <a:rPr lang="it-IT"/>
              <a:t>) X (</a:t>
            </a:r>
            <a:r>
              <a:rPr lang="en-US"/>
              <a:t>0,1,2)) [12]:</a:t>
            </a:r>
            <a:br>
              <a:rPr lang="en-US"/>
            </a:br>
            <a:endParaRPr lang="en-US"/>
          </a:p>
        </p:txBody>
      </p:sp>
      <p:pic>
        <p:nvPicPr>
          <p:cNvPr id="5" name="Content Placeholder 4">
            <a:extLst>
              <a:ext uri="{FF2B5EF4-FFF2-40B4-BE49-F238E27FC236}">
                <a16:creationId xmlns:a16="http://schemas.microsoft.com/office/drawing/2014/main" id="{9FE5C7FF-2DEB-490E-A05D-4C0BA70FEBC9}"/>
              </a:ext>
            </a:extLst>
          </p:cNvPr>
          <p:cNvPicPr>
            <a:picLocks noGrp="1" noChangeAspect="1"/>
          </p:cNvPicPr>
          <p:nvPr>
            <p:ph idx="1"/>
          </p:nvPr>
        </p:nvPicPr>
        <p:blipFill>
          <a:blip r:embed="rId2"/>
          <a:srcRect/>
          <a:stretch/>
        </p:blipFill>
        <p:spPr>
          <a:xfrm>
            <a:off x="1234715" y="1414479"/>
            <a:ext cx="9533199" cy="4337442"/>
          </a:xfrm>
          <a:noFill/>
        </p:spPr>
      </p:pic>
      <p:sp>
        <p:nvSpPr>
          <p:cNvPr id="3" name="TextBox 2">
            <a:extLst>
              <a:ext uri="{FF2B5EF4-FFF2-40B4-BE49-F238E27FC236}">
                <a16:creationId xmlns:a16="http://schemas.microsoft.com/office/drawing/2014/main" id="{5FF24636-52F4-4682-8C7D-57B1EA973F5C}"/>
              </a:ext>
            </a:extLst>
          </p:cNvPr>
          <p:cNvSpPr txBox="1"/>
          <p:nvPr/>
        </p:nvSpPr>
        <p:spPr>
          <a:xfrm>
            <a:off x="1589766" y="5915144"/>
            <a:ext cx="9280591" cy="1200329"/>
          </a:xfrm>
          <a:prstGeom prst="rect">
            <a:avLst/>
          </a:prstGeom>
          <a:noFill/>
        </p:spPr>
        <p:txBody>
          <a:bodyPr wrap="square" rtlCol="0">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Thus, looking at the plot and the values it can be inferred that if the production of candy was carried out in accordance with our forecasted values, which happens to be lower than the actual value the company would have incurred opportunity loss.</a:t>
            </a:r>
          </a:p>
          <a:p>
            <a:endParaRPr lang="en-US"/>
          </a:p>
        </p:txBody>
      </p:sp>
    </p:spTree>
    <p:extLst>
      <p:ext uri="{BB962C8B-B14F-4D97-AF65-F5344CB8AC3E}">
        <p14:creationId xmlns:p14="http://schemas.microsoft.com/office/powerpoint/2010/main" val="423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128"/>
            <a:ext cx="9601200" cy="1036850"/>
          </a:xfrm>
        </p:spPr>
        <p:txBody>
          <a:bodyPr anchor="b">
            <a:normAutofit/>
          </a:bodyPr>
          <a:lstStyle/>
          <a:p>
            <a:r>
              <a:rPr lang="en-US"/>
              <a:t> Model 2: Neural Networks </a:t>
            </a:r>
          </a:p>
        </p:txBody>
      </p:sp>
      <p:pic>
        <p:nvPicPr>
          <p:cNvPr id="7" name="Picture 6" descr="Diagram, schematic&#10;&#10;Description automatically generated">
            <a:extLst>
              <a:ext uri="{FF2B5EF4-FFF2-40B4-BE49-F238E27FC236}">
                <a16:creationId xmlns:a16="http://schemas.microsoft.com/office/drawing/2014/main" id="{E0A20057-5396-4129-8F25-82D6A8D4B8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64638" y="1786467"/>
            <a:ext cx="3648456" cy="4343400"/>
          </a:xfrm>
          <a:prstGeom prst="rect">
            <a:avLst/>
          </a:prstGeom>
          <a:noFill/>
        </p:spPr>
      </p:pic>
      <p:sp>
        <p:nvSpPr>
          <p:cNvPr id="8" name="Text Placeholder 3">
            <a:extLst>
              <a:ext uri="{FF2B5EF4-FFF2-40B4-BE49-F238E27FC236}">
                <a16:creationId xmlns:a16="http://schemas.microsoft.com/office/drawing/2014/main" id="{8040E3C1-2ED5-40EF-A4A0-0B41CE3AAA80}"/>
              </a:ext>
            </a:extLst>
          </p:cNvPr>
          <p:cNvSpPr txBox="1">
            <a:spLocks/>
          </p:cNvSpPr>
          <p:nvPr/>
        </p:nvSpPr>
        <p:spPr>
          <a:xfrm>
            <a:off x="378691" y="1828800"/>
            <a:ext cx="5404042" cy="43434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Artificial neural networks are composed of layers of node</a:t>
            </a:r>
          </a:p>
          <a:p>
            <a:r>
              <a:rPr lang="en-US" sz="1800">
                <a:latin typeface="Segoe UI" panose="020B0502040204020203" pitchFamily="34" charset="0"/>
              </a:rPr>
              <a:t>Each node is designed to behave similarly to a neuron in the brain</a:t>
            </a:r>
          </a:p>
          <a:p>
            <a:r>
              <a:rPr lang="en-US" sz="1800">
                <a:latin typeface="Segoe UI" panose="020B0502040204020203" pitchFamily="34" charset="0"/>
              </a:rPr>
              <a:t>The first layer of a neural net is called the input layer, followed by hidden layers, then finally the output layer</a:t>
            </a:r>
          </a:p>
          <a:p>
            <a:r>
              <a:rPr lang="en-US" sz="1800">
                <a:latin typeface="Segoe UI" panose="020B0502040204020203" pitchFamily="34" charset="0"/>
              </a:rPr>
              <a:t>Each node in the neural net performs some sort of calculation, which is passed on to other nodes deeper in the neural net</a:t>
            </a:r>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24" y="340883"/>
            <a:ext cx="11796442" cy="1036850"/>
          </a:xfrm>
        </p:spPr>
        <p:txBody>
          <a:bodyPr anchor="b">
            <a:normAutofit/>
          </a:bodyPr>
          <a:lstStyle/>
          <a:p>
            <a:r>
              <a:rPr lang="en-US"/>
              <a:t> Model 2.1: Neural Networks :</a:t>
            </a:r>
            <a:r>
              <a:rPr lang="en-US" sz="3200">
                <a:latin typeface="Segoe UI" panose="020B0502040204020203" pitchFamily="34" charset="0"/>
              </a:rPr>
              <a:t>p, P and repeats decided by R</a:t>
            </a:r>
            <a:endParaRPr lang="en-US"/>
          </a:p>
        </p:txBody>
      </p:sp>
      <p:sp>
        <p:nvSpPr>
          <p:cNvPr id="8" name="Text Placeholder 3">
            <a:extLst>
              <a:ext uri="{FF2B5EF4-FFF2-40B4-BE49-F238E27FC236}">
                <a16:creationId xmlns:a16="http://schemas.microsoft.com/office/drawing/2014/main" id="{8040E3C1-2ED5-40EF-A4A0-0B41CE3AAA80}"/>
              </a:ext>
            </a:extLst>
          </p:cNvPr>
          <p:cNvSpPr txBox="1">
            <a:spLocks/>
          </p:cNvSpPr>
          <p:nvPr/>
        </p:nvSpPr>
        <p:spPr>
          <a:xfrm>
            <a:off x="378691" y="1828800"/>
            <a:ext cx="5404042" cy="12700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We performed the Neural Net function on our variable in accordance to the values of p, P and repeats decided by R. That is the default values given by R </a:t>
            </a:r>
          </a:p>
        </p:txBody>
      </p:sp>
      <p:sp>
        <p:nvSpPr>
          <p:cNvPr id="9" name="Text Placeholder 3">
            <a:extLst>
              <a:ext uri="{FF2B5EF4-FFF2-40B4-BE49-F238E27FC236}">
                <a16:creationId xmlns:a16="http://schemas.microsoft.com/office/drawing/2014/main" id="{4268F2C8-D658-460D-B096-C97CD212CF67}"/>
              </a:ext>
            </a:extLst>
          </p:cNvPr>
          <p:cNvSpPr txBox="1">
            <a:spLocks/>
          </p:cNvSpPr>
          <p:nvPr/>
        </p:nvSpPr>
        <p:spPr>
          <a:xfrm>
            <a:off x="378691" y="3769417"/>
            <a:ext cx="4341476" cy="47685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Output:</a:t>
            </a:r>
          </a:p>
          <a:p>
            <a:endParaRPr lang="en-US" sz="1800">
              <a:latin typeface="Segoe UI" panose="020B0502040204020203" pitchFamily="34" charset="0"/>
            </a:endParaRPr>
          </a:p>
        </p:txBody>
      </p:sp>
      <p:sp>
        <p:nvSpPr>
          <p:cNvPr id="10" name="Text Placeholder 3">
            <a:extLst>
              <a:ext uri="{FF2B5EF4-FFF2-40B4-BE49-F238E27FC236}">
                <a16:creationId xmlns:a16="http://schemas.microsoft.com/office/drawing/2014/main" id="{C26B9821-BCF3-446C-A5DC-EDE397B6002C}"/>
              </a:ext>
            </a:extLst>
          </p:cNvPr>
          <p:cNvSpPr txBox="1">
            <a:spLocks/>
          </p:cNvSpPr>
          <p:nvPr/>
        </p:nvSpPr>
        <p:spPr>
          <a:xfrm>
            <a:off x="360795" y="5189730"/>
            <a:ext cx="1869209" cy="650635"/>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Accuracy :</a:t>
            </a:r>
          </a:p>
          <a:p>
            <a:endParaRPr lang="en-US" sz="1800">
              <a:latin typeface="Segoe UI" panose="020B0502040204020203" pitchFamily="34" charset="0"/>
            </a:endParaRPr>
          </a:p>
          <a:p>
            <a:endParaRPr lang="en-US" sz="1800">
              <a:latin typeface="Segoe UI" panose="020B0502040204020203" pitchFamily="34" charset="0"/>
            </a:endParaRPr>
          </a:p>
          <a:p>
            <a:endParaRPr lang="en-US" sz="1800">
              <a:latin typeface="Segoe UI" panose="020B0502040204020203" pitchFamily="34" charset="0"/>
            </a:endParaRPr>
          </a:p>
        </p:txBody>
      </p:sp>
      <p:graphicFrame>
        <p:nvGraphicFramePr>
          <p:cNvPr id="19" name="Table 19">
            <a:extLst>
              <a:ext uri="{FF2B5EF4-FFF2-40B4-BE49-F238E27FC236}">
                <a16:creationId xmlns:a16="http://schemas.microsoft.com/office/drawing/2014/main" id="{A8494056-5A0C-4021-878D-B0389D8D26E0}"/>
              </a:ext>
            </a:extLst>
          </p:cNvPr>
          <p:cNvGraphicFramePr>
            <a:graphicFrameLocks noGrp="1"/>
          </p:cNvGraphicFramePr>
          <p:nvPr>
            <p:extLst>
              <p:ext uri="{D42A27DB-BD31-4B8C-83A1-F6EECF244321}">
                <p14:modId xmlns:p14="http://schemas.microsoft.com/office/powerpoint/2010/main" val="2413898452"/>
              </p:ext>
            </p:extLst>
          </p:nvPr>
        </p:nvGraphicFramePr>
        <p:xfrm>
          <a:off x="2015067" y="3635616"/>
          <a:ext cx="6202026" cy="741680"/>
        </p:xfrm>
        <a:graphic>
          <a:graphicData uri="http://schemas.openxmlformats.org/drawingml/2006/table">
            <a:tbl>
              <a:tblPr firstRow="1" bandRow="1">
                <a:tableStyleId>{C4B1156A-380E-4F78-BDF5-A606A8083BF9}</a:tableStyleId>
              </a:tblPr>
              <a:tblGrid>
                <a:gridCol w="931067">
                  <a:extLst>
                    <a:ext uri="{9D8B030D-6E8A-4147-A177-3AD203B41FA5}">
                      <a16:colId xmlns:a16="http://schemas.microsoft.com/office/drawing/2014/main" val="2091720127"/>
                    </a:ext>
                  </a:extLst>
                </a:gridCol>
                <a:gridCol w="1363530">
                  <a:extLst>
                    <a:ext uri="{9D8B030D-6E8A-4147-A177-3AD203B41FA5}">
                      <a16:colId xmlns:a16="http://schemas.microsoft.com/office/drawing/2014/main" val="690860466"/>
                    </a:ext>
                  </a:extLst>
                </a:gridCol>
                <a:gridCol w="1261773">
                  <a:extLst>
                    <a:ext uri="{9D8B030D-6E8A-4147-A177-3AD203B41FA5}">
                      <a16:colId xmlns:a16="http://schemas.microsoft.com/office/drawing/2014/main" val="89283638"/>
                    </a:ext>
                  </a:extLst>
                </a:gridCol>
                <a:gridCol w="1251598">
                  <a:extLst>
                    <a:ext uri="{9D8B030D-6E8A-4147-A177-3AD203B41FA5}">
                      <a16:colId xmlns:a16="http://schemas.microsoft.com/office/drawing/2014/main" val="2481708979"/>
                    </a:ext>
                  </a:extLst>
                </a:gridCol>
                <a:gridCol w="1394058">
                  <a:extLst>
                    <a:ext uri="{9D8B030D-6E8A-4147-A177-3AD203B41FA5}">
                      <a16:colId xmlns:a16="http://schemas.microsoft.com/office/drawing/2014/main" val="717581178"/>
                    </a:ext>
                  </a:extLst>
                </a:gridCol>
              </a:tblGrid>
              <a:tr h="370840">
                <a:tc>
                  <a:txBody>
                    <a:bodyPr/>
                    <a:lstStyle/>
                    <a:p>
                      <a:pPr algn="r"/>
                      <a:r>
                        <a:rPr lang="en-US"/>
                        <a:t>Year</a:t>
                      </a:r>
                    </a:p>
                  </a:txBody>
                  <a:tcPr/>
                </a:tc>
                <a:tc>
                  <a:txBody>
                    <a:bodyPr/>
                    <a:lstStyle/>
                    <a:p>
                      <a:pPr algn="r"/>
                      <a:r>
                        <a:rPr lang="en-US"/>
                        <a:t>Jul</a:t>
                      </a:r>
                    </a:p>
                  </a:txBody>
                  <a:tcPr/>
                </a:tc>
                <a:tc>
                  <a:txBody>
                    <a:bodyPr/>
                    <a:lstStyle/>
                    <a:p>
                      <a:pPr algn="r"/>
                      <a:r>
                        <a:rPr lang="en-US"/>
                        <a:t>Aug</a:t>
                      </a:r>
                    </a:p>
                  </a:txBody>
                  <a:tcPr/>
                </a:tc>
                <a:tc>
                  <a:txBody>
                    <a:bodyPr/>
                    <a:lstStyle/>
                    <a:p>
                      <a:pPr algn="r"/>
                      <a:r>
                        <a:rPr lang="en-US"/>
                        <a:t>Sep</a:t>
                      </a:r>
                    </a:p>
                  </a:txBody>
                  <a:tcPr/>
                </a:tc>
                <a:tc>
                  <a:txBody>
                    <a:bodyPr/>
                    <a:lstStyle/>
                    <a:p>
                      <a:pPr algn="r"/>
                      <a:r>
                        <a:rPr lang="en-US"/>
                        <a:t>Oct</a:t>
                      </a:r>
                    </a:p>
                  </a:txBody>
                  <a:tcPr/>
                </a:tc>
                <a:extLst>
                  <a:ext uri="{0D108BD9-81ED-4DB2-BD59-A6C34878D82A}">
                    <a16:rowId xmlns:a16="http://schemas.microsoft.com/office/drawing/2014/main" val="1423424704"/>
                  </a:ext>
                </a:extLst>
              </a:tr>
              <a:tr h="370840">
                <a:tc>
                  <a:txBody>
                    <a:bodyPr/>
                    <a:lstStyle/>
                    <a:p>
                      <a:pPr algn="r"/>
                      <a:r>
                        <a:rPr lang="en-US"/>
                        <a:t>2020</a:t>
                      </a:r>
                    </a:p>
                  </a:txBody>
                  <a:tcPr/>
                </a:tc>
                <a:tc>
                  <a:txBody>
                    <a:bodyPr/>
                    <a:lstStyle/>
                    <a:p>
                      <a:pPr algn="r"/>
                      <a:r>
                        <a:rPr lang="en-US"/>
                        <a:t>101.7852</a:t>
                      </a:r>
                    </a:p>
                  </a:txBody>
                  <a:tcPr/>
                </a:tc>
                <a:tc>
                  <a:txBody>
                    <a:bodyPr/>
                    <a:lstStyle/>
                    <a:p>
                      <a:pPr algn="r"/>
                      <a:r>
                        <a:rPr lang="en-US"/>
                        <a:t>114.8086</a:t>
                      </a:r>
                    </a:p>
                  </a:txBody>
                  <a:tcPr/>
                </a:tc>
                <a:tc>
                  <a:txBody>
                    <a:bodyPr/>
                    <a:lstStyle/>
                    <a:p>
                      <a:pPr algn="r"/>
                      <a:r>
                        <a:rPr lang="en-US"/>
                        <a:t>119.7423</a:t>
                      </a:r>
                    </a:p>
                  </a:txBody>
                  <a:tcPr/>
                </a:tc>
                <a:tc>
                  <a:txBody>
                    <a:bodyPr/>
                    <a:lstStyle/>
                    <a:p>
                      <a:pPr algn="r"/>
                      <a:r>
                        <a:rPr lang="en-US"/>
                        <a:t>124.1876</a:t>
                      </a:r>
                    </a:p>
                  </a:txBody>
                  <a:tcPr/>
                </a:tc>
                <a:extLst>
                  <a:ext uri="{0D108BD9-81ED-4DB2-BD59-A6C34878D82A}">
                    <a16:rowId xmlns:a16="http://schemas.microsoft.com/office/drawing/2014/main" val="494349931"/>
                  </a:ext>
                </a:extLst>
              </a:tr>
            </a:tbl>
          </a:graphicData>
        </a:graphic>
      </p:graphicFrame>
      <p:graphicFrame>
        <p:nvGraphicFramePr>
          <p:cNvPr id="20" name="Table 20">
            <a:extLst>
              <a:ext uri="{FF2B5EF4-FFF2-40B4-BE49-F238E27FC236}">
                <a16:creationId xmlns:a16="http://schemas.microsoft.com/office/drawing/2014/main" id="{F0BDCAB0-1CD8-411C-826F-3482DF3E729B}"/>
              </a:ext>
            </a:extLst>
          </p:cNvPr>
          <p:cNvGraphicFramePr>
            <a:graphicFrameLocks noGrp="1"/>
          </p:cNvGraphicFramePr>
          <p:nvPr>
            <p:extLst>
              <p:ext uri="{D42A27DB-BD31-4B8C-83A1-F6EECF244321}">
                <p14:modId xmlns:p14="http://schemas.microsoft.com/office/powerpoint/2010/main" val="213449595"/>
              </p:ext>
            </p:extLst>
          </p:nvPr>
        </p:nvGraphicFramePr>
        <p:xfrm>
          <a:off x="1951563" y="4886172"/>
          <a:ext cx="10007603" cy="1112520"/>
        </p:xfrm>
        <a:graphic>
          <a:graphicData uri="http://schemas.openxmlformats.org/drawingml/2006/table">
            <a:tbl>
              <a:tblPr firstRow="1" bandRow="1">
                <a:tableStyleId>{C4B1156A-380E-4F78-BDF5-A606A8083BF9}</a:tableStyleId>
              </a:tblPr>
              <a:tblGrid>
                <a:gridCol w="1333500">
                  <a:extLst>
                    <a:ext uri="{9D8B030D-6E8A-4147-A177-3AD203B41FA5}">
                      <a16:colId xmlns:a16="http://schemas.microsoft.com/office/drawing/2014/main" val="1541705923"/>
                    </a:ext>
                  </a:extLst>
                </a:gridCol>
                <a:gridCol w="890411">
                  <a:extLst>
                    <a:ext uri="{9D8B030D-6E8A-4147-A177-3AD203B41FA5}">
                      <a16:colId xmlns:a16="http://schemas.microsoft.com/office/drawing/2014/main" val="4106781650"/>
                    </a:ext>
                  </a:extLst>
                </a:gridCol>
                <a:gridCol w="1111956">
                  <a:extLst>
                    <a:ext uri="{9D8B030D-6E8A-4147-A177-3AD203B41FA5}">
                      <a16:colId xmlns:a16="http://schemas.microsoft.com/office/drawing/2014/main" val="2098919606"/>
                    </a:ext>
                  </a:extLst>
                </a:gridCol>
                <a:gridCol w="1111956">
                  <a:extLst>
                    <a:ext uri="{9D8B030D-6E8A-4147-A177-3AD203B41FA5}">
                      <a16:colId xmlns:a16="http://schemas.microsoft.com/office/drawing/2014/main" val="4076766071"/>
                    </a:ext>
                  </a:extLst>
                </a:gridCol>
                <a:gridCol w="1111956">
                  <a:extLst>
                    <a:ext uri="{9D8B030D-6E8A-4147-A177-3AD203B41FA5}">
                      <a16:colId xmlns:a16="http://schemas.microsoft.com/office/drawing/2014/main" val="1112621610"/>
                    </a:ext>
                  </a:extLst>
                </a:gridCol>
                <a:gridCol w="1111956">
                  <a:extLst>
                    <a:ext uri="{9D8B030D-6E8A-4147-A177-3AD203B41FA5}">
                      <a16:colId xmlns:a16="http://schemas.microsoft.com/office/drawing/2014/main" val="2814309602"/>
                    </a:ext>
                  </a:extLst>
                </a:gridCol>
                <a:gridCol w="1111956">
                  <a:extLst>
                    <a:ext uri="{9D8B030D-6E8A-4147-A177-3AD203B41FA5}">
                      <a16:colId xmlns:a16="http://schemas.microsoft.com/office/drawing/2014/main" val="1845467607"/>
                    </a:ext>
                  </a:extLst>
                </a:gridCol>
                <a:gridCol w="1111956">
                  <a:extLst>
                    <a:ext uri="{9D8B030D-6E8A-4147-A177-3AD203B41FA5}">
                      <a16:colId xmlns:a16="http://schemas.microsoft.com/office/drawing/2014/main" val="109616334"/>
                    </a:ext>
                  </a:extLst>
                </a:gridCol>
                <a:gridCol w="1111956">
                  <a:extLst>
                    <a:ext uri="{9D8B030D-6E8A-4147-A177-3AD203B41FA5}">
                      <a16:colId xmlns:a16="http://schemas.microsoft.com/office/drawing/2014/main" val="3972024850"/>
                    </a:ext>
                  </a:extLst>
                </a:gridCol>
              </a:tblGrid>
              <a:tr h="370840">
                <a:tc>
                  <a:txBody>
                    <a:bodyPr/>
                    <a:lstStyle/>
                    <a:p>
                      <a:pPr algn="r" fontAlgn="b"/>
                      <a:endParaRPr lang="en-US" sz="1800" b="1" kern="1200">
                        <a:solidFill>
                          <a:schemeClr val="dk1"/>
                        </a:solidFill>
                        <a:latin typeface="+mn-lt"/>
                        <a:ea typeface="+mn-ea"/>
                        <a:cs typeface="+mn-cs"/>
                      </a:endParaRPr>
                    </a:p>
                  </a:txBody>
                  <a:tcPr marL="4233" marR="4233" marT="4233" marB="0" anchor="b"/>
                </a:tc>
                <a:tc>
                  <a:txBody>
                    <a:bodyPr/>
                    <a:lstStyle/>
                    <a:p>
                      <a:pPr algn="r" fontAlgn="b"/>
                      <a:r>
                        <a:rPr lang="en-US" sz="1800" b="1" kern="1200">
                          <a:solidFill>
                            <a:schemeClr val="dk1"/>
                          </a:solidFill>
                          <a:latin typeface="+mn-lt"/>
                          <a:ea typeface="+mn-ea"/>
                          <a:cs typeface="+mn-cs"/>
                        </a:rPr>
                        <a:t>ME</a:t>
                      </a:r>
                    </a:p>
                  </a:txBody>
                  <a:tcPr marL="4233" marR="4233" marT="4233" marB="0" anchor="b"/>
                </a:tc>
                <a:tc>
                  <a:txBody>
                    <a:bodyPr/>
                    <a:lstStyle/>
                    <a:p>
                      <a:pPr algn="r" fontAlgn="b"/>
                      <a:r>
                        <a:rPr lang="en-US" sz="1800" b="1" kern="1200">
                          <a:solidFill>
                            <a:schemeClr val="dk1"/>
                          </a:solidFill>
                          <a:latin typeface="+mn-lt"/>
                          <a:ea typeface="+mn-ea"/>
                          <a:cs typeface="+mn-cs"/>
                        </a:rPr>
                        <a:t>RMSE</a:t>
                      </a:r>
                    </a:p>
                  </a:txBody>
                  <a:tcPr marL="4233" marR="4233" marT="4233" marB="0" anchor="b"/>
                </a:tc>
                <a:tc>
                  <a:txBody>
                    <a:bodyPr/>
                    <a:lstStyle/>
                    <a:p>
                      <a:pPr algn="r" fontAlgn="b"/>
                      <a:r>
                        <a:rPr lang="en-US" sz="1800" b="1" kern="1200">
                          <a:solidFill>
                            <a:schemeClr val="dk1"/>
                          </a:solidFill>
                          <a:latin typeface="+mn-lt"/>
                          <a:ea typeface="+mn-ea"/>
                          <a:cs typeface="+mn-cs"/>
                        </a:rPr>
                        <a:t>MAE</a:t>
                      </a:r>
                    </a:p>
                  </a:txBody>
                  <a:tcPr marL="4233" marR="4233" marT="4233" marB="0" anchor="b"/>
                </a:tc>
                <a:tc>
                  <a:txBody>
                    <a:bodyPr/>
                    <a:lstStyle/>
                    <a:p>
                      <a:pPr algn="r" fontAlgn="b"/>
                      <a:r>
                        <a:rPr lang="en-US" sz="1800" b="1" kern="1200">
                          <a:solidFill>
                            <a:schemeClr val="dk1"/>
                          </a:solidFill>
                          <a:latin typeface="+mn-lt"/>
                          <a:ea typeface="+mn-ea"/>
                          <a:cs typeface="+mn-cs"/>
                        </a:rPr>
                        <a:t>MPE</a:t>
                      </a:r>
                    </a:p>
                  </a:txBody>
                  <a:tcPr marL="4233" marR="4233" marT="4233" marB="0" anchor="b"/>
                </a:tc>
                <a:tc>
                  <a:txBody>
                    <a:bodyPr/>
                    <a:lstStyle/>
                    <a:p>
                      <a:pPr algn="r" fontAlgn="b"/>
                      <a:r>
                        <a:rPr lang="en-US" sz="1800" b="1" kern="1200">
                          <a:solidFill>
                            <a:schemeClr val="dk1"/>
                          </a:solidFill>
                          <a:latin typeface="+mn-lt"/>
                          <a:ea typeface="+mn-ea"/>
                          <a:cs typeface="+mn-cs"/>
                        </a:rPr>
                        <a:t>MAPE</a:t>
                      </a:r>
                    </a:p>
                  </a:txBody>
                  <a:tcPr marL="4233" marR="4233" marT="4233" marB="0" anchor="b"/>
                </a:tc>
                <a:tc>
                  <a:txBody>
                    <a:bodyPr/>
                    <a:lstStyle/>
                    <a:p>
                      <a:pPr algn="r" fontAlgn="b"/>
                      <a:r>
                        <a:rPr lang="en-US" sz="1800" b="1" kern="1200">
                          <a:solidFill>
                            <a:schemeClr val="dk1"/>
                          </a:solidFill>
                          <a:latin typeface="+mn-lt"/>
                          <a:ea typeface="+mn-ea"/>
                          <a:cs typeface="+mn-cs"/>
                        </a:rPr>
                        <a:t>MASE</a:t>
                      </a:r>
                    </a:p>
                  </a:txBody>
                  <a:tcPr marL="4233" marR="4233" marT="4233" marB="0" anchor="b"/>
                </a:tc>
                <a:tc>
                  <a:txBody>
                    <a:bodyPr/>
                    <a:lstStyle/>
                    <a:p>
                      <a:pPr algn="r" fontAlgn="b"/>
                      <a:r>
                        <a:rPr lang="en-US" sz="1800" b="1" kern="1200">
                          <a:solidFill>
                            <a:schemeClr val="dk1"/>
                          </a:solidFill>
                          <a:latin typeface="+mn-lt"/>
                          <a:ea typeface="+mn-ea"/>
                          <a:cs typeface="+mn-cs"/>
                        </a:rPr>
                        <a:t>ACF1</a:t>
                      </a:r>
                    </a:p>
                  </a:txBody>
                  <a:tcPr marL="4233" marR="4233" marT="4233" marB="0" anchor="b"/>
                </a:tc>
                <a:tc>
                  <a:txBody>
                    <a:bodyPr/>
                    <a:lstStyle/>
                    <a:p>
                      <a:pPr algn="r" fontAlgn="b"/>
                      <a:r>
                        <a:rPr lang="en-US" sz="1800" b="1" kern="1200">
                          <a:solidFill>
                            <a:schemeClr val="dk1"/>
                          </a:solidFill>
                          <a:latin typeface="+mn-lt"/>
                          <a:ea typeface="+mn-ea"/>
                          <a:cs typeface="+mn-cs"/>
                        </a:rPr>
                        <a:t>Theil's U</a:t>
                      </a:r>
                    </a:p>
                  </a:txBody>
                  <a:tcPr marL="4233" marR="4233" marT="4233" marB="0" anchor="b"/>
                </a:tc>
                <a:extLst>
                  <a:ext uri="{0D108BD9-81ED-4DB2-BD59-A6C34878D82A}">
                    <a16:rowId xmlns:a16="http://schemas.microsoft.com/office/drawing/2014/main" val="3907907024"/>
                  </a:ext>
                </a:extLst>
              </a:tr>
              <a:tr h="370840">
                <a:tc>
                  <a:txBody>
                    <a:bodyPr/>
                    <a:lstStyle/>
                    <a:p>
                      <a:pPr algn="r" fontAlgn="b"/>
                      <a:r>
                        <a:rPr lang="en-US" sz="1800" b="1" kern="1200">
                          <a:solidFill>
                            <a:schemeClr val="dk1"/>
                          </a:solidFill>
                          <a:latin typeface="+mn-lt"/>
                          <a:ea typeface="+mn-ea"/>
                          <a:cs typeface="+mn-cs"/>
                        </a:rPr>
                        <a:t>Training set</a:t>
                      </a:r>
                    </a:p>
                  </a:txBody>
                  <a:tcPr marL="4233" marR="4233" marT="4233" marB="0" anchor="b"/>
                </a:tc>
                <a:tc>
                  <a:txBody>
                    <a:bodyPr/>
                    <a:lstStyle/>
                    <a:p>
                      <a:pPr algn="r" fontAlgn="b"/>
                      <a:r>
                        <a:rPr lang="en-US" sz="1800" kern="1200">
                          <a:solidFill>
                            <a:schemeClr val="dk1"/>
                          </a:solidFill>
                          <a:latin typeface="+mn-lt"/>
                          <a:ea typeface="+mn-ea"/>
                          <a:cs typeface="+mn-cs"/>
                        </a:rPr>
                        <a:t>-0.00413</a:t>
                      </a:r>
                    </a:p>
                  </a:txBody>
                  <a:tcPr marL="4233" marR="4233" marT="4233" marB="0" anchor="b"/>
                </a:tc>
                <a:tc>
                  <a:txBody>
                    <a:bodyPr/>
                    <a:lstStyle/>
                    <a:p>
                      <a:pPr algn="r" fontAlgn="b"/>
                      <a:r>
                        <a:rPr lang="en-US" sz="1800" kern="1200">
                          <a:solidFill>
                            <a:schemeClr val="dk1"/>
                          </a:solidFill>
                          <a:latin typeface="+mn-lt"/>
                          <a:ea typeface="+mn-ea"/>
                          <a:cs typeface="+mn-cs"/>
                        </a:rPr>
                        <a:t>1.176448</a:t>
                      </a:r>
                    </a:p>
                  </a:txBody>
                  <a:tcPr marL="4233" marR="4233" marT="4233" marB="0" anchor="b"/>
                </a:tc>
                <a:tc>
                  <a:txBody>
                    <a:bodyPr/>
                    <a:lstStyle/>
                    <a:p>
                      <a:pPr algn="r" fontAlgn="b"/>
                      <a:r>
                        <a:rPr lang="en-US" sz="1800" kern="1200">
                          <a:solidFill>
                            <a:schemeClr val="dk1"/>
                          </a:solidFill>
                          <a:latin typeface="+mn-lt"/>
                          <a:ea typeface="+mn-ea"/>
                          <a:cs typeface="+mn-cs"/>
                        </a:rPr>
                        <a:t>0.888924</a:t>
                      </a:r>
                    </a:p>
                  </a:txBody>
                  <a:tcPr marL="4233" marR="4233" marT="4233" marB="0" anchor="b"/>
                </a:tc>
                <a:tc>
                  <a:txBody>
                    <a:bodyPr/>
                    <a:lstStyle/>
                    <a:p>
                      <a:pPr algn="r" fontAlgn="b"/>
                      <a:r>
                        <a:rPr lang="en-US" sz="1800" kern="1200">
                          <a:solidFill>
                            <a:schemeClr val="dk1"/>
                          </a:solidFill>
                          <a:latin typeface="+mn-lt"/>
                          <a:ea typeface="+mn-ea"/>
                          <a:cs typeface="+mn-cs"/>
                        </a:rPr>
                        <a:t>-0.03492</a:t>
                      </a:r>
                    </a:p>
                  </a:txBody>
                  <a:tcPr marL="4233" marR="4233" marT="4233" marB="0" anchor="b"/>
                </a:tc>
                <a:tc>
                  <a:txBody>
                    <a:bodyPr/>
                    <a:lstStyle/>
                    <a:p>
                      <a:pPr algn="r" fontAlgn="b"/>
                      <a:r>
                        <a:rPr lang="en-US" sz="1800" kern="1200">
                          <a:solidFill>
                            <a:schemeClr val="dk1"/>
                          </a:solidFill>
                          <a:latin typeface="+mn-lt"/>
                          <a:ea typeface="+mn-ea"/>
                          <a:cs typeface="+mn-cs"/>
                        </a:rPr>
                        <a:t>0.871788</a:t>
                      </a:r>
                    </a:p>
                  </a:txBody>
                  <a:tcPr marL="4233" marR="4233" marT="4233" marB="0" anchor="b"/>
                </a:tc>
                <a:tc>
                  <a:txBody>
                    <a:bodyPr/>
                    <a:lstStyle/>
                    <a:p>
                      <a:pPr algn="r" fontAlgn="b"/>
                      <a:r>
                        <a:rPr lang="en-US" sz="1800" kern="1200">
                          <a:solidFill>
                            <a:schemeClr val="dk1"/>
                          </a:solidFill>
                          <a:latin typeface="+mn-lt"/>
                          <a:ea typeface="+mn-ea"/>
                          <a:cs typeface="+mn-cs"/>
                        </a:rPr>
                        <a:t>0.175794</a:t>
                      </a:r>
                    </a:p>
                  </a:txBody>
                  <a:tcPr marL="4233" marR="4233" marT="4233" marB="0" anchor="b"/>
                </a:tc>
                <a:tc>
                  <a:txBody>
                    <a:bodyPr/>
                    <a:lstStyle/>
                    <a:p>
                      <a:pPr algn="r" fontAlgn="b"/>
                      <a:r>
                        <a:rPr lang="en-US" sz="1800" kern="1200">
                          <a:solidFill>
                            <a:schemeClr val="dk1"/>
                          </a:solidFill>
                          <a:latin typeface="+mn-lt"/>
                          <a:ea typeface="+mn-ea"/>
                          <a:cs typeface="+mn-cs"/>
                        </a:rPr>
                        <a:t>0.079338</a:t>
                      </a:r>
                    </a:p>
                  </a:txBody>
                  <a:tcPr marL="4233" marR="4233" marT="4233" marB="0" anchor="b"/>
                </a:tc>
                <a:tc>
                  <a:txBody>
                    <a:bodyPr/>
                    <a:lstStyle/>
                    <a:p>
                      <a:pPr algn="r" fontAlgn="b"/>
                      <a:r>
                        <a:rPr lang="en-US" sz="1800" kern="1200">
                          <a:solidFill>
                            <a:schemeClr val="dk1"/>
                          </a:solidFill>
                          <a:latin typeface="+mn-lt"/>
                          <a:ea typeface="+mn-ea"/>
                          <a:cs typeface="+mn-cs"/>
                        </a:rPr>
                        <a:t>NA</a:t>
                      </a:r>
                    </a:p>
                  </a:txBody>
                  <a:tcPr marL="4233" marR="4233" marT="4233" marB="0" anchor="b"/>
                </a:tc>
                <a:extLst>
                  <a:ext uri="{0D108BD9-81ED-4DB2-BD59-A6C34878D82A}">
                    <a16:rowId xmlns:a16="http://schemas.microsoft.com/office/drawing/2014/main" val="1014835755"/>
                  </a:ext>
                </a:extLst>
              </a:tr>
              <a:tr h="370840">
                <a:tc>
                  <a:txBody>
                    <a:bodyPr/>
                    <a:lstStyle/>
                    <a:p>
                      <a:pPr algn="r" fontAlgn="b"/>
                      <a:r>
                        <a:rPr lang="en-US" sz="1800" b="1" kern="1200">
                          <a:solidFill>
                            <a:schemeClr val="dk1"/>
                          </a:solidFill>
                          <a:latin typeface="+mn-lt"/>
                          <a:ea typeface="+mn-ea"/>
                          <a:cs typeface="+mn-cs"/>
                        </a:rPr>
                        <a:t>Test set</a:t>
                      </a:r>
                    </a:p>
                  </a:txBody>
                  <a:tcPr marL="4233" marR="4233" marT="4233" marB="0" anchor="b"/>
                </a:tc>
                <a:tc>
                  <a:txBody>
                    <a:bodyPr/>
                    <a:lstStyle/>
                    <a:p>
                      <a:pPr algn="r" fontAlgn="b"/>
                      <a:r>
                        <a:rPr lang="en-US" sz="1800" kern="1200">
                          <a:solidFill>
                            <a:schemeClr val="dk1"/>
                          </a:solidFill>
                          <a:latin typeface="+mn-lt"/>
                          <a:ea typeface="+mn-ea"/>
                          <a:cs typeface="+mn-cs"/>
                        </a:rPr>
                        <a:t>11.91168</a:t>
                      </a:r>
                    </a:p>
                  </a:txBody>
                  <a:tcPr marL="4233" marR="4233" marT="4233" marB="0" anchor="b"/>
                </a:tc>
                <a:tc>
                  <a:txBody>
                    <a:bodyPr/>
                    <a:lstStyle/>
                    <a:p>
                      <a:pPr algn="r" fontAlgn="b"/>
                      <a:r>
                        <a:rPr lang="en-US" sz="1800" kern="1200">
                          <a:solidFill>
                            <a:schemeClr val="dk1"/>
                          </a:solidFill>
                          <a:latin typeface="+mn-lt"/>
                          <a:ea typeface="+mn-ea"/>
                          <a:cs typeface="+mn-cs"/>
                        </a:rPr>
                        <a:t>12.09374</a:t>
                      </a:r>
                    </a:p>
                  </a:txBody>
                  <a:tcPr marL="4233" marR="4233" marT="4233" marB="0" anchor="b"/>
                </a:tc>
                <a:tc>
                  <a:txBody>
                    <a:bodyPr/>
                    <a:lstStyle/>
                    <a:p>
                      <a:pPr algn="r" fontAlgn="b"/>
                      <a:r>
                        <a:rPr lang="en-US" sz="1800" kern="1200">
                          <a:solidFill>
                            <a:schemeClr val="dk1"/>
                          </a:solidFill>
                          <a:latin typeface="+mn-lt"/>
                          <a:ea typeface="+mn-ea"/>
                          <a:cs typeface="+mn-cs"/>
                        </a:rPr>
                        <a:t>11.91168</a:t>
                      </a:r>
                    </a:p>
                  </a:txBody>
                  <a:tcPr marL="4233" marR="4233" marT="4233" marB="0" anchor="b"/>
                </a:tc>
                <a:tc>
                  <a:txBody>
                    <a:bodyPr/>
                    <a:lstStyle/>
                    <a:p>
                      <a:pPr algn="r" fontAlgn="b"/>
                      <a:r>
                        <a:rPr lang="en-US" sz="1800" kern="1200">
                          <a:solidFill>
                            <a:schemeClr val="dk1"/>
                          </a:solidFill>
                          <a:latin typeface="+mn-lt"/>
                          <a:ea typeface="+mn-ea"/>
                          <a:cs typeface="+mn-cs"/>
                        </a:rPr>
                        <a:t>9.335816</a:t>
                      </a:r>
                    </a:p>
                  </a:txBody>
                  <a:tcPr marL="4233" marR="4233" marT="4233" marB="0" anchor="b"/>
                </a:tc>
                <a:tc>
                  <a:txBody>
                    <a:bodyPr/>
                    <a:lstStyle/>
                    <a:p>
                      <a:pPr algn="r" fontAlgn="b"/>
                      <a:r>
                        <a:rPr lang="en-US" sz="1800" kern="1200">
                          <a:solidFill>
                            <a:schemeClr val="dk1"/>
                          </a:solidFill>
                          <a:latin typeface="+mn-lt"/>
                          <a:ea typeface="+mn-ea"/>
                          <a:cs typeface="+mn-cs"/>
                        </a:rPr>
                        <a:t>9.335816</a:t>
                      </a:r>
                    </a:p>
                  </a:txBody>
                  <a:tcPr marL="4233" marR="4233" marT="4233" marB="0" anchor="b"/>
                </a:tc>
                <a:tc>
                  <a:txBody>
                    <a:bodyPr/>
                    <a:lstStyle/>
                    <a:p>
                      <a:pPr algn="r" fontAlgn="b"/>
                      <a:r>
                        <a:rPr lang="en-US" sz="1800" kern="1200">
                          <a:solidFill>
                            <a:schemeClr val="dk1"/>
                          </a:solidFill>
                          <a:latin typeface="+mn-lt"/>
                          <a:ea typeface="+mn-ea"/>
                          <a:cs typeface="+mn-cs"/>
                        </a:rPr>
                        <a:t>2.355658</a:t>
                      </a:r>
                    </a:p>
                  </a:txBody>
                  <a:tcPr marL="4233" marR="4233" marT="4233" marB="0" anchor="b"/>
                </a:tc>
                <a:tc>
                  <a:txBody>
                    <a:bodyPr/>
                    <a:lstStyle/>
                    <a:p>
                      <a:pPr algn="r" fontAlgn="b"/>
                      <a:r>
                        <a:rPr lang="en-US" sz="1800" kern="1200">
                          <a:solidFill>
                            <a:schemeClr val="dk1"/>
                          </a:solidFill>
                          <a:latin typeface="+mn-lt"/>
                          <a:ea typeface="+mn-ea"/>
                          <a:cs typeface="+mn-cs"/>
                        </a:rPr>
                        <a:t>0.1898</a:t>
                      </a:r>
                    </a:p>
                  </a:txBody>
                  <a:tcPr marL="4233" marR="4233" marT="4233" marB="0" anchor="b"/>
                </a:tc>
                <a:tc>
                  <a:txBody>
                    <a:bodyPr/>
                    <a:lstStyle/>
                    <a:p>
                      <a:pPr algn="r" fontAlgn="b"/>
                      <a:r>
                        <a:rPr lang="en-US" sz="1800" kern="1200">
                          <a:solidFill>
                            <a:schemeClr val="dk1"/>
                          </a:solidFill>
                          <a:latin typeface="+mn-lt"/>
                          <a:ea typeface="+mn-ea"/>
                          <a:cs typeface="+mn-cs"/>
                        </a:rPr>
                        <a:t>1.295449</a:t>
                      </a:r>
                    </a:p>
                  </a:txBody>
                  <a:tcPr marL="4233" marR="4233" marT="4233" marB="0" anchor="b"/>
                </a:tc>
                <a:extLst>
                  <a:ext uri="{0D108BD9-81ED-4DB2-BD59-A6C34878D82A}">
                    <a16:rowId xmlns:a16="http://schemas.microsoft.com/office/drawing/2014/main" val="4243215797"/>
                  </a:ext>
                </a:extLst>
              </a:tr>
            </a:tbl>
          </a:graphicData>
        </a:graphic>
      </p:graphicFrame>
      <p:sp>
        <p:nvSpPr>
          <p:cNvPr id="21" name="Text Placeholder 3">
            <a:extLst>
              <a:ext uri="{FF2B5EF4-FFF2-40B4-BE49-F238E27FC236}">
                <a16:creationId xmlns:a16="http://schemas.microsoft.com/office/drawing/2014/main" id="{CE1616FE-11BB-470A-A21F-3AD1B2B57B0A}"/>
              </a:ext>
            </a:extLst>
          </p:cNvPr>
          <p:cNvSpPr txBox="1">
            <a:spLocks/>
          </p:cNvSpPr>
          <p:nvPr/>
        </p:nvSpPr>
        <p:spPr>
          <a:xfrm>
            <a:off x="6555124" y="1756078"/>
            <a:ext cx="5404042" cy="1617889"/>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a:latin typeface="Segoe UI" panose="020B0502040204020203" pitchFamily="34" charset="0"/>
              </a:rPr>
              <a:t>Code</a:t>
            </a:r>
            <a:r>
              <a:rPr lang="en-US" sz="1800">
                <a:latin typeface="Segoe UI" panose="020B0502040204020203" pitchFamily="34" charset="0"/>
              </a:rPr>
              <a:t> </a:t>
            </a:r>
          </a:p>
          <a:p>
            <a:pPr marL="0" indent="0">
              <a:buNone/>
            </a:pPr>
            <a:r>
              <a:rPr lang="en-US" sz="1600" i="1" err="1"/>
              <a:t>modelNETAR</a:t>
            </a:r>
            <a:r>
              <a:rPr lang="en-US" sz="1600" i="1"/>
              <a:t> = </a:t>
            </a:r>
            <a:r>
              <a:rPr lang="en-US" sz="1600" i="1" err="1"/>
              <a:t>nnetar</a:t>
            </a:r>
            <a:r>
              <a:rPr lang="en-US" sz="1600" i="1"/>
              <a:t>(</a:t>
            </a:r>
            <a:r>
              <a:rPr lang="en-US" sz="1600" i="1" err="1"/>
              <a:t>candyHOLD</a:t>
            </a:r>
            <a:r>
              <a:rPr lang="en-US" sz="1600" i="1"/>
              <a:t>)</a:t>
            </a:r>
          </a:p>
          <a:p>
            <a:pPr marL="0" indent="0">
              <a:buNone/>
            </a:pPr>
            <a:r>
              <a:rPr lang="en-US" sz="1600" i="1"/>
              <a:t>foreNN1=forecast(</a:t>
            </a:r>
            <a:r>
              <a:rPr lang="en-US" sz="1600" i="1" err="1"/>
              <a:t>modelNETAR,h</a:t>
            </a:r>
            <a:r>
              <a:rPr lang="en-US" sz="1600" i="1"/>
              <a:t>=4)</a:t>
            </a:r>
          </a:p>
          <a:p>
            <a:pPr marL="0" indent="0">
              <a:buNone/>
            </a:pPr>
            <a:r>
              <a:rPr lang="en-US" sz="1600" i="1"/>
              <a:t>foreNN1</a:t>
            </a:r>
          </a:p>
        </p:txBody>
      </p:sp>
      <p:sp>
        <p:nvSpPr>
          <p:cNvPr id="22" name="Rectangle 21">
            <a:extLst>
              <a:ext uri="{FF2B5EF4-FFF2-40B4-BE49-F238E27FC236}">
                <a16:creationId xmlns:a16="http://schemas.microsoft.com/office/drawing/2014/main" id="{61792776-6AD4-4F16-A7AF-73D56DCE4E0A}"/>
              </a:ext>
            </a:extLst>
          </p:cNvPr>
          <p:cNvSpPr/>
          <p:nvPr/>
        </p:nvSpPr>
        <p:spPr>
          <a:xfrm>
            <a:off x="6555124" y="1639383"/>
            <a:ext cx="3607724" cy="184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8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6" y="251347"/>
            <a:ext cx="12046974" cy="1036850"/>
          </a:xfrm>
        </p:spPr>
        <p:txBody>
          <a:bodyPr anchor="b">
            <a:normAutofit/>
          </a:bodyPr>
          <a:lstStyle/>
          <a:p>
            <a:r>
              <a:rPr lang="en-US"/>
              <a:t> Model 2.2 : Neural Networks :</a:t>
            </a:r>
            <a:r>
              <a:rPr lang="en-US" sz="3200">
                <a:latin typeface="Segoe UI" panose="020B0502040204020203" pitchFamily="34" charset="0"/>
              </a:rPr>
              <a:t>p, P and repeats decided manually </a:t>
            </a:r>
            <a:endParaRPr lang="en-US"/>
          </a:p>
        </p:txBody>
      </p:sp>
      <p:sp>
        <p:nvSpPr>
          <p:cNvPr id="8" name="Text Placeholder 3">
            <a:extLst>
              <a:ext uri="{FF2B5EF4-FFF2-40B4-BE49-F238E27FC236}">
                <a16:creationId xmlns:a16="http://schemas.microsoft.com/office/drawing/2014/main" id="{8040E3C1-2ED5-40EF-A4A0-0B41CE3AAA80}"/>
              </a:ext>
            </a:extLst>
          </p:cNvPr>
          <p:cNvSpPr txBox="1">
            <a:spLocks/>
          </p:cNvSpPr>
          <p:nvPr/>
        </p:nvSpPr>
        <p:spPr>
          <a:xfrm>
            <a:off x="378691" y="1828800"/>
            <a:ext cx="5404042" cy="139276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In the second form of forecast, we decided the values for </a:t>
            </a:r>
            <a:r>
              <a:rPr lang="en-US" sz="1800" err="1">
                <a:latin typeface="Segoe UI" panose="020B0502040204020203" pitchFamily="34" charset="0"/>
              </a:rPr>
              <a:t>p,P</a:t>
            </a:r>
            <a:r>
              <a:rPr lang="en-US" sz="1800">
                <a:latin typeface="Segoe UI" panose="020B0502040204020203" pitchFamily="34" charset="0"/>
              </a:rPr>
              <a:t> and repeats.</a:t>
            </a:r>
          </a:p>
          <a:p>
            <a:r>
              <a:rPr lang="en-US" sz="1800">
                <a:latin typeface="Segoe UI" panose="020B0502040204020203" pitchFamily="34" charset="0"/>
              </a:rPr>
              <a:t>We selected lower values to avoid over fitting of the model.</a:t>
            </a:r>
          </a:p>
        </p:txBody>
      </p:sp>
      <p:sp>
        <p:nvSpPr>
          <p:cNvPr id="9" name="Text Placeholder 3">
            <a:extLst>
              <a:ext uri="{FF2B5EF4-FFF2-40B4-BE49-F238E27FC236}">
                <a16:creationId xmlns:a16="http://schemas.microsoft.com/office/drawing/2014/main" id="{4268F2C8-D658-460D-B096-C97CD212CF67}"/>
              </a:ext>
            </a:extLst>
          </p:cNvPr>
          <p:cNvSpPr txBox="1">
            <a:spLocks/>
          </p:cNvSpPr>
          <p:nvPr/>
        </p:nvSpPr>
        <p:spPr>
          <a:xfrm>
            <a:off x="454122" y="4302774"/>
            <a:ext cx="1446644" cy="35136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Output : </a:t>
            </a:r>
          </a:p>
        </p:txBody>
      </p:sp>
      <p:sp>
        <p:nvSpPr>
          <p:cNvPr id="7" name="Text Placeholder 3">
            <a:extLst>
              <a:ext uri="{FF2B5EF4-FFF2-40B4-BE49-F238E27FC236}">
                <a16:creationId xmlns:a16="http://schemas.microsoft.com/office/drawing/2014/main" id="{2301D539-17E3-4121-B70A-071D2F48DD45}"/>
              </a:ext>
            </a:extLst>
          </p:cNvPr>
          <p:cNvSpPr txBox="1">
            <a:spLocks/>
          </p:cNvSpPr>
          <p:nvPr/>
        </p:nvSpPr>
        <p:spPr>
          <a:xfrm>
            <a:off x="423335" y="6134101"/>
            <a:ext cx="3750731" cy="38946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Accuracy :</a:t>
            </a:r>
          </a:p>
          <a:p>
            <a:endParaRPr lang="en-US" sz="1800">
              <a:latin typeface="Segoe UI" panose="020B0502040204020203" pitchFamily="34" charset="0"/>
            </a:endParaRPr>
          </a:p>
          <a:p>
            <a:endParaRPr lang="en-US" sz="1800">
              <a:latin typeface="Segoe UI" panose="020B0502040204020203" pitchFamily="34" charset="0"/>
            </a:endParaRPr>
          </a:p>
        </p:txBody>
      </p:sp>
      <p:graphicFrame>
        <p:nvGraphicFramePr>
          <p:cNvPr id="11" name="Table 11">
            <a:extLst>
              <a:ext uri="{FF2B5EF4-FFF2-40B4-BE49-F238E27FC236}">
                <a16:creationId xmlns:a16="http://schemas.microsoft.com/office/drawing/2014/main" id="{18212B98-11E0-452F-B698-E006CC1FF305}"/>
              </a:ext>
            </a:extLst>
          </p:cNvPr>
          <p:cNvGraphicFramePr>
            <a:graphicFrameLocks noGrp="1"/>
          </p:cNvGraphicFramePr>
          <p:nvPr>
            <p:extLst>
              <p:ext uri="{D42A27DB-BD31-4B8C-83A1-F6EECF244321}">
                <p14:modId xmlns:p14="http://schemas.microsoft.com/office/powerpoint/2010/main" val="243805424"/>
              </p:ext>
            </p:extLst>
          </p:nvPr>
        </p:nvGraphicFramePr>
        <p:xfrm>
          <a:off x="1932707" y="3553898"/>
          <a:ext cx="10007604" cy="1849120"/>
        </p:xfrm>
        <a:graphic>
          <a:graphicData uri="http://schemas.openxmlformats.org/drawingml/2006/table">
            <a:tbl>
              <a:tblPr firstRow="1" bandRow="1">
                <a:tableStyleId>{C4B1156A-380E-4F78-BDF5-A606A8083BF9}</a:tableStyleId>
              </a:tblPr>
              <a:tblGrid>
                <a:gridCol w="1667934">
                  <a:extLst>
                    <a:ext uri="{9D8B030D-6E8A-4147-A177-3AD203B41FA5}">
                      <a16:colId xmlns:a16="http://schemas.microsoft.com/office/drawing/2014/main" val="314890917"/>
                    </a:ext>
                  </a:extLst>
                </a:gridCol>
                <a:gridCol w="1667934">
                  <a:extLst>
                    <a:ext uri="{9D8B030D-6E8A-4147-A177-3AD203B41FA5}">
                      <a16:colId xmlns:a16="http://schemas.microsoft.com/office/drawing/2014/main" val="3831774088"/>
                    </a:ext>
                  </a:extLst>
                </a:gridCol>
                <a:gridCol w="1667934">
                  <a:extLst>
                    <a:ext uri="{9D8B030D-6E8A-4147-A177-3AD203B41FA5}">
                      <a16:colId xmlns:a16="http://schemas.microsoft.com/office/drawing/2014/main" val="3118640231"/>
                    </a:ext>
                  </a:extLst>
                </a:gridCol>
                <a:gridCol w="1667934">
                  <a:extLst>
                    <a:ext uri="{9D8B030D-6E8A-4147-A177-3AD203B41FA5}">
                      <a16:colId xmlns:a16="http://schemas.microsoft.com/office/drawing/2014/main" val="4014902142"/>
                    </a:ext>
                  </a:extLst>
                </a:gridCol>
                <a:gridCol w="1667934">
                  <a:extLst>
                    <a:ext uri="{9D8B030D-6E8A-4147-A177-3AD203B41FA5}">
                      <a16:colId xmlns:a16="http://schemas.microsoft.com/office/drawing/2014/main" val="1787687002"/>
                    </a:ext>
                  </a:extLst>
                </a:gridCol>
                <a:gridCol w="1667934">
                  <a:extLst>
                    <a:ext uri="{9D8B030D-6E8A-4147-A177-3AD203B41FA5}">
                      <a16:colId xmlns:a16="http://schemas.microsoft.com/office/drawing/2014/main" val="4133724606"/>
                    </a:ext>
                  </a:extLst>
                </a:gridCol>
              </a:tblGrid>
              <a:tr h="0">
                <a:tc>
                  <a:txBody>
                    <a:bodyPr/>
                    <a:lstStyle/>
                    <a:p>
                      <a:endParaRPr lang="en-US"/>
                    </a:p>
                  </a:txBody>
                  <a:tcPr/>
                </a:tc>
                <a:tc>
                  <a:txBody>
                    <a:bodyPr/>
                    <a:lstStyle/>
                    <a:p>
                      <a:r>
                        <a:rPr lang="en-US"/>
                        <a:t>Point Forecast</a:t>
                      </a:r>
                    </a:p>
                  </a:txBody>
                  <a:tcPr/>
                </a:tc>
                <a:tc>
                  <a:txBody>
                    <a:bodyPr/>
                    <a:lstStyle/>
                    <a:p>
                      <a:r>
                        <a:rPr lang="en-US"/>
                        <a:t>Lo 80</a:t>
                      </a:r>
                    </a:p>
                  </a:txBody>
                  <a:tcPr/>
                </a:tc>
                <a:tc>
                  <a:txBody>
                    <a:bodyPr/>
                    <a:lstStyle/>
                    <a:p>
                      <a:r>
                        <a:rPr lang="en-US"/>
                        <a:t>Hi 80</a:t>
                      </a:r>
                    </a:p>
                  </a:txBody>
                  <a:tcPr/>
                </a:tc>
                <a:tc>
                  <a:txBody>
                    <a:bodyPr/>
                    <a:lstStyle/>
                    <a:p>
                      <a:r>
                        <a:rPr lang="en-US"/>
                        <a:t>Lo 95</a:t>
                      </a:r>
                    </a:p>
                  </a:txBody>
                  <a:tcPr/>
                </a:tc>
                <a:tc>
                  <a:txBody>
                    <a:bodyPr/>
                    <a:lstStyle/>
                    <a:p>
                      <a:r>
                        <a:rPr lang="en-US"/>
                        <a:t>Hi 95</a:t>
                      </a:r>
                    </a:p>
                  </a:txBody>
                  <a:tcPr/>
                </a:tc>
                <a:extLst>
                  <a:ext uri="{0D108BD9-81ED-4DB2-BD59-A6C34878D82A}">
                    <a16:rowId xmlns:a16="http://schemas.microsoft.com/office/drawing/2014/main" val="709618776"/>
                  </a:ext>
                </a:extLst>
              </a:tr>
              <a:tr h="370840">
                <a:tc>
                  <a:txBody>
                    <a:bodyPr/>
                    <a:lstStyle/>
                    <a:p>
                      <a:r>
                        <a:rPr lang="en-US"/>
                        <a:t>Jul 2020</a:t>
                      </a:r>
                    </a:p>
                  </a:txBody>
                  <a:tcPr/>
                </a:tc>
                <a:tc>
                  <a:txBody>
                    <a:bodyPr/>
                    <a:lstStyle/>
                    <a:p>
                      <a:pPr algn="r" fontAlgn="b"/>
                      <a:r>
                        <a:rPr lang="en-US" sz="1800" kern="1200">
                          <a:solidFill>
                            <a:schemeClr val="dk1"/>
                          </a:solidFill>
                          <a:latin typeface="+mn-lt"/>
                          <a:ea typeface="+mn-ea"/>
                          <a:cs typeface="+mn-cs"/>
                        </a:rPr>
                        <a:t>109.5897</a:t>
                      </a:r>
                    </a:p>
                  </a:txBody>
                  <a:tcPr marL="4233" marR="4233" marT="4233" marB="0" anchor="b"/>
                </a:tc>
                <a:tc>
                  <a:txBody>
                    <a:bodyPr/>
                    <a:lstStyle/>
                    <a:p>
                      <a:pPr algn="r" fontAlgn="b"/>
                      <a:r>
                        <a:rPr lang="en-US" sz="1800" kern="1200">
                          <a:solidFill>
                            <a:schemeClr val="dk1"/>
                          </a:solidFill>
                          <a:latin typeface="+mn-lt"/>
                          <a:ea typeface="+mn-ea"/>
                          <a:cs typeface="+mn-cs"/>
                        </a:rPr>
                        <a:t>103.7316</a:t>
                      </a:r>
                    </a:p>
                  </a:txBody>
                  <a:tcPr marL="4233" marR="4233" marT="4233" marB="0" anchor="b"/>
                </a:tc>
                <a:tc>
                  <a:txBody>
                    <a:bodyPr/>
                    <a:lstStyle/>
                    <a:p>
                      <a:pPr algn="r" fontAlgn="b"/>
                      <a:r>
                        <a:rPr lang="en-US" sz="1800" kern="1200">
                          <a:solidFill>
                            <a:schemeClr val="dk1"/>
                          </a:solidFill>
                          <a:latin typeface="+mn-lt"/>
                          <a:ea typeface="+mn-ea"/>
                          <a:cs typeface="+mn-cs"/>
                        </a:rPr>
                        <a:t>115.7084</a:t>
                      </a:r>
                    </a:p>
                  </a:txBody>
                  <a:tcPr marL="4233" marR="4233" marT="4233" marB="0" anchor="b"/>
                </a:tc>
                <a:tc>
                  <a:txBody>
                    <a:bodyPr/>
                    <a:lstStyle/>
                    <a:p>
                      <a:pPr algn="r" fontAlgn="b"/>
                      <a:r>
                        <a:rPr lang="en-US" sz="1800" kern="1200">
                          <a:solidFill>
                            <a:schemeClr val="dk1"/>
                          </a:solidFill>
                          <a:latin typeface="+mn-lt"/>
                          <a:ea typeface="+mn-ea"/>
                          <a:cs typeface="+mn-cs"/>
                        </a:rPr>
                        <a:t>101.0783</a:t>
                      </a:r>
                    </a:p>
                  </a:txBody>
                  <a:tcPr marL="4233" marR="4233" marT="4233" marB="0" anchor="b"/>
                </a:tc>
                <a:tc>
                  <a:txBody>
                    <a:bodyPr/>
                    <a:lstStyle/>
                    <a:p>
                      <a:pPr algn="r" fontAlgn="b"/>
                      <a:r>
                        <a:rPr lang="en-US" sz="1800" kern="1200">
                          <a:solidFill>
                            <a:schemeClr val="dk1"/>
                          </a:solidFill>
                          <a:latin typeface="+mn-lt"/>
                          <a:ea typeface="+mn-ea"/>
                          <a:cs typeface="+mn-cs"/>
                        </a:rPr>
                        <a:t>118.5479</a:t>
                      </a:r>
                    </a:p>
                  </a:txBody>
                  <a:tcPr marL="4233" marR="4233" marT="4233" marB="0" anchor="b"/>
                </a:tc>
                <a:extLst>
                  <a:ext uri="{0D108BD9-81ED-4DB2-BD59-A6C34878D82A}">
                    <a16:rowId xmlns:a16="http://schemas.microsoft.com/office/drawing/2014/main" val="1001756628"/>
                  </a:ext>
                </a:extLst>
              </a:tr>
              <a:tr h="370840">
                <a:tc>
                  <a:txBody>
                    <a:bodyPr/>
                    <a:lstStyle/>
                    <a:p>
                      <a:r>
                        <a:rPr lang="en-US"/>
                        <a:t>Aug 2020</a:t>
                      </a:r>
                    </a:p>
                  </a:txBody>
                  <a:tcPr/>
                </a:tc>
                <a:tc>
                  <a:txBody>
                    <a:bodyPr/>
                    <a:lstStyle/>
                    <a:p>
                      <a:pPr algn="r" fontAlgn="b"/>
                      <a:r>
                        <a:rPr lang="en-US" sz="1800" kern="1200">
                          <a:solidFill>
                            <a:schemeClr val="dk1"/>
                          </a:solidFill>
                          <a:latin typeface="+mn-lt"/>
                          <a:ea typeface="+mn-ea"/>
                          <a:cs typeface="+mn-cs"/>
                        </a:rPr>
                        <a:t>117.086</a:t>
                      </a:r>
                    </a:p>
                  </a:txBody>
                  <a:tcPr marL="4233" marR="4233" marT="4233" marB="0" anchor="b"/>
                </a:tc>
                <a:tc>
                  <a:txBody>
                    <a:bodyPr/>
                    <a:lstStyle/>
                    <a:p>
                      <a:pPr algn="r" fontAlgn="b"/>
                      <a:r>
                        <a:rPr lang="en-US" sz="1800" kern="1200">
                          <a:solidFill>
                            <a:schemeClr val="dk1"/>
                          </a:solidFill>
                          <a:latin typeface="+mn-lt"/>
                          <a:ea typeface="+mn-ea"/>
                          <a:cs typeface="+mn-cs"/>
                        </a:rPr>
                        <a:t>109.9535</a:t>
                      </a:r>
                    </a:p>
                  </a:txBody>
                  <a:tcPr marL="4233" marR="4233" marT="4233" marB="0" anchor="b"/>
                </a:tc>
                <a:tc>
                  <a:txBody>
                    <a:bodyPr/>
                    <a:lstStyle/>
                    <a:p>
                      <a:pPr algn="r" fontAlgn="b"/>
                      <a:r>
                        <a:rPr lang="en-US" sz="1800" kern="1200">
                          <a:solidFill>
                            <a:schemeClr val="dk1"/>
                          </a:solidFill>
                          <a:latin typeface="+mn-lt"/>
                          <a:ea typeface="+mn-ea"/>
                          <a:cs typeface="+mn-cs"/>
                        </a:rPr>
                        <a:t>123.203</a:t>
                      </a:r>
                    </a:p>
                  </a:txBody>
                  <a:tcPr marL="4233" marR="4233" marT="4233" marB="0" anchor="b"/>
                </a:tc>
                <a:tc>
                  <a:txBody>
                    <a:bodyPr/>
                    <a:lstStyle/>
                    <a:p>
                      <a:pPr algn="r" fontAlgn="b"/>
                      <a:r>
                        <a:rPr lang="en-US" sz="1800" kern="1200">
                          <a:solidFill>
                            <a:schemeClr val="dk1"/>
                          </a:solidFill>
                          <a:latin typeface="+mn-lt"/>
                          <a:ea typeface="+mn-ea"/>
                          <a:cs typeface="+mn-cs"/>
                        </a:rPr>
                        <a:t>106.1266</a:t>
                      </a:r>
                    </a:p>
                  </a:txBody>
                  <a:tcPr marL="4233" marR="4233" marT="4233" marB="0" anchor="b"/>
                </a:tc>
                <a:tc>
                  <a:txBody>
                    <a:bodyPr/>
                    <a:lstStyle/>
                    <a:p>
                      <a:pPr algn="r" fontAlgn="b"/>
                      <a:r>
                        <a:rPr lang="en-US" sz="1800" kern="1200">
                          <a:solidFill>
                            <a:schemeClr val="dk1"/>
                          </a:solidFill>
                          <a:latin typeface="+mn-lt"/>
                          <a:ea typeface="+mn-ea"/>
                          <a:cs typeface="+mn-cs"/>
                        </a:rPr>
                        <a:t>126.7635</a:t>
                      </a:r>
                    </a:p>
                  </a:txBody>
                  <a:tcPr marL="4233" marR="4233" marT="4233" marB="0" anchor="b"/>
                </a:tc>
                <a:extLst>
                  <a:ext uri="{0D108BD9-81ED-4DB2-BD59-A6C34878D82A}">
                    <a16:rowId xmlns:a16="http://schemas.microsoft.com/office/drawing/2014/main" val="2695940199"/>
                  </a:ext>
                </a:extLst>
              </a:tr>
              <a:tr h="370840">
                <a:tc>
                  <a:txBody>
                    <a:bodyPr/>
                    <a:lstStyle/>
                    <a:p>
                      <a:r>
                        <a:rPr lang="en-US"/>
                        <a:t>Sep 2020</a:t>
                      </a:r>
                    </a:p>
                  </a:txBody>
                  <a:tcPr/>
                </a:tc>
                <a:tc>
                  <a:txBody>
                    <a:bodyPr/>
                    <a:lstStyle/>
                    <a:p>
                      <a:pPr algn="r" fontAlgn="b"/>
                      <a:r>
                        <a:rPr lang="en-US" sz="1800" kern="1200">
                          <a:solidFill>
                            <a:schemeClr val="dk1"/>
                          </a:solidFill>
                          <a:latin typeface="+mn-lt"/>
                          <a:ea typeface="+mn-ea"/>
                          <a:cs typeface="+mn-cs"/>
                        </a:rPr>
                        <a:t>126.5065</a:t>
                      </a:r>
                    </a:p>
                  </a:txBody>
                  <a:tcPr marL="4233" marR="4233" marT="4233" marB="0" anchor="b"/>
                </a:tc>
                <a:tc>
                  <a:txBody>
                    <a:bodyPr/>
                    <a:lstStyle/>
                    <a:p>
                      <a:pPr algn="r" fontAlgn="b"/>
                      <a:r>
                        <a:rPr lang="en-US" sz="1800" kern="1200">
                          <a:solidFill>
                            <a:schemeClr val="dk1"/>
                          </a:solidFill>
                          <a:latin typeface="+mn-lt"/>
                          <a:ea typeface="+mn-ea"/>
                          <a:cs typeface="+mn-cs"/>
                        </a:rPr>
                        <a:t>119.5194</a:t>
                      </a:r>
                    </a:p>
                  </a:txBody>
                  <a:tcPr marL="4233" marR="4233" marT="4233" marB="0" anchor="b"/>
                </a:tc>
                <a:tc>
                  <a:txBody>
                    <a:bodyPr/>
                    <a:lstStyle/>
                    <a:p>
                      <a:pPr algn="r" fontAlgn="b"/>
                      <a:r>
                        <a:rPr lang="en-US" sz="1800" kern="1200">
                          <a:solidFill>
                            <a:schemeClr val="dk1"/>
                          </a:solidFill>
                          <a:latin typeface="+mn-lt"/>
                          <a:ea typeface="+mn-ea"/>
                          <a:cs typeface="+mn-cs"/>
                        </a:rPr>
                        <a:t>131.7869</a:t>
                      </a:r>
                    </a:p>
                  </a:txBody>
                  <a:tcPr marL="4233" marR="4233" marT="4233" marB="0" anchor="b"/>
                </a:tc>
                <a:tc>
                  <a:txBody>
                    <a:bodyPr/>
                    <a:lstStyle/>
                    <a:p>
                      <a:pPr algn="r" fontAlgn="b"/>
                      <a:r>
                        <a:rPr lang="en-US" sz="1800" kern="1200">
                          <a:solidFill>
                            <a:schemeClr val="dk1"/>
                          </a:solidFill>
                          <a:latin typeface="+mn-lt"/>
                          <a:ea typeface="+mn-ea"/>
                          <a:cs typeface="+mn-cs"/>
                        </a:rPr>
                        <a:t>116.4708</a:t>
                      </a:r>
                    </a:p>
                  </a:txBody>
                  <a:tcPr marL="4233" marR="4233" marT="4233" marB="0" anchor="b"/>
                </a:tc>
                <a:tc>
                  <a:txBody>
                    <a:bodyPr/>
                    <a:lstStyle/>
                    <a:p>
                      <a:pPr algn="r" fontAlgn="b"/>
                      <a:r>
                        <a:rPr lang="en-US" sz="1800" kern="1200">
                          <a:solidFill>
                            <a:schemeClr val="dk1"/>
                          </a:solidFill>
                          <a:latin typeface="+mn-lt"/>
                          <a:ea typeface="+mn-ea"/>
                          <a:cs typeface="+mn-cs"/>
                        </a:rPr>
                        <a:t>135.176</a:t>
                      </a:r>
                    </a:p>
                  </a:txBody>
                  <a:tcPr marL="4233" marR="4233" marT="4233" marB="0" anchor="b"/>
                </a:tc>
                <a:extLst>
                  <a:ext uri="{0D108BD9-81ED-4DB2-BD59-A6C34878D82A}">
                    <a16:rowId xmlns:a16="http://schemas.microsoft.com/office/drawing/2014/main" val="1534598566"/>
                  </a:ext>
                </a:extLst>
              </a:tr>
              <a:tr h="370840">
                <a:tc>
                  <a:txBody>
                    <a:bodyPr/>
                    <a:lstStyle/>
                    <a:p>
                      <a:r>
                        <a:rPr lang="en-US"/>
                        <a:t>Oct 2020</a:t>
                      </a:r>
                    </a:p>
                  </a:txBody>
                  <a:tcPr/>
                </a:tc>
                <a:tc>
                  <a:txBody>
                    <a:bodyPr/>
                    <a:lstStyle/>
                    <a:p>
                      <a:pPr algn="r" fontAlgn="b"/>
                      <a:r>
                        <a:rPr lang="en-US" sz="1800" kern="1200">
                          <a:solidFill>
                            <a:schemeClr val="dk1"/>
                          </a:solidFill>
                          <a:latin typeface="+mn-lt"/>
                          <a:ea typeface="+mn-ea"/>
                          <a:cs typeface="+mn-cs"/>
                        </a:rPr>
                        <a:t>130.4574</a:t>
                      </a:r>
                    </a:p>
                  </a:txBody>
                  <a:tcPr marL="4233" marR="4233" marT="4233" marB="0" anchor="b"/>
                </a:tc>
                <a:tc>
                  <a:txBody>
                    <a:bodyPr/>
                    <a:lstStyle/>
                    <a:p>
                      <a:pPr algn="r" fontAlgn="b"/>
                      <a:r>
                        <a:rPr lang="en-US" sz="1800" kern="1200">
                          <a:solidFill>
                            <a:schemeClr val="dk1"/>
                          </a:solidFill>
                          <a:latin typeface="+mn-lt"/>
                          <a:ea typeface="+mn-ea"/>
                          <a:cs typeface="+mn-cs"/>
                        </a:rPr>
                        <a:t>123.1525</a:t>
                      </a:r>
                    </a:p>
                  </a:txBody>
                  <a:tcPr marL="4233" marR="4233" marT="4233" marB="0" anchor="b"/>
                </a:tc>
                <a:tc>
                  <a:txBody>
                    <a:bodyPr/>
                    <a:lstStyle/>
                    <a:p>
                      <a:pPr algn="r" fontAlgn="b"/>
                      <a:r>
                        <a:rPr lang="en-US" sz="1800" kern="1200">
                          <a:solidFill>
                            <a:schemeClr val="dk1"/>
                          </a:solidFill>
                          <a:latin typeface="+mn-lt"/>
                          <a:ea typeface="+mn-ea"/>
                          <a:cs typeface="+mn-cs"/>
                        </a:rPr>
                        <a:t>136.0457</a:t>
                      </a:r>
                    </a:p>
                  </a:txBody>
                  <a:tcPr marL="4233" marR="4233" marT="4233" marB="0" anchor="b"/>
                </a:tc>
                <a:tc>
                  <a:txBody>
                    <a:bodyPr/>
                    <a:lstStyle/>
                    <a:p>
                      <a:pPr algn="r" fontAlgn="b"/>
                      <a:r>
                        <a:rPr lang="en-US" sz="1800" kern="1200">
                          <a:solidFill>
                            <a:schemeClr val="dk1"/>
                          </a:solidFill>
                          <a:latin typeface="+mn-lt"/>
                          <a:ea typeface="+mn-ea"/>
                          <a:cs typeface="+mn-cs"/>
                        </a:rPr>
                        <a:t>119.2003</a:t>
                      </a:r>
                    </a:p>
                  </a:txBody>
                  <a:tcPr marL="4233" marR="4233" marT="4233" marB="0" anchor="b"/>
                </a:tc>
                <a:tc>
                  <a:txBody>
                    <a:bodyPr/>
                    <a:lstStyle/>
                    <a:p>
                      <a:pPr algn="r" fontAlgn="b"/>
                      <a:r>
                        <a:rPr lang="en-US" sz="1800" kern="1200">
                          <a:solidFill>
                            <a:schemeClr val="dk1"/>
                          </a:solidFill>
                          <a:latin typeface="+mn-lt"/>
                          <a:ea typeface="+mn-ea"/>
                          <a:cs typeface="+mn-cs"/>
                        </a:rPr>
                        <a:t>140.1397</a:t>
                      </a:r>
                    </a:p>
                  </a:txBody>
                  <a:tcPr marL="4233" marR="4233" marT="4233" marB="0" anchor="b"/>
                </a:tc>
                <a:extLst>
                  <a:ext uri="{0D108BD9-81ED-4DB2-BD59-A6C34878D82A}">
                    <a16:rowId xmlns:a16="http://schemas.microsoft.com/office/drawing/2014/main" val="3087151053"/>
                  </a:ext>
                </a:extLst>
              </a:tr>
            </a:tbl>
          </a:graphicData>
        </a:graphic>
      </p:graphicFrame>
      <p:sp>
        <p:nvSpPr>
          <p:cNvPr id="12" name="Text Placeholder 3">
            <a:extLst>
              <a:ext uri="{FF2B5EF4-FFF2-40B4-BE49-F238E27FC236}">
                <a16:creationId xmlns:a16="http://schemas.microsoft.com/office/drawing/2014/main" id="{376140A4-5DA3-4B9A-B786-7C0B2B3911F0}"/>
              </a:ext>
            </a:extLst>
          </p:cNvPr>
          <p:cNvSpPr txBox="1">
            <a:spLocks/>
          </p:cNvSpPr>
          <p:nvPr/>
        </p:nvSpPr>
        <p:spPr>
          <a:xfrm>
            <a:off x="6369242" y="1828801"/>
            <a:ext cx="5444067" cy="1600199"/>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a:latin typeface="Segoe UI" panose="020B0502040204020203" pitchFamily="34" charset="0"/>
              </a:rPr>
              <a:t>Code</a:t>
            </a:r>
            <a:r>
              <a:rPr lang="en-US" sz="1800">
                <a:latin typeface="Segoe UI" panose="020B0502040204020203" pitchFamily="34" charset="0"/>
              </a:rPr>
              <a:t> </a:t>
            </a:r>
          </a:p>
          <a:p>
            <a:pPr marL="0" indent="0">
              <a:buNone/>
            </a:pPr>
            <a:r>
              <a:rPr lang="en-US" sz="1600" i="1" err="1"/>
              <a:t>modelUS</a:t>
            </a:r>
            <a:r>
              <a:rPr lang="en-US" sz="1600" i="1"/>
              <a:t> = </a:t>
            </a:r>
            <a:r>
              <a:rPr lang="en-US" sz="1600" i="1" err="1"/>
              <a:t>nnetar</a:t>
            </a:r>
            <a:r>
              <a:rPr lang="en-US" sz="1600" i="1"/>
              <a:t>(</a:t>
            </a:r>
            <a:r>
              <a:rPr lang="en-US" sz="1600" i="1" err="1"/>
              <a:t>candyHOLD,p</a:t>
            </a:r>
            <a:r>
              <a:rPr lang="en-US" sz="1600" i="1"/>
              <a:t>=2,P=1,size=10,repeats=100)</a:t>
            </a:r>
          </a:p>
          <a:p>
            <a:pPr marL="0" indent="0">
              <a:buNone/>
            </a:pPr>
            <a:r>
              <a:rPr lang="en-US" sz="1600" i="1"/>
              <a:t>foreNN2=forecast(</a:t>
            </a:r>
            <a:r>
              <a:rPr lang="en-US" sz="1600" i="1" err="1"/>
              <a:t>modelUS,h</a:t>
            </a:r>
            <a:r>
              <a:rPr lang="en-US" sz="1600" i="1"/>
              <a:t>=4,PI=TRUE)</a:t>
            </a:r>
          </a:p>
          <a:p>
            <a:pPr marL="0" indent="0">
              <a:buNone/>
            </a:pPr>
            <a:r>
              <a:rPr lang="en-US" sz="1600" i="1"/>
              <a:t>foreNN2</a:t>
            </a:r>
          </a:p>
        </p:txBody>
      </p:sp>
      <p:graphicFrame>
        <p:nvGraphicFramePr>
          <p:cNvPr id="13" name="Table 20">
            <a:extLst>
              <a:ext uri="{FF2B5EF4-FFF2-40B4-BE49-F238E27FC236}">
                <a16:creationId xmlns:a16="http://schemas.microsoft.com/office/drawing/2014/main" id="{2233BBE8-3AF4-44F7-9120-FB1BAE2014D7}"/>
              </a:ext>
            </a:extLst>
          </p:cNvPr>
          <p:cNvGraphicFramePr>
            <a:graphicFrameLocks noGrp="1"/>
          </p:cNvGraphicFramePr>
          <p:nvPr>
            <p:extLst>
              <p:ext uri="{D42A27DB-BD31-4B8C-83A1-F6EECF244321}">
                <p14:modId xmlns:p14="http://schemas.microsoft.com/office/powerpoint/2010/main" val="3134593840"/>
              </p:ext>
            </p:extLst>
          </p:nvPr>
        </p:nvGraphicFramePr>
        <p:xfrm>
          <a:off x="1900766" y="5642088"/>
          <a:ext cx="10007603" cy="1112520"/>
        </p:xfrm>
        <a:graphic>
          <a:graphicData uri="http://schemas.openxmlformats.org/drawingml/2006/table">
            <a:tbl>
              <a:tblPr firstRow="1" bandRow="1">
                <a:tableStyleId>{C4B1156A-380E-4F78-BDF5-A606A8083BF9}</a:tableStyleId>
              </a:tblPr>
              <a:tblGrid>
                <a:gridCol w="1333500">
                  <a:extLst>
                    <a:ext uri="{9D8B030D-6E8A-4147-A177-3AD203B41FA5}">
                      <a16:colId xmlns:a16="http://schemas.microsoft.com/office/drawing/2014/main" val="1541705923"/>
                    </a:ext>
                  </a:extLst>
                </a:gridCol>
                <a:gridCol w="890411">
                  <a:extLst>
                    <a:ext uri="{9D8B030D-6E8A-4147-A177-3AD203B41FA5}">
                      <a16:colId xmlns:a16="http://schemas.microsoft.com/office/drawing/2014/main" val="4106781650"/>
                    </a:ext>
                  </a:extLst>
                </a:gridCol>
                <a:gridCol w="1111956">
                  <a:extLst>
                    <a:ext uri="{9D8B030D-6E8A-4147-A177-3AD203B41FA5}">
                      <a16:colId xmlns:a16="http://schemas.microsoft.com/office/drawing/2014/main" val="2098919606"/>
                    </a:ext>
                  </a:extLst>
                </a:gridCol>
                <a:gridCol w="1111956">
                  <a:extLst>
                    <a:ext uri="{9D8B030D-6E8A-4147-A177-3AD203B41FA5}">
                      <a16:colId xmlns:a16="http://schemas.microsoft.com/office/drawing/2014/main" val="4076766071"/>
                    </a:ext>
                  </a:extLst>
                </a:gridCol>
                <a:gridCol w="1111956">
                  <a:extLst>
                    <a:ext uri="{9D8B030D-6E8A-4147-A177-3AD203B41FA5}">
                      <a16:colId xmlns:a16="http://schemas.microsoft.com/office/drawing/2014/main" val="1112621610"/>
                    </a:ext>
                  </a:extLst>
                </a:gridCol>
                <a:gridCol w="1111956">
                  <a:extLst>
                    <a:ext uri="{9D8B030D-6E8A-4147-A177-3AD203B41FA5}">
                      <a16:colId xmlns:a16="http://schemas.microsoft.com/office/drawing/2014/main" val="2814309602"/>
                    </a:ext>
                  </a:extLst>
                </a:gridCol>
                <a:gridCol w="1111956">
                  <a:extLst>
                    <a:ext uri="{9D8B030D-6E8A-4147-A177-3AD203B41FA5}">
                      <a16:colId xmlns:a16="http://schemas.microsoft.com/office/drawing/2014/main" val="1845467607"/>
                    </a:ext>
                  </a:extLst>
                </a:gridCol>
                <a:gridCol w="1111956">
                  <a:extLst>
                    <a:ext uri="{9D8B030D-6E8A-4147-A177-3AD203B41FA5}">
                      <a16:colId xmlns:a16="http://schemas.microsoft.com/office/drawing/2014/main" val="109616334"/>
                    </a:ext>
                  </a:extLst>
                </a:gridCol>
                <a:gridCol w="1111956">
                  <a:extLst>
                    <a:ext uri="{9D8B030D-6E8A-4147-A177-3AD203B41FA5}">
                      <a16:colId xmlns:a16="http://schemas.microsoft.com/office/drawing/2014/main" val="3972024850"/>
                    </a:ext>
                  </a:extLst>
                </a:gridCol>
              </a:tblGrid>
              <a:tr h="370840">
                <a:tc>
                  <a:txBody>
                    <a:bodyPr/>
                    <a:lstStyle/>
                    <a:p>
                      <a:pPr algn="r" fontAlgn="b"/>
                      <a:endParaRPr lang="en-US" sz="1800" b="1" kern="1200">
                        <a:solidFill>
                          <a:schemeClr val="dk1"/>
                        </a:solidFill>
                        <a:latin typeface="+mn-lt"/>
                        <a:ea typeface="+mn-ea"/>
                        <a:cs typeface="+mn-cs"/>
                      </a:endParaRPr>
                    </a:p>
                  </a:txBody>
                  <a:tcPr marL="4233" marR="4233" marT="4233" marB="0" anchor="b"/>
                </a:tc>
                <a:tc>
                  <a:txBody>
                    <a:bodyPr/>
                    <a:lstStyle/>
                    <a:p>
                      <a:pPr algn="r" fontAlgn="b"/>
                      <a:r>
                        <a:rPr lang="en-US" sz="1800" b="1" kern="1200">
                          <a:solidFill>
                            <a:schemeClr val="dk1"/>
                          </a:solidFill>
                          <a:latin typeface="+mn-lt"/>
                          <a:ea typeface="+mn-ea"/>
                          <a:cs typeface="+mn-cs"/>
                        </a:rPr>
                        <a:t>ME</a:t>
                      </a:r>
                    </a:p>
                  </a:txBody>
                  <a:tcPr marL="4233" marR="4233" marT="4233" marB="0" anchor="b"/>
                </a:tc>
                <a:tc>
                  <a:txBody>
                    <a:bodyPr/>
                    <a:lstStyle/>
                    <a:p>
                      <a:pPr algn="r" fontAlgn="b"/>
                      <a:r>
                        <a:rPr lang="en-US" sz="1800" b="1" kern="1200">
                          <a:solidFill>
                            <a:schemeClr val="dk1"/>
                          </a:solidFill>
                          <a:latin typeface="+mn-lt"/>
                          <a:ea typeface="+mn-ea"/>
                          <a:cs typeface="+mn-cs"/>
                        </a:rPr>
                        <a:t>RMSE</a:t>
                      </a:r>
                    </a:p>
                  </a:txBody>
                  <a:tcPr marL="4233" marR="4233" marT="4233" marB="0" anchor="b"/>
                </a:tc>
                <a:tc>
                  <a:txBody>
                    <a:bodyPr/>
                    <a:lstStyle/>
                    <a:p>
                      <a:pPr algn="r" fontAlgn="b"/>
                      <a:r>
                        <a:rPr lang="en-US" sz="1800" b="1" kern="1200">
                          <a:solidFill>
                            <a:schemeClr val="dk1"/>
                          </a:solidFill>
                          <a:latin typeface="+mn-lt"/>
                          <a:ea typeface="+mn-ea"/>
                          <a:cs typeface="+mn-cs"/>
                        </a:rPr>
                        <a:t>MAE</a:t>
                      </a:r>
                    </a:p>
                  </a:txBody>
                  <a:tcPr marL="4233" marR="4233" marT="4233" marB="0" anchor="b"/>
                </a:tc>
                <a:tc>
                  <a:txBody>
                    <a:bodyPr/>
                    <a:lstStyle/>
                    <a:p>
                      <a:pPr algn="r" fontAlgn="b"/>
                      <a:r>
                        <a:rPr lang="en-US" sz="1800" b="1" kern="1200">
                          <a:solidFill>
                            <a:schemeClr val="dk1"/>
                          </a:solidFill>
                          <a:latin typeface="+mn-lt"/>
                          <a:ea typeface="+mn-ea"/>
                          <a:cs typeface="+mn-cs"/>
                        </a:rPr>
                        <a:t>MPE</a:t>
                      </a:r>
                    </a:p>
                  </a:txBody>
                  <a:tcPr marL="4233" marR="4233" marT="4233" marB="0" anchor="b"/>
                </a:tc>
                <a:tc>
                  <a:txBody>
                    <a:bodyPr/>
                    <a:lstStyle/>
                    <a:p>
                      <a:pPr algn="r" fontAlgn="b"/>
                      <a:r>
                        <a:rPr lang="en-US" sz="1800" b="1" kern="1200">
                          <a:solidFill>
                            <a:schemeClr val="dk1"/>
                          </a:solidFill>
                          <a:latin typeface="+mn-lt"/>
                          <a:ea typeface="+mn-ea"/>
                          <a:cs typeface="+mn-cs"/>
                        </a:rPr>
                        <a:t>MAPE</a:t>
                      </a:r>
                    </a:p>
                  </a:txBody>
                  <a:tcPr marL="4233" marR="4233" marT="4233" marB="0" anchor="b"/>
                </a:tc>
                <a:tc>
                  <a:txBody>
                    <a:bodyPr/>
                    <a:lstStyle/>
                    <a:p>
                      <a:pPr algn="r" fontAlgn="b"/>
                      <a:r>
                        <a:rPr lang="en-US" sz="1800" b="1" kern="1200">
                          <a:solidFill>
                            <a:schemeClr val="dk1"/>
                          </a:solidFill>
                          <a:latin typeface="+mn-lt"/>
                          <a:ea typeface="+mn-ea"/>
                          <a:cs typeface="+mn-cs"/>
                        </a:rPr>
                        <a:t>MASE</a:t>
                      </a:r>
                    </a:p>
                  </a:txBody>
                  <a:tcPr marL="4233" marR="4233" marT="4233" marB="0" anchor="b"/>
                </a:tc>
                <a:tc>
                  <a:txBody>
                    <a:bodyPr/>
                    <a:lstStyle/>
                    <a:p>
                      <a:pPr algn="r" fontAlgn="b"/>
                      <a:r>
                        <a:rPr lang="en-US" sz="1800" b="1" kern="1200">
                          <a:solidFill>
                            <a:schemeClr val="dk1"/>
                          </a:solidFill>
                          <a:latin typeface="+mn-lt"/>
                          <a:ea typeface="+mn-ea"/>
                          <a:cs typeface="+mn-cs"/>
                        </a:rPr>
                        <a:t>ACF1</a:t>
                      </a:r>
                    </a:p>
                  </a:txBody>
                  <a:tcPr marL="4233" marR="4233" marT="4233" marB="0" anchor="b"/>
                </a:tc>
                <a:tc>
                  <a:txBody>
                    <a:bodyPr/>
                    <a:lstStyle/>
                    <a:p>
                      <a:pPr algn="r" fontAlgn="b"/>
                      <a:r>
                        <a:rPr lang="en-US" sz="1800" b="1" kern="1200">
                          <a:solidFill>
                            <a:schemeClr val="dk1"/>
                          </a:solidFill>
                          <a:latin typeface="+mn-lt"/>
                          <a:ea typeface="+mn-ea"/>
                          <a:cs typeface="+mn-cs"/>
                        </a:rPr>
                        <a:t>Theil's U</a:t>
                      </a:r>
                    </a:p>
                  </a:txBody>
                  <a:tcPr marL="4233" marR="4233" marT="4233" marB="0" anchor="b"/>
                </a:tc>
                <a:extLst>
                  <a:ext uri="{0D108BD9-81ED-4DB2-BD59-A6C34878D82A}">
                    <a16:rowId xmlns:a16="http://schemas.microsoft.com/office/drawing/2014/main" val="3907907024"/>
                  </a:ext>
                </a:extLst>
              </a:tr>
              <a:tr h="370840">
                <a:tc>
                  <a:txBody>
                    <a:bodyPr/>
                    <a:lstStyle/>
                    <a:p>
                      <a:pPr algn="r" fontAlgn="b"/>
                      <a:r>
                        <a:rPr lang="en-US" sz="1800" b="1" kern="1200">
                          <a:solidFill>
                            <a:schemeClr val="dk1"/>
                          </a:solidFill>
                          <a:latin typeface="+mn-lt"/>
                          <a:ea typeface="+mn-ea"/>
                          <a:cs typeface="+mn-cs"/>
                        </a:rPr>
                        <a:t>Training set</a:t>
                      </a:r>
                    </a:p>
                  </a:txBody>
                  <a:tcPr marL="4233" marR="4233" marT="4233" marB="0" anchor="b"/>
                </a:tc>
                <a:tc>
                  <a:txBody>
                    <a:bodyPr/>
                    <a:lstStyle/>
                    <a:p>
                      <a:pPr algn="r" fontAlgn="b"/>
                      <a:r>
                        <a:rPr lang="en-US" sz="1800" kern="1200">
                          <a:solidFill>
                            <a:schemeClr val="dk1"/>
                          </a:solidFill>
                          <a:latin typeface="+mn-lt"/>
                          <a:ea typeface="+mn-ea"/>
                          <a:cs typeface="+mn-cs"/>
                        </a:rPr>
                        <a:t>-0.00127</a:t>
                      </a:r>
                    </a:p>
                  </a:txBody>
                  <a:tcPr marL="4233" marR="4233" marT="4233" marB="0" anchor="b"/>
                </a:tc>
                <a:tc>
                  <a:txBody>
                    <a:bodyPr/>
                    <a:lstStyle/>
                    <a:p>
                      <a:pPr algn="r" fontAlgn="b"/>
                      <a:r>
                        <a:rPr lang="en-US" sz="1800" kern="1200">
                          <a:solidFill>
                            <a:schemeClr val="dk1"/>
                          </a:solidFill>
                          <a:latin typeface="+mn-lt"/>
                          <a:ea typeface="+mn-ea"/>
                          <a:cs typeface="+mn-cs"/>
                        </a:rPr>
                        <a:t>4.457187</a:t>
                      </a:r>
                    </a:p>
                  </a:txBody>
                  <a:tcPr marL="4233" marR="4233" marT="4233" marB="0" anchor="b"/>
                </a:tc>
                <a:tc>
                  <a:txBody>
                    <a:bodyPr/>
                    <a:lstStyle/>
                    <a:p>
                      <a:pPr algn="r" fontAlgn="b"/>
                      <a:r>
                        <a:rPr lang="en-US" sz="1800" kern="1200">
                          <a:solidFill>
                            <a:schemeClr val="dk1"/>
                          </a:solidFill>
                          <a:latin typeface="+mn-lt"/>
                          <a:ea typeface="+mn-ea"/>
                          <a:cs typeface="+mn-cs"/>
                        </a:rPr>
                        <a:t>3.397712</a:t>
                      </a:r>
                    </a:p>
                  </a:txBody>
                  <a:tcPr marL="4233" marR="4233" marT="4233" marB="0" anchor="b"/>
                </a:tc>
                <a:tc>
                  <a:txBody>
                    <a:bodyPr/>
                    <a:lstStyle/>
                    <a:p>
                      <a:pPr algn="r" fontAlgn="b"/>
                      <a:r>
                        <a:rPr lang="en-US" sz="1800" kern="1200">
                          <a:solidFill>
                            <a:schemeClr val="dk1"/>
                          </a:solidFill>
                          <a:latin typeface="+mn-lt"/>
                          <a:ea typeface="+mn-ea"/>
                          <a:cs typeface="+mn-cs"/>
                        </a:rPr>
                        <a:t>-0.21723</a:t>
                      </a:r>
                    </a:p>
                  </a:txBody>
                  <a:tcPr marL="4233" marR="4233" marT="4233" marB="0" anchor="b"/>
                </a:tc>
                <a:tc>
                  <a:txBody>
                    <a:bodyPr/>
                    <a:lstStyle/>
                    <a:p>
                      <a:pPr algn="r" fontAlgn="b"/>
                      <a:r>
                        <a:rPr lang="en-US" sz="1800" kern="1200">
                          <a:solidFill>
                            <a:schemeClr val="dk1"/>
                          </a:solidFill>
                          <a:latin typeface="+mn-lt"/>
                          <a:ea typeface="+mn-ea"/>
                          <a:cs typeface="+mn-cs"/>
                        </a:rPr>
                        <a:t>3.416109</a:t>
                      </a:r>
                    </a:p>
                  </a:txBody>
                  <a:tcPr marL="4233" marR="4233" marT="4233" marB="0" anchor="b"/>
                </a:tc>
                <a:tc>
                  <a:txBody>
                    <a:bodyPr/>
                    <a:lstStyle/>
                    <a:p>
                      <a:pPr algn="r" fontAlgn="b"/>
                      <a:r>
                        <a:rPr lang="en-US" sz="1800" kern="1200">
                          <a:solidFill>
                            <a:schemeClr val="dk1"/>
                          </a:solidFill>
                          <a:latin typeface="+mn-lt"/>
                          <a:ea typeface="+mn-ea"/>
                          <a:cs typeface="+mn-cs"/>
                        </a:rPr>
                        <a:t>0.671933</a:t>
                      </a:r>
                    </a:p>
                  </a:txBody>
                  <a:tcPr marL="4233" marR="4233" marT="4233" marB="0" anchor="b"/>
                </a:tc>
                <a:tc>
                  <a:txBody>
                    <a:bodyPr/>
                    <a:lstStyle/>
                    <a:p>
                      <a:pPr algn="r" fontAlgn="b"/>
                      <a:r>
                        <a:rPr lang="en-US" sz="1800" kern="1200">
                          <a:solidFill>
                            <a:schemeClr val="dk1"/>
                          </a:solidFill>
                          <a:latin typeface="+mn-lt"/>
                          <a:ea typeface="+mn-ea"/>
                          <a:cs typeface="+mn-cs"/>
                        </a:rPr>
                        <a:t>0.174908</a:t>
                      </a:r>
                    </a:p>
                  </a:txBody>
                  <a:tcPr marL="4233" marR="4233" marT="4233" marB="0" anchor="b"/>
                </a:tc>
                <a:tc>
                  <a:txBody>
                    <a:bodyPr/>
                    <a:lstStyle/>
                    <a:p>
                      <a:pPr algn="l" fontAlgn="b"/>
                      <a:r>
                        <a:rPr lang="en-US" sz="1800" kern="1200">
                          <a:solidFill>
                            <a:schemeClr val="dk1"/>
                          </a:solidFill>
                          <a:latin typeface="+mn-lt"/>
                          <a:ea typeface="+mn-ea"/>
                          <a:cs typeface="+mn-cs"/>
                        </a:rPr>
                        <a:t>NA</a:t>
                      </a:r>
                    </a:p>
                  </a:txBody>
                  <a:tcPr marL="4233" marR="4233" marT="4233" marB="0" anchor="b"/>
                </a:tc>
                <a:extLst>
                  <a:ext uri="{0D108BD9-81ED-4DB2-BD59-A6C34878D82A}">
                    <a16:rowId xmlns:a16="http://schemas.microsoft.com/office/drawing/2014/main" val="1014835755"/>
                  </a:ext>
                </a:extLst>
              </a:tr>
              <a:tr h="370840">
                <a:tc>
                  <a:txBody>
                    <a:bodyPr/>
                    <a:lstStyle/>
                    <a:p>
                      <a:pPr algn="r" fontAlgn="b"/>
                      <a:r>
                        <a:rPr lang="en-US" sz="1800" b="1" kern="1200">
                          <a:solidFill>
                            <a:schemeClr val="dk1"/>
                          </a:solidFill>
                          <a:latin typeface="+mn-lt"/>
                          <a:ea typeface="+mn-ea"/>
                          <a:cs typeface="+mn-cs"/>
                        </a:rPr>
                        <a:t>Test set</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6.132721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6.50753</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6.132721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4.737786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4.737786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1.212809</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-0.27946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0.768951</a:t>
                      </a:r>
                    </a:p>
                  </a:txBody>
                  <a:tcPr marL="4233" marR="4233" marT="4233" marB="0" anchor="b"/>
                </a:tc>
                <a:extLst>
                  <a:ext uri="{0D108BD9-81ED-4DB2-BD59-A6C34878D82A}">
                    <a16:rowId xmlns:a16="http://schemas.microsoft.com/office/drawing/2014/main" val="4243215797"/>
                  </a:ext>
                </a:extLst>
              </a:tr>
            </a:tbl>
          </a:graphicData>
        </a:graphic>
      </p:graphicFrame>
      <p:sp>
        <p:nvSpPr>
          <p:cNvPr id="14" name="Rectangle 13">
            <a:extLst>
              <a:ext uri="{FF2B5EF4-FFF2-40B4-BE49-F238E27FC236}">
                <a16:creationId xmlns:a16="http://schemas.microsoft.com/office/drawing/2014/main" id="{9A75F8DF-D0ED-4AE2-A456-27E1CF2AF9C5}"/>
              </a:ext>
            </a:extLst>
          </p:cNvPr>
          <p:cNvSpPr/>
          <p:nvPr/>
        </p:nvSpPr>
        <p:spPr>
          <a:xfrm>
            <a:off x="6284422" y="1778717"/>
            <a:ext cx="5655888" cy="1716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43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F013-914D-4831-AD62-F1535BA545DD}"/>
              </a:ext>
            </a:extLst>
          </p:cNvPr>
          <p:cNvSpPr>
            <a:spLocks noGrp="1"/>
          </p:cNvSpPr>
          <p:nvPr>
            <p:ph type="title"/>
          </p:nvPr>
        </p:nvSpPr>
        <p:spPr>
          <a:xfrm>
            <a:off x="68335" y="664323"/>
            <a:ext cx="10019160" cy="1036850"/>
          </a:xfrm>
        </p:spPr>
        <p:txBody>
          <a:bodyPr anchor="b">
            <a:normAutofit fontScale="90000"/>
          </a:bodyPr>
          <a:lstStyle/>
          <a:p>
            <a:r>
              <a:rPr lang="en-US"/>
              <a:t>Plotting the forecast and test data for Neural Network 2.2:</a:t>
            </a:r>
            <a:br>
              <a:rPr lang="en-US"/>
            </a:br>
            <a:endParaRPr lang="en-US"/>
          </a:p>
        </p:txBody>
      </p:sp>
      <p:pic>
        <p:nvPicPr>
          <p:cNvPr id="5" name="Content Placeholder 4">
            <a:extLst>
              <a:ext uri="{FF2B5EF4-FFF2-40B4-BE49-F238E27FC236}">
                <a16:creationId xmlns:a16="http://schemas.microsoft.com/office/drawing/2014/main" id="{9FE5C7FF-2DEB-490E-A05D-4C0BA70FEBC9}"/>
              </a:ext>
            </a:extLst>
          </p:cNvPr>
          <p:cNvPicPr>
            <a:picLocks noGrp="1" noChangeAspect="1"/>
          </p:cNvPicPr>
          <p:nvPr>
            <p:ph idx="1"/>
          </p:nvPr>
        </p:nvPicPr>
        <p:blipFill>
          <a:blip r:embed="rId2"/>
          <a:srcRect/>
          <a:stretch/>
        </p:blipFill>
        <p:spPr>
          <a:xfrm>
            <a:off x="503766" y="1748367"/>
            <a:ext cx="11281833" cy="4854499"/>
          </a:xfrm>
          <a:noFill/>
        </p:spPr>
      </p:pic>
    </p:spTree>
    <p:extLst>
      <p:ext uri="{BB962C8B-B14F-4D97-AF65-F5344CB8AC3E}">
        <p14:creationId xmlns:p14="http://schemas.microsoft.com/office/powerpoint/2010/main" val="38467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807A-1C6A-4A78-BE61-61B7B51F6D87}"/>
              </a:ext>
            </a:extLst>
          </p:cNvPr>
          <p:cNvSpPr>
            <a:spLocks noGrp="1"/>
          </p:cNvSpPr>
          <p:nvPr>
            <p:ph type="title"/>
          </p:nvPr>
        </p:nvSpPr>
        <p:spPr>
          <a:xfrm>
            <a:off x="0" y="255134"/>
            <a:ext cx="9601200" cy="1036850"/>
          </a:xfrm>
        </p:spPr>
        <p:txBody>
          <a:bodyPr/>
          <a:lstStyle/>
          <a:p>
            <a:r>
              <a:rPr lang="en-US"/>
              <a:t>Final Model Selection : Accuracy (RMSE) </a:t>
            </a:r>
          </a:p>
        </p:txBody>
      </p:sp>
      <p:graphicFrame>
        <p:nvGraphicFramePr>
          <p:cNvPr id="4" name="Table 4">
            <a:extLst>
              <a:ext uri="{FF2B5EF4-FFF2-40B4-BE49-F238E27FC236}">
                <a16:creationId xmlns:a16="http://schemas.microsoft.com/office/drawing/2014/main" id="{169F2652-319E-47E5-8471-488FC6B1FD14}"/>
              </a:ext>
            </a:extLst>
          </p:cNvPr>
          <p:cNvGraphicFramePr>
            <a:graphicFrameLocks noGrp="1"/>
          </p:cNvGraphicFramePr>
          <p:nvPr>
            <p:ph idx="1"/>
            <p:extLst>
              <p:ext uri="{D42A27DB-BD31-4B8C-83A1-F6EECF244321}">
                <p14:modId xmlns:p14="http://schemas.microsoft.com/office/powerpoint/2010/main" val="3666820527"/>
              </p:ext>
            </p:extLst>
          </p:nvPr>
        </p:nvGraphicFramePr>
        <p:xfrm>
          <a:off x="1295400" y="1981200"/>
          <a:ext cx="9601197" cy="1483360"/>
        </p:xfrm>
        <a:graphic>
          <a:graphicData uri="http://schemas.openxmlformats.org/drawingml/2006/table">
            <a:tbl>
              <a:tblPr firstRow="1" bandRow="1">
                <a:tableStyleId>{C4B1156A-380E-4F78-BDF5-A606A8083BF9}</a:tableStyleId>
              </a:tblPr>
              <a:tblGrid>
                <a:gridCol w="3200399">
                  <a:extLst>
                    <a:ext uri="{9D8B030D-6E8A-4147-A177-3AD203B41FA5}">
                      <a16:colId xmlns:a16="http://schemas.microsoft.com/office/drawing/2014/main" val="2456869418"/>
                    </a:ext>
                  </a:extLst>
                </a:gridCol>
                <a:gridCol w="3200399">
                  <a:extLst>
                    <a:ext uri="{9D8B030D-6E8A-4147-A177-3AD203B41FA5}">
                      <a16:colId xmlns:a16="http://schemas.microsoft.com/office/drawing/2014/main" val="2875343840"/>
                    </a:ext>
                  </a:extLst>
                </a:gridCol>
                <a:gridCol w="3200399">
                  <a:extLst>
                    <a:ext uri="{9D8B030D-6E8A-4147-A177-3AD203B41FA5}">
                      <a16:colId xmlns:a16="http://schemas.microsoft.com/office/drawing/2014/main" val="294997703"/>
                    </a:ext>
                  </a:extLst>
                </a:gridCol>
              </a:tblGrid>
              <a:tr h="370840">
                <a:tc>
                  <a:txBody>
                    <a:bodyPr/>
                    <a:lstStyle/>
                    <a:p>
                      <a:r>
                        <a:rPr lang="en-US"/>
                        <a:t>Model</a:t>
                      </a:r>
                    </a:p>
                  </a:txBody>
                  <a:tcPr/>
                </a:tc>
                <a:tc>
                  <a:txBody>
                    <a:bodyPr/>
                    <a:lstStyle/>
                    <a:p>
                      <a:r>
                        <a:rPr lang="en-US"/>
                        <a:t>Testing RMSE</a:t>
                      </a:r>
                    </a:p>
                  </a:txBody>
                  <a:tcPr/>
                </a:tc>
                <a:tc>
                  <a:txBody>
                    <a:bodyPr/>
                    <a:lstStyle/>
                    <a:p>
                      <a:r>
                        <a:rPr lang="en-US"/>
                        <a:t>Training RMSE</a:t>
                      </a:r>
                    </a:p>
                  </a:txBody>
                  <a:tcPr/>
                </a:tc>
                <a:extLst>
                  <a:ext uri="{0D108BD9-81ED-4DB2-BD59-A6C34878D82A}">
                    <a16:rowId xmlns:a16="http://schemas.microsoft.com/office/drawing/2014/main" val="3950455436"/>
                  </a:ext>
                </a:extLst>
              </a:tr>
              <a:tr h="370840">
                <a:tc>
                  <a:txBody>
                    <a:bodyPr/>
                    <a:lstStyle/>
                    <a:p>
                      <a:r>
                        <a:rPr lang="it-IT"/>
                        <a:t>(</a:t>
                      </a:r>
                      <a:r>
                        <a:rPr lang="en-US"/>
                        <a:t>4,1,3</a:t>
                      </a:r>
                      <a:r>
                        <a:rPr lang="it-IT"/>
                        <a:t>) X (</a:t>
                      </a:r>
                      <a:r>
                        <a:rPr lang="en-US"/>
                        <a:t>0,1,2)[12]</a:t>
                      </a:r>
                    </a:p>
                  </a:txBody>
                  <a:tcPr/>
                </a:tc>
                <a:tc>
                  <a:txBody>
                    <a:bodyPr/>
                    <a:lstStyle/>
                    <a:p>
                      <a:r>
                        <a:rPr lang="en-US" sz="1800" kern="1200">
                          <a:solidFill>
                            <a:schemeClr val="dk1"/>
                          </a:solidFill>
                          <a:latin typeface="+mn-lt"/>
                          <a:ea typeface="+mn-ea"/>
                          <a:cs typeface="+mn-cs"/>
                        </a:rPr>
                        <a:t>7.617871</a:t>
                      </a:r>
                      <a:endParaRPr lang="en-US"/>
                    </a:p>
                  </a:txBody>
                  <a:tcPr/>
                </a:tc>
                <a:tc>
                  <a:txBody>
                    <a:bodyPr/>
                    <a:lstStyle/>
                    <a:p>
                      <a:r>
                        <a:rPr lang="en-US" sz="1800" kern="1200">
                          <a:solidFill>
                            <a:schemeClr val="dk1"/>
                          </a:solidFill>
                          <a:latin typeface="+mn-lt"/>
                          <a:ea typeface="+mn-ea"/>
                          <a:cs typeface="+mn-cs"/>
                        </a:rPr>
                        <a:t>3.547657</a:t>
                      </a:r>
                      <a:endParaRPr lang="en-US"/>
                    </a:p>
                  </a:txBody>
                  <a:tcPr/>
                </a:tc>
                <a:extLst>
                  <a:ext uri="{0D108BD9-81ED-4DB2-BD59-A6C34878D82A}">
                    <a16:rowId xmlns:a16="http://schemas.microsoft.com/office/drawing/2014/main" val="3966553835"/>
                  </a:ext>
                </a:extLst>
              </a:tr>
              <a:tr h="370840">
                <a:tc>
                  <a:txBody>
                    <a:bodyPr/>
                    <a:lstStyle/>
                    <a:p>
                      <a:r>
                        <a:rPr lang="en-US"/>
                        <a:t>Neural Network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12.09374</a:t>
                      </a:r>
                    </a:p>
                  </a:txBody>
                  <a:tcPr/>
                </a:tc>
                <a:tc>
                  <a:txBody>
                    <a:bodyPr/>
                    <a:lstStyle/>
                    <a:p>
                      <a:r>
                        <a:rPr lang="en-US" sz="1800" kern="1200">
                          <a:solidFill>
                            <a:schemeClr val="dk1"/>
                          </a:solidFill>
                          <a:latin typeface="+mn-lt"/>
                          <a:ea typeface="+mn-ea"/>
                          <a:cs typeface="+mn-cs"/>
                        </a:rPr>
                        <a:t>1.176448</a:t>
                      </a:r>
                      <a:endParaRPr lang="en-US"/>
                    </a:p>
                  </a:txBody>
                  <a:tcPr/>
                </a:tc>
                <a:extLst>
                  <a:ext uri="{0D108BD9-81ED-4DB2-BD59-A6C34878D82A}">
                    <a16:rowId xmlns:a16="http://schemas.microsoft.com/office/drawing/2014/main" val="920698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Neural Network - 2</a:t>
                      </a:r>
                    </a:p>
                  </a:txBody>
                  <a:tcPr/>
                </a:tc>
                <a:tc>
                  <a:txBody>
                    <a:bodyPr/>
                    <a:lstStyle/>
                    <a:p>
                      <a:r>
                        <a:rPr lang="en-US" sz="1800" kern="1200">
                          <a:solidFill>
                            <a:schemeClr val="dk1"/>
                          </a:solidFill>
                          <a:latin typeface="+mn-lt"/>
                          <a:ea typeface="+mn-ea"/>
                          <a:cs typeface="+mn-cs"/>
                        </a:rPr>
                        <a:t>6.50753</a:t>
                      </a:r>
                      <a:endParaRPr lang="en-US"/>
                    </a:p>
                  </a:txBody>
                  <a:tcPr/>
                </a:tc>
                <a:tc>
                  <a:txBody>
                    <a:bodyPr/>
                    <a:lstStyle/>
                    <a:p>
                      <a:r>
                        <a:rPr lang="en-US" sz="1800" kern="1200">
                          <a:solidFill>
                            <a:schemeClr val="dk1"/>
                          </a:solidFill>
                          <a:latin typeface="+mn-lt"/>
                          <a:ea typeface="+mn-ea"/>
                          <a:cs typeface="+mn-cs"/>
                        </a:rPr>
                        <a:t>4.457187</a:t>
                      </a:r>
                      <a:endParaRPr lang="en-US"/>
                    </a:p>
                  </a:txBody>
                  <a:tcPr/>
                </a:tc>
                <a:extLst>
                  <a:ext uri="{0D108BD9-81ED-4DB2-BD59-A6C34878D82A}">
                    <a16:rowId xmlns:a16="http://schemas.microsoft.com/office/drawing/2014/main" val="1511177949"/>
                  </a:ext>
                </a:extLst>
              </a:tr>
            </a:tbl>
          </a:graphicData>
        </a:graphic>
      </p:graphicFrame>
      <p:sp>
        <p:nvSpPr>
          <p:cNvPr id="5" name="Text Placeholder 3">
            <a:extLst>
              <a:ext uri="{FF2B5EF4-FFF2-40B4-BE49-F238E27FC236}">
                <a16:creationId xmlns:a16="http://schemas.microsoft.com/office/drawing/2014/main" id="{69B6FF70-993B-46C9-89A4-389BCD671037}"/>
              </a:ext>
            </a:extLst>
          </p:cNvPr>
          <p:cNvSpPr txBox="1">
            <a:spLocks/>
          </p:cNvSpPr>
          <p:nvPr/>
        </p:nvSpPr>
        <p:spPr>
          <a:xfrm>
            <a:off x="543791" y="4153776"/>
            <a:ext cx="10839642" cy="1349557"/>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1800">
                <a:latin typeface="Segoe UI" panose="020B0502040204020203" pitchFamily="34" charset="0"/>
              </a:rPr>
              <a:t>Among the three models, Neural Net-2 has produced better results. (Least Testing RMSE)</a:t>
            </a:r>
          </a:p>
          <a:p>
            <a:r>
              <a:rPr lang="en-US" sz="1800">
                <a:latin typeface="Segoe UI" panose="020B0502040204020203" pitchFamily="34" charset="0"/>
              </a:rPr>
              <a:t>Therefore, we'll produce 6 step forecast on our data using Neural Network:</a:t>
            </a:r>
          </a:p>
        </p:txBody>
      </p:sp>
    </p:spTree>
    <p:extLst>
      <p:ext uri="{BB962C8B-B14F-4D97-AF65-F5344CB8AC3E}">
        <p14:creationId xmlns:p14="http://schemas.microsoft.com/office/powerpoint/2010/main" val="65203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F013-914D-4831-AD62-F1535BA545DD}"/>
              </a:ext>
            </a:extLst>
          </p:cNvPr>
          <p:cNvSpPr>
            <a:spLocks noGrp="1"/>
          </p:cNvSpPr>
          <p:nvPr>
            <p:ph type="title"/>
          </p:nvPr>
        </p:nvSpPr>
        <p:spPr>
          <a:xfrm>
            <a:off x="109629" y="609095"/>
            <a:ext cx="11033581" cy="1036850"/>
          </a:xfrm>
        </p:spPr>
        <p:txBody>
          <a:bodyPr anchor="b">
            <a:normAutofit/>
          </a:bodyPr>
          <a:lstStyle/>
          <a:p>
            <a:r>
              <a:rPr lang="en-US"/>
              <a:t>Forecast for next 6 months using Neural Network 2.2</a:t>
            </a:r>
            <a:br>
              <a:rPr lang="en-US"/>
            </a:br>
            <a:endParaRPr lang="en-US"/>
          </a:p>
        </p:txBody>
      </p:sp>
      <p:pic>
        <p:nvPicPr>
          <p:cNvPr id="5" name="Content Placeholder 4">
            <a:extLst>
              <a:ext uri="{FF2B5EF4-FFF2-40B4-BE49-F238E27FC236}">
                <a16:creationId xmlns:a16="http://schemas.microsoft.com/office/drawing/2014/main" id="{9FE5C7FF-2DEB-490E-A05D-4C0BA70FEBC9}"/>
              </a:ext>
            </a:extLst>
          </p:cNvPr>
          <p:cNvPicPr>
            <a:picLocks noGrp="1" noChangeAspect="1"/>
          </p:cNvPicPr>
          <p:nvPr>
            <p:ph idx="1"/>
          </p:nvPr>
        </p:nvPicPr>
        <p:blipFill>
          <a:blip r:embed="rId2"/>
          <a:srcRect/>
          <a:stretch/>
        </p:blipFill>
        <p:spPr>
          <a:xfrm>
            <a:off x="2209800" y="4186767"/>
            <a:ext cx="7381777" cy="2671233"/>
          </a:xfrm>
          <a:noFill/>
        </p:spPr>
      </p:pic>
      <p:graphicFrame>
        <p:nvGraphicFramePr>
          <p:cNvPr id="4" name="Table 11">
            <a:extLst>
              <a:ext uri="{FF2B5EF4-FFF2-40B4-BE49-F238E27FC236}">
                <a16:creationId xmlns:a16="http://schemas.microsoft.com/office/drawing/2014/main" id="{556C7F84-C19A-44FF-8850-6F3471E79D2B}"/>
              </a:ext>
            </a:extLst>
          </p:cNvPr>
          <p:cNvGraphicFramePr>
            <a:graphicFrameLocks noGrp="1"/>
          </p:cNvGraphicFramePr>
          <p:nvPr>
            <p:extLst>
              <p:ext uri="{D42A27DB-BD31-4B8C-83A1-F6EECF244321}">
                <p14:modId xmlns:p14="http://schemas.microsoft.com/office/powerpoint/2010/main" val="2462134382"/>
              </p:ext>
            </p:extLst>
          </p:nvPr>
        </p:nvGraphicFramePr>
        <p:xfrm>
          <a:off x="713508" y="1572698"/>
          <a:ext cx="10007604" cy="2560320"/>
        </p:xfrm>
        <a:graphic>
          <a:graphicData uri="http://schemas.openxmlformats.org/drawingml/2006/table">
            <a:tbl>
              <a:tblPr firstRow="1" bandRow="1">
                <a:tableStyleId>{C4B1156A-380E-4F78-BDF5-A606A8083BF9}</a:tableStyleId>
              </a:tblPr>
              <a:tblGrid>
                <a:gridCol w="1667934">
                  <a:extLst>
                    <a:ext uri="{9D8B030D-6E8A-4147-A177-3AD203B41FA5}">
                      <a16:colId xmlns:a16="http://schemas.microsoft.com/office/drawing/2014/main" val="314890917"/>
                    </a:ext>
                  </a:extLst>
                </a:gridCol>
                <a:gridCol w="1667934">
                  <a:extLst>
                    <a:ext uri="{9D8B030D-6E8A-4147-A177-3AD203B41FA5}">
                      <a16:colId xmlns:a16="http://schemas.microsoft.com/office/drawing/2014/main" val="3831774088"/>
                    </a:ext>
                  </a:extLst>
                </a:gridCol>
                <a:gridCol w="1667934">
                  <a:extLst>
                    <a:ext uri="{9D8B030D-6E8A-4147-A177-3AD203B41FA5}">
                      <a16:colId xmlns:a16="http://schemas.microsoft.com/office/drawing/2014/main" val="3118640231"/>
                    </a:ext>
                  </a:extLst>
                </a:gridCol>
                <a:gridCol w="1667934">
                  <a:extLst>
                    <a:ext uri="{9D8B030D-6E8A-4147-A177-3AD203B41FA5}">
                      <a16:colId xmlns:a16="http://schemas.microsoft.com/office/drawing/2014/main" val="4014902142"/>
                    </a:ext>
                  </a:extLst>
                </a:gridCol>
                <a:gridCol w="1667934">
                  <a:extLst>
                    <a:ext uri="{9D8B030D-6E8A-4147-A177-3AD203B41FA5}">
                      <a16:colId xmlns:a16="http://schemas.microsoft.com/office/drawing/2014/main" val="1787687002"/>
                    </a:ext>
                  </a:extLst>
                </a:gridCol>
                <a:gridCol w="1667934">
                  <a:extLst>
                    <a:ext uri="{9D8B030D-6E8A-4147-A177-3AD203B41FA5}">
                      <a16:colId xmlns:a16="http://schemas.microsoft.com/office/drawing/2014/main" val="4133724606"/>
                    </a:ext>
                  </a:extLst>
                </a:gridCol>
              </a:tblGrid>
              <a:tr h="228900">
                <a:tc>
                  <a:txBody>
                    <a:bodyPr/>
                    <a:lstStyle/>
                    <a:p>
                      <a:endParaRPr lang="en-US"/>
                    </a:p>
                  </a:txBody>
                  <a:tcPr/>
                </a:tc>
                <a:tc>
                  <a:txBody>
                    <a:bodyPr/>
                    <a:lstStyle/>
                    <a:p>
                      <a:r>
                        <a:rPr lang="en-US"/>
                        <a:t>Point Forecast</a:t>
                      </a:r>
                    </a:p>
                  </a:txBody>
                  <a:tcPr/>
                </a:tc>
                <a:tc>
                  <a:txBody>
                    <a:bodyPr/>
                    <a:lstStyle/>
                    <a:p>
                      <a:r>
                        <a:rPr lang="en-US"/>
                        <a:t>Lo 80</a:t>
                      </a:r>
                    </a:p>
                  </a:txBody>
                  <a:tcPr/>
                </a:tc>
                <a:tc>
                  <a:txBody>
                    <a:bodyPr/>
                    <a:lstStyle/>
                    <a:p>
                      <a:r>
                        <a:rPr lang="en-US"/>
                        <a:t>Hi 80</a:t>
                      </a:r>
                    </a:p>
                  </a:txBody>
                  <a:tcPr/>
                </a:tc>
                <a:tc>
                  <a:txBody>
                    <a:bodyPr/>
                    <a:lstStyle/>
                    <a:p>
                      <a:r>
                        <a:rPr lang="en-US"/>
                        <a:t>Lo 95</a:t>
                      </a:r>
                    </a:p>
                  </a:txBody>
                  <a:tcPr/>
                </a:tc>
                <a:tc>
                  <a:txBody>
                    <a:bodyPr/>
                    <a:lstStyle/>
                    <a:p>
                      <a:r>
                        <a:rPr lang="en-US"/>
                        <a:t>Hi 95</a:t>
                      </a:r>
                    </a:p>
                  </a:txBody>
                  <a:tcPr/>
                </a:tc>
                <a:extLst>
                  <a:ext uri="{0D108BD9-81ED-4DB2-BD59-A6C34878D82A}">
                    <a16:rowId xmlns:a16="http://schemas.microsoft.com/office/drawing/2014/main" val="709618776"/>
                  </a:ext>
                </a:extLst>
              </a:tr>
              <a:tr h="228900">
                <a:tc>
                  <a:txBody>
                    <a:bodyPr/>
                    <a:lstStyle/>
                    <a:p>
                      <a:r>
                        <a:rPr lang="en-US"/>
                        <a:t>Nov 2020</a:t>
                      </a:r>
                    </a:p>
                  </a:txBody>
                  <a:tcPr/>
                </a:tc>
                <a:tc>
                  <a:txBody>
                    <a:bodyPr/>
                    <a:lstStyle/>
                    <a:p>
                      <a:pPr marL="0" algn="r" defTabSz="914400" rtl="0" eaLnBrk="1" fontAlgn="b" latinLnBrk="0" hangingPunct="1"/>
                      <a:r>
                        <a:rPr lang="en-US" sz="1800" kern="1200">
                          <a:solidFill>
                            <a:schemeClr val="dk1"/>
                          </a:solidFill>
                          <a:latin typeface="+mn-lt"/>
                          <a:ea typeface="+mn-ea"/>
                          <a:cs typeface="+mn-cs"/>
                        </a:rPr>
                        <a:t>138.5097</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132.623</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144.4666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129.8656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147.6466</a:t>
                      </a:r>
                    </a:p>
                  </a:txBody>
                  <a:tcPr marL="4233" marR="4233" marT="4233" marB="0" anchor="b"/>
                </a:tc>
                <a:extLst>
                  <a:ext uri="{0D108BD9-81ED-4DB2-BD59-A6C34878D82A}">
                    <a16:rowId xmlns:a16="http://schemas.microsoft.com/office/drawing/2014/main" val="1001756628"/>
                  </a:ext>
                </a:extLst>
              </a:tr>
              <a:tr h="22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95959"/>
                          </a:solidFill>
                          <a:effectLst/>
                          <a:uLnTx/>
                          <a:uFillTx/>
                          <a:latin typeface="Book Antiqua"/>
                          <a:ea typeface="+mn-ea"/>
                          <a:cs typeface="+mn-cs"/>
                        </a:rPr>
                        <a:t>Dec 2020</a:t>
                      </a:r>
                    </a:p>
                  </a:txBody>
                  <a:tcPr/>
                </a:tc>
                <a:tc>
                  <a:txBody>
                    <a:bodyPr/>
                    <a:lstStyle/>
                    <a:p>
                      <a:pPr marL="0" algn="r" defTabSz="914400" rtl="0" eaLnBrk="1" fontAlgn="b" latinLnBrk="0" hangingPunct="1"/>
                      <a:r>
                        <a:rPr lang="en-US" sz="1800" kern="1200">
                          <a:solidFill>
                            <a:schemeClr val="dk1"/>
                          </a:solidFill>
                          <a:latin typeface="+mn-lt"/>
                          <a:ea typeface="+mn-ea"/>
                          <a:cs typeface="+mn-cs"/>
                        </a:rPr>
                        <a:t>137.0197</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128.882</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144.6313</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125.4486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148.8738</a:t>
                      </a:r>
                    </a:p>
                  </a:txBody>
                  <a:tcPr marL="4233" marR="4233" marT="4233" marB="0" anchor="b"/>
                </a:tc>
                <a:extLst>
                  <a:ext uri="{0D108BD9-81ED-4DB2-BD59-A6C34878D82A}">
                    <a16:rowId xmlns:a16="http://schemas.microsoft.com/office/drawing/2014/main" val="3480668022"/>
                  </a:ext>
                </a:extLst>
              </a:tr>
              <a:tr h="22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95959"/>
                          </a:solidFill>
                          <a:effectLst/>
                          <a:uLnTx/>
                          <a:uFillTx/>
                          <a:latin typeface="Book Antiqua"/>
                          <a:ea typeface="+mn-ea"/>
                          <a:cs typeface="+mn-cs"/>
                        </a:rPr>
                        <a:t>Jan 2021</a:t>
                      </a:r>
                    </a:p>
                  </a:txBody>
                  <a:tcPr/>
                </a:tc>
                <a:tc>
                  <a:txBody>
                    <a:bodyPr/>
                    <a:lstStyle/>
                    <a:p>
                      <a:pPr marL="0" algn="r" defTabSz="914400" rtl="0" eaLnBrk="1" fontAlgn="b" latinLnBrk="0" hangingPunct="1"/>
                      <a:r>
                        <a:rPr lang="en-US" sz="1800" kern="1200">
                          <a:solidFill>
                            <a:schemeClr val="dk1"/>
                          </a:solidFill>
                          <a:latin typeface="+mn-lt"/>
                          <a:ea typeface="+mn-ea"/>
                          <a:cs typeface="+mn-cs"/>
                        </a:rPr>
                        <a:t>123.862</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117.9436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129.5369</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114.1709</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132.3489</a:t>
                      </a:r>
                    </a:p>
                  </a:txBody>
                  <a:tcPr marL="4233" marR="4233" marT="4233" marB="0" anchor="b"/>
                </a:tc>
                <a:extLst>
                  <a:ext uri="{0D108BD9-81ED-4DB2-BD59-A6C34878D82A}">
                    <a16:rowId xmlns:a16="http://schemas.microsoft.com/office/drawing/2014/main" val="1642175711"/>
                  </a:ext>
                </a:extLst>
              </a:tr>
              <a:tr h="22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95959"/>
                          </a:solidFill>
                          <a:effectLst/>
                          <a:uLnTx/>
                          <a:uFillTx/>
                          <a:latin typeface="Book Antiqua"/>
                          <a:ea typeface="+mn-ea"/>
                          <a:cs typeface="+mn-cs"/>
                        </a:rPr>
                        <a:t>Feb 2021</a:t>
                      </a:r>
                    </a:p>
                  </a:txBody>
                  <a:tcPr/>
                </a:tc>
                <a:tc>
                  <a:txBody>
                    <a:bodyPr/>
                    <a:lstStyle/>
                    <a:p>
                      <a:pPr marL="0" algn="r" defTabSz="914400" rtl="0" eaLnBrk="1" fontAlgn="b" latinLnBrk="0" hangingPunct="1"/>
                      <a:r>
                        <a:rPr lang="en-US" sz="1800" kern="1200">
                          <a:solidFill>
                            <a:schemeClr val="dk1"/>
                          </a:solidFill>
                          <a:latin typeface="+mn-lt"/>
                          <a:ea typeface="+mn-ea"/>
                          <a:cs typeface="+mn-cs"/>
                        </a:rPr>
                        <a:t>122.4047</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114.6152</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130.3154</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109.6798</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133.6672</a:t>
                      </a:r>
                    </a:p>
                  </a:txBody>
                  <a:tcPr marL="4233" marR="4233" marT="4233" marB="0" anchor="b"/>
                </a:tc>
                <a:extLst>
                  <a:ext uri="{0D108BD9-81ED-4DB2-BD59-A6C34878D82A}">
                    <a16:rowId xmlns:a16="http://schemas.microsoft.com/office/drawing/2014/main" val="2695940199"/>
                  </a:ext>
                </a:extLst>
              </a:tr>
              <a:tr h="22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95959"/>
                          </a:solidFill>
                          <a:effectLst/>
                          <a:uLnTx/>
                          <a:uFillTx/>
                          <a:latin typeface="Book Antiqua"/>
                          <a:ea typeface="+mn-ea"/>
                          <a:cs typeface="+mn-cs"/>
                        </a:rPr>
                        <a:t>Mar 2021</a:t>
                      </a:r>
                    </a:p>
                  </a:txBody>
                  <a:tcPr/>
                </a:tc>
                <a:tc>
                  <a:txBody>
                    <a:bodyPr/>
                    <a:lstStyle/>
                    <a:p>
                      <a:pPr marL="0" algn="r" defTabSz="914400" rtl="0" eaLnBrk="1" fontAlgn="b" latinLnBrk="0" hangingPunct="1"/>
                      <a:r>
                        <a:rPr lang="en-US" sz="1800" kern="1200">
                          <a:solidFill>
                            <a:schemeClr val="dk1"/>
                          </a:solidFill>
                          <a:latin typeface="+mn-lt"/>
                          <a:ea typeface="+mn-ea"/>
                          <a:cs typeface="+mn-cs"/>
                        </a:rPr>
                        <a:t>120.111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112.5366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125.7256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108.2021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128.7662</a:t>
                      </a:r>
                    </a:p>
                  </a:txBody>
                  <a:tcPr marL="4233" marR="4233" marT="4233" marB="0" anchor="b"/>
                </a:tc>
                <a:extLst>
                  <a:ext uri="{0D108BD9-81ED-4DB2-BD59-A6C34878D82A}">
                    <a16:rowId xmlns:a16="http://schemas.microsoft.com/office/drawing/2014/main" val="1534598566"/>
                  </a:ext>
                </a:extLst>
              </a:tr>
              <a:tr h="22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95959"/>
                          </a:solidFill>
                          <a:effectLst/>
                          <a:uLnTx/>
                          <a:uFillTx/>
                          <a:latin typeface="Book Antiqua"/>
                          <a:ea typeface="+mn-ea"/>
                          <a:cs typeface="+mn-cs"/>
                        </a:rPr>
                        <a:t>Apr 2021</a:t>
                      </a:r>
                    </a:p>
                  </a:txBody>
                  <a:tcPr/>
                </a:tc>
                <a:tc>
                  <a:txBody>
                    <a:bodyPr/>
                    <a:lstStyle/>
                    <a:p>
                      <a:pPr marL="0" algn="r" defTabSz="914400" rtl="0" eaLnBrk="1" fontAlgn="b" latinLnBrk="0" hangingPunct="1"/>
                      <a:r>
                        <a:rPr lang="en-US" sz="1800" kern="1200">
                          <a:solidFill>
                            <a:schemeClr val="dk1"/>
                          </a:solidFill>
                          <a:latin typeface="+mn-lt"/>
                          <a:ea typeface="+mn-ea"/>
                          <a:cs typeface="+mn-cs"/>
                        </a:rPr>
                        <a:t>104.6941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99.04401</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112.0443</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95.85716</a:t>
                      </a:r>
                    </a:p>
                  </a:txBody>
                  <a:tcPr marL="4233" marR="4233" marT="4233" marB="0" anchor="b"/>
                </a:tc>
                <a:tc>
                  <a:txBody>
                    <a:bodyPr/>
                    <a:lstStyle/>
                    <a:p>
                      <a:pPr marL="0" algn="r" defTabSz="914400" rtl="0" eaLnBrk="1" fontAlgn="b" latinLnBrk="0" hangingPunct="1"/>
                      <a:r>
                        <a:rPr lang="en-US" sz="1800" kern="1200">
                          <a:solidFill>
                            <a:schemeClr val="dk1"/>
                          </a:solidFill>
                          <a:latin typeface="+mn-lt"/>
                          <a:ea typeface="+mn-ea"/>
                          <a:cs typeface="+mn-cs"/>
                        </a:rPr>
                        <a:t>115.8657</a:t>
                      </a:r>
                    </a:p>
                  </a:txBody>
                  <a:tcPr marL="4233" marR="4233" marT="4233" marB="0" anchor="b"/>
                </a:tc>
                <a:extLst>
                  <a:ext uri="{0D108BD9-81ED-4DB2-BD59-A6C34878D82A}">
                    <a16:rowId xmlns:a16="http://schemas.microsoft.com/office/drawing/2014/main" val="3087151053"/>
                  </a:ext>
                </a:extLst>
              </a:tr>
            </a:tbl>
          </a:graphicData>
        </a:graphic>
      </p:graphicFrame>
    </p:spTree>
    <p:extLst>
      <p:ext uri="{BB962C8B-B14F-4D97-AF65-F5344CB8AC3E}">
        <p14:creationId xmlns:p14="http://schemas.microsoft.com/office/powerpoint/2010/main" val="27354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78C-D026-4521-B1C8-683D85A3CA5F}"/>
              </a:ext>
            </a:extLst>
          </p:cNvPr>
          <p:cNvSpPr>
            <a:spLocks noGrp="1"/>
          </p:cNvSpPr>
          <p:nvPr>
            <p:ph type="title"/>
          </p:nvPr>
        </p:nvSpPr>
        <p:spPr>
          <a:xfrm>
            <a:off x="145026" y="237436"/>
            <a:ext cx="9601200" cy="1036850"/>
          </a:xfrm>
        </p:spPr>
        <p:txBody>
          <a:bodyPr/>
          <a:lstStyle/>
          <a:p>
            <a:r>
              <a:rPr lang="en-US"/>
              <a:t>Conclusion </a:t>
            </a:r>
          </a:p>
        </p:txBody>
      </p:sp>
      <p:sp>
        <p:nvSpPr>
          <p:cNvPr id="3" name="Content Placeholder 2">
            <a:extLst>
              <a:ext uri="{FF2B5EF4-FFF2-40B4-BE49-F238E27FC236}">
                <a16:creationId xmlns:a16="http://schemas.microsoft.com/office/drawing/2014/main" id="{393E2B52-35E6-4F4A-A921-53750CA6AE6E}"/>
              </a:ext>
            </a:extLst>
          </p:cNvPr>
          <p:cNvSpPr>
            <a:spLocks noGrp="1"/>
          </p:cNvSpPr>
          <p:nvPr>
            <p:ph idx="1"/>
          </p:nvPr>
        </p:nvSpPr>
        <p:spPr>
          <a:xfrm>
            <a:off x="308708" y="1828800"/>
            <a:ext cx="10587892" cy="4333631"/>
          </a:xfrm>
        </p:spPr>
        <p:txBody>
          <a:bodyPr vert="horz" lIns="91440" tIns="45720" rIns="91440" bIns="45720" rtlCol="0" anchor="t">
            <a:normAutofit lnSpcReduction="10000"/>
          </a:bodyPr>
          <a:lstStyle/>
          <a:p>
            <a:pPr marL="0" indent="0">
              <a:buNone/>
            </a:pPr>
            <a:r>
              <a:rPr lang="en-US">
                <a:ea typeface="+mn-lt"/>
                <a:cs typeface="+mn-lt"/>
              </a:rPr>
              <a:t>We prepared the time series analysis of US monthly Candy Production from 1972 to 2020 . </a:t>
            </a:r>
            <a:endParaRPr lang="en-US"/>
          </a:p>
          <a:p>
            <a:pPr marL="0" indent="0">
              <a:buNone/>
            </a:pPr>
            <a:r>
              <a:rPr lang="en-US">
                <a:ea typeface="+mn-lt"/>
                <a:cs typeface="+mn-lt"/>
              </a:rPr>
              <a:t>•EDA of Data : Decomposition of time series shows clear seasonality.</a:t>
            </a:r>
          </a:p>
          <a:p>
            <a:pPr marL="0" indent="0">
              <a:buNone/>
            </a:pPr>
            <a:r>
              <a:rPr lang="en-US">
                <a:ea typeface="+mn-lt"/>
                <a:cs typeface="+mn-lt"/>
              </a:rPr>
              <a:t>•No Box Cox Transformation of Data </a:t>
            </a:r>
            <a:endParaRPr lang="en-US"/>
          </a:p>
          <a:p>
            <a:pPr marL="0" indent="0">
              <a:buNone/>
            </a:pPr>
            <a:r>
              <a:rPr lang="en-US">
                <a:ea typeface="+mn-lt"/>
                <a:cs typeface="+mn-lt"/>
              </a:rPr>
              <a:t>•SARIMA Model Selection : Best Model ((4,1,3) X (0,1,2))[12]</a:t>
            </a:r>
            <a:endParaRPr lang="en-US"/>
          </a:p>
          <a:p>
            <a:pPr marL="0" indent="0">
              <a:buNone/>
            </a:pPr>
            <a:r>
              <a:rPr lang="en-US">
                <a:ea typeface="+mn-lt"/>
                <a:cs typeface="+mn-lt"/>
              </a:rPr>
              <a:t>•Residual Plot of SARIMA: </a:t>
            </a:r>
            <a:endParaRPr lang="en-US"/>
          </a:p>
          <a:p>
            <a:pPr marL="0" indent="0">
              <a:buNone/>
            </a:pPr>
            <a:r>
              <a:rPr lang="en-US">
                <a:ea typeface="+mn-lt"/>
                <a:cs typeface="+mn-lt"/>
              </a:rPr>
              <a:t>•Neurula Network Model Selection : Selected Model with p= 2 and P = 1 size=10,repeats=100 </a:t>
            </a:r>
            <a:endParaRPr lang="en-US"/>
          </a:p>
          <a:p>
            <a:pPr marL="0" indent="0">
              <a:buNone/>
            </a:pPr>
            <a:r>
              <a:rPr lang="en-US">
                <a:ea typeface="+mn-lt"/>
                <a:cs typeface="+mn-lt"/>
              </a:rPr>
              <a:t>•6 Step Forecasting and Discussion </a:t>
            </a:r>
            <a:endParaRPr lang="en-US"/>
          </a:p>
          <a:p>
            <a:pPr marL="0" indent="0">
              <a:buNone/>
            </a:pPr>
            <a:endParaRPr lang="en-US"/>
          </a:p>
        </p:txBody>
      </p:sp>
    </p:spTree>
    <p:extLst>
      <p:ext uri="{BB962C8B-B14F-4D97-AF65-F5344CB8AC3E}">
        <p14:creationId xmlns:p14="http://schemas.microsoft.com/office/powerpoint/2010/main" val="949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78C-D026-4521-B1C8-683D85A3CA5F}"/>
              </a:ext>
            </a:extLst>
          </p:cNvPr>
          <p:cNvSpPr>
            <a:spLocks noGrp="1"/>
          </p:cNvSpPr>
          <p:nvPr>
            <p:ph type="title"/>
          </p:nvPr>
        </p:nvSpPr>
        <p:spPr>
          <a:xfrm>
            <a:off x="66872" y="755205"/>
            <a:ext cx="9601200" cy="1036850"/>
          </a:xfrm>
        </p:spPr>
        <p:txBody>
          <a:bodyPr>
            <a:normAutofit fontScale="90000"/>
          </a:bodyPr>
          <a:lstStyle/>
          <a:p>
            <a:br>
              <a:rPr lang="en-US"/>
            </a:br>
            <a:br>
              <a:rPr lang="en-US"/>
            </a:br>
            <a:r>
              <a:rPr lang="en-US">
                <a:ea typeface="+mj-lt"/>
                <a:cs typeface="+mj-lt"/>
              </a:rPr>
              <a:t>How the forecast would affect interested parties</a:t>
            </a:r>
            <a:br>
              <a:rPr lang="en-US">
                <a:ea typeface="+mj-lt"/>
                <a:cs typeface="+mj-lt"/>
              </a:rPr>
            </a:br>
            <a:endParaRPr lang="en-US">
              <a:ea typeface="+mj-lt"/>
              <a:cs typeface="+mj-lt"/>
            </a:endParaRPr>
          </a:p>
        </p:txBody>
      </p:sp>
      <p:sp>
        <p:nvSpPr>
          <p:cNvPr id="3" name="Content Placeholder 2">
            <a:extLst>
              <a:ext uri="{FF2B5EF4-FFF2-40B4-BE49-F238E27FC236}">
                <a16:creationId xmlns:a16="http://schemas.microsoft.com/office/drawing/2014/main" id="{393E2B52-35E6-4F4A-A921-53750CA6AE6E}"/>
              </a:ext>
            </a:extLst>
          </p:cNvPr>
          <p:cNvSpPr>
            <a:spLocks noGrp="1"/>
          </p:cNvSpPr>
          <p:nvPr>
            <p:ph idx="1"/>
          </p:nvPr>
        </p:nvSpPr>
        <p:spPr>
          <a:xfrm>
            <a:off x="186593" y="1828800"/>
            <a:ext cx="10710007" cy="4958861"/>
          </a:xfrm>
        </p:spPr>
        <p:txBody>
          <a:bodyPr vert="horz" lIns="91440" tIns="45720" rIns="91440" bIns="45720" rtlCol="0" anchor="t">
            <a:normAutofit/>
          </a:bodyPr>
          <a:lstStyle/>
          <a:p>
            <a:pPr marL="0" indent="0">
              <a:buNone/>
            </a:pPr>
            <a:r>
              <a:rPr lang="en-US">
                <a:ea typeface="+mn-lt"/>
                <a:cs typeface="+mn-lt"/>
              </a:rPr>
              <a:t>•We have predicted the cady production form Nov 2020 till April 2021.</a:t>
            </a:r>
            <a:endParaRPr lang="en-US"/>
          </a:p>
          <a:p>
            <a:pPr marL="0" indent="0">
              <a:buNone/>
            </a:pPr>
            <a:r>
              <a:rPr lang="en-US">
                <a:ea typeface="+mn-lt"/>
                <a:cs typeface="+mn-lt"/>
              </a:rPr>
              <a:t>•We have seen that Forecasted Candy production is high in the month of November (138.5) and December (137.0)and then it suddenly drops in the month of January (123.9) and April (104.6)</a:t>
            </a:r>
            <a:endParaRPr lang="en-US"/>
          </a:p>
          <a:p>
            <a:pPr marL="0" indent="0">
              <a:buNone/>
            </a:pPr>
            <a:r>
              <a:rPr lang="en-US">
                <a:ea typeface="+mn-lt"/>
                <a:cs typeface="+mn-lt"/>
              </a:rPr>
              <a:t>•Our interested parties will be Raw Material Suppliers, Candy Producers and Human Resources (Man Hours) </a:t>
            </a:r>
            <a:endParaRPr lang="en-US"/>
          </a:p>
          <a:p>
            <a:pPr marL="0" indent="0">
              <a:buNone/>
            </a:pPr>
            <a:r>
              <a:rPr lang="en-US">
                <a:ea typeface="+mn-lt"/>
                <a:cs typeface="+mn-lt"/>
              </a:rPr>
              <a:t>•The candy producers will be needing more supplies during the month of November and December which will affect increase in Raw material and man Hours.</a:t>
            </a:r>
            <a:endParaRPr lang="en-US"/>
          </a:p>
          <a:p>
            <a:pPr marL="0" indent="0">
              <a:buNone/>
            </a:pPr>
            <a:r>
              <a:rPr lang="en-US">
                <a:ea typeface="+mn-lt"/>
                <a:cs typeface="+mn-lt"/>
              </a:rPr>
              <a:t>• Similarly, the demand will drop during the time frame of January to April. </a:t>
            </a:r>
            <a:endParaRPr lang="en-US"/>
          </a:p>
          <a:p>
            <a:pPr marL="0" indent="0">
              <a:buNone/>
            </a:pPr>
            <a:endParaRPr lang="en-US"/>
          </a:p>
        </p:txBody>
      </p:sp>
    </p:spTree>
    <p:extLst>
      <p:ext uri="{BB962C8B-B14F-4D97-AF65-F5344CB8AC3E}">
        <p14:creationId xmlns:p14="http://schemas.microsoft.com/office/powerpoint/2010/main" val="105722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A49D-1795-4B75-87F3-A37BBDB30792}"/>
              </a:ext>
            </a:extLst>
          </p:cNvPr>
          <p:cNvSpPr>
            <a:spLocks noGrp="1"/>
          </p:cNvSpPr>
          <p:nvPr>
            <p:ph type="title"/>
          </p:nvPr>
        </p:nvSpPr>
        <p:spPr>
          <a:xfrm>
            <a:off x="123305" y="695709"/>
            <a:ext cx="9601200" cy="1036850"/>
          </a:xfrm>
        </p:spPr>
        <p:txBody>
          <a:bodyPr/>
          <a:lstStyle/>
          <a:p>
            <a:r>
              <a:rPr lang="en-US" b="1"/>
              <a:t>Objective</a:t>
            </a:r>
            <a:br>
              <a:rPr lang="en-US" b="1"/>
            </a:br>
            <a:endParaRPr lang="en-US"/>
          </a:p>
        </p:txBody>
      </p:sp>
      <p:sp>
        <p:nvSpPr>
          <p:cNvPr id="4" name="TextBox 3">
            <a:extLst>
              <a:ext uri="{FF2B5EF4-FFF2-40B4-BE49-F238E27FC236}">
                <a16:creationId xmlns:a16="http://schemas.microsoft.com/office/drawing/2014/main" id="{3CAA5E10-8E54-41ED-9452-67AD5A832048}"/>
              </a:ext>
            </a:extLst>
          </p:cNvPr>
          <p:cNvSpPr txBox="1"/>
          <p:nvPr/>
        </p:nvSpPr>
        <p:spPr>
          <a:xfrm>
            <a:off x="547254" y="2140219"/>
            <a:ext cx="10978342" cy="486287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200"/>
              <a:t>The forecasting of this dataset can provide us with the interesting insights about the industrial production index and the monthly consumption of candies.</a:t>
            </a:r>
          </a:p>
          <a:p>
            <a:pPr marL="457200" indent="-457200">
              <a:lnSpc>
                <a:spcPct val="150000"/>
              </a:lnSpc>
              <a:buFont typeface="Arial" panose="020B0604020202020204" pitchFamily="34" charset="0"/>
              <a:buChar char="•"/>
            </a:pPr>
            <a:r>
              <a:rPr lang="en-US" sz="2200"/>
              <a:t>Is there any seasonality present in the data?</a:t>
            </a:r>
          </a:p>
          <a:p>
            <a:pPr marL="457200" indent="-457200">
              <a:lnSpc>
                <a:spcPct val="150000"/>
              </a:lnSpc>
              <a:buFont typeface="Arial" panose="020B0604020202020204" pitchFamily="34" charset="0"/>
              <a:buChar char="•"/>
            </a:pPr>
            <a:r>
              <a:rPr lang="en-US" sz="2200"/>
              <a:t>Months having highest and lowest candy production</a:t>
            </a:r>
          </a:p>
          <a:p>
            <a:pPr marL="457200" indent="-457200">
              <a:lnSpc>
                <a:spcPct val="150000"/>
              </a:lnSpc>
              <a:buFont typeface="Arial" panose="020B0604020202020204" pitchFamily="34" charset="0"/>
              <a:buChar char="•"/>
            </a:pPr>
            <a:r>
              <a:rPr lang="en-US" sz="2200"/>
              <a:t>Has candy production increased over years?</a:t>
            </a:r>
          </a:p>
          <a:p>
            <a:pPr marL="457200" indent="-457200">
              <a:lnSpc>
                <a:spcPct val="150000"/>
              </a:lnSpc>
              <a:buFont typeface="Arial" panose="020B0604020202020204" pitchFamily="34" charset="0"/>
              <a:buChar char="•"/>
            </a:pPr>
            <a:r>
              <a:rPr lang="en-US" sz="2200"/>
              <a:t>Prediction of candy production of next 6 months (Nov 2020 – Apr 2021)</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endParaRPr lang="en-US" sz="2800"/>
          </a:p>
        </p:txBody>
      </p:sp>
    </p:spTree>
    <p:extLst>
      <p:ext uri="{BB962C8B-B14F-4D97-AF65-F5344CB8AC3E}">
        <p14:creationId xmlns:p14="http://schemas.microsoft.com/office/powerpoint/2010/main" val="185080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3D58E-C937-4B38-A6C6-E0F6BD2352A2}"/>
              </a:ext>
            </a:extLst>
          </p:cNvPr>
          <p:cNvSpPr txBox="1"/>
          <p:nvPr/>
        </p:nvSpPr>
        <p:spPr>
          <a:xfrm>
            <a:off x="3078285" y="2707054"/>
            <a:ext cx="584492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a:t>Thank You</a:t>
            </a:r>
          </a:p>
        </p:txBody>
      </p:sp>
    </p:spTree>
    <p:extLst>
      <p:ext uri="{BB962C8B-B14F-4D97-AF65-F5344CB8AC3E}">
        <p14:creationId xmlns:p14="http://schemas.microsoft.com/office/powerpoint/2010/main" val="402271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78C-D026-4521-B1C8-683D85A3CA5F}"/>
              </a:ext>
            </a:extLst>
          </p:cNvPr>
          <p:cNvSpPr>
            <a:spLocks noGrp="1"/>
          </p:cNvSpPr>
          <p:nvPr>
            <p:ph type="title"/>
          </p:nvPr>
        </p:nvSpPr>
        <p:spPr>
          <a:xfrm>
            <a:off x="145026" y="237436"/>
            <a:ext cx="9601200" cy="1036850"/>
          </a:xfrm>
        </p:spPr>
        <p:txBody>
          <a:bodyPr/>
          <a:lstStyle/>
          <a:p>
            <a:r>
              <a:rPr lang="en-US"/>
              <a:t>Data Source and References </a:t>
            </a:r>
          </a:p>
        </p:txBody>
      </p:sp>
      <p:sp>
        <p:nvSpPr>
          <p:cNvPr id="3" name="Content Placeholder 2">
            <a:extLst>
              <a:ext uri="{FF2B5EF4-FFF2-40B4-BE49-F238E27FC236}">
                <a16:creationId xmlns:a16="http://schemas.microsoft.com/office/drawing/2014/main" id="{393E2B52-35E6-4F4A-A921-53750CA6AE6E}"/>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marL="0" indent="0">
              <a:buNone/>
            </a:pPr>
            <a:r>
              <a:rPr lang="en-US">
                <a:ea typeface="+mn-lt"/>
                <a:cs typeface="+mn-lt"/>
              </a:rPr>
              <a:t>Data Source </a:t>
            </a:r>
            <a:endParaRPr lang="en-US"/>
          </a:p>
          <a:p>
            <a:pPr marL="0" indent="0">
              <a:buNone/>
            </a:pPr>
            <a:r>
              <a:rPr lang="en-US">
                <a:ea typeface="+mn-lt"/>
                <a:cs typeface="+mn-lt"/>
                <a:hlinkClick r:id="rId2"/>
              </a:rPr>
              <a:t>https://fred.stlouisfed.org/series/IPG3113N</a:t>
            </a:r>
            <a:endParaRPr lang="en-US">
              <a:ea typeface="+mn-lt"/>
              <a:cs typeface="+mn-lt"/>
            </a:endParaRPr>
          </a:p>
          <a:p>
            <a:pPr marL="0" indent="0">
              <a:buNone/>
            </a:pPr>
            <a:r>
              <a:rPr lang="en-US">
                <a:ea typeface="+mn-lt"/>
                <a:cs typeface="+mn-lt"/>
              </a:rPr>
              <a:t>References </a:t>
            </a:r>
            <a:endParaRPr lang="en-US"/>
          </a:p>
          <a:p>
            <a:pPr marL="0" indent="0">
              <a:buNone/>
            </a:pPr>
            <a:r>
              <a:rPr lang="en-US">
                <a:ea typeface="+mn-lt"/>
                <a:cs typeface="+mn-lt"/>
              </a:rPr>
              <a:t>Dr Aron Smallwood Notes for Econ Forecasting Class UTA </a:t>
            </a:r>
            <a:endParaRPr lang="en-US"/>
          </a:p>
          <a:p>
            <a:pPr marL="0" indent="0">
              <a:buNone/>
            </a:pPr>
            <a:endParaRPr lang="en-US"/>
          </a:p>
        </p:txBody>
      </p:sp>
    </p:spTree>
    <p:extLst>
      <p:ext uri="{BB962C8B-B14F-4D97-AF65-F5344CB8AC3E}">
        <p14:creationId xmlns:p14="http://schemas.microsoft.com/office/powerpoint/2010/main" val="178030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7" y="561075"/>
            <a:ext cx="9601200" cy="1119558"/>
          </a:xfrm>
        </p:spPr>
        <p:txBody>
          <a:bodyPr/>
          <a:lstStyle/>
          <a:p>
            <a:r>
              <a:rPr lang="en-US"/>
              <a:t>Synopsis</a:t>
            </a:r>
            <a:br>
              <a:rPr lang="en-US"/>
            </a:br>
            <a:endParaRPr lang="en-US"/>
          </a:p>
        </p:txBody>
      </p:sp>
      <p:sp>
        <p:nvSpPr>
          <p:cNvPr id="3" name="Content Placeholder 2"/>
          <p:cNvSpPr>
            <a:spLocks noGrp="1"/>
          </p:cNvSpPr>
          <p:nvPr>
            <p:ph idx="1"/>
          </p:nvPr>
        </p:nvSpPr>
        <p:spPr>
          <a:xfrm>
            <a:off x="372533" y="1828800"/>
            <a:ext cx="10524067" cy="4343400"/>
          </a:xfrm>
        </p:spPr>
        <p:txBody>
          <a:bodyPr>
            <a:normAutofit fontScale="92500" lnSpcReduction="20000"/>
          </a:bodyPr>
          <a:lstStyle/>
          <a:p>
            <a:pPr marL="0" indent="0" algn="l">
              <a:buNone/>
            </a:pPr>
            <a:r>
              <a:rPr lang="en-US"/>
              <a:t>We will be following a </a:t>
            </a:r>
            <a:r>
              <a:rPr lang="en-US" b="1"/>
              <a:t>SARIMA</a:t>
            </a:r>
            <a:r>
              <a:rPr lang="en-US"/>
              <a:t> and </a:t>
            </a:r>
            <a:r>
              <a:rPr lang="en-US" b="1"/>
              <a:t>Neural Network </a:t>
            </a:r>
            <a:r>
              <a:rPr lang="en-US"/>
              <a:t>modeling procedure for forecasting. The steps included in the analysis are:</a:t>
            </a:r>
          </a:p>
          <a:p>
            <a:r>
              <a:rPr lang="en-US"/>
              <a:t>Perform exploratory data analysis</a:t>
            </a:r>
          </a:p>
          <a:p>
            <a:r>
              <a:rPr lang="en-US"/>
              <a:t>Check for the possible transformation</a:t>
            </a:r>
          </a:p>
          <a:p>
            <a:r>
              <a:rPr lang="en-US"/>
              <a:t>Test the stationarity of the data</a:t>
            </a:r>
          </a:p>
          <a:p>
            <a:r>
              <a:rPr lang="en-US"/>
              <a:t>Select the appropriate SARIMA model and forecast the data</a:t>
            </a:r>
          </a:p>
          <a:p>
            <a:r>
              <a:rPr lang="en-US"/>
              <a:t>Forecast the data using appropriate Neural Network method and forecast the data </a:t>
            </a:r>
          </a:p>
          <a:p>
            <a:r>
              <a:rPr lang="en-US"/>
              <a:t>Select the efficient model from the above analysis and provide a 6-step ahead forecast.</a:t>
            </a:r>
          </a:p>
          <a:p>
            <a:r>
              <a:rPr lang="en-US"/>
              <a:t>Conclusion of the forecast</a:t>
            </a:r>
          </a:p>
          <a:p>
            <a:endParaRPr lang="en-US"/>
          </a:p>
          <a:p>
            <a:endParaRPr lang="en-US"/>
          </a:p>
          <a:p>
            <a:endParaRPr lang="en-US"/>
          </a:p>
        </p:txBody>
      </p:sp>
    </p:spTree>
    <p:extLst>
      <p:ext uri="{BB962C8B-B14F-4D97-AF65-F5344CB8AC3E}">
        <p14:creationId xmlns:p14="http://schemas.microsoft.com/office/powerpoint/2010/main" val="149349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66" y="167375"/>
            <a:ext cx="9601200" cy="1036850"/>
          </a:xfrm>
        </p:spPr>
        <p:txBody>
          <a:bodyPr/>
          <a:lstStyle/>
          <a:p>
            <a:r>
              <a:rPr lang="en-US"/>
              <a:t>Exploratory Data Analysis:</a:t>
            </a:r>
          </a:p>
        </p:txBody>
      </p:sp>
      <p:sp>
        <p:nvSpPr>
          <p:cNvPr id="3" name="Text Placeholder 5">
            <a:extLst>
              <a:ext uri="{FF2B5EF4-FFF2-40B4-BE49-F238E27FC236}">
                <a16:creationId xmlns:a16="http://schemas.microsoft.com/office/drawing/2014/main" id="{E20B434D-C6D6-4E53-9C6B-198FC30CEE72}"/>
              </a:ext>
            </a:extLst>
          </p:cNvPr>
          <p:cNvSpPr txBox="1">
            <a:spLocks/>
          </p:cNvSpPr>
          <p:nvPr/>
        </p:nvSpPr>
        <p:spPr>
          <a:xfrm>
            <a:off x="330397" y="1828800"/>
            <a:ext cx="10981265" cy="4343400"/>
          </a:xfrm>
          <a:prstGeom prst="rect">
            <a:avLst/>
          </a:prstGeom>
        </p:spPr>
        <p:txBody>
          <a:bodyPr lIns="91440" tIns="45720" rIns="91440" bIns="45720" anchor="t"/>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sz="2200" b="1"/>
              <a:t>Check for missing values-</a:t>
            </a:r>
            <a:r>
              <a:rPr lang="en-US" sz="2200"/>
              <a:t>This step in R checks whether there are any missing values in the data. The presence of missing values in the data can have an impact on the efficiency of the method used in forecasting the values. </a:t>
            </a:r>
            <a:br>
              <a:rPr lang="en-US" b="1"/>
            </a:br>
            <a:br>
              <a:rPr lang="en-US" b="1"/>
            </a:br>
            <a:r>
              <a:rPr lang="en-US" sz="2200"/>
              <a:t>Code : </a:t>
            </a:r>
            <a:r>
              <a:rPr lang="en-US" sz="2200" i="1"/>
              <a:t>sum(is.na(</a:t>
            </a:r>
            <a:r>
              <a:rPr lang="en-US" sz="2200" i="1" err="1"/>
              <a:t>candyHOLD</a:t>
            </a:r>
            <a:r>
              <a:rPr lang="en-US" sz="2200" i="1"/>
              <a:t>))</a:t>
            </a:r>
            <a:br>
              <a:rPr lang="en-US" sz="2200"/>
            </a:br>
            <a:r>
              <a:rPr lang="en-US" sz="2200"/>
              <a:t>Result:  </a:t>
            </a:r>
            <a:r>
              <a:rPr lang="en-US" sz="2200" i="1"/>
              <a:t>0</a:t>
            </a:r>
            <a:r>
              <a:rPr lang="en-US" sz="2200"/>
              <a:t>    </a:t>
            </a:r>
            <a:r>
              <a:rPr lang="en-US" sz="2200" b="1"/>
              <a:t>(The result suggests that there are no missing values in the data)</a:t>
            </a:r>
            <a:br>
              <a:rPr lang="en-US" b="1"/>
            </a:br>
            <a:endParaRPr lang="en-US"/>
          </a:p>
          <a:p>
            <a:r>
              <a:rPr lang="en-US" sz="2200" b="1"/>
              <a:t>Check the frequency of the time series data-</a:t>
            </a:r>
            <a:r>
              <a:rPr lang="en-US" sz="2200"/>
              <a:t> The frequency of the data depicts how the data is divided i.e., Monthly, quarterly, yearly, etc.</a:t>
            </a:r>
          </a:p>
          <a:p>
            <a:pPr marL="0" indent="0">
              <a:buNone/>
            </a:pPr>
            <a:r>
              <a:rPr lang="en-US"/>
              <a:t>   </a:t>
            </a:r>
            <a:r>
              <a:rPr lang="en-US" sz="2200"/>
              <a:t>Code : </a:t>
            </a:r>
            <a:r>
              <a:rPr lang="en-US" sz="2200" i="1"/>
              <a:t>frequency(</a:t>
            </a:r>
            <a:r>
              <a:rPr lang="en-US" sz="2200" i="1" err="1"/>
              <a:t>candyHOLD</a:t>
            </a:r>
            <a:r>
              <a:rPr lang="en-US" sz="2200" i="1"/>
              <a:t>)</a:t>
            </a:r>
            <a:br>
              <a:rPr lang="en-US" sz="2200"/>
            </a:br>
            <a:r>
              <a:rPr lang="en-US" sz="2200"/>
              <a:t>   Result :  </a:t>
            </a:r>
            <a:r>
              <a:rPr lang="en-US" sz="2200" i="1"/>
              <a:t>12</a:t>
            </a:r>
            <a:r>
              <a:rPr lang="en-US" sz="2200"/>
              <a:t>                    </a:t>
            </a:r>
            <a:r>
              <a:rPr lang="en-US" sz="2200" b="1"/>
              <a:t>(The result tells us that the data is divided by months)</a:t>
            </a:r>
          </a:p>
        </p:txBody>
      </p:sp>
      <p:sp>
        <p:nvSpPr>
          <p:cNvPr id="4" name="Rectangle 3">
            <a:extLst>
              <a:ext uri="{FF2B5EF4-FFF2-40B4-BE49-F238E27FC236}">
                <a16:creationId xmlns:a16="http://schemas.microsoft.com/office/drawing/2014/main" id="{1760C530-8E22-4622-BF12-B05905A21409}"/>
              </a:ext>
            </a:extLst>
          </p:cNvPr>
          <p:cNvSpPr/>
          <p:nvPr/>
        </p:nvSpPr>
        <p:spPr>
          <a:xfrm>
            <a:off x="531845" y="3085928"/>
            <a:ext cx="10779817" cy="1065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86F150-6358-4901-B94A-11F8D1D60F18}"/>
              </a:ext>
            </a:extLst>
          </p:cNvPr>
          <p:cNvSpPr/>
          <p:nvPr/>
        </p:nvSpPr>
        <p:spPr>
          <a:xfrm>
            <a:off x="531844" y="5106321"/>
            <a:ext cx="10779817" cy="893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33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33" y="255134"/>
            <a:ext cx="9601200" cy="1036850"/>
          </a:xfrm>
        </p:spPr>
        <p:txBody>
          <a:bodyPr/>
          <a:lstStyle/>
          <a:p>
            <a:r>
              <a:rPr lang="en-US" sz="3200"/>
              <a:t>Time Series Decomposition </a:t>
            </a:r>
          </a:p>
        </p:txBody>
      </p:sp>
      <p:sp>
        <p:nvSpPr>
          <p:cNvPr id="3" name="Text Placeholder 5">
            <a:extLst>
              <a:ext uri="{FF2B5EF4-FFF2-40B4-BE49-F238E27FC236}">
                <a16:creationId xmlns:a16="http://schemas.microsoft.com/office/drawing/2014/main" id="{E20B434D-C6D6-4E53-9C6B-198FC30CEE72}"/>
              </a:ext>
            </a:extLst>
          </p:cNvPr>
          <p:cNvSpPr txBox="1">
            <a:spLocks/>
          </p:cNvSpPr>
          <p:nvPr/>
        </p:nvSpPr>
        <p:spPr>
          <a:xfrm>
            <a:off x="309033" y="1828801"/>
            <a:ext cx="11379199" cy="8763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b="1"/>
              <a:t>Code:</a:t>
            </a:r>
          </a:p>
          <a:p>
            <a:pPr marL="0" indent="0">
              <a:buNone/>
            </a:pPr>
            <a:r>
              <a:rPr lang="en-US" sz="1400" i="1" err="1"/>
              <a:t>decompose_candyts</a:t>
            </a:r>
            <a:r>
              <a:rPr lang="en-US" sz="1400" i="1"/>
              <a:t> &lt;- decompose(</a:t>
            </a:r>
            <a:r>
              <a:rPr lang="en-US" sz="1400" i="1" err="1"/>
              <a:t>candyHOLD</a:t>
            </a:r>
            <a:r>
              <a:rPr lang="en-US" sz="1400" i="1"/>
              <a:t>,"multiplicative")</a:t>
            </a:r>
          </a:p>
          <a:p>
            <a:pPr marL="0" indent="0">
              <a:buNone/>
            </a:pPr>
            <a:r>
              <a:rPr lang="en-US" sz="1400" i="1" err="1"/>
              <a:t>autoplot</a:t>
            </a:r>
            <a:r>
              <a:rPr lang="en-US" sz="1400" i="1"/>
              <a:t>(</a:t>
            </a:r>
            <a:r>
              <a:rPr lang="en-US" sz="1400" i="1" err="1"/>
              <a:t>decompose_candyts</a:t>
            </a:r>
            <a:r>
              <a:rPr lang="en-US" sz="1400" i="1"/>
              <a:t>) + </a:t>
            </a:r>
            <a:r>
              <a:rPr lang="en-US" sz="1400" i="1" err="1"/>
              <a:t>theme_classic</a:t>
            </a:r>
            <a:r>
              <a:rPr lang="en-US" sz="1400" i="1"/>
              <a:t>()</a:t>
            </a:r>
          </a:p>
        </p:txBody>
      </p:sp>
      <p:sp>
        <p:nvSpPr>
          <p:cNvPr id="4" name="Text Placeholder 5">
            <a:extLst>
              <a:ext uri="{FF2B5EF4-FFF2-40B4-BE49-F238E27FC236}">
                <a16:creationId xmlns:a16="http://schemas.microsoft.com/office/drawing/2014/main" id="{6E132100-3913-4CDE-A268-8F74DF8343AF}"/>
              </a:ext>
            </a:extLst>
          </p:cNvPr>
          <p:cNvSpPr txBox="1">
            <a:spLocks/>
          </p:cNvSpPr>
          <p:nvPr/>
        </p:nvSpPr>
        <p:spPr>
          <a:xfrm>
            <a:off x="4876800" y="1828800"/>
            <a:ext cx="7162800" cy="4343400"/>
          </a:xfrm>
          <a:prstGeom prst="rect">
            <a:avLst/>
          </a:prstGeom>
        </p:spPr>
        <p:txBody>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pic>
        <p:nvPicPr>
          <p:cNvPr id="6" name="Picture 5">
            <a:extLst>
              <a:ext uri="{FF2B5EF4-FFF2-40B4-BE49-F238E27FC236}">
                <a16:creationId xmlns:a16="http://schemas.microsoft.com/office/drawing/2014/main" id="{2E31F00D-D761-4EAD-9E52-181EC5CDD7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5236" y="3204633"/>
            <a:ext cx="10464800" cy="3224135"/>
          </a:xfrm>
          <a:prstGeom prst="rect">
            <a:avLst/>
          </a:prstGeom>
        </p:spPr>
      </p:pic>
      <p:sp>
        <p:nvSpPr>
          <p:cNvPr id="8" name="Rectangle 7">
            <a:extLst>
              <a:ext uri="{FF2B5EF4-FFF2-40B4-BE49-F238E27FC236}">
                <a16:creationId xmlns:a16="http://schemas.microsoft.com/office/drawing/2014/main" id="{CE7BCC14-5909-43DF-BF07-29EF867CA6EB}"/>
              </a:ext>
            </a:extLst>
          </p:cNvPr>
          <p:cNvSpPr/>
          <p:nvPr/>
        </p:nvSpPr>
        <p:spPr>
          <a:xfrm>
            <a:off x="344978" y="1695797"/>
            <a:ext cx="10505058" cy="138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37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333630"/>
            <a:ext cx="9601200" cy="1036850"/>
          </a:xfrm>
        </p:spPr>
        <p:txBody>
          <a:bodyPr anchor="b">
            <a:normAutofit/>
          </a:bodyPr>
          <a:lstStyle/>
          <a:p>
            <a:r>
              <a:rPr lang="en-US"/>
              <a:t>Exploratory Data Analysis: </a:t>
            </a:r>
          </a:p>
        </p:txBody>
      </p:sp>
      <p:pic>
        <p:nvPicPr>
          <p:cNvPr id="4" name="Content Placeholder 3" descr="Chart&#10;&#10;Description automatically generated">
            <a:extLst>
              <a:ext uri="{FF2B5EF4-FFF2-40B4-BE49-F238E27FC236}">
                <a16:creationId xmlns:a16="http://schemas.microsoft.com/office/drawing/2014/main" id="{AD033F18-FA36-4C71-B5D7-8C976FD6D117}"/>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p:blipFill>
        <p:spPr>
          <a:xfrm>
            <a:off x="5193758" y="1721400"/>
            <a:ext cx="6444789" cy="4785257"/>
          </a:xfrm>
          <a:noFill/>
        </p:spPr>
      </p:pic>
      <p:sp>
        <p:nvSpPr>
          <p:cNvPr id="6" name="Text Placeholder 5"/>
          <p:cNvSpPr>
            <a:spLocks noGrp="1"/>
          </p:cNvSpPr>
          <p:nvPr>
            <p:ph type="body" sz="half" idx="2"/>
          </p:nvPr>
        </p:nvSpPr>
        <p:spPr>
          <a:xfrm>
            <a:off x="581163" y="1785341"/>
            <a:ext cx="3754711" cy="942477"/>
          </a:xfrm>
        </p:spPr>
        <p:txBody>
          <a:bodyPr anchor="ctr">
            <a:noAutofit/>
          </a:bodyPr>
          <a:lstStyle/>
          <a:p>
            <a:endParaRPr lang="en-US" sz="1800" b="1"/>
          </a:p>
          <a:p>
            <a:endParaRPr lang="en-US" sz="1800" b="1"/>
          </a:p>
          <a:p>
            <a:r>
              <a:rPr lang="en-US" sz="1800" i="1"/>
              <a:t>trend=</a:t>
            </a:r>
            <a:r>
              <a:rPr lang="en-US" sz="1800" i="1" err="1"/>
              <a:t>ts_plot</a:t>
            </a:r>
            <a:r>
              <a:rPr lang="en-US" sz="1800" i="1"/>
              <a:t>(</a:t>
            </a:r>
            <a:r>
              <a:rPr lang="en-US" sz="1800" i="1" err="1"/>
              <a:t>candyHOLD</a:t>
            </a:r>
            <a:r>
              <a:rPr lang="en-US" sz="1800" i="1"/>
              <a:t>, title="Trend in Candy Production")</a:t>
            </a:r>
          </a:p>
          <a:p>
            <a:r>
              <a:rPr lang="en-US" sz="1800" i="1"/>
              <a:t>trend</a:t>
            </a:r>
          </a:p>
        </p:txBody>
      </p:sp>
      <p:sp>
        <p:nvSpPr>
          <p:cNvPr id="5" name="Rectangle 4">
            <a:extLst>
              <a:ext uri="{FF2B5EF4-FFF2-40B4-BE49-F238E27FC236}">
                <a16:creationId xmlns:a16="http://schemas.microsoft.com/office/drawing/2014/main" id="{64327C96-309F-47AD-A5EF-5751DFA45FE4}"/>
              </a:ext>
            </a:extLst>
          </p:cNvPr>
          <p:cNvSpPr/>
          <p:nvPr/>
        </p:nvSpPr>
        <p:spPr>
          <a:xfrm>
            <a:off x="553453" y="2096884"/>
            <a:ext cx="3810129" cy="1065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40B3D9-CA21-405B-A9C3-F1A47988CC6F}"/>
              </a:ext>
            </a:extLst>
          </p:cNvPr>
          <p:cNvSpPr txBox="1"/>
          <p:nvPr/>
        </p:nvSpPr>
        <p:spPr>
          <a:xfrm>
            <a:off x="380255" y="1568491"/>
            <a:ext cx="4385387" cy="1200329"/>
          </a:xfrm>
          <a:prstGeom prst="rect">
            <a:avLst/>
          </a:prstGeom>
          <a:noFill/>
        </p:spPr>
        <p:txBody>
          <a:bodyPr wrap="square" rtlCol="0">
            <a:spAutoFit/>
          </a:bodyPr>
          <a:lstStyle/>
          <a:p>
            <a:r>
              <a:rPr lang="en-US" sz="2400" b="1"/>
              <a:t>Trend in Candy Production:</a:t>
            </a:r>
          </a:p>
          <a:p>
            <a:br>
              <a:rPr lang="en-US" sz="2400"/>
            </a:br>
            <a:endParaRPr lang="en-US" sz="2400"/>
          </a:p>
        </p:txBody>
      </p:sp>
      <p:sp>
        <p:nvSpPr>
          <p:cNvPr id="8" name="TextBox 7">
            <a:extLst>
              <a:ext uri="{FF2B5EF4-FFF2-40B4-BE49-F238E27FC236}">
                <a16:creationId xmlns:a16="http://schemas.microsoft.com/office/drawing/2014/main" id="{1859A90D-6DFB-4846-8E1A-F7287983AAE9}"/>
              </a:ext>
            </a:extLst>
          </p:cNvPr>
          <p:cNvSpPr txBox="1"/>
          <p:nvPr/>
        </p:nvSpPr>
        <p:spPr>
          <a:xfrm>
            <a:off x="380255" y="3233783"/>
            <a:ext cx="4527647" cy="3416320"/>
          </a:xfrm>
          <a:prstGeom prst="rect">
            <a:avLst/>
          </a:prstGeom>
          <a:noFill/>
        </p:spPr>
        <p:txBody>
          <a:bodyPr wrap="square" rtlCol="0">
            <a:spAutoFit/>
          </a:bodyPr>
          <a:lstStyle/>
          <a:p>
            <a:pPr marL="285750" indent="-285750">
              <a:buFont typeface="Arial" panose="020B0604020202020204" pitchFamily="34" charset="0"/>
              <a:buChar char="•"/>
            </a:pPr>
            <a:r>
              <a:rPr lang="en-US"/>
              <a:t>From the graph, we can observe that the data does not depict a strong sense of trend over the range of years.</a:t>
            </a:r>
            <a:br>
              <a:rPr lang="en-US"/>
            </a:br>
            <a:endParaRPr lang="en-US"/>
          </a:p>
          <a:p>
            <a:pPr marL="285750" indent="-285750">
              <a:buFont typeface="Arial" panose="020B0604020202020204" pitchFamily="34" charset="0"/>
              <a:buChar char="•"/>
            </a:pPr>
            <a:r>
              <a:rPr lang="en-US"/>
              <a:t>We can observe an increase in earlier years; however, the production of candies appears to be roughly in the same range.</a:t>
            </a:r>
            <a:br>
              <a:rPr lang="en-US"/>
            </a:br>
            <a:endParaRPr lang="en-US"/>
          </a:p>
          <a:p>
            <a:pPr marL="285750" indent="-285750">
              <a:buFont typeface="Arial" panose="020B0604020202020204" pitchFamily="34" charset="0"/>
              <a:buChar char="•"/>
            </a:pPr>
            <a:r>
              <a:rPr lang="en-US"/>
              <a:t>For the purpose of the analysis, we will consider that the data </a:t>
            </a:r>
            <a:r>
              <a:rPr lang="en-US" b="1"/>
              <a:t>does not showcase a trend</a:t>
            </a:r>
            <a:r>
              <a:rPr lang="en-US"/>
              <a:t>.</a:t>
            </a:r>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52" y="340194"/>
            <a:ext cx="9601200" cy="1036850"/>
          </a:xfrm>
        </p:spPr>
        <p:txBody>
          <a:bodyPr anchor="b">
            <a:normAutofit/>
          </a:bodyPr>
          <a:lstStyle/>
          <a:p>
            <a:r>
              <a:rPr lang="en-US"/>
              <a:t>Exploratory Data Analysis: </a:t>
            </a:r>
          </a:p>
        </p:txBody>
      </p:sp>
      <p:pic>
        <p:nvPicPr>
          <p:cNvPr id="14" name="Picture 13" descr="Chart, line chart, histogram&#10;&#10;Description automatically generated">
            <a:extLst>
              <a:ext uri="{FF2B5EF4-FFF2-40B4-BE49-F238E27FC236}">
                <a16:creationId xmlns:a16="http://schemas.microsoft.com/office/drawing/2014/main" id="{4DA17441-1240-4D09-9A7A-FDC9290FF347}"/>
              </a:ext>
            </a:extLst>
          </p:cNvPr>
          <p:cNvPicPr>
            <a:picLocks noChangeAspect="1"/>
          </p:cNvPicPr>
          <p:nvPr/>
        </p:nvPicPr>
        <p:blipFill>
          <a:blip r:embed="rId2" cstate="email">
            <a:extLst>
              <a:ext uri="{28A0092B-C50C-407E-A947-70E740481C1C}">
                <a14:useLocalDpi xmlns:a14="http://schemas.microsoft.com/office/drawing/2010/main"/>
              </a:ext>
            </a:extLst>
          </a:blip>
          <a:stretch/>
        </p:blipFill>
        <p:spPr>
          <a:xfrm>
            <a:off x="5615053" y="1778550"/>
            <a:ext cx="6384114" cy="4740205"/>
          </a:xfrm>
          <a:prstGeom prst="rect">
            <a:avLst/>
          </a:prstGeom>
          <a:noFill/>
        </p:spPr>
      </p:pic>
      <p:sp>
        <p:nvSpPr>
          <p:cNvPr id="4" name="Text Placeholder 5">
            <a:extLst>
              <a:ext uri="{FF2B5EF4-FFF2-40B4-BE49-F238E27FC236}">
                <a16:creationId xmlns:a16="http://schemas.microsoft.com/office/drawing/2014/main" id="{00627330-D3D5-49BC-8648-A7EC0A33A3FE}"/>
              </a:ext>
            </a:extLst>
          </p:cNvPr>
          <p:cNvSpPr>
            <a:spLocks noGrp="1"/>
          </p:cNvSpPr>
          <p:nvPr>
            <p:ph type="body" sz="half" idx="2"/>
          </p:nvPr>
        </p:nvSpPr>
        <p:spPr>
          <a:xfrm>
            <a:off x="303937" y="1602494"/>
            <a:ext cx="3999653" cy="1231641"/>
          </a:xfrm>
        </p:spPr>
        <p:txBody>
          <a:bodyPr anchor="ctr">
            <a:normAutofit fontScale="85000" lnSpcReduction="20000"/>
          </a:bodyPr>
          <a:lstStyle/>
          <a:p>
            <a:r>
              <a:rPr lang="en-US" b="1"/>
              <a:t> </a:t>
            </a:r>
          </a:p>
          <a:p>
            <a:endParaRPr lang="en-US" b="1"/>
          </a:p>
          <a:p>
            <a:r>
              <a:rPr lang="en-US" sz="1600" i="1"/>
              <a:t>seasonality=</a:t>
            </a:r>
            <a:r>
              <a:rPr lang="en-US" sz="1600" i="1" err="1"/>
              <a:t>ts_seasonal</a:t>
            </a:r>
            <a:r>
              <a:rPr lang="en-US" sz="1600" i="1"/>
              <a:t>(</a:t>
            </a:r>
            <a:r>
              <a:rPr lang="en-US" sz="1600" i="1" err="1"/>
              <a:t>candyHOLD</a:t>
            </a:r>
            <a:r>
              <a:rPr lang="en-US" sz="1600" i="1"/>
              <a:t>, type="cycle")</a:t>
            </a:r>
          </a:p>
          <a:p>
            <a:r>
              <a:rPr lang="en-US" sz="1600" i="1"/>
              <a:t>seasonality</a:t>
            </a:r>
          </a:p>
        </p:txBody>
      </p:sp>
      <p:sp>
        <p:nvSpPr>
          <p:cNvPr id="5" name="Rectangle 4">
            <a:extLst>
              <a:ext uri="{FF2B5EF4-FFF2-40B4-BE49-F238E27FC236}">
                <a16:creationId xmlns:a16="http://schemas.microsoft.com/office/drawing/2014/main" id="{C8292B72-CA1A-4DFC-9D42-54D1A4A8B1AA}"/>
              </a:ext>
            </a:extLst>
          </p:cNvPr>
          <p:cNvSpPr/>
          <p:nvPr/>
        </p:nvSpPr>
        <p:spPr>
          <a:xfrm>
            <a:off x="303937" y="2102754"/>
            <a:ext cx="4098175" cy="731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2287DCC-BFDD-425B-9BD7-B204DB1122AE}"/>
              </a:ext>
            </a:extLst>
          </p:cNvPr>
          <p:cNvSpPr txBox="1"/>
          <p:nvPr/>
        </p:nvSpPr>
        <p:spPr>
          <a:xfrm>
            <a:off x="85052" y="1633806"/>
            <a:ext cx="5438669" cy="1200329"/>
          </a:xfrm>
          <a:prstGeom prst="rect">
            <a:avLst/>
          </a:prstGeom>
          <a:noFill/>
        </p:spPr>
        <p:txBody>
          <a:bodyPr wrap="square" rtlCol="0">
            <a:spAutoFit/>
          </a:bodyPr>
          <a:lstStyle/>
          <a:p>
            <a:r>
              <a:rPr lang="en-US" sz="2400" b="1"/>
              <a:t>Seasonality in Candy Production:</a:t>
            </a:r>
          </a:p>
          <a:p>
            <a:br>
              <a:rPr lang="en-US" sz="2400"/>
            </a:br>
            <a:endParaRPr lang="en-US" sz="2400"/>
          </a:p>
        </p:txBody>
      </p:sp>
      <p:sp>
        <p:nvSpPr>
          <p:cNvPr id="8" name="TextBox 7">
            <a:extLst>
              <a:ext uri="{FF2B5EF4-FFF2-40B4-BE49-F238E27FC236}">
                <a16:creationId xmlns:a16="http://schemas.microsoft.com/office/drawing/2014/main" id="{0374B6B8-1C3B-4766-9C8D-29CA2871F66E}"/>
              </a:ext>
            </a:extLst>
          </p:cNvPr>
          <p:cNvSpPr txBox="1"/>
          <p:nvPr/>
        </p:nvSpPr>
        <p:spPr>
          <a:xfrm>
            <a:off x="85052" y="3059585"/>
            <a:ext cx="5438669" cy="3693319"/>
          </a:xfrm>
          <a:prstGeom prst="rect">
            <a:avLst/>
          </a:prstGeom>
          <a:noFill/>
        </p:spPr>
        <p:txBody>
          <a:bodyPr wrap="square" rtlCol="0">
            <a:spAutoFit/>
          </a:bodyPr>
          <a:lstStyle/>
          <a:p>
            <a:pPr marL="285750" indent="-285750">
              <a:buFont typeface="Arial" panose="020B0604020202020204" pitchFamily="34" charset="0"/>
              <a:buChar char="•"/>
            </a:pPr>
            <a:r>
              <a:rPr lang="en-US"/>
              <a:t>Seasonality refers to the sudden spikes in the data at typical intervals of time.</a:t>
            </a:r>
            <a:br>
              <a:rPr lang="en-US"/>
            </a:br>
            <a:r>
              <a:rPr lang="en-US"/>
              <a:t>The seasonality graph reveals that the candy production increases during the months of </a:t>
            </a:r>
            <a:r>
              <a:rPr lang="en-US" b="1"/>
              <a:t>October</a:t>
            </a:r>
            <a:r>
              <a:rPr lang="en-US"/>
              <a:t>, </a:t>
            </a:r>
            <a:r>
              <a:rPr lang="en-US" b="1"/>
              <a:t>November</a:t>
            </a:r>
            <a:r>
              <a:rPr lang="en-US"/>
              <a:t> and </a:t>
            </a:r>
            <a:r>
              <a:rPr lang="en-US" b="1"/>
              <a:t>December</a:t>
            </a:r>
            <a:r>
              <a:rPr lang="en-US"/>
              <a:t>.</a:t>
            </a:r>
            <a:br>
              <a:rPr lang="en-US"/>
            </a:br>
            <a:endParaRPr lang="en-US"/>
          </a:p>
          <a:p>
            <a:pPr marL="285750" indent="-285750">
              <a:buFont typeface="Arial" panose="020B0604020202020204" pitchFamily="34" charset="0"/>
              <a:buChar char="•"/>
            </a:pPr>
            <a:r>
              <a:rPr lang="en-US"/>
              <a:t>The increase in the production could be potentially because of Halloween celebrations, Christmas and New year celebrations.</a:t>
            </a:r>
            <a:br>
              <a:rPr lang="en-US"/>
            </a:br>
            <a:endParaRPr lang="en-US"/>
          </a:p>
          <a:p>
            <a:pPr marL="285750" indent="-285750">
              <a:buFont typeface="Arial" panose="020B0604020202020204" pitchFamily="34" charset="0"/>
              <a:buChar char="•"/>
            </a:pPr>
            <a:r>
              <a:rPr lang="en-US"/>
              <a:t>The specific pattern is followed for many years in the data and hence, it shows a strong sign of seasonality present in the data.</a:t>
            </a:r>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87" y="308297"/>
            <a:ext cx="9601200" cy="1036850"/>
          </a:xfrm>
        </p:spPr>
        <p:txBody>
          <a:bodyPr anchor="b">
            <a:normAutofit/>
          </a:bodyPr>
          <a:lstStyle/>
          <a:p>
            <a:r>
              <a:rPr lang="en-US"/>
              <a:t>Checking for data transformation</a:t>
            </a:r>
          </a:p>
        </p:txBody>
      </p:sp>
      <p:pic>
        <p:nvPicPr>
          <p:cNvPr id="5" name="Picture 4">
            <a:extLst>
              <a:ext uri="{FF2B5EF4-FFF2-40B4-BE49-F238E27FC236}">
                <a16:creationId xmlns:a16="http://schemas.microsoft.com/office/drawing/2014/main" id="{2A5AF5B2-9769-4C8E-9320-227B148E85B8}"/>
              </a:ext>
            </a:extLst>
          </p:cNvPr>
          <p:cNvPicPr>
            <a:picLocks noChangeAspect="1"/>
          </p:cNvPicPr>
          <p:nvPr/>
        </p:nvPicPr>
        <p:blipFill>
          <a:blip r:embed="rId2" cstate="email">
            <a:extLst>
              <a:ext uri="{28A0092B-C50C-407E-A947-70E740481C1C}">
                <a14:useLocalDpi xmlns:a14="http://schemas.microsoft.com/office/drawing/2010/main"/>
              </a:ext>
            </a:extLst>
          </a:blip>
          <a:stretch/>
        </p:blipFill>
        <p:spPr>
          <a:xfrm>
            <a:off x="5993854" y="1828799"/>
            <a:ext cx="6057176" cy="4497355"/>
          </a:xfrm>
          <a:prstGeom prst="rect">
            <a:avLst/>
          </a:prstGeom>
          <a:noFill/>
        </p:spPr>
      </p:pic>
      <p:sp>
        <p:nvSpPr>
          <p:cNvPr id="6" name="Text Placeholder 5"/>
          <p:cNvSpPr>
            <a:spLocks noGrp="1"/>
          </p:cNvSpPr>
          <p:nvPr>
            <p:ph type="body" sz="half" idx="2"/>
          </p:nvPr>
        </p:nvSpPr>
        <p:spPr>
          <a:xfrm>
            <a:off x="467543" y="1734341"/>
            <a:ext cx="4816447" cy="1694659"/>
          </a:xfrm>
        </p:spPr>
        <p:txBody>
          <a:bodyPr anchor="ctr">
            <a:noAutofit/>
          </a:bodyPr>
          <a:lstStyle/>
          <a:p>
            <a:r>
              <a:rPr lang="en-US" sz="1600" i="1"/>
              <a:t>lambda = </a:t>
            </a:r>
            <a:r>
              <a:rPr lang="en-US" sz="1600" i="1" err="1"/>
              <a:t>BoxCox.lambda</a:t>
            </a:r>
            <a:r>
              <a:rPr lang="en-US" sz="1600" i="1"/>
              <a:t>(</a:t>
            </a:r>
            <a:r>
              <a:rPr lang="en-US" sz="1600" i="1" err="1"/>
              <a:t>candyHOLD</a:t>
            </a:r>
            <a:r>
              <a:rPr lang="en-US" sz="1600" i="1"/>
              <a:t>)</a:t>
            </a:r>
          </a:p>
          <a:p>
            <a:r>
              <a:rPr lang="en-US" sz="1600" i="1"/>
              <a:t>lambda</a:t>
            </a:r>
          </a:p>
          <a:p>
            <a:r>
              <a:rPr lang="en-US" sz="1600" i="1" err="1"/>
              <a:t>transformData</a:t>
            </a:r>
            <a:r>
              <a:rPr lang="en-US" sz="1600" i="1"/>
              <a:t> = </a:t>
            </a:r>
            <a:r>
              <a:rPr lang="en-US" sz="1600" i="1" err="1"/>
              <a:t>BoxCox</a:t>
            </a:r>
            <a:r>
              <a:rPr lang="en-US" sz="1600" i="1"/>
              <a:t>(</a:t>
            </a:r>
            <a:r>
              <a:rPr lang="en-US" sz="1600" i="1" err="1"/>
              <a:t>candyHOLD</a:t>
            </a:r>
            <a:r>
              <a:rPr lang="en-US" sz="1600" i="1"/>
              <a:t>, lambda)</a:t>
            </a:r>
          </a:p>
          <a:p>
            <a:r>
              <a:rPr lang="en-US" sz="1600" i="1"/>
              <a:t>plot(</a:t>
            </a:r>
            <a:r>
              <a:rPr lang="en-US" sz="1600" i="1" err="1"/>
              <a:t>transformData</a:t>
            </a:r>
            <a:r>
              <a:rPr lang="en-US" sz="1600" i="1"/>
              <a:t>)</a:t>
            </a:r>
          </a:p>
          <a:p>
            <a:endParaRPr lang="en-US" sz="1800"/>
          </a:p>
        </p:txBody>
      </p:sp>
      <p:sp>
        <p:nvSpPr>
          <p:cNvPr id="3" name="Rectangle 2">
            <a:extLst>
              <a:ext uri="{FF2B5EF4-FFF2-40B4-BE49-F238E27FC236}">
                <a16:creationId xmlns:a16="http://schemas.microsoft.com/office/drawing/2014/main" id="{43C7A7E5-BA68-41ED-8B02-66E31ED519DA}"/>
              </a:ext>
            </a:extLst>
          </p:cNvPr>
          <p:cNvSpPr/>
          <p:nvPr/>
        </p:nvSpPr>
        <p:spPr>
          <a:xfrm>
            <a:off x="467543" y="1659480"/>
            <a:ext cx="4300400" cy="1400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4A602A-60B1-4EC4-AEED-F1537B01D132}"/>
              </a:ext>
            </a:extLst>
          </p:cNvPr>
          <p:cNvSpPr txBox="1"/>
          <p:nvPr/>
        </p:nvSpPr>
        <p:spPr>
          <a:xfrm>
            <a:off x="200253" y="3134446"/>
            <a:ext cx="5438669" cy="3693319"/>
          </a:xfrm>
          <a:prstGeom prst="rect">
            <a:avLst/>
          </a:prstGeom>
          <a:noFill/>
        </p:spPr>
        <p:txBody>
          <a:bodyPr wrap="square" rtlCol="0">
            <a:spAutoFit/>
          </a:bodyPr>
          <a:lstStyle/>
          <a:p>
            <a:pPr marL="285750" indent="-285750">
              <a:buFont typeface="Arial" panose="020B0604020202020204" pitchFamily="34" charset="0"/>
              <a:buChar char="•"/>
            </a:pPr>
            <a:r>
              <a:rPr lang="en-US"/>
              <a:t>Before checking whether the data is stationary, we proceed with the </a:t>
            </a:r>
            <a:r>
              <a:rPr lang="en-US" b="1"/>
              <a:t>Box-Cox transformation</a:t>
            </a:r>
            <a:r>
              <a:rPr lang="en-US"/>
              <a:t>.</a:t>
            </a:r>
            <a:br>
              <a:rPr lang="en-US"/>
            </a:br>
            <a:endParaRPr lang="en-US"/>
          </a:p>
          <a:p>
            <a:pPr marL="285750" indent="-285750">
              <a:buFont typeface="Arial" panose="020B0604020202020204" pitchFamily="34" charset="0"/>
              <a:buChar char="•"/>
            </a:pPr>
            <a:r>
              <a:rPr lang="en-US"/>
              <a:t>From the above R-function, the value of lambda appears to be 1.99 for the dataset.</a:t>
            </a:r>
            <a:br>
              <a:rPr lang="en-US"/>
            </a:br>
            <a:endParaRPr lang="en-US"/>
          </a:p>
          <a:p>
            <a:pPr marL="285750" indent="-285750">
              <a:buFont typeface="Arial" panose="020B0604020202020204" pitchFamily="34" charset="0"/>
              <a:buChar char="•"/>
            </a:pPr>
            <a:r>
              <a:rPr lang="en-US"/>
              <a:t>We can observe that no vital changes are observed when we apply the Box-Cox transformation to the data .</a:t>
            </a:r>
            <a:br>
              <a:rPr lang="en-US"/>
            </a:br>
            <a:endParaRPr lang="en-US"/>
          </a:p>
          <a:p>
            <a:pPr marL="285750" indent="-285750">
              <a:buFont typeface="Arial" panose="020B0604020202020204" pitchFamily="34" charset="0"/>
              <a:buChar char="•"/>
            </a:pPr>
            <a:r>
              <a:rPr lang="en-US"/>
              <a:t>Hence, considering the nature of graph and the value of lambda ( greater than 1) we can proceed </a:t>
            </a:r>
            <a:r>
              <a:rPr lang="en-US" b="1"/>
              <a:t>without transforming the data</a:t>
            </a:r>
            <a:r>
              <a:rPr lang="en-US"/>
              <a:t>.</a:t>
            </a:r>
          </a:p>
        </p:txBody>
      </p:sp>
    </p:spTree>
    <p:extLst>
      <p:ext uri="{BB962C8B-B14F-4D97-AF65-F5344CB8AC3E}">
        <p14:creationId xmlns:p14="http://schemas.microsoft.com/office/powerpoint/2010/main" val="76223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2517</Words>
  <Application>Microsoft Office PowerPoint</Application>
  <PresentationFormat>Widescreen</PresentationFormat>
  <Paragraphs>406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Book Antiqua</vt:lpstr>
      <vt:lpstr>Calibri</vt:lpstr>
      <vt:lpstr>Helvetica Neue</vt:lpstr>
      <vt:lpstr>Segoe UI</vt:lpstr>
      <vt:lpstr>Sales Direction 16X9</vt:lpstr>
      <vt:lpstr>Candy Production: Time Series Analysis </vt:lpstr>
      <vt:lpstr>Introduction</vt:lpstr>
      <vt:lpstr>Objective </vt:lpstr>
      <vt:lpstr>Synopsis </vt:lpstr>
      <vt:lpstr>Exploratory Data Analysis:</vt:lpstr>
      <vt:lpstr>Time Series Decomposition </vt:lpstr>
      <vt:lpstr>Exploratory Data Analysis: </vt:lpstr>
      <vt:lpstr>Exploratory Data Analysis: </vt:lpstr>
      <vt:lpstr>Checking for data transformation</vt:lpstr>
      <vt:lpstr>PowerPoint Presentation</vt:lpstr>
      <vt:lpstr>Checking if data is stationary (contd) </vt:lpstr>
      <vt:lpstr>Checking for need of seasonal differencing</vt:lpstr>
      <vt:lpstr>Checking for additional differencing</vt:lpstr>
      <vt:lpstr>ACF PACF for seasonal differenced data</vt:lpstr>
      <vt:lpstr>SARIMA for Time Series Forecasting in R ((p, d, q) X (P, D, Q)) </vt:lpstr>
      <vt:lpstr>SARIMA for Time Series Forecasting in R ((p, d, q) X (P, D,1)) </vt:lpstr>
      <vt:lpstr>Selecting the final SARIMA model with low AIC and BIC values:</vt:lpstr>
      <vt:lpstr>Diagnostic check on residuals:</vt:lpstr>
      <vt:lpstr>Ljung-Box test</vt:lpstr>
      <vt:lpstr> 4 step forecast using selected SARIMA model: ((4,1,3) X (0,1,2))</vt:lpstr>
      <vt:lpstr>Plot of forecast and test data for SARIMA ((4,1,3) X (0,1,2)) [12]: </vt:lpstr>
      <vt:lpstr> Model 2: Neural Networks </vt:lpstr>
      <vt:lpstr> Model 2.1: Neural Networks :p, P and repeats decided by R</vt:lpstr>
      <vt:lpstr> Model 2.2 : Neural Networks :p, P and repeats decided manually </vt:lpstr>
      <vt:lpstr>Plotting the forecast and test data for Neural Network 2.2: </vt:lpstr>
      <vt:lpstr>Final Model Selection : Accuracy (RMSE) </vt:lpstr>
      <vt:lpstr>Forecast for next 6 months using Neural Network 2.2 </vt:lpstr>
      <vt:lpstr>Conclusion </vt:lpstr>
      <vt:lpstr>  How the forecast would affect interested parties </vt:lpstr>
      <vt:lpstr>PowerPoint Presentation</vt:lpstr>
      <vt:lpstr>Data Source and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Candy Production: Time Series Analysis</dc:title>
  <dc:creator>Chauhan, Aditi</dc:creator>
  <cp:lastModifiedBy>Chauhan, Aditi</cp:lastModifiedBy>
  <cp:revision>1</cp:revision>
  <dcterms:created xsi:type="dcterms:W3CDTF">2020-12-08T19:53:11Z</dcterms:created>
  <dcterms:modified xsi:type="dcterms:W3CDTF">2021-01-24T18:11:05Z</dcterms:modified>
</cp:coreProperties>
</file>