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63" r:id="rId5"/>
    <p:sldId id="264" r:id="rId6"/>
    <p:sldId id="265" r:id="rId7"/>
    <p:sldId id="266" r:id="rId8"/>
    <p:sldId id="267" r:id="rId9"/>
    <p:sldId id="268" r:id="rId10"/>
    <p:sldId id="269" r:id="rId11"/>
    <p:sldId id="270" r:id="rId12"/>
    <p:sldId id="271" r:id="rId13"/>
    <p:sldId id="286" r:id="rId14"/>
    <p:sldId id="272" r:id="rId15"/>
    <p:sldId id="274" r:id="rId16"/>
    <p:sldId id="275" r:id="rId17"/>
    <p:sldId id="276" r:id="rId18"/>
    <p:sldId id="277" r:id="rId19"/>
    <p:sldId id="278" r:id="rId20"/>
    <p:sldId id="279" r:id="rId21"/>
    <p:sldId id="280" r:id="rId22"/>
    <p:sldId id="293" r:id="rId23"/>
    <p:sldId id="281" r:id="rId24"/>
    <p:sldId id="294" r:id="rId25"/>
    <p:sldId id="295" r:id="rId26"/>
    <p:sldId id="296" r:id="rId27"/>
    <p:sldId id="299" r:id="rId28"/>
    <p:sldId id="298" r:id="rId29"/>
    <p:sldId id="25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2" d="100"/>
          <a:sy n="82" d="100"/>
        </p:scale>
        <p:origin x="5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AF90-D5D5-ADAB-D97F-D349CE255A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955714-2BBD-568D-B26F-680227F474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BE0AE2-0EA3-A38D-FBE8-8E799B7CD2D1}"/>
              </a:ext>
            </a:extLst>
          </p:cNvPr>
          <p:cNvSpPr>
            <a:spLocks noGrp="1"/>
          </p:cNvSpPr>
          <p:nvPr>
            <p:ph type="dt" sz="half" idx="10"/>
          </p:nvPr>
        </p:nvSpPr>
        <p:spPr/>
        <p:txBody>
          <a:bodyPr/>
          <a:lstStyle/>
          <a:p>
            <a:fld id="{B772AF81-BEF4-4A2D-9C03-E48AEB3BB839}" type="datetimeFigureOut">
              <a:rPr lang="en-IN" smtClean="0"/>
              <a:t>04-04-2024</a:t>
            </a:fld>
            <a:endParaRPr lang="en-IN"/>
          </a:p>
        </p:txBody>
      </p:sp>
      <p:sp>
        <p:nvSpPr>
          <p:cNvPr id="5" name="Footer Placeholder 4">
            <a:extLst>
              <a:ext uri="{FF2B5EF4-FFF2-40B4-BE49-F238E27FC236}">
                <a16:creationId xmlns:a16="http://schemas.microsoft.com/office/drawing/2014/main" id="{EA1E341A-C2BF-B8C3-2287-8D185124A9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F7E5C6-F2EC-B154-CEFC-CA3F4005365E}"/>
              </a:ext>
            </a:extLst>
          </p:cNvPr>
          <p:cNvSpPr>
            <a:spLocks noGrp="1"/>
          </p:cNvSpPr>
          <p:nvPr>
            <p:ph type="sldNum" sz="quarter" idx="12"/>
          </p:nvPr>
        </p:nvSpPr>
        <p:spPr/>
        <p:txBody>
          <a:bodyPr/>
          <a:lstStyle/>
          <a:p>
            <a:fld id="{E928589C-8C21-4AA7-B5ED-636EBDD9F5CF}" type="slidenum">
              <a:rPr lang="en-IN" smtClean="0"/>
              <a:t>‹#›</a:t>
            </a:fld>
            <a:endParaRPr lang="en-IN"/>
          </a:p>
        </p:txBody>
      </p:sp>
    </p:spTree>
    <p:extLst>
      <p:ext uri="{BB962C8B-B14F-4D97-AF65-F5344CB8AC3E}">
        <p14:creationId xmlns:p14="http://schemas.microsoft.com/office/powerpoint/2010/main" val="3863940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6AD3E-E13E-5AFA-FCE5-96FF5CDFA6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3507E0-AAA9-16CA-995A-59C8EEAB52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A988BF-CA4D-DE65-19DE-61D64AC61C0C}"/>
              </a:ext>
            </a:extLst>
          </p:cNvPr>
          <p:cNvSpPr>
            <a:spLocks noGrp="1"/>
          </p:cNvSpPr>
          <p:nvPr>
            <p:ph type="dt" sz="half" idx="10"/>
          </p:nvPr>
        </p:nvSpPr>
        <p:spPr/>
        <p:txBody>
          <a:bodyPr/>
          <a:lstStyle/>
          <a:p>
            <a:fld id="{B772AF81-BEF4-4A2D-9C03-E48AEB3BB839}" type="datetimeFigureOut">
              <a:rPr lang="en-IN" smtClean="0"/>
              <a:t>04-04-2024</a:t>
            </a:fld>
            <a:endParaRPr lang="en-IN"/>
          </a:p>
        </p:txBody>
      </p:sp>
      <p:sp>
        <p:nvSpPr>
          <p:cNvPr id="5" name="Footer Placeholder 4">
            <a:extLst>
              <a:ext uri="{FF2B5EF4-FFF2-40B4-BE49-F238E27FC236}">
                <a16:creationId xmlns:a16="http://schemas.microsoft.com/office/drawing/2014/main" id="{8C249D45-BE82-1A63-6E6F-0369AE9941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EC1E08-E4E3-6E14-97F0-D607D352DD3A}"/>
              </a:ext>
            </a:extLst>
          </p:cNvPr>
          <p:cNvSpPr>
            <a:spLocks noGrp="1"/>
          </p:cNvSpPr>
          <p:nvPr>
            <p:ph type="sldNum" sz="quarter" idx="12"/>
          </p:nvPr>
        </p:nvSpPr>
        <p:spPr/>
        <p:txBody>
          <a:bodyPr/>
          <a:lstStyle/>
          <a:p>
            <a:fld id="{E928589C-8C21-4AA7-B5ED-636EBDD9F5CF}" type="slidenum">
              <a:rPr lang="en-IN" smtClean="0"/>
              <a:t>‹#›</a:t>
            </a:fld>
            <a:endParaRPr lang="en-IN"/>
          </a:p>
        </p:txBody>
      </p:sp>
    </p:spTree>
    <p:extLst>
      <p:ext uri="{BB962C8B-B14F-4D97-AF65-F5344CB8AC3E}">
        <p14:creationId xmlns:p14="http://schemas.microsoft.com/office/powerpoint/2010/main" val="3152849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22EA48-FB8F-1DC1-EBAA-9064638CE6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08CA1E-2525-2859-A1DE-3E83523FD3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DBEB1F-2E07-DB92-267F-3B4BA2E76F5A}"/>
              </a:ext>
            </a:extLst>
          </p:cNvPr>
          <p:cNvSpPr>
            <a:spLocks noGrp="1"/>
          </p:cNvSpPr>
          <p:nvPr>
            <p:ph type="dt" sz="half" idx="10"/>
          </p:nvPr>
        </p:nvSpPr>
        <p:spPr/>
        <p:txBody>
          <a:bodyPr/>
          <a:lstStyle/>
          <a:p>
            <a:fld id="{B772AF81-BEF4-4A2D-9C03-E48AEB3BB839}" type="datetimeFigureOut">
              <a:rPr lang="en-IN" smtClean="0"/>
              <a:t>04-04-2024</a:t>
            </a:fld>
            <a:endParaRPr lang="en-IN"/>
          </a:p>
        </p:txBody>
      </p:sp>
      <p:sp>
        <p:nvSpPr>
          <p:cNvPr id="5" name="Footer Placeholder 4">
            <a:extLst>
              <a:ext uri="{FF2B5EF4-FFF2-40B4-BE49-F238E27FC236}">
                <a16:creationId xmlns:a16="http://schemas.microsoft.com/office/drawing/2014/main" id="{EA6228DD-7D1D-64D6-7B9B-182352D15E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8699CA-313B-F5A4-0157-DD33CA4C3750}"/>
              </a:ext>
            </a:extLst>
          </p:cNvPr>
          <p:cNvSpPr>
            <a:spLocks noGrp="1"/>
          </p:cNvSpPr>
          <p:nvPr>
            <p:ph type="sldNum" sz="quarter" idx="12"/>
          </p:nvPr>
        </p:nvSpPr>
        <p:spPr/>
        <p:txBody>
          <a:bodyPr/>
          <a:lstStyle/>
          <a:p>
            <a:fld id="{E928589C-8C21-4AA7-B5ED-636EBDD9F5CF}" type="slidenum">
              <a:rPr lang="en-IN" smtClean="0"/>
              <a:t>‹#›</a:t>
            </a:fld>
            <a:endParaRPr lang="en-IN"/>
          </a:p>
        </p:txBody>
      </p:sp>
    </p:spTree>
    <p:extLst>
      <p:ext uri="{BB962C8B-B14F-4D97-AF65-F5344CB8AC3E}">
        <p14:creationId xmlns:p14="http://schemas.microsoft.com/office/powerpoint/2010/main" val="1532994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43DB-559A-F740-4AB4-99741CE16D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635BCE-A99E-EE45-9FBF-5EFCA4AED7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42289F-865E-A0A4-F809-FCD3C008AD8C}"/>
              </a:ext>
            </a:extLst>
          </p:cNvPr>
          <p:cNvSpPr>
            <a:spLocks noGrp="1"/>
          </p:cNvSpPr>
          <p:nvPr>
            <p:ph type="dt" sz="half" idx="10"/>
          </p:nvPr>
        </p:nvSpPr>
        <p:spPr/>
        <p:txBody>
          <a:bodyPr/>
          <a:lstStyle/>
          <a:p>
            <a:fld id="{B772AF81-BEF4-4A2D-9C03-E48AEB3BB839}" type="datetimeFigureOut">
              <a:rPr lang="en-IN" smtClean="0"/>
              <a:t>04-04-2024</a:t>
            </a:fld>
            <a:endParaRPr lang="en-IN"/>
          </a:p>
        </p:txBody>
      </p:sp>
      <p:sp>
        <p:nvSpPr>
          <p:cNvPr id="5" name="Footer Placeholder 4">
            <a:extLst>
              <a:ext uri="{FF2B5EF4-FFF2-40B4-BE49-F238E27FC236}">
                <a16:creationId xmlns:a16="http://schemas.microsoft.com/office/drawing/2014/main" id="{FC891DD2-84BE-731B-16EB-6F6F5AB3A6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7DB96C-ACB1-46C4-89A3-53BE187769A8}"/>
              </a:ext>
            </a:extLst>
          </p:cNvPr>
          <p:cNvSpPr>
            <a:spLocks noGrp="1"/>
          </p:cNvSpPr>
          <p:nvPr>
            <p:ph type="sldNum" sz="quarter" idx="12"/>
          </p:nvPr>
        </p:nvSpPr>
        <p:spPr/>
        <p:txBody>
          <a:bodyPr/>
          <a:lstStyle/>
          <a:p>
            <a:fld id="{E928589C-8C21-4AA7-B5ED-636EBDD9F5CF}" type="slidenum">
              <a:rPr lang="en-IN" smtClean="0"/>
              <a:t>‹#›</a:t>
            </a:fld>
            <a:endParaRPr lang="en-IN"/>
          </a:p>
        </p:txBody>
      </p:sp>
    </p:spTree>
    <p:extLst>
      <p:ext uri="{BB962C8B-B14F-4D97-AF65-F5344CB8AC3E}">
        <p14:creationId xmlns:p14="http://schemas.microsoft.com/office/powerpoint/2010/main" val="4036936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36574-BBEF-F7E3-9F6A-A7879FA8E6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F1BE97-EAC1-EFF7-999D-D7F439BCF6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277C41-E1D2-C634-4EE1-0D42D78A206F}"/>
              </a:ext>
            </a:extLst>
          </p:cNvPr>
          <p:cNvSpPr>
            <a:spLocks noGrp="1"/>
          </p:cNvSpPr>
          <p:nvPr>
            <p:ph type="dt" sz="half" idx="10"/>
          </p:nvPr>
        </p:nvSpPr>
        <p:spPr/>
        <p:txBody>
          <a:bodyPr/>
          <a:lstStyle/>
          <a:p>
            <a:fld id="{B772AF81-BEF4-4A2D-9C03-E48AEB3BB839}" type="datetimeFigureOut">
              <a:rPr lang="en-IN" smtClean="0"/>
              <a:t>04-04-2024</a:t>
            </a:fld>
            <a:endParaRPr lang="en-IN"/>
          </a:p>
        </p:txBody>
      </p:sp>
      <p:sp>
        <p:nvSpPr>
          <p:cNvPr id="5" name="Footer Placeholder 4">
            <a:extLst>
              <a:ext uri="{FF2B5EF4-FFF2-40B4-BE49-F238E27FC236}">
                <a16:creationId xmlns:a16="http://schemas.microsoft.com/office/drawing/2014/main" id="{D006E9C4-8304-02AA-5A9D-F40452EA6B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DEEFC7-14D5-001A-33FE-013C4DB09BC8}"/>
              </a:ext>
            </a:extLst>
          </p:cNvPr>
          <p:cNvSpPr>
            <a:spLocks noGrp="1"/>
          </p:cNvSpPr>
          <p:nvPr>
            <p:ph type="sldNum" sz="quarter" idx="12"/>
          </p:nvPr>
        </p:nvSpPr>
        <p:spPr/>
        <p:txBody>
          <a:bodyPr/>
          <a:lstStyle/>
          <a:p>
            <a:fld id="{E928589C-8C21-4AA7-B5ED-636EBDD9F5CF}" type="slidenum">
              <a:rPr lang="en-IN" smtClean="0"/>
              <a:t>‹#›</a:t>
            </a:fld>
            <a:endParaRPr lang="en-IN"/>
          </a:p>
        </p:txBody>
      </p:sp>
    </p:spTree>
    <p:extLst>
      <p:ext uri="{BB962C8B-B14F-4D97-AF65-F5344CB8AC3E}">
        <p14:creationId xmlns:p14="http://schemas.microsoft.com/office/powerpoint/2010/main" val="2878931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2166A-A670-240F-B740-1FFE2803CE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E7937D-5158-C471-ACEC-A914D93B40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D23F80-C2E0-499A-9108-EDE9FB2052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B97489-6EFF-E59B-7981-37D8168E4106}"/>
              </a:ext>
            </a:extLst>
          </p:cNvPr>
          <p:cNvSpPr>
            <a:spLocks noGrp="1"/>
          </p:cNvSpPr>
          <p:nvPr>
            <p:ph type="dt" sz="half" idx="10"/>
          </p:nvPr>
        </p:nvSpPr>
        <p:spPr/>
        <p:txBody>
          <a:bodyPr/>
          <a:lstStyle/>
          <a:p>
            <a:fld id="{B772AF81-BEF4-4A2D-9C03-E48AEB3BB839}" type="datetimeFigureOut">
              <a:rPr lang="en-IN" smtClean="0"/>
              <a:t>04-04-2024</a:t>
            </a:fld>
            <a:endParaRPr lang="en-IN"/>
          </a:p>
        </p:txBody>
      </p:sp>
      <p:sp>
        <p:nvSpPr>
          <p:cNvPr id="6" name="Footer Placeholder 5">
            <a:extLst>
              <a:ext uri="{FF2B5EF4-FFF2-40B4-BE49-F238E27FC236}">
                <a16:creationId xmlns:a16="http://schemas.microsoft.com/office/drawing/2014/main" id="{323BB723-CFAF-83F1-C01A-104FEEEAED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90CF17-0F5E-F549-5CDD-1B9EE3278C99}"/>
              </a:ext>
            </a:extLst>
          </p:cNvPr>
          <p:cNvSpPr>
            <a:spLocks noGrp="1"/>
          </p:cNvSpPr>
          <p:nvPr>
            <p:ph type="sldNum" sz="quarter" idx="12"/>
          </p:nvPr>
        </p:nvSpPr>
        <p:spPr/>
        <p:txBody>
          <a:bodyPr/>
          <a:lstStyle/>
          <a:p>
            <a:fld id="{E928589C-8C21-4AA7-B5ED-636EBDD9F5CF}" type="slidenum">
              <a:rPr lang="en-IN" smtClean="0"/>
              <a:t>‹#›</a:t>
            </a:fld>
            <a:endParaRPr lang="en-IN"/>
          </a:p>
        </p:txBody>
      </p:sp>
    </p:spTree>
    <p:extLst>
      <p:ext uri="{BB962C8B-B14F-4D97-AF65-F5344CB8AC3E}">
        <p14:creationId xmlns:p14="http://schemas.microsoft.com/office/powerpoint/2010/main" val="687535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2713F-54F7-63DA-EBDC-627F779135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F0AB5B-C133-3457-466A-D8446FF855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9D55A6-1E11-8630-F3D4-523C4C9AC0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3CCA68-9246-B60C-6722-F738052765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3775EA-BBA5-0674-955B-9340335A1C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52C292-324F-C01C-91AF-57D4C7530CEA}"/>
              </a:ext>
            </a:extLst>
          </p:cNvPr>
          <p:cNvSpPr>
            <a:spLocks noGrp="1"/>
          </p:cNvSpPr>
          <p:nvPr>
            <p:ph type="dt" sz="half" idx="10"/>
          </p:nvPr>
        </p:nvSpPr>
        <p:spPr/>
        <p:txBody>
          <a:bodyPr/>
          <a:lstStyle/>
          <a:p>
            <a:fld id="{B772AF81-BEF4-4A2D-9C03-E48AEB3BB839}" type="datetimeFigureOut">
              <a:rPr lang="en-IN" smtClean="0"/>
              <a:t>04-04-2024</a:t>
            </a:fld>
            <a:endParaRPr lang="en-IN"/>
          </a:p>
        </p:txBody>
      </p:sp>
      <p:sp>
        <p:nvSpPr>
          <p:cNvPr id="8" name="Footer Placeholder 7">
            <a:extLst>
              <a:ext uri="{FF2B5EF4-FFF2-40B4-BE49-F238E27FC236}">
                <a16:creationId xmlns:a16="http://schemas.microsoft.com/office/drawing/2014/main" id="{970A62FD-FD33-758A-235C-300AC8B9D8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4EB420-A8E3-6E8F-16CE-CA15CE32ADE9}"/>
              </a:ext>
            </a:extLst>
          </p:cNvPr>
          <p:cNvSpPr>
            <a:spLocks noGrp="1"/>
          </p:cNvSpPr>
          <p:nvPr>
            <p:ph type="sldNum" sz="quarter" idx="12"/>
          </p:nvPr>
        </p:nvSpPr>
        <p:spPr/>
        <p:txBody>
          <a:bodyPr/>
          <a:lstStyle/>
          <a:p>
            <a:fld id="{E928589C-8C21-4AA7-B5ED-636EBDD9F5CF}" type="slidenum">
              <a:rPr lang="en-IN" smtClean="0"/>
              <a:t>‹#›</a:t>
            </a:fld>
            <a:endParaRPr lang="en-IN"/>
          </a:p>
        </p:txBody>
      </p:sp>
    </p:spTree>
    <p:extLst>
      <p:ext uri="{BB962C8B-B14F-4D97-AF65-F5344CB8AC3E}">
        <p14:creationId xmlns:p14="http://schemas.microsoft.com/office/powerpoint/2010/main" val="2941382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9884A-F5EA-064B-1190-131EA0E055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627D64-02CF-1176-29F0-0BA5A5E4CD7F}"/>
              </a:ext>
            </a:extLst>
          </p:cNvPr>
          <p:cNvSpPr>
            <a:spLocks noGrp="1"/>
          </p:cNvSpPr>
          <p:nvPr>
            <p:ph type="dt" sz="half" idx="10"/>
          </p:nvPr>
        </p:nvSpPr>
        <p:spPr/>
        <p:txBody>
          <a:bodyPr/>
          <a:lstStyle/>
          <a:p>
            <a:fld id="{B772AF81-BEF4-4A2D-9C03-E48AEB3BB839}" type="datetimeFigureOut">
              <a:rPr lang="en-IN" smtClean="0"/>
              <a:t>04-04-2024</a:t>
            </a:fld>
            <a:endParaRPr lang="en-IN"/>
          </a:p>
        </p:txBody>
      </p:sp>
      <p:sp>
        <p:nvSpPr>
          <p:cNvPr id="4" name="Footer Placeholder 3">
            <a:extLst>
              <a:ext uri="{FF2B5EF4-FFF2-40B4-BE49-F238E27FC236}">
                <a16:creationId xmlns:a16="http://schemas.microsoft.com/office/drawing/2014/main" id="{06D2583F-31A7-8BF8-3C73-A66951FE5B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D7ACBE-2E87-0146-801C-99AD0F4AB3B9}"/>
              </a:ext>
            </a:extLst>
          </p:cNvPr>
          <p:cNvSpPr>
            <a:spLocks noGrp="1"/>
          </p:cNvSpPr>
          <p:nvPr>
            <p:ph type="sldNum" sz="quarter" idx="12"/>
          </p:nvPr>
        </p:nvSpPr>
        <p:spPr/>
        <p:txBody>
          <a:bodyPr/>
          <a:lstStyle/>
          <a:p>
            <a:fld id="{E928589C-8C21-4AA7-B5ED-636EBDD9F5CF}" type="slidenum">
              <a:rPr lang="en-IN" smtClean="0"/>
              <a:t>‹#›</a:t>
            </a:fld>
            <a:endParaRPr lang="en-IN"/>
          </a:p>
        </p:txBody>
      </p:sp>
    </p:spTree>
    <p:extLst>
      <p:ext uri="{BB962C8B-B14F-4D97-AF65-F5344CB8AC3E}">
        <p14:creationId xmlns:p14="http://schemas.microsoft.com/office/powerpoint/2010/main" val="1446868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0ECD9-9DA2-2EB5-3392-31CAAEFC4A73}"/>
              </a:ext>
            </a:extLst>
          </p:cNvPr>
          <p:cNvSpPr>
            <a:spLocks noGrp="1"/>
          </p:cNvSpPr>
          <p:nvPr>
            <p:ph type="dt" sz="half" idx="10"/>
          </p:nvPr>
        </p:nvSpPr>
        <p:spPr/>
        <p:txBody>
          <a:bodyPr/>
          <a:lstStyle/>
          <a:p>
            <a:fld id="{B772AF81-BEF4-4A2D-9C03-E48AEB3BB839}" type="datetimeFigureOut">
              <a:rPr lang="en-IN" smtClean="0"/>
              <a:t>04-04-2024</a:t>
            </a:fld>
            <a:endParaRPr lang="en-IN"/>
          </a:p>
        </p:txBody>
      </p:sp>
      <p:sp>
        <p:nvSpPr>
          <p:cNvPr id="3" name="Footer Placeholder 2">
            <a:extLst>
              <a:ext uri="{FF2B5EF4-FFF2-40B4-BE49-F238E27FC236}">
                <a16:creationId xmlns:a16="http://schemas.microsoft.com/office/drawing/2014/main" id="{BB0B187C-7E93-D264-4491-7ADCE3773D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706807-D52F-A128-F34A-B9FD922B6CC8}"/>
              </a:ext>
            </a:extLst>
          </p:cNvPr>
          <p:cNvSpPr>
            <a:spLocks noGrp="1"/>
          </p:cNvSpPr>
          <p:nvPr>
            <p:ph type="sldNum" sz="quarter" idx="12"/>
          </p:nvPr>
        </p:nvSpPr>
        <p:spPr/>
        <p:txBody>
          <a:bodyPr/>
          <a:lstStyle/>
          <a:p>
            <a:fld id="{E928589C-8C21-4AA7-B5ED-636EBDD9F5CF}" type="slidenum">
              <a:rPr lang="en-IN" smtClean="0"/>
              <a:t>‹#›</a:t>
            </a:fld>
            <a:endParaRPr lang="en-IN"/>
          </a:p>
        </p:txBody>
      </p:sp>
    </p:spTree>
    <p:extLst>
      <p:ext uri="{BB962C8B-B14F-4D97-AF65-F5344CB8AC3E}">
        <p14:creationId xmlns:p14="http://schemas.microsoft.com/office/powerpoint/2010/main" val="2505585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0DE9F-4E9D-B82D-5236-C7DFA87D29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0B1807-688A-1053-7FB9-3F83F3FC94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61A7C0-6A0A-C75C-107C-501D98554F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3B8D16-076E-DD79-E2F5-FB7051FB6B0A}"/>
              </a:ext>
            </a:extLst>
          </p:cNvPr>
          <p:cNvSpPr>
            <a:spLocks noGrp="1"/>
          </p:cNvSpPr>
          <p:nvPr>
            <p:ph type="dt" sz="half" idx="10"/>
          </p:nvPr>
        </p:nvSpPr>
        <p:spPr/>
        <p:txBody>
          <a:bodyPr/>
          <a:lstStyle/>
          <a:p>
            <a:fld id="{B772AF81-BEF4-4A2D-9C03-E48AEB3BB839}" type="datetimeFigureOut">
              <a:rPr lang="en-IN" smtClean="0"/>
              <a:t>04-04-2024</a:t>
            </a:fld>
            <a:endParaRPr lang="en-IN"/>
          </a:p>
        </p:txBody>
      </p:sp>
      <p:sp>
        <p:nvSpPr>
          <p:cNvPr id="6" name="Footer Placeholder 5">
            <a:extLst>
              <a:ext uri="{FF2B5EF4-FFF2-40B4-BE49-F238E27FC236}">
                <a16:creationId xmlns:a16="http://schemas.microsoft.com/office/drawing/2014/main" id="{859439AD-7C59-83A4-D228-8426369980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14F75F-352F-8866-5642-C6852BE8A324}"/>
              </a:ext>
            </a:extLst>
          </p:cNvPr>
          <p:cNvSpPr>
            <a:spLocks noGrp="1"/>
          </p:cNvSpPr>
          <p:nvPr>
            <p:ph type="sldNum" sz="quarter" idx="12"/>
          </p:nvPr>
        </p:nvSpPr>
        <p:spPr/>
        <p:txBody>
          <a:bodyPr/>
          <a:lstStyle/>
          <a:p>
            <a:fld id="{E928589C-8C21-4AA7-B5ED-636EBDD9F5CF}" type="slidenum">
              <a:rPr lang="en-IN" smtClean="0"/>
              <a:t>‹#›</a:t>
            </a:fld>
            <a:endParaRPr lang="en-IN"/>
          </a:p>
        </p:txBody>
      </p:sp>
    </p:spTree>
    <p:extLst>
      <p:ext uri="{BB962C8B-B14F-4D97-AF65-F5344CB8AC3E}">
        <p14:creationId xmlns:p14="http://schemas.microsoft.com/office/powerpoint/2010/main" val="276839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B7183-47F7-B44C-3132-93C6795906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4F557F-F90D-288D-D127-1AD3299690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B759B0-EE00-5A99-020F-19988EED9C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93BB76-48A4-D3A1-2DEF-AE1AB5CF5513}"/>
              </a:ext>
            </a:extLst>
          </p:cNvPr>
          <p:cNvSpPr>
            <a:spLocks noGrp="1"/>
          </p:cNvSpPr>
          <p:nvPr>
            <p:ph type="dt" sz="half" idx="10"/>
          </p:nvPr>
        </p:nvSpPr>
        <p:spPr/>
        <p:txBody>
          <a:bodyPr/>
          <a:lstStyle/>
          <a:p>
            <a:fld id="{B772AF81-BEF4-4A2D-9C03-E48AEB3BB839}" type="datetimeFigureOut">
              <a:rPr lang="en-IN" smtClean="0"/>
              <a:t>04-04-2024</a:t>
            </a:fld>
            <a:endParaRPr lang="en-IN"/>
          </a:p>
        </p:txBody>
      </p:sp>
      <p:sp>
        <p:nvSpPr>
          <p:cNvPr id="6" name="Footer Placeholder 5">
            <a:extLst>
              <a:ext uri="{FF2B5EF4-FFF2-40B4-BE49-F238E27FC236}">
                <a16:creationId xmlns:a16="http://schemas.microsoft.com/office/drawing/2014/main" id="{0808EF58-2F75-0A0D-C65C-9AD4927E41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07472B-F078-B0EB-AA3E-611CFE57F600}"/>
              </a:ext>
            </a:extLst>
          </p:cNvPr>
          <p:cNvSpPr>
            <a:spLocks noGrp="1"/>
          </p:cNvSpPr>
          <p:nvPr>
            <p:ph type="sldNum" sz="quarter" idx="12"/>
          </p:nvPr>
        </p:nvSpPr>
        <p:spPr/>
        <p:txBody>
          <a:bodyPr/>
          <a:lstStyle/>
          <a:p>
            <a:fld id="{E928589C-8C21-4AA7-B5ED-636EBDD9F5CF}" type="slidenum">
              <a:rPr lang="en-IN" smtClean="0"/>
              <a:t>‹#›</a:t>
            </a:fld>
            <a:endParaRPr lang="en-IN"/>
          </a:p>
        </p:txBody>
      </p:sp>
    </p:spTree>
    <p:extLst>
      <p:ext uri="{BB962C8B-B14F-4D97-AF65-F5344CB8AC3E}">
        <p14:creationId xmlns:p14="http://schemas.microsoft.com/office/powerpoint/2010/main" val="369244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B99063-58D0-2B81-0A7F-790129B99D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3FA39B-A131-DFEA-72E4-2592D98BD9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50E2E1-2C88-8904-70AE-202BD25843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72AF81-BEF4-4A2D-9C03-E48AEB3BB839}" type="datetimeFigureOut">
              <a:rPr lang="en-IN" smtClean="0"/>
              <a:t>04-04-2024</a:t>
            </a:fld>
            <a:endParaRPr lang="en-IN"/>
          </a:p>
        </p:txBody>
      </p:sp>
      <p:sp>
        <p:nvSpPr>
          <p:cNvPr id="5" name="Footer Placeholder 4">
            <a:extLst>
              <a:ext uri="{FF2B5EF4-FFF2-40B4-BE49-F238E27FC236}">
                <a16:creationId xmlns:a16="http://schemas.microsoft.com/office/drawing/2014/main" id="{45BDB935-E593-9B0E-1FE5-09F86728D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3A01EF-0BDA-143E-D5E6-E06AF70CAF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8589C-8C21-4AA7-B5ED-636EBDD9F5CF}" type="slidenum">
              <a:rPr lang="en-IN" smtClean="0"/>
              <a:t>‹#›</a:t>
            </a:fld>
            <a:endParaRPr lang="en-IN"/>
          </a:p>
        </p:txBody>
      </p:sp>
    </p:spTree>
    <p:extLst>
      <p:ext uri="{BB962C8B-B14F-4D97-AF65-F5344CB8AC3E}">
        <p14:creationId xmlns:p14="http://schemas.microsoft.com/office/powerpoint/2010/main" val="3981250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F056-FCA1-70EF-0468-9E3667D61111}"/>
              </a:ext>
            </a:extLst>
          </p:cNvPr>
          <p:cNvSpPr>
            <a:spLocks noGrp="1"/>
          </p:cNvSpPr>
          <p:nvPr>
            <p:ph type="ctrTitle"/>
          </p:nvPr>
        </p:nvSpPr>
        <p:spPr>
          <a:xfrm>
            <a:off x="1524000" y="231494"/>
            <a:ext cx="9144000" cy="2152891"/>
          </a:xfrm>
        </p:spPr>
        <p:txBody>
          <a:bodyPr>
            <a:normAutofit/>
          </a:bodyPr>
          <a:lstStyle/>
          <a:p>
            <a:r>
              <a:rPr lang="en-IN" sz="6600" b="1" i="1" u="sng" dirty="0">
                <a:latin typeface="Algerian" panose="04020705040A02060702" pitchFamily="82" charset="0"/>
              </a:rPr>
              <a:t>SENTIMENT ANALYSIS</a:t>
            </a:r>
            <a:br>
              <a:rPr lang="en-IN" sz="6600" b="1" i="1" u="sng" dirty="0">
                <a:latin typeface="Algerian" panose="04020705040A02060702" pitchFamily="82" charset="0"/>
              </a:rPr>
            </a:br>
            <a:endParaRPr lang="en-IN" sz="6600" b="1" i="1" u="sng" dirty="0">
              <a:latin typeface="Algerian" panose="04020705040A02060702" pitchFamily="82" charset="0"/>
            </a:endParaRPr>
          </a:p>
        </p:txBody>
      </p:sp>
      <p:sp>
        <p:nvSpPr>
          <p:cNvPr id="3" name="Subtitle 2">
            <a:extLst>
              <a:ext uri="{FF2B5EF4-FFF2-40B4-BE49-F238E27FC236}">
                <a16:creationId xmlns:a16="http://schemas.microsoft.com/office/drawing/2014/main" id="{16595E11-B109-4825-FC08-D0926EA2ED2F}"/>
              </a:ext>
            </a:extLst>
          </p:cNvPr>
          <p:cNvSpPr>
            <a:spLocks noGrp="1"/>
          </p:cNvSpPr>
          <p:nvPr>
            <p:ph type="subTitle" idx="1"/>
          </p:nvPr>
        </p:nvSpPr>
        <p:spPr>
          <a:xfrm>
            <a:off x="1524000" y="1979271"/>
            <a:ext cx="9144000" cy="5011838"/>
          </a:xfrm>
        </p:spPr>
        <p:txBody>
          <a:bodyPr>
            <a:normAutofit/>
          </a:bodyPr>
          <a:lstStyle/>
          <a:p>
            <a:endParaRPr lang="en-IN" sz="2800" i="1" u="sng" dirty="0">
              <a:latin typeface="Algerian" panose="04020705040A02060702" pitchFamily="82" charset="0"/>
            </a:endParaRPr>
          </a:p>
          <a:p>
            <a:r>
              <a:rPr lang="en-IN" sz="2800" b="1" i="1" u="sng" dirty="0">
                <a:latin typeface="Algerian" panose="04020705040A02060702" pitchFamily="82" charset="0"/>
              </a:rPr>
              <a:t>MINOR PROJECT REPORT</a:t>
            </a:r>
          </a:p>
          <a:p>
            <a:endParaRPr lang="en-IN" sz="2800" i="1" u="sng" dirty="0">
              <a:latin typeface="Algerian" panose="04020705040A02060702" pitchFamily="82" charset="0"/>
            </a:endParaRPr>
          </a:p>
        </p:txBody>
      </p:sp>
      <p:pic>
        <p:nvPicPr>
          <p:cNvPr id="1026" name="Picture 2" descr="Sentiment Analysis Using Product Review Data – Unlock Your Product Sentiment 4 Easy Steps">
            <a:extLst>
              <a:ext uri="{FF2B5EF4-FFF2-40B4-BE49-F238E27FC236}">
                <a16:creationId xmlns:a16="http://schemas.microsoft.com/office/drawing/2014/main" id="{BD5ACB1D-0AE8-1BA2-536E-48C7812AB4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092" y="3429000"/>
            <a:ext cx="8798011" cy="29718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23D2A84-8D33-C571-6F10-4B4BA0B4E261}"/>
              </a:ext>
            </a:extLst>
          </p:cNvPr>
          <p:cNvSpPr/>
          <p:nvPr/>
        </p:nvSpPr>
        <p:spPr>
          <a:xfrm>
            <a:off x="243840" y="213360"/>
            <a:ext cx="11765280" cy="6400800"/>
          </a:xfrm>
          <a:prstGeom prst="rect">
            <a:avLst/>
          </a:prstGeom>
          <a:noFill/>
          <a:ln w="15875" cmpd="sng">
            <a:solidFill>
              <a:schemeClr val="accent1">
                <a:shade val="1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191363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442B-54DB-FAC5-A42D-737FAD689D90}"/>
              </a:ext>
            </a:extLst>
          </p:cNvPr>
          <p:cNvSpPr>
            <a:spLocks noGrp="1"/>
          </p:cNvSpPr>
          <p:nvPr>
            <p:ph type="title"/>
          </p:nvPr>
        </p:nvSpPr>
        <p:spPr/>
        <p:txBody>
          <a:bodyPr/>
          <a:lstStyle/>
          <a:p>
            <a:r>
              <a:rPr lang="en-IN" sz="2000" b="1" u="sng" kern="0" dirty="0">
                <a:solidFill>
                  <a:srgbClr val="000000"/>
                </a:solidFill>
                <a:effectLst/>
                <a:latin typeface="Algerian" panose="04020705040A02060702" pitchFamily="82" charset="0"/>
                <a:ea typeface="Times New Roman" panose="02020603050405020304" pitchFamily="18" charset="0"/>
                <a:cs typeface="Times New Roman" panose="02020603050405020304" pitchFamily="18" charset="0"/>
              </a:rPr>
              <a:t>3. SPECIFIC REQUIREMENTS</a:t>
            </a:r>
            <a:r>
              <a:rPr lang="en-IN" sz="2000" b="1" kern="0" dirty="0">
                <a:solidFill>
                  <a:srgbClr val="000000"/>
                </a:solidFill>
                <a:effectLst/>
                <a:latin typeface="Algerian" panose="04020705040A02060702" pitchFamily="82" charset="0"/>
                <a:ea typeface="Times New Roman" panose="02020603050405020304" pitchFamily="18" charset="0"/>
                <a:cs typeface="Times New Roman" panose="02020603050405020304" pitchFamily="18" charset="0"/>
              </a:rPr>
              <a: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C7B1F7B-E632-D5AA-A464-156303417B2C}"/>
              </a:ext>
            </a:extLst>
          </p:cNvPr>
          <p:cNvSpPr>
            <a:spLocks noGrp="1"/>
          </p:cNvSpPr>
          <p:nvPr>
            <p:ph idx="1"/>
          </p:nvPr>
        </p:nvSpPr>
        <p:spPr/>
        <p:txBody>
          <a:bodyPr/>
          <a:lstStyle/>
          <a:p>
            <a:pPr>
              <a:lnSpc>
                <a:spcPct val="107000"/>
              </a:lnSpc>
              <a:spcAft>
                <a:spcPts val="800"/>
              </a:spcAft>
            </a:pPr>
            <a:r>
              <a:rPr lang="en-IN" sz="1800" b="1" u="sng" kern="0" dirty="0">
                <a:solidFill>
                  <a:srgbClr val="000000"/>
                </a:solidFill>
                <a:effectLst/>
                <a:latin typeface="Algerian" panose="04020705040A02060702" pitchFamily="82" charset="0"/>
                <a:ea typeface="Times New Roman" panose="02020603050405020304" pitchFamily="18" charset="0"/>
                <a:cs typeface="Times New Roman" panose="02020603050405020304" pitchFamily="18" charset="0"/>
              </a:rPr>
              <a:t>3.1. Functions:</a:t>
            </a:r>
            <a:endParaRPr lang="en-IN" sz="1800" u="sng" kern="100" dirty="0">
              <a:effectLst/>
              <a:latin typeface="Algerian" panose="04020705040A02060702" pitchFamily="82"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kern="0" dirty="0">
                <a:solidFill>
                  <a:srgbClr val="000000"/>
                </a:solidFill>
                <a:effectLst/>
                <a:ea typeface="Times New Roman" panose="02020603050405020304" pitchFamily="18" charset="0"/>
                <a:cs typeface="Times New Roman" panose="02020603050405020304" pitchFamily="18" charset="0"/>
              </a:rPr>
              <a:t>1.Where pertinent , convenient , error messages are sent.</a:t>
            </a:r>
            <a:endParaRPr lang="en-IN" sz="2000" kern="1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kern="0" dirty="0">
                <a:solidFill>
                  <a:srgbClr val="000000"/>
                </a:solidFill>
                <a:effectLst/>
                <a:ea typeface="Times New Roman" panose="02020603050405020304" pitchFamily="18" charset="0"/>
                <a:cs typeface="Times New Roman" panose="02020603050405020304" pitchFamily="18" charset="0"/>
              </a:rPr>
              <a:t>2.Monitor addition, deletion, and alteration as necessary.</a:t>
            </a:r>
            <a:endParaRPr lang="en-IN" sz="2000" kern="100" dirty="0">
              <a:effectLst/>
              <a:ea typeface="Calibri" panose="020F0502020204030204" pitchFamily="34" charset="0"/>
              <a:cs typeface="Times New Roman" panose="02020603050405020304" pitchFamily="18" charset="0"/>
            </a:endParaRPr>
          </a:p>
          <a:p>
            <a:pPr marL="0" indent="0">
              <a:buNone/>
            </a:pPr>
            <a:r>
              <a:rPr lang="en-IN" sz="2000" kern="0" dirty="0">
                <a:solidFill>
                  <a:srgbClr val="000000"/>
                </a:solidFill>
                <a:effectLst/>
                <a:ea typeface="Times New Roman" panose="02020603050405020304" pitchFamily="18" charset="0"/>
              </a:rPr>
              <a:t>3.Reliable user interface with extremely practical features.</a:t>
            </a:r>
            <a:endParaRPr lang="en-IN" sz="3200" dirty="0"/>
          </a:p>
        </p:txBody>
      </p:sp>
      <p:sp>
        <p:nvSpPr>
          <p:cNvPr id="4" name="Rectangle 3">
            <a:extLst>
              <a:ext uri="{FF2B5EF4-FFF2-40B4-BE49-F238E27FC236}">
                <a16:creationId xmlns:a16="http://schemas.microsoft.com/office/drawing/2014/main" id="{ECF352A7-F99F-B468-AE4C-CC50E3B12201}"/>
              </a:ext>
            </a:extLst>
          </p:cNvPr>
          <p:cNvSpPr/>
          <p:nvPr/>
        </p:nvSpPr>
        <p:spPr>
          <a:xfrm>
            <a:off x="243840" y="213360"/>
            <a:ext cx="11765280" cy="6400800"/>
          </a:xfrm>
          <a:prstGeom prst="rect">
            <a:avLst/>
          </a:prstGeom>
          <a:noFill/>
          <a:ln w="15875" cmpd="sng">
            <a:solidFill>
              <a:schemeClr val="accent1">
                <a:shade val="1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2066436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36ADD-B489-7DFA-AC83-F3E6FE115ACB}"/>
              </a:ext>
            </a:extLst>
          </p:cNvPr>
          <p:cNvSpPr>
            <a:spLocks noGrp="1"/>
          </p:cNvSpPr>
          <p:nvPr>
            <p:ph type="title"/>
          </p:nvPr>
        </p:nvSpPr>
        <p:spPr/>
        <p:txBody>
          <a:bodyPr>
            <a:normAutofit/>
          </a:bodyPr>
          <a:lstStyle/>
          <a:p>
            <a:pPr marL="342900" indent="-342900">
              <a:buFont typeface="Arial" panose="020B0604020202020204" pitchFamily="34" charset="0"/>
              <a:buChar char="•"/>
            </a:pPr>
            <a:r>
              <a:rPr lang="en-IN" sz="2400" b="1" kern="0" dirty="0">
                <a:solidFill>
                  <a:srgbClr val="000000"/>
                </a:solidFill>
                <a:effectLst/>
                <a:latin typeface="Algerian" panose="04020705040A02060702" pitchFamily="82" charset="0"/>
                <a:ea typeface="Times New Roman" panose="02020603050405020304" pitchFamily="18" charset="0"/>
                <a:cs typeface="Times New Roman" panose="02020603050405020304" pitchFamily="18" charset="0"/>
              </a:rPr>
              <a:t>3.2.1.</a:t>
            </a:r>
            <a:r>
              <a:rPr lang="en-IN" sz="2400" b="1" u="sng" kern="0" dirty="0">
                <a:solidFill>
                  <a:srgbClr val="000000"/>
                </a:solidFill>
                <a:effectLst/>
                <a:latin typeface="Algerian" panose="04020705040A02060702" pitchFamily="82" charset="0"/>
                <a:ea typeface="Times New Roman" panose="02020603050405020304" pitchFamily="18" charset="0"/>
                <a:cs typeface="Times New Roman" panose="02020603050405020304" pitchFamily="18" charset="0"/>
              </a:rPr>
              <a:t>Non-Functional Requirements</a:t>
            </a:r>
            <a:r>
              <a:rPr lang="en-IN" sz="2400" b="1" kern="0" dirty="0">
                <a:solidFill>
                  <a:srgbClr val="000000"/>
                </a:solidFill>
                <a:effectLst/>
                <a:latin typeface="Algerian" panose="04020705040A02060702" pitchFamily="82" charset="0"/>
                <a:ea typeface="Times New Roman" panose="02020603050405020304" pitchFamily="18" charset="0"/>
                <a:cs typeface="Times New Roman" panose="02020603050405020304" pitchFamily="18" charset="0"/>
              </a:rPr>
              <a:t>:</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4800" dirty="0"/>
          </a:p>
        </p:txBody>
      </p:sp>
      <p:sp>
        <p:nvSpPr>
          <p:cNvPr id="3" name="Content Placeholder 2">
            <a:extLst>
              <a:ext uri="{FF2B5EF4-FFF2-40B4-BE49-F238E27FC236}">
                <a16:creationId xmlns:a16="http://schemas.microsoft.com/office/drawing/2014/main" id="{839D75EB-E9AB-D3E1-40ED-DCD898786A65}"/>
              </a:ext>
            </a:extLst>
          </p:cNvPr>
          <p:cNvSpPr>
            <a:spLocks noGrp="1"/>
          </p:cNvSpPr>
          <p:nvPr>
            <p:ph idx="1"/>
          </p:nvPr>
        </p:nvSpPr>
        <p:spPr>
          <a:xfrm>
            <a:off x="544011" y="914400"/>
            <a:ext cx="10949650" cy="6632293"/>
          </a:xfrm>
        </p:spPr>
        <p:txBody>
          <a:bodyPr>
            <a:noAutofit/>
          </a:bodyPr>
          <a:lstStyle/>
          <a:p>
            <a:pPr marL="0" indent="0">
              <a:lnSpc>
                <a:spcPct val="107000"/>
              </a:lnSpc>
              <a:spcAft>
                <a:spcPts val="800"/>
              </a:spcAft>
              <a:buNone/>
            </a:pPr>
            <a:r>
              <a:rPr lang="en-IN" sz="1800" kern="0" dirty="0">
                <a:solidFill>
                  <a:srgbClr val="000000"/>
                </a:solidFill>
                <a:effectLst/>
                <a:ea typeface="Times New Roman" panose="02020603050405020304" pitchFamily="18" charset="0"/>
                <a:cs typeface="Cambria Math" panose="02040503050406030204" pitchFamily="18" charset="0"/>
              </a:rPr>
              <a:t>⦁</a:t>
            </a:r>
            <a:r>
              <a:rPr lang="en-IN" sz="1800" kern="0" dirty="0">
                <a:solidFill>
                  <a:srgbClr val="000000"/>
                </a:solidFill>
                <a:effectLst/>
                <a:ea typeface="Times New Roman" panose="02020603050405020304" pitchFamily="18" charset="0"/>
                <a:cs typeface="Times New Roman" panose="02020603050405020304" pitchFamily="18" charset="0"/>
              </a:rPr>
              <a:t>One element of the software requirements specification document is non-functional requirements (SRS document). This paper focuses on the functions and performance expectations for the software. It also discusses what is necessary in terms of functionality from the viewpoint of the user.</a:t>
            </a:r>
            <a:endParaRPr lang="en-IN" sz="1800" kern="1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solidFill>
                  <a:srgbClr val="000000"/>
                </a:solidFill>
                <a:effectLst/>
                <a:ea typeface="Times New Roman" panose="02020603050405020304" pitchFamily="18" charset="0"/>
                <a:cs typeface="Cambria Math" panose="02040503050406030204" pitchFamily="18" charset="0"/>
              </a:rPr>
              <a:t>⦁</a:t>
            </a:r>
            <a:r>
              <a:rPr lang="en-IN" sz="1800" kern="0" dirty="0">
                <a:solidFill>
                  <a:srgbClr val="000000"/>
                </a:solidFill>
                <a:effectLst/>
                <a:ea typeface="Times New Roman" panose="02020603050405020304" pitchFamily="18" charset="0"/>
                <a:cs typeface="Times New Roman" panose="02020603050405020304" pitchFamily="18" charset="0"/>
              </a:rPr>
              <a:t>The SRS documents include a few sections, such as a description of the system. High-     level information regarding the system is provided in the overview. Any relevant concepts are described in a glossary-like format up front. A broad description. Any presumptions made regarding the project and the overall goal or theme are described in this section specific conditions. The functional and non-functional needs are included in this section.</a:t>
            </a:r>
            <a:endParaRPr lang="en-IN" sz="1800" kern="1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solidFill>
                  <a:srgbClr val="000000"/>
                </a:solidFill>
                <a:effectLst/>
                <a:ea typeface="Times New Roman" panose="02020603050405020304" pitchFamily="18" charset="0"/>
                <a:cs typeface="Cambria Math" panose="02040503050406030204" pitchFamily="18" charset="0"/>
              </a:rPr>
              <a:t>⦁</a:t>
            </a:r>
            <a:r>
              <a:rPr lang="en-IN" sz="1800" kern="0" dirty="0">
                <a:solidFill>
                  <a:srgbClr val="000000"/>
                </a:solidFill>
                <a:effectLst/>
                <a:ea typeface="Times New Roman" panose="02020603050405020304" pitchFamily="18" charset="0"/>
                <a:cs typeface="Times New Roman" panose="02020603050405020304" pitchFamily="18" charset="0"/>
              </a:rPr>
              <a:t>A software system's quality characteristic is defined by a non-functional requirement. They stand for a set of criteria used to assess particular performance of a system. For instance, how quickly does the website load and responses.</a:t>
            </a:r>
            <a:endParaRPr lang="en-IN" sz="1800" kern="1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solidFill>
                  <a:srgbClr val="000000"/>
                </a:solidFill>
                <a:effectLst/>
                <a:ea typeface="Times New Roman" panose="02020603050405020304" pitchFamily="18" charset="0"/>
                <a:cs typeface="Cambria Math" panose="02040503050406030204" pitchFamily="18" charset="0"/>
              </a:rPr>
              <a:t>⦁</a:t>
            </a:r>
            <a:r>
              <a:rPr lang="en-IN" sz="1800" kern="0" dirty="0">
                <a:solidFill>
                  <a:srgbClr val="000000"/>
                </a:solidFill>
                <a:effectLst/>
                <a:ea typeface="Times New Roman" panose="02020603050405020304" pitchFamily="18" charset="0"/>
                <a:cs typeface="Times New Roman" panose="02020603050405020304" pitchFamily="18" charset="0"/>
              </a:rPr>
              <a:t>To guarantee the overall software system's usability and efficacy, a non-functional requirement is necessary. Systems that don't meet non-functional requirements may not be able to meet user’s needs.</a:t>
            </a:r>
            <a:endParaRPr lang="en-IN" sz="18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800" kern="0" dirty="0">
                <a:solidFill>
                  <a:srgbClr val="000000"/>
                </a:solidFill>
                <a:effectLst/>
                <a:ea typeface="Times New Roman" panose="02020603050405020304" pitchFamily="18" charset="0"/>
                <a:cs typeface="Times New Roman" panose="02020603050405020304" pitchFamily="18" charset="0"/>
              </a:rPr>
              <a:t>You can impose constraints or limitations on the system architecture across different agile backlogs using non-functional requirements. When there are many users working online at once, the website should load fast as if in a few seconds, for instance. It is as important as a functional requirement.</a:t>
            </a:r>
            <a:endParaRPr lang="en-IN" sz="1800" kern="100" dirty="0">
              <a:effectLst/>
              <a:ea typeface="Calibri" panose="020F0502020204030204" pitchFamily="34" charset="0"/>
              <a:cs typeface="Times New Roman" panose="02020603050405020304" pitchFamily="18" charset="0"/>
            </a:endParaRPr>
          </a:p>
          <a:p>
            <a:endParaRPr lang="en-IN" sz="1800" dirty="0"/>
          </a:p>
        </p:txBody>
      </p:sp>
      <p:sp>
        <p:nvSpPr>
          <p:cNvPr id="4" name="Rectangle 3">
            <a:extLst>
              <a:ext uri="{FF2B5EF4-FFF2-40B4-BE49-F238E27FC236}">
                <a16:creationId xmlns:a16="http://schemas.microsoft.com/office/drawing/2014/main" id="{0EE8F72D-C043-B955-D7D0-0086EFC680B8}"/>
              </a:ext>
            </a:extLst>
          </p:cNvPr>
          <p:cNvSpPr/>
          <p:nvPr/>
        </p:nvSpPr>
        <p:spPr>
          <a:xfrm>
            <a:off x="243840" y="213360"/>
            <a:ext cx="11765280" cy="6400800"/>
          </a:xfrm>
          <a:prstGeom prst="rect">
            <a:avLst/>
          </a:prstGeom>
          <a:noFill/>
          <a:ln w="15875" cmpd="sng">
            <a:solidFill>
              <a:schemeClr val="accent1">
                <a:shade val="1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329319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8BFF7-A4FD-D5AA-3C06-11236689479C}"/>
              </a:ext>
            </a:extLst>
          </p:cNvPr>
          <p:cNvSpPr>
            <a:spLocks noGrp="1"/>
          </p:cNvSpPr>
          <p:nvPr>
            <p:ph type="title"/>
          </p:nvPr>
        </p:nvSpPr>
        <p:spPr/>
        <p:txBody>
          <a:bodyPr>
            <a:normAutofit/>
          </a:bodyPr>
          <a:lstStyle/>
          <a:p>
            <a:br>
              <a:rPr lang="en-IN" sz="2000" b="1" kern="0" dirty="0">
                <a:solidFill>
                  <a:srgbClr val="000000"/>
                </a:solidFill>
                <a:effectLst/>
                <a:latin typeface="Algerian" panose="04020705040A02060702" pitchFamily="82" charset="0"/>
                <a:ea typeface="Times New Roman" panose="02020603050405020304" pitchFamily="18" charset="0"/>
                <a:cs typeface="Times New Roman" panose="02020603050405020304" pitchFamily="18" charset="0"/>
              </a:rPr>
            </a:br>
            <a:r>
              <a:rPr lang="en-IN" sz="2000" b="1" u="sng" kern="0" dirty="0">
                <a:solidFill>
                  <a:srgbClr val="000000"/>
                </a:solidFill>
                <a:effectLst/>
                <a:latin typeface="Algerian" panose="04020705040A02060702" pitchFamily="82" charset="0"/>
                <a:ea typeface="Times New Roman" panose="02020603050405020304" pitchFamily="18" charset="0"/>
                <a:cs typeface="Times New Roman" panose="02020603050405020304" pitchFamily="18" charset="0"/>
              </a:rPr>
              <a:t>3.2.2. Functional Requirements:</a:t>
            </a:r>
            <a:br>
              <a:rPr lang="en-IN" sz="2000" kern="100" dirty="0">
                <a:effectLst/>
                <a:latin typeface="Algerian" panose="04020705040A02060702" pitchFamily="82" charset="0"/>
                <a:ea typeface="Calibri" panose="020F0502020204030204" pitchFamily="34" charset="0"/>
                <a:cs typeface="Times New Roman" panose="02020603050405020304" pitchFamily="18" charset="0"/>
              </a:rPr>
            </a:br>
            <a:endParaRPr lang="en-IN" sz="4800" dirty="0">
              <a:latin typeface="Algerian" panose="04020705040A02060702" pitchFamily="82" charset="0"/>
            </a:endParaRPr>
          </a:p>
        </p:txBody>
      </p:sp>
      <p:sp>
        <p:nvSpPr>
          <p:cNvPr id="3" name="Content Placeholder 2">
            <a:extLst>
              <a:ext uri="{FF2B5EF4-FFF2-40B4-BE49-F238E27FC236}">
                <a16:creationId xmlns:a16="http://schemas.microsoft.com/office/drawing/2014/main" id="{93EFAE90-26BA-8171-C965-510BB94F5BA5}"/>
              </a:ext>
            </a:extLst>
          </p:cNvPr>
          <p:cNvSpPr>
            <a:spLocks noGrp="1"/>
          </p:cNvSpPr>
          <p:nvPr>
            <p:ph idx="1"/>
          </p:nvPr>
        </p:nvSpPr>
        <p:spPr/>
        <p:txBody>
          <a:bodyPr>
            <a:normAutofit/>
          </a:bodyPr>
          <a:lstStyle/>
          <a:p>
            <a:pPr marL="342900" lvl="0" indent="-342900" fontAlgn="base">
              <a:lnSpc>
                <a:spcPct val="107000"/>
              </a:lnSpc>
              <a:spcAft>
                <a:spcPts val="800"/>
              </a:spcAft>
              <a:buSzPts val="1000"/>
              <a:buFont typeface="Symbol" panose="05050102010706020507" pitchFamily="18" charset="2"/>
              <a:buChar char=""/>
              <a:tabLst>
                <a:tab pos="457200" algn="l"/>
              </a:tabLst>
            </a:pPr>
            <a:r>
              <a:rPr lang="en-IN" sz="2000" kern="0" dirty="0">
                <a:solidFill>
                  <a:srgbClr val="000000"/>
                </a:solidFill>
                <a:effectLst/>
                <a:ea typeface="Times New Roman" panose="02020603050405020304" pitchFamily="18" charset="0"/>
                <a:cs typeface="Times New Roman" panose="02020603050405020304" pitchFamily="18" charset="0"/>
              </a:rPr>
              <a:t>Positive</a:t>
            </a:r>
            <a:endParaRPr lang="en-IN" sz="2000" kern="100" dirty="0">
              <a:solidFill>
                <a:srgbClr val="000000"/>
              </a:solidFill>
              <a:effectLst/>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2000" kern="0" dirty="0">
                <a:solidFill>
                  <a:srgbClr val="000000"/>
                </a:solidFill>
                <a:effectLst/>
                <a:ea typeface="Times New Roman" panose="02020603050405020304" pitchFamily="18" charset="0"/>
                <a:cs typeface="Times New Roman" panose="02020603050405020304" pitchFamily="18" charset="0"/>
              </a:rPr>
              <a:t>Negative or</a:t>
            </a:r>
            <a:endParaRPr lang="en-IN" sz="2000" kern="100" dirty="0">
              <a:solidFill>
                <a:srgbClr val="000000"/>
              </a:solidFill>
              <a:effectLst/>
              <a:ea typeface="Calibri" panose="020F0502020204030204" pitchFamily="34" charset="0"/>
              <a:cs typeface="Times New Roman" panose="02020603050405020304" pitchFamily="18" charset="0"/>
            </a:endParaRPr>
          </a:p>
          <a:p>
            <a:pPr>
              <a:lnSpc>
                <a:spcPct val="107000"/>
              </a:lnSpc>
              <a:spcAft>
                <a:spcPts val="800"/>
              </a:spcAft>
            </a:pPr>
            <a:r>
              <a:rPr lang="en-IN" sz="2000" kern="0" dirty="0">
                <a:solidFill>
                  <a:srgbClr val="000000"/>
                </a:solidFill>
                <a:effectLst/>
                <a:ea typeface="Times New Roman" panose="02020603050405020304" pitchFamily="18" charset="0"/>
                <a:cs typeface="Times New Roman" panose="02020603050405020304" pitchFamily="18" charset="0"/>
              </a:rPr>
              <a:t>The user must get information about the sentiment of the reviews whether they are-</a:t>
            </a:r>
            <a:endParaRPr lang="en-IN" sz="2000" kern="100" dirty="0">
              <a:effectLst/>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2000" kern="0" dirty="0">
                <a:solidFill>
                  <a:srgbClr val="000000"/>
                </a:solidFill>
                <a:effectLst/>
                <a:ea typeface="Times New Roman" panose="02020603050405020304" pitchFamily="18" charset="0"/>
                <a:cs typeface="Times New Roman" panose="02020603050405020304" pitchFamily="18" charset="0"/>
              </a:rPr>
              <a:t>Neutral</a:t>
            </a:r>
            <a:endParaRPr lang="en-IN" sz="2000" kern="100" dirty="0">
              <a:solidFill>
                <a:srgbClr val="000000"/>
              </a:solidFill>
              <a:effectLst/>
              <a:ea typeface="Calibri" panose="020F0502020204030204" pitchFamily="34" charset="0"/>
              <a:cs typeface="Times New Roman" panose="02020603050405020304" pitchFamily="18" charset="0"/>
            </a:endParaRPr>
          </a:p>
          <a:p>
            <a:endParaRPr lang="en-IN" sz="3200" dirty="0"/>
          </a:p>
        </p:txBody>
      </p:sp>
      <p:sp>
        <p:nvSpPr>
          <p:cNvPr id="4" name="Rectangle 3">
            <a:extLst>
              <a:ext uri="{FF2B5EF4-FFF2-40B4-BE49-F238E27FC236}">
                <a16:creationId xmlns:a16="http://schemas.microsoft.com/office/drawing/2014/main" id="{109E2E41-6D5C-6C27-5242-1F288A1DE7F9}"/>
              </a:ext>
            </a:extLst>
          </p:cNvPr>
          <p:cNvSpPr/>
          <p:nvPr/>
        </p:nvSpPr>
        <p:spPr>
          <a:xfrm>
            <a:off x="243840" y="213360"/>
            <a:ext cx="11765280" cy="6400800"/>
          </a:xfrm>
          <a:prstGeom prst="rect">
            <a:avLst/>
          </a:prstGeom>
          <a:noFill/>
          <a:ln w="15875" cmpd="sng">
            <a:solidFill>
              <a:schemeClr val="accent1">
                <a:shade val="1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8890560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F08E-8FA5-DDE8-0626-01C4F5477E61}"/>
              </a:ext>
            </a:extLst>
          </p:cNvPr>
          <p:cNvSpPr>
            <a:spLocks noGrp="1"/>
          </p:cNvSpPr>
          <p:nvPr>
            <p:ph type="title"/>
          </p:nvPr>
        </p:nvSpPr>
        <p:spPr>
          <a:xfrm>
            <a:off x="838200" y="365125"/>
            <a:ext cx="10515600" cy="614589"/>
          </a:xfrm>
        </p:spPr>
        <p:txBody>
          <a:bodyPr>
            <a:normAutofit/>
          </a:bodyPr>
          <a:lstStyle/>
          <a:p>
            <a:pPr marL="342900" indent="-342900">
              <a:buFont typeface="Arial" panose="020B0604020202020204" pitchFamily="34" charset="0"/>
              <a:buChar char="•"/>
            </a:pPr>
            <a:r>
              <a:rPr lang="en-US" sz="2400" b="1" u="sng" dirty="0">
                <a:effectLst/>
                <a:latin typeface="Algerian" panose="04020705040A02060702" pitchFamily="82" charset="0"/>
                <a:ea typeface="Times New Roman" panose="02020603050405020304" pitchFamily="18" charset="0"/>
                <a:cs typeface="Mangal" panose="02040503050203030202" pitchFamily="18" charset="0"/>
              </a:rPr>
              <a:t>SOFTWARE SYSTEM ATTRIBUTES</a:t>
            </a:r>
            <a:r>
              <a:rPr lang="en-US" sz="2400" b="1" dirty="0">
                <a:effectLst/>
                <a:latin typeface="Algerian" panose="04020705040A02060702" pitchFamily="82" charset="0"/>
                <a:ea typeface="Times New Roman" panose="02020603050405020304" pitchFamily="18" charset="0"/>
                <a:cs typeface="Mangal" panose="02040503050203030202" pitchFamily="18" charset="0"/>
              </a:rPr>
              <a:t>:</a:t>
            </a:r>
            <a:endParaRPr lang="en-IN"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9A066554-CE95-EC31-DD38-B1AC8F831858}"/>
              </a:ext>
            </a:extLst>
          </p:cNvPr>
          <p:cNvSpPr>
            <a:spLocks noGrp="1"/>
          </p:cNvSpPr>
          <p:nvPr>
            <p:ph idx="1"/>
          </p:nvPr>
        </p:nvSpPr>
        <p:spPr>
          <a:xfrm>
            <a:off x="838200" y="1054358"/>
            <a:ext cx="10515600" cy="5361681"/>
          </a:xfrm>
        </p:spPr>
        <p:txBody>
          <a:bodyPr>
            <a:normAutofit fontScale="62500" lnSpcReduction="20000"/>
          </a:bodyPr>
          <a:lstStyle/>
          <a:p>
            <a:r>
              <a:rPr lang="en-US" sz="2400" b="1" dirty="0"/>
              <a:t>Accuracy </a:t>
            </a:r>
            <a:r>
              <a:rPr lang="en-US" sz="2400" dirty="0"/>
              <a:t>: The system should accurately classify sentiments in Amazon product reviews, minimizing false positives and negatives.</a:t>
            </a:r>
          </a:p>
          <a:p>
            <a:r>
              <a:rPr lang="en-US" sz="2400" b="1" dirty="0"/>
              <a:t>Performance: </a:t>
            </a:r>
            <a:r>
              <a:rPr lang="en-US" sz="2400" dirty="0"/>
              <a:t>The sentiment analysis process should be efficient, providing timely results even for a large volume of reviews.</a:t>
            </a:r>
          </a:p>
          <a:p>
            <a:r>
              <a:rPr lang="en-US" sz="2400" b="1" dirty="0"/>
              <a:t>Scalability: </a:t>
            </a:r>
            <a:r>
              <a:rPr lang="en-US" sz="2400" dirty="0"/>
              <a:t>The system should scale to handle a diverse range of product categories and adapt to varying review volumes without significant degradation in performance.</a:t>
            </a:r>
          </a:p>
          <a:p>
            <a:r>
              <a:rPr lang="en-US" sz="2400" b="1" dirty="0"/>
              <a:t>Adaptability: </a:t>
            </a:r>
            <a:r>
              <a:rPr lang="en-US" sz="2400" dirty="0"/>
              <a:t>The ability to adapt to changes in language trends, new products, and evolving sentiments over time.</a:t>
            </a:r>
          </a:p>
          <a:p>
            <a:r>
              <a:rPr lang="en-US" sz="2400" b="1" dirty="0"/>
              <a:t>Multilingual Support</a:t>
            </a:r>
            <a:r>
              <a:rPr lang="en-US" sz="2400" dirty="0"/>
              <a:t>: If applicable, the system should support sentiment analysis for reviews in multiple languages commonly found on the Amazon platform.</a:t>
            </a:r>
          </a:p>
          <a:p>
            <a:r>
              <a:rPr lang="en-US" sz="2400" b="1" dirty="0"/>
              <a:t>Context Awareness</a:t>
            </a:r>
            <a:r>
              <a:rPr lang="en-US" sz="2400" dirty="0"/>
              <a:t>: Understanding and accounting for the context in which sentiments are expressed, as reviews can be nuanced and context-dependent.</a:t>
            </a:r>
          </a:p>
          <a:p>
            <a:r>
              <a:rPr lang="en-US" sz="2400" b="1" dirty="0"/>
              <a:t>Domain Specificity: </a:t>
            </a:r>
            <a:r>
              <a:rPr lang="en-US" sz="2400" dirty="0"/>
              <a:t>The sentiment analysis model should be trained and fine-tuned on a dataset that accurately represents the diversity of products available on Amazon.</a:t>
            </a:r>
          </a:p>
          <a:p>
            <a:r>
              <a:rPr lang="en-US" sz="2400" b="1" dirty="0"/>
              <a:t>Real-time Processing: </a:t>
            </a:r>
            <a:r>
              <a:rPr lang="en-US" sz="2400" dirty="0"/>
              <a:t>Providing sentiment analysis results in real-time or near-real-time to support quick decision-making for users.</a:t>
            </a:r>
          </a:p>
          <a:p>
            <a:r>
              <a:rPr lang="en-US" sz="2400" b="1" dirty="0"/>
              <a:t>Explainability: </a:t>
            </a:r>
            <a:r>
              <a:rPr lang="en-US" sz="2400" dirty="0"/>
              <a:t>The system should provide insights into why a particular sentiment classification was made, enhancing transparency and trust in the results.</a:t>
            </a:r>
          </a:p>
          <a:p>
            <a:r>
              <a:rPr lang="en-US" sz="2400" b="1" dirty="0"/>
              <a:t>Security : </a:t>
            </a:r>
            <a:r>
              <a:rPr lang="en-US" sz="2400" dirty="0"/>
              <a:t>Ensuring the security and privacy of the review data, especially if the sentiment analysis system is handling sensitive information.</a:t>
            </a:r>
          </a:p>
          <a:p>
            <a:r>
              <a:rPr lang="en-US" sz="2400" b="1" dirty="0"/>
              <a:t>User Interface Integration : </a:t>
            </a:r>
            <a:r>
              <a:rPr lang="en-US" sz="2400" dirty="0"/>
              <a:t>Integrating seamlessly into user interfaces to allow users, such as potential buyers or sellers, to easily interpret sentiment analysis results.</a:t>
            </a:r>
          </a:p>
          <a:p>
            <a:r>
              <a:rPr lang="en-US" sz="2400" b="1" dirty="0"/>
              <a:t>Feedback Mechanism : </a:t>
            </a:r>
            <a:r>
              <a:rPr lang="en-US" sz="2400" dirty="0"/>
              <a:t>Incorporating a feedback mechanism to continuously improve the sentiment analysis model based on user corrections or updates to sentiment classifications.</a:t>
            </a:r>
          </a:p>
          <a:p>
            <a:endParaRPr lang="en-IN" sz="2400" dirty="0"/>
          </a:p>
        </p:txBody>
      </p:sp>
      <p:sp>
        <p:nvSpPr>
          <p:cNvPr id="4" name="Rectangle 3">
            <a:extLst>
              <a:ext uri="{FF2B5EF4-FFF2-40B4-BE49-F238E27FC236}">
                <a16:creationId xmlns:a16="http://schemas.microsoft.com/office/drawing/2014/main" id="{BA25A2F8-49C0-F45C-3DB6-44BFC6EE7357}"/>
              </a:ext>
            </a:extLst>
          </p:cNvPr>
          <p:cNvSpPr/>
          <p:nvPr/>
        </p:nvSpPr>
        <p:spPr>
          <a:xfrm>
            <a:off x="243840" y="213360"/>
            <a:ext cx="11765280" cy="6400800"/>
          </a:xfrm>
          <a:prstGeom prst="rect">
            <a:avLst/>
          </a:prstGeom>
          <a:noFill/>
          <a:ln w="15875" cmpd="sng">
            <a:solidFill>
              <a:schemeClr val="accent1">
                <a:shade val="1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9245620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DC19-8C7E-4459-8913-0E7AD4D730FF}"/>
              </a:ext>
            </a:extLst>
          </p:cNvPr>
          <p:cNvSpPr>
            <a:spLocks noGrp="1"/>
          </p:cNvSpPr>
          <p:nvPr>
            <p:ph type="title"/>
          </p:nvPr>
        </p:nvSpPr>
        <p:spPr/>
        <p:txBody>
          <a:bodyPr>
            <a:normAutofit/>
          </a:bodyPr>
          <a:lstStyle/>
          <a:p>
            <a:r>
              <a:rPr lang="en-IN" sz="2400" b="1" u="sng" kern="0" dirty="0">
                <a:solidFill>
                  <a:srgbClr val="000000"/>
                </a:solidFill>
                <a:effectLst/>
                <a:latin typeface="Algerian" panose="04020705040A02060702" pitchFamily="82" charset="0"/>
                <a:ea typeface="Times New Roman" panose="02020603050405020304" pitchFamily="18" charset="0"/>
                <a:cs typeface="Times New Roman" panose="02020603050405020304" pitchFamily="18" charset="0"/>
              </a:rPr>
              <a:t>3.3.Features:</a:t>
            </a:r>
            <a:br>
              <a:rPr lang="en-IN" sz="2400" u="sng" kern="100" dirty="0">
                <a:effectLst/>
                <a:latin typeface="Algerian" panose="04020705040A02060702" pitchFamily="82" charset="0"/>
                <a:ea typeface="Calibri" panose="020F0502020204030204" pitchFamily="34" charset="0"/>
                <a:cs typeface="Times New Roman" panose="02020603050405020304" pitchFamily="18" charset="0"/>
              </a:rPr>
            </a:br>
            <a:endParaRPr lang="en-IN" sz="5400" u="sng" dirty="0">
              <a:latin typeface="Algerian" panose="04020705040A02060702" pitchFamily="82" charset="0"/>
            </a:endParaRPr>
          </a:p>
        </p:txBody>
      </p:sp>
      <p:sp>
        <p:nvSpPr>
          <p:cNvPr id="3" name="Content Placeholder 2">
            <a:extLst>
              <a:ext uri="{FF2B5EF4-FFF2-40B4-BE49-F238E27FC236}">
                <a16:creationId xmlns:a16="http://schemas.microsoft.com/office/drawing/2014/main" id="{B4BE1BC5-B6F9-B163-51A7-EE0B1EC42CBB}"/>
              </a:ext>
            </a:extLst>
          </p:cNvPr>
          <p:cNvSpPr>
            <a:spLocks noGrp="1"/>
          </p:cNvSpPr>
          <p:nvPr>
            <p:ph idx="1"/>
          </p:nvPr>
        </p:nvSpPr>
        <p:spPr/>
        <p:txBody>
          <a:bodyPr/>
          <a:lstStyle/>
          <a:p>
            <a:pPr>
              <a:lnSpc>
                <a:spcPct val="107000"/>
              </a:lnSpc>
              <a:spcAft>
                <a:spcPts val="800"/>
              </a:spcAft>
            </a:pPr>
            <a:r>
              <a:rPr lang="en-IN" sz="2400" kern="0" dirty="0">
                <a:solidFill>
                  <a:srgbClr val="000000"/>
                </a:solidFill>
                <a:effectLst/>
                <a:ea typeface="Times New Roman" panose="02020603050405020304" pitchFamily="18" charset="0"/>
                <a:cs typeface="Times New Roman" panose="02020603050405020304" pitchFamily="18" charset="0"/>
              </a:rPr>
              <a:t>As the number of reviews available for a product grows, it is becoming more difficult for a potential consumer to make a good decision on whether to buy the product. Different opinions about the same product on one hand and ambiguous reviews on the other hand makes customers more confused to get the right decision. Here the need for analysing this content seems crucial for all Amazon businesses.</a:t>
            </a:r>
            <a:endParaRPr lang="en-IN" sz="2400" kern="1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2400" kern="100" dirty="0">
              <a:effectLst/>
              <a:ea typeface="Calibri" panose="020F0502020204030204" pitchFamily="34"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D0D62E9A-796D-5773-72CE-D287170016C8}"/>
              </a:ext>
            </a:extLst>
          </p:cNvPr>
          <p:cNvSpPr/>
          <p:nvPr/>
        </p:nvSpPr>
        <p:spPr>
          <a:xfrm>
            <a:off x="243840" y="213360"/>
            <a:ext cx="11765280" cy="6400800"/>
          </a:xfrm>
          <a:prstGeom prst="rect">
            <a:avLst/>
          </a:prstGeom>
          <a:noFill/>
          <a:ln w="15875" cmpd="sng">
            <a:solidFill>
              <a:schemeClr val="accent1">
                <a:shade val="1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7197235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C63E8-C644-6087-1CF7-183362BB6325}"/>
              </a:ext>
            </a:extLst>
          </p:cNvPr>
          <p:cNvSpPr>
            <a:spLocks noGrp="1"/>
          </p:cNvSpPr>
          <p:nvPr>
            <p:ph type="title"/>
          </p:nvPr>
        </p:nvSpPr>
        <p:spPr/>
        <p:txBody>
          <a:bodyPr/>
          <a:lstStyle/>
          <a:p>
            <a:r>
              <a:rPr lang="en-IN" sz="2000" b="1" u="sng" kern="0" dirty="0">
                <a:solidFill>
                  <a:srgbClr val="333333"/>
                </a:solidFill>
                <a:latin typeface="Algerian" panose="04020705040A02060702" pitchFamily="82" charset="0"/>
                <a:ea typeface="Times New Roman" panose="02020603050405020304" pitchFamily="18" charset="0"/>
                <a:cs typeface="Times New Roman" panose="02020603050405020304" pitchFamily="18" charset="0"/>
              </a:rPr>
              <a:t>4.0</a:t>
            </a:r>
            <a:r>
              <a:rPr lang="en-IN" sz="2000" b="1" u="sng" kern="0" dirty="0">
                <a:solidFill>
                  <a:srgbClr val="333333"/>
                </a:solidFill>
                <a:effectLst/>
                <a:latin typeface="Algerian" panose="04020705040A02060702" pitchFamily="82" charset="0"/>
                <a:ea typeface="Times New Roman" panose="02020603050405020304" pitchFamily="18" charset="0"/>
                <a:cs typeface="Times New Roman" panose="02020603050405020304" pitchFamily="18" charset="0"/>
              </a:rPr>
              <a:t>. design  Features [ diagrams ]:</a:t>
            </a:r>
            <a:b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br>
            <a:endParaRPr lang="en-IN" u="sng" dirty="0"/>
          </a:p>
        </p:txBody>
      </p:sp>
      <p:sp>
        <p:nvSpPr>
          <p:cNvPr id="3" name="Content Placeholder 2">
            <a:extLst>
              <a:ext uri="{FF2B5EF4-FFF2-40B4-BE49-F238E27FC236}">
                <a16:creationId xmlns:a16="http://schemas.microsoft.com/office/drawing/2014/main" id="{405039EF-A057-0B8D-D0D2-E97B8DF84930}"/>
              </a:ext>
            </a:extLst>
          </p:cNvPr>
          <p:cNvSpPr>
            <a:spLocks noGrp="1"/>
          </p:cNvSpPr>
          <p:nvPr>
            <p:ph idx="1"/>
          </p:nvPr>
        </p:nvSpPr>
        <p:spPr>
          <a:xfrm>
            <a:off x="838200" y="995423"/>
            <a:ext cx="10515600" cy="5497452"/>
          </a:xfrm>
        </p:spPr>
        <p:txBody>
          <a:bodyPr>
            <a:noAutofit/>
          </a:bodyPr>
          <a:lstStyle/>
          <a:p>
            <a:pPr marL="0" indent="0">
              <a:lnSpc>
                <a:spcPct val="107000"/>
              </a:lnSpc>
              <a:spcAft>
                <a:spcPts val="800"/>
              </a:spcAft>
              <a:buNone/>
            </a:pPr>
            <a:r>
              <a:rPr lang="en-IN" sz="2000" kern="0" dirty="0">
                <a:solidFill>
                  <a:srgbClr val="000000"/>
                </a:solidFill>
                <a:effectLst/>
                <a:ea typeface="Times New Roman" panose="02020603050405020304" pitchFamily="18" charset="0"/>
                <a:cs typeface="Times New Roman" panose="02020603050405020304" pitchFamily="18" charset="0"/>
              </a:rPr>
              <a:t>The following features make Concept Draw DIAGRAM the best Data Flow Diagram software:</a:t>
            </a:r>
            <a:endParaRPr lang="en-IN" sz="2000" kern="100" dirty="0">
              <a:effectLst/>
              <a:ea typeface="Calibri" panose="020F0502020204030204" pitchFamily="34" charset="0"/>
              <a:cs typeface="Times New Roman" panose="02020603050405020304" pitchFamily="18" charset="0"/>
            </a:endParaRPr>
          </a:p>
          <a:p>
            <a:pPr fontAlgn="base">
              <a:lnSpc>
                <a:spcPct val="107000"/>
              </a:lnSpc>
              <a:spcAft>
                <a:spcPts val="800"/>
              </a:spcAft>
              <a:buSzPts val="1000"/>
              <a:tabLst>
                <a:tab pos="457200" algn="l"/>
              </a:tabLst>
            </a:pPr>
            <a:r>
              <a:rPr lang="en-IN" sz="2000" kern="0" dirty="0">
                <a:solidFill>
                  <a:srgbClr val="000000"/>
                </a:solidFill>
                <a:effectLst/>
                <a:ea typeface="Times New Roman" panose="02020603050405020304" pitchFamily="18" charset="0"/>
                <a:cs typeface="Times New Roman" panose="02020603050405020304" pitchFamily="18" charset="0"/>
              </a:rPr>
              <a:t>You may quickly create diagrams with a professional appearance without being  an artist.</a:t>
            </a:r>
            <a:br>
              <a:rPr lang="en-IN" sz="2000" kern="0" dirty="0">
                <a:effectLst/>
                <a:ea typeface="Times New Roman" panose="02020603050405020304" pitchFamily="18" charset="0"/>
                <a:cs typeface="Times New Roman" panose="02020603050405020304" pitchFamily="18" charset="0"/>
              </a:rPr>
            </a:br>
            <a:endParaRPr lang="en-IN" sz="2000" kern="0" dirty="0">
              <a:effectLst/>
              <a:ea typeface="Times New Roman" panose="02020603050405020304" pitchFamily="18" charset="0"/>
              <a:cs typeface="Times New Roman" panose="02020603050405020304" pitchFamily="18" charset="0"/>
            </a:endParaRPr>
          </a:p>
          <a:p>
            <a:pPr fontAlgn="base">
              <a:lnSpc>
                <a:spcPct val="107000"/>
              </a:lnSpc>
              <a:spcAft>
                <a:spcPts val="800"/>
              </a:spcAft>
              <a:buSzPts val="1000"/>
              <a:tabLst>
                <a:tab pos="457200" algn="l"/>
              </a:tabLst>
            </a:pPr>
            <a:r>
              <a:rPr lang="en-IN" sz="2000" kern="0" dirty="0">
                <a:solidFill>
                  <a:srgbClr val="000000"/>
                </a:solidFill>
                <a:effectLst/>
                <a:ea typeface="Times New Roman" panose="02020603050405020304" pitchFamily="18" charset="0"/>
                <a:cs typeface="Times New Roman" panose="02020603050405020304" pitchFamily="18" charset="0"/>
              </a:rPr>
              <a:t> The abundance of premade vector components makes it simple and rapid to construct diagrams.</a:t>
            </a: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2000" kern="0" dirty="0">
                <a:solidFill>
                  <a:srgbClr val="000000"/>
                </a:solidFill>
                <a:effectLst/>
                <a:ea typeface="Times New Roman" panose="02020603050405020304" pitchFamily="18" charset="0"/>
                <a:cs typeface="Times New Roman" panose="02020603050405020304" pitchFamily="18" charset="0"/>
              </a:rPr>
              <a:t>A large selection of pre-made templates and examples provide you a solid place to start when creating your own diagrams. </a:t>
            </a:r>
            <a:endParaRPr lang="en-IN" sz="2000" kern="100" dirty="0">
              <a:solidFill>
                <a:srgbClr val="000000"/>
              </a:solidFill>
              <a:effectLst/>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br>
              <a:rPr lang="en-IN" sz="2000" kern="0" dirty="0">
                <a:effectLst/>
                <a:ea typeface="Times New Roman" panose="02020603050405020304" pitchFamily="18" charset="0"/>
              </a:rPr>
            </a:br>
            <a:r>
              <a:rPr lang="en-IN" sz="2000" kern="0" dirty="0">
                <a:solidFill>
                  <a:srgbClr val="000000"/>
                </a:solidFill>
                <a:effectLst/>
                <a:ea typeface="Times New Roman" panose="02020603050405020304" pitchFamily="18" charset="0"/>
                <a:cs typeface="Times New Roman" panose="02020603050405020304" pitchFamily="18" charset="0"/>
              </a:rPr>
              <a:t> You have the option to use the grid, rules, and guides in Concept Draw DIAGRAM. To make your diagram seem remarkable, you may effortlessly rotate, organise, align, arrange the components, and use various fonts and colours.</a:t>
            </a: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2000" kern="0" dirty="0">
                <a:solidFill>
                  <a:srgbClr val="000000"/>
                </a:solidFill>
                <a:effectLst/>
                <a:ea typeface="Times New Roman" panose="02020603050405020304" pitchFamily="18" charset="0"/>
              </a:rPr>
              <a:t> All </a:t>
            </a:r>
            <a:r>
              <a:rPr lang="en-IN" sz="2000" kern="0" dirty="0" err="1">
                <a:solidFill>
                  <a:srgbClr val="000000"/>
                </a:solidFill>
                <a:effectLst/>
                <a:ea typeface="Times New Roman" panose="02020603050405020304" pitchFamily="18" charset="0"/>
              </a:rPr>
              <a:t>ConceptDraw</a:t>
            </a:r>
            <a:r>
              <a:rPr lang="en-IN" sz="2000" kern="0" dirty="0">
                <a:solidFill>
                  <a:srgbClr val="000000"/>
                </a:solidFill>
                <a:effectLst/>
                <a:ea typeface="Times New Roman" panose="02020603050405020304" pitchFamily="18" charset="0"/>
              </a:rPr>
              <a:t> DIAGRAM documents are vector graphic files that may be edited, reviewed, and converted to a number of different file types, including images, HTML, PDF files, Microsoft PowerPoint presentations, Adobe Flash.</a:t>
            </a:r>
            <a:endParaRPr lang="en-IN" sz="2000" kern="100" dirty="0">
              <a:solidFill>
                <a:srgbClr val="000000"/>
              </a:solidFill>
              <a:effectLst/>
              <a:ea typeface="Calibri" panose="020F0502020204030204" pitchFamily="34" charset="0"/>
              <a:cs typeface="Times New Roman" panose="02020603050405020304" pitchFamily="18" charset="0"/>
            </a:endParaRPr>
          </a:p>
          <a:p>
            <a:pPr marL="0" indent="0">
              <a:lnSpc>
                <a:spcPct val="107000"/>
              </a:lnSpc>
              <a:spcAft>
                <a:spcPts val="800"/>
              </a:spcAft>
              <a:buNone/>
            </a:pPr>
            <a:br>
              <a:rPr lang="en-IN" sz="2000" kern="0" dirty="0">
                <a:effectLst/>
                <a:ea typeface="Times New Roman" panose="02020603050405020304" pitchFamily="18" charset="0"/>
              </a:rPr>
            </a:br>
            <a:endParaRPr lang="en-IN" sz="2000" kern="100" dirty="0">
              <a:effectLst/>
              <a:ea typeface="Calibri" panose="020F0502020204030204" pitchFamily="34" charset="0"/>
              <a:cs typeface="Times New Roman" panose="02020603050405020304" pitchFamily="18" charset="0"/>
            </a:endParaRPr>
          </a:p>
          <a:p>
            <a:endParaRPr lang="en-IN" sz="2000" dirty="0"/>
          </a:p>
        </p:txBody>
      </p:sp>
      <p:sp>
        <p:nvSpPr>
          <p:cNvPr id="4" name="Rectangle 3">
            <a:extLst>
              <a:ext uri="{FF2B5EF4-FFF2-40B4-BE49-F238E27FC236}">
                <a16:creationId xmlns:a16="http://schemas.microsoft.com/office/drawing/2014/main" id="{292A0C42-9903-3DEB-15F6-E606F56EFE41}"/>
              </a:ext>
            </a:extLst>
          </p:cNvPr>
          <p:cNvSpPr/>
          <p:nvPr/>
        </p:nvSpPr>
        <p:spPr>
          <a:xfrm>
            <a:off x="243840" y="213360"/>
            <a:ext cx="11765280" cy="6400800"/>
          </a:xfrm>
          <a:prstGeom prst="rect">
            <a:avLst/>
          </a:prstGeom>
          <a:noFill/>
          <a:ln w="15875" cmpd="sng">
            <a:solidFill>
              <a:schemeClr val="accent1">
                <a:shade val="1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5263886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3C49F-A0DB-66F6-0DE3-1755479759AA}"/>
              </a:ext>
            </a:extLst>
          </p:cNvPr>
          <p:cNvSpPr>
            <a:spLocks noGrp="1"/>
          </p:cNvSpPr>
          <p:nvPr>
            <p:ph type="title"/>
          </p:nvPr>
        </p:nvSpPr>
        <p:spPr/>
        <p:txBody>
          <a:bodyPr/>
          <a:lstStyle/>
          <a:p>
            <a:r>
              <a:rPr lang="en-IN" sz="1800" b="1" u="sng" kern="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 </a:t>
            </a:r>
            <a:r>
              <a:rPr lang="en-IN" sz="2400" b="1" u="sng" kern="0" dirty="0">
                <a:solidFill>
                  <a:srgbClr val="111111"/>
                </a:solidFill>
                <a:effectLst/>
                <a:latin typeface="Algerian" panose="04020705040A02060702" pitchFamily="82" charset="0"/>
                <a:ea typeface="Times New Roman" panose="02020603050405020304" pitchFamily="18" charset="0"/>
                <a:cs typeface="Times New Roman" panose="02020603050405020304" pitchFamily="18" charset="0"/>
              </a:rPr>
              <a:t>0- Level Descripti</a:t>
            </a:r>
            <a:r>
              <a:rPr lang="en-IN" sz="2400" u="sng" kern="0" dirty="0">
                <a:effectLst/>
                <a:latin typeface="Algerian" panose="04020705040A02060702" pitchFamily="82" charset="0"/>
                <a:ea typeface="Times New Roman" panose="02020603050405020304" pitchFamily="18" charset="0"/>
                <a:cs typeface="Times New Roman" panose="02020603050405020304" pitchFamily="18" charset="0"/>
              </a:rPr>
              <a:t>on:</a:t>
            </a:r>
            <a:br>
              <a:rPr lang="en-IN" sz="2400" u="sng" kern="100" dirty="0">
                <a:effectLst/>
                <a:latin typeface="Algerian" panose="04020705040A02060702" pitchFamily="82" charset="0"/>
                <a:ea typeface="Calibri" panose="020F0502020204030204" pitchFamily="34" charset="0"/>
                <a:cs typeface="Times New Roman" panose="02020603050405020304" pitchFamily="18" charset="0"/>
              </a:rPr>
            </a:br>
            <a:endParaRPr lang="en-IN" u="sng" dirty="0">
              <a:latin typeface="Algerian" panose="04020705040A02060702" pitchFamily="82" charset="0"/>
            </a:endParaRPr>
          </a:p>
        </p:txBody>
      </p:sp>
      <p:pic>
        <p:nvPicPr>
          <p:cNvPr id="4" name="Content Placeholder 3">
            <a:extLst>
              <a:ext uri="{FF2B5EF4-FFF2-40B4-BE49-F238E27FC236}">
                <a16:creationId xmlns:a16="http://schemas.microsoft.com/office/drawing/2014/main" id="{739C5980-2B03-28E8-5817-AD2BFF1288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588" y="1993394"/>
            <a:ext cx="10188823" cy="4038950"/>
          </a:xfrm>
          <a:prstGeom prst="rect">
            <a:avLst/>
          </a:prstGeom>
          <a:ln w="228600" cap="sq" cmpd="thickThin">
            <a:solidFill>
              <a:srgbClr val="000000"/>
            </a:solidFill>
            <a:prstDash val="solid"/>
            <a:miter lim="800000"/>
          </a:ln>
          <a:effectLst>
            <a:innerShdw blurRad="76200">
              <a:srgbClr val="000000"/>
            </a:innerShdw>
          </a:effectLst>
        </p:spPr>
      </p:pic>
      <p:sp>
        <p:nvSpPr>
          <p:cNvPr id="3" name="Rectangle 2">
            <a:extLst>
              <a:ext uri="{FF2B5EF4-FFF2-40B4-BE49-F238E27FC236}">
                <a16:creationId xmlns:a16="http://schemas.microsoft.com/office/drawing/2014/main" id="{338855EA-FE65-C551-DAEA-6170A7ABD456}"/>
              </a:ext>
            </a:extLst>
          </p:cNvPr>
          <p:cNvSpPr/>
          <p:nvPr/>
        </p:nvSpPr>
        <p:spPr>
          <a:xfrm>
            <a:off x="243840" y="213360"/>
            <a:ext cx="11765280" cy="6400800"/>
          </a:xfrm>
          <a:prstGeom prst="rect">
            <a:avLst/>
          </a:prstGeom>
          <a:noFill/>
          <a:ln w="15875" cmpd="sng">
            <a:solidFill>
              <a:schemeClr val="accent1">
                <a:shade val="1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3432911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09E4-B5D4-65CA-74D4-283CE0DABBAB}"/>
              </a:ext>
            </a:extLst>
          </p:cNvPr>
          <p:cNvSpPr>
            <a:spLocks noGrp="1"/>
          </p:cNvSpPr>
          <p:nvPr>
            <p:ph type="title"/>
          </p:nvPr>
        </p:nvSpPr>
        <p:spPr>
          <a:xfrm>
            <a:off x="838200" y="127323"/>
            <a:ext cx="10515600" cy="925973"/>
          </a:xfrm>
        </p:spPr>
        <p:txBody>
          <a:bodyPr>
            <a:normAutofit/>
          </a:bodyPr>
          <a:lstStyle/>
          <a:p>
            <a:r>
              <a:rPr lang="en-IN" sz="2400" u="sng" dirty="0">
                <a:latin typeface="Algerian" panose="04020705040A02060702" pitchFamily="82" charset="0"/>
              </a:rPr>
              <a:t>BASIC DESCRIPTION OF 0-LEVEL DFD:</a:t>
            </a:r>
          </a:p>
        </p:txBody>
      </p:sp>
      <p:sp>
        <p:nvSpPr>
          <p:cNvPr id="3" name="Content Placeholder 2">
            <a:extLst>
              <a:ext uri="{FF2B5EF4-FFF2-40B4-BE49-F238E27FC236}">
                <a16:creationId xmlns:a16="http://schemas.microsoft.com/office/drawing/2014/main" id="{B9E1E81F-EB80-8F91-63F3-4622E6A6562E}"/>
              </a:ext>
            </a:extLst>
          </p:cNvPr>
          <p:cNvSpPr>
            <a:spLocks noGrp="1"/>
          </p:cNvSpPr>
          <p:nvPr>
            <p:ph idx="1"/>
          </p:nvPr>
        </p:nvSpPr>
        <p:spPr>
          <a:xfrm>
            <a:off x="838200" y="949124"/>
            <a:ext cx="10515600" cy="5908876"/>
          </a:xfrm>
        </p:spPr>
        <p:txBody>
          <a:bodyPr>
            <a:noAutofit/>
          </a:bodyPr>
          <a:lstStyle/>
          <a:p>
            <a:pPr>
              <a:lnSpc>
                <a:spcPct val="107000"/>
              </a:lnSpc>
              <a:spcAft>
                <a:spcPts val="800"/>
              </a:spcAft>
            </a:pPr>
            <a:r>
              <a:rPr lang="en-IN" sz="2000" kern="0" dirty="0">
                <a:solidFill>
                  <a:srgbClr val="111111"/>
                </a:solidFill>
                <a:effectLst/>
                <a:ea typeface="Times New Roman" panose="02020603050405020304" pitchFamily="18" charset="0"/>
                <a:cs typeface="Times New Roman" panose="02020603050405020304" pitchFamily="18" charset="0"/>
              </a:rPr>
              <a:t>A zero level DFD or context diagram is a data flow diagram that shows the entire system as a single process with its relationship to external entities. As we know, a 0-level DFD is called a content diagram. It's a basic overview of the whole system or process being analysed or modelled. </a:t>
            </a:r>
            <a:endParaRPr lang="en-IN" sz="20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000" kern="0" dirty="0">
                <a:solidFill>
                  <a:srgbClr val="111111"/>
                </a:solidFill>
                <a:effectLst/>
                <a:ea typeface="Times New Roman" panose="02020603050405020304" pitchFamily="18" charset="0"/>
                <a:cs typeface="Times New Roman" panose="02020603050405020304" pitchFamily="18" charset="0"/>
              </a:rPr>
              <a:t>Here for our project  "Sentiment Analysis' ' the following is the  0- level diagram that shows the basic structure of the system or model.</a:t>
            </a:r>
            <a:endParaRPr lang="en-IN" sz="20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000" kern="0" dirty="0">
                <a:solidFill>
                  <a:srgbClr val="111111"/>
                </a:solidFill>
                <a:effectLst/>
                <a:ea typeface="Times New Roman" panose="02020603050405020304" pitchFamily="18" charset="0"/>
                <a:cs typeface="Times New Roman" panose="02020603050405020304" pitchFamily="18" charset="0"/>
              </a:rPr>
              <a:t>Here we have a database (to fetch for the positive, negative and neutral words), a  model /system/ software, and user.</a:t>
            </a:r>
            <a:endParaRPr lang="en-IN" sz="20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000" kern="0" dirty="0">
                <a:solidFill>
                  <a:srgbClr val="111111"/>
                </a:solidFill>
                <a:effectLst/>
                <a:ea typeface="Times New Roman" panose="02020603050405020304" pitchFamily="18" charset="0"/>
                <a:cs typeface="Times New Roman" panose="02020603050405020304" pitchFamily="18" charset="0"/>
              </a:rPr>
              <a:t> Here the user gives the reviews of Amazon to the software and with the help of  the database, software returns the final or the end result of the process.</a:t>
            </a:r>
            <a:br>
              <a:rPr lang="en-IN" sz="2000" b="1" kern="0" dirty="0">
                <a:solidFill>
                  <a:srgbClr val="111111"/>
                </a:solidFill>
                <a:effectLst/>
                <a:ea typeface="Times New Roman" panose="02020603050405020304" pitchFamily="18" charset="0"/>
                <a:cs typeface="Times New Roman" panose="02020603050405020304" pitchFamily="18" charset="0"/>
              </a:rPr>
            </a:br>
            <a:br>
              <a:rPr lang="en-IN" sz="2000" b="1" kern="0" dirty="0">
                <a:solidFill>
                  <a:srgbClr val="111111"/>
                </a:solidFill>
                <a:effectLst/>
                <a:ea typeface="Times New Roman" panose="02020603050405020304" pitchFamily="18" charset="0"/>
                <a:cs typeface="Times New Roman" panose="02020603050405020304" pitchFamily="18" charset="0"/>
              </a:rPr>
            </a:br>
            <a:endParaRPr lang="en-IN" sz="2000" kern="100" dirty="0">
              <a:effectLst/>
              <a:ea typeface="Calibri" panose="020F0502020204030204" pitchFamily="34" charset="0"/>
              <a:cs typeface="Times New Roman" panose="02020603050405020304" pitchFamily="18" charset="0"/>
            </a:endParaRPr>
          </a:p>
          <a:p>
            <a:endParaRPr lang="en-IN" sz="2000" dirty="0"/>
          </a:p>
        </p:txBody>
      </p:sp>
      <p:sp>
        <p:nvSpPr>
          <p:cNvPr id="4" name="Rectangle 3">
            <a:extLst>
              <a:ext uri="{FF2B5EF4-FFF2-40B4-BE49-F238E27FC236}">
                <a16:creationId xmlns:a16="http://schemas.microsoft.com/office/drawing/2014/main" id="{53B7076E-31A6-3CAD-93C1-683BC8F81770}"/>
              </a:ext>
            </a:extLst>
          </p:cNvPr>
          <p:cNvSpPr/>
          <p:nvPr/>
        </p:nvSpPr>
        <p:spPr>
          <a:xfrm>
            <a:off x="243840" y="213360"/>
            <a:ext cx="11765280" cy="6400800"/>
          </a:xfrm>
          <a:prstGeom prst="rect">
            <a:avLst/>
          </a:prstGeom>
          <a:noFill/>
          <a:ln w="15875" cmpd="sng">
            <a:solidFill>
              <a:schemeClr val="accent1">
                <a:shade val="1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1634915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6AA32-E43D-F506-A693-E0A28DA65E91}"/>
              </a:ext>
            </a:extLst>
          </p:cNvPr>
          <p:cNvSpPr>
            <a:spLocks noGrp="1"/>
          </p:cNvSpPr>
          <p:nvPr>
            <p:ph type="title"/>
          </p:nvPr>
        </p:nvSpPr>
        <p:spPr>
          <a:xfrm>
            <a:off x="525684" y="307252"/>
            <a:ext cx="10515600" cy="1325563"/>
          </a:xfrm>
        </p:spPr>
        <p:txBody>
          <a:bodyPr/>
          <a:lstStyle/>
          <a:p>
            <a:r>
              <a:rPr lang="en-IN" sz="2400" b="1" u="sng" kern="0" dirty="0">
                <a:solidFill>
                  <a:srgbClr val="111111"/>
                </a:solidFill>
                <a:effectLst/>
                <a:latin typeface="Algerian" panose="04020705040A02060702" pitchFamily="82" charset="0"/>
                <a:ea typeface="Times New Roman" panose="02020603050405020304" pitchFamily="18" charset="0"/>
                <a:cs typeface="Times New Roman" panose="02020603050405020304" pitchFamily="18" charset="0"/>
              </a:rPr>
              <a:t>1-Level Description:</a:t>
            </a:r>
            <a:b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br>
            <a:endParaRPr lang="en-IN" u="sng" dirty="0"/>
          </a:p>
        </p:txBody>
      </p:sp>
      <p:pic>
        <p:nvPicPr>
          <p:cNvPr id="4" name="Content Placeholder 3">
            <a:extLst>
              <a:ext uri="{FF2B5EF4-FFF2-40B4-BE49-F238E27FC236}">
                <a16:creationId xmlns:a16="http://schemas.microsoft.com/office/drawing/2014/main" id="{F9D7D887-5187-59C8-3EDE-965CF484890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46927" y="1825625"/>
            <a:ext cx="9498551" cy="4351338"/>
          </a:xfrm>
          <a:prstGeom prst="rect">
            <a:avLst/>
          </a:prstGeom>
          <a:ln w="228600" cap="sq" cmpd="thickThin">
            <a:solidFill>
              <a:srgbClr val="000000"/>
            </a:solidFill>
            <a:prstDash val="solid"/>
            <a:miter lim="800000"/>
          </a:ln>
          <a:effectLst>
            <a:innerShdw blurRad="76200">
              <a:srgbClr val="000000"/>
            </a:innerShdw>
          </a:effectLst>
        </p:spPr>
      </p:pic>
      <p:sp>
        <p:nvSpPr>
          <p:cNvPr id="3" name="Rectangle 2">
            <a:extLst>
              <a:ext uri="{FF2B5EF4-FFF2-40B4-BE49-F238E27FC236}">
                <a16:creationId xmlns:a16="http://schemas.microsoft.com/office/drawing/2014/main" id="{7E22E3B9-E35F-B96C-D234-4AE167E94086}"/>
              </a:ext>
            </a:extLst>
          </p:cNvPr>
          <p:cNvSpPr/>
          <p:nvPr/>
        </p:nvSpPr>
        <p:spPr>
          <a:xfrm>
            <a:off x="243840" y="213360"/>
            <a:ext cx="11765280" cy="6400800"/>
          </a:xfrm>
          <a:prstGeom prst="rect">
            <a:avLst/>
          </a:prstGeom>
          <a:noFill/>
          <a:ln w="15875" cmpd="sng">
            <a:solidFill>
              <a:schemeClr val="accent1">
                <a:shade val="1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3184839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F124E-6ACF-1866-FB3D-207C6D72AA34}"/>
              </a:ext>
            </a:extLst>
          </p:cNvPr>
          <p:cNvSpPr>
            <a:spLocks noGrp="1"/>
          </p:cNvSpPr>
          <p:nvPr>
            <p:ph type="title"/>
          </p:nvPr>
        </p:nvSpPr>
        <p:spPr>
          <a:xfrm>
            <a:off x="838200" y="283845"/>
            <a:ext cx="10515600" cy="1325563"/>
          </a:xfrm>
        </p:spPr>
        <p:txBody>
          <a:bodyPr>
            <a:normAutofit/>
          </a:bodyPr>
          <a:lstStyle/>
          <a:p>
            <a:r>
              <a:rPr lang="en-IN" sz="2400" u="sng" dirty="0">
                <a:latin typeface="Algerian" panose="04020705040A02060702" pitchFamily="82" charset="0"/>
              </a:rPr>
              <a:t>BASIC DESCRIPTION OF 1-LEVEL DFD</a:t>
            </a:r>
            <a:r>
              <a:rPr lang="en-IN" sz="2400" dirty="0">
                <a:latin typeface="Algerian" panose="04020705040A02060702" pitchFamily="82" charset="0"/>
              </a:rPr>
              <a:t>:</a:t>
            </a:r>
            <a:endParaRPr lang="en-IN" sz="2400" dirty="0"/>
          </a:p>
        </p:txBody>
      </p:sp>
      <p:sp>
        <p:nvSpPr>
          <p:cNvPr id="3" name="Content Placeholder 2">
            <a:extLst>
              <a:ext uri="{FF2B5EF4-FFF2-40B4-BE49-F238E27FC236}">
                <a16:creationId xmlns:a16="http://schemas.microsoft.com/office/drawing/2014/main" id="{0D592660-DD0E-4F1D-F6A3-401DAF118B0B}"/>
              </a:ext>
            </a:extLst>
          </p:cNvPr>
          <p:cNvSpPr>
            <a:spLocks noGrp="1"/>
          </p:cNvSpPr>
          <p:nvPr>
            <p:ph idx="1"/>
          </p:nvPr>
        </p:nvSpPr>
        <p:spPr/>
        <p:txBody>
          <a:bodyPr>
            <a:normAutofit fontScale="92500" lnSpcReduction="20000"/>
          </a:bodyPr>
          <a:lstStyle/>
          <a:p>
            <a:r>
              <a:rPr lang="en-IN" sz="2400" kern="0" dirty="0">
                <a:solidFill>
                  <a:srgbClr val="111111"/>
                </a:solidFill>
                <a:effectLst/>
                <a:ea typeface="Times New Roman" panose="02020603050405020304" pitchFamily="18" charset="0"/>
                <a:cs typeface="Times New Roman" panose="02020603050405020304" pitchFamily="18" charset="0"/>
              </a:rPr>
              <a:t>A 1 level DFD breaks down the main process into subprocesses that can then be seen on a deeper level. Also, level 1 DFD contains data stores that are used by the main process.</a:t>
            </a:r>
            <a:endParaRPr lang="en-IN" sz="24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400" kern="0" dirty="0">
                <a:solidFill>
                  <a:srgbClr val="111111"/>
                </a:solidFill>
                <a:effectLst/>
                <a:ea typeface="Times New Roman" panose="02020603050405020304" pitchFamily="18" charset="0"/>
                <a:cs typeface="Times New Roman" panose="02020603050405020304" pitchFamily="18" charset="0"/>
              </a:rPr>
              <a:t>As we know that 1- level DFD provides a more detailed view of the system by breaking down the major process identified in O level into </a:t>
            </a:r>
            <a:r>
              <a:rPr lang="en-IN" sz="2400" kern="0" dirty="0" err="1">
                <a:solidFill>
                  <a:srgbClr val="111111"/>
                </a:solidFill>
                <a:effectLst/>
                <a:ea typeface="Times New Roman" panose="02020603050405020304" pitchFamily="18" charset="0"/>
                <a:cs typeface="Times New Roman" panose="02020603050405020304" pitchFamily="18" charset="0"/>
              </a:rPr>
              <a:t>subproblems.We</a:t>
            </a:r>
            <a:r>
              <a:rPr lang="en-IN" sz="2400" kern="0" dirty="0">
                <a:solidFill>
                  <a:srgbClr val="111111"/>
                </a:solidFill>
                <a:effectLst/>
                <a:ea typeface="Times New Roman" panose="02020603050405020304" pitchFamily="18" charset="0"/>
                <a:cs typeface="Times New Roman" panose="02020603050405020304" pitchFamily="18" charset="0"/>
              </a:rPr>
              <a:t> have inputs and outputs of the process. Here the “SENTIMENT ANALYSIS”, has several inputs like:</a:t>
            </a:r>
            <a:endParaRPr lang="en-IN" sz="2400" kern="100" dirty="0">
              <a:effectLst/>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2400" kern="0" dirty="0">
                <a:solidFill>
                  <a:srgbClr val="111111"/>
                </a:solidFill>
                <a:effectLst/>
                <a:ea typeface="Times New Roman" panose="02020603050405020304" pitchFamily="18" charset="0"/>
                <a:cs typeface="Times New Roman" panose="02020603050405020304" pitchFamily="18" charset="0"/>
              </a:rPr>
              <a:t>Read data</a:t>
            </a:r>
            <a:endParaRPr lang="en-IN" sz="2400" kern="100" dirty="0">
              <a:solidFill>
                <a:srgbClr val="111111"/>
              </a:solidFill>
              <a:effectLst/>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2400" kern="0" dirty="0">
                <a:solidFill>
                  <a:srgbClr val="111111"/>
                </a:solidFill>
                <a:effectLst/>
                <a:ea typeface="Times New Roman" panose="02020603050405020304" pitchFamily="18" charset="0"/>
                <a:cs typeface="Times New Roman" panose="02020603050405020304" pitchFamily="18" charset="0"/>
              </a:rPr>
              <a:t>Data Preprocessing</a:t>
            </a:r>
            <a:endParaRPr lang="en-IN" sz="2400" kern="100" dirty="0">
              <a:solidFill>
                <a:srgbClr val="111111"/>
              </a:solidFill>
              <a:effectLst/>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2400" kern="0" dirty="0">
                <a:solidFill>
                  <a:srgbClr val="111111"/>
                </a:solidFill>
                <a:effectLst/>
                <a:ea typeface="Times New Roman" panose="02020603050405020304" pitchFamily="18" charset="0"/>
                <a:cs typeface="Times New Roman" panose="02020603050405020304" pitchFamily="18" charset="0"/>
              </a:rPr>
              <a:t>Data Processing</a:t>
            </a:r>
            <a:endParaRPr lang="en-IN" sz="2400" kern="100" dirty="0">
              <a:solidFill>
                <a:srgbClr val="111111"/>
              </a:solidFill>
              <a:effectLst/>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2400" kern="0" dirty="0">
                <a:solidFill>
                  <a:srgbClr val="111111"/>
                </a:solidFill>
                <a:effectLst/>
                <a:ea typeface="Times New Roman" panose="02020603050405020304" pitchFamily="18" charset="0"/>
                <a:cs typeface="Times New Roman" panose="02020603050405020304" pitchFamily="18" charset="0"/>
              </a:rPr>
              <a:t>Database/ words to identify</a:t>
            </a:r>
            <a:endParaRPr lang="en-IN" sz="2400" kern="100" dirty="0">
              <a:solidFill>
                <a:srgbClr val="111111"/>
              </a:solidFill>
              <a:effectLst/>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2400" kern="0" dirty="0">
                <a:solidFill>
                  <a:srgbClr val="111111"/>
                </a:solidFill>
                <a:effectLst/>
                <a:ea typeface="Times New Roman" panose="02020603050405020304" pitchFamily="18" charset="0"/>
                <a:cs typeface="Times New Roman" panose="02020603050405020304" pitchFamily="18" charset="0"/>
              </a:rPr>
              <a:t>Outputs or subprocesses like classified to final results</a:t>
            </a:r>
            <a:endParaRPr lang="en-IN" sz="2400" kern="100" dirty="0">
              <a:solidFill>
                <a:srgbClr val="111111"/>
              </a:solidFill>
              <a:effectLst/>
              <a:ea typeface="Calibri" panose="020F0502020204030204" pitchFamily="34" charset="0"/>
              <a:cs typeface="Times New Roman" panose="02020603050405020304" pitchFamily="18" charset="0"/>
            </a:endParaRPr>
          </a:p>
          <a:p>
            <a:endParaRPr lang="en-IN" sz="3600" dirty="0"/>
          </a:p>
        </p:txBody>
      </p:sp>
      <p:sp>
        <p:nvSpPr>
          <p:cNvPr id="4" name="Rectangle 3">
            <a:extLst>
              <a:ext uri="{FF2B5EF4-FFF2-40B4-BE49-F238E27FC236}">
                <a16:creationId xmlns:a16="http://schemas.microsoft.com/office/drawing/2014/main" id="{8145303B-C390-E479-CC13-F7850AF77F9A}"/>
              </a:ext>
            </a:extLst>
          </p:cNvPr>
          <p:cNvSpPr/>
          <p:nvPr/>
        </p:nvSpPr>
        <p:spPr>
          <a:xfrm>
            <a:off x="243840" y="213360"/>
            <a:ext cx="11765280" cy="6400800"/>
          </a:xfrm>
          <a:prstGeom prst="rect">
            <a:avLst/>
          </a:prstGeom>
          <a:noFill/>
          <a:ln w="15875" cmpd="sng">
            <a:solidFill>
              <a:schemeClr val="accent1">
                <a:shade val="1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9007620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BA053-0515-2546-2CC9-44AF6EE89C6F}"/>
              </a:ext>
            </a:extLst>
          </p:cNvPr>
          <p:cNvSpPr>
            <a:spLocks noGrp="1"/>
          </p:cNvSpPr>
          <p:nvPr>
            <p:ph type="title"/>
          </p:nvPr>
        </p:nvSpPr>
        <p:spPr/>
        <p:txBody>
          <a:bodyPr/>
          <a:lstStyle/>
          <a:p>
            <a:r>
              <a:rPr lang="en-IN" dirty="0">
                <a:latin typeface="Algerian" panose="04020705040A02060702" pitchFamily="82" charset="0"/>
              </a:rPr>
              <a:t>TEAM STRUCTURE:</a:t>
            </a:r>
          </a:p>
        </p:txBody>
      </p:sp>
      <p:sp>
        <p:nvSpPr>
          <p:cNvPr id="3" name="Content Placeholder 2">
            <a:extLst>
              <a:ext uri="{FF2B5EF4-FFF2-40B4-BE49-F238E27FC236}">
                <a16:creationId xmlns:a16="http://schemas.microsoft.com/office/drawing/2014/main" id="{98CC2A79-8886-87AF-5529-D83CDEA7BF09}"/>
              </a:ext>
            </a:extLst>
          </p:cNvPr>
          <p:cNvSpPr>
            <a:spLocks noGrp="1"/>
          </p:cNvSpPr>
          <p:nvPr>
            <p:ph idx="1"/>
          </p:nvPr>
        </p:nvSpPr>
        <p:spPr/>
        <p:txBody>
          <a:bodyPr>
            <a:normAutofit/>
          </a:bodyPr>
          <a:lstStyle/>
          <a:p>
            <a:pPr marL="0" indent="0">
              <a:lnSpc>
                <a:spcPct val="107000"/>
              </a:lnSpc>
              <a:spcAft>
                <a:spcPts val="800"/>
              </a:spcAft>
              <a:buNone/>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b="1" kern="0" dirty="0">
                <a:solidFill>
                  <a:srgbClr val="000000"/>
                </a:solidFill>
                <a:effectLst/>
                <a:ea typeface="Times New Roman" panose="02020603050405020304" pitchFamily="18" charset="0"/>
                <a:cs typeface="Times New Roman" panose="02020603050405020304" pitchFamily="18" charset="0"/>
              </a:rPr>
              <a:t>REQUIREMEMT GATHERING TEAM:  Jagrati Yadav and Aanya </a:t>
            </a:r>
            <a:r>
              <a:rPr lang="en-IN" sz="1800" b="1" kern="0" dirty="0" err="1">
                <a:solidFill>
                  <a:srgbClr val="000000"/>
                </a:solidFill>
                <a:ea typeface="Times New Roman" panose="02020603050405020304" pitchFamily="18" charset="0"/>
                <a:cs typeface="Times New Roman" panose="02020603050405020304" pitchFamily="18" charset="0"/>
              </a:rPr>
              <a:t>S</a:t>
            </a:r>
            <a:r>
              <a:rPr lang="en-IN" sz="1800" b="1" kern="0" dirty="0" err="1">
                <a:solidFill>
                  <a:srgbClr val="000000"/>
                </a:solidFill>
                <a:effectLst/>
                <a:ea typeface="Times New Roman" panose="02020603050405020304" pitchFamily="18" charset="0"/>
                <a:cs typeface="Times New Roman" panose="02020603050405020304" pitchFamily="18" charset="0"/>
              </a:rPr>
              <a:t>inghai</a:t>
            </a:r>
            <a:endParaRPr lang="en-IN" sz="1400" kern="100" dirty="0">
              <a:effectLst/>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b="1" kern="0" dirty="0">
                <a:solidFill>
                  <a:srgbClr val="000000"/>
                </a:solidFill>
                <a:effectLst/>
                <a:ea typeface="Times New Roman" panose="02020603050405020304" pitchFamily="18" charset="0"/>
                <a:cs typeface="Times New Roman" panose="02020603050405020304" pitchFamily="18" charset="0"/>
              </a:rPr>
              <a:t>DESIGN TEAM : Aditi Tiwari , Aanya </a:t>
            </a:r>
            <a:r>
              <a:rPr lang="en-IN" sz="1800" b="1" kern="0" dirty="0" err="1">
                <a:solidFill>
                  <a:srgbClr val="000000"/>
                </a:solidFill>
                <a:effectLst/>
                <a:ea typeface="Times New Roman" panose="02020603050405020304" pitchFamily="18" charset="0"/>
                <a:cs typeface="Times New Roman" panose="02020603050405020304" pitchFamily="18" charset="0"/>
              </a:rPr>
              <a:t>Singhai</a:t>
            </a:r>
            <a:endParaRPr lang="en-IN" sz="1400" kern="100" dirty="0">
              <a:effectLst/>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b="1" kern="0" dirty="0">
                <a:solidFill>
                  <a:srgbClr val="000000"/>
                </a:solidFill>
                <a:effectLst/>
                <a:ea typeface="Times New Roman" panose="02020603050405020304" pitchFamily="18" charset="0"/>
                <a:cs typeface="Times New Roman" panose="02020603050405020304" pitchFamily="18" charset="0"/>
              </a:rPr>
              <a:t>CODING TEAM  : Aditi Tiwari ,Anshika Gupta</a:t>
            </a:r>
            <a:endParaRPr lang="en-IN" sz="1400" kern="100" dirty="0">
              <a:effectLst/>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b="1" kern="0" dirty="0">
                <a:solidFill>
                  <a:srgbClr val="000000"/>
                </a:solidFill>
                <a:effectLst/>
                <a:ea typeface="Times New Roman" panose="02020603050405020304" pitchFamily="18" charset="0"/>
                <a:cs typeface="Times New Roman" panose="02020603050405020304" pitchFamily="18" charset="0"/>
              </a:rPr>
              <a:t>TESTING TEAM : Aditi </a:t>
            </a:r>
            <a:r>
              <a:rPr lang="en-IN" sz="1800" b="1" kern="0" dirty="0">
                <a:solidFill>
                  <a:srgbClr val="000000"/>
                </a:solidFill>
                <a:ea typeface="Times New Roman" panose="02020603050405020304" pitchFamily="18" charset="0"/>
                <a:cs typeface="Times New Roman" panose="02020603050405020304" pitchFamily="18" charset="0"/>
              </a:rPr>
              <a:t>T</a:t>
            </a:r>
            <a:r>
              <a:rPr lang="en-IN" sz="1800" b="1" kern="0" dirty="0">
                <a:solidFill>
                  <a:srgbClr val="000000"/>
                </a:solidFill>
                <a:effectLst/>
                <a:ea typeface="Times New Roman" panose="02020603050405020304" pitchFamily="18" charset="0"/>
                <a:cs typeface="Times New Roman" panose="02020603050405020304" pitchFamily="18" charset="0"/>
              </a:rPr>
              <a:t>iwari, Anshika Gupt</a:t>
            </a:r>
            <a:r>
              <a:rPr lang="en-IN" sz="1800" b="1" kern="0" dirty="0">
                <a:solidFill>
                  <a:srgbClr val="000000"/>
                </a:solidFill>
                <a:ea typeface="Times New Roman" panose="02020603050405020304" pitchFamily="18" charset="0"/>
                <a:cs typeface="Times New Roman" panose="02020603050405020304" pitchFamily="18" charset="0"/>
              </a:rPr>
              <a:t>a</a:t>
            </a:r>
            <a:endParaRPr lang="en-IN" sz="1400" kern="100" dirty="0">
              <a:effectLst/>
              <a:ea typeface="Calibri" panose="020F0502020204030204" pitchFamily="34" charset="0"/>
              <a:cs typeface="Times New Roman" panose="02020603050405020304" pitchFamily="18" charset="0"/>
            </a:endParaRPr>
          </a:p>
          <a:p>
            <a:pPr marL="0" indent="0">
              <a:buNone/>
            </a:pPr>
            <a:endParaRPr lang="en-IN" sz="3200" dirty="0"/>
          </a:p>
        </p:txBody>
      </p:sp>
      <p:sp>
        <p:nvSpPr>
          <p:cNvPr id="5" name="Rectangle 4">
            <a:extLst>
              <a:ext uri="{FF2B5EF4-FFF2-40B4-BE49-F238E27FC236}">
                <a16:creationId xmlns:a16="http://schemas.microsoft.com/office/drawing/2014/main" id="{898AC1F5-D675-6425-AC47-037970EB0A91}"/>
              </a:ext>
            </a:extLst>
          </p:cNvPr>
          <p:cNvSpPr/>
          <p:nvPr/>
        </p:nvSpPr>
        <p:spPr>
          <a:xfrm>
            <a:off x="243840" y="213360"/>
            <a:ext cx="11765280" cy="6400800"/>
          </a:xfrm>
          <a:prstGeom prst="rect">
            <a:avLst/>
          </a:prstGeom>
          <a:noFill/>
          <a:ln w="15875" cmpd="sng">
            <a:solidFill>
              <a:schemeClr val="accent1">
                <a:shade val="1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0375087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1E9C-421F-F99D-0418-9BC2A6782889}"/>
              </a:ext>
            </a:extLst>
          </p:cNvPr>
          <p:cNvSpPr>
            <a:spLocks noGrp="1"/>
          </p:cNvSpPr>
          <p:nvPr>
            <p:ph type="title"/>
          </p:nvPr>
        </p:nvSpPr>
        <p:spPr/>
        <p:txBody>
          <a:bodyPr>
            <a:normAutofit fontScale="90000"/>
          </a:bodyPr>
          <a:lstStyle/>
          <a:p>
            <a:br>
              <a:rPr lang="en-IN" sz="2400" b="1" u="sng" kern="0" dirty="0">
                <a:solidFill>
                  <a:srgbClr val="111111"/>
                </a:solidFill>
                <a:effectLst/>
                <a:latin typeface="Algerian" panose="04020705040A02060702" pitchFamily="82" charset="0"/>
                <a:ea typeface="Times New Roman" panose="02020603050405020304" pitchFamily="18" charset="0"/>
                <a:cs typeface="Times New Roman" panose="02020603050405020304" pitchFamily="18" charset="0"/>
              </a:rPr>
            </a:br>
            <a:r>
              <a:rPr lang="en-IN" sz="2400" b="1" u="sng" kern="0" dirty="0">
                <a:solidFill>
                  <a:srgbClr val="111111"/>
                </a:solidFill>
                <a:effectLst/>
                <a:latin typeface="Algerian" panose="04020705040A02060702" pitchFamily="82" charset="0"/>
                <a:ea typeface="Times New Roman" panose="02020603050405020304" pitchFamily="18" charset="0"/>
                <a:cs typeface="Times New Roman" panose="02020603050405020304" pitchFamily="18" charset="0"/>
              </a:rPr>
              <a:t>Use Case Diagram:</a:t>
            </a:r>
            <a:br>
              <a:rPr lang="en-IN" sz="2400" u="sng" kern="100" dirty="0">
                <a:effectLst/>
                <a:latin typeface="Algerian" panose="04020705040A02060702" pitchFamily="82" charset="0"/>
                <a:ea typeface="Calibri" panose="020F0502020204030204" pitchFamily="34" charset="0"/>
                <a:cs typeface="Times New Roman" panose="02020603050405020304" pitchFamily="18" charset="0"/>
              </a:rPr>
            </a:br>
            <a:endParaRPr lang="en-IN" sz="5400" u="sng" dirty="0">
              <a:latin typeface="Algerian" panose="04020705040A02060702" pitchFamily="82" charset="0"/>
            </a:endParaRPr>
          </a:p>
        </p:txBody>
      </p:sp>
      <p:pic>
        <p:nvPicPr>
          <p:cNvPr id="5" name="Content Placeholder 4">
            <a:extLst>
              <a:ext uri="{FF2B5EF4-FFF2-40B4-BE49-F238E27FC236}">
                <a16:creationId xmlns:a16="http://schemas.microsoft.com/office/drawing/2014/main" id="{F08EB0CC-92A5-286D-EBB1-11B04A1FD33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3569" y="1406535"/>
            <a:ext cx="9664861" cy="4910387"/>
          </a:xfrm>
          <a:prstGeom prst="rect">
            <a:avLst/>
          </a:prstGeom>
          <a:ln w="228600" cap="sq" cmpd="thickThin">
            <a:solidFill>
              <a:srgbClr val="000000"/>
            </a:solidFill>
            <a:prstDash val="solid"/>
            <a:miter lim="800000"/>
          </a:ln>
          <a:effectLst>
            <a:innerShdw blurRad="76200">
              <a:srgbClr val="000000"/>
            </a:innerShdw>
          </a:effectLst>
        </p:spPr>
      </p:pic>
      <p:sp>
        <p:nvSpPr>
          <p:cNvPr id="3" name="Rectangle 2">
            <a:extLst>
              <a:ext uri="{FF2B5EF4-FFF2-40B4-BE49-F238E27FC236}">
                <a16:creationId xmlns:a16="http://schemas.microsoft.com/office/drawing/2014/main" id="{C2087811-FEF4-BE28-48C4-E5679D758AE0}"/>
              </a:ext>
            </a:extLst>
          </p:cNvPr>
          <p:cNvSpPr/>
          <p:nvPr/>
        </p:nvSpPr>
        <p:spPr>
          <a:xfrm>
            <a:off x="243840" y="213360"/>
            <a:ext cx="11765280" cy="6400800"/>
          </a:xfrm>
          <a:prstGeom prst="rect">
            <a:avLst/>
          </a:prstGeom>
          <a:noFill/>
          <a:ln w="15875" cmpd="sng">
            <a:solidFill>
              <a:schemeClr val="accent1">
                <a:shade val="1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177026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0D4A3-1FDE-4539-C290-FDCCC76E6B66}"/>
              </a:ext>
            </a:extLst>
          </p:cNvPr>
          <p:cNvSpPr>
            <a:spLocks noGrp="1"/>
          </p:cNvSpPr>
          <p:nvPr>
            <p:ph type="title"/>
          </p:nvPr>
        </p:nvSpPr>
        <p:spPr/>
        <p:txBody>
          <a:bodyPr>
            <a:normAutofit/>
          </a:bodyPr>
          <a:lstStyle/>
          <a:p>
            <a:r>
              <a:rPr lang="en-IN" sz="2400" u="sng" dirty="0">
                <a:latin typeface="Algerian" panose="04020705040A02060702" pitchFamily="82" charset="0"/>
              </a:rPr>
              <a:t>BASIC DESCRIPTION OF USE CASE:</a:t>
            </a:r>
            <a:endParaRPr lang="en-IN" sz="2400" u="sng" dirty="0"/>
          </a:p>
        </p:txBody>
      </p:sp>
      <p:sp>
        <p:nvSpPr>
          <p:cNvPr id="3" name="Content Placeholder 2">
            <a:extLst>
              <a:ext uri="{FF2B5EF4-FFF2-40B4-BE49-F238E27FC236}">
                <a16:creationId xmlns:a16="http://schemas.microsoft.com/office/drawing/2014/main" id="{18372EB3-A2E4-C59E-A368-C0E6AF63186B}"/>
              </a:ext>
            </a:extLst>
          </p:cNvPr>
          <p:cNvSpPr>
            <a:spLocks noGrp="1"/>
          </p:cNvSpPr>
          <p:nvPr>
            <p:ph idx="1"/>
          </p:nvPr>
        </p:nvSpPr>
        <p:spPr/>
        <p:txBody>
          <a:bodyPr>
            <a:normAutofit/>
          </a:bodyPr>
          <a:lstStyle/>
          <a:p>
            <a:pPr>
              <a:spcAft>
                <a:spcPts val="1200"/>
              </a:spcAft>
            </a:pPr>
            <a:r>
              <a:rPr lang="en-IN" sz="2400" dirty="0">
                <a:solidFill>
                  <a:srgbClr val="282C33"/>
                </a:solidFill>
                <a:effectLst/>
                <a:ea typeface="Times New Roman" panose="02020603050405020304" pitchFamily="18" charset="0"/>
              </a:rPr>
              <a:t>In the Unified Modelling Language (UML), a use case diagram can summarize the details of your system's users (also known as actors) and their interactions with the system. To build one, you'll use a set of specialized symbols and connectors. An effective use case diagram can help your team discuss and represent:</a:t>
            </a:r>
            <a:endParaRPr lang="en-IN" sz="2400" dirty="0">
              <a:ea typeface="Times New Roman" panose="02020603050405020304" pitchFamily="18" charset="0"/>
            </a:endParaRPr>
          </a:p>
          <a:p>
            <a:pPr>
              <a:spcAft>
                <a:spcPts val="1200"/>
              </a:spcAft>
            </a:pPr>
            <a:r>
              <a:rPr lang="en-IN" sz="2400" dirty="0">
                <a:solidFill>
                  <a:srgbClr val="282C33"/>
                </a:solidFill>
                <a:effectLst/>
                <a:ea typeface="Times New Roman" panose="02020603050405020304" pitchFamily="18" charset="0"/>
              </a:rPr>
              <a:t>Scenarios in which your system or application interacts with people, organizations, or external systems.</a:t>
            </a:r>
            <a:endParaRPr lang="en-IN" sz="2400" dirty="0">
              <a:ea typeface="Times New Roman" panose="02020603050405020304" pitchFamily="18" charset="0"/>
            </a:endParaRPr>
          </a:p>
          <a:p>
            <a:pPr>
              <a:spcAft>
                <a:spcPts val="1200"/>
              </a:spcAft>
            </a:pPr>
            <a:r>
              <a:rPr lang="en-IN" sz="2400" dirty="0">
                <a:solidFill>
                  <a:srgbClr val="282C33"/>
                </a:solidFill>
                <a:effectLst/>
                <a:ea typeface="Times New Roman" panose="02020603050405020304" pitchFamily="18" charset="0"/>
              </a:rPr>
              <a:t>Goals that your system or application helps those entities (known as actors) achieve.</a:t>
            </a:r>
            <a:endParaRPr lang="en-IN" sz="2400" dirty="0">
              <a:effectLst/>
              <a:ea typeface="Times New Roman" panose="02020603050405020304" pitchFamily="18" charset="0"/>
            </a:endParaRPr>
          </a:p>
          <a:p>
            <a:r>
              <a:rPr lang="en-IN" sz="2400" dirty="0">
                <a:solidFill>
                  <a:srgbClr val="282C33"/>
                </a:solidFill>
                <a:effectLst/>
                <a:ea typeface="Calibri" panose="020F0502020204030204" pitchFamily="34" charset="0"/>
              </a:rPr>
              <a:t>The scope of your system.</a:t>
            </a:r>
            <a:endParaRPr lang="en-IN" sz="2400" dirty="0"/>
          </a:p>
        </p:txBody>
      </p:sp>
      <p:sp>
        <p:nvSpPr>
          <p:cNvPr id="4" name="Rectangle 3">
            <a:extLst>
              <a:ext uri="{FF2B5EF4-FFF2-40B4-BE49-F238E27FC236}">
                <a16:creationId xmlns:a16="http://schemas.microsoft.com/office/drawing/2014/main" id="{C2588C31-66D3-E17D-D21D-28DBACBE16AA}"/>
              </a:ext>
            </a:extLst>
          </p:cNvPr>
          <p:cNvSpPr/>
          <p:nvPr/>
        </p:nvSpPr>
        <p:spPr>
          <a:xfrm>
            <a:off x="243840" y="213360"/>
            <a:ext cx="11765280" cy="6400800"/>
          </a:xfrm>
          <a:prstGeom prst="rect">
            <a:avLst/>
          </a:prstGeom>
          <a:noFill/>
          <a:ln w="15875" cmpd="sng">
            <a:solidFill>
              <a:schemeClr val="accent1">
                <a:shade val="1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3577372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15D655-212C-4368-5A90-D944242107BE}"/>
              </a:ext>
            </a:extLst>
          </p:cNvPr>
          <p:cNvSpPr>
            <a:spLocks noGrp="1"/>
          </p:cNvSpPr>
          <p:nvPr>
            <p:ph type="title"/>
          </p:nvPr>
        </p:nvSpPr>
        <p:spPr/>
        <p:txBody>
          <a:bodyPr>
            <a:normAutofit/>
          </a:bodyPr>
          <a:lstStyle/>
          <a:p>
            <a:r>
              <a:rPr lang="en-IN" sz="2400" u="sng" dirty="0">
                <a:latin typeface="Algerian" panose="04020705040A02060702" pitchFamily="82" charset="0"/>
              </a:rPr>
              <a:t>Sequence diagram:</a:t>
            </a:r>
          </a:p>
        </p:txBody>
      </p:sp>
      <p:pic>
        <p:nvPicPr>
          <p:cNvPr id="9" name="Content Placeholder 8">
            <a:extLst>
              <a:ext uri="{FF2B5EF4-FFF2-40B4-BE49-F238E27FC236}">
                <a16:creationId xmlns:a16="http://schemas.microsoft.com/office/drawing/2014/main" id="{43E3838A-4100-084F-0EB5-829318500B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0846" y="1837200"/>
            <a:ext cx="8461093" cy="4351338"/>
          </a:xfrm>
          <a:prstGeom prst="rect">
            <a:avLst/>
          </a:prstGeom>
          <a:ln w="228600" cap="sq" cmpd="thickThin">
            <a:solidFill>
              <a:srgbClr val="000000"/>
            </a:solidFill>
            <a:prstDash val="solid"/>
            <a:miter lim="800000"/>
          </a:ln>
          <a:effectLst>
            <a:innerShdw blurRad="76200">
              <a:srgbClr val="000000"/>
            </a:innerShdw>
          </a:effectLst>
        </p:spPr>
      </p:pic>
      <p:sp>
        <p:nvSpPr>
          <p:cNvPr id="2" name="Rectangle 1">
            <a:extLst>
              <a:ext uri="{FF2B5EF4-FFF2-40B4-BE49-F238E27FC236}">
                <a16:creationId xmlns:a16="http://schemas.microsoft.com/office/drawing/2014/main" id="{12BEA9FC-6672-98F5-D1B9-7515419A7678}"/>
              </a:ext>
            </a:extLst>
          </p:cNvPr>
          <p:cNvSpPr/>
          <p:nvPr/>
        </p:nvSpPr>
        <p:spPr>
          <a:xfrm>
            <a:off x="243840" y="213360"/>
            <a:ext cx="11765280" cy="6400800"/>
          </a:xfrm>
          <a:prstGeom prst="rect">
            <a:avLst/>
          </a:prstGeom>
          <a:noFill/>
          <a:ln w="15875" cmpd="sng">
            <a:solidFill>
              <a:schemeClr val="accent1">
                <a:shade val="1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6037294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70D44-B267-3807-EADE-4D2E17EF3C6C}"/>
              </a:ext>
            </a:extLst>
          </p:cNvPr>
          <p:cNvSpPr>
            <a:spLocks noGrp="1"/>
          </p:cNvSpPr>
          <p:nvPr>
            <p:ph type="title"/>
          </p:nvPr>
        </p:nvSpPr>
        <p:spPr/>
        <p:txBody>
          <a:bodyPr>
            <a:normAutofit/>
          </a:bodyPr>
          <a:lstStyle/>
          <a:p>
            <a:r>
              <a:rPr lang="en-IN" sz="2400" u="sng" dirty="0">
                <a:latin typeface="Algerian" panose="04020705040A02060702" pitchFamily="82" charset="0"/>
              </a:rPr>
              <a:t>BASIC DESCRIPTION OF sequence diagram :</a:t>
            </a:r>
            <a:endParaRPr lang="en-IN" sz="2400" u="sng" dirty="0"/>
          </a:p>
        </p:txBody>
      </p:sp>
      <p:sp>
        <p:nvSpPr>
          <p:cNvPr id="3" name="Content Placeholder 2">
            <a:extLst>
              <a:ext uri="{FF2B5EF4-FFF2-40B4-BE49-F238E27FC236}">
                <a16:creationId xmlns:a16="http://schemas.microsoft.com/office/drawing/2014/main" id="{1090F0C3-F8D4-8C41-1C19-5195202F12E6}"/>
              </a:ext>
            </a:extLst>
          </p:cNvPr>
          <p:cNvSpPr>
            <a:spLocks noGrp="1"/>
          </p:cNvSpPr>
          <p:nvPr>
            <p:ph idx="1"/>
          </p:nvPr>
        </p:nvSpPr>
        <p:spPr/>
        <p:txBody>
          <a:bodyPr>
            <a:normAutofit/>
          </a:bodyPr>
          <a:lstStyle/>
          <a:p>
            <a:r>
              <a:rPr lang="en-US" sz="2400" dirty="0"/>
              <a:t>A sequence diagram is a Unified Modeling Language (UML) diagram that illustrates the sequence of messages between objects in an interaction. A sequence diagram consists of a group of objects that are represented by lifelines, and the messages that they exchange over time during the interaction.</a:t>
            </a:r>
          </a:p>
          <a:p>
            <a:endParaRPr lang="en-IN" sz="2400" dirty="0"/>
          </a:p>
        </p:txBody>
      </p:sp>
    </p:spTree>
    <p:extLst>
      <p:ext uri="{BB962C8B-B14F-4D97-AF65-F5344CB8AC3E}">
        <p14:creationId xmlns:p14="http://schemas.microsoft.com/office/powerpoint/2010/main" val="375029914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F0C48-6925-6A83-F148-918A1F693698}"/>
              </a:ext>
            </a:extLst>
          </p:cNvPr>
          <p:cNvSpPr>
            <a:spLocks noGrp="1"/>
          </p:cNvSpPr>
          <p:nvPr>
            <p:ph type="title"/>
          </p:nvPr>
        </p:nvSpPr>
        <p:spPr/>
        <p:txBody>
          <a:bodyPr>
            <a:normAutofit/>
          </a:bodyPr>
          <a:lstStyle/>
          <a:p>
            <a:r>
              <a:rPr lang="en-US" sz="2800" dirty="0">
                <a:latin typeface="Algerian" panose="04020705040A02060702" pitchFamily="82" charset="0"/>
              </a:rPr>
              <a:t>5.0 The problem statement:</a:t>
            </a:r>
            <a:endParaRPr lang="en-IN"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3A6ACADB-AF0C-1E43-2547-A507387449DE}"/>
              </a:ext>
            </a:extLst>
          </p:cNvPr>
          <p:cNvSpPr>
            <a:spLocks noGrp="1"/>
          </p:cNvSpPr>
          <p:nvPr>
            <p:ph idx="1"/>
          </p:nvPr>
        </p:nvSpPr>
        <p:spPr/>
        <p:txBody>
          <a:bodyPr>
            <a:normAutofit fontScale="92500" lnSpcReduction="10000"/>
          </a:bodyPr>
          <a:lstStyle/>
          <a:p>
            <a:r>
              <a:rPr lang="en-US" dirty="0"/>
              <a:t>Create a system for sentiment analysis to </a:t>
            </a:r>
            <a:r>
              <a:rPr lang="en-US" dirty="0" err="1"/>
              <a:t>analyse</a:t>
            </a:r>
            <a:r>
              <a:rPr lang="en-US" dirty="0"/>
              <a:t> and </a:t>
            </a:r>
            <a:r>
              <a:rPr lang="en-US" dirty="0" err="1"/>
              <a:t>categorise</a:t>
            </a:r>
            <a:r>
              <a:rPr lang="en-US" dirty="0"/>
              <a:t> the opinions stated in Amazon product reviews. The objective is to automatically determine, from the ideas and feelings expressed in the text, whether a particular review is positive, negative, or neutral. The system should be able to handle a large volume of diverse product reviews, considering variations in language, context, and sentiment intensity. To ensure the model's usefulness across several product categories, it should also be trained and validated on a dataset that appropriately depicts the variety of items accessible on Amazon. The ultimate goal is to offer insightful information on customer attitudes so that prospective customers can make well-informed judgements and merchants may better grasp the advantages and disadvantages of their offerings.</a:t>
            </a:r>
            <a:endParaRPr lang="en-IN" dirty="0"/>
          </a:p>
        </p:txBody>
      </p:sp>
      <p:sp>
        <p:nvSpPr>
          <p:cNvPr id="7" name="Rectangle 6">
            <a:extLst>
              <a:ext uri="{FF2B5EF4-FFF2-40B4-BE49-F238E27FC236}">
                <a16:creationId xmlns:a16="http://schemas.microsoft.com/office/drawing/2014/main" id="{9F08C8FA-6F4B-EF09-98B2-52943CFD979D}"/>
              </a:ext>
            </a:extLst>
          </p:cNvPr>
          <p:cNvSpPr/>
          <p:nvPr/>
        </p:nvSpPr>
        <p:spPr>
          <a:xfrm>
            <a:off x="243840" y="213360"/>
            <a:ext cx="11765280" cy="6400800"/>
          </a:xfrm>
          <a:prstGeom prst="rect">
            <a:avLst/>
          </a:prstGeom>
          <a:noFill/>
          <a:ln w="15875" cmpd="sng">
            <a:solidFill>
              <a:schemeClr val="accent1">
                <a:shade val="1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99863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D4AEAB-F947-149E-5080-017D9A70E51C}"/>
              </a:ext>
            </a:extLst>
          </p:cNvPr>
          <p:cNvSpPr/>
          <p:nvPr/>
        </p:nvSpPr>
        <p:spPr>
          <a:xfrm>
            <a:off x="243840" y="222691"/>
            <a:ext cx="11765280" cy="6400800"/>
          </a:xfrm>
          <a:prstGeom prst="rect">
            <a:avLst/>
          </a:prstGeom>
          <a:noFill/>
          <a:ln w="15875" cmpd="sng">
            <a:solidFill>
              <a:schemeClr val="accent1">
                <a:shade val="1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descr="How To Leverage Your Customer's Experiences With Amazon And Shopify |  Ecommerce Fastlane">
            <a:extLst>
              <a:ext uri="{FF2B5EF4-FFF2-40B4-BE49-F238E27FC236}">
                <a16:creationId xmlns:a16="http://schemas.microsoft.com/office/drawing/2014/main" id="{9D80F5D1-489B-4E6E-6CE8-742E2D33C7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6996" y="914401"/>
            <a:ext cx="4320073" cy="4920456"/>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C17779A-7908-8369-E5C7-7EA5C5291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914401"/>
            <a:ext cx="4954556" cy="492045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923697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0F7B-0D07-9D1F-9A03-FD1931D56151}"/>
              </a:ext>
            </a:extLst>
          </p:cNvPr>
          <p:cNvSpPr>
            <a:spLocks noGrp="1"/>
          </p:cNvSpPr>
          <p:nvPr>
            <p:ph type="title"/>
          </p:nvPr>
        </p:nvSpPr>
        <p:spPr/>
        <p:txBody>
          <a:bodyPr/>
          <a:lstStyle/>
          <a:p>
            <a:r>
              <a:rPr lang="en-IN" sz="4400" b="1" u="sng" dirty="0">
                <a:latin typeface="Algerian" panose="04020705040A02060702" pitchFamily="82" charset="0"/>
              </a:rPr>
              <a:t>SWOT ANALYSIS:</a:t>
            </a:r>
            <a:endParaRPr lang="en-IN" dirty="0"/>
          </a:p>
        </p:txBody>
      </p:sp>
      <p:pic>
        <p:nvPicPr>
          <p:cNvPr id="4" name="Content Placeholder 3">
            <a:extLst>
              <a:ext uri="{FF2B5EF4-FFF2-40B4-BE49-F238E27FC236}">
                <a16:creationId xmlns:a16="http://schemas.microsoft.com/office/drawing/2014/main" id="{BEA99619-0C8A-04C2-B6FE-753BD3C87AC8}"/>
              </a:ext>
            </a:extLst>
          </p:cNvPr>
          <p:cNvPicPr>
            <a:picLocks noGrp="1" noChangeAspect="1"/>
          </p:cNvPicPr>
          <p:nvPr>
            <p:ph idx="1"/>
          </p:nvPr>
        </p:nvPicPr>
        <p:blipFill>
          <a:blip r:embed="rId2"/>
          <a:stretch>
            <a:fillRect/>
          </a:stretch>
        </p:blipFill>
        <p:spPr>
          <a:xfrm>
            <a:off x="1529861" y="2162907"/>
            <a:ext cx="8546123" cy="401405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23863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A3FB-BF8E-3741-34E4-A44D141FA938}"/>
              </a:ext>
            </a:extLst>
          </p:cNvPr>
          <p:cNvSpPr>
            <a:spLocks noGrp="1"/>
          </p:cNvSpPr>
          <p:nvPr>
            <p:ph type="title"/>
          </p:nvPr>
        </p:nvSpPr>
        <p:spPr/>
        <p:txBody>
          <a:bodyPr/>
          <a:lstStyle/>
          <a:p>
            <a:r>
              <a:rPr lang="en-US" sz="4400" u="sng" dirty="0">
                <a:latin typeface="Times New Roman" panose="02020603050405020304" pitchFamily="18" charset="0"/>
                <a:ea typeface="Times New Roman" panose="02020603050405020304" pitchFamily="18" charset="0"/>
              </a:rPr>
              <a:t>R</a:t>
            </a:r>
            <a:r>
              <a:rPr lang="en-US" sz="4400" b="1" u="sng" dirty="0">
                <a:effectLst/>
                <a:latin typeface="Times New Roman" panose="02020603050405020304" pitchFamily="18" charset="0"/>
                <a:ea typeface="Times New Roman" panose="02020603050405020304" pitchFamily="18" charset="0"/>
              </a:rPr>
              <a:t>ESULT :</a:t>
            </a:r>
            <a:endParaRPr lang="en-IN" dirty="0"/>
          </a:p>
        </p:txBody>
      </p:sp>
      <p:pic>
        <p:nvPicPr>
          <p:cNvPr id="4" name="Content Placeholder 5">
            <a:extLst>
              <a:ext uri="{FF2B5EF4-FFF2-40B4-BE49-F238E27FC236}">
                <a16:creationId xmlns:a16="http://schemas.microsoft.com/office/drawing/2014/main" id="{303EF40F-A8CA-8420-BD6D-46C13EA8082A}"/>
              </a:ext>
            </a:extLst>
          </p:cNvPr>
          <p:cNvPicPr>
            <a:picLocks noGrp="1" noChangeAspect="1"/>
          </p:cNvPicPr>
          <p:nvPr>
            <p:ph idx="1"/>
          </p:nvPr>
        </p:nvPicPr>
        <p:blipFill>
          <a:blip r:embed="rId2"/>
          <a:stretch>
            <a:fillRect/>
          </a:stretch>
        </p:blipFill>
        <p:spPr>
          <a:xfrm>
            <a:off x="1670065" y="2099598"/>
            <a:ext cx="2010551" cy="4351338"/>
          </a:xfrm>
          <a:prstGeom prst="rect">
            <a:avLst/>
          </a:prstGeom>
          <a:ln w="228600" cap="sq" cmpd="thickThin">
            <a:solidFill>
              <a:srgbClr val="000000"/>
            </a:solidFill>
            <a:prstDash val="solid"/>
            <a:miter lim="800000"/>
          </a:ln>
          <a:effectLst>
            <a:innerShdw blurRad="76200">
              <a:srgbClr val="000000"/>
            </a:innerShdw>
          </a:effectLst>
        </p:spPr>
      </p:pic>
      <p:pic>
        <p:nvPicPr>
          <p:cNvPr id="5" name="Picture 4">
            <a:extLst>
              <a:ext uri="{FF2B5EF4-FFF2-40B4-BE49-F238E27FC236}">
                <a16:creationId xmlns:a16="http://schemas.microsoft.com/office/drawing/2014/main" id="{DACBA390-3578-7F26-5AE4-CE7B62083E28}"/>
              </a:ext>
            </a:extLst>
          </p:cNvPr>
          <p:cNvPicPr>
            <a:picLocks noChangeAspect="1"/>
          </p:cNvPicPr>
          <p:nvPr/>
        </p:nvPicPr>
        <p:blipFill>
          <a:blip r:embed="rId3"/>
          <a:stretch>
            <a:fillRect/>
          </a:stretch>
        </p:blipFill>
        <p:spPr>
          <a:xfrm>
            <a:off x="4820172" y="2119388"/>
            <a:ext cx="2551655" cy="4435216"/>
          </a:xfrm>
          <a:prstGeom prst="rect">
            <a:avLst/>
          </a:prstGeom>
          <a:ln w="2286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0EE385B1-9984-B0CA-86A7-78C56FF246CD}"/>
              </a:ext>
            </a:extLst>
          </p:cNvPr>
          <p:cNvPicPr>
            <a:picLocks noChangeAspect="1"/>
          </p:cNvPicPr>
          <p:nvPr/>
        </p:nvPicPr>
        <p:blipFill>
          <a:blip r:embed="rId4"/>
          <a:stretch>
            <a:fillRect/>
          </a:stretch>
        </p:blipFill>
        <p:spPr>
          <a:xfrm>
            <a:off x="8308627" y="2119388"/>
            <a:ext cx="2803984" cy="443521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12041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D3A44503-F537-7F00-D689-C91E0A79235C}"/>
              </a:ext>
            </a:extLst>
          </p:cNvPr>
          <p:cNvPicPr>
            <a:picLocks noChangeAspect="1"/>
          </p:cNvPicPr>
          <p:nvPr/>
        </p:nvPicPr>
        <p:blipFill>
          <a:blip r:embed="rId2"/>
          <a:stretch>
            <a:fillRect/>
          </a:stretch>
        </p:blipFill>
        <p:spPr>
          <a:xfrm>
            <a:off x="1441877" y="681037"/>
            <a:ext cx="2581691" cy="4351338"/>
          </a:xfrm>
          <a:prstGeom prst="rect">
            <a:avLst/>
          </a:prstGeom>
          <a:ln w="228600" cap="sq" cmpd="thickThin">
            <a:solidFill>
              <a:srgbClr val="000000"/>
            </a:solidFill>
            <a:prstDash val="solid"/>
            <a:miter lim="800000"/>
          </a:ln>
          <a:effectLst>
            <a:innerShdw blurRad="76200">
              <a:srgbClr val="000000"/>
            </a:innerShdw>
          </a:effectLst>
        </p:spPr>
      </p:pic>
      <p:pic>
        <p:nvPicPr>
          <p:cNvPr id="5" name="Content Placeholder 4">
            <a:extLst>
              <a:ext uri="{FF2B5EF4-FFF2-40B4-BE49-F238E27FC236}">
                <a16:creationId xmlns:a16="http://schemas.microsoft.com/office/drawing/2014/main" id="{91A4DD45-DEFF-FB38-331D-4C904F26064F}"/>
              </a:ext>
            </a:extLst>
          </p:cNvPr>
          <p:cNvPicPr>
            <a:picLocks noGrp="1" noChangeAspect="1"/>
          </p:cNvPicPr>
          <p:nvPr>
            <p:ph idx="1"/>
          </p:nvPr>
        </p:nvPicPr>
        <p:blipFill>
          <a:blip r:embed="rId3"/>
          <a:stretch>
            <a:fillRect/>
          </a:stretch>
        </p:blipFill>
        <p:spPr>
          <a:xfrm>
            <a:off x="4733872" y="681038"/>
            <a:ext cx="2724256" cy="4351338"/>
          </a:xfrm>
          <a:prstGeom prst="rect">
            <a:avLst/>
          </a:prstGeom>
          <a:ln w="228600" cap="sq" cmpd="thickThin">
            <a:solidFill>
              <a:srgbClr val="000000"/>
            </a:solidFill>
            <a:prstDash val="solid"/>
            <a:miter lim="800000"/>
          </a:ln>
          <a:effectLst>
            <a:innerShdw blurRad="76200">
              <a:srgbClr val="000000"/>
            </a:innerShdw>
          </a:effectLst>
        </p:spPr>
      </p:pic>
      <p:pic>
        <p:nvPicPr>
          <p:cNvPr id="6" name="Picture 5">
            <a:extLst>
              <a:ext uri="{FF2B5EF4-FFF2-40B4-BE49-F238E27FC236}">
                <a16:creationId xmlns:a16="http://schemas.microsoft.com/office/drawing/2014/main" id="{147C09EB-2303-1DB6-DE07-8B1A47C9E806}"/>
              </a:ext>
            </a:extLst>
          </p:cNvPr>
          <p:cNvPicPr>
            <a:picLocks noChangeAspect="1"/>
          </p:cNvPicPr>
          <p:nvPr/>
        </p:nvPicPr>
        <p:blipFill>
          <a:blip r:embed="rId4"/>
          <a:stretch>
            <a:fillRect/>
          </a:stretch>
        </p:blipFill>
        <p:spPr>
          <a:xfrm>
            <a:off x="8306442" y="681037"/>
            <a:ext cx="2646819" cy="435133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129420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9097B-296D-2757-8484-128AD498EA71}"/>
              </a:ext>
            </a:extLst>
          </p:cNvPr>
          <p:cNvSpPr>
            <a:spLocks noGrp="1"/>
          </p:cNvSpPr>
          <p:nvPr>
            <p:ph type="ctrTitle"/>
          </p:nvPr>
        </p:nvSpPr>
        <p:spPr>
          <a:xfrm>
            <a:off x="1596190" y="2133599"/>
            <a:ext cx="9144000" cy="2767264"/>
          </a:xfrm>
        </p:spPr>
        <p:txBody>
          <a:bodyPr>
            <a:normAutofit fontScale="90000"/>
          </a:bodyPr>
          <a:lstStyle/>
          <a:p>
            <a:r>
              <a:rPr lang="en-IN" b="1" i="1" u="sng" dirty="0">
                <a:latin typeface="Algerian" panose="04020705040A02060702" pitchFamily="82" charset="0"/>
              </a:rPr>
              <a:t> </a:t>
            </a:r>
            <a:br>
              <a:rPr lang="en-IN" b="1" i="1" u="sng" dirty="0">
                <a:latin typeface="Algerian" panose="04020705040A02060702" pitchFamily="82" charset="0"/>
              </a:rPr>
            </a:br>
            <a:br>
              <a:rPr lang="en-IN" b="1" i="1" u="sng" dirty="0">
                <a:latin typeface="Algerian" panose="04020705040A02060702" pitchFamily="82" charset="0"/>
              </a:rPr>
            </a:br>
            <a:br>
              <a:rPr lang="en-IN" b="1" i="1" u="sng" dirty="0">
                <a:latin typeface="Algerian" panose="04020705040A02060702" pitchFamily="82" charset="0"/>
              </a:rPr>
            </a:br>
            <a:br>
              <a:rPr lang="en-IN" b="1" i="1" u="sng" dirty="0">
                <a:latin typeface="Algerian" panose="04020705040A02060702" pitchFamily="82" charset="0"/>
              </a:rPr>
            </a:br>
            <a:br>
              <a:rPr lang="en-IN" b="1" i="1" u="sng" dirty="0">
                <a:latin typeface="Algerian" panose="04020705040A02060702" pitchFamily="82" charset="0"/>
              </a:rPr>
            </a:br>
            <a:r>
              <a:rPr lang="en-IN" b="1" i="1" u="sng" dirty="0">
                <a:latin typeface="Algerian" panose="04020705040A02060702" pitchFamily="82" charset="0"/>
              </a:rPr>
              <a:t>SUBMITTED BY:</a:t>
            </a:r>
            <a:br>
              <a:rPr lang="en-IN" b="1" i="1" u="sng" dirty="0">
                <a:latin typeface="Algerian" panose="04020705040A02060702" pitchFamily="82" charset="0"/>
              </a:rPr>
            </a:br>
            <a:br>
              <a:rPr lang="en-IN" b="1" i="1" u="sng" dirty="0">
                <a:latin typeface="Algerian" panose="04020705040A02060702" pitchFamily="82" charset="0"/>
              </a:rPr>
            </a:br>
            <a:r>
              <a:rPr lang="en-IN" sz="2200" u="sng" dirty="0">
                <a:latin typeface="Algerian" panose="04020705040A02060702" pitchFamily="82" charset="0"/>
              </a:rPr>
              <a:t>NAMES:</a:t>
            </a:r>
            <a:br>
              <a:rPr lang="en-IN" sz="2200" dirty="0">
                <a:latin typeface="Algerian" panose="04020705040A02060702" pitchFamily="82" charset="0"/>
              </a:rPr>
            </a:br>
            <a:br>
              <a:rPr lang="en-IN" sz="2200" dirty="0">
                <a:latin typeface="Algerian" panose="04020705040A02060702" pitchFamily="82" charset="0"/>
              </a:rPr>
            </a:br>
            <a:r>
              <a:rPr lang="en-IN" sz="2200" dirty="0">
                <a:latin typeface="Algerian" panose="04020705040A02060702" pitchFamily="82" charset="0"/>
              </a:rPr>
              <a:t>ADITI TIWARI</a:t>
            </a:r>
            <a:br>
              <a:rPr lang="en-IN" sz="2200" dirty="0">
                <a:latin typeface="Algerian" panose="04020705040A02060702" pitchFamily="82" charset="0"/>
              </a:rPr>
            </a:br>
            <a:r>
              <a:rPr lang="en-IN" sz="2200" dirty="0">
                <a:latin typeface="Algerian" panose="04020705040A02060702" pitchFamily="82" charset="0"/>
              </a:rPr>
              <a:t>AANYA SINGHAI</a:t>
            </a:r>
            <a:br>
              <a:rPr lang="en-IN" sz="2200" dirty="0">
                <a:latin typeface="Algerian" panose="04020705040A02060702" pitchFamily="82" charset="0"/>
              </a:rPr>
            </a:br>
            <a:r>
              <a:rPr lang="en-IN" sz="2200" dirty="0">
                <a:latin typeface="Algerian" panose="04020705040A02060702" pitchFamily="82" charset="0"/>
              </a:rPr>
              <a:t>ANSHIKA GUPTA </a:t>
            </a:r>
            <a:br>
              <a:rPr lang="en-IN" sz="2200" dirty="0">
                <a:latin typeface="Algerian" panose="04020705040A02060702" pitchFamily="82" charset="0"/>
              </a:rPr>
            </a:br>
            <a:r>
              <a:rPr lang="en-IN" sz="2200" dirty="0">
                <a:latin typeface="Algerian" panose="04020705040A02060702" pitchFamily="82" charset="0"/>
              </a:rPr>
              <a:t>JAGRATI YADAV</a:t>
            </a:r>
            <a:endParaRPr lang="en-IN" dirty="0">
              <a:latin typeface="Algerian" panose="04020705040A02060702" pitchFamily="82" charset="0"/>
            </a:endParaRPr>
          </a:p>
        </p:txBody>
      </p:sp>
      <p:sp>
        <p:nvSpPr>
          <p:cNvPr id="3" name="Rectangle 2">
            <a:extLst>
              <a:ext uri="{FF2B5EF4-FFF2-40B4-BE49-F238E27FC236}">
                <a16:creationId xmlns:a16="http://schemas.microsoft.com/office/drawing/2014/main" id="{C8B57417-9AA1-9762-864A-6CC59716BBA2}"/>
              </a:ext>
            </a:extLst>
          </p:cNvPr>
          <p:cNvSpPr/>
          <p:nvPr/>
        </p:nvSpPr>
        <p:spPr>
          <a:xfrm>
            <a:off x="243840" y="213360"/>
            <a:ext cx="11765280" cy="6400800"/>
          </a:xfrm>
          <a:prstGeom prst="rect">
            <a:avLst/>
          </a:prstGeom>
          <a:noFill/>
          <a:ln w="15875" cmpd="sng">
            <a:solidFill>
              <a:schemeClr val="accent1">
                <a:shade val="1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8415246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09D8BE-E655-7C33-2295-B6B5C10E3F17}"/>
              </a:ext>
            </a:extLst>
          </p:cNvPr>
          <p:cNvSpPr>
            <a:spLocks noGrp="1"/>
          </p:cNvSpPr>
          <p:nvPr>
            <p:ph type="title"/>
          </p:nvPr>
        </p:nvSpPr>
        <p:spPr>
          <a:xfrm>
            <a:off x="838200" y="1796381"/>
            <a:ext cx="10515600" cy="1325563"/>
          </a:xfrm>
        </p:spPr>
        <p:txBody>
          <a:bodyPr>
            <a:noAutofit/>
          </a:bodyPr>
          <a:lstStyle/>
          <a:p>
            <a:pPr algn="ctr"/>
            <a:r>
              <a:rPr lang="en-US" sz="1800" b="1" dirty="0">
                <a:effectLst/>
                <a:latin typeface="Algerian" panose="04020705040A02060702" pitchFamily="82" charset="0"/>
                <a:ea typeface="Times New Roman" panose="02020603050405020304" pitchFamily="18" charset="0"/>
                <a:cs typeface="Times New Roman" panose="02020603050405020304" pitchFamily="18" charset="0"/>
              </a:rPr>
              <a:t>BACHELOR OF TECHNOLOGY</a:t>
            </a:r>
            <a:br>
              <a:rPr lang="en-IN" sz="1800" dirty="0">
                <a:effectLst/>
                <a:latin typeface="Algerian" panose="04020705040A02060702" pitchFamily="82" charset="0"/>
                <a:ea typeface="Times New Roman" panose="02020603050405020304" pitchFamily="18" charset="0"/>
                <a:cs typeface="Mangal" panose="02040503050203030202" pitchFamily="18" charset="0"/>
              </a:rPr>
            </a:br>
            <a:r>
              <a:rPr lang="en-US" sz="1800" b="1" dirty="0">
                <a:effectLst/>
                <a:latin typeface="Algerian" panose="04020705040A02060702" pitchFamily="82" charset="0"/>
                <a:ea typeface="Times New Roman" panose="02020603050405020304" pitchFamily="18" charset="0"/>
                <a:cs typeface="Times New Roman" panose="02020603050405020304" pitchFamily="18" charset="0"/>
              </a:rPr>
              <a:t> </a:t>
            </a:r>
            <a:br>
              <a:rPr lang="en-IN" sz="1800" dirty="0">
                <a:effectLst/>
                <a:latin typeface="Algerian" panose="04020705040A02060702" pitchFamily="82" charset="0"/>
                <a:ea typeface="Times New Roman" panose="02020603050405020304" pitchFamily="18" charset="0"/>
                <a:cs typeface="Mangal" panose="02040503050203030202" pitchFamily="18" charset="0"/>
              </a:rPr>
            </a:br>
            <a:r>
              <a:rPr lang="en-US" sz="1800" b="1" i="1" dirty="0">
                <a:effectLst/>
                <a:latin typeface="Algerian" panose="04020705040A02060702" pitchFamily="82" charset="0"/>
                <a:ea typeface="Times New Roman" panose="02020603050405020304" pitchFamily="18" charset="0"/>
                <a:cs typeface="Times New Roman" panose="02020603050405020304" pitchFamily="18" charset="0"/>
              </a:rPr>
              <a:t>in</a:t>
            </a:r>
            <a:br>
              <a:rPr lang="en-IN" sz="1800" dirty="0">
                <a:effectLst/>
                <a:latin typeface="Algerian" panose="04020705040A02060702" pitchFamily="82" charset="0"/>
                <a:ea typeface="Times New Roman" panose="02020603050405020304" pitchFamily="18" charset="0"/>
                <a:cs typeface="Mangal" panose="02040503050203030202" pitchFamily="18" charset="0"/>
              </a:rPr>
            </a:br>
            <a:r>
              <a:rPr lang="en-US" sz="1800" dirty="0">
                <a:effectLst/>
                <a:latin typeface="Algerian" panose="04020705040A02060702" pitchFamily="82" charset="0"/>
                <a:ea typeface="Times New Roman" panose="02020603050405020304" pitchFamily="18" charset="0"/>
                <a:cs typeface="Times New Roman" panose="02020603050405020304" pitchFamily="18" charset="0"/>
              </a:rPr>
              <a:t> </a:t>
            </a:r>
            <a:br>
              <a:rPr lang="en-IN" sz="1800" dirty="0">
                <a:effectLst/>
                <a:latin typeface="Algerian" panose="04020705040A02060702" pitchFamily="82" charset="0"/>
                <a:ea typeface="Times New Roman" panose="02020603050405020304" pitchFamily="18" charset="0"/>
                <a:cs typeface="Mangal" panose="02040503050203030202" pitchFamily="18" charset="0"/>
              </a:rPr>
            </a:br>
            <a:r>
              <a:rPr lang="en-US" sz="1800" b="1" dirty="0">
                <a:effectLst/>
                <a:latin typeface="Algerian" panose="04020705040A02060702" pitchFamily="82" charset="0"/>
                <a:ea typeface="Times New Roman" panose="02020603050405020304" pitchFamily="18" charset="0"/>
                <a:cs typeface="Times New Roman" panose="02020603050405020304" pitchFamily="18" charset="0"/>
              </a:rPr>
              <a:t>COMPUTER SCIENCE AND ENGINEERING</a:t>
            </a:r>
            <a:br>
              <a:rPr lang="en-US" sz="1800" b="1" dirty="0">
                <a:effectLst/>
                <a:latin typeface="Algerian" panose="04020705040A02060702" pitchFamily="82" charset="0"/>
                <a:ea typeface="Times New Roman" panose="02020603050405020304" pitchFamily="18" charset="0"/>
                <a:cs typeface="Times New Roman" panose="02020603050405020304" pitchFamily="18" charset="0"/>
              </a:rPr>
            </a:br>
            <a:br>
              <a:rPr lang="en-US" sz="1800" b="1" dirty="0">
                <a:effectLst/>
                <a:latin typeface="Algerian" panose="04020705040A02060702" pitchFamily="82" charset="0"/>
                <a:ea typeface="Times New Roman" panose="02020603050405020304" pitchFamily="18" charset="0"/>
                <a:cs typeface="Times New Roman" panose="02020603050405020304" pitchFamily="18" charset="0"/>
              </a:rPr>
            </a:br>
            <a:r>
              <a:rPr lang="en-US" sz="1800" b="1" dirty="0">
                <a:effectLst/>
                <a:latin typeface="Algerian" panose="04020705040A02060702" pitchFamily="82" charset="0"/>
                <a:ea typeface="Times New Roman" panose="02020603050405020304" pitchFamily="18" charset="0"/>
                <a:cs typeface="Mangal" panose="02040503050203030202" pitchFamily="18" charset="0"/>
              </a:rPr>
              <a:t>DEPARTMENT OF </a:t>
            </a:r>
            <a:r>
              <a:rPr lang="en-US" sz="1800" b="1" dirty="0">
                <a:effectLst/>
                <a:latin typeface="Algerian" panose="04020705040A02060702" pitchFamily="82" charset="0"/>
                <a:ea typeface="Times New Roman" panose="02020603050405020304" pitchFamily="18" charset="0"/>
                <a:cs typeface="Times New Roman" panose="02020603050405020304" pitchFamily="18" charset="0"/>
              </a:rPr>
              <a:t>COMPUTER SCIENCE AND ENGINEERING</a:t>
            </a:r>
            <a:br>
              <a:rPr lang="en-IN" sz="1800" dirty="0">
                <a:effectLst/>
                <a:latin typeface="Algerian" panose="04020705040A02060702" pitchFamily="82" charset="0"/>
                <a:ea typeface="Times New Roman" panose="02020603050405020304" pitchFamily="18" charset="0"/>
                <a:cs typeface="Mangal" panose="02040503050203030202" pitchFamily="18" charset="0"/>
              </a:rPr>
            </a:br>
            <a:r>
              <a:rPr lang="en-US" sz="1800" b="1" dirty="0">
                <a:effectLst/>
                <a:latin typeface="Algerian" panose="04020705040A02060702" pitchFamily="82" charset="0"/>
                <a:ea typeface="Times New Roman" panose="02020603050405020304" pitchFamily="18" charset="0"/>
                <a:cs typeface="Mangal" panose="02040503050203030202" pitchFamily="18" charset="0"/>
              </a:rPr>
              <a:t> </a:t>
            </a:r>
            <a:br>
              <a:rPr lang="en-IN" sz="1800" dirty="0">
                <a:effectLst/>
                <a:latin typeface="Algerian" panose="04020705040A02060702" pitchFamily="82" charset="0"/>
                <a:ea typeface="Times New Roman" panose="02020603050405020304" pitchFamily="18" charset="0"/>
                <a:cs typeface="Mangal" panose="02040503050203030202" pitchFamily="18" charset="0"/>
              </a:rPr>
            </a:br>
            <a:r>
              <a:rPr lang="en-US" sz="1800" dirty="0">
                <a:effectLst/>
                <a:latin typeface="Algerian" panose="04020705040A02060702" pitchFamily="82" charset="0"/>
                <a:ea typeface="Times New Roman" panose="02020603050405020304" pitchFamily="18" charset="0"/>
                <a:cs typeface="Mangal" panose="02040503050203030202" pitchFamily="18" charset="0"/>
              </a:rPr>
              <a:t>GYAN GANGA INSTITUTE OF TECHNOLOGY &amp; SCIENCES</a:t>
            </a:r>
            <a:br>
              <a:rPr lang="en-IN" sz="1800" dirty="0">
                <a:effectLst/>
                <a:latin typeface="Algerian" panose="04020705040A02060702" pitchFamily="82" charset="0"/>
                <a:ea typeface="Times New Roman" panose="02020603050405020304" pitchFamily="18" charset="0"/>
                <a:cs typeface="Mangal" panose="02040503050203030202" pitchFamily="18" charset="0"/>
              </a:rPr>
            </a:br>
            <a:r>
              <a:rPr lang="en-US" sz="1800" dirty="0">
                <a:effectLst/>
                <a:latin typeface="Algerian" panose="04020705040A02060702" pitchFamily="82" charset="0"/>
                <a:ea typeface="Times New Roman" panose="02020603050405020304" pitchFamily="18" charset="0"/>
                <a:cs typeface="Mangal" panose="02040503050203030202" pitchFamily="18" charset="0"/>
              </a:rPr>
              <a:t>JABALPUR (M.P.)</a:t>
            </a:r>
            <a:br>
              <a:rPr lang="en-IN" sz="1800" dirty="0">
                <a:effectLst/>
                <a:latin typeface="Algerian" panose="04020705040A02060702" pitchFamily="82" charset="0"/>
                <a:ea typeface="Times New Roman" panose="02020603050405020304" pitchFamily="18" charset="0"/>
                <a:cs typeface="Mangal" panose="02040503050203030202" pitchFamily="18" charset="0"/>
              </a:rPr>
            </a:br>
            <a:r>
              <a:rPr lang="en-US" sz="1800" dirty="0">
                <a:effectLst/>
                <a:latin typeface="Algerian" panose="04020705040A02060702" pitchFamily="82" charset="0"/>
                <a:ea typeface="Times New Roman" panose="02020603050405020304" pitchFamily="18" charset="0"/>
                <a:cs typeface="Mangal" panose="02040503050203030202" pitchFamily="18" charset="0"/>
              </a:rPr>
              <a:t>     RAJIV GANDHI PRODYOGIKI VISHWAVIDYALAYA,</a:t>
            </a:r>
            <a:br>
              <a:rPr lang="en-IN" sz="1800" dirty="0">
                <a:effectLst/>
                <a:latin typeface="Algerian" panose="04020705040A02060702" pitchFamily="82" charset="0"/>
                <a:ea typeface="Times New Roman" panose="02020603050405020304" pitchFamily="18" charset="0"/>
                <a:cs typeface="Mangal" panose="02040503050203030202" pitchFamily="18" charset="0"/>
              </a:rPr>
            </a:br>
            <a:r>
              <a:rPr lang="en-US" sz="1800" dirty="0">
                <a:effectLst/>
                <a:latin typeface="Algerian" panose="04020705040A02060702" pitchFamily="82" charset="0"/>
                <a:ea typeface="Times New Roman" panose="02020603050405020304" pitchFamily="18" charset="0"/>
                <a:cs typeface="Mangal" panose="02040503050203030202" pitchFamily="18" charset="0"/>
              </a:rPr>
              <a:t> BHOPAL (M.P.)</a:t>
            </a:r>
            <a:br>
              <a:rPr lang="en-IN" sz="1800" dirty="0">
                <a:effectLst/>
                <a:latin typeface="Algerian" panose="04020705040A02060702" pitchFamily="82" charset="0"/>
                <a:ea typeface="Times New Roman" panose="02020603050405020304" pitchFamily="18" charset="0"/>
                <a:cs typeface="Mangal" panose="02040503050203030202" pitchFamily="18" charset="0"/>
              </a:rPr>
            </a:br>
            <a:r>
              <a:rPr lang="en-IN" sz="1800" dirty="0" err="1">
                <a:effectLst/>
                <a:latin typeface="Algerian" panose="04020705040A02060702" pitchFamily="82" charset="0"/>
                <a:ea typeface="Times New Roman" panose="02020603050405020304" pitchFamily="18" charset="0"/>
                <a:cs typeface="Mangal" panose="02040503050203030202" pitchFamily="18" charset="0"/>
              </a:rPr>
              <a:t>september</a:t>
            </a:r>
            <a:r>
              <a:rPr lang="en-IN" sz="1800" dirty="0">
                <a:effectLst/>
                <a:latin typeface="Algerian" panose="04020705040A02060702" pitchFamily="82" charset="0"/>
                <a:ea typeface="Times New Roman" panose="02020603050405020304" pitchFamily="18" charset="0"/>
                <a:cs typeface="Mangal" panose="02040503050203030202" pitchFamily="18" charset="0"/>
              </a:rPr>
              <a:t> - 2023</a:t>
            </a:r>
            <a:br>
              <a:rPr lang="en-IN" sz="1800" dirty="0">
                <a:effectLst/>
                <a:latin typeface="Algerian" panose="04020705040A02060702" pitchFamily="82" charset="0"/>
                <a:ea typeface="Times New Roman" panose="02020603050405020304" pitchFamily="18" charset="0"/>
                <a:cs typeface="Mangal" panose="02040503050203030202" pitchFamily="18" charset="0"/>
              </a:rPr>
            </a:br>
            <a:br>
              <a:rPr lang="en-IN" sz="1800" dirty="0">
                <a:effectLst/>
                <a:latin typeface="Algerian" panose="04020705040A02060702" pitchFamily="82" charset="0"/>
                <a:ea typeface="Times New Roman" panose="02020603050405020304" pitchFamily="18" charset="0"/>
                <a:cs typeface="Mangal" panose="02040503050203030202" pitchFamily="18" charset="0"/>
              </a:rPr>
            </a:br>
            <a:endParaRPr lang="en-IN" dirty="0">
              <a:latin typeface="Algerian" panose="04020705040A02060702" pitchFamily="82" charset="0"/>
            </a:endParaRPr>
          </a:p>
        </p:txBody>
      </p:sp>
      <p:pic>
        <p:nvPicPr>
          <p:cNvPr id="7" name="Picture 6">
            <a:extLst>
              <a:ext uri="{FF2B5EF4-FFF2-40B4-BE49-F238E27FC236}">
                <a16:creationId xmlns:a16="http://schemas.microsoft.com/office/drawing/2014/main" id="{8CB22E06-29AE-F4FC-E713-AE00BA4DE369}"/>
              </a:ext>
            </a:extLst>
          </p:cNvPr>
          <p:cNvPicPr>
            <a:picLocks noChangeAspect="1"/>
          </p:cNvPicPr>
          <p:nvPr/>
        </p:nvPicPr>
        <p:blipFill>
          <a:blip r:embed="rId2" cstate="print"/>
          <a:srcRect/>
          <a:stretch>
            <a:fillRect/>
          </a:stretch>
        </p:blipFill>
        <p:spPr bwMode="auto">
          <a:xfrm>
            <a:off x="4451684" y="3736056"/>
            <a:ext cx="3593432" cy="1887955"/>
          </a:xfrm>
          <a:prstGeom prst="rect">
            <a:avLst/>
          </a:prstGeom>
          <a:noFill/>
          <a:ln w="9525">
            <a:noFill/>
            <a:miter lim="800000"/>
            <a:headEnd/>
            <a:tailEnd/>
          </a:ln>
        </p:spPr>
      </p:pic>
      <p:sp>
        <p:nvSpPr>
          <p:cNvPr id="3" name="Rectangle 2">
            <a:extLst>
              <a:ext uri="{FF2B5EF4-FFF2-40B4-BE49-F238E27FC236}">
                <a16:creationId xmlns:a16="http://schemas.microsoft.com/office/drawing/2014/main" id="{ED7CC39D-0C1A-5EAC-3B1F-741D24F01453}"/>
              </a:ext>
            </a:extLst>
          </p:cNvPr>
          <p:cNvSpPr/>
          <p:nvPr/>
        </p:nvSpPr>
        <p:spPr>
          <a:xfrm>
            <a:off x="243840" y="213360"/>
            <a:ext cx="11765280" cy="6400800"/>
          </a:xfrm>
          <a:prstGeom prst="rect">
            <a:avLst/>
          </a:prstGeom>
          <a:noFill/>
          <a:ln w="15875" cmpd="sng">
            <a:solidFill>
              <a:schemeClr val="accent1">
                <a:shade val="1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3081441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967E-7AB7-3CFF-42C9-DB86443207B8}"/>
              </a:ext>
            </a:extLst>
          </p:cNvPr>
          <p:cNvSpPr>
            <a:spLocks noGrp="1"/>
          </p:cNvSpPr>
          <p:nvPr>
            <p:ph type="title"/>
          </p:nvPr>
        </p:nvSpPr>
        <p:sp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p:spPr>
        <p:txBody>
          <a:bodyPr>
            <a:normAutofit fontScale="90000"/>
          </a:bodyPr>
          <a:lstStyle/>
          <a:p>
            <a:br>
              <a:rPr lang="en-IN" sz="1800" b="1" u="sng"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2000" b="1" u="sng"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r>
              <a:rPr lang="en-IN" sz="2800" b="1" u="sng" kern="0" dirty="0">
                <a:solidFill>
                  <a:srgbClr val="000000"/>
                </a:solidFill>
                <a:effectLst/>
                <a:latin typeface="Algerian" panose="04020705040A02060702" pitchFamily="82" charset="0"/>
                <a:ea typeface="Times New Roman" panose="02020603050405020304" pitchFamily="18" charset="0"/>
                <a:cs typeface="Times New Roman" panose="02020603050405020304" pitchFamily="18" charset="0"/>
              </a:rPr>
              <a:t>.INTRODUCTION ::</a:t>
            </a:r>
            <a:br>
              <a:rPr lang="en-IN" sz="2000" u="sng" kern="100" dirty="0">
                <a:effectLst/>
                <a:latin typeface="Calibri" panose="020F0502020204030204" pitchFamily="34" charset="0"/>
                <a:ea typeface="Calibri" panose="020F0502020204030204" pitchFamily="34" charset="0"/>
                <a:cs typeface="Times New Roman" panose="02020603050405020304" pitchFamily="18" charset="0"/>
              </a:rPr>
            </a:br>
            <a:endParaRPr lang="en-IN" u="sng" dirty="0"/>
          </a:p>
        </p:txBody>
      </p:sp>
      <p:sp>
        <p:nvSpPr>
          <p:cNvPr id="3" name="Content Placeholder 2">
            <a:extLst>
              <a:ext uri="{FF2B5EF4-FFF2-40B4-BE49-F238E27FC236}">
                <a16:creationId xmlns:a16="http://schemas.microsoft.com/office/drawing/2014/main" id="{C1C92CAE-42D3-7A65-3D47-06266869706E}"/>
              </a:ext>
            </a:extLst>
          </p:cNvPr>
          <p:cNvSpPr>
            <a:spLocks noGrp="1"/>
          </p:cNvSpPr>
          <p:nvPr>
            <p:ph idx="1"/>
          </p:nvPr>
        </p:nvSpPr>
        <p:spPr/>
        <p:txBody>
          <a:bodyPr>
            <a:normAutofit/>
          </a:bodyPr>
          <a:lstStyle/>
          <a:p>
            <a:pPr marL="0" indent="0">
              <a:buNone/>
            </a:pPr>
            <a:r>
              <a:rPr lang="en-IN" sz="2000" kern="0" dirty="0">
                <a:solidFill>
                  <a:srgbClr val="000000"/>
                </a:solidFill>
                <a:effectLst/>
                <a:ea typeface="Times New Roman" panose="02020603050405020304" pitchFamily="18" charset="0"/>
              </a:rPr>
              <a:t>Sentiment is an attitude, thought, or judgement prompted by feeling. Sentiment analysis, which is also known as opinion mining, studies people’s sentiments towards certain entities. Sentiment analysis and classification is a computational study which attempts to address this problem by extracting subjective information from the given texts in natural language, such as opinions and sentiments.</a:t>
            </a:r>
          </a:p>
          <a:p>
            <a:pPr marL="0" indent="0">
              <a:buNone/>
            </a:pPr>
            <a:r>
              <a:rPr lang="en-IN" sz="2000" kern="0" dirty="0">
                <a:solidFill>
                  <a:srgbClr val="000000"/>
                </a:solidFill>
                <a:effectLst/>
                <a:ea typeface="Times New Roman" panose="02020603050405020304" pitchFamily="18" charset="0"/>
                <a:cs typeface="Times New Roman" panose="02020603050405020304" pitchFamily="18" charset="0"/>
              </a:rPr>
              <a:t>As online marketplaces have been popular during the past decades, the online sellers and merchants ask their purchasers to share their opinions about the products they have bought. Everyday millions of reviews are generated all over the Internet about different products, services and places. This has made the Internet the most important source of getting ideas and opinions about a product or a service. However, as the number of reviews available for a product grows, it is becoming more difficult for a potential consumer to make a good decision on whether to buy the product. Different opinions about the same product on one hand and ambiguous reviews on the other hand makes customers more confused to get the right decision. Here the need for analysing this content seems crucial for all e-commerce businesses.</a:t>
            </a:r>
            <a:endParaRPr lang="en-IN" sz="2000" kern="100" dirty="0">
              <a:effectLst/>
              <a:ea typeface="Calibri" panose="020F0502020204030204" pitchFamily="34" charset="0"/>
              <a:cs typeface="Times New Roman" panose="02020603050405020304" pitchFamily="18" charset="0"/>
            </a:endParaRPr>
          </a:p>
          <a:p>
            <a:pPr marL="0" indent="0">
              <a:buNone/>
            </a:pPr>
            <a:endParaRPr lang="en-IN" dirty="0"/>
          </a:p>
        </p:txBody>
      </p:sp>
      <p:sp>
        <p:nvSpPr>
          <p:cNvPr id="4" name="Rectangle 3">
            <a:extLst>
              <a:ext uri="{FF2B5EF4-FFF2-40B4-BE49-F238E27FC236}">
                <a16:creationId xmlns:a16="http://schemas.microsoft.com/office/drawing/2014/main" id="{BC155887-7F07-9FA4-6C46-03DD8EC3560D}"/>
              </a:ext>
            </a:extLst>
          </p:cNvPr>
          <p:cNvSpPr/>
          <p:nvPr/>
        </p:nvSpPr>
        <p:spPr>
          <a:xfrm>
            <a:off x="243840" y="213360"/>
            <a:ext cx="11765280" cy="6400800"/>
          </a:xfrm>
          <a:prstGeom prst="rect">
            <a:avLst/>
          </a:prstGeom>
          <a:noFill/>
          <a:ln w="15875" cmpd="sng">
            <a:solidFill>
              <a:schemeClr val="accent1">
                <a:shade val="1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9939875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7F1A8-8A72-7FD9-049C-1A69A99EFEAF}"/>
              </a:ext>
            </a:extLst>
          </p:cNvPr>
          <p:cNvSpPr>
            <a:spLocks noGrp="1"/>
          </p:cNvSpPr>
          <p:nvPr>
            <p:ph type="title"/>
          </p:nvPr>
        </p:nvSpPr>
        <p:spPr/>
        <p:txBody>
          <a:bodyPr>
            <a:normAutofit/>
          </a:bodyPr>
          <a:lstStyle/>
          <a:p>
            <a:r>
              <a:rPr lang="en-IN" sz="2000" b="1" u="sng" kern="0" dirty="0">
                <a:solidFill>
                  <a:srgbClr val="000000"/>
                </a:solidFill>
                <a:effectLst/>
                <a:latin typeface="Algerian" panose="04020705040A02060702" pitchFamily="82" charset="0"/>
                <a:ea typeface="Times New Roman" panose="02020603050405020304" pitchFamily="18" charset="0"/>
              </a:rPr>
              <a:t>1.1.Purpose </a:t>
            </a:r>
            <a:r>
              <a:rPr lang="en-IN" sz="2000" b="1" kern="0" dirty="0">
                <a:solidFill>
                  <a:srgbClr val="000000"/>
                </a:solidFill>
                <a:effectLst/>
                <a:latin typeface="Algerian" panose="04020705040A02060702" pitchFamily="82" charset="0"/>
                <a:ea typeface="Times New Roman" panose="02020603050405020304" pitchFamily="18" charset="0"/>
              </a:rPr>
              <a:t>:</a:t>
            </a:r>
            <a:endParaRPr lang="en-IN" sz="4800" dirty="0">
              <a:latin typeface="Algerian" panose="04020705040A02060702" pitchFamily="82" charset="0"/>
            </a:endParaRPr>
          </a:p>
        </p:txBody>
      </p:sp>
      <p:sp>
        <p:nvSpPr>
          <p:cNvPr id="3" name="Content Placeholder 2">
            <a:extLst>
              <a:ext uri="{FF2B5EF4-FFF2-40B4-BE49-F238E27FC236}">
                <a16:creationId xmlns:a16="http://schemas.microsoft.com/office/drawing/2014/main" id="{6A1E1703-2AEE-FE1C-13DE-E2F7D65CA147}"/>
              </a:ext>
            </a:extLst>
          </p:cNvPr>
          <p:cNvSpPr>
            <a:spLocks noGrp="1"/>
          </p:cNvSpPr>
          <p:nvPr>
            <p:ph idx="1"/>
          </p:nvPr>
        </p:nvSpPr>
        <p:spPr/>
        <p:txBody>
          <a:bodyPr/>
          <a:lstStyle/>
          <a:p>
            <a:pPr>
              <a:lnSpc>
                <a:spcPct val="107000"/>
              </a:lnSpc>
              <a:spcAft>
                <a:spcPts val="800"/>
              </a:spcAft>
            </a:pPr>
            <a:r>
              <a:rPr lang="en-IN" sz="2000" kern="0" dirty="0">
                <a:solidFill>
                  <a:srgbClr val="000000"/>
                </a:solidFill>
                <a:effectLst/>
                <a:ea typeface="Times New Roman" panose="02020603050405020304" pitchFamily="18" charset="0"/>
                <a:cs typeface="Times New Roman" panose="02020603050405020304" pitchFamily="18" charset="0"/>
              </a:rPr>
              <a:t>Amazon is one of the e-commerce giants that people are using every day for online purchases where they can read thousands of reviews dropped by other customers about their desired products. These reviews provide valuable opinions about a product such as its property, quality and recommendations which helps the purchasers to understand almost every detail of a product. This is not only beneficial for consumers but also helps sellers who are manufacturing their own products to understand the consumers and their needs better.</a:t>
            </a:r>
            <a:endParaRPr lang="en-IN" sz="20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000" kern="0" dirty="0">
                <a:solidFill>
                  <a:srgbClr val="000000"/>
                </a:solidFill>
                <a:effectLst/>
                <a:ea typeface="Times New Roman" panose="02020603050405020304" pitchFamily="18" charset="0"/>
                <a:cs typeface="Times New Roman" panose="02020603050405020304" pitchFamily="18" charset="0"/>
              </a:rPr>
              <a:t>This project is considering the sentiment classification problem for online reviews using supervised approaches to determine the overall semantic of customer reviews by classifying them into positive, negative and neutral sentiment.</a:t>
            </a:r>
            <a:endParaRPr lang="en-IN" sz="2000" kern="100" dirty="0">
              <a:effectLst/>
              <a:ea typeface="Calibri" panose="020F0502020204030204" pitchFamily="34" charset="0"/>
              <a:cs typeface="Times New Roman" panose="02020603050405020304" pitchFamily="18" charset="0"/>
            </a:endParaRPr>
          </a:p>
          <a:p>
            <a:pPr marL="0" indent="0">
              <a:buNone/>
            </a:pPr>
            <a:endParaRPr lang="en-IN" dirty="0"/>
          </a:p>
        </p:txBody>
      </p:sp>
      <p:sp>
        <p:nvSpPr>
          <p:cNvPr id="4" name="Rectangle 3">
            <a:extLst>
              <a:ext uri="{FF2B5EF4-FFF2-40B4-BE49-F238E27FC236}">
                <a16:creationId xmlns:a16="http://schemas.microsoft.com/office/drawing/2014/main" id="{A284864D-99F0-0FC5-6877-64AC84979F07}"/>
              </a:ext>
            </a:extLst>
          </p:cNvPr>
          <p:cNvSpPr/>
          <p:nvPr/>
        </p:nvSpPr>
        <p:spPr>
          <a:xfrm>
            <a:off x="243840" y="213360"/>
            <a:ext cx="11765280" cy="6400800"/>
          </a:xfrm>
          <a:prstGeom prst="rect">
            <a:avLst/>
          </a:prstGeom>
          <a:noFill/>
          <a:ln w="15875" cmpd="sng">
            <a:solidFill>
              <a:schemeClr val="accent1">
                <a:shade val="1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8257580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FE290-4B06-F13C-F62F-19AFC3C0A2B7}"/>
              </a:ext>
            </a:extLst>
          </p:cNvPr>
          <p:cNvSpPr>
            <a:spLocks noGrp="1"/>
          </p:cNvSpPr>
          <p:nvPr>
            <p:ph type="title"/>
          </p:nvPr>
        </p:nvSpPr>
        <p:spPr/>
        <p:txBody>
          <a:bodyPr>
            <a:normAutofit fontScale="90000"/>
          </a:bodyPr>
          <a:lstStyle/>
          <a:p>
            <a:br>
              <a:rPr lang="en-IN" sz="2400" b="1" kern="0" dirty="0">
                <a:solidFill>
                  <a:srgbClr val="000000"/>
                </a:solidFill>
                <a:effectLst/>
                <a:latin typeface="Algerian" panose="04020705040A02060702" pitchFamily="82" charset="0"/>
                <a:ea typeface="Times New Roman" panose="02020603050405020304" pitchFamily="18" charset="0"/>
                <a:cs typeface="Times New Roman" panose="02020603050405020304" pitchFamily="18" charset="0"/>
              </a:rPr>
            </a:br>
            <a:r>
              <a:rPr lang="en-IN" sz="2700" b="1" u="sng" kern="0" dirty="0">
                <a:solidFill>
                  <a:srgbClr val="000000"/>
                </a:solidFill>
                <a:effectLst/>
                <a:latin typeface="Algerian" panose="04020705040A02060702" pitchFamily="82" charset="0"/>
                <a:ea typeface="Times New Roman" panose="02020603050405020304" pitchFamily="18" charset="0"/>
                <a:cs typeface="Times New Roman" panose="02020603050405020304" pitchFamily="18" charset="0"/>
              </a:rPr>
              <a:t>1.2.Scope :</a:t>
            </a:r>
            <a:br>
              <a:rPr lang="en-IN" sz="2700" kern="100" dirty="0">
                <a:effectLst/>
                <a:latin typeface="Algerian" panose="04020705040A02060702" pitchFamily="82" charset="0"/>
                <a:ea typeface="Calibri" panose="020F0502020204030204" pitchFamily="34" charset="0"/>
                <a:cs typeface="Times New Roman" panose="02020603050405020304" pitchFamily="18" charset="0"/>
              </a:rPr>
            </a:br>
            <a:endParaRPr lang="en-IN"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4BDB79CE-90AF-38F3-A230-1A220A889528}"/>
              </a:ext>
            </a:extLst>
          </p:cNvPr>
          <p:cNvSpPr>
            <a:spLocks noGrp="1"/>
          </p:cNvSpPr>
          <p:nvPr>
            <p:ph idx="1"/>
          </p:nvPr>
        </p:nvSpPr>
        <p:spPr/>
        <p:txBody>
          <a:bodyPr/>
          <a:lstStyle/>
          <a:p>
            <a:pPr>
              <a:lnSpc>
                <a:spcPct val="107000"/>
              </a:lnSpc>
              <a:spcAft>
                <a:spcPts val="800"/>
              </a:spcAft>
            </a:pPr>
            <a:r>
              <a:rPr lang="en-IN" sz="2400" kern="0" dirty="0">
                <a:solidFill>
                  <a:srgbClr val="000000"/>
                </a:solidFill>
                <a:effectLst/>
                <a:ea typeface="Times New Roman" panose="02020603050405020304" pitchFamily="18" charset="0"/>
                <a:cs typeface="Times New Roman" panose="02020603050405020304" pitchFamily="18" charset="0"/>
              </a:rPr>
              <a:t>Firstly, evaluative terms expressing opinions must be extracted from the review.  Secondly, the SO, or the polarity, of the opinions must be determined.  Thirdly, the opinion strength, or the intensity, of an opinion should also be determined.  Finally, the review is classified with respect to sentiment classes, such as Positive, Negative and neutral based on the SO of the opinions it contains.</a:t>
            </a:r>
            <a:endParaRPr lang="en-IN" sz="2400" kern="100" dirty="0">
              <a:effectLst/>
              <a:ea typeface="Calibri" panose="020F0502020204030204" pitchFamily="34"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2CC08B53-3CFD-1DEC-2271-BC7972CC04E6}"/>
              </a:ext>
            </a:extLst>
          </p:cNvPr>
          <p:cNvSpPr/>
          <p:nvPr/>
        </p:nvSpPr>
        <p:spPr>
          <a:xfrm>
            <a:off x="243840" y="224935"/>
            <a:ext cx="11765280" cy="6400800"/>
          </a:xfrm>
          <a:prstGeom prst="rect">
            <a:avLst/>
          </a:prstGeom>
          <a:noFill/>
          <a:ln w="15875" cmpd="sng">
            <a:solidFill>
              <a:schemeClr val="accent1">
                <a:shade val="1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2346797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8501-B212-2FA6-0CD7-C2AA745AB9A7}"/>
              </a:ext>
            </a:extLst>
          </p:cNvPr>
          <p:cNvSpPr>
            <a:spLocks noGrp="1"/>
          </p:cNvSpPr>
          <p:nvPr>
            <p:ph type="title"/>
          </p:nvPr>
        </p:nvSpPr>
        <p:spPr>
          <a:noFill/>
        </p:spPr>
        <p:txBody>
          <a:bodyPr>
            <a:normAutofit fontScale="90000"/>
          </a:bodyPr>
          <a:lstStyle/>
          <a:p>
            <a:pPr>
              <a:lnSpc>
                <a:spcPct val="107000"/>
              </a:lnSpc>
              <a:spcAft>
                <a:spcPts val="800"/>
              </a:spcAft>
            </a:pPr>
            <a:br>
              <a:rPr lang="en-IN" sz="2700" b="1" u="sng" kern="0" dirty="0">
                <a:solidFill>
                  <a:srgbClr val="000000"/>
                </a:solidFill>
                <a:effectLst/>
                <a:latin typeface="Algerian" panose="04020705040A02060702" pitchFamily="82" charset="0"/>
                <a:ea typeface="Times New Roman" panose="02020603050405020304" pitchFamily="18" charset="0"/>
                <a:cs typeface="Times New Roman" panose="02020603050405020304" pitchFamily="18" charset="0"/>
              </a:rPr>
            </a:br>
            <a:br>
              <a:rPr lang="en-IN" sz="2700" b="1" u="sng" kern="0" dirty="0">
                <a:solidFill>
                  <a:srgbClr val="000000"/>
                </a:solidFill>
                <a:effectLst/>
                <a:latin typeface="Algerian" panose="04020705040A02060702" pitchFamily="82" charset="0"/>
                <a:ea typeface="Times New Roman" panose="02020603050405020304" pitchFamily="18" charset="0"/>
                <a:cs typeface="Times New Roman" panose="02020603050405020304" pitchFamily="18" charset="0"/>
              </a:rPr>
            </a:br>
            <a:r>
              <a:rPr lang="en-IN" sz="2700" b="1" u="sng" kern="0" dirty="0">
                <a:solidFill>
                  <a:srgbClr val="000000"/>
                </a:solidFill>
                <a:effectLst/>
                <a:latin typeface="Algerian" panose="04020705040A02060702" pitchFamily="82" charset="0"/>
                <a:ea typeface="Times New Roman" panose="02020603050405020304" pitchFamily="18" charset="0"/>
                <a:cs typeface="Times New Roman" panose="02020603050405020304" pitchFamily="18" charset="0"/>
              </a:rPr>
              <a:t>2.THE OVERALL DESCRIPTION:</a:t>
            </a:r>
            <a:br>
              <a:rPr lang="en-IN" sz="2700" b="1" u="sng" kern="100" dirty="0">
                <a:effectLst/>
                <a:latin typeface="Algerian" panose="04020705040A02060702" pitchFamily="82" charset="0"/>
                <a:ea typeface="Calibri" panose="020F0502020204030204" pitchFamily="34" charset="0"/>
                <a:cs typeface="Times New Roman" panose="02020603050405020304" pitchFamily="18" charset="0"/>
              </a:rPr>
            </a:br>
            <a:r>
              <a:rPr lang="en-IN" sz="2700" b="1" u="sng" kern="0" dirty="0">
                <a:effectLst/>
                <a:latin typeface="Algerian" panose="04020705040A02060702" pitchFamily="82" charset="0"/>
                <a:ea typeface="Times New Roman" panose="02020603050405020304" pitchFamily="18" charset="0"/>
                <a:cs typeface="Times New Roman" panose="02020603050405020304" pitchFamily="18" charset="0"/>
              </a:rPr>
              <a:t> </a:t>
            </a:r>
            <a:b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br>
            <a:endParaRPr lang="en-IN" b="1" u="sng" dirty="0"/>
          </a:p>
        </p:txBody>
      </p:sp>
      <p:sp>
        <p:nvSpPr>
          <p:cNvPr id="3" name="Content Placeholder 2">
            <a:extLst>
              <a:ext uri="{FF2B5EF4-FFF2-40B4-BE49-F238E27FC236}">
                <a16:creationId xmlns:a16="http://schemas.microsoft.com/office/drawing/2014/main" id="{611BE6B5-0838-0240-4981-1DF01E8C7904}"/>
              </a:ext>
            </a:extLst>
          </p:cNvPr>
          <p:cNvSpPr>
            <a:spLocks noGrp="1"/>
          </p:cNvSpPr>
          <p:nvPr>
            <p:ph idx="1"/>
          </p:nvPr>
        </p:nvSpPr>
        <p:spPr/>
        <p:txBody>
          <a:bodyPr/>
          <a:lstStyle/>
          <a:p>
            <a:pPr>
              <a:lnSpc>
                <a:spcPct val="107000"/>
              </a:lnSpc>
              <a:spcAft>
                <a:spcPts val="800"/>
              </a:spcAft>
            </a:pPr>
            <a:r>
              <a:rPr lang="en-IN" sz="2000" b="1" u="sng" kern="0" dirty="0">
                <a:solidFill>
                  <a:srgbClr val="000000"/>
                </a:solidFill>
                <a:effectLst/>
                <a:latin typeface="Algerian" panose="04020705040A02060702" pitchFamily="82" charset="0"/>
                <a:ea typeface="Times New Roman" panose="02020603050405020304" pitchFamily="18" charset="0"/>
                <a:cs typeface="Times New Roman" panose="02020603050405020304" pitchFamily="18" charset="0"/>
              </a:rPr>
              <a:t>2.1.Product Perspective:  </a:t>
            </a:r>
          </a:p>
          <a:p>
            <a:pPr marL="0" indent="0">
              <a:lnSpc>
                <a:spcPct val="107000"/>
              </a:lnSpc>
              <a:spcAft>
                <a:spcPts val="800"/>
              </a:spcAft>
              <a:buNone/>
            </a:pPr>
            <a:r>
              <a:rPr lang="en-IN" sz="2000" kern="0" dirty="0">
                <a:solidFill>
                  <a:srgbClr val="000000"/>
                </a:solidFill>
                <a:effectLst/>
                <a:ea typeface="Times New Roman" panose="02020603050405020304" pitchFamily="18" charset="0"/>
                <a:cs typeface="Times New Roman" panose="02020603050405020304" pitchFamily="18" charset="0"/>
              </a:rPr>
              <a:t>The perspective of Sentiment Analysis is that this product will help businesses by providing insights into customer opinions on Amazon, which will allow them to make informed decisions, </a:t>
            </a:r>
            <a:endParaRPr lang="en-IN" sz="2000" kern="100" dirty="0">
              <a:solidFill>
                <a:srgbClr val="000000"/>
              </a:solidFill>
              <a:effectLst/>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2000" kern="0" dirty="0">
                <a:solidFill>
                  <a:srgbClr val="000000"/>
                </a:solidFill>
                <a:effectLst/>
                <a:ea typeface="Times New Roman" panose="02020603050405020304" pitchFamily="18" charset="0"/>
                <a:cs typeface="Times New Roman" panose="02020603050405020304" pitchFamily="18" charset="0"/>
              </a:rPr>
              <a:t>improve products, </a:t>
            </a:r>
            <a:endParaRPr lang="en-IN" sz="2000" kern="100" dirty="0">
              <a:solidFill>
                <a:srgbClr val="000000"/>
              </a:solidFill>
              <a:effectLst/>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2000" kern="0" dirty="0">
                <a:solidFill>
                  <a:srgbClr val="000000"/>
                </a:solidFill>
                <a:effectLst/>
                <a:ea typeface="Times New Roman" panose="02020603050405020304" pitchFamily="18" charset="0"/>
                <a:cs typeface="Times New Roman" panose="02020603050405020304" pitchFamily="18" charset="0"/>
              </a:rPr>
              <a:t>respond to issues,</a:t>
            </a:r>
            <a:endParaRPr lang="en-IN" sz="2000" kern="100" dirty="0">
              <a:solidFill>
                <a:srgbClr val="000000"/>
              </a:solidFill>
              <a:effectLst/>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2000" kern="0" dirty="0">
                <a:solidFill>
                  <a:srgbClr val="000000"/>
                </a:solidFill>
                <a:effectLst/>
                <a:ea typeface="Times New Roman" panose="02020603050405020304" pitchFamily="18" charset="0"/>
                <a:cs typeface="Times New Roman" panose="02020603050405020304" pitchFamily="18" charset="0"/>
              </a:rPr>
              <a:t>enhance marketing efforts, </a:t>
            </a:r>
            <a:endParaRPr lang="en-IN" sz="2000" kern="100" dirty="0">
              <a:solidFill>
                <a:srgbClr val="000000"/>
              </a:solidFill>
              <a:effectLst/>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2000" kern="0" dirty="0">
                <a:solidFill>
                  <a:srgbClr val="000000"/>
                </a:solidFill>
                <a:effectLst/>
                <a:ea typeface="Times New Roman" panose="02020603050405020304" pitchFamily="18" charset="0"/>
                <a:cs typeface="Times New Roman" panose="02020603050405020304" pitchFamily="18" charset="0"/>
              </a:rPr>
              <a:t>ultimately drive growth and </a:t>
            </a:r>
            <a:endParaRPr lang="en-IN" sz="2000" kern="100" dirty="0">
              <a:solidFill>
                <a:srgbClr val="000000"/>
              </a:solidFill>
              <a:effectLst/>
              <a:ea typeface="Calibri" panose="020F0502020204030204" pitchFamily="34" charset="0"/>
              <a:cs typeface="Times New Roman" panose="02020603050405020304" pitchFamily="18" charset="0"/>
            </a:endParaRPr>
          </a:p>
          <a:p>
            <a:r>
              <a:rPr lang="en-IN" sz="2000" kern="0" dirty="0">
                <a:solidFill>
                  <a:srgbClr val="000000"/>
                </a:solidFill>
                <a:effectLst/>
                <a:ea typeface="Times New Roman" panose="02020603050405020304" pitchFamily="18" charset="0"/>
              </a:rPr>
              <a:t> customer satisfaction</a:t>
            </a:r>
            <a:r>
              <a:rPr lang="en-IN" sz="1800" kern="0" dirty="0">
                <a:solidFill>
                  <a:srgbClr val="000000"/>
                </a:solidFill>
                <a:effectLst/>
                <a:ea typeface="Times New Roman" panose="02020603050405020304" pitchFamily="18" charset="0"/>
              </a:rPr>
              <a:t>.</a:t>
            </a:r>
            <a:r>
              <a:rPr lang="en-IN" sz="1800" b="1" kern="0" dirty="0">
                <a:solidFill>
                  <a:srgbClr val="000000"/>
                </a:solidFill>
                <a:effectLst/>
                <a:ea typeface="Times New Roman" panose="02020603050405020304" pitchFamily="18" charset="0"/>
              </a:rPr>
              <a:t>          </a:t>
            </a:r>
            <a:endParaRPr lang="en-IN" sz="2000" kern="1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ea typeface="Calibri" panose="020F0502020204030204" pitchFamily="34"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A20ED249-5A35-1750-6A66-3CBD880C09A4}"/>
              </a:ext>
            </a:extLst>
          </p:cNvPr>
          <p:cNvSpPr/>
          <p:nvPr/>
        </p:nvSpPr>
        <p:spPr>
          <a:xfrm>
            <a:off x="243840" y="213360"/>
            <a:ext cx="11765280" cy="6400800"/>
          </a:xfrm>
          <a:prstGeom prst="rect">
            <a:avLst/>
          </a:prstGeom>
          <a:noFill/>
          <a:ln w="15875" cmpd="sng">
            <a:solidFill>
              <a:schemeClr val="accent1">
                <a:shade val="1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8516606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563EA-3A84-ED48-9F4A-D1D8B6E4F708}"/>
              </a:ext>
            </a:extLst>
          </p:cNvPr>
          <p:cNvSpPr>
            <a:spLocks noGrp="1"/>
          </p:cNvSpPr>
          <p:nvPr>
            <p:ph type="title"/>
          </p:nvPr>
        </p:nvSpPr>
        <p:spPr/>
        <p:txBody>
          <a:bodyPr/>
          <a:lstStyle/>
          <a:p>
            <a:r>
              <a:rPr lang="en-IN" sz="2400" b="1" u="sng" kern="0" dirty="0">
                <a:solidFill>
                  <a:srgbClr val="000000"/>
                </a:solidFill>
                <a:effectLst/>
                <a:latin typeface="Algerian" panose="04020705040A02060702" pitchFamily="82" charset="0"/>
                <a:ea typeface="Times New Roman" panose="02020603050405020304" pitchFamily="18" charset="0"/>
                <a:cs typeface="Times New Roman" panose="02020603050405020304" pitchFamily="18" charset="0"/>
              </a:rPr>
              <a:t>2.2.System Interfaces:</a:t>
            </a:r>
            <a:b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br>
            <a:endParaRPr lang="en-IN" u="sng" dirty="0"/>
          </a:p>
        </p:txBody>
      </p:sp>
      <p:sp>
        <p:nvSpPr>
          <p:cNvPr id="3" name="Content Placeholder 2">
            <a:extLst>
              <a:ext uri="{FF2B5EF4-FFF2-40B4-BE49-F238E27FC236}">
                <a16:creationId xmlns:a16="http://schemas.microsoft.com/office/drawing/2014/main" id="{A61EC261-A9CB-DA18-94D9-33E693F4DEB8}"/>
              </a:ext>
            </a:extLst>
          </p:cNvPr>
          <p:cNvSpPr>
            <a:spLocks noGrp="1"/>
          </p:cNvSpPr>
          <p:nvPr>
            <p:ph idx="1"/>
          </p:nvPr>
        </p:nvSpPr>
        <p:spPr/>
        <p:txBody>
          <a:bodyPr/>
          <a:lstStyle/>
          <a:p>
            <a:r>
              <a:rPr lang="en-IN" sz="1800" b="1" u="sng" kern="0" dirty="0">
                <a:solidFill>
                  <a:srgbClr val="000000"/>
                </a:solidFill>
                <a:effectLst/>
                <a:latin typeface="Algerian" panose="04020705040A02060702" pitchFamily="82" charset="0"/>
                <a:ea typeface="Times New Roman" panose="02020603050405020304" pitchFamily="18" charset="0"/>
              </a:rPr>
              <a:t>2.2.1.Hardware :</a:t>
            </a:r>
          </a:p>
          <a:p>
            <a:endParaRPr lang="en-IN" dirty="0">
              <a:latin typeface="Algerian" panose="04020705040A02060702" pitchFamily="82" charset="0"/>
            </a:endParaRPr>
          </a:p>
        </p:txBody>
      </p:sp>
      <p:graphicFrame>
        <p:nvGraphicFramePr>
          <p:cNvPr id="8" name="Table 8">
            <a:extLst>
              <a:ext uri="{FF2B5EF4-FFF2-40B4-BE49-F238E27FC236}">
                <a16:creationId xmlns:a16="http://schemas.microsoft.com/office/drawing/2014/main" id="{8AC4FA31-4EC0-F2EF-182B-A05AE0E3EFF0}"/>
              </a:ext>
            </a:extLst>
          </p:cNvPr>
          <p:cNvGraphicFramePr>
            <a:graphicFrameLocks noGrp="1"/>
          </p:cNvGraphicFramePr>
          <p:nvPr>
            <p:extLst>
              <p:ext uri="{D42A27DB-BD31-4B8C-83A1-F6EECF244321}">
                <p14:modId xmlns:p14="http://schemas.microsoft.com/office/powerpoint/2010/main" val="743235983"/>
              </p:ext>
            </p:extLst>
          </p:nvPr>
        </p:nvGraphicFramePr>
        <p:xfrm>
          <a:off x="2214880" y="2621281"/>
          <a:ext cx="7945120" cy="2611119"/>
        </p:xfrm>
        <a:graphic>
          <a:graphicData uri="http://schemas.openxmlformats.org/drawingml/2006/table">
            <a:tbl>
              <a:tblPr firstRow="1" bandRow="1">
                <a:tableStyleId>{5C22544A-7EE6-4342-B048-85BDC9FD1C3A}</a:tableStyleId>
              </a:tblPr>
              <a:tblGrid>
                <a:gridCol w="3250810">
                  <a:extLst>
                    <a:ext uri="{9D8B030D-6E8A-4147-A177-3AD203B41FA5}">
                      <a16:colId xmlns:a16="http://schemas.microsoft.com/office/drawing/2014/main" val="4194789872"/>
                    </a:ext>
                  </a:extLst>
                </a:gridCol>
                <a:gridCol w="4694310">
                  <a:extLst>
                    <a:ext uri="{9D8B030D-6E8A-4147-A177-3AD203B41FA5}">
                      <a16:colId xmlns:a16="http://schemas.microsoft.com/office/drawing/2014/main" val="1151521043"/>
                    </a:ext>
                  </a:extLst>
                </a:gridCol>
              </a:tblGrid>
              <a:tr h="870373">
                <a:tc>
                  <a:txBody>
                    <a:bodyPr/>
                    <a:lstStyle/>
                    <a:p>
                      <a:pPr>
                        <a:lnSpc>
                          <a:spcPct val="107000"/>
                        </a:lnSpc>
                        <a:spcAft>
                          <a:spcPts val="800"/>
                        </a:spcAft>
                      </a:pPr>
                      <a:r>
                        <a:rPr lang="en-IN" sz="11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Processor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n-IN" sz="11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Intel Core i5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629627224"/>
                  </a:ext>
                </a:extLst>
              </a:tr>
              <a:tr h="870373">
                <a:tc>
                  <a:txBody>
                    <a:bodyPr/>
                    <a:lstStyle/>
                    <a:p>
                      <a:pPr>
                        <a:lnSpc>
                          <a:spcPct val="107000"/>
                        </a:lnSpc>
                        <a:spcAft>
                          <a:spcPts val="800"/>
                        </a:spcAft>
                      </a:pPr>
                      <a:r>
                        <a:rPr lang="en-IN" sz="11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RAM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n-IN" sz="11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Least 8 GB</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671163707"/>
                  </a:ext>
                </a:extLst>
              </a:tr>
              <a:tr h="870373">
                <a:tc>
                  <a:txBody>
                    <a:bodyPr/>
                    <a:lstStyle/>
                    <a:p>
                      <a:pPr>
                        <a:lnSpc>
                          <a:spcPct val="107000"/>
                        </a:lnSpc>
                        <a:spcAft>
                          <a:spcPts val="800"/>
                        </a:spcAft>
                      </a:pPr>
                      <a:r>
                        <a:rPr lang="en-IN" sz="11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Hard Drive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n-IN" sz="11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256 GB SSD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26657582"/>
                  </a:ext>
                </a:extLst>
              </a:tr>
            </a:tbl>
          </a:graphicData>
        </a:graphic>
      </p:graphicFrame>
      <p:sp>
        <p:nvSpPr>
          <p:cNvPr id="4" name="Rectangle 3">
            <a:extLst>
              <a:ext uri="{FF2B5EF4-FFF2-40B4-BE49-F238E27FC236}">
                <a16:creationId xmlns:a16="http://schemas.microsoft.com/office/drawing/2014/main" id="{B82DA91B-5A4C-55EE-3945-F49271B599B6}"/>
              </a:ext>
            </a:extLst>
          </p:cNvPr>
          <p:cNvSpPr/>
          <p:nvPr/>
        </p:nvSpPr>
        <p:spPr>
          <a:xfrm>
            <a:off x="243840" y="213360"/>
            <a:ext cx="11765280" cy="6400800"/>
          </a:xfrm>
          <a:prstGeom prst="rect">
            <a:avLst/>
          </a:prstGeom>
          <a:noFill/>
          <a:ln w="15875" cmpd="sng">
            <a:solidFill>
              <a:schemeClr val="accent1">
                <a:shade val="1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7397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29070-D985-FEA0-3E6F-8C4CC765ED9E}"/>
              </a:ext>
            </a:extLst>
          </p:cNvPr>
          <p:cNvSpPr>
            <a:spLocks noGrp="1"/>
          </p:cNvSpPr>
          <p:nvPr>
            <p:ph type="title"/>
          </p:nvPr>
        </p:nvSpPr>
        <p:spPr/>
        <p:txBody>
          <a:bodyPr/>
          <a:lstStyle/>
          <a:p>
            <a:r>
              <a:rPr lang="en-IN" sz="2000" b="1" u="sng" kern="0" dirty="0">
                <a:solidFill>
                  <a:srgbClr val="000000"/>
                </a:solidFill>
                <a:effectLst/>
                <a:latin typeface="Algerian" panose="04020705040A02060702" pitchFamily="82" charset="0"/>
                <a:ea typeface="Times New Roman" panose="02020603050405020304" pitchFamily="18" charset="0"/>
                <a:cs typeface="Times New Roman" panose="02020603050405020304" pitchFamily="18" charset="0"/>
              </a:rPr>
              <a:t>2.2.2.Software: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8" name="Table 8">
            <a:extLst>
              <a:ext uri="{FF2B5EF4-FFF2-40B4-BE49-F238E27FC236}">
                <a16:creationId xmlns:a16="http://schemas.microsoft.com/office/drawing/2014/main" id="{9223F708-3D1F-571F-ABC2-50607080BF95}"/>
              </a:ext>
            </a:extLst>
          </p:cNvPr>
          <p:cNvGraphicFramePr>
            <a:graphicFrameLocks noGrp="1"/>
          </p:cNvGraphicFramePr>
          <p:nvPr>
            <p:ph idx="1"/>
            <p:extLst>
              <p:ext uri="{D42A27DB-BD31-4B8C-83A1-F6EECF244321}">
                <p14:modId xmlns:p14="http://schemas.microsoft.com/office/powerpoint/2010/main" val="3963748818"/>
              </p:ext>
            </p:extLst>
          </p:nvPr>
        </p:nvGraphicFramePr>
        <p:xfrm>
          <a:off x="838200" y="1825624"/>
          <a:ext cx="10515600" cy="2878456"/>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525657348"/>
                    </a:ext>
                  </a:extLst>
                </a:gridCol>
                <a:gridCol w="5257800">
                  <a:extLst>
                    <a:ext uri="{9D8B030D-6E8A-4147-A177-3AD203B41FA5}">
                      <a16:colId xmlns:a16="http://schemas.microsoft.com/office/drawing/2014/main" val="1216779891"/>
                    </a:ext>
                  </a:extLst>
                </a:gridCol>
              </a:tblGrid>
              <a:tr h="719614">
                <a:tc>
                  <a:txBody>
                    <a:bodyPr/>
                    <a:lstStyle/>
                    <a:p>
                      <a:pPr>
                        <a:lnSpc>
                          <a:spcPct val="107000"/>
                        </a:lnSpc>
                        <a:spcAft>
                          <a:spcPts val="800"/>
                        </a:spcAft>
                      </a:pPr>
                      <a:r>
                        <a:rPr lang="en-IN" sz="11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DATABASE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n-IN" sz="11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MS WORD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466227151"/>
                  </a:ext>
                </a:extLst>
              </a:tr>
              <a:tr h="719614">
                <a:tc>
                  <a:txBody>
                    <a:bodyPr/>
                    <a:lstStyle/>
                    <a:p>
                      <a:pPr>
                        <a:lnSpc>
                          <a:spcPct val="107000"/>
                        </a:lnSpc>
                        <a:spcAft>
                          <a:spcPts val="800"/>
                        </a:spcAft>
                      </a:pPr>
                      <a:r>
                        <a:rPr lang="en-IN" sz="11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API</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n-IN" sz="11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DJango</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402932115"/>
                  </a:ext>
                </a:extLst>
              </a:tr>
              <a:tr h="719614">
                <a:tc>
                  <a:txBody>
                    <a:bodyPr/>
                    <a:lstStyle/>
                    <a:p>
                      <a:pPr>
                        <a:lnSpc>
                          <a:spcPct val="107000"/>
                        </a:lnSpc>
                        <a:spcAft>
                          <a:spcPts val="800"/>
                        </a:spcAft>
                      </a:pPr>
                      <a:r>
                        <a:rPr lang="en-IN" sz="11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Tools &amp; Tech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n-IN" sz="11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Pytest ,JUPYTER NOTEBOOK, GOOGLE COLAB</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612628708"/>
                  </a:ext>
                </a:extLst>
              </a:tr>
              <a:tr h="719614">
                <a:tc>
                  <a:txBody>
                    <a:bodyPr/>
                    <a:lstStyle/>
                    <a:p>
                      <a:pPr>
                        <a:lnSpc>
                          <a:spcPct val="107000"/>
                        </a:lnSpc>
                        <a:spcAft>
                          <a:spcPts val="800"/>
                        </a:spcAft>
                      </a:pPr>
                      <a:r>
                        <a:rPr lang="en-IN" sz="11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Language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n-IN" sz="11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PYTHON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06689405"/>
                  </a:ext>
                </a:extLst>
              </a:tr>
            </a:tbl>
          </a:graphicData>
        </a:graphic>
      </p:graphicFrame>
      <p:sp>
        <p:nvSpPr>
          <p:cNvPr id="3" name="Rectangle 2">
            <a:extLst>
              <a:ext uri="{FF2B5EF4-FFF2-40B4-BE49-F238E27FC236}">
                <a16:creationId xmlns:a16="http://schemas.microsoft.com/office/drawing/2014/main" id="{C2640B64-E4A9-4307-0536-92EAD44AAF6D}"/>
              </a:ext>
            </a:extLst>
          </p:cNvPr>
          <p:cNvSpPr/>
          <p:nvPr/>
        </p:nvSpPr>
        <p:spPr>
          <a:xfrm>
            <a:off x="243840" y="213360"/>
            <a:ext cx="11765280" cy="6400800"/>
          </a:xfrm>
          <a:prstGeom prst="rect">
            <a:avLst/>
          </a:prstGeom>
          <a:noFill/>
          <a:ln w="15875" cmpd="sng">
            <a:solidFill>
              <a:schemeClr val="accent1">
                <a:shade val="1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42658344"/>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2087</Words>
  <Application>Microsoft Office PowerPoint</Application>
  <PresentationFormat>Widescreen</PresentationFormat>
  <Paragraphs>111</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Algerian</vt:lpstr>
      <vt:lpstr>Arial</vt:lpstr>
      <vt:lpstr>Calibri</vt:lpstr>
      <vt:lpstr>Calibri Light</vt:lpstr>
      <vt:lpstr>Courier New</vt:lpstr>
      <vt:lpstr>Roboto</vt:lpstr>
      <vt:lpstr>Symbol</vt:lpstr>
      <vt:lpstr>Times New Roman</vt:lpstr>
      <vt:lpstr>Office Theme</vt:lpstr>
      <vt:lpstr>SENTIMENT ANALYSIS </vt:lpstr>
      <vt:lpstr>TEAM STRUCTURE:</vt:lpstr>
      <vt:lpstr>BACHELOR OF TECHNOLOGY   in   COMPUTER SCIENCE AND ENGINEERING  DEPARTMENT OF COMPUTER SCIENCE AND ENGINEERING   GYAN GANGA INSTITUTE OF TECHNOLOGY &amp; SCIENCES JABALPUR (M.P.)      RAJIV GANDHI PRODYOGIKI VISHWAVIDYALAYA,  BHOPAL (M.P.) september - 2023  </vt:lpstr>
      <vt:lpstr> 1.INTRODUCTION :: </vt:lpstr>
      <vt:lpstr>1.1.Purpose :</vt:lpstr>
      <vt:lpstr> 1.2.Scope : </vt:lpstr>
      <vt:lpstr>  2.THE OVERALL DESCRIPTION:   </vt:lpstr>
      <vt:lpstr>2.2.System Interfaces: </vt:lpstr>
      <vt:lpstr>2.2.2.Software: </vt:lpstr>
      <vt:lpstr>3. SPECIFIC REQUIREMENTS: </vt:lpstr>
      <vt:lpstr>3.2.1.Non-Functional Requirements: </vt:lpstr>
      <vt:lpstr> 3.2.2. Functional Requirements: </vt:lpstr>
      <vt:lpstr>SOFTWARE SYSTEM ATTRIBUTES:</vt:lpstr>
      <vt:lpstr>3.3.Features: </vt:lpstr>
      <vt:lpstr>4.0. design  Features [ diagrams ]: </vt:lpstr>
      <vt:lpstr> 0- Level Description: </vt:lpstr>
      <vt:lpstr>BASIC DESCRIPTION OF 0-LEVEL DFD:</vt:lpstr>
      <vt:lpstr>1-Level Description: </vt:lpstr>
      <vt:lpstr>BASIC DESCRIPTION OF 1-LEVEL DFD:</vt:lpstr>
      <vt:lpstr> Use Case Diagram: </vt:lpstr>
      <vt:lpstr>BASIC DESCRIPTION OF USE CASE:</vt:lpstr>
      <vt:lpstr>Sequence diagram:</vt:lpstr>
      <vt:lpstr>BASIC DESCRIPTION OF sequence diagram :</vt:lpstr>
      <vt:lpstr>5.0 The problem statement:</vt:lpstr>
      <vt:lpstr>PowerPoint Presentation</vt:lpstr>
      <vt:lpstr>SWOT ANALYSIS:</vt:lpstr>
      <vt:lpstr>RESULT :</vt:lpstr>
      <vt:lpstr>PowerPoint Presentation</vt:lpstr>
      <vt:lpstr>      SUBMITTED BY:  NAMES:  ADITI TIWARI AANYA SINGHAI ANSHIKA GUPTA  JAGRATI YADAV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Aditi Tiwari</dc:creator>
  <cp:lastModifiedBy>Aditi Tiwari</cp:lastModifiedBy>
  <cp:revision>6</cp:revision>
  <dcterms:created xsi:type="dcterms:W3CDTF">2023-09-25T11:50:59Z</dcterms:created>
  <dcterms:modified xsi:type="dcterms:W3CDTF">2024-04-04T04:20:17Z</dcterms:modified>
</cp:coreProperties>
</file>