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Circe Contrast" charset="1" panose="020C0503080504020303"/>
      <p:regular r:id="rId11"/>
    </p:embeddedFont>
    <p:embeddedFont>
      <p:font typeface="Circe Italics" charset="1" panose="020B0502020203090203"/>
      <p:regular r:id="rId12"/>
    </p:embeddedFont>
    <p:embeddedFont>
      <p:font typeface="Circe Bold" charset="1" panose="020B0602020203020203"/>
      <p:regular r:id="rId13"/>
    </p:embeddedFont>
    <p:embeddedFont>
      <p:font typeface="Circe" charset="1" panose="020B0502020203020203"/>
      <p:regular r:id="rId14"/>
    </p:embeddedFont>
    <p:embeddedFont>
      <p:font typeface="Circe Bold Italics" charset="1" panose="020B06020202030902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grpSp>
        <p:nvGrpSpPr>
          <p:cNvPr name="Group 2" id="2"/>
          <p:cNvGrpSpPr/>
          <p:nvPr/>
        </p:nvGrpSpPr>
        <p:grpSpPr>
          <a:xfrm rot="0">
            <a:off x="-1093252" y="-846203"/>
            <a:ext cx="2455604" cy="11548014"/>
            <a:chOff x="0" y="0"/>
            <a:chExt cx="646744" cy="3041452"/>
          </a:xfrm>
        </p:grpSpPr>
        <p:sp>
          <p:nvSpPr>
            <p:cNvPr name="Freeform 3" id="3"/>
            <p:cNvSpPr/>
            <p:nvPr/>
          </p:nvSpPr>
          <p:spPr>
            <a:xfrm flipH="false" flipV="false" rot="0">
              <a:off x="0" y="0"/>
              <a:ext cx="646744" cy="3041452"/>
            </a:xfrm>
            <a:custGeom>
              <a:avLst/>
              <a:gdLst/>
              <a:ahLst/>
              <a:cxnLst/>
              <a:rect r="r" b="b" t="t" l="l"/>
              <a:pathLst>
                <a:path h="3041452" w="646744">
                  <a:moveTo>
                    <a:pt x="0" y="0"/>
                  </a:moveTo>
                  <a:lnTo>
                    <a:pt x="646744" y="0"/>
                  </a:lnTo>
                  <a:lnTo>
                    <a:pt x="646744" y="3041452"/>
                  </a:lnTo>
                  <a:lnTo>
                    <a:pt x="0" y="3041452"/>
                  </a:lnTo>
                  <a:close/>
                </a:path>
              </a:pathLst>
            </a:custGeom>
            <a:solidFill>
              <a:srgbClr val="D8CACA"/>
            </a:solidFill>
          </p:spPr>
        </p:sp>
        <p:sp>
          <p:nvSpPr>
            <p:cNvPr name="TextBox 4" id="4"/>
            <p:cNvSpPr txBox="true"/>
            <p:nvPr/>
          </p:nvSpPr>
          <p:spPr>
            <a:xfrm>
              <a:off x="0" y="-38100"/>
              <a:ext cx="646744" cy="3079552"/>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3008776" y="9258300"/>
            <a:ext cx="5246370" cy="5246370"/>
            <a:chOff x="0" y="0"/>
            <a:chExt cx="6355080" cy="6355080"/>
          </a:xfrm>
        </p:grpSpPr>
        <p:sp>
          <p:nvSpPr>
            <p:cNvPr name="Freeform 6" id="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7" id="7"/>
          <p:cNvGrpSpPr>
            <a:grpSpLocks noChangeAspect="true"/>
          </p:cNvGrpSpPr>
          <p:nvPr/>
        </p:nvGrpSpPr>
        <p:grpSpPr>
          <a:xfrm rot="0">
            <a:off x="1613152" y="-4217670"/>
            <a:ext cx="5246370" cy="5246370"/>
            <a:chOff x="0" y="0"/>
            <a:chExt cx="6355080" cy="6355080"/>
          </a:xfrm>
        </p:grpSpPr>
        <p:sp>
          <p:nvSpPr>
            <p:cNvPr name="Freeform 8" id="8"/>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25076">
                <a:alpha val="40000"/>
              </a:srgbClr>
            </a:solidFill>
          </p:spPr>
        </p:sp>
      </p:grpSp>
      <p:sp>
        <p:nvSpPr>
          <p:cNvPr name="Freeform 9" id="9"/>
          <p:cNvSpPr/>
          <p:nvPr/>
        </p:nvSpPr>
        <p:spPr>
          <a:xfrm flipH="false" flipV="false" rot="0">
            <a:off x="15631961" y="7590206"/>
            <a:ext cx="2428007" cy="2428007"/>
          </a:xfrm>
          <a:custGeom>
            <a:avLst/>
            <a:gdLst/>
            <a:ahLst/>
            <a:cxnLst/>
            <a:rect r="r" b="b" t="t" l="l"/>
            <a:pathLst>
              <a:path h="2428007" w="2428007">
                <a:moveTo>
                  <a:pt x="0" y="0"/>
                </a:moveTo>
                <a:lnTo>
                  <a:pt x="2428007" y="0"/>
                </a:lnTo>
                <a:lnTo>
                  <a:pt x="2428007" y="2428007"/>
                </a:lnTo>
                <a:lnTo>
                  <a:pt x="0" y="2428007"/>
                </a:lnTo>
                <a:lnTo>
                  <a:pt x="0" y="0"/>
                </a:lnTo>
                <a:close/>
              </a:path>
            </a:pathLst>
          </a:custGeom>
          <a:blipFill>
            <a:blip r:embed="rId2"/>
            <a:stretch>
              <a:fillRect l="0" t="0" r="0" b="0"/>
            </a:stretch>
          </a:blipFill>
        </p:spPr>
      </p:sp>
      <p:sp>
        <p:nvSpPr>
          <p:cNvPr name="TextBox 10" id="10"/>
          <p:cNvSpPr txBox="true"/>
          <p:nvPr/>
        </p:nvSpPr>
        <p:spPr>
          <a:xfrm rot="0">
            <a:off x="2411877" y="3138119"/>
            <a:ext cx="13464247" cy="1885950"/>
          </a:xfrm>
          <a:prstGeom prst="rect">
            <a:avLst/>
          </a:prstGeom>
        </p:spPr>
        <p:txBody>
          <a:bodyPr anchor="t" rtlCol="false" tIns="0" lIns="0" bIns="0" rIns="0">
            <a:spAutoFit/>
          </a:bodyPr>
          <a:lstStyle/>
          <a:p>
            <a:pPr algn="ctr">
              <a:lnSpc>
                <a:spcPts val="13800"/>
              </a:lnSpc>
            </a:pPr>
            <a:r>
              <a:rPr lang="en-US" sz="15000">
                <a:solidFill>
                  <a:srgbClr val="000000"/>
                </a:solidFill>
                <a:latin typeface="Circe Contrast"/>
                <a:ea typeface="Circe Contrast"/>
                <a:cs typeface="Circe Contrast"/>
                <a:sym typeface="Circe Contrast"/>
              </a:rPr>
              <a:t>ONCOCHECK</a:t>
            </a:r>
          </a:p>
        </p:txBody>
      </p:sp>
      <p:sp>
        <p:nvSpPr>
          <p:cNvPr name="TextBox 11" id="11"/>
          <p:cNvSpPr txBox="true"/>
          <p:nvPr/>
        </p:nvSpPr>
        <p:spPr>
          <a:xfrm rot="0">
            <a:off x="5044808" y="1849160"/>
            <a:ext cx="8198384" cy="679360"/>
          </a:xfrm>
          <a:prstGeom prst="rect">
            <a:avLst/>
          </a:prstGeom>
        </p:spPr>
        <p:txBody>
          <a:bodyPr anchor="t" rtlCol="false" tIns="0" lIns="0" bIns="0" rIns="0">
            <a:spAutoFit/>
          </a:bodyPr>
          <a:lstStyle/>
          <a:p>
            <a:pPr algn="ctr">
              <a:lnSpc>
                <a:spcPts val="5604"/>
              </a:lnSpc>
            </a:pPr>
            <a:r>
              <a:rPr lang="en-US" sz="4003" i="true">
                <a:solidFill>
                  <a:srgbClr val="000000"/>
                </a:solidFill>
                <a:latin typeface="Circe Italics"/>
                <a:ea typeface="Circe Italics"/>
                <a:cs typeface="Circe Italics"/>
                <a:sym typeface="Circe Italics"/>
              </a:rPr>
              <a:t>Early Detection is Key</a:t>
            </a:r>
          </a:p>
        </p:txBody>
      </p:sp>
      <p:sp>
        <p:nvSpPr>
          <p:cNvPr name="TextBox 12" id="12"/>
          <p:cNvSpPr txBox="true"/>
          <p:nvPr/>
        </p:nvSpPr>
        <p:spPr>
          <a:xfrm rot="0">
            <a:off x="2656039" y="6919544"/>
            <a:ext cx="12975921" cy="670662"/>
          </a:xfrm>
          <a:prstGeom prst="rect">
            <a:avLst/>
          </a:prstGeom>
        </p:spPr>
        <p:txBody>
          <a:bodyPr anchor="t" rtlCol="false" tIns="0" lIns="0" bIns="0" rIns="0">
            <a:spAutoFit/>
          </a:bodyPr>
          <a:lstStyle/>
          <a:p>
            <a:pPr algn="ctr">
              <a:lnSpc>
                <a:spcPts val="5559"/>
              </a:lnSpc>
            </a:pPr>
            <a:r>
              <a:rPr lang="en-US" b="true" sz="3970" spc="170">
                <a:solidFill>
                  <a:srgbClr val="725076"/>
                </a:solidFill>
                <a:latin typeface="Circe Bold"/>
                <a:ea typeface="Circe Bold"/>
                <a:cs typeface="Circe Bold"/>
                <a:sym typeface="Circe Bold"/>
              </a:rPr>
              <a:t>HACK DUKE 2025</a:t>
            </a:r>
          </a:p>
        </p:txBody>
      </p:sp>
      <p:sp>
        <p:nvSpPr>
          <p:cNvPr name="TextBox 13" id="13"/>
          <p:cNvSpPr txBox="true"/>
          <p:nvPr/>
        </p:nvSpPr>
        <p:spPr>
          <a:xfrm rot="0">
            <a:off x="5044808" y="7837856"/>
            <a:ext cx="8198384" cy="523784"/>
          </a:xfrm>
          <a:prstGeom prst="rect">
            <a:avLst/>
          </a:prstGeom>
        </p:spPr>
        <p:txBody>
          <a:bodyPr anchor="t" rtlCol="false" tIns="0" lIns="0" bIns="0" rIns="0">
            <a:spAutoFit/>
          </a:bodyPr>
          <a:lstStyle/>
          <a:p>
            <a:pPr algn="ctr">
              <a:lnSpc>
                <a:spcPts val="4205"/>
              </a:lnSpc>
            </a:pPr>
            <a:r>
              <a:rPr lang="en-US" sz="3003">
                <a:solidFill>
                  <a:srgbClr val="000000"/>
                </a:solidFill>
                <a:latin typeface="Circe"/>
                <a:ea typeface="Circe"/>
                <a:cs typeface="Circe"/>
                <a:sym typeface="Circe"/>
              </a:rPr>
              <a:t>Aditi Deshpande, Jessica Chen, Siya Patel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sp>
        <p:nvSpPr>
          <p:cNvPr name="AutoShape 2" id="2"/>
          <p:cNvSpPr/>
          <p:nvPr/>
        </p:nvSpPr>
        <p:spPr>
          <a:xfrm rot="0">
            <a:off x="-970562" y="652445"/>
            <a:ext cx="19821877" cy="0"/>
          </a:xfrm>
          <a:prstGeom prst="line">
            <a:avLst/>
          </a:prstGeom>
          <a:ln cap="flat" w="114300">
            <a:solidFill>
              <a:srgbClr val="FFFFFF"/>
            </a:solidFill>
            <a:prstDash val="solid"/>
            <a:headEnd type="none" len="sm" w="sm"/>
            <a:tailEnd type="none" len="sm" w="sm"/>
          </a:ln>
        </p:spPr>
      </p:sp>
      <p:grpSp>
        <p:nvGrpSpPr>
          <p:cNvPr name="Group 3" id="3"/>
          <p:cNvGrpSpPr/>
          <p:nvPr/>
        </p:nvGrpSpPr>
        <p:grpSpPr>
          <a:xfrm rot="0">
            <a:off x="7807863" y="4136515"/>
            <a:ext cx="9134421" cy="4678540"/>
            <a:chOff x="0" y="0"/>
            <a:chExt cx="6839033" cy="3502870"/>
          </a:xfrm>
        </p:grpSpPr>
        <p:sp>
          <p:nvSpPr>
            <p:cNvPr name="Freeform 4" id="4"/>
            <p:cNvSpPr/>
            <p:nvPr/>
          </p:nvSpPr>
          <p:spPr>
            <a:xfrm flipH="false" flipV="false" rot="0">
              <a:off x="0" y="0"/>
              <a:ext cx="6839033" cy="3502870"/>
            </a:xfrm>
            <a:custGeom>
              <a:avLst/>
              <a:gdLst/>
              <a:ahLst/>
              <a:cxnLst/>
              <a:rect r="r" b="b" t="t" l="l"/>
              <a:pathLst>
                <a:path h="3502870" w="6839033">
                  <a:moveTo>
                    <a:pt x="6714573" y="3502870"/>
                  </a:moveTo>
                  <a:lnTo>
                    <a:pt x="124460" y="3502870"/>
                  </a:lnTo>
                  <a:cubicBezTo>
                    <a:pt x="55880" y="3502870"/>
                    <a:pt x="0" y="3446990"/>
                    <a:pt x="0" y="3378410"/>
                  </a:cubicBezTo>
                  <a:lnTo>
                    <a:pt x="0" y="124460"/>
                  </a:lnTo>
                  <a:cubicBezTo>
                    <a:pt x="0" y="55880"/>
                    <a:pt x="55880" y="0"/>
                    <a:pt x="124460" y="0"/>
                  </a:cubicBezTo>
                  <a:lnTo>
                    <a:pt x="6714573" y="0"/>
                  </a:lnTo>
                  <a:cubicBezTo>
                    <a:pt x="6783153" y="0"/>
                    <a:pt x="6839033" y="55880"/>
                    <a:pt x="6839033" y="124460"/>
                  </a:cubicBezTo>
                  <a:lnTo>
                    <a:pt x="6839033" y="3378410"/>
                  </a:lnTo>
                  <a:cubicBezTo>
                    <a:pt x="6839033" y="3446990"/>
                    <a:pt x="6783153" y="3502870"/>
                    <a:pt x="6714573" y="3502870"/>
                  </a:cubicBezTo>
                  <a:close/>
                </a:path>
              </a:pathLst>
            </a:custGeom>
            <a:solidFill>
              <a:srgbClr val="E6D4E1"/>
            </a:solidFill>
          </p:spPr>
        </p:sp>
      </p:grpSp>
      <p:sp>
        <p:nvSpPr>
          <p:cNvPr name="Freeform 5" id="5"/>
          <p:cNvSpPr/>
          <p:nvPr/>
        </p:nvSpPr>
        <p:spPr>
          <a:xfrm flipH="false" flipV="false" rot="0">
            <a:off x="6316222" y="5593850"/>
            <a:ext cx="712262" cy="336706"/>
          </a:xfrm>
          <a:custGeom>
            <a:avLst/>
            <a:gdLst/>
            <a:ahLst/>
            <a:cxnLst/>
            <a:rect r="r" b="b" t="t" l="l"/>
            <a:pathLst>
              <a:path h="336706" w="712262">
                <a:moveTo>
                  <a:pt x="0" y="0"/>
                </a:moveTo>
                <a:lnTo>
                  <a:pt x="712262" y="0"/>
                </a:lnTo>
                <a:lnTo>
                  <a:pt x="712262" y="336706"/>
                </a:lnTo>
                <a:lnTo>
                  <a:pt x="0" y="33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185039" y="1669015"/>
            <a:ext cx="6589521" cy="3521402"/>
          </a:xfrm>
          <a:prstGeom prst="rect">
            <a:avLst/>
          </a:prstGeom>
        </p:spPr>
        <p:txBody>
          <a:bodyPr anchor="t" rtlCol="false" tIns="0" lIns="0" bIns="0" rIns="0">
            <a:spAutoFit/>
          </a:bodyPr>
          <a:lstStyle/>
          <a:p>
            <a:pPr algn="l">
              <a:lnSpc>
                <a:spcPts val="9044"/>
              </a:lnSpc>
            </a:pPr>
            <a:r>
              <a:rPr lang="en-US" sz="9830">
                <a:solidFill>
                  <a:srgbClr val="412D44"/>
                </a:solidFill>
                <a:latin typeface="Circe Contrast"/>
                <a:ea typeface="Circe Contrast"/>
                <a:cs typeface="Circe Contrast"/>
                <a:sym typeface="Circe Contrast"/>
              </a:rPr>
              <a:t>Why is early detection important?</a:t>
            </a:r>
          </a:p>
        </p:txBody>
      </p:sp>
      <p:sp>
        <p:nvSpPr>
          <p:cNvPr name="AutoShape 7" id="7"/>
          <p:cNvSpPr/>
          <p:nvPr/>
        </p:nvSpPr>
        <p:spPr>
          <a:xfrm rot="0">
            <a:off x="-818960" y="404795"/>
            <a:ext cx="19821877" cy="0"/>
          </a:xfrm>
          <a:prstGeom prst="line">
            <a:avLst/>
          </a:prstGeom>
          <a:ln cap="flat" w="114300">
            <a:solidFill>
              <a:srgbClr val="FFFFFF"/>
            </a:solidFill>
            <a:prstDash val="solid"/>
            <a:headEnd type="none" len="sm" w="sm"/>
            <a:tailEnd type="none" len="sm" w="sm"/>
          </a:ln>
        </p:spPr>
      </p:sp>
      <p:sp>
        <p:nvSpPr>
          <p:cNvPr name="AutoShape 8" id="8"/>
          <p:cNvSpPr/>
          <p:nvPr/>
        </p:nvSpPr>
        <p:spPr>
          <a:xfrm rot="0">
            <a:off x="-574329" y="9672305"/>
            <a:ext cx="19821877" cy="0"/>
          </a:xfrm>
          <a:prstGeom prst="line">
            <a:avLst/>
          </a:prstGeom>
          <a:ln cap="flat" w="114300">
            <a:solidFill>
              <a:srgbClr val="FFFFFF"/>
            </a:solidFill>
            <a:prstDash val="solid"/>
            <a:headEnd type="none" len="sm" w="sm"/>
            <a:tailEnd type="none" len="sm" w="sm"/>
          </a:ln>
        </p:spPr>
      </p:sp>
      <p:sp>
        <p:nvSpPr>
          <p:cNvPr name="AutoShape 9" id="9"/>
          <p:cNvSpPr/>
          <p:nvPr/>
        </p:nvSpPr>
        <p:spPr>
          <a:xfrm rot="0">
            <a:off x="-422728" y="9424655"/>
            <a:ext cx="19821877" cy="0"/>
          </a:xfrm>
          <a:prstGeom prst="line">
            <a:avLst/>
          </a:prstGeom>
          <a:ln cap="flat" w="114300">
            <a:solidFill>
              <a:srgbClr val="FFFFFF"/>
            </a:solidFill>
            <a:prstDash val="solid"/>
            <a:headEnd type="none" len="sm" w="sm"/>
            <a:tailEnd type="none" len="sm" w="sm"/>
          </a:ln>
        </p:spPr>
      </p:sp>
      <p:sp>
        <p:nvSpPr>
          <p:cNvPr name="TextBox 10" id="10"/>
          <p:cNvSpPr txBox="true"/>
          <p:nvPr/>
        </p:nvSpPr>
        <p:spPr>
          <a:xfrm rot="0">
            <a:off x="8194402" y="4381636"/>
            <a:ext cx="8598281" cy="4083524"/>
          </a:xfrm>
          <a:prstGeom prst="rect">
            <a:avLst/>
          </a:prstGeom>
        </p:spPr>
        <p:txBody>
          <a:bodyPr anchor="t" rtlCol="false" tIns="0" lIns="0" bIns="0" rIns="0">
            <a:spAutoFit/>
          </a:bodyPr>
          <a:lstStyle/>
          <a:p>
            <a:pPr algn="ctr">
              <a:lnSpc>
                <a:spcPts val="4676"/>
              </a:lnSpc>
              <a:spcBef>
                <a:spcPct val="0"/>
              </a:spcBef>
            </a:pPr>
            <a:r>
              <a:rPr lang="en-US" sz="2922" spc="116">
                <a:solidFill>
                  <a:srgbClr val="412D44"/>
                </a:solidFill>
                <a:latin typeface="Circe"/>
                <a:ea typeface="Circe"/>
                <a:cs typeface="Circe"/>
                <a:sym typeface="Circe"/>
              </a:rPr>
              <a:t>Early detection and intervention is one of the most important factors in shaping a cancer prognosis. While many regular screenings such as those for cervical, breast, and prostate cancer have been developed, most people are not aware of their existence or participate in these programs.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sp>
        <p:nvSpPr>
          <p:cNvPr name="AutoShape 2" id="2"/>
          <p:cNvSpPr/>
          <p:nvPr/>
        </p:nvSpPr>
        <p:spPr>
          <a:xfrm rot="0">
            <a:off x="-970562" y="652445"/>
            <a:ext cx="19821877" cy="0"/>
          </a:xfrm>
          <a:prstGeom prst="line">
            <a:avLst/>
          </a:prstGeom>
          <a:ln cap="flat" w="114300">
            <a:solidFill>
              <a:srgbClr val="FFFFFF"/>
            </a:solidFill>
            <a:prstDash val="solid"/>
            <a:headEnd type="none" len="sm" w="sm"/>
            <a:tailEnd type="none" len="sm" w="sm"/>
          </a:ln>
        </p:spPr>
      </p:sp>
      <p:sp>
        <p:nvSpPr>
          <p:cNvPr name="AutoShape 3" id="3"/>
          <p:cNvSpPr/>
          <p:nvPr/>
        </p:nvSpPr>
        <p:spPr>
          <a:xfrm rot="0">
            <a:off x="-818960" y="404795"/>
            <a:ext cx="19821877" cy="0"/>
          </a:xfrm>
          <a:prstGeom prst="line">
            <a:avLst/>
          </a:prstGeom>
          <a:ln cap="flat" w="114300">
            <a:solidFill>
              <a:srgbClr val="FFFFFF"/>
            </a:solidFill>
            <a:prstDash val="solid"/>
            <a:headEnd type="none" len="sm" w="sm"/>
            <a:tailEnd type="none" len="sm" w="sm"/>
          </a:ln>
        </p:spPr>
      </p:sp>
      <p:sp>
        <p:nvSpPr>
          <p:cNvPr name="AutoShape 4" id="4"/>
          <p:cNvSpPr/>
          <p:nvPr/>
        </p:nvSpPr>
        <p:spPr>
          <a:xfrm rot="0">
            <a:off x="-574329" y="9672305"/>
            <a:ext cx="19821877" cy="0"/>
          </a:xfrm>
          <a:prstGeom prst="line">
            <a:avLst/>
          </a:prstGeom>
          <a:ln cap="flat" w="114300">
            <a:solidFill>
              <a:srgbClr val="FFFFFF"/>
            </a:solidFill>
            <a:prstDash val="solid"/>
            <a:headEnd type="none" len="sm" w="sm"/>
            <a:tailEnd type="none" len="sm" w="sm"/>
          </a:ln>
        </p:spPr>
      </p:sp>
      <p:sp>
        <p:nvSpPr>
          <p:cNvPr name="AutoShape 5" id="5"/>
          <p:cNvSpPr/>
          <p:nvPr/>
        </p:nvSpPr>
        <p:spPr>
          <a:xfrm rot="0">
            <a:off x="-422728" y="9424655"/>
            <a:ext cx="19821877" cy="0"/>
          </a:xfrm>
          <a:prstGeom prst="line">
            <a:avLst/>
          </a:prstGeom>
          <a:ln cap="flat" w="114300">
            <a:solidFill>
              <a:srgbClr val="FFFFFF"/>
            </a:solidFill>
            <a:prstDash val="solid"/>
            <a:headEnd type="none" len="sm" w="sm"/>
            <a:tailEnd type="none" len="sm" w="sm"/>
          </a:ln>
        </p:spPr>
      </p:sp>
      <p:sp>
        <p:nvSpPr>
          <p:cNvPr name="Freeform 6" id="6"/>
          <p:cNvSpPr/>
          <p:nvPr/>
        </p:nvSpPr>
        <p:spPr>
          <a:xfrm flipH="false" flipV="false" rot="0">
            <a:off x="1630213" y="2996704"/>
            <a:ext cx="7513787" cy="4293593"/>
          </a:xfrm>
          <a:custGeom>
            <a:avLst/>
            <a:gdLst/>
            <a:ahLst/>
            <a:cxnLst/>
            <a:rect r="r" b="b" t="t" l="l"/>
            <a:pathLst>
              <a:path h="4293593" w="7513787">
                <a:moveTo>
                  <a:pt x="0" y="0"/>
                </a:moveTo>
                <a:lnTo>
                  <a:pt x="7513787" y="0"/>
                </a:lnTo>
                <a:lnTo>
                  <a:pt x="7513787" y="4293592"/>
                </a:lnTo>
                <a:lnTo>
                  <a:pt x="0" y="4293592"/>
                </a:lnTo>
                <a:lnTo>
                  <a:pt x="0" y="0"/>
                </a:lnTo>
                <a:close/>
              </a:path>
            </a:pathLst>
          </a:custGeom>
          <a:blipFill>
            <a:blip r:embed="rId2"/>
            <a:stretch>
              <a:fillRect l="0" t="0" r="0" b="0"/>
            </a:stretch>
          </a:blipFill>
        </p:spPr>
      </p:sp>
      <p:sp>
        <p:nvSpPr>
          <p:cNvPr name="TextBox 7" id="7"/>
          <p:cNvSpPr txBox="true"/>
          <p:nvPr/>
        </p:nvSpPr>
        <p:spPr>
          <a:xfrm rot="0">
            <a:off x="9893322" y="2607040"/>
            <a:ext cx="7365978" cy="3898385"/>
          </a:xfrm>
          <a:prstGeom prst="rect">
            <a:avLst/>
          </a:prstGeom>
        </p:spPr>
        <p:txBody>
          <a:bodyPr anchor="t" rtlCol="false" tIns="0" lIns="0" bIns="0" rIns="0">
            <a:spAutoFit/>
          </a:bodyPr>
          <a:lstStyle/>
          <a:p>
            <a:pPr algn="l" marL="0" indent="0" lvl="0">
              <a:lnSpc>
                <a:spcPts val="7655"/>
              </a:lnSpc>
            </a:pPr>
            <a:r>
              <a:rPr lang="en-US" sz="6959">
                <a:solidFill>
                  <a:srgbClr val="412D44"/>
                </a:solidFill>
                <a:latin typeface="Circe Contrast"/>
                <a:ea typeface="Circe Contrast"/>
                <a:cs typeface="Circe Contrast"/>
                <a:sym typeface="Circe Contrast"/>
              </a:rPr>
              <a:t>The current lifetime risk of developing cancer is 41% in America!</a:t>
            </a:r>
          </a:p>
        </p:txBody>
      </p:sp>
      <p:sp>
        <p:nvSpPr>
          <p:cNvPr name="TextBox 8" id="8"/>
          <p:cNvSpPr txBox="true"/>
          <p:nvPr/>
        </p:nvSpPr>
        <p:spPr>
          <a:xfrm rot="0">
            <a:off x="9656385" y="7341556"/>
            <a:ext cx="6451770" cy="414604"/>
          </a:xfrm>
          <a:prstGeom prst="rect">
            <a:avLst/>
          </a:prstGeom>
        </p:spPr>
        <p:txBody>
          <a:bodyPr anchor="t" rtlCol="false" tIns="0" lIns="0" bIns="0" rIns="0">
            <a:spAutoFit/>
          </a:bodyPr>
          <a:lstStyle/>
          <a:p>
            <a:pPr algn="l" marL="0" indent="0" lvl="0">
              <a:lnSpc>
                <a:spcPts val="3323"/>
              </a:lnSpc>
            </a:pPr>
            <a:r>
              <a:rPr lang="en-US" sz="2864">
                <a:solidFill>
                  <a:srgbClr val="412D44"/>
                </a:solidFill>
                <a:latin typeface="Circe"/>
                <a:ea typeface="Circe"/>
                <a:cs typeface="Circe"/>
                <a:sym typeface="Circe"/>
              </a:rPr>
              <a:t>So what do we 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89668" y="8023919"/>
            <a:ext cx="13741567" cy="1738089"/>
            <a:chOff x="0" y="0"/>
            <a:chExt cx="14580545" cy="1844206"/>
          </a:xfrm>
        </p:grpSpPr>
        <p:sp>
          <p:nvSpPr>
            <p:cNvPr name="Freeform 3" id="3"/>
            <p:cNvSpPr/>
            <p:nvPr/>
          </p:nvSpPr>
          <p:spPr>
            <a:xfrm flipH="false" flipV="false" rot="0">
              <a:off x="0" y="0"/>
              <a:ext cx="14580546" cy="1844206"/>
            </a:xfrm>
            <a:custGeom>
              <a:avLst/>
              <a:gdLst/>
              <a:ahLst/>
              <a:cxnLst/>
              <a:rect r="r" b="b" t="t" l="l"/>
              <a:pathLst>
                <a:path h="1844206" w="14580546">
                  <a:moveTo>
                    <a:pt x="14456085" y="1844206"/>
                  </a:moveTo>
                  <a:lnTo>
                    <a:pt x="124460" y="1844206"/>
                  </a:lnTo>
                  <a:cubicBezTo>
                    <a:pt x="55880" y="1844206"/>
                    <a:pt x="0" y="1788326"/>
                    <a:pt x="0" y="1719746"/>
                  </a:cubicBezTo>
                  <a:lnTo>
                    <a:pt x="0" y="124460"/>
                  </a:lnTo>
                  <a:cubicBezTo>
                    <a:pt x="0" y="55880"/>
                    <a:pt x="55880" y="0"/>
                    <a:pt x="124460" y="0"/>
                  </a:cubicBezTo>
                  <a:lnTo>
                    <a:pt x="14456085" y="0"/>
                  </a:lnTo>
                  <a:cubicBezTo>
                    <a:pt x="14524665" y="0"/>
                    <a:pt x="14580546" y="55880"/>
                    <a:pt x="14580546" y="124460"/>
                  </a:cubicBezTo>
                  <a:lnTo>
                    <a:pt x="14580546" y="1719746"/>
                  </a:lnTo>
                  <a:cubicBezTo>
                    <a:pt x="14580546" y="1788326"/>
                    <a:pt x="14524665" y="1844206"/>
                    <a:pt x="14456085" y="1844206"/>
                  </a:cubicBezTo>
                  <a:close/>
                </a:path>
              </a:pathLst>
            </a:custGeom>
            <a:solidFill>
              <a:srgbClr val="EDA7A7"/>
            </a:solidFill>
          </p:spPr>
        </p:sp>
      </p:grpSp>
      <p:sp>
        <p:nvSpPr>
          <p:cNvPr name="Freeform 4" id="4"/>
          <p:cNvSpPr/>
          <p:nvPr/>
        </p:nvSpPr>
        <p:spPr>
          <a:xfrm flipH="false" flipV="false" rot="-3227623">
            <a:off x="16592986" y="1073344"/>
            <a:ext cx="3315235" cy="2947545"/>
          </a:xfrm>
          <a:custGeom>
            <a:avLst/>
            <a:gdLst/>
            <a:ahLst/>
            <a:cxnLst/>
            <a:rect r="r" b="b" t="t" l="l"/>
            <a:pathLst>
              <a:path h="2947545" w="3315235">
                <a:moveTo>
                  <a:pt x="0" y="0"/>
                </a:moveTo>
                <a:lnTo>
                  <a:pt x="3315235" y="0"/>
                </a:lnTo>
                <a:lnTo>
                  <a:pt x="3315235" y="2947545"/>
                </a:lnTo>
                <a:lnTo>
                  <a:pt x="0" y="2947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689246">
            <a:off x="-1657617" y="6088825"/>
            <a:ext cx="3315235" cy="2947545"/>
          </a:xfrm>
          <a:custGeom>
            <a:avLst/>
            <a:gdLst/>
            <a:ahLst/>
            <a:cxnLst/>
            <a:rect r="r" b="b" t="t" l="l"/>
            <a:pathLst>
              <a:path h="2947545" w="3315235">
                <a:moveTo>
                  <a:pt x="0" y="0"/>
                </a:moveTo>
                <a:lnTo>
                  <a:pt x="3315234" y="0"/>
                </a:lnTo>
                <a:lnTo>
                  <a:pt x="3315234" y="2947546"/>
                </a:lnTo>
                <a:lnTo>
                  <a:pt x="0" y="2947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47017" y="653986"/>
            <a:ext cx="13414780" cy="6908612"/>
          </a:xfrm>
          <a:custGeom>
            <a:avLst/>
            <a:gdLst/>
            <a:ahLst/>
            <a:cxnLst/>
            <a:rect r="r" b="b" t="t" l="l"/>
            <a:pathLst>
              <a:path h="6908612" w="13414780">
                <a:moveTo>
                  <a:pt x="0" y="0"/>
                </a:moveTo>
                <a:lnTo>
                  <a:pt x="13414781" y="0"/>
                </a:lnTo>
                <a:lnTo>
                  <a:pt x="13414781" y="6908612"/>
                </a:lnTo>
                <a:lnTo>
                  <a:pt x="0" y="6908612"/>
                </a:lnTo>
                <a:lnTo>
                  <a:pt x="0" y="0"/>
                </a:lnTo>
                <a:close/>
              </a:path>
            </a:pathLst>
          </a:custGeom>
          <a:blipFill>
            <a:blip r:embed="rId4"/>
            <a:stretch>
              <a:fillRect l="0" t="0" r="0" b="0"/>
            </a:stretch>
          </a:blipFill>
        </p:spPr>
      </p:sp>
      <p:sp>
        <p:nvSpPr>
          <p:cNvPr name="TextBox 7" id="7"/>
          <p:cNvSpPr txBox="true"/>
          <p:nvPr/>
        </p:nvSpPr>
        <p:spPr>
          <a:xfrm rot="0">
            <a:off x="3390934" y="8302414"/>
            <a:ext cx="13139035" cy="1181100"/>
          </a:xfrm>
          <a:prstGeom prst="rect">
            <a:avLst/>
          </a:prstGeom>
        </p:spPr>
        <p:txBody>
          <a:bodyPr anchor="t" rtlCol="false" tIns="0" lIns="0" bIns="0" rIns="0">
            <a:spAutoFit/>
          </a:bodyPr>
          <a:lstStyle/>
          <a:p>
            <a:pPr algn="ctr">
              <a:lnSpc>
                <a:spcPts val="2372"/>
              </a:lnSpc>
              <a:spcBef>
                <a:spcPct val="0"/>
              </a:spcBef>
            </a:pPr>
            <a:r>
              <a:rPr lang="en-US" b="true" sz="1977" i="true">
                <a:solidFill>
                  <a:srgbClr val="000000"/>
                </a:solidFill>
                <a:latin typeface="Circe Bold Italics"/>
                <a:ea typeface="Circe Bold Italics"/>
                <a:cs typeface="Circe Bold Italics"/>
                <a:sym typeface="Circe Bold Italics"/>
              </a:rPr>
              <a:t>Features: You can enter your health history, lifestyle habits, health insurance plan, demographics (such as age and gender), and zip code information, and it will give you a list of cancer screenings that you should be getting based on your indicated risk factors. A calendar file containing scheduled future reminders at the appropriate time to make an appointment can be exported and imported into your google calendar app.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sp>
        <p:nvSpPr>
          <p:cNvPr name="AutoShape 2" id="2"/>
          <p:cNvSpPr/>
          <p:nvPr/>
        </p:nvSpPr>
        <p:spPr>
          <a:xfrm rot="0">
            <a:off x="10054644" y="1899704"/>
            <a:ext cx="19050" cy="5414760"/>
          </a:xfrm>
          <a:prstGeom prst="rect">
            <a:avLst/>
          </a:prstGeom>
          <a:solidFill>
            <a:srgbClr val="725076"/>
          </a:solidFill>
        </p:spPr>
      </p:sp>
      <p:grpSp>
        <p:nvGrpSpPr>
          <p:cNvPr name="Group 3" id="3"/>
          <p:cNvGrpSpPr/>
          <p:nvPr/>
        </p:nvGrpSpPr>
        <p:grpSpPr>
          <a:xfrm rot="0">
            <a:off x="9969468" y="1795479"/>
            <a:ext cx="208451" cy="208451"/>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nvGrpSpPr>
          <p:cNvPr name="Group 5" id="5"/>
          <p:cNvGrpSpPr/>
          <p:nvPr/>
        </p:nvGrpSpPr>
        <p:grpSpPr>
          <a:xfrm rot="0">
            <a:off x="9950418" y="4398633"/>
            <a:ext cx="208451" cy="20845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nvGrpSpPr>
          <p:cNvPr name="Group 7" id="7"/>
          <p:cNvGrpSpPr/>
          <p:nvPr/>
        </p:nvGrpSpPr>
        <p:grpSpPr>
          <a:xfrm rot="0">
            <a:off x="9950418" y="7210239"/>
            <a:ext cx="208451" cy="208451"/>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nvGrpSpPr>
          <p:cNvPr name="Group 9" id="9"/>
          <p:cNvGrpSpPr/>
          <p:nvPr/>
        </p:nvGrpSpPr>
        <p:grpSpPr>
          <a:xfrm rot="0">
            <a:off x="-2274500" y="-304124"/>
            <a:ext cx="11655442" cy="11209454"/>
            <a:chOff x="0" y="0"/>
            <a:chExt cx="3069746" cy="2952284"/>
          </a:xfrm>
        </p:grpSpPr>
        <p:sp>
          <p:nvSpPr>
            <p:cNvPr name="Freeform 10" id="10"/>
            <p:cNvSpPr/>
            <p:nvPr/>
          </p:nvSpPr>
          <p:spPr>
            <a:xfrm flipH="false" flipV="false" rot="0">
              <a:off x="0" y="0"/>
              <a:ext cx="3069746" cy="2952284"/>
            </a:xfrm>
            <a:custGeom>
              <a:avLst/>
              <a:gdLst/>
              <a:ahLst/>
              <a:cxnLst/>
              <a:rect r="r" b="b" t="t" l="l"/>
              <a:pathLst>
                <a:path h="2952284" w="3069746">
                  <a:moveTo>
                    <a:pt x="0" y="0"/>
                  </a:moveTo>
                  <a:lnTo>
                    <a:pt x="3069746" y="0"/>
                  </a:lnTo>
                  <a:lnTo>
                    <a:pt x="3069746" y="2952284"/>
                  </a:lnTo>
                  <a:lnTo>
                    <a:pt x="0" y="2952284"/>
                  </a:lnTo>
                  <a:close/>
                </a:path>
              </a:pathLst>
            </a:custGeom>
            <a:solidFill>
              <a:srgbClr val="FFFFFF"/>
            </a:solidFill>
          </p:spPr>
        </p:sp>
        <p:sp>
          <p:nvSpPr>
            <p:cNvPr name="TextBox 11" id="11"/>
            <p:cNvSpPr txBox="true"/>
            <p:nvPr/>
          </p:nvSpPr>
          <p:spPr>
            <a:xfrm>
              <a:off x="0" y="-47625"/>
              <a:ext cx="3069746" cy="2999909"/>
            </a:xfrm>
            <a:prstGeom prst="rect">
              <a:avLst/>
            </a:prstGeom>
          </p:spPr>
          <p:txBody>
            <a:bodyPr anchor="ctr" rtlCol="false" tIns="50800" lIns="50800" bIns="50800" rIns="50800"/>
            <a:lstStyle/>
            <a:p>
              <a:pPr algn="ctr">
                <a:lnSpc>
                  <a:spcPts val="3413"/>
                </a:lnSpc>
              </a:pPr>
            </a:p>
          </p:txBody>
        </p:sp>
      </p:grpSp>
      <p:sp>
        <p:nvSpPr>
          <p:cNvPr name="TextBox 12" id="12"/>
          <p:cNvSpPr txBox="true"/>
          <p:nvPr/>
        </p:nvSpPr>
        <p:spPr>
          <a:xfrm rot="0">
            <a:off x="1466049" y="3533358"/>
            <a:ext cx="6670033" cy="2782372"/>
          </a:xfrm>
          <a:prstGeom prst="rect">
            <a:avLst/>
          </a:prstGeom>
        </p:spPr>
        <p:txBody>
          <a:bodyPr anchor="t" rtlCol="false" tIns="0" lIns="0" bIns="0" rIns="0">
            <a:spAutoFit/>
          </a:bodyPr>
          <a:lstStyle/>
          <a:p>
            <a:pPr algn="l">
              <a:lnSpc>
                <a:spcPts val="10817"/>
              </a:lnSpc>
            </a:pPr>
            <a:r>
              <a:rPr lang="en-US" sz="9834">
                <a:solidFill>
                  <a:srgbClr val="412D44"/>
                </a:solidFill>
                <a:latin typeface="Circe Contrast"/>
                <a:ea typeface="Circe Contrast"/>
                <a:cs typeface="Circe Contrast"/>
                <a:sym typeface="Circe Contrast"/>
              </a:rPr>
              <a:t>Future Directions</a:t>
            </a:r>
          </a:p>
        </p:txBody>
      </p:sp>
      <p:sp>
        <p:nvSpPr>
          <p:cNvPr name="TextBox 13" id="13"/>
          <p:cNvSpPr txBox="true"/>
          <p:nvPr/>
        </p:nvSpPr>
        <p:spPr>
          <a:xfrm rot="0">
            <a:off x="11202062" y="1795479"/>
            <a:ext cx="5359741" cy="314325"/>
          </a:xfrm>
          <a:prstGeom prst="rect">
            <a:avLst/>
          </a:prstGeom>
        </p:spPr>
        <p:txBody>
          <a:bodyPr anchor="t" rtlCol="false" tIns="0" lIns="0" bIns="0" rIns="0">
            <a:spAutoFit/>
          </a:bodyPr>
          <a:lstStyle/>
          <a:p>
            <a:pPr algn="l" marL="0" indent="0" lvl="0">
              <a:lnSpc>
                <a:spcPts val="2520"/>
              </a:lnSpc>
              <a:spcBef>
                <a:spcPct val="0"/>
              </a:spcBef>
            </a:pPr>
            <a:r>
              <a:rPr lang="en-US" b="true" sz="2100" i="true">
                <a:solidFill>
                  <a:srgbClr val="583D5B"/>
                </a:solidFill>
                <a:latin typeface="Circe Bold Italics"/>
                <a:ea typeface="Circe Bold Italics"/>
                <a:cs typeface="Circe Bold Italics"/>
                <a:sym typeface="Circe Bold Italics"/>
              </a:rPr>
              <a:t>OncoCheck goes mobile!</a:t>
            </a:r>
          </a:p>
        </p:txBody>
      </p:sp>
      <p:sp>
        <p:nvSpPr>
          <p:cNvPr name="TextBox 14" id="14"/>
          <p:cNvSpPr txBox="true"/>
          <p:nvPr/>
        </p:nvSpPr>
        <p:spPr>
          <a:xfrm rot="0">
            <a:off x="11202062" y="4357628"/>
            <a:ext cx="5513725" cy="942975"/>
          </a:xfrm>
          <a:prstGeom prst="rect">
            <a:avLst/>
          </a:prstGeom>
        </p:spPr>
        <p:txBody>
          <a:bodyPr anchor="t" rtlCol="false" tIns="0" lIns="0" bIns="0" rIns="0">
            <a:spAutoFit/>
          </a:bodyPr>
          <a:lstStyle/>
          <a:p>
            <a:pPr algn="l">
              <a:lnSpc>
                <a:spcPts val="2520"/>
              </a:lnSpc>
            </a:pPr>
            <a:r>
              <a:rPr lang="en-US" sz="2100" i="true" b="true">
                <a:solidFill>
                  <a:srgbClr val="583D5B"/>
                </a:solidFill>
                <a:latin typeface="Circe Bold Italics"/>
                <a:ea typeface="Circe Bold Italics"/>
                <a:cs typeface="Circe Bold Italics"/>
                <a:sym typeface="Circe Bold Italics"/>
              </a:rPr>
              <a:t>Connect with local cancer screening initiative to expand outreach</a:t>
            </a:r>
          </a:p>
          <a:p>
            <a:pPr algn="l" marL="0" indent="0" lvl="0">
              <a:lnSpc>
                <a:spcPts val="2520"/>
              </a:lnSpc>
              <a:spcBef>
                <a:spcPct val="0"/>
              </a:spcBef>
            </a:pPr>
          </a:p>
        </p:txBody>
      </p:sp>
      <p:sp>
        <p:nvSpPr>
          <p:cNvPr name="TextBox 15" id="15"/>
          <p:cNvSpPr txBox="true"/>
          <p:nvPr/>
        </p:nvSpPr>
        <p:spPr>
          <a:xfrm rot="0">
            <a:off x="11202062" y="7210239"/>
            <a:ext cx="5205757" cy="628650"/>
          </a:xfrm>
          <a:prstGeom prst="rect">
            <a:avLst/>
          </a:prstGeom>
        </p:spPr>
        <p:txBody>
          <a:bodyPr anchor="t" rtlCol="false" tIns="0" lIns="0" bIns="0" rIns="0">
            <a:spAutoFit/>
          </a:bodyPr>
          <a:lstStyle/>
          <a:p>
            <a:pPr algn="l" marL="0" indent="0" lvl="0">
              <a:lnSpc>
                <a:spcPts val="2520"/>
              </a:lnSpc>
              <a:spcBef>
                <a:spcPct val="0"/>
              </a:spcBef>
            </a:pPr>
            <a:r>
              <a:rPr lang="en-US" b="true" sz="2100" i="true">
                <a:solidFill>
                  <a:srgbClr val="583D5B"/>
                </a:solidFill>
                <a:latin typeface="Circe Bold Italics"/>
                <a:ea typeface="Circe Bold Italics"/>
                <a:cs typeface="Circe Bold Italics"/>
                <a:sym typeface="Circe Bold Italics"/>
              </a:rPr>
              <a:t>Apply AI into giving a more personalized recommendation</a:t>
            </a:r>
          </a:p>
        </p:txBody>
      </p:sp>
      <p:grpSp>
        <p:nvGrpSpPr>
          <p:cNvPr name="Group 16" id="16"/>
          <p:cNvGrpSpPr>
            <a:grpSpLocks noChangeAspect="true"/>
          </p:cNvGrpSpPr>
          <p:nvPr/>
        </p:nvGrpSpPr>
        <p:grpSpPr>
          <a:xfrm rot="0">
            <a:off x="13008776" y="9258300"/>
            <a:ext cx="5246370" cy="5246370"/>
            <a:chOff x="0" y="0"/>
            <a:chExt cx="6355080" cy="6355080"/>
          </a:xfrm>
        </p:grpSpPr>
        <p:sp>
          <p:nvSpPr>
            <p:cNvPr name="Freeform 17" id="17"/>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18" id="18"/>
          <p:cNvGrpSpPr>
            <a:grpSpLocks noChangeAspect="true"/>
          </p:cNvGrpSpPr>
          <p:nvPr/>
        </p:nvGrpSpPr>
        <p:grpSpPr>
          <a:xfrm rot="0">
            <a:off x="1613152" y="-4217670"/>
            <a:ext cx="5246370" cy="5246370"/>
            <a:chOff x="0" y="0"/>
            <a:chExt cx="6355080" cy="6355080"/>
          </a:xfrm>
        </p:grpSpPr>
        <p:sp>
          <p:nvSpPr>
            <p:cNvPr name="Freeform 19" id="19"/>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25076">
                <a:alpha val="40000"/>
              </a:srgbClr>
            </a:solidFill>
          </p:spPr>
        </p:sp>
      </p:grpSp>
      <p:sp>
        <p:nvSpPr>
          <p:cNvPr name="Freeform 20" id="20"/>
          <p:cNvSpPr/>
          <p:nvPr/>
        </p:nvSpPr>
        <p:spPr>
          <a:xfrm flipH="false" flipV="false" rot="0">
            <a:off x="7193973" y="6492853"/>
            <a:ext cx="712262" cy="336706"/>
          </a:xfrm>
          <a:custGeom>
            <a:avLst/>
            <a:gdLst/>
            <a:ahLst/>
            <a:cxnLst/>
            <a:rect r="r" b="b" t="t" l="l"/>
            <a:pathLst>
              <a:path h="336706" w="712262">
                <a:moveTo>
                  <a:pt x="0" y="0"/>
                </a:moveTo>
                <a:lnTo>
                  <a:pt x="712262" y="0"/>
                </a:lnTo>
                <a:lnTo>
                  <a:pt x="712262" y="336706"/>
                </a:lnTo>
                <a:lnTo>
                  <a:pt x="0" y="33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DAGel2epyBI</dc:identifier>
  <dcterms:modified xsi:type="dcterms:W3CDTF">2011-08-01T06:04:30Z</dcterms:modified>
  <cp:revision>1</cp:revision>
  <dc:title>Oncocheck</dc:title>
</cp:coreProperties>
</file>