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2" r:id="rId5"/>
    <p:sldId id="286" r:id="rId6"/>
    <p:sldId id="288" r:id="rId7"/>
    <p:sldId id="291" r:id="rId8"/>
    <p:sldId id="275" r:id="rId9"/>
    <p:sldId id="292" r:id="rId10"/>
    <p:sldId id="293" r:id="rId11"/>
    <p:sldId id="294" r:id="rId12"/>
    <p:sldId id="295" r:id="rId13"/>
    <p:sldId id="302" r:id="rId14"/>
    <p:sldId id="303" r:id="rId15"/>
    <p:sldId id="304" r:id="rId16"/>
    <p:sldId id="296" r:id="rId17"/>
    <p:sldId id="305" r:id="rId18"/>
    <p:sldId id="306" r:id="rId19"/>
    <p:sldId id="307" r:id="rId20"/>
    <p:sldId id="308" r:id="rId21"/>
    <p:sldId id="309" r:id="rId22"/>
    <p:sldId id="273" r:id="rId23"/>
    <p:sldId id="274" r:id="rId24"/>
    <p:sldId id="310" r:id="rId25"/>
    <p:sldId id="311" r:id="rId26"/>
    <p:sldId id="312" r:id="rId27"/>
    <p:sldId id="314" r:id="rId28"/>
    <p:sldId id="313" r:id="rId29"/>
    <p:sldId id="315" r:id="rId30"/>
    <p:sldId id="316" r:id="rId31"/>
    <p:sldId id="287"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38"/>
    <p:restoredTop sz="96197"/>
  </p:normalViewPr>
  <p:slideViewPr>
    <p:cSldViewPr snapToGrid="0">
      <p:cViewPr varScale="1">
        <p:scale>
          <a:sx n="124" d="100"/>
          <a:sy n="124" d="100"/>
        </p:scale>
        <p:origin x="20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373604" cy="2769989"/>
          </a:xfrm>
          <a:prstGeom prst="rect">
            <a:avLst/>
          </a:prstGeom>
          <a:solidFill>
            <a:srgbClr val="3B3B3B"/>
          </a:solidFill>
        </p:spPr>
        <p:txBody>
          <a:bodyPr wrap="none" rtlCol="0">
            <a:spAutoFit/>
          </a:bodyPr>
          <a:lstStyle/>
          <a:p>
            <a:r>
              <a:rPr lang="en-US" sz="6600" dirty="0">
                <a:solidFill>
                  <a:srgbClr val="FF6600"/>
                </a:solidFill>
              </a:rPr>
              <a:t>Final Presentation</a:t>
            </a:r>
          </a:p>
          <a:p>
            <a:r>
              <a:rPr lang="en-GB" sz="4000" b="0" i="0" dirty="0">
                <a:effectLst/>
                <a:latin typeface="Lato Extended"/>
              </a:rPr>
              <a:t>Bank Marketing Campaign</a:t>
            </a:r>
            <a:endParaRPr lang="en-US" sz="4000" dirty="0"/>
          </a:p>
          <a:p>
            <a:endParaRPr lang="en-US" sz="4000" dirty="0"/>
          </a:p>
          <a:p>
            <a:r>
              <a:rPr lang="en-US" sz="2800" b="1" dirty="0"/>
              <a:t>Aditi </a:t>
            </a:r>
            <a:r>
              <a:rPr lang="en-US" sz="2800" b="1" dirty="0" err="1"/>
              <a:t>Dadariya</a:t>
            </a:r>
            <a:r>
              <a:rPr lang="en-US" sz="2800" b="1" dirty="0"/>
              <a:t> - July 30th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marL="457200" indent="-457200" algn="l">
              <a:lnSpc>
                <a:spcPct val="100000"/>
              </a:lnSpc>
              <a:buFont typeface="+mj-lt"/>
              <a:buAutoNum type="arabicPeriod" startAt="2"/>
            </a:pPr>
            <a:r>
              <a:rPr lang="en-GB" sz="1100" b="1" dirty="0">
                <a:solidFill>
                  <a:srgbClr val="FF6600"/>
                </a:solidFill>
              </a:rPr>
              <a:t>Understanding each variable individually: </a:t>
            </a:r>
            <a:r>
              <a:rPr lang="en-GB" sz="1100" dirty="0">
                <a:solidFill>
                  <a:srgbClr val="FF6600"/>
                </a:solidFill>
              </a:rPr>
              <a:t>The unique values of categorical variables were explored and visualized using bar plots. The numerical variables were </a:t>
            </a:r>
            <a:r>
              <a:rPr lang="en-GB" sz="1100" dirty="0" err="1">
                <a:solidFill>
                  <a:srgbClr val="FF6600"/>
                </a:solidFill>
              </a:rPr>
              <a:t>analyzed</a:t>
            </a:r>
            <a:r>
              <a:rPr lang="en-GB" sz="1100" dirty="0">
                <a:solidFill>
                  <a:srgbClr val="FF6600"/>
                </a:solidFill>
              </a:rPr>
              <a:t> by calculating their mean and standard deviation, providing insights into their distribution. Please refer to Figures 3 to 23 for the detailed visualizations</a:t>
            </a:r>
            <a:endParaRPr lang="en-US" sz="1100" dirty="0">
              <a:solidFill>
                <a:srgbClr val="FF6600"/>
              </a:solidFill>
            </a:endParaRPr>
          </a:p>
          <a:p>
            <a:pPr marL="514350" indent="-514350" algn="l">
              <a:lnSpc>
                <a:spcPct val="100000"/>
              </a:lnSpc>
              <a:buFont typeface="+mj-lt"/>
              <a:buAutoNum type="arabicPeriod" startAt="3"/>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marL="228600" algn="l">
              <a:lnSpc>
                <a:spcPct val="100000"/>
              </a:lnSpc>
              <a:spcBef>
                <a:spcPts val="900"/>
              </a:spcBef>
              <a:spcAft>
                <a:spcPts val="900"/>
              </a:spcAft>
            </a:pPr>
            <a:endParaRPr lang="en-GB" sz="1100" dirty="0">
              <a:solidFill>
                <a:srgbClr val="FF6600"/>
              </a:solidFill>
            </a:endParaRPr>
          </a:p>
          <a:p>
            <a:pPr marL="228600" algn="l">
              <a:lnSpc>
                <a:spcPct val="100000"/>
              </a:lnSpc>
              <a:spcBef>
                <a:spcPts val="900"/>
              </a:spcBef>
              <a:spcAft>
                <a:spcPts val="900"/>
              </a:spcAft>
            </a:pPr>
            <a:r>
              <a:rPr lang="en-GB" sz="1100" dirty="0">
                <a:solidFill>
                  <a:srgbClr val="000000"/>
                </a:solidFill>
                <a:latin typeface="Arial" panose="020B0604020202020204" pitchFamily="34" charset="0"/>
                <a:ea typeface="Times New Roman" panose="02020603050405020304" pitchFamily="18" charset="0"/>
              </a:rPr>
              <a:t>	</a:t>
            </a:r>
            <a:r>
              <a:rPr lang="en-GB" sz="1100" dirty="0">
                <a:solidFill>
                  <a:srgbClr val="FF6600"/>
                </a:solidFill>
              </a:rPr>
              <a:t>                   Fig 6: Age variable				Fig 7: Job variable</a:t>
            </a:r>
          </a:p>
          <a:p>
            <a:pPr marL="228600" algn="l">
              <a:lnSpc>
                <a:spcPct val="100000"/>
              </a:lnSpc>
              <a:spcBef>
                <a:spcPts val="900"/>
              </a:spcBef>
              <a:spcAft>
                <a:spcPts val="900"/>
              </a:spcAft>
            </a:pPr>
            <a:r>
              <a:rPr lang="en-GB" sz="1100" dirty="0">
                <a:solidFill>
                  <a:srgbClr val="FF6600"/>
                </a:solidFill>
              </a:rPr>
              <a:t>Fig 6 shows that the age range of customers who are likely to be eligible for a term deposit is between 20 and 60 years. Among the various job categories, administrative jobs have the highest representation, as depicted in Fig 7.</a:t>
            </a: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r>
              <a:rPr lang="en-GB" sz="1100" b="0" i="0" dirty="0">
                <a:solidFill>
                  <a:srgbClr val="FF6600"/>
                </a:solidFill>
                <a:effectLst/>
              </a:rPr>
              <a:t>	                Fig 8: </a:t>
            </a:r>
            <a:r>
              <a:rPr lang="en-GB" sz="1100" dirty="0">
                <a:solidFill>
                  <a:srgbClr val="FF6600"/>
                </a:solidFill>
              </a:rPr>
              <a:t>Marital Variable 			        	Fig 9: Education variable </a:t>
            </a:r>
          </a:p>
          <a:p>
            <a:pPr marL="228600" algn="l">
              <a:spcBef>
                <a:spcPts val="900"/>
              </a:spcBef>
              <a:spcAft>
                <a:spcPts val="900"/>
              </a:spcAft>
            </a:pPr>
            <a:r>
              <a:rPr lang="en-GB" sz="1100" dirty="0">
                <a:solidFill>
                  <a:srgbClr val="FF6600"/>
                </a:solidFill>
              </a:rPr>
              <a:t>Fig 8 indicates that the number of married customers surpasses that of single and divorced customers, suggesting their eligibility for term deposit offers. Fig 9 showcases the presence of university degree holders who are potentially targeted for term deposit contact.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of a bar plot&#10;&#10;Description automatically generated">
            <a:extLst>
              <a:ext uri="{FF2B5EF4-FFF2-40B4-BE49-F238E27FC236}">
                <a16:creationId xmlns:a16="http://schemas.microsoft.com/office/drawing/2014/main" id="{9C4857C8-C177-72D6-30D8-EC08E513CA42}"/>
              </a:ext>
            </a:extLst>
          </p:cNvPr>
          <p:cNvPicPr>
            <a:picLocks noChangeAspect="1"/>
          </p:cNvPicPr>
          <p:nvPr/>
        </p:nvPicPr>
        <p:blipFill>
          <a:blip r:embed="rId3"/>
          <a:stretch>
            <a:fillRect/>
          </a:stretch>
        </p:blipFill>
        <p:spPr>
          <a:xfrm>
            <a:off x="4482522" y="672176"/>
            <a:ext cx="3537160" cy="2216493"/>
          </a:xfrm>
          <a:prstGeom prst="rect">
            <a:avLst/>
          </a:prstGeom>
        </p:spPr>
      </p:pic>
      <p:pic>
        <p:nvPicPr>
          <p:cNvPr id="8" name="Picture 7" descr="A graph with colorful bars&#10;&#10;Description automatically generated">
            <a:extLst>
              <a:ext uri="{FF2B5EF4-FFF2-40B4-BE49-F238E27FC236}">
                <a16:creationId xmlns:a16="http://schemas.microsoft.com/office/drawing/2014/main" id="{8E26B3E5-5580-A906-6C81-EC6FBF17A818}"/>
              </a:ext>
            </a:extLst>
          </p:cNvPr>
          <p:cNvPicPr>
            <a:picLocks noChangeAspect="1"/>
          </p:cNvPicPr>
          <p:nvPr/>
        </p:nvPicPr>
        <p:blipFill>
          <a:blip r:embed="rId4"/>
          <a:stretch>
            <a:fillRect/>
          </a:stretch>
        </p:blipFill>
        <p:spPr>
          <a:xfrm>
            <a:off x="8337260" y="672175"/>
            <a:ext cx="3537161" cy="2216493"/>
          </a:xfrm>
          <a:prstGeom prst="rect">
            <a:avLst/>
          </a:prstGeom>
        </p:spPr>
      </p:pic>
      <p:pic>
        <p:nvPicPr>
          <p:cNvPr id="9" name="Picture 8" descr="A graph with different colored squares&#10;&#10;Description automatically generated">
            <a:extLst>
              <a:ext uri="{FF2B5EF4-FFF2-40B4-BE49-F238E27FC236}">
                <a16:creationId xmlns:a16="http://schemas.microsoft.com/office/drawing/2014/main" id="{054487A9-FE83-B950-9534-5C7B48B3F135}"/>
              </a:ext>
            </a:extLst>
          </p:cNvPr>
          <p:cNvPicPr>
            <a:picLocks noChangeAspect="1"/>
          </p:cNvPicPr>
          <p:nvPr/>
        </p:nvPicPr>
        <p:blipFill>
          <a:blip r:embed="rId5"/>
          <a:stretch>
            <a:fillRect/>
          </a:stretch>
        </p:blipFill>
        <p:spPr>
          <a:xfrm>
            <a:off x="4482522" y="3853210"/>
            <a:ext cx="3537160" cy="2216493"/>
          </a:xfrm>
          <a:prstGeom prst="rect">
            <a:avLst/>
          </a:prstGeom>
        </p:spPr>
      </p:pic>
      <p:pic>
        <p:nvPicPr>
          <p:cNvPr id="10" name="Picture 9" descr="A graph with different colored bars&#10;&#10;Description automatically generated">
            <a:extLst>
              <a:ext uri="{FF2B5EF4-FFF2-40B4-BE49-F238E27FC236}">
                <a16:creationId xmlns:a16="http://schemas.microsoft.com/office/drawing/2014/main" id="{CC0784DD-B5F7-490F-2317-0C1C1A5529CF}"/>
              </a:ext>
            </a:extLst>
          </p:cNvPr>
          <p:cNvPicPr>
            <a:picLocks noChangeAspect="1"/>
          </p:cNvPicPr>
          <p:nvPr/>
        </p:nvPicPr>
        <p:blipFill>
          <a:blip r:embed="rId6"/>
          <a:stretch>
            <a:fillRect/>
          </a:stretch>
        </p:blipFill>
        <p:spPr>
          <a:xfrm>
            <a:off x="8337260" y="3853210"/>
            <a:ext cx="3537160" cy="2216493"/>
          </a:xfrm>
          <a:prstGeom prst="rect">
            <a:avLst/>
          </a:prstGeom>
        </p:spPr>
      </p:pic>
    </p:spTree>
    <p:extLst>
      <p:ext uri="{BB962C8B-B14F-4D97-AF65-F5344CB8AC3E}">
        <p14:creationId xmlns:p14="http://schemas.microsoft.com/office/powerpoint/2010/main" val="385409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lnSpc>
                <a:spcPct val="100000"/>
              </a:lnSpc>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r>
              <a:rPr lang="en-US" sz="1200" dirty="0">
                <a:solidFill>
                  <a:srgbClr val="FF6600"/>
                </a:solidFill>
              </a:rPr>
              <a:t>	               Fig 10: </a:t>
            </a:r>
            <a:r>
              <a:rPr lang="en-GB" sz="1200" dirty="0">
                <a:solidFill>
                  <a:srgbClr val="FF6600"/>
                </a:solidFill>
              </a:rPr>
              <a:t>Default variable    		               	Fig 11: Housing variable</a:t>
            </a:r>
          </a:p>
          <a:p>
            <a:pPr lvl="1" algn="l">
              <a:lnSpc>
                <a:spcPct val="100000"/>
              </a:lnSpc>
            </a:pPr>
            <a:r>
              <a:rPr lang="en-GB" sz="1200" dirty="0">
                <a:solidFill>
                  <a:srgbClr val="FF6600"/>
                </a:solidFill>
              </a:rPr>
              <a:t>Fig 10 reveals that the majority of customers do not have any credit default. Fig 11 illustrates that the number of customers with housing loans is greater than the number of customers without housing loans.</a:t>
            </a: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GB" sz="1200" b="0" i="0" dirty="0">
              <a:solidFill>
                <a:srgbClr val="FF6600"/>
              </a:solidFill>
              <a:effectLst/>
            </a:endParaRPr>
          </a:p>
          <a:p>
            <a:pPr algn="l">
              <a:lnSpc>
                <a:spcPct val="100000"/>
              </a:lnSpc>
            </a:pPr>
            <a:endParaRPr lang="en-GB" sz="1200" b="0" i="0" dirty="0">
              <a:solidFill>
                <a:srgbClr val="FF6600"/>
              </a:solidFill>
              <a:effectLst/>
            </a:endParaRPr>
          </a:p>
          <a:p>
            <a:pPr algn="l">
              <a:lnSpc>
                <a:spcPct val="100000"/>
              </a:lnSpc>
            </a:pPr>
            <a:r>
              <a:rPr lang="en-GB" sz="1200" b="0" i="0" dirty="0">
                <a:solidFill>
                  <a:srgbClr val="FF6600"/>
                </a:solidFill>
                <a:effectLst/>
              </a:rPr>
              <a:t>	                    Fig 12</a:t>
            </a:r>
            <a:r>
              <a:rPr lang="en-GB" sz="1200" dirty="0">
                <a:solidFill>
                  <a:srgbClr val="FF6600"/>
                </a:solidFill>
              </a:rPr>
              <a:t>: Loan variable 			Fig 13: Contact variable </a:t>
            </a:r>
          </a:p>
          <a:p>
            <a:pPr lvl="1" algn="l">
              <a:lnSpc>
                <a:spcPct val="100000"/>
              </a:lnSpc>
            </a:pPr>
            <a:r>
              <a:rPr lang="en-GB" sz="1200" dirty="0">
                <a:solidFill>
                  <a:srgbClr val="FF6600"/>
                </a:solidFill>
              </a:rPr>
              <a:t>As shown in Fig 12, the count of customers with personal loans is significantly lower than the count of customers without personal loans. As depicted in Fig 13, the count of customers with cellular phones is higher compared to customers with telephone connections. December</a:t>
            </a:r>
            <a:endParaRPr lang="en-US" sz="1200" dirty="0">
              <a:solidFill>
                <a:srgbClr val="FF6600"/>
              </a:solidFill>
            </a:endParaRPr>
          </a:p>
          <a:p>
            <a:pPr algn="l">
              <a:lnSpc>
                <a:spcPct val="100000"/>
              </a:lnSpc>
            </a:pPr>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with numbers and a number of values&#10;&#10;Description automatically generated">
            <a:extLst>
              <a:ext uri="{FF2B5EF4-FFF2-40B4-BE49-F238E27FC236}">
                <a16:creationId xmlns:a16="http://schemas.microsoft.com/office/drawing/2014/main" id="{8EE50E8E-3EEC-8542-8E04-826429183C9D}"/>
              </a:ext>
            </a:extLst>
          </p:cNvPr>
          <p:cNvPicPr>
            <a:picLocks noChangeAspect="1"/>
          </p:cNvPicPr>
          <p:nvPr/>
        </p:nvPicPr>
        <p:blipFill>
          <a:blip r:embed="rId3"/>
          <a:stretch>
            <a:fillRect/>
          </a:stretch>
        </p:blipFill>
        <p:spPr>
          <a:xfrm>
            <a:off x="4651917" y="173008"/>
            <a:ext cx="3367809" cy="2206510"/>
          </a:xfrm>
          <a:prstGeom prst="rect">
            <a:avLst/>
          </a:prstGeom>
        </p:spPr>
      </p:pic>
      <p:pic>
        <p:nvPicPr>
          <p:cNvPr id="8" name="Picture 7" descr="A graph with blue and orange squares&#10;&#10;Description automatically generated">
            <a:extLst>
              <a:ext uri="{FF2B5EF4-FFF2-40B4-BE49-F238E27FC236}">
                <a16:creationId xmlns:a16="http://schemas.microsoft.com/office/drawing/2014/main" id="{A5983DD6-B501-80DE-B584-DB9A0A7CFFB6}"/>
              </a:ext>
            </a:extLst>
          </p:cNvPr>
          <p:cNvPicPr>
            <a:picLocks noChangeAspect="1"/>
          </p:cNvPicPr>
          <p:nvPr/>
        </p:nvPicPr>
        <p:blipFill>
          <a:blip r:embed="rId4"/>
          <a:stretch>
            <a:fillRect/>
          </a:stretch>
        </p:blipFill>
        <p:spPr>
          <a:xfrm>
            <a:off x="8477538" y="162617"/>
            <a:ext cx="3367809" cy="2206510"/>
          </a:xfrm>
          <a:prstGeom prst="rect">
            <a:avLst/>
          </a:prstGeom>
        </p:spPr>
      </p:pic>
      <p:pic>
        <p:nvPicPr>
          <p:cNvPr id="9" name="Picture 8" descr="A graph with numbers and a bar&#10;&#10;Description automatically generated">
            <a:extLst>
              <a:ext uri="{FF2B5EF4-FFF2-40B4-BE49-F238E27FC236}">
                <a16:creationId xmlns:a16="http://schemas.microsoft.com/office/drawing/2014/main" id="{741E76BD-EDA3-1515-FB50-9FC8675B57AF}"/>
              </a:ext>
            </a:extLst>
          </p:cNvPr>
          <p:cNvPicPr>
            <a:picLocks noChangeAspect="1"/>
          </p:cNvPicPr>
          <p:nvPr/>
        </p:nvPicPr>
        <p:blipFill>
          <a:blip r:embed="rId5"/>
          <a:stretch>
            <a:fillRect/>
          </a:stretch>
        </p:blipFill>
        <p:spPr>
          <a:xfrm>
            <a:off x="4651916" y="3259147"/>
            <a:ext cx="3367809" cy="2438671"/>
          </a:xfrm>
          <a:prstGeom prst="rect">
            <a:avLst/>
          </a:prstGeom>
        </p:spPr>
      </p:pic>
      <p:pic>
        <p:nvPicPr>
          <p:cNvPr id="10" name="Picture 9" descr="A graph with blue and orange squares&#10;&#10;Description automatically generated">
            <a:extLst>
              <a:ext uri="{FF2B5EF4-FFF2-40B4-BE49-F238E27FC236}">
                <a16:creationId xmlns:a16="http://schemas.microsoft.com/office/drawing/2014/main" id="{1751E293-9374-A238-679E-967161CE07C8}"/>
              </a:ext>
            </a:extLst>
          </p:cNvPr>
          <p:cNvPicPr>
            <a:picLocks noChangeAspect="1"/>
          </p:cNvPicPr>
          <p:nvPr/>
        </p:nvPicPr>
        <p:blipFill>
          <a:blip r:embed="rId6"/>
          <a:stretch>
            <a:fillRect/>
          </a:stretch>
        </p:blipFill>
        <p:spPr>
          <a:xfrm>
            <a:off x="8477538" y="3259147"/>
            <a:ext cx="3367809" cy="2438670"/>
          </a:xfrm>
          <a:prstGeom prst="rect">
            <a:avLst/>
          </a:prstGeom>
        </p:spPr>
      </p:pic>
    </p:spTree>
    <p:extLst>
      <p:ext uri="{BB962C8B-B14F-4D97-AF65-F5344CB8AC3E}">
        <p14:creationId xmlns:p14="http://schemas.microsoft.com/office/powerpoint/2010/main" val="323865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92500" lnSpcReduction="10000"/>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spcBef>
                <a:spcPts val="900"/>
              </a:spcBef>
              <a:spcAft>
                <a:spcPts val="900"/>
              </a:spcAft>
            </a:pPr>
            <a:endParaRPr lang="en-GB" sz="1200" dirty="0">
              <a:solidFill>
                <a:srgbClr val="FF6600"/>
              </a:solidFill>
            </a:endParaRPr>
          </a:p>
          <a:p>
            <a:pPr marL="228600">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14: Month Variable 				Fig 15: </a:t>
            </a:r>
            <a:r>
              <a:rPr lang="en-GB" sz="1200" dirty="0" err="1">
                <a:solidFill>
                  <a:srgbClr val="FF6600"/>
                </a:solidFill>
              </a:rPr>
              <a:t>Day_of_Week</a:t>
            </a:r>
            <a:endParaRPr lang="en-GB" sz="1200" dirty="0">
              <a:solidFill>
                <a:srgbClr val="FF6600"/>
              </a:solidFill>
            </a:endParaRPr>
          </a:p>
          <a:p>
            <a:pPr marL="228600" algn="l">
              <a:spcBef>
                <a:spcPts val="900"/>
              </a:spcBef>
              <a:spcAft>
                <a:spcPts val="900"/>
              </a:spcAft>
            </a:pPr>
            <a:r>
              <a:rPr lang="en-GB" sz="1200" dirty="0">
                <a:solidFill>
                  <a:srgbClr val="FF6600"/>
                </a:solidFill>
              </a:rPr>
              <a:t>As shown in Fig 14, the majority of customers were contacted during the month of May in the past. As depicted in Fig 15, the number of customers contacted during the weekdays shows a slight increase on Mondays and Thursdays, although the overall impact is not substantial.</a:t>
            </a: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16: Duration variable 				Fig 17: Campaign variable</a:t>
            </a:r>
          </a:p>
          <a:p>
            <a:pPr marL="228600" algn="l">
              <a:spcBef>
                <a:spcPts val="900"/>
              </a:spcBef>
              <a:spcAft>
                <a:spcPts val="900"/>
              </a:spcAft>
            </a:pPr>
            <a:r>
              <a:rPr lang="en-GB" sz="1200" dirty="0">
                <a:solidFill>
                  <a:srgbClr val="FF6600"/>
                </a:solidFill>
              </a:rPr>
              <a:t>As shown in Fig 16, the duration of calls ranged from 0 to 1000 seconds. On an average, the calls lasted for approximately 258.28 seconds with the customers. As shown in Fig 17, the number of contacts made during the campaign ranged from 1 to 10, with a significant proportion of customers being contacted only once.</a:t>
            </a:r>
          </a:p>
          <a:p>
            <a:pPr marL="228600"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algn="l"/>
            <a:endParaRPr lang="en-GB" sz="1200" dirty="0">
              <a:solidFill>
                <a:srgbClr val="FF6600"/>
              </a:solidFill>
            </a:endParaRPr>
          </a:p>
          <a:p>
            <a:pPr algn="l"/>
            <a:endParaRPr lang="en-GB" sz="1200" b="0" i="0" dirty="0">
              <a:solidFill>
                <a:srgbClr val="FF6600"/>
              </a:solidFill>
              <a:effectLst/>
            </a:endParaRPr>
          </a:p>
          <a:p>
            <a:pPr algn="just"/>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with colorful bars&#10;&#10;Description automatically generated">
            <a:extLst>
              <a:ext uri="{FF2B5EF4-FFF2-40B4-BE49-F238E27FC236}">
                <a16:creationId xmlns:a16="http://schemas.microsoft.com/office/drawing/2014/main" id="{E3E205F0-61D5-539C-F5EA-8D61D1F4FFE9}"/>
              </a:ext>
            </a:extLst>
          </p:cNvPr>
          <p:cNvPicPr>
            <a:picLocks noChangeAspect="1"/>
          </p:cNvPicPr>
          <p:nvPr/>
        </p:nvPicPr>
        <p:blipFill>
          <a:blip r:embed="rId3"/>
          <a:stretch>
            <a:fillRect/>
          </a:stretch>
        </p:blipFill>
        <p:spPr>
          <a:xfrm>
            <a:off x="4281372" y="374073"/>
            <a:ext cx="3652334" cy="2182091"/>
          </a:xfrm>
          <a:prstGeom prst="rect">
            <a:avLst/>
          </a:prstGeom>
        </p:spPr>
      </p:pic>
      <p:pic>
        <p:nvPicPr>
          <p:cNvPr id="7" name="Picture 6" descr="A graph with different colored bars&#10;&#10;Description automatically generated">
            <a:extLst>
              <a:ext uri="{FF2B5EF4-FFF2-40B4-BE49-F238E27FC236}">
                <a16:creationId xmlns:a16="http://schemas.microsoft.com/office/drawing/2014/main" id="{FF100378-51CC-DF04-4255-8EA67C14FEE0}"/>
              </a:ext>
            </a:extLst>
          </p:cNvPr>
          <p:cNvPicPr>
            <a:picLocks noChangeAspect="1"/>
          </p:cNvPicPr>
          <p:nvPr/>
        </p:nvPicPr>
        <p:blipFill>
          <a:blip r:embed="rId4"/>
          <a:stretch>
            <a:fillRect/>
          </a:stretch>
        </p:blipFill>
        <p:spPr>
          <a:xfrm>
            <a:off x="8266874" y="373251"/>
            <a:ext cx="3652334" cy="2182092"/>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E8DA3479-202A-0FA0-EAB6-6F16B05459F5}"/>
              </a:ext>
            </a:extLst>
          </p:cNvPr>
          <p:cNvPicPr>
            <a:picLocks noChangeAspect="1"/>
          </p:cNvPicPr>
          <p:nvPr/>
        </p:nvPicPr>
        <p:blipFill>
          <a:blip r:embed="rId5"/>
          <a:stretch>
            <a:fillRect/>
          </a:stretch>
        </p:blipFill>
        <p:spPr>
          <a:xfrm>
            <a:off x="4281373" y="3522518"/>
            <a:ext cx="3652333" cy="2182091"/>
          </a:xfrm>
          <a:prstGeom prst="rect">
            <a:avLst/>
          </a:prstGeom>
        </p:spPr>
      </p:pic>
      <p:pic>
        <p:nvPicPr>
          <p:cNvPr id="9" name="Picture 8" descr="A graph with numbers and a bar chart&#10;&#10;Description automatically generated">
            <a:extLst>
              <a:ext uri="{FF2B5EF4-FFF2-40B4-BE49-F238E27FC236}">
                <a16:creationId xmlns:a16="http://schemas.microsoft.com/office/drawing/2014/main" id="{87BA3F7F-598A-0D9A-D3AB-4B735B141634}"/>
              </a:ext>
            </a:extLst>
          </p:cNvPr>
          <p:cNvPicPr>
            <a:picLocks noChangeAspect="1"/>
          </p:cNvPicPr>
          <p:nvPr/>
        </p:nvPicPr>
        <p:blipFill>
          <a:blip r:embed="rId6"/>
          <a:stretch>
            <a:fillRect/>
          </a:stretch>
        </p:blipFill>
        <p:spPr>
          <a:xfrm>
            <a:off x="8266874" y="3521697"/>
            <a:ext cx="3652333" cy="2182091"/>
          </a:xfrm>
          <a:prstGeom prst="rect">
            <a:avLst/>
          </a:prstGeom>
        </p:spPr>
      </p:pic>
    </p:spTree>
    <p:extLst>
      <p:ext uri="{BB962C8B-B14F-4D97-AF65-F5344CB8AC3E}">
        <p14:creationId xmlns:p14="http://schemas.microsoft.com/office/powerpoint/2010/main" val="141891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18: </a:t>
            </a:r>
            <a:r>
              <a:rPr lang="en-GB" sz="1200" dirty="0" err="1">
                <a:solidFill>
                  <a:srgbClr val="FF6600"/>
                </a:solidFill>
              </a:rPr>
              <a:t>PDays</a:t>
            </a:r>
            <a:r>
              <a:rPr lang="en-GB" sz="1200" dirty="0">
                <a:solidFill>
                  <a:srgbClr val="FF6600"/>
                </a:solidFill>
              </a:rPr>
              <a:t> variable 				Fig 19: Previous variable </a:t>
            </a:r>
          </a:p>
          <a:p>
            <a:pPr marL="228600" algn="l">
              <a:spcBef>
                <a:spcPts val="900"/>
              </a:spcBef>
              <a:spcAft>
                <a:spcPts val="900"/>
              </a:spcAft>
            </a:pPr>
            <a:r>
              <a:rPr lang="en-GB" sz="1200" dirty="0">
                <a:solidFill>
                  <a:srgbClr val="FF6600"/>
                </a:solidFill>
              </a:rPr>
              <a:t>As depicted in Fig 18, the average number of times customers were contacted before the campaign was relatively low. As shown in Fig 19, the number of calls made to customers prior to the campaign is relatively low. Only a small number of customers have been contacted once or twice before the campaign </a:t>
            </a:r>
          </a:p>
          <a:p>
            <a:pPr marL="228600"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20: </a:t>
            </a:r>
            <a:r>
              <a:rPr lang="en-GB" sz="1200" dirty="0" err="1">
                <a:solidFill>
                  <a:srgbClr val="FF6600"/>
                </a:solidFill>
              </a:rPr>
              <a:t>POutcome</a:t>
            </a:r>
            <a:r>
              <a:rPr lang="en-GB" sz="1200" dirty="0">
                <a:solidFill>
                  <a:srgbClr val="FF6600"/>
                </a:solidFill>
              </a:rPr>
              <a:t> variable 			Fig 21: EMP.VAR.RATE variable</a:t>
            </a:r>
          </a:p>
          <a:p>
            <a:pPr marL="228600" algn="l">
              <a:spcBef>
                <a:spcPts val="900"/>
              </a:spcBef>
              <a:spcAft>
                <a:spcPts val="900"/>
              </a:spcAft>
            </a:pPr>
            <a:r>
              <a:rPr lang="en-GB" sz="1200" dirty="0">
                <a:solidFill>
                  <a:srgbClr val="FF6600"/>
                </a:solidFill>
              </a:rPr>
              <a:t>Based on Fig 20, the majority of the previous marketing campaign outcomes are non-existent, with a smaller number of successes and failures. Based on Fig 21, the employment variation rate is highest between 1 and 2, with an average of 0.0818.</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with numbers and lines&#10;&#10;Description automatically generated">
            <a:extLst>
              <a:ext uri="{FF2B5EF4-FFF2-40B4-BE49-F238E27FC236}">
                <a16:creationId xmlns:a16="http://schemas.microsoft.com/office/drawing/2014/main" id="{1A486A71-EEE7-EC37-CE68-04F3BD0FAECA}"/>
              </a:ext>
            </a:extLst>
          </p:cNvPr>
          <p:cNvPicPr>
            <a:picLocks noChangeAspect="1"/>
          </p:cNvPicPr>
          <p:nvPr/>
        </p:nvPicPr>
        <p:blipFill>
          <a:blip r:embed="rId3"/>
          <a:stretch>
            <a:fillRect/>
          </a:stretch>
        </p:blipFill>
        <p:spPr>
          <a:xfrm>
            <a:off x="4270746" y="248052"/>
            <a:ext cx="3650503" cy="2182092"/>
          </a:xfrm>
          <a:prstGeom prst="rect">
            <a:avLst/>
          </a:prstGeom>
        </p:spPr>
      </p:pic>
      <p:pic>
        <p:nvPicPr>
          <p:cNvPr id="10" name="Picture 9" descr="A graph with numbers and a bar chart&#10;&#10;Description automatically generated">
            <a:extLst>
              <a:ext uri="{FF2B5EF4-FFF2-40B4-BE49-F238E27FC236}">
                <a16:creationId xmlns:a16="http://schemas.microsoft.com/office/drawing/2014/main" id="{D92DF64F-1087-5343-FB7D-375A60696E53}"/>
              </a:ext>
            </a:extLst>
          </p:cNvPr>
          <p:cNvPicPr>
            <a:picLocks noChangeAspect="1"/>
          </p:cNvPicPr>
          <p:nvPr/>
        </p:nvPicPr>
        <p:blipFill>
          <a:blip r:embed="rId4"/>
          <a:stretch>
            <a:fillRect/>
          </a:stretch>
        </p:blipFill>
        <p:spPr>
          <a:xfrm>
            <a:off x="8282300" y="248052"/>
            <a:ext cx="3650503" cy="2182092"/>
          </a:xfrm>
          <a:prstGeom prst="rect">
            <a:avLst/>
          </a:prstGeom>
        </p:spPr>
      </p:pic>
      <p:pic>
        <p:nvPicPr>
          <p:cNvPr id="11" name="Picture 10" descr="A graph with numbers and a bar&#10;&#10;Description automatically generated">
            <a:extLst>
              <a:ext uri="{FF2B5EF4-FFF2-40B4-BE49-F238E27FC236}">
                <a16:creationId xmlns:a16="http://schemas.microsoft.com/office/drawing/2014/main" id="{2D3F1F8C-39C8-7A99-9179-C673E3EDEAD8}"/>
              </a:ext>
            </a:extLst>
          </p:cNvPr>
          <p:cNvPicPr>
            <a:picLocks noChangeAspect="1"/>
          </p:cNvPicPr>
          <p:nvPr/>
        </p:nvPicPr>
        <p:blipFill>
          <a:blip r:embed="rId5"/>
          <a:stretch>
            <a:fillRect/>
          </a:stretch>
        </p:blipFill>
        <p:spPr>
          <a:xfrm>
            <a:off x="4270747" y="3521190"/>
            <a:ext cx="3650503" cy="2182093"/>
          </a:xfrm>
          <a:prstGeom prst="rect">
            <a:avLst/>
          </a:prstGeom>
        </p:spPr>
      </p:pic>
      <p:pic>
        <p:nvPicPr>
          <p:cNvPr id="12" name="Picture 11" descr="A graph with numbers and a bar chart&#10;&#10;Description automatically generated">
            <a:extLst>
              <a:ext uri="{FF2B5EF4-FFF2-40B4-BE49-F238E27FC236}">
                <a16:creationId xmlns:a16="http://schemas.microsoft.com/office/drawing/2014/main" id="{8410C493-AEF9-075B-A220-4D459104E16E}"/>
              </a:ext>
            </a:extLst>
          </p:cNvPr>
          <p:cNvPicPr>
            <a:picLocks noChangeAspect="1"/>
          </p:cNvPicPr>
          <p:nvPr/>
        </p:nvPicPr>
        <p:blipFill>
          <a:blip r:embed="rId6"/>
          <a:stretch>
            <a:fillRect/>
          </a:stretch>
        </p:blipFill>
        <p:spPr>
          <a:xfrm>
            <a:off x="8282300" y="3521190"/>
            <a:ext cx="3650503" cy="2182092"/>
          </a:xfrm>
          <a:prstGeom prst="rect">
            <a:avLst/>
          </a:prstGeom>
        </p:spPr>
      </p:pic>
    </p:spTree>
    <p:extLst>
      <p:ext uri="{BB962C8B-B14F-4D97-AF65-F5344CB8AC3E}">
        <p14:creationId xmlns:p14="http://schemas.microsoft.com/office/powerpoint/2010/main" val="70108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22: CONS.PRICE.IDX variable 		Fig 23: CONS.CONF.IDX variable </a:t>
            </a:r>
          </a:p>
          <a:p>
            <a:pPr marL="228600" algn="l">
              <a:spcBef>
                <a:spcPts val="900"/>
              </a:spcBef>
              <a:spcAft>
                <a:spcPts val="900"/>
              </a:spcAft>
            </a:pPr>
            <a:r>
              <a:rPr lang="en-GB" sz="1200" dirty="0">
                <a:solidFill>
                  <a:srgbClr val="FF6600"/>
                </a:solidFill>
              </a:rPr>
              <a:t>According to Fig 22, the average customer price index is 93.57, with a range between 92.5 and 94.5. Fig 23 indicates that the customer confidence index ranges from -35 to -38, with an average value of -40.50 </a:t>
            </a:r>
          </a:p>
          <a:p>
            <a:pPr marL="228600"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24: EURIBOR3M variable 			Fig 25: </a:t>
            </a:r>
            <a:r>
              <a:rPr lang="en-GB" sz="1200" dirty="0" err="1">
                <a:solidFill>
                  <a:srgbClr val="FF6600"/>
                </a:solidFill>
              </a:rPr>
              <a:t>NR.Employed</a:t>
            </a:r>
            <a:r>
              <a:rPr lang="en-GB" sz="1200" dirty="0">
                <a:solidFill>
                  <a:srgbClr val="FF6600"/>
                </a:solidFill>
              </a:rPr>
              <a:t> variable</a:t>
            </a:r>
          </a:p>
          <a:p>
            <a:pPr marL="228600" algn="l">
              <a:spcBef>
                <a:spcPts val="900"/>
              </a:spcBef>
              <a:spcAft>
                <a:spcPts val="900"/>
              </a:spcAft>
            </a:pPr>
            <a:r>
              <a:rPr lang="en-GB" sz="1200" dirty="0">
                <a:solidFill>
                  <a:srgbClr val="FF6600"/>
                </a:solidFill>
              </a:rPr>
              <a:t>Fig 24 shows that the maximum Euribor 3 month rate falls within the range of 4 to 5. Fig 25 illustrates that the average number of employees is 5167, with a maximum exceeding 5200.</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with numbers and a bar chart&#10;&#10;Description automatically generated">
            <a:extLst>
              <a:ext uri="{FF2B5EF4-FFF2-40B4-BE49-F238E27FC236}">
                <a16:creationId xmlns:a16="http://schemas.microsoft.com/office/drawing/2014/main" id="{E6DB2D43-35CE-4A20-B020-7AF3170A09FA}"/>
              </a:ext>
            </a:extLst>
          </p:cNvPr>
          <p:cNvPicPr>
            <a:picLocks noChangeAspect="1"/>
          </p:cNvPicPr>
          <p:nvPr/>
        </p:nvPicPr>
        <p:blipFill>
          <a:blip r:embed="rId3"/>
          <a:stretch>
            <a:fillRect/>
          </a:stretch>
        </p:blipFill>
        <p:spPr>
          <a:xfrm>
            <a:off x="4539349" y="139526"/>
            <a:ext cx="3592945" cy="2257268"/>
          </a:xfrm>
          <a:prstGeom prst="rect">
            <a:avLst/>
          </a:prstGeom>
        </p:spPr>
      </p:pic>
      <p:pic>
        <p:nvPicPr>
          <p:cNvPr id="7" name="Picture 6" descr="A graph with blue bars and numbers&#10;&#10;Description automatically generated">
            <a:extLst>
              <a:ext uri="{FF2B5EF4-FFF2-40B4-BE49-F238E27FC236}">
                <a16:creationId xmlns:a16="http://schemas.microsoft.com/office/drawing/2014/main" id="{36EF3B09-FEEC-F855-9FD0-5B0EFA450A19}"/>
              </a:ext>
            </a:extLst>
          </p:cNvPr>
          <p:cNvPicPr>
            <a:picLocks noChangeAspect="1"/>
          </p:cNvPicPr>
          <p:nvPr/>
        </p:nvPicPr>
        <p:blipFill>
          <a:blip r:embed="rId4"/>
          <a:stretch>
            <a:fillRect/>
          </a:stretch>
        </p:blipFill>
        <p:spPr>
          <a:xfrm>
            <a:off x="8332935" y="139526"/>
            <a:ext cx="3592944" cy="2257268"/>
          </a:xfrm>
          <a:prstGeom prst="rect">
            <a:avLst/>
          </a:prstGeom>
        </p:spPr>
      </p:pic>
      <p:pic>
        <p:nvPicPr>
          <p:cNvPr id="8" name="Picture 7" descr="A graph with numbers and a bar chart&#10;&#10;Description automatically generated">
            <a:extLst>
              <a:ext uri="{FF2B5EF4-FFF2-40B4-BE49-F238E27FC236}">
                <a16:creationId xmlns:a16="http://schemas.microsoft.com/office/drawing/2014/main" id="{9E0CD55C-2D62-35C0-8FB0-EEB5C293D3C4}"/>
              </a:ext>
            </a:extLst>
          </p:cNvPr>
          <p:cNvPicPr>
            <a:picLocks noChangeAspect="1"/>
          </p:cNvPicPr>
          <p:nvPr/>
        </p:nvPicPr>
        <p:blipFill>
          <a:blip r:embed="rId5"/>
          <a:stretch>
            <a:fillRect/>
          </a:stretch>
        </p:blipFill>
        <p:spPr>
          <a:xfrm>
            <a:off x="4539349" y="3368044"/>
            <a:ext cx="3592945" cy="2257268"/>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95208E39-6FF8-D94A-2D7D-53337A8F7C53}"/>
              </a:ext>
            </a:extLst>
          </p:cNvPr>
          <p:cNvPicPr>
            <a:picLocks noChangeAspect="1"/>
          </p:cNvPicPr>
          <p:nvPr/>
        </p:nvPicPr>
        <p:blipFill>
          <a:blip r:embed="rId6"/>
          <a:stretch>
            <a:fillRect/>
          </a:stretch>
        </p:blipFill>
        <p:spPr>
          <a:xfrm>
            <a:off x="8332933" y="3368045"/>
            <a:ext cx="3592945" cy="2257268"/>
          </a:xfrm>
          <a:prstGeom prst="rect">
            <a:avLst/>
          </a:prstGeom>
        </p:spPr>
      </p:pic>
    </p:spTree>
    <p:extLst>
      <p:ext uri="{BB962C8B-B14F-4D97-AF65-F5344CB8AC3E}">
        <p14:creationId xmlns:p14="http://schemas.microsoft.com/office/powerpoint/2010/main" val="14618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a:t>
            </a:r>
          </a:p>
          <a:p>
            <a:pPr marL="228600" algn="l">
              <a:spcBef>
                <a:spcPts val="900"/>
              </a:spcBef>
              <a:spcAft>
                <a:spcPts val="900"/>
              </a:spcAft>
            </a:pPr>
            <a:r>
              <a:rPr lang="en-GB" sz="1200" dirty="0">
                <a:solidFill>
                  <a:srgbClr val="FF6600"/>
                </a:solidFill>
              </a:rPr>
              <a:t>			             </a:t>
            </a: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26: Y target variable </a:t>
            </a:r>
          </a:p>
          <a:p>
            <a:pPr marL="228600" algn="l">
              <a:spcBef>
                <a:spcPts val="900"/>
              </a:spcBef>
              <a:spcAft>
                <a:spcPts val="900"/>
              </a:spcAft>
            </a:pPr>
            <a:r>
              <a:rPr lang="en-GB" sz="1200" dirty="0">
                <a:solidFill>
                  <a:srgbClr val="FF6600"/>
                </a:solidFill>
              </a:rPr>
              <a:t>	According to Fig 26, it reveals that a small number of customers already have a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with numbers and a bar&#10;&#10;Description automatically generated">
            <a:extLst>
              <a:ext uri="{FF2B5EF4-FFF2-40B4-BE49-F238E27FC236}">
                <a16:creationId xmlns:a16="http://schemas.microsoft.com/office/drawing/2014/main" id="{EF98F9BE-274F-C212-BD22-127CBD741929}"/>
              </a:ext>
            </a:extLst>
          </p:cNvPr>
          <p:cNvPicPr>
            <a:picLocks noChangeAspect="1"/>
          </p:cNvPicPr>
          <p:nvPr/>
        </p:nvPicPr>
        <p:blipFill>
          <a:blip r:embed="rId3"/>
          <a:stretch>
            <a:fillRect/>
          </a:stretch>
        </p:blipFill>
        <p:spPr>
          <a:xfrm>
            <a:off x="6242835" y="855249"/>
            <a:ext cx="3701553" cy="2573751"/>
          </a:xfrm>
          <a:prstGeom prst="rect">
            <a:avLst/>
          </a:prstGeom>
        </p:spPr>
      </p:pic>
    </p:spTree>
    <p:extLst>
      <p:ext uri="{BB962C8B-B14F-4D97-AF65-F5344CB8AC3E}">
        <p14:creationId xmlns:p14="http://schemas.microsoft.com/office/powerpoint/2010/main" val="406605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a:bodyPr>
          <a:lstStyle/>
          <a:p>
            <a:pPr lvl="0" algn="l">
              <a:spcBef>
                <a:spcPts val="900"/>
              </a:spcBef>
              <a:spcAft>
                <a:spcPts val="900"/>
              </a:spcAft>
            </a:pPr>
            <a:endParaRPr lang="en-US" sz="2800" dirty="0">
              <a:solidFill>
                <a:srgbClr val="FF6600"/>
              </a:solidFill>
            </a:endParaRPr>
          </a:p>
          <a:p>
            <a:pPr marL="342900" lvl="0" indent="-342900" algn="l">
              <a:spcBef>
                <a:spcPts val="900"/>
              </a:spcBef>
              <a:spcAft>
                <a:spcPts val="900"/>
              </a:spcAft>
              <a:buFont typeface="+mj-lt"/>
              <a:buAutoNum type="arabicPeriod" startAt="3"/>
            </a:pPr>
            <a:r>
              <a:rPr lang="en-GB" sz="1600" b="1" dirty="0">
                <a:solidFill>
                  <a:srgbClr val="FF6600"/>
                </a:solidFill>
              </a:rPr>
              <a:t>Relation of categorical variable with target variable: </a:t>
            </a:r>
            <a:r>
              <a:rPr lang="en-GB" sz="1600" dirty="0">
                <a:solidFill>
                  <a:srgbClr val="FF6600"/>
                </a:solidFill>
              </a:rPr>
              <a:t>Below are the plots that illustrate the relationship between categorical variable and the target</a:t>
            </a:r>
          </a:p>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a:t>
            </a:r>
          </a:p>
          <a:p>
            <a:pPr marL="228600" algn="l">
              <a:spcBef>
                <a:spcPts val="900"/>
              </a:spcBef>
              <a:spcAft>
                <a:spcPts val="900"/>
              </a:spcAft>
            </a:pPr>
            <a:r>
              <a:rPr lang="en-GB" sz="1600" dirty="0">
                <a:solidFill>
                  <a:srgbClr val="FF6600"/>
                </a:solidFill>
              </a:rPr>
              <a:t>			           Fig 27: Job versus Y</a:t>
            </a:r>
          </a:p>
          <a:p>
            <a:pPr marL="228600" algn="l">
              <a:spcBef>
                <a:spcPts val="900"/>
              </a:spcBef>
              <a:spcAft>
                <a:spcPts val="900"/>
              </a:spcAft>
            </a:pPr>
            <a:r>
              <a:rPr lang="en-GB" sz="1600" dirty="0">
                <a:solidFill>
                  <a:srgbClr val="FF6600"/>
                </a:solidFill>
              </a:rPr>
              <a:t>Fig 27 demonstrates that the highest number of customers with a term deposit are employed in administrative roles. 1389 number of administrator customers has already taking the term deposit.</a:t>
            </a:r>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of numbers and columns&#10;&#10;Description automatically generated">
            <a:extLst>
              <a:ext uri="{FF2B5EF4-FFF2-40B4-BE49-F238E27FC236}">
                <a16:creationId xmlns:a16="http://schemas.microsoft.com/office/drawing/2014/main" id="{ADF09FEA-403B-E50E-B9E4-15D60320E484}"/>
              </a:ext>
            </a:extLst>
          </p:cNvPr>
          <p:cNvPicPr>
            <a:picLocks noChangeAspect="1"/>
          </p:cNvPicPr>
          <p:nvPr/>
        </p:nvPicPr>
        <p:blipFill>
          <a:blip r:embed="rId3"/>
          <a:stretch>
            <a:fillRect/>
          </a:stretch>
        </p:blipFill>
        <p:spPr>
          <a:xfrm>
            <a:off x="5024408" y="1451668"/>
            <a:ext cx="5731510" cy="3255010"/>
          </a:xfrm>
          <a:prstGeom prst="rect">
            <a:avLst/>
          </a:prstGeom>
        </p:spPr>
      </p:pic>
    </p:spTree>
    <p:extLst>
      <p:ext uri="{BB962C8B-B14F-4D97-AF65-F5344CB8AC3E}">
        <p14:creationId xmlns:p14="http://schemas.microsoft.com/office/powerpoint/2010/main" val="285705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ctr">
              <a:spcBef>
                <a:spcPts val="900"/>
              </a:spcBef>
              <a:spcAft>
                <a:spcPts val="900"/>
              </a:spcAft>
            </a:pPr>
            <a:r>
              <a:rPr lang="en-GB" sz="1600" dirty="0">
                <a:solidFill>
                  <a:srgbClr val="FF6600"/>
                </a:solidFill>
              </a:rPr>
              <a:t>               Fig 28: Marital versus Y</a:t>
            </a:r>
          </a:p>
          <a:p>
            <a:pPr marL="228600" algn="l">
              <a:spcBef>
                <a:spcPts val="900"/>
              </a:spcBef>
              <a:spcAft>
                <a:spcPts val="900"/>
              </a:spcAft>
            </a:pPr>
            <a:r>
              <a:rPr lang="en-GB" sz="1600" dirty="0">
                <a:solidFill>
                  <a:srgbClr val="FF6600"/>
                </a:solidFill>
              </a:rPr>
              <a:t>Fig 28 illustrates that the highest number (i.e. 2544) of customers with a term deposit are married individuals.</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ctr">
              <a:spcBef>
                <a:spcPts val="900"/>
              </a:spcBef>
              <a:spcAft>
                <a:spcPts val="900"/>
              </a:spcAft>
            </a:pPr>
            <a:r>
              <a:rPr lang="en-GB" sz="1600" dirty="0">
                <a:solidFill>
                  <a:srgbClr val="FF6600"/>
                </a:solidFill>
              </a:rPr>
              <a:t>Fig 29: Education versus Y</a:t>
            </a:r>
          </a:p>
          <a:p>
            <a:pPr algn="l"/>
            <a:r>
              <a:rPr lang="en-GB" sz="1600" dirty="0">
                <a:solidFill>
                  <a:srgbClr val="FF6600"/>
                </a:solidFill>
              </a:rPr>
              <a:t>      As shown in Fig 29, the majority of customers (i.e. 1921) with a term deposit are those who hold a university degree.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of a number of people&#10;&#10;Description automatically generated">
            <a:extLst>
              <a:ext uri="{FF2B5EF4-FFF2-40B4-BE49-F238E27FC236}">
                <a16:creationId xmlns:a16="http://schemas.microsoft.com/office/drawing/2014/main" id="{FE2A7136-07F4-4340-3877-11B506CDFA8B}"/>
              </a:ext>
            </a:extLst>
          </p:cNvPr>
          <p:cNvPicPr>
            <a:picLocks noChangeAspect="1"/>
          </p:cNvPicPr>
          <p:nvPr/>
        </p:nvPicPr>
        <p:blipFill>
          <a:blip r:embed="rId3"/>
          <a:stretch>
            <a:fillRect/>
          </a:stretch>
        </p:blipFill>
        <p:spPr>
          <a:xfrm>
            <a:off x="5227857" y="104024"/>
            <a:ext cx="5731510" cy="2400185"/>
          </a:xfrm>
          <a:prstGeom prst="rect">
            <a:avLst/>
          </a:prstGeom>
        </p:spPr>
      </p:pic>
      <p:pic>
        <p:nvPicPr>
          <p:cNvPr id="7" name="Picture 6" descr="A graph of a bar graph&#10;&#10;Description automatically generated">
            <a:extLst>
              <a:ext uri="{FF2B5EF4-FFF2-40B4-BE49-F238E27FC236}">
                <a16:creationId xmlns:a16="http://schemas.microsoft.com/office/drawing/2014/main" id="{9C6C5388-0415-7416-606B-6D79C7C713FE}"/>
              </a:ext>
            </a:extLst>
          </p:cNvPr>
          <p:cNvPicPr>
            <a:picLocks noChangeAspect="1"/>
          </p:cNvPicPr>
          <p:nvPr/>
        </p:nvPicPr>
        <p:blipFill>
          <a:blip r:embed="rId4"/>
          <a:stretch>
            <a:fillRect/>
          </a:stretch>
        </p:blipFill>
        <p:spPr>
          <a:xfrm>
            <a:off x="5069435" y="3429000"/>
            <a:ext cx="5731510" cy="2284668"/>
          </a:xfrm>
          <a:prstGeom prst="rect">
            <a:avLst/>
          </a:prstGeom>
        </p:spPr>
      </p:pic>
    </p:spTree>
    <p:extLst>
      <p:ext uri="{BB962C8B-B14F-4D97-AF65-F5344CB8AC3E}">
        <p14:creationId xmlns:p14="http://schemas.microsoft.com/office/powerpoint/2010/main" val="236675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ctr">
              <a:spcBef>
                <a:spcPts val="900"/>
              </a:spcBef>
              <a:spcAft>
                <a:spcPts val="900"/>
              </a:spcAft>
            </a:pPr>
            <a:r>
              <a:rPr lang="en-GB" sz="1600" dirty="0">
                <a:solidFill>
                  <a:srgbClr val="FF6600"/>
                </a:solidFill>
              </a:rPr>
              <a:t>               Fig 30: Default versus Y</a:t>
            </a:r>
          </a:p>
          <a:p>
            <a:pPr marL="228600">
              <a:spcBef>
                <a:spcPts val="900"/>
              </a:spcBef>
              <a:spcAft>
                <a:spcPts val="900"/>
              </a:spcAft>
            </a:pPr>
            <a:r>
              <a:rPr lang="en-GB" sz="1600" dirty="0">
                <a:solidFill>
                  <a:srgbClr val="FF6600"/>
                </a:solidFill>
              </a:rPr>
              <a:t>According to Fig 30, there is a total of 4640 customers who have had a term deposit in the past.</a:t>
            </a:r>
          </a:p>
          <a:p>
            <a:pPr marL="228600">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ctr">
              <a:spcBef>
                <a:spcPts val="900"/>
              </a:spcBef>
              <a:spcAft>
                <a:spcPts val="900"/>
              </a:spcAft>
            </a:pPr>
            <a:r>
              <a:rPr lang="en-GB" sz="1600" dirty="0">
                <a:solidFill>
                  <a:srgbClr val="FF6600"/>
                </a:solidFill>
              </a:rPr>
              <a:t>Fig 31: Housing versus Y</a:t>
            </a:r>
          </a:p>
          <a:p>
            <a:pPr algn="l"/>
            <a:r>
              <a:rPr lang="en-GB" sz="1600" dirty="0">
                <a:solidFill>
                  <a:srgbClr val="FF6600"/>
                </a:solidFill>
              </a:rPr>
              <a:t>Based on the information shown in Fig 31, there is a relatively similar proportion between housing loan holders who have a term deposit and those who do not have a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of a number of blue and orange bars&#10;&#10;Description automatically generated">
            <a:extLst>
              <a:ext uri="{FF2B5EF4-FFF2-40B4-BE49-F238E27FC236}">
                <a16:creationId xmlns:a16="http://schemas.microsoft.com/office/drawing/2014/main" id="{1D299EB0-92D0-76E0-EE4C-5C3DFD5770F3}"/>
              </a:ext>
            </a:extLst>
          </p:cNvPr>
          <p:cNvPicPr>
            <a:picLocks noChangeAspect="1"/>
          </p:cNvPicPr>
          <p:nvPr/>
        </p:nvPicPr>
        <p:blipFill>
          <a:blip r:embed="rId3"/>
          <a:stretch>
            <a:fillRect/>
          </a:stretch>
        </p:blipFill>
        <p:spPr>
          <a:xfrm>
            <a:off x="5229762" y="3419998"/>
            <a:ext cx="5729605" cy="1946910"/>
          </a:xfrm>
          <a:prstGeom prst="rect">
            <a:avLst/>
          </a:prstGeom>
        </p:spPr>
      </p:pic>
      <p:pic>
        <p:nvPicPr>
          <p:cNvPr id="8" name="Picture 7" descr="A graph with a bar and number&#10;&#10;Description automatically generated">
            <a:extLst>
              <a:ext uri="{FF2B5EF4-FFF2-40B4-BE49-F238E27FC236}">
                <a16:creationId xmlns:a16="http://schemas.microsoft.com/office/drawing/2014/main" id="{5F031F52-94C9-1617-2F9A-CC8AD3C62697}"/>
              </a:ext>
            </a:extLst>
          </p:cNvPr>
          <p:cNvPicPr>
            <a:picLocks noChangeAspect="1"/>
          </p:cNvPicPr>
          <p:nvPr/>
        </p:nvPicPr>
        <p:blipFill>
          <a:blip r:embed="rId4"/>
          <a:stretch>
            <a:fillRect/>
          </a:stretch>
        </p:blipFill>
        <p:spPr>
          <a:xfrm>
            <a:off x="5433435" y="296545"/>
            <a:ext cx="5730875" cy="2150110"/>
          </a:xfrm>
          <a:prstGeom prst="rect">
            <a:avLst/>
          </a:prstGeom>
        </p:spPr>
      </p:pic>
    </p:spTree>
    <p:extLst>
      <p:ext uri="{BB962C8B-B14F-4D97-AF65-F5344CB8AC3E}">
        <p14:creationId xmlns:p14="http://schemas.microsoft.com/office/powerpoint/2010/main" val="296235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92500"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l">
              <a:spcBef>
                <a:spcPts val="900"/>
              </a:spcBef>
              <a:spcAft>
                <a:spcPts val="900"/>
              </a:spcAft>
            </a:pPr>
            <a:r>
              <a:rPr lang="en-GB" sz="1600" dirty="0">
                <a:solidFill>
                  <a:srgbClr val="FF6600"/>
                </a:solidFill>
              </a:rPr>
              <a:t>               				Fig 32: Loan versus Y</a:t>
            </a:r>
          </a:p>
          <a:p>
            <a:pPr marL="228600" algn="l">
              <a:spcBef>
                <a:spcPts val="900"/>
              </a:spcBef>
              <a:spcAft>
                <a:spcPts val="900"/>
              </a:spcAft>
            </a:pPr>
            <a:r>
              <a:rPr lang="en-GB" sz="1600" dirty="0">
                <a:solidFill>
                  <a:srgbClr val="FF6600"/>
                </a:solidFill>
              </a:rPr>
              <a:t>Based on the data presented in Fig 32, it can be observed that the number of term deposits for customers without a personal loan is significantly higher compared to those with a personal loan. deposit in the past.</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Fig 33: Contact versus Y</a:t>
            </a:r>
          </a:p>
          <a:p>
            <a:pPr marL="228600" algn="l">
              <a:spcBef>
                <a:spcPts val="900"/>
              </a:spcBef>
              <a:spcAft>
                <a:spcPts val="900"/>
              </a:spcAft>
            </a:pPr>
            <a:r>
              <a:rPr lang="en-GB" sz="1600" dirty="0">
                <a:solidFill>
                  <a:srgbClr val="FF6600"/>
                </a:solidFill>
              </a:rPr>
              <a:t>Based on the information depicted in Fig 33, it can be observed that the majority of customers who have opted for a term deposit have a cellular phone.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with blue and orange bars&#10;&#10;Description automatically generated">
            <a:extLst>
              <a:ext uri="{FF2B5EF4-FFF2-40B4-BE49-F238E27FC236}">
                <a16:creationId xmlns:a16="http://schemas.microsoft.com/office/drawing/2014/main" id="{155D5023-72B7-4F58-077B-E7835CD22A2F}"/>
              </a:ext>
            </a:extLst>
          </p:cNvPr>
          <p:cNvPicPr>
            <a:picLocks noChangeAspect="1"/>
          </p:cNvPicPr>
          <p:nvPr/>
        </p:nvPicPr>
        <p:blipFill>
          <a:blip r:embed="rId3"/>
          <a:stretch>
            <a:fillRect/>
          </a:stretch>
        </p:blipFill>
        <p:spPr>
          <a:xfrm>
            <a:off x="5228492" y="263064"/>
            <a:ext cx="5730240" cy="1946910"/>
          </a:xfrm>
          <a:prstGeom prst="rect">
            <a:avLst/>
          </a:prstGeom>
        </p:spPr>
      </p:pic>
      <p:pic>
        <p:nvPicPr>
          <p:cNvPr id="8" name="Picture 7" descr="A graph of a number of blue and orange rectangular objects&#10;&#10;Description automatically generated">
            <a:extLst>
              <a:ext uri="{FF2B5EF4-FFF2-40B4-BE49-F238E27FC236}">
                <a16:creationId xmlns:a16="http://schemas.microsoft.com/office/drawing/2014/main" id="{E5D83D7B-9008-3EB5-B0AC-D294BFD4D2BF}"/>
              </a:ext>
            </a:extLst>
          </p:cNvPr>
          <p:cNvPicPr>
            <a:picLocks noChangeAspect="1"/>
          </p:cNvPicPr>
          <p:nvPr/>
        </p:nvPicPr>
        <p:blipFill>
          <a:blip r:embed="rId4"/>
          <a:stretch>
            <a:fillRect/>
          </a:stretch>
        </p:blipFill>
        <p:spPr>
          <a:xfrm>
            <a:off x="5227222" y="3456132"/>
            <a:ext cx="5731510" cy="2196524"/>
          </a:xfrm>
          <a:prstGeom prst="rect">
            <a:avLst/>
          </a:prstGeom>
        </p:spPr>
      </p:pic>
    </p:spTree>
    <p:extLst>
      <p:ext uri="{BB962C8B-B14F-4D97-AF65-F5344CB8AC3E}">
        <p14:creationId xmlns:p14="http://schemas.microsoft.com/office/powerpoint/2010/main" val="304067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21999"/>
            <a:ext cx="6840000" cy="3996000"/>
          </a:xfrm>
          <a:solidFill>
            <a:srgbClr val="3B3B3B"/>
          </a:solidFill>
        </p:spPr>
        <p:txBody>
          <a:bodyPr vert="vert270" anchor="t" anchorCtr="0">
            <a:normAutofit/>
          </a:bodyPr>
          <a:lstStyle/>
          <a:p>
            <a:br>
              <a:rPr lang="en-US" sz="5000" b="1" dirty="0">
                <a:solidFill>
                  <a:srgbClr val="FF6600"/>
                </a:solidFill>
              </a:rPr>
            </a:br>
            <a:br>
              <a:rPr lang="en-US" sz="5000" b="1" dirty="0">
                <a:solidFill>
                  <a:srgbClr val="FF6600"/>
                </a:solidFill>
              </a:rPr>
            </a:br>
            <a:br>
              <a:rPr lang="en-US" sz="5000" b="1" dirty="0">
                <a:solidFill>
                  <a:srgbClr val="FF6600"/>
                </a:solidFill>
              </a:rPr>
            </a:br>
            <a:br>
              <a:rPr lang="en-US" sz="5000" b="1" dirty="0">
                <a:solidFill>
                  <a:srgbClr val="FF6600"/>
                </a:solidFill>
              </a:rPr>
            </a:br>
            <a:r>
              <a:rPr lang="en-US" sz="5000"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GB" sz="2800" dirty="0">
                <a:solidFill>
                  <a:srgbClr val="FF6600"/>
                </a:solidFill>
              </a:rPr>
              <a:t>Introduction</a:t>
            </a:r>
            <a:r>
              <a:rPr lang="en-GB" sz="1800" dirty="0">
                <a:effectLst/>
              </a:rPr>
              <a:t> </a:t>
            </a:r>
            <a:endParaRPr lang="en-US" sz="2800" dirty="0">
              <a:solidFill>
                <a:srgbClr val="FF6600"/>
              </a:solidFill>
            </a:endParaRPr>
          </a:p>
          <a:p>
            <a:pPr algn="just"/>
            <a:r>
              <a:rPr lang="en-US" sz="2800" dirty="0">
                <a:solidFill>
                  <a:srgbClr val="FF6600"/>
                </a:solidFill>
              </a:rPr>
              <a:t>         </a:t>
            </a:r>
            <a:r>
              <a:rPr lang="en-GB" sz="2800" dirty="0">
                <a:solidFill>
                  <a:srgbClr val="FF6600"/>
                </a:solidFill>
              </a:rPr>
              <a:t>Literature Review </a:t>
            </a:r>
            <a:endParaRPr lang="en-US" sz="2800" dirty="0">
              <a:solidFill>
                <a:srgbClr val="FF6600"/>
              </a:solidFill>
            </a:endParaRPr>
          </a:p>
          <a:p>
            <a:pPr algn="just"/>
            <a:r>
              <a:rPr lang="en-US" sz="2800" dirty="0">
                <a:solidFill>
                  <a:srgbClr val="FF6600"/>
                </a:solidFill>
              </a:rPr>
              <a:t>         </a:t>
            </a:r>
            <a:r>
              <a:rPr lang="en-GB" sz="2800" dirty="0">
                <a:solidFill>
                  <a:srgbClr val="FF6600"/>
                </a:solidFill>
              </a:rPr>
              <a:t>Methodology and </a:t>
            </a:r>
            <a:r>
              <a:rPr lang="en-US" sz="2800" dirty="0">
                <a:solidFill>
                  <a:srgbClr val="FF6600"/>
                </a:solidFill>
              </a:rPr>
              <a:t>Results</a:t>
            </a:r>
          </a:p>
          <a:p>
            <a:pPr algn="just"/>
            <a:r>
              <a:rPr lang="en-US" sz="2800" dirty="0">
                <a:solidFill>
                  <a:srgbClr val="FF6600"/>
                </a:solidFill>
              </a:rPr>
              <a:t>         Discussion and Analysis</a:t>
            </a:r>
          </a:p>
          <a:p>
            <a:pPr algn="just"/>
            <a:r>
              <a:rPr lang="en-US" sz="2800" dirty="0">
                <a:solidFill>
                  <a:srgbClr val="FF6600"/>
                </a:solidFill>
              </a:rPr>
              <a:t>         Conclusion and Future Work</a:t>
            </a:r>
          </a:p>
          <a:p>
            <a:pPr algn="just"/>
            <a:r>
              <a:rPr lang="en-US" sz="2800" dirty="0">
                <a:solidFill>
                  <a:srgbClr val="FF6600"/>
                </a:solidFill>
              </a:rPr>
              <a:t>         References</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92500"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ctr">
              <a:spcBef>
                <a:spcPts val="900"/>
              </a:spcBef>
              <a:spcAft>
                <a:spcPts val="900"/>
              </a:spcAft>
            </a:pPr>
            <a:r>
              <a:rPr lang="en-GB" sz="1600" dirty="0">
                <a:solidFill>
                  <a:srgbClr val="FF6600"/>
                </a:solidFill>
              </a:rPr>
              <a:t>               	Fig 34: Month versus Y</a:t>
            </a:r>
          </a:p>
          <a:p>
            <a:pPr marL="228600">
              <a:spcBef>
                <a:spcPts val="900"/>
              </a:spcBef>
              <a:spcAft>
                <a:spcPts val="900"/>
              </a:spcAft>
            </a:pPr>
            <a:r>
              <a:rPr lang="en-GB" sz="1600" dirty="0">
                <a:solidFill>
                  <a:srgbClr val="FF6600"/>
                </a:solidFill>
              </a:rPr>
              <a:t>Based on the data visualized in Fig 34, it is evident that the majority of customers were contacted during the month of May. Furthermore, this period also witnessed the highest number of conversions to a term deposit.</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Fig 35: </a:t>
            </a:r>
            <a:r>
              <a:rPr lang="en-GB" sz="1600" dirty="0" err="1">
                <a:solidFill>
                  <a:srgbClr val="FF6600"/>
                </a:solidFill>
              </a:rPr>
              <a:t>Day_of</a:t>
            </a:r>
            <a:r>
              <a:rPr lang="en-GB" sz="1600" dirty="0">
                <a:solidFill>
                  <a:srgbClr val="FF6600"/>
                </a:solidFill>
              </a:rPr>
              <a:t> Week versus Y</a:t>
            </a:r>
          </a:p>
          <a:p>
            <a:pPr marL="228600" algn="l">
              <a:spcBef>
                <a:spcPts val="900"/>
              </a:spcBef>
              <a:spcAft>
                <a:spcPts val="900"/>
              </a:spcAft>
            </a:pPr>
            <a:r>
              <a:rPr lang="en-GB" sz="1600" dirty="0">
                <a:solidFill>
                  <a:srgbClr val="FF6600"/>
                </a:solidFill>
              </a:rPr>
              <a:t>Based on the information presented in Fig 35, it can be observed that the majority of customers were contacted on Monday and Thursday. Additionally, there are only 1,045 customers who have a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of a number of bars&#10;&#10;Description automatically generated">
            <a:extLst>
              <a:ext uri="{FF2B5EF4-FFF2-40B4-BE49-F238E27FC236}">
                <a16:creationId xmlns:a16="http://schemas.microsoft.com/office/drawing/2014/main" id="{28E15A35-31CE-7ED2-7052-B982FCBEBF2C}"/>
              </a:ext>
            </a:extLst>
          </p:cNvPr>
          <p:cNvPicPr>
            <a:picLocks noChangeAspect="1"/>
          </p:cNvPicPr>
          <p:nvPr/>
        </p:nvPicPr>
        <p:blipFill>
          <a:blip r:embed="rId3"/>
          <a:stretch>
            <a:fillRect/>
          </a:stretch>
        </p:blipFill>
        <p:spPr>
          <a:xfrm>
            <a:off x="5331022" y="244388"/>
            <a:ext cx="5731510" cy="2093567"/>
          </a:xfrm>
          <a:prstGeom prst="rect">
            <a:avLst/>
          </a:prstGeom>
        </p:spPr>
      </p:pic>
      <p:pic>
        <p:nvPicPr>
          <p:cNvPr id="6" name="Picture 5" descr="A graph with numbers and a number of days&#10;&#10;Description automatically generated">
            <a:extLst>
              <a:ext uri="{FF2B5EF4-FFF2-40B4-BE49-F238E27FC236}">
                <a16:creationId xmlns:a16="http://schemas.microsoft.com/office/drawing/2014/main" id="{7A7BC4F4-1F8E-AC3C-DADF-002D2BDDF785}"/>
              </a:ext>
            </a:extLst>
          </p:cNvPr>
          <p:cNvPicPr>
            <a:picLocks noChangeAspect="1"/>
          </p:cNvPicPr>
          <p:nvPr/>
        </p:nvPicPr>
        <p:blipFill>
          <a:blip r:embed="rId4"/>
          <a:stretch>
            <a:fillRect/>
          </a:stretch>
        </p:blipFill>
        <p:spPr>
          <a:xfrm>
            <a:off x="5331022" y="3429000"/>
            <a:ext cx="5731510" cy="2093567"/>
          </a:xfrm>
          <a:prstGeom prst="rect">
            <a:avLst/>
          </a:prstGeom>
        </p:spPr>
      </p:pic>
    </p:spTree>
    <p:extLst>
      <p:ext uri="{BB962C8B-B14F-4D97-AF65-F5344CB8AC3E}">
        <p14:creationId xmlns:p14="http://schemas.microsoft.com/office/powerpoint/2010/main" val="1440495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l">
              <a:spcBef>
                <a:spcPts val="900"/>
              </a:spcBef>
              <a:spcAft>
                <a:spcPts val="900"/>
              </a:spcAft>
            </a:pPr>
            <a:r>
              <a:rPr lang="en-GB" sz="1600" dirty="0">
                <a:solidFill>
                  <a:srgbClr val="FF6600"/>
                </a:solidFill>
              </a:rPr>
              <a:t>              </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Fig 36: </a:t>
            </a:r>
            <a:r>
              <a:rPr lang="en-GB" sz="1600" dirty="0" err="1">
                <a:solidFill>
                  <a:srgbClr val="FF6600"/>
                </a:solidFill>
              </a:rPr>
              <a:t>POutcome</a:t>
            </a:r>
            <a:r>
              <a:rPr lang="en-GB" sz="1600" dirty="0">
                <a:solidFill>
                  <a:srgbClr val="FF6600"/>
                </a:solidFill>
              </a:rPr>
              <a:t> versus Y</a:t>
            </a:r>
          </a:p>
          <a:p>
            <a:pPr marL="228600" algn="l">
              <a:spcBef>
                <a:spcPts val="900"/>
              </a:spcBef>
              <a:spcAft>
                <a:spcPts val="900"/>
              </a:spcAft>
            </a:pPr>
            <a:r>
              <a:rPr lang="en-GB" sz="1600" dirty="0">
                <a:solidFill>
                  <a:srgbClr val="FF6600"/>
                </a:solidFill>
              </a:rPr>
              <a:t>According to the data presented in Fig 36, there are 3,141 non-existent customers but have a term deposit.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with numbers and a bar&#10;&#10;Description automatically generated">
            <a:extLst>
              <a:ext uri="{FF2B5EF4-FFF2-40B4-BE49-F238E27FC236}">
                <a16:creationId xmlns:a16="http://schemas.microsoft.com/office/drawing/2014/main" id="{0D53CC9F-2948-825F-3361-299CFC033F4D}"/>
              </a:ext>
            </a:extLst>
          </p:cNvPr>
          <p:cNvPicPr>
            <a:picLocks noChangeAspect="1"/>
          </p:cNvPicPr>
          <p:nvPr/>
        </p:nvPicPr>
        <p:blipFill>
          <a:blip r:embed="rId3"/>
          <a:stretch>
            <a:fillRect/>
          </a:stretch>
        </p:blipFill>
        <p:spPr>
          <a:xfrm>
            <a:off x="5331022" y="955964"/>
            <a:ext cx="5731510" cy="2389909"/>
          </a:xfrm>
          <a:prstGeom prst="rect">
            <a:avLst/>
          </a:prstGeom>
        </p:spPr>
      </p:pic>
    </p:spTree>
    <p:extLst>
      <p:ext uri="{BB962C8B-B14F-4D97-AF65-F5344CB8AC3E}">
        <p14:creationId xmlns:p14="http://schemas.microsoft.com/office/powerpoint/2010/main" val="315873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31001" y="1430999"/>
            <a:ext cx="6858002" cy="3996000"/>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chor="ctr">
            <a:normAutofit/>
          </a:bodyPr>
          <a:lstStyle/>
          <a:p>
            <a:pPr algn="l"/>
            <a:r>
              <a:rPr lang="en-US" sz="1600" dirty="0">
                <a:solidFill>
                  <a:srgbClr val="FF6600"/>
                </a:solidFill>
              </a:rPr>
              <a:t>	Although there were no missing values, the “unknown” labels were present in the dataset. The correlation between </a:t>
            </a:r>
            <a:r>
              <a:rPr lang="en-GB" sz="1600" dirty="0">
                <a:solidFill>
                  <a:srgbClr val="FF6600"/>
                </a:solidFill>
              </a:rPr>
              <a:t>EMP.VAR.RATE, EURIBOR3M, and NR.EMPLOYED, </a:t>
            </a:r>
            <a:r>
              <a:rPr lang="en-US" sz="1600" dirty="0">
                <a:solidFill>
                  <a:srgbClr val="FF6600"/>
                </a:solidFill>
              </a:rPr>
              <a:t>variables is more than 90 %. Understanding the fact that the categorical variables creates a relation with target variable at some level, it becomes crucial to also understand the time duration spent with the customer during the call might also impact the customers decision to subscribe for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17841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lstStyle/>
          <a:p>
            <a:br>
              <a:rPr lang="en-US" dirty="0"/>
            </a:br>
            <a:br>
              <a:rPr lang="en-US" dirty="0"/>
            </a:br>
            <a:br>
              <a:rPr lang="en-US" dirty="0"/>
            </a:br>
            <a:r>
              <a:rPr lang="en-US" sz="5000" dirty="0">
                <a:solidFill>
                  <a:srgbClr val="FF6600"/>
                </a:solidFill>
              </a:rPr>
              <a:t>Recommendations</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algn="l">
              <a:spcBef>
                <a:spcPts val="900"/>
              </a:spcBef>
              <a:spcAft>
                <a:spcPts val="900"/>
              </a:spcAft>
            </a:pPr>
            <a:endParaRPr lang="en-GB" sz="1600" dirty="0">
              <a:solidFill>
                <a:srgbClr val="FF6600"/>
              </a:solidFill>
            </a:endParaRPr>
          </a:p>
          <a:p>
            <a:pPr algn="l">
              <a:spcBef>
                <a:spcPts val="900"/>
              </a:spcBef>
              <a:spcAft>
                <a:spcPts val="900"/>
              </a:spcAft>
            </a:pPr>
            <a:endParaRPr lang="en-GB" sz="1600" dirty="0">
              <a:solidFill>
                <a:srgbClr val="FF6600"/>
              </a:solidFill>
            </a:endParaRPr>
          </a:p>
          <a:p>
            <a:pPr algn="l">
              <a:spcBef>
                <a:spcPts val="900"/>
              </a:spcBef>
              <a:spcAft>
                <a:spcPts val="900"/>
              </a:spcAft>
            </a:pPr>
            <a:endParaRPr lang="en-GB" sz="1600" dirty="0">
              <a:solidFill>
                <a:srgbClr val="FF6600"/>
              </a:solidFill>
            </a:endParaRPr>
          </a:p>
          <a:p>
            <a:pPr algn="l">
              <a:spcBef>
                <a:spcPts val="900"/>
              </a:spcBef>
              <a:spcAft>
                <a:spcPts val="900"/>
              </a:spcAft>
            </a:pPr>
            <a:endParaRPr lang="en-GB" sz="1600" dirty="0">
              <a:solidFill>
                <a:srgbClr val="FF6600"/>
              </a:solidFill>
            </a:endParaRPr>
          </a:p>
          <a:p>
            <a:pPr algn="l">
              <a:spcBef>
                <a:spcPts val="900"/>
              </a:spcBef>
              <a:spcAft>
                <a:spcPts val="900"/>
              </a:spcAft>
            </a:pPr>
            <a:r>
              <a:rPr lang="en-GB" sz="1600" dirty="0">
                <a:solidFill>
                  <a:srgbClr val="FF6600"/>
                </a:solidFill>
              </a:rPr>
              <a:t>	As analysed with the dataset, the occupation, education, contacted day and month are impacting the customers to opt for term deposit. Hence, the recommendation is to contact the customer keeping below observations into account.</a:t>
            </a:r>
          </a:p>
          <a:p>
            <a:pPr marL="342900" lvl="0" indent="-342900" algn="l">
              <a:spcBef>
                <a:spcPts val="900"/>
              </a:spcBef>
              <a:spcAft>
                <a:spcPts val="900"/>
              </a:spcAft>
              <a:buFont typeface="+mj-lt"/>
              <a:buAutoNum type="arabicPeriod"/>
            </a:pPr>
            <a:r>
              <a:rPr lang="en-GB" sz="1600" dirty="0">
                <a:solidFill>
                  <a:srgbClr val="FF6600"/>
                </a:solidFill>
              </a:rPr>
              <a:t>Customers employed in administrative roles are more inclined to choose a term deposit option.</a:t>
            </a:r>
          </a:p>
          <a:p>
            <a:pPr marL="342900" lvl="0" indent="-342900" algn="l">
              <a:spcBef>
                <a:spcPts val="900"/>
              </a:spcBef>
              <a:spcAft>
                <a:spcPts val="900"/>
              </a:spcAft>
              <a:buFont typeface="+mj-lt"/>
              <a:buAutoNum type="arabicPeriod"/>
            </a:pPr>
            <a:r>
              <a:rPr lang="en-GB" sz="1600" dirty="0">
                <a:solidFill>
                  <a:srgbClr val="FF6600"/>
                </a:solidFill>
              </a:rPr>
              <a:t>Customers with a university degree are more likely to opt for a term deposit. This indicates that students and retirees are more receptive to being contacted and converting the marketing campaign into a term deposit.</a:t>
            </a:r>
          </a:p>
          <a:p>
            <a:pPr marL="342900" lvl="0" indent="-342900" algn="l">
              <a:spcBef>
                <a:spcPts val="900"/>
              </a:spcBef>
              <a:spcAft>
                <a:spcPts val="900"/>
              </a:spcAft>
              <a:buFont typeface="+mj-lt"/>
              <a:buAutoNum type="arabicPeriod"/>
            </a:pPr>
            <a:r>
              <a:rPr lang="en-GB" sz="1600" dirty="0">
                <a:solidFill>
                  <a:srgbClr val="FF6600"/>
                </a:solidFill>
              </a:rPr>
              <a:t>The month of May has had a greater impact on converting the marketing campaign into term deposits. </a:t>
            </a:r>
          </a:p>
          <a:p>
            <a:pPr marL="342900" lvl="0" indent="-342900" algn="l">
              <a:spcBef>
                <a:spcPts val="900"/>
              </a:spcBef>
              <a:spcAft>
                <a:spcPts val="900"/>
              </a:spcAft>
              <a:buFont typeface="+mj-lt"/>
              <a:buAutoNum type="arabicPeriod"/>
            </a:pPr>
            <a:r>
              <a:rPr lang="en-GB" sz="1600" dirty="0">
                <a:solidFill>
                  <a:srgbClr val="FF6600"/>
                </a:solidFill>
              </a:rPr>
              <a:t>Monday and Thursday show slightly higher optimism when it comes to contacting customers during the marketing campaign. </a:t>
            </a:r>
            <a:endParaRPr lang="en-US" sz="1600" dirty="0">
              <a:solidFill>
                <a:srgbClr val="FF6600"/>
              </a:solidFill>
            </a:endParaRPr>
          </a:p>
          <a:p>
            <a:pPr algn="l"/>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9831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lstStyle/>
          <a:p>
            <a:br>
              <a:rPr lang="en-US" dirty="0"/>
            </a:br>
            <a:br>
              <a:rPr lang="en-US" dirty="0"/>
            </a:br>
            <a:br>
              <a:rPr lang="en-US" dirty="0"/>
            </a:br>
            <a:r>
              <a:rPr lang="en-US" sz="5000" dirty="0">
                <a:solidFill>
                  <a:srgbClr val="FF6600"/>
                </a:solidFill>
              </a:rPr>
              <a:t>Data Modelling</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lvl="1" algn="l">
              <a:spcBef>
                <a:spcPts val="900"/>
              </a:spcBef>
              <a:spcAft>
                <a:spcPts val="900"/>
              </a:spcAft>
            </a:pPr>
            <a:endParaRPr lang="en-GB" sz="1200" dirty="0">
              <a:solidFill>
                <a:srgbClr val="FF6600"/>
              </a:solidFill>
            </a:endParaRPr>
          </a:p>
          <a:p>
            <a:pPr lvl="1" algn="l">
              <a:spcBef>
                <a:spcPts val="900"/>
              </a:spcBef>
              <a:spcAft>
                <a:spcPts val="900"/>
              </a:spcAft>
            </a:pPr>
            <a:r>
              <a:rPr lang="en-GB" sz="1200" dirty="0">
                <a:solidFill>
                  <a:srgbClr val="FF6600"/>
                </a:solidFill>
              </a:rPr>
              <a:t>The binary classification problem of the Bank Marketing Campaign involves predicting whether customers will subscribe to the term deposit. The following machine learning models have been selected for this task:</a:t>
            </a:r>
          </a:p>
          <a:p>
            <a:pPr marL="800100" lvl="1" indent="-342900" algn="l">
              <a:spcBef>
                <a:spcPts val="900"/>
              </a:spcBef>
              <a:spcAft>
                <a:spcPts val="900"/>
              </a:spcAft>
              <a:buAutoNum type="arabicPeriod"/>
            </a:pPr>
            <a:r>
              <a:rPr lang="en-GB" sz="1200" dirty="0">
                <a:solidFill>
                  <a:srgbClr val="FF6600"/>
                </a:solidFill>
              </a:rPr>
              <a:t>Linear regression</a:t>
            </a:r>
          </a:p>
          <a:p>
            <a:pPr marL="800100" lvl="1" indent="-342900" algn="l">
              <a:spcBef>
                <a:spcPts val="900"/>
              </a:spcBef>
              <a:spcAft>
                <a:spcPts val="900"/>
              </a:spcAft>
              <a:buAutoNum type="arabicPeriod"/>
            </a:pPr>
            <a:r>
              <a:rPr lang="en-GB" sz="1200" dirty="0">
                <a:solidFill>
                  <a:srgbClr val="FF6600"/>
                </a:solidFill>
              </a:rPr>
              <a:t>Linear Discriminant Analysis</a:t>
            </a:r>
          </a:p>
          <a:p>
            <a:pPr marL="800100" lvl="1" indent="-342900" algn="l">
              <a:spcBef>
                <a:spcPts val="900"/>
              </a:spcBef>
              <a:spcAft>
                <a:spcPts val="900"/>
              </a:spcAft>
              <a:buAutoNum type="arabicPeriod"/>
            </a:pPr>
            <a:r>
              <a:rPr lang="en-GB" sz="1200" dirty="0">
                <a:solidFill>
                  <a:srgbClr val="FF6600"/>
                </a:solidFill>
              </a:rPr>
              <a:t>Random Forest Classifier</a:t>
            </a:r>
          </a:p>
          <a:p>
            <a:pPr marL="800100" lvl="1" indent="-342900" algn="l">
              <a:spcBef>
                <a:spcPts val="900"/>
              </a:spcBef>
              <a:spcAft>
                <a:spcPts val="900"/>
              </a:spcAft>
              <a:buAutoNum type="arabicPeriod"/>
            </a:pPr>
            <a:r>
              <a:rPr lang="en-GB" sz="1200" dirty="0">
                <a:solidFill>
                  <a:srgbClr val="FF6600"/>
                </a:solidFill>
              </a:rPr>
              <a:t>AdaBoost Classifier</a:t>
            </a:r>
          </a:p>
          <a:p>
            <a:pPr marL="800100" lvl="1" indent="-342900" algn="l">
              <a:spcBef>
                <a:spcPts val="900"/>
              </a:spcBef>
              <a:spcAft>
                <a:spcPts val="900"/>
              </a:spcAft>
              <a:buAutoNum type="arabicPeriod"/>
            </a:pPr>
            <a:r>
              <a:rPr lang="en-GB" sz="1200" dirty="0" err="1">
                <a:solidFill>
                  <a:srgbClr val="FF6600"/>
                </a:solidFill>
              </a:rPr>
              <a:t>XGBoost</a:t>
            </a:r>
            <a:r>
              <a:rPr lang="en-GB" sz="1200" dirty="0">
                <a:solidFill>
                  <a:srgbClr val="FF6600"/>
                </a:solidFill>
              </a:rPr>
              <a:t> Classifier</a:t>
            </a:r>
          </a:p>
          <a:p>
            <a:pPr marL="800100" lvl="1" indent="-342900" algn="l">
              <a:spcBef>
                <a:spcPts val="900"/>
              </a:spcBef>
              <a:spcAft>
                <a:spcPts val="900"/>
              </a:spcAft>
              <a:buAutoNum type="arabicPeriod"/>
            </a:pPr>
            <a:r>
              <a:rPr lang="en-GB" sz="1200" dirty="0">
                <a:solidFill>
                  <a:srgbClr val="FF6600"/>
                </a:solidFill>
              </a:rPr>
              <a:t>Hist Gradient Boosting Classifier</a:t>
            </a:r>
          </a:p>
          <a:p>
            <a:pPr lvl="1" algn="l">
              <a:spcBef>
                <a:spcPts val="900"/>
              </a:spcBef>
              <a:spcAft>
                <a:spcPts val="900"/>
              </a:spcAft>
            </a:pPr>
            <a:r>
              <a:rPr lang="en-GB" sz="1200" dirty="0">
                <a:solidFill>
                  <a:srgbClr val="FF6600"/>
                </a:solidFill>
              </a:rPr>
              <a:t>The initial evaluation of all the aforementioned machine learning models resulted in the following accuracy scores for each model. The models will be further fine-tuned with their respective hyperparameters using techniques like cross-validation and grid search.</a:t>
            </a:r>
          </a:p>
          <a:p>
            <a:pPr lvl="1" algn="l">
              <a:spcBef>
                <a:spcPts val="900"/>
              </a:spcBef>
              <a:spcAft>
                <a:spcPts val="900"/>
              </a:spcAft>
            </a:pPr>
            <a:endParaRPr lang="en-US" sz="1200" dirty="0">
              <a:solidFill>
                <a:srgbClr val="FF6600"/>
              </a:solidFill>
            </a:endParaRPr>
          </a:p>
          <a:p>
            <a:pPr lvl="1" algn="l"/>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Table 5">
            <a:extLst>
              <a:ext uri="{FF2B5EF4-FFF2-40B4-BE49-F238E27FC236}">
                <a16:creationId xmlns:a16="http://schemas.microsoft.com/office/drawing/2014/main" id="{84DDF0E5-C1A1-39E3-88C9-0104C4D1E697}"/>
              </a:ext>
            </a:extLst>
          </p:cNvPr>
          <p:cNvGraphicFramePr>
            <a:graphicFrameLocks noGrp="1"/>
          </p:cNvGraphicFramePr>
          <p:nvPr>
            <p:extLst>
              <p:ext uri="{D42A27DB-BD31-4B8C-83A1-F6EECF244321}">
                <p14:modId xmlns:p14="http://schemas.microsoft.com/office/powerpoint/2010/main" val="2788413749"/>
              </p:ext>
            </p:extLst>
          </p:nvPr>
        </p:nvGraphicFramePr>
        <p:xfrm>
          <a:off x="6727596" y="4149471"/>
          <a:ext cx="2732808" cy="2407195"/>
        </p:xfrm>
        <a:graphic>
          <a:graphicData uri="http://schemas.openxmlformats.org/drawingml/2006/table">
            <a:tbl>
              <a:tblPr firstRow="1" bandRow="1">
                <a:tableStyleId>{5C22544A-7EE6-4342-B048-85BDC9FD1C3A}</a:tableStyleId>
              </a:tblPr>
              <a:tblGrid>
                <a:gridCol w="1335749">
                  <a:extLst>
                    <a:ext uri="{9D8B030D-6E8A-4147-A177-3AD203B41FA5}">
                      <a16:colId xmlns:a16="http://schemas.microsoft.com/office/drawing/2014/main" val="4021927918"/>
                    </a:ext>
                  </a:extLst>
                </a:gridCol>
                <a:gridCol w="1397059">
                  <a:extLst>
                    <a:ext uri="{9D8B030D-6E8A-4147-A177-3AD203B41FA5}">
                      <a16:colId xmlns:a16="http://schemas.microsoft.com/office/drawing/2014/main" val="2377040559"/>
                    </a:ext>
                  </a:extLst>
                </a:gridCol>
              </a:tblGrid>
              <a:tr h="343885">
                <a:tc>
                  <a:txBody>
                    <a:bodyPr/>
                    <a:lstStyle/>
                    <a:p>
                      <a:pPr algn="ctr"/>
                      <a:r>
                        <a:rPr lang="en-GB" sz="1200" dirty="0">
                          <a:solidFill>
                            <a:srgbClr val="FF6600"/>
                          </a:solidFill>
                        </a:rPr>
                        <a:t>Model Name </a:t>
                      </a:r>
                      <a:endParaRPr lang="en-US" sz="1200" dirty="0"/>
                    </a:p>
                  </a:txBody>
                  <a:tcPr/>
                </a:tc>
                <a:tc>
                  <a:txBody>
                    <a:bodyPr/>
                    <a:lstStyle/>
                    <a:p>
                      <a:pPr algn="ctr"/>
                      <a:r>
                        <a:rPr lang="en-GB" sz="1200" dirty="0">
                          <a:solidFill>
                            <a:srgbClr val="FF6600"/>
                          </a:solidFill>
                        </a:rPr>
                        <a:t>Accuracy</a:t>
                      </a:r>
                      <a:endParaRPr lang="en-US" sz="1200" dirty="0"/>
                    </a:p>
                  </a:txBody>
                  <a:tcPr/>
                </a:tc>
                <a:extLst>
                  <a:ext uri="{0D108BD9-81ED-4DB2-BD59-A6C34878D82A}">
                    <a16:rowId xmlns:a16="http://schemas.microsoft.com/office/drawing/2014/main" val="3208616468"/>
                  </a:ext>
                </a:extLst>
              </a:tr>
              <a:tr h="343885">
                <a:tc>
                  <a:txBody>
                    <a:bodyPr/>
                    <a:lstStyle/>
                    <a:p>
                      <a:pPr algn="ctr"/>
                      <a:r>
                        <a:rPr lang="en-GB" sz="1200" dirty="0">
                          <a:solidFill>
                            <a:srgbClr val="FF6600"/>
                          </a:solidFill>
                        </a:rPr>
                        <a:t>LR</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FF6600"/>
                          </a:solidFill>
                        </a:rPr>
                        <a:t>90.402201</a:t>
                      </a:r>
                    </a:p>
                  </a:txBody>
                  <a:tcPr/>
                </a:tc>
                <a:extLst>
                  <a:ext uri="{0D108BD9-81ED-4DB2-BD59-A6C34878D82A}">
                    <a16:rowId xmlns:a16="http://schemas.microsoft.com/office/drawing/2014/main" val="359809380"/>
                  </a:ext>
                </a:extLst>
              </a:tr>
              <a:tr h="343885">
                <a:tc>
                  <a:txBody>
                    <a:bodyPr/>
                    <a:lstStyle/>
                    <a:p>
                      <a:pPr algn="ctr"/>
                      <a:r>
                        <a:rPr lang="en-GB" sz="1200" dirty="0">
                          <a:solidFill>
                            <a:srgbClr val="FF6600"/>
                          </a:solidFill>
                        </a:rPr>
                        <a:t>LDA</a:t>
                      </a:r>
                      <a:endParaRPr lang="en-US" sz="1200" dirty="0"/>
                    </a:p>
                  </a:txBody>
                  <a:tcPr/>
                </a:tc>
                <a:tc>
                  <a:txBody>
                    <a:bodyPr/>
                    <a:lstStyle/>
                    <a:p>
                      <a:pPr algn="ctr"/>
                      <a:r>
                        <a:rPr lang="en-GB" sz="1200" dirty="0">
                          <a:solidFill>
                            <a:srgbClr val="FF6600"/>
                          </a:solidFill>
                        </a:rPr>
                        <a:t>90.191794</a:t>
                      </a:r>
                      <a:endParaRPr lang="en-US" sz="1200" dirty="0"/>
                    </a:p>
                  </a:txBody>
                  <a:tcPr/>
                </a:tc>
                <a:extLst>
                  <a:ext uri="{0D108BD9-81ED-4DB2-BD59-A6C34878D82A}">
                    <a16:rowId xmlns:a16="http://schemas.microsoft.com/office/drawing/2014/main" val="3635624190"/>
                  </a:ext>
                </a:extLst>
              </a:tr>
              <a:tr h="343885">
                <a:tc>
                  <a:txBody>
                    <a:bodyPr/>
                    <a:lstStyle/>
                    <a:p>
                      <a:pPr algn="ctr"/>
                      <a:r>
                        <a:rPr lang="en-GB" sz="1200" dirty="0">
                          <a:solidFill>
                            <a:srgbClr val="FF6600"/>
                          </a:solidFill>
                        </a:rPr>
                        <a:t>RFC</a:t>
                      </a:r>
                      <a:endParaRPr lang="en-US" sz="1200" dirty="0"/>
                    </a:p>
                  </a:txBody>
                  <a:tcPr/>
                </a:tc>
                <a:tc>
                  <a:txBody>
                    <a:bodyPr/>
                    <a:lstStyle/>
                    <a:p>
                      <a:pPr algn="ctr"/>
                      <a:r>
                        <a:rPr lang="en-GB" sz="1200" dirty="0">
                          <a:solidFill>
                            <a:srgbClr val="FF6600"/>
                          </a:solidFill>
                        </a:rPr>
                        <a:t>91.073885</a:t>
                      </a:r>
                      <a:endParaRPr lang="en-US" sz="1200" dirty="0"/>
                    </a:p>
                  </a:txBody>
                  <a:tcPr/>
                </a:tc>
                <a:extLst>
                  <a:ext uri="{0D108BD9-81ED-4DB2-BD59-A6C34878D82A}">
                    <a16:rowId xmlns:a16="http://schemas.microsoft.com/office/drawing/2014/main" val="38062249"/>
                  </a:ext>
                </a:extLst>
              </a:tr>
              <a:tr h="343885">
                <a:tc>
                  <a:txBody>
                    <a:bodyPr/>
                    <a:lstStyle/>
                    <a:p>
                      <a:pPr algn="ctr"/>
                      <a:r>
                        <a:rPr lang="en-GB" sz="1200" dirty="0">
                          <a:solidFill>
                            <a:srgbClr val="FF6600"/>
                          </a:solidFill>
                        </a:rPr>
                        <a:t>ADAB</a:t>
                      </a:r>
                      <a:endParaRPr lang="en-US" sz="1200" dirty="0"/>
                    </a:p>
                  </a:txBody>
                  <a:tcPr/>
                </a:tc>
                <a:tc>
                  <a:txBody>
                    <a:bodyPr/>
                    <a:lstStyle/>
                    <a:p>
                      <a:pPr algn="ctr"/>
                      <a:r>
                        <a:rPr lang="en-GB" sz="1200" dirty="0">
                          <a:solidFill>
                            <a:srgbClr val="FF6600"/>
                          </a:solidFill>
                        </a:rPr>
                        <a:t>90.887756</a:t>
                      </a:r>
                      <a:endParaRPr lang="en-US" sz="1200" dirty="0"/>
                    </a:p>
                  </a:txBody>
                  <a:tcPr/>
                </a:tc>
                <a:extLst>
                  <a:ext uri="{0D108BD9-81ED-4DB2-BD59-A6C34878D82A}">
                    <a16:rowId xmlns:a16="http://schemas.microsoft.com/office/drawing/2014/main" val="1854901544"/>
                  </a:ext>
                </a:extLst>
              </a:tr>
              <a:tr h="343885">
                <a:tc>
                  <a:txBody>
                    <a:bodyPr/>
                    <a:lstStyle/>
                    <a:p>
                      <a:pPr algn="ctr"/>
                      <a:r>
                        <a:rPr lang="en-GB" sz="1200" dirty="0">
                          <a:solidFill>
                            <a:srgbClr val="FF6600"/>
                          </a:solidFill>
                        </a:rPr>
                        <a:t>XGB</a:t>
                      </a:r>
                      <a:endParaRPr lang="en-US" sz="1200" dirty="0"/>
                    </a:p>
                  </a:txBody>
                  <a:tcPr/>
                </a:tc>
                <a:tc>
                  <a:txBody>
                    <a:bodyPr/>
                    <a:lstStyle/>
                    <a:p>
                      <a:pPr algn="ctr"/>
                      <a:r>
                        <a:rPr lang="en-GB" sz="1200" dirty="0">
                          <a:solidFill>
                            <a:srgbClr val="FF6600"/>
                          </a:solidFill>
                        </a:rPr>
                        <a:t>91.349033</a:t>
                      </a:r>
                      <a:endParaRPr lang="en-US" sz="1200" dirty="0"/>
                    </a:p>
                  </a:txBody>
                  <a:tcPr/>
                </a:tc>
                <a:extLst>
                  <a:ext uri="{0D108BD9-81ED-4DB2-BD59-A6C34878D82A}">
                    <a16:rowId xmlns:a16="http://schemas.microsoft.com/office/drawing/2014/main" val="1302730024"/>
                  </a:ext>
                </a:extLst>
              </a:tr>
              <a:tr h="343885">
                <a:tc>
                  <a:txBody>
                    <a:bodyPr/>
                    <a:lstStyle/>
                    <a:p>
                      <a:pPr algn="ctr"/>
                      <a:r>
                        <a:rPr lang="en-GB" sz="1200" dirty="0">
                          <a:solidFill>
                            <a:srgbClr val="FF6600"/>
                          </a:solidFill>
                        </a:rPr>
                        <a:t>HGBC</a:t>
                      </a:r>
                      <a:endParaRPr lang="en-US" sz="1200" dirty="0"/>
                    </a:p>
                  </a:txBody>
                  <a:tcPr/>
                </a:tc>
                <a:tc>
                  <a:txBody>
                    <a:bodyPr/>
                    <a:lstStyle/>
                    <a:p>
                      <a:pPr algn="ctr"/>
                      <a:r>
                        <a:rPr lang="en-GB" sz="1200" dirty="0">
                          <a:solidFill>
                            <a:srgbClr val="FF6600"/>
                          </a:solidFill>
                        </a:rPr>
                        <a:t>90.677349</a:t>
                      </a:r>
                      <a:endParaRPr lang="en-US" sz="1200" dirty="0"/>
                    </a:p>
                  </a:txBody>
                  <a:tcPr/>
                </a:tc>
                <a:extLst>
                  <a:ext uri="{0D108BD9-81ED-4DB2-BD59-A6C34878D82A}">
                    <a16:rowId xmlns:a16="http://schemas.microsoft.com/office/drawing/2014/main" val="1224997430"/>
                  </a:ext>
                </a:extLst>
              </a:tr>
            </a:tbl>
          </a:graphicData>
        </a:graphic>
      </p:graphicFrame>
    </p:spTree>
    <p:extLst>
      <p:ext uri="{BB962C8B-B14F-4D97-AF65-F5344CB8AC3E}">
        <p14:creationId xmlns:p14="http://schemas.microsoft.com/office/powerpoint/2010/main" val="242722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normAutofit/>
          </a:bodyPr>
          <a:lstStyle/>
          <a:p>
            <a:br>
              <a:rPr lang="en-US" sz="5000" dirty="0"/>
            </a:br>
            <a:br>
              <a:rPr lang="en-US" sz="5000" dirty="0"/>
            </a:br>
            <a:br>
              <a:rPr lang="en-US" sz="5000" dirty="0"/>
            </a:br>
            <a:br>
              <a:rPr lang="en-US" sz="5000" dirty="0"/>
            </a:br>
            <a:r>
              <a:rPr lang="en-US" sz="5000" dirty="0">
                <a:solidFill>
                  <a:srgbClr val="FF6600"/>
                </a:solidFill>
              </a:rPr>
              <a:t>Data Modelling and Results</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Autofit/>
          </a:bodyPr>
          <a:lstStyle/>
          <a:p>
            <a:pPr algn="l">
              <a:lnSpc>
                <a:spcPct val="100000"/>
              </a:lnSpc>
              <a:spcBef>
                <a:spcPts val="600"/>
              </a:spcBef>
            </a:pPr>
            <a:endParaRPr lang="en-GB" sz="1200" b="1" dirty="0">
              <a:solidFill>
                <a:srgbClr val="FF6600"/>
              </a:solidFill>
            </a:endParaRPr>
          </a:p>
          <a:p>
            <a:pPr algn="l">
              <a:lnSpc>
                <a:spcPct val="100000"/>
              </a:lnSpc>
              <a:spcBef>
                <a:spcPts val="600"/>
              </a:spcBef>
            </a:pPr>
            <a:r>
              <a:rPr lang="en-GB" sz="1200" b="1" dirty="0">
                <a:solidFill>
                  <a:srgbClr val="FF6600"/>
                </a:solidFill>
              </a:rPr>
              <a:t>Feature Selection: </a:t>
            </a:r>
            <a:r>
              <a:rPr lang="en-GB" sz="1200" dirty="0">
                <a:solidFill>
                  <a:srgbClr val="FF6600"/>
                </a:solidFill>
              </a:rPr>
              <a:t>Before implementing any model on the data, feature selection is necessary. Thus, the dataset is divided into two parts: features (all attributes except the target attribute) and target (class attribute). The target dataset includes only the ”Y” column, as it represents the class attribute. The remaining attributes are placed in the features dataset. Feature selection methods were not employed in this case due to the dataset’s limited number of attributes. Consequently, dimensionality reduction was not performed on this dataset. </a:t>
            </a:r>
          </a:p>
          <a:p>
            <a:pPr algn="l">
              <a:lnSpc>
                <a:spcPct val="100000"/>
              </a:lnSpc>
              <a:spcBef>
                <a:spcPts val="600"/>
              </a:spcBef>
            </a:pPr>
            <a:r>
              <a:rPr lang="en-GB" sz="1200" b="1" dirty="0">
                <a:solidFill>
                  <a:srgbClr val="FF6600"/>
                </a:solidFill>
              </a:rPr>
              <a:t>Train and Test Split: </a:t>
            </a:r>
            <a:r>
              <a:rPr lang="en-GB" sz="1200" dirty="0">
                <a:solidFill>
                  <a:srgbClr val="FF6600"/>
                </a:solidFill>
              </a:rPr>
              <a:t>The data is divided into training and test sets using the </a:t>
            </a:r>
            <a:r>
              <a:rPr lang="en-GB" sz="1200" dirty="0" err="1">
                <a:solidFill>
                  <a:srgbClr val="FF6600"/>
                </a:solidFill>
              </a:rPr>
              <a:t>HoldOut</a:t>
            </a:r>
            <a:r>
              <a:rPr lang="en-GB" sz="1200" dirty="0">
                <a:solidFill>
                  <a:srgbClr val="FF6600"/>
                </a:solidFill>
              </a:rPr>
              <a:t> method, with 70% of the data allocated to the training set and 30% to the test set. The training dataset contains 28,831 records and 20 attributes, while the test dataset comprises 12,357 records. </a:t>
            </a:r>
          </a:p>
          <a:p>
            <a:pPr algn="l">
              <a:lnSpc>
                <a:spcPct val="100000"/>
              </a:lnSpc>
              <a:spcBef>
                <a:spcPts val="600"/>
              </a:spcBef>
              <a:spcAft>
                <a:spcPts val="900"/>
              </a:spcAft>
            </a:pPr>
            <a:r>
              <a:rPr lang="en-GB" sz="1200" b="1" dirty="0">
                <a:solidFill>
                  <a:srgbClr val="FF6600"/>
                </a:solidFill>
              </a:rPr>
              <a:t>Baseline Model: </a:t>
            </a:r>
            <a:r>
              <a:rPr lang="en-GB" sz="1200" dirty="0">
                <a:solidFill>
                  <a:srgbClr val="FF6600"/>
                </a:solidFill>
              </a:rPr>
              <a:t>The SVC model has been considered as the baseline model. The SVC model is trained using 70% of the data as the training set and then tested on the remaining 30% as the test set to assess accuracy. The evaluation results, depicted in Fig 37, show an accuracy of 89.54%. </a:t>
            </a:r>
          </a:p>
          <a:p>
            <a:pPr algn="l">
              <a:lnSpc>
                <a:spcPct val="100000"/>
              </a:lnSpc>
              <a:spcBef>
                <a:spcPts val="900"/>
              </a:spcBef>
              <a:spcAft>
                <a:spcPts val="900"/>
              </a:spcAft>
            </a:pPr>
            <a:r>
              <a:rPr lang="en-GB" sz="1200" dirty="0">
                <a:solidFill>
                  <a:srgbClr val="FF6600"/>
                </a:solidFill>
              </a:rPr>
              <a:t>	</a:t>
            </a:r>
          </a:p>
          <a:p>
            <a:pPr lvl="1" algn="l">
              <a:lnSpc>
                <a:spcPct val="100000"/>
              </a:lnSpc>
              <a:spcBef>
                <a:spcPts val="900"/>
              </a:spcBef>
              <a:spcAft>
                <a:spcPts val="900"/>
              </a:spcAft>
            </a:pPr>
            <a:endParaRPr lang="en-GB"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endParaRPr lang="en-US" sz="1200" dirty="0">
              <a:solidFill>
                <a:srgbClr val="FF6600"/>
              </a:solidFill>
            </a:endParaRPr>
          </a:p>
          <a:p>
            <a:pPr lvl="1" algn="l">
              <a:lnSpc>
                <a:spcPct val="100000"/>
              </a:lnSpc>
            </a:pPr>
            <a:r>
              <a:rPr lang="en-US" sz="1200" dirty="0">
                <a:solidFill>
                  <a:srgbClr val="FF6600"/>
                </a:solidFill>
              </a:rPr>
              <a:t>			         Fig 37: Baseline SVC Model</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58E4BFB-AF1B-6186-C0CD-67CF6168F80A}"/>
              </a:ext>
            </a:extLst>
          </p:cNvPr>
          <p:cNvPicPr>
            <a:picLocks noChangeAspect="1"/>
          </p:cNvPicPr>
          <p:nvPr/>
        </p:nvPicPr>
        <p:blipFill>
          <a:blip r:embed="rId3"/>
          <a:stretch>
            <a:fillRect/>
          </a:stretch>
        </p:blipFill>
        <p:spPr>
          <a:xfrm>
            <a:off x="5650627" y="2757431"/>
            <a:ext cx="4597400" cy="3603456"/>
          </a:xfrm>
          <a:prstGeom prst="rect">
            <a:avLst/>
          </a:prstGeom>
        </p:spPr>
      </p:pic>
    </p:spTree>
    <p:extLst>
      <p:ext uri="{BB962C8B-B14F-4D97-AF65-F5344CB8AC3E}">
        <p14:creationId xmlns:p14="http://schemas.microsoft.com/office/powerpoint/2010/main" val="1337786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normAutofit/>
          </a:bodyPr>
          <a:lstStyle/>
          <a:p>
            <a:br>
              <a:rPr lang="en-US" sz="5000" dirty="0"/>
            </a:br>
            <a:br>
              <a:rPr lang="en-US" sz="5000" dirty="0"/>
            </a:br>
            <a:br>
              <a:rPr lang="en-US" sz="5000" dirty="0"/>
            </a:br>
            <a:br>
              <a:rPr lang="en-US" sz="5000" dirty="0"/>
            </a:br>
            <a:r>
              <a:rPr lang="en-US" sz="5000" dirty="0">
                <a:solidFill>
                  <a:srgbClr val="FF6600"/>
                </a:solidFill>
              </a:rPr>
              <a:t>Data Modelling and Results</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algn="l"/>
            <a:endParaRPr lang="en-US" sz="1200" b="1" dirty="0">
              <a:solidFill>
                <a:srgbClr val="FF6600"/>
              </a:solidFill>
            </a:endParaRPr>
          </a:p>
          <a:p>
            <a:pPr algn="l"/>
            <a:endParaRPr lang="en-US" sz="1200" b="1" dirty="0">
              <a:solidFill>
                <a:srgbClr val="FF6600"/>
              </a:solidFill>
            </a:endParaRPr>
          </a:p>
          <a:p>
            <a:pPr algn="l"/>
            <a:r>
              <a:rPr lang="en-US" sz="1200" b="1" dirty="0">
                <a:solidFill>
                  <a:srgbClr val="FF6600"/>
                </a:solidFill>
              </a:rPr>
              <a:t>Linear Models: </a:t>
            </a:r>
            <a:r>
              <a:rPr lang="en-GB" sz="1200" dirty="0">
                <a:solidFill>
                  <a:srgbClr val="FF6600"/>
                </a:solidFill>
              </a:rPr>
              <a:t>The basic Linear Regression model achieved an accuracy of 90.28% as depicted, while the Linear Discriminant Analysis model achieved an accuracy of 90.24% as shown. There is minimal difference in accuracy between these models without any hyperparameters. When considering the best random state, the Linear Regression model obtained an accuracy of 90.64%, and the Linear Discriminant Analysis model achieved 90.49%. Moving on to the model evaluation with cross-validation and random state, the Linear Regression model scored an accuracy of 80.84%, and the Linear Discriminant Analysis model achieved 83.13% accuracy. </a:t>
            </a:r>
          </a:p>
          <a:p>
            <a:pPr algn="l"/>
            <a:r>
              <a:rPr lang="en-GB" sz="1200" dirty="0">
                <a:solidFill>
                  <a:srgbClr val="FF6600"/>
                </a:solidFill>
              </a:rPr>
              <a:t>For the tuned model evaluation as shown in Figure 38 and 39, which involved random state, cross-validation, and the best hyperparameters, the Linear Regression model achieved an accuracy of 81.10%, while the Linear Discriminant Analysis model maintained an accuracy of 83.13%. Comparing the results of the basic models, models with random state, cross- validation along with random state, and the tuned models, it can be observed that the models’ performance exhibited a slight decrease. </a:t>
            </a:r>
            <a:endParaRPr lang="en-US" sz="1200" dirty="0">
              <a:solidFill>
                <a:srgbClr val="FF6600"/>
              </a:solidFill>
            </a:endParaRPr>
          </a:p>
          <a:p>
            <a:pPr algn="l"/>
            <a:r>
              <a:rPr lang="en-US" sz="1200" b="1" dirty="0">
                <a:solidFill>
                  <a:srgbClr val="FF6600"/>
                </a:solidFill>
              </a:rPr>
              <a:t>Ensemble Models:</a:t>
            </a:r>
            <a:r>
              <a:rPr lang="en-US" sz="1200" dirty="0">
                <a:solidFill>
                  <a:srgbClr val="FF6600"/>
                </a:solidFill>
              </a:rPr>
              <a:t> </a:t>
            </a:r>
            <a:r>
              <a:rPr lang="en-GB" sz="1200" dirty="0">
                <a:solidFill>
                  <a:srgbClr val="FF6600"/>
                </a:solidFill>
              </a:rPr>
              <a:t>The basic Random Forest Classifier model achieved an accuracy of 91.01%, while the </a:t>
            </a:r>
            <a:r>
              <a:rPr lang="en-GB" sz="1200" dirty="0" err="1">
                <a:solidFill>
                  <a:srgbClr val="FF6600"/>
                </a:solidFill>
              </a:rPr>
              <a:t>ADABoost</a:t>
            </a:r>
            <a:r>
              <a:rPr lang="en-GB" sz="1200" dirty="0">
                <a:solidFill>
                  <a:srgbClr val="FF6600"/>
                </a:solidFill>
              </a:rPr>
              <a:t> model achieved an accuracy of 90.87%. There is minimal difference in accuracy between these models without any hyperparameters. When considering the best random state, the Random Forest Classifier model obtained an accuracy of 91.42%, and the </a:t>
            </a:r>
            <a:r>
              <a:rPr lang="en-GB" sz="1200" dirty="0" err="1">
                <a:solidFill>
                  <a:srgbClr val="FF6600"/>
                </a:solidFill>
              </a:rPr>
              <a:t>ADABoost</a:t>
            </a:r>
            <a:r>
              <a:rPr lang="en-GB" sz="1200" dirty="0">
                <a:solidFill>
                  <a:srgbClr val="FF6600"/>
                </a:solidFill>
              </a:rPr>
              <a:t> model achieved 91.16%. </a:t>
            </a:r>
          </a:p>
          <a:p>
            <a:pPr algn="l"/>
            <a:r>
              <a:rPr lang="en-GB" sz="1200" dirty="0">
                <a:solidFill>
                  <a:srgbClr val="FF6600"/>
                </a:solidFill>
              </a:rPr>
              <a:t>Moving on to the model evaluation with cross-validation and random state, the Random Forest Classifier model scored an accuracy of 95.46%, and the </a:t>
            </a:r>
            <a:r>
              <a:rPr lang="en-GB" sz="1200" dirty="0" err="1">
                <a:solidFill>
                  <a:srgbClr val="FF6600"/>
                </a:solidFill>
              </a:rPr>
              <a:t>ADABoost</a:t>
            </a:r>
            <a:r>
              <a:rPr lang="en-GB" sz="1200" dirty="0">
                <a:solidFill>
                  <a:srgbClr val="FF6600"/>
                </a:solidFill>
              </a:rPr>
              <a:t> model achieved 92.68% accuracy. </a:t>
            </a:r>
          </a:p>
          <a:p>
            <a:pPr algn="l"/>
            <a:r>
              <a:rPr lang="en-GB" sz="1200" dirty="0">
                <a:solidFill>
                  <a:srgbClr val="FF6600"/>
                </a:solidFill>
              </a:rPr>
              <a:t>For the tuned model evaluation as shown in Figure 38 and 39, which involved random state, cross-validation, and the best hyperparameters, the Random Forest Classifier model achieved an accuracy of 90.91%, while the </a:t>
            </a:r>
            <a:r>
              <a:rPr lang="en-GB" sz="1200" dirty="0" err="1">
                <a:solidFill>
                  <a:srgbClr val="FF6600"/>
                </a:solidFill>
              </a:rPr>
              <a:t>ADABoost</a:t>
            </a:r>
            <a:r>
              <a:rPr lang="en-GB" sz="1200" dirty="0">
                <a:solidFill>
                  <a:srgbClr val="FF6600"/>
                </a:solidFill>
              </a:rPr>
              <a:t> model maintained an accuracy of 93.48%. Comparing the results of the basic models, models with random state, cross-validation along with random state, and the tuned models, it can be observed that the performance of the Random Forest Classifier model has slightly decreased, whereas the performance of </a:t>
            </a:r>
            <a:r>
              <a:rPr lang="en-GB" sz="1200" dirty="0" err="1">
                <a:solidFill>
                  <a:srgbClr val="FF6600"/>
                </a:solidFill>
              </a:rPr>
              <a:t>ADABoost</a:t>
            </a:r>
            <a:r>
              <a:rPr lang="en-GB" sz="1200" dirty="0">
                <a:solidFill>
                  <a:srgbClr val="FF6600"/>
                </a:solidFill>
              </a:rPr>
              <a:t> has improved. </a:t>
            </a:r>
          </a:p>
          <a:p>
            <a:pPr algn="l"/>
            <a:endParaRPr lang="en-GB" sz="1200" dirty="0">
              <a:solidFill>
                <a:srgbClr val="FF6600"/>
              </a:solidFill>
            </a:endParaRPr>
          </a:p>
          <a:p>
            <a:pPr algn="l"/>
            <a:endParaRPr lang="en-GB" sz="1200" dirty="0">
              <a:solidFill>
                <a:srgbClr val="FF6600"/>
              </a:solidFill>
            </a:endParaRPr>
          </a:p>
          <a:p>
            <a:pPr algn="l"/>
            <a:endParaRPr lang="en-GB" sz="1200" dirty="0">
              <a:solidFill>
                <a:srgbClr val="FF6600"/>
              </a:solidFill>
            </a:endParaRPr>
          </a:p>
          <a:p>
            <a:pPr algn="l"/>
            <a:endParaRPr lang="en-GB" sz="1200" dirty="0">
              <a:solidFill>
                <a:srgbClr val="FF6600"/>
              </a:solidFill>
            </a:endParaRPr>
          </a:p>
          <a:p>
            <a:pPr algn="l"/>
            <a:endParaRPr lang="en-GB" sz="1200" dirty="0">
              <a:solidFill>
                <a:srgbClr val="FF6600"/>
              </a:solidFill>
            </a:endParaRPr>
          </a:p>
          <a:p>
            <a:pPr algn="l"/>
            <a:r>
              <a:rPr lang="en-GB" sz="1200" dirty="0">
                <a:solidFill>
                  <a:srgbClr val="FF6600"/>
                </a:solidFill>
              </a:rPr>
              <a:t>			    </a:t>
            </a:r>
          </a:p>
          <a:p>
            <a:pPr algn="l"/>
            <a:r>
              <a:rPr lang="en-GB" sz="1200" dirty="0">
                <a:solidFill>
                  <a:srgbClr val="FF6600"/>
                </a:solidFill>
              </a:rPr>
              <a:t>			         Fig 38: Tuned models accuracy</a:t>
            </a:r>
          </a:p>
          <a:p>
            <a:pPr algn="l"/>
            <a:endParaRPr lang="en-GB"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28E1C62C-C046-F690-9B8A-A69EB458CDB0}"/>
              </a:ext>
            </a:extLst>
          </p:cNvPr>
          <p:cNvPicPr>
            <a:picLocks noChangeAspect="1"/>
          </p:cNvPicPr>
          <p:nvPr/>
        </p:nvPicPr>
        <p:blipFill>
          <a:blip r:embed="rId3"/>
          <a:stretch>
            <a:fillRect/>
          </a:stretch>
        </p:blipFill>
        <p:spPr>
          <a:xfrm>
            <a:off x="6144550" y="5141687"/>
            <a:ext cx="3898900" cy="1219200"/>
          </a:xfrm>
          <a:prstGeom prst="rect">
            <a:avLst/>
          </a:prstGeom>
        </p:spPr>
      </p:pic>
    </p:spTree>
    <p:extLst>
      <p:ext uri="{BB962C8B-B14F-4D97-AF65-F5344CB8AC3E}">
        <p14:creationId xmlns:p14="http://schemas.microsoft.com/office/powerpoint/2010/main" val="177006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normAutofit/>
          </a:bodyPr>
          <a:lstStyle/>
          <a:p>
            <a:br>
              <a:rPr lang="en-US" sz="5000" dirty="0"/>
            </a:br>
            <a:br>
              <a:rPr lang="en-US" sz="5000" dirty="0"/>
            </a:br>
            <a:br>
              <a:rPr lang="en-US" sz="5000" dirty="0"/>
            </a:br>
            <a:br>
              <a:rPr lang="en-US" sz="5000" dirty="0"/>
            </a:br>
            <a:r>
              <a:rPr lang="en-US" sz="5000" dirty="0">
                <a:solidFill>
                  <a:srgbClr val="FF6600"/>
                </a:solidFill>
              </a:rPr>
              <a:t>Data Modelling and Results</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lvl="1" algn="l">
              <a:spcBef>
                <a:spcPts val="900"/>
              </a:spcBef>
              <a:spcAft>
                <a:spcPts val="900"/>
              </a:spcAft>
            </a:pPr>
            <a:endParaRPr lang="en-GB" sz="1200" dirty="0">
              <a:solidFill>
                <a:srgbClr val="FF6600"/>
              </a:solidFill>
            </a:endParaRPr>
          </a:p>
          <a:p>
            <a:pPr algn="l"/>
            <a:r>
              <a:rPr lang="en-US" sz="1200" b="1" dirty="0">
                <a:solidFill>
                  <a:srgbClr val="FF6600"/>
                </a:solidFill>
              </a:rPr>
              <a:t>Boosting Models: </a:t>
            </a:r>
            <a:r>
              <a:rPr lang="en-GB" sz="1200" dirty="0">
                <a:solidFill>
                  <a:srgbClr val="FF6600"/>
                </a:solidFill>
              </a:rPr>
              <a:t>The basic </a:t>
            </a:r>
            <a:r>
              <a:rPr lang="en-GB" sz="1200" dirty="0" err="1">
                <a:solidFill>
                  <a:srgbClr val="FF6600"/>
                </a:solidFill>
              </a:rPr>
              <a:t>XGBoost</a:t>
            </a:r>
            <a:r>
              <a:rPr lang="en-GB" sz="1200" dirty="0">
                <a:solidFill>
                  <a:srgbClr val="FF6600"/>
                </a:solidFill>
              </a:rPr>
              <a:t> model achieved an accuracy of 91.19%, while the </a:t>
            </a:r>
            <a:r>
              <a:rPr lang="en-GB" sz="1200" dirty="0" err="1">
                <a:solidFill>
                  <a:srgbClr val="FF6600"/>
                </a:solidFill>
              </a:rPr>
              <a:t>HistGradientBoosting</a:t>
            </a:r>
            <a:r>
              <a:rPr lang="en-GB" sz="1200" dirty="0">
                <a:solidFill>
                  <a:srgbClr val="FF6600"/>
                </a:solidFill>
              </a:rPr>
              <a:t> model achieved an accuracy of 91.50%. There is minimal difference in accuracy between these models without any hyperparameters. When considering the best random state, the </a:t>
            </a:r>
            <a:r>
              <a:rPr lang="en-GB" sz="1200" dirty="0" err="1">
                <a:solidFill>
                  <a:srgbClr val="FF6600"/>
                </a:solidFill>
              </a:rPr>
              <a:t>XGBoost</a:t>
            </a:r>
            <a:r>
              <a:rPr lang="en-GB" sz="1200" dirty="0">
                <a:solidFill>
                  <a:srgbClr val="FF6600"/>
                </a:solidFill>
              </a:rPr>
              <a:t> model obtained an accuracy of 91.42%, and the </a:t>
            </a:r>
            <a:r>
              <a:rPr lang="en-GB" sz="1200" dirty="0" err="1">
                <a:solidFill>
                  <a:srgbClr val="FF6600"/>
                </a:solidFill>
              </a:rPr>
              <a:t>HistGradientBoosting</a:t>
            </a:r>
            <a:r>
              <a:rPr lang="en-GB" sz="1200" dirty="0">
                <a:solidFill>
                  <a:srgbClr val="FF6600"/>
                </a:solidFill>
              </a:rPr>
              <a:t> model achieved 91.79%. </a:t>
            </a:r>
          </a:p>
          <a:p>
            <a:pPr algn="l"/>
            <a:r>
              <a:rPr lang="en-GB" sz="1200" dirty="0">
                <a:solidFill>
                  <a:srgbClr val="FF6600"/>
                </a:solidFill>
              </a:rPr>
              <a:t>Moving on to the model evaluation with cross-validation and random state, the </a:t>
            </a:r>
            <a:r>
              <a:rPr lang="en-GB" sz="1200" dirty="0" err="1">
                <a:solidFill>
                  <a:srgbClr val="FF6600"/>
                </a:solidFill>
              </a:rPr>
              <a:t>XGBoost</a:t>
            </a:r>
            <a:r>
              <a:rPr lang="en-GB" sz="1200" dirty="0">
                <a:solidFill>
                  <a:srgbClr val="FF6600"/>
                </a:solidFill>
              </a:rPr>
              <a:t> model scored an accuracy of 95.09%, and the </a:t>
            </a:r>
            <a:r>
              <a:rPr lang="en-GB" sz="1200" dirty="0" err="1">
                <a:solidFill>
                  <a:srgbClr val="FF6600"/>
                </a:solidFill>
              </a:rPr>
              <a:t>HistGradientBoosting</a:t>
            </a:r>
            <a:r>
              <a:rPr lang="en-GB" sz="1200" dirty="0">
                <a:solidFill>
                  <a:srgbClr val="FF6600"/>
                </a:solidFill>
              </a:rPr>
              <a:t> model achieved 94.76% accuracy. </a:t>
            </a:r>
          </a:p>
          <a:p>
            <a:pPr algn="l"/>
            <a:r>
              <a:rPr lang="en-GB" sz="1200" dirty="0">
                <a:solidFill>
                  <a:srgbClr val="FF6600"/>
                </a:solidFill>
              </a:rPr>
              <a:t>For the tuned model evaluation as shown in Figure 38 and 39, which involved random state, cross-validation, and the best hyperparameters, the </a:t>
            </a:r>
            <a:r>
              <a:rPr lang="en-GB" sz="1200" dirty="0" err="1">
                <a:solidFill>
                  <a:srgbClr val="FF6600"/>
                </a:solidFill>
              </a:rPr>
              <a:t>XGBoost</a:t>
            </a:r>
            <a:r>
              <a:rPr lang="en-GB" sz="1200" dirty="0">
                <a:solidFill>
                  <a:srgbClr val="FF6600"/>
                </a:solidFill>
              </a:rPr>
              <a:t> model achieved an accuracy of 95.16%, while the </a:t>
            </a:r>
            <a:r>
              <a:rPr lang="en-GB" sz="1200" dirty="0" err="1">
                <a:solidFill>
                  <a:srgbClr val="FF6600"/>
                </a:solidFill>
              </a:rPr>
              <a:t>HistGradientBoosting</a:t>
            </a:r>
            <a:r>
              <a:rPr lang="en-GB" sz="1200" dirty="0">
                <a:solidFill>
                  <a:srgbClr val="FF6600"/>
                </a:solidFill>
              </a:rPr>
              <a:t> model maintained an accuracy of 94.77%. Comparing the results of the basic models, models with random state, cross-validation along with random state, and the tuned models, it can be observed that the performance of the </a:t>
            </a:r>
            <a:r>
              <a:rPr lang="en-GB" sz="1200" dirty="0" err="1">
                <a:solidFill>
                  <a:srgbClr val="FF6600"/>
                </a:solidFill>
              </a:rPr>
              <a:t>XGBoost</a:t>
            </a:r>
            <a:r>
              <a:rPr lang="en-GB" sz="1200" dirty="0">
                <a:solidFill>
                  <a:srgbClr val="FF6600"/>
                </a:solidFill>
              </a:rPr>
              <a:t> model has shown a significant improvement, whereas the performance of the </a:t>
            </a:r>
            <a:r>
              <a:rPr lang="en-GB" sz="1200" dirty="0" err="1">
                <a:solidFill>
                  <a:srgbClr val="FF6600"/>
                </a:solidFill>
              </a:rPr>
              <a:t>HistGradientBoosting</a:t>
            </a:r>
            <a:r>
              <a:rPr lang="en-GB" sz="1200" dirty="0">
                <a:solidFill>
                  <a:srgbClr val="FF6600"/>
                </a:solidFill>
              </a:rPr>
              <a:t> model has slightly decreased</a:t>
            </a:r>
            <a:r>
              <a:rPr lang="en-GB" sz="1200" dirty="0">
                <a:solidFill>
                  <a:srgbClr val="FF6600"/>
                </a:solidFill>
                <a:latin typeface="CMSS10"/>
              </a:rPr>
              <a:t>.</a:t>
            </a:r>
            <a:endParaRPr lang="en-GB" sz="1200" dirty="0"/>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r>
              <a:rPr lang="en-US" sz="1200" dirty="0">
                <a:solidFill>
                  <a:srgbClr val="FF6600"/>
                </a:solidFill>
              </a:rPr>
              <a:t>			  </a:t>
            </a:r>
            <a:r>
              <a:rPr lang="en-GB" sz="1200" dirty="0">
                <a:solidFill>
                  <a:srgbClr val="FF6600"/>
                </a:solidFill>
              </a:rPr>
              <a:t>Fig 39: Tuned models accuracy plot</a:t>
            </a:r>
          </a:p>
          <a:p>
            <a:pPr lvl="1" algn="l"/>
            <a:endParaRPr lang="en-US" sz="1200" dirty="0">
              <a:solidFill>
                <a:srgbClr val="FF6600"/>
              </a:solidFill>
            </a:endParaRPr>
          </a:p>
          <a:p>
            <a:pPr lvl="1" algn="l"/>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1E315689-2D12-152E-ACC9-B8CD3EB247EB}"/>
              </a:ext>
            </a:extLst>
          </p:cNvPr>
          <p:cNvPicPr>
            <a:picLocks noChangeAspect="1"/>
          </p:cNvPicPr>
          <p:nvPr/>
        </p:nvPicPr>
        <p:blipFill>
          <a:blip r:embed="rId3"/>
          <a:stretch>
            <a:fillRect/>
          </a:stretch>
        </p:blipFill>
        <p:spPr>
          <a:xfrm>
            <a:off x="5540900" y="2731826"/>
            <a:ext cx="4902200" cy="3454400"/>
          </a:xfrm>
          <a:prstGeom prst="rect">
            <a:avLst/>
          </a:prstGeom>
        </p:spPr>
      </p:pic>
    </p:spTree>
    <p:extLst>
      <p:ext uri="{BB962C8B-B14F-4D97-AF65-F5344CB8AC3E}">
        <p14:creationId xmlns:p14="http://schemas.microsoft.com/office/powerpoint/2010/main" val="687780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lstStyle/>
          <a:p>
            <a:br>
              <a:rPr lang="en-US" dirty="0"/>
            </a:br>
            <a:br>
              <a:rPr lang="en-US" dirty="0"/>
            </a:br>
            <a:br>
              <a:rPr lang="en-US" dirty="0"/>
            </a:br>
            <a:r>
              <a:rPr lang="en-US" sz="5000" dirty="0">
                <a:solidFill>
                  <a:srgbClr val="FF6600"/>
                </a:solidFill>
              </a:rPr>
              <a:t>Model Deployment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algn="l"/>
            <a:endParaRPr lang="en-US" sz="1200" dirty="0">
              <a:solidFill>
                <a:srgbClr val="FF6600"/>
              </a:solidFill>
            </a:endParaRPr>
          </a:p>
          <a:p>
            <a:pPr algn="l"/>
            <a:r>
              <a:rPr lang="en-GB" sz="1200" dirty="0">
                <a:solidFill>
                  <a:srgbClr val="FF6600"/>
                </a:solidFill>
              </a:rPr>
              <a:t>Model deployment was achieved using Flask. The web page style and the page layout was defined. When executing the flask code for predict API, the URL ”http://127.0.0.1:5000/” is generated. The Fig 40 shows the web application produced. When entered the values in all the field to test the prediction as in Fig 41, the result produced in displayed below the ”predict” button as displayed in Fig 42. </a:t>
            </a:r>
          </a:p>
          <a:p>
            <a:pPr algn="l"/>
            <a:endParaRPr lang="en-GB"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r>
              <a:rPr lang="en-US" sz="1200" dirty="0">
                <a:solidFill>
                  <a:srgbClr val="FF6600"/>
                </a:solidFill>
              </a:rPr>
              <a:t>	              Fig 40: Web page			            Fig 41: Input values in web page</a:t>
            </a: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endParaRPr lang="en-US" sz="1200" dirty="0">
              <a:solidFill>
                <a:srgbClr val="FF6600"/>
              </a:solidFill>
            </a:endParaRPr>
          </a:p>
          <a:p>
            <a:pPr lvl="1" algn="l"/>
            <a:r>
              <a:rPr lang="en-US" sz="1200" dirty="0">
                <a:solidFill>
                  <a:srgbClr val="FF6600"/>
                </a:solidFill>
              </a:rPr>
              <a:t>			     Fig 42: Prediction of values entered</a:t>
            </a:r>
          </a:p>
          <a:p>
            <a:pPr lvl="1" algn="l"/>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B9717657-B44A-E7B5-1958-A73B27746F88}"/>
              </a:ext>
            </a:extLst>
          </p:cNvPr>
          <p:cNvPicPr>
            <a:picLocks noChangeAspect="1"/>
          </p:cNvPicPr>
          <p:nvPr/>
        </p:nvPicPr>
        <p:blipFill>
          <a:blip r:embed="rId3"/>
          <a:stretch>
            <a:fillRect/>
          </a:stretch>
        </p:blipFill>
        <p:spPr>
          <a:xfrm>
            <a:off x="4287054" y="1208130"/>
            <a:ext cx="3617892" cy="2357003"/>
          </a:xfrm>
          <a:prstGeom prst="rect">
            <a:avLst/>
          </a:prstGeom>
        </p:spPr>
      </p:pic>
      <p:pic>
        <p:nvPicPr>
          <p:cNvPr id="7" name="Picture 6">
            <a:extLst>
              <a:ext uri="{FF2B5EF4-FFF2-40B4-BE49-F238E27FC236}">
                <a16:creationId xmlns:a16="http://schemas.microsoft.com/office/drawing/2014/main" id="{B0C3B269-CB85-35C5-0006-323BEB05F04B}"/>
              </a:ext>
            </a:extLst>
          </p:cNvPr>
          <p:cNvPicPr>
            <a:picLocks noChangeAspect="1"/>
          </p:cNvPicPr>
          <p:nvPr/>
        </p:nvPicPr>
        <p:blipFill>
          <a:blip r:embed="rId4"/>
          <a:stretch>
            <a:fillRect/>
          </a:stretch>
        </p:blipFill>
        <p:spPr>
          <a:xfrm>
            <a:off x="8094000" y="1208129"/>
            <a:ext cx="3617892" cy="2357003"/>
          </a:xfrm>
          <a:prstGeom prst="rect">
            <a:avLst/>
          </a:prstGeom>
        </p:spPr>
      </p:pic>
      <p:pic>
        <p:nvPicPr>
          <p:cNvPr id="8" name="Picture 7">
            <a:extLst>
              <a:ext uri="{FF2B5EF4-FFF2-40B4-BE49-F238E27FC236}">
                <a16:creationId xmlns:a16="http://schemas.microsoft.com/office/drawing/2014/main" id="{6A2CE704-BD3A-892E-861E-6DB27C932D37}"/>
              </a:ext>
            </a:extLst>
          </p:cNvPr>
          <p:cNvPicPr>
            <a:picLocks noChangeAspect="1"/>
          </p:cNvPicPr>
          <p:nvPr/>
        </p:nvPicPr>
        <p:blipFill>
          <a:blip r:embed="rId5"/>
          <a:stretch>
            <a:fillRect/>
          </a:stretch>
        </p:blipFill>
        <p:spPr>
          <a:xfrm>
            <a:off x="6130942" y="4013537"/>
            <a:ext cx="3893380" cy="2288275"/>
          </a:xfrm>
          <a:prstGeom prst="rect">
            <a:avLst/>
          </a:prstGeom>
        </p:spPr>
      </p:pic>
    </p:spTree>
    <p:extLst>
      <p:ext uri="{BB962C8B-B14F-4D97-AF65-F5344CB8AC3E}">
        <p14:creationId xmlns:p14="http://schemas.microsoft.com/office/powerpoint/2010/main" val="3648172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normAutofit/>
          </a:bodyPr>
          <a:lstStyle/>
          <a:p>
            <a:br>
              <a:rPr lang="en-US" sz="5000" dirty="0"/>
            </a:br>
            <a:br>
              <a:rPr lang="en-US" sz="5000" dirty="0"/>
            </a:br>
            <a:br>
              <a:rPr lang="en-US" sz="5000" dirty="0"/>
            </a:br>
            <a:br>
              <a:rPr lang="en-US" sz="5000" dirty="0"/>
            </a:br>
            <a:r>
              <a:rPr lang="en-US" sz="5000" dirty="0">
                <a:solidFill>
                  <a:srgbClr val="FF6600"/>
                </a:solidFill>
              </a:rPr>
              <a:t>Discussion and Analysis</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algn="l"/>
            <a:endParaRPr lang="en-GB" sz="1200" b="1" dirty="0">
              <a:solidFill>
                <a:srgbClr val="FF6600"/>
              </a:solidFill>
            </a:endParaRPr>
          </a:p>
          <a:p>
            <a:pPr algn="l"/>
            <a:endParaRPr lang="en-GB" sz="1200" b="1" dirty="0">
              <a:solidFill>
                <a:srgbClr val="FF6600"/>
              </a:solidFill>
            </a:endParaRPr>
          </a:p>
          <a:p>
            <a:pPr algn="l"/>
            <a:endParaRPr lang="en-GB" sz="1200" b="1" dirty="0">
              <a:solidFill>
                <a:srgbClr val="FF6600"/>
              </a:solidFill>
            </a:endParaRPr>
          </a:p>
          <a:p>
            <a:pPr algn="l"/>
            <a:endParaRPr lang="en-GB" sz="1200" b="1" dirty="0">
              <a:solidFill>
                <a:srgbClr val="FF6600"/>
              </a:solidFill>
            </a:endParaRPr>
          </a:p>
          <a:p>
            <a:pPr algn="l"/>
            <a:endParaRPr lang="en-GB" sz="1200" b="1" dirty="0">
              <a:solidFill>
                <a:srgbClr val="FF6600"/>
              </a:solidFill>
            </a:endParaRPr>
          </a:p>
          <a:p>
            <a:pPr algn="l"/>
            <a:r>
              <a:rPr lang="en-GB" sz="1200" b="1" dirty="0">
                <a:solidFill>
                  <a:srgbClr val="FF6600"/>
                </a:solidFill>
              </a:rPr>
              <a:t>Analysis: </a:t>
            </a:r>
            <a:r>
              <a:rPr lang="en-GB" sz="1200" dirty="0">
                <a:solidFill>
                  <a:srgbClr val="FF6600"/>
                </a:solidFill>
              </a:rPr>
              <a:t>The initial analysis involved exploring distribution of categorical and numerical variables. Data visualization was performed to gain insights into the relationships between different variables and the target variable, ’y’. </a:t>
            </a:r>
          </a:p>
          <a:p>
            <a:pPr algn="l"/>
            <a:r>
              <a:rPr lang="en-GB" sz="1200" dirty="0">
                <a:solidFill>
                  <a:srgbClr val="FF6600"/>
                </a:solidFill>
              </a:rPr>
              <a:t>To build prediction, the models were trained and evaluated using various machine learning algorithms, including linear models (such as Linear </a:t>
            </a:r>
            <a:r>
              <a:rPr lang="en-GB" sz="1200" dirty="0" err="1">
                <a:solidFill>
                  <a:srgbClr val="FF6600"/>
                </a:solidFill>
              </a:rPr>
              <a:t>Regressiona</a:t>
            </a:r>
            <a:r>
              <a:rPr lang="en-GB" sz="1200" dirty="0">
                <a:solidFill>
                  <a:srgbClr val="FF6600"/>
                </a:solidFill>
              </a:rPr>
              <a:t> and Linear </a:t>
            </a:r>
            <a:r>
              <a:rPr lang="en-GB" sz="1200" dirty="0" err="1">
                <a:solidFill>
                  <a:srgbClr val="FF6600"/>
                </a:solidFill>
              </a:rPr>
              <a:t>Discremininant</a:t>
            </a:r>
            <a:r>
              <a:rPr lang="en-GB" sz="1200" dirty="0">
                <a:solidFill>
                  <a:srgbClr val="FF6600"/>
                </a:solidFill>
              </a:rPr>
              <a:t> Analysis), ensemble models (such as Random Forest Classifier and </a:t>
            </a:r>
            <a:r>
              <a:rPr lang="en-GB" sz="1200" dirty="0" err="1">
                <a:solidFill>
                  <a:srgbClr val="FF6600"/>
                </a:solidFill>
              </a:rPr>
              <a:t>ADABoost</a:t>
            </a:r>
            <a:r>
              <a:rPr lang="en-GB" sz="1200" dirty="0">
                <a:solidFill>
                  <a:srgbClr val="FF6600"/>
                </a:solidFill>
              </a:rPr>
              <a:t>), and boosting models (such as </a:t>
            </a:r>
            <a:r>
              <a:rPr lang="en-GB" sz="1200" dirty="0" err="1">
                <a:solidFill>
                  <a:srgbClr val="FF6600"/>
                </a:solidFill>
              </a:rPr>
              <a:t>XGBoost</a:t>
            </a:r>
            <a:r>
              <a:rPr lang="en-GB" sz="1200" dirty="0">
                <a:solidFill>
                  <a:srgbClr val="FF6600"/>
                </a:solidFill>
              </a:rPr>
              <a:t> and </a:t>
            </a:r>
            <a:r>
              <a:rPr lang="en-GB" sz="1200" dirty="0" err="1">
                <a:solidFill>
                  <a:srgbClr val="FF6600"/>
                </a:solidFill>
              </a:rPr>
              <a:t>HistGradientBoosting</a:t>
            </a:r>
            <a:r>
              <a:rPr lang="en-GB" sz="1200" dirty="0">
                <a:solidFill>
                  <a:srgbClr val="FF6600"/>
                </a:solidFill>
              </a:rPr>
              <a:t>). Performance metrics such as accuracy, precision, recall, F1-score, and ROC-AUC were used to evaluate model performance. Boosting model </a:t>
            </a:r>
            <a:r>
              <a:rPr lang="en-GB" sz="1200" dirty="0" err="1">
                <a:solidFill>
                  <a:srgbClr val="FF6600"/>
                </a:solidFill>
              </a:rPr>
              <a:t>XGBoost</a:t>
            </a:r>
            <a:r>
              <a:rPr lang="en-GB" sz="1200" dirty="0">
                <a:solidFill>
                  <a:srgbClr val="FF6600"/>
                </a:solidFill>
              </a:rPr>
              <a:t> consistently achieved high accuracy, above 90%, indicating their effectiveness in predicting customer subscriptions. </a:t>
            </a:r>
            <a:endParaRPr lang="en-US" sz="1200" dirty="0">
              <a:solidFill>
                <a:srgbClr val="FF6600"/>
              </a:solidFill>
            </a:endParaRPr>
          </a:p>
          <a:p>
            <a:pPr algn="l"/>
            <a:r>
              <a:rPr lang="en-US" sz="1200" b="1" dirty="0">
                <a:solidFill>
                  <a:srgbClr val="FF6600"/>
                </a:solidFill>
              </a:rPr>
              <a:t>Significance of findings: </a:t>
            </a:r>
            <a:r>
              <a:rPr lang="en-GB" sz="1200" dirty="0">
                <a:solidFill>
                  <a:srgbClr val="FF6600"/>
                </a:solidFill>
              </a:rPr>
              <a:t>Here are some key points highlighting the significance of the findings: </a:t>
            </a:r>
          </a:p>
          <a:p>
            <a:pPr algn="l">
              <a:buFont typeface="Arial" panose="020B0604020202020204" pitchFamily="34" charset="0"/>
              <a:buChar char="•"/>
            </a:pPr>
            <a:r>
              <a:rPr lang="en-GB" sz="1200" dirty="0">
                <a:solidFill>
                  <a:srgbClr val="FF6600"/>
                </a:solidFill>
              </a:rPr>
              <a:t>Class imbalance is a common challenge in marketing datasets, where non-respondents outnumber respondents. The analysis successfully addressed this issue by employing techniques like SMOTE and </a:t>
            </a:r>
            <a:r>
              <a:rPr lang="en-GB" sz="1200" dirty="0" err="1">
                <a:solidFill>
                  <a:srgbClr val="FF6600"/>
                </a:solidFill>
              </a:rPr>
              <a:t>RandomUnderSampler</a:t>
            </a:r>
            <a:r>
              <a:rPr lang="en-GB" sz="1200" dirty="0">
                <a:solidFill>
                  <a:srgbClr val="FF6600"/>
                </a:solidFill>
              </a:rPr>
              <a:t>. This ensures that the model does not favour the majority class and provides more balanced and reliable predictions. </a:t>
            </a:r>
          </a:p>
          <a:p>
            <a:pPr algn="l">
              <a:buFont typeface="Arial" panose="020B0604020202020204" pitchFamily="34" charset="0"/>
              <a:buChar char="•"/>
            </a:pPr>
            <a:r>
              <a:rPr lang="en-GB" sz="1200" dirty="0">
                <a:solidFill>
                  <a:srgbClr val="FF6600"/>
                </a:solidFill>
              </a:rPr>
              <a:t>Data-Driven Decision Making: The analysis promotes a data-driven approach to decision- making in the banking industry. Instead of relying solely on intuition or assumptions, banks can leverage the insights from the machine learning models to make informed decisions regarding their marketing campaigns, product offerings, and customer engagement strategies. </a:t>
            </a:r>
          </a:p>
          <a:p>
            <a:pPr algn="l"/>
            <a:r>
              <a:rPr lang="en-GB" sz="1200" b="1" dirty="0">
                <a:solidFill>
                  <a:srgbClr val="FF6600"/>
                </a:solidFill>
              </a:rPr>
              <a:t>Limitation: </a:t>
            </a:r>
            <a:r>
              <a:rPr lang="en-GB" sz="1200" dirty="0">
                <a:solidFill>
                  <a:srgbClr val="FF6600"/>
                </a:solidFill>
              </a:rPr>
              <a:t>The bank marketing campaign analysis has provided valuable insights, but it is essential to acknowledge its limitations to ensure a comprehensive understanding of the study. Limited dataset, imbalanced data, missing data comprises of ”unknown” values are some limitation encountered in this research. By acknowledging these limitations, future research can </a:t>
            </a:r>
            <a:r>
              <a:rPr lang="en-GB" sz="1200" dirty="0" err="1">
                <a:solidFill>
                  <a:srgbClr val="FF6600"/>
                </a:solidFill>
              </a:rPr>
              <a:t>fo</a:t>
            </a:r>
            <a:r>
              <a:rPr lang="en-GB" sz="1200" dirty="0">
                <a:solidFill>
                  <a:srgbClr val="FF6600"/>
                </a:solidFill>
              </a:rPr>
              <a:t>- </a:t>
            </a:r>
            <a:r>
              <a:rPr lang="en-GB" sz="1200" dirty="0" err="1">
                <a:solidFill>
                  <a:srgbClr val="FF6600"/>
                </a:solidFill>
              </a:rPr>
              <a:t>cus</a:t>
            </a:r>
            <a:r>
              <a:rPr lang="en-GB" sz="1200" dirty="0">
                <a:solidFill>
                  <a:srgbClr val="FF6600"/>
                </a:solidFill>
              </a:rPr>
              <a:t> on mitigating them and enhancing the analysis’s accuracy and applicability to real-world scenarios. </a:t>
            </a:r>
          </a:p>
          <a:p>
            <a:pPr algn="l"/>
            <a:endParaRPr lang="en-GB" sz="11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1572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21999"/>
            <a:ext cx="6840000" cy="3996000"/>
          </a:xfrm>
          <a:solidFill>
            <a:srgbClr val="3B3B3B"/>
          </a:solidFill>
        </p:spPr>
        <p:txBody>
          <a:bodyPr vert="vert270" anchor="t" anchorCtr="0"/>
          <a:lstStyle/>
          <a:p>
            <a:br>
              <a:rPr lang="en-US" sz="5000" dirty="0">
                <a:solidFill>
                  <a:srgbClr val="FF6600"/>
                </a:solidFill>
              </a:rPr>
            </a:br>
            <a:br>
              <a:rPr lang="en-US" sz="5000" dirty="0">
                <a:solidFill>
                  <a:srgbClr val="FF6600"/>
                </a:solidFill>
              </a:rPr>
            </a:br>
            <a:br>
              <a:rPr lang="en-US" sz="5000" dirty="0">
                <a:solidFill>
                  <a:srgbClr val="FF6600"/>
                </a:solidFill>
              </a:rPr>
            </a:br>
            <a:br>
              <a:rPr lang="en-US" sz="5000" dirty="0">
                <a:solidFill>
                  <a:srgbClr val="FF6600"/>
                </a:solidFill>
              </a:rPr>
            </a:br>
            <a:r>
              <a:rPr lang="en-US" sz="5000" dirty="0">
                <a:solidFill>
                  <a:srgbClr val="FF6600"/>
                </a:solidFill>
              </a:rPr>
              <a:t>Introduction</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ormAutofit/>
          </a:bodyPr>
          <a:lstStyle/>
          <a:p>
            <a:pPr algn="just"/>
            <a:endParaRPr lang="en-GB" sz="1800" dirty="0">
              <a:solidFill>
                <a:srgbClr val="FF6600"/>
              </a:solidFill>
            </a:endParaRPr>
          </a:p>
          <a:p>
            <a:pPr algn="just"/>
            <a:endParaRPr lang="en-GB" sz="1800" dirty="0">
              <a:solidFill>
                <a:srgbClr val="FF6600"/>
              </a:solidFill>
            </a:endParaRPr>
          </a:p>
          <a:p>
            <a:pPr algn="just"/>
            <a:r>
              <a:rPr lang="en-GB" sz="1800" b="1" dirty="0">
                <a:solidFill>
                  <a:srgbClr val="FF6600"/>
                </a:solidFill>
              </a:rPr>
              <a:t>Background and Motivation: </a:t>
            </a:r>
          </a:p>
          <a:p>
            <a:pPr algn="just"/>
            <a:r>
              <a:rPr lang="en-GB" sz="1800" dirty="0">
                <a:solidFill>
                  <a:srgbClr val="FF6600"/>
                </a:solidFill>
              </a:rPr>
              <a:t>In the realm of decision-making, direct marketing and telemarketing play a significant role as customers rely on reviews to assess long-term benefits. While technology influences response behaviour, customers seek advantageous options for loans and term deposits. Simultaneously, banks aim to enhance customer interactions for profitable outcomes. This study evaluates multiple machine learning models to predict the term deposit product for ABC Bank. </a:t>
            </a:r>
          </a:p>
          <a:p>
            <a:pPr algn="just"/>
            <a:r>
              <a:rPr lang="en-GB" sz="1800" b="1" dirty="0">
                <a:solidFill>
                  <a:srgbClr val="FF6600"/>
                </a:solidFill>
              </a:rPr>
              <a:t>Research Problem:</a:t>
            </a:r>
          </a:p>
          <a:p>
            <a:pPr algn="just"/>
            <a:r>
              <a:rPr lang="en-GB" sz="1800" dirty="0">
                <a:solidFill>
                  <a:srgbClr val="FF6600"/>
                </a:solidFill>
              </a:rPr>
              <a:t>ABC Bank aims to introduce its term deposit product to customers. To ensure a successful launch, they seek to develop a model that can predict whether a customer is likely to purchase the product based on their past interactions with the bank or other financial institutions. </a:t>
            </a:r>
          </a:p>
          <a:p>
            <a:pPr algn="just"/>
            <a:r>
              <a:rPr lang="en-GB" sz="1800" b="1" dirty="0">
                <a:solidFill>
                  <a:srgbClr val="FF6600"/>
                </a:solidFill>
              </a:rPr>
              <a:t>Aims and objectives: </a:t>
            </a:r>
          </a:p>
          <a:p>
            <a:pPr algn="just"/>
            <a:r>
              <a:rPr lang="en-GB" sz="1800" dirty="0">
                <a:solidFill>
                  <a:srgbClr val="FF6600"/>
                </a:solidFill>
              </a:rPr>
              <a:t>The dataset pertains to direct marketing campaigns conducted by a Portuguese banking institution. The bank aims to leverage a machine learning model to identify and prioritize customers with a higher likelihood of purchasing the product. This will enable the marketing channels, such as tele marketing, SMS/email marketing, to concentrate their efforts on these targeted customers.</a:t>
            </a:r>
            <a:r>
              <a:rPr lang="en-GB" sz="1400" dirty="0">
                <a:solidFill>
                  <a:srgbClr val="FF6600"/>
                </a:solidFill>
              </a:rPr>
              <a:t> </a:t>
            </a:r>
          </a:p>
          <a:p>
            <a:pPr algn="just"/>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2220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normAutofit/>
          </a:bodyPr>
          <a:lstStyle/>
          <a:p>
            <a:br>
              <a:rPr lang="en-US" sz="5000" dirty="0"/>
            </a:br>
            <a:br>
              <a:rPr lang="en-US" sz="5000" dirty="0"/>
            </a:br>
            <a:br>
              <a:rPr lang="en-US" sz="5000" dirty="0"/>
            </a:br>
            <a:br>
              <a:rPr lang="en-US" sz="5000" dirty="0"/>
            </a:br>
            <a:r>
              <a:rPr lang="en-US" sz="5000" dirty="0">
                <a:solidFill>
                  <a:srgbClr val="FF6600"/>
                </a:solidFill>
              </a:rPr>
              <a:t>Conclusion and Future Work</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algn="l"/>
            <a:endParaRPr lang="en-GB" sz="1400" dirty="0">
              <a:solidFill>
                <a:srgbClr val="FF6600"/>
              </a:solidFill>
            </a:endParaRPr>
          </a:p>
          <a:p>
            <a:pPr algn="l"/>
            <a:endParaRPr lang="en-GB" sz="1400" dirty="0">
              <a:solidFill>
                <a:srgbClr val="FF6600"/>
              </a:solidFill>
            </a:endParaRPr>
          </a:p>
          <a:p>
            <a:pPr algn="l"/>
            <a:endParaRPr lang="en-GB" sz="1400" dirty="0">
              <a:solidFill>
                <a:srgbClr val="FF6600"/>
              </a:solidFill>
            </a:endParaRPr>
          </a:p>
          <a:p>
            <a:pPr algn="l"/>
            <a:endParaRPr lang="en-GB" sz="1400" dirty="0">
              <a:solidFill>
                <a:srgbClr val="FF6600"/>
              </a:solidFill>
            </a:endParaRPr>
          </a:p>
          <a:p>
            <a:pPr algn="l"/>
            <a:endParaRPr lang="en-GB" sz="1400" dirty="0">
              <a:solidFill>
                <a:srgbClr val="FF6600"/>
              </a:solidFill>
            </a:endParaRPr>
          </a:p>
          <a:p>
            <a:pPr algn="l"/>
            <a:r>
              <a:rPr lang="en-GB" sz="1400" b="1" dirty="0">
                <a:solidFill>
                  <a:srgbClr val="FF6600"/>
                </a:solidFill>
              </a:rPr>
              <a:t>Conclusions </a:t>
            </a:r>
          </a:p>
          <a:p>
            <a:pPr algn="l"/>
            <a:r>
              <a:rPr lang="en-GB" sz="1400" dirty="0">
                <a:solidFill>
                  <a:srgbClr val="FF6600"/>
                </a:solidFill>
              </a:rPr>
              <a:t>This research paper explores various approaches to find the best machine learning solution for predicting term deposits based on bank marketing campaign data. The baseline model considered was the Support Vector Machine model, as referenced in the data [1]. Among the Linear models, we evaluated Linear Regression and Linear Discriminant Analysis. In the Ensemble models, we considered Random Forest Classifier and </a:t>
            </a:r>
            <a:r>
              <a:rPr lang="en-GB" sz="1400" dirty="0" err="1">
                <a:solidFill>
                  <a:srgbClr val="FF6600"/>
                </a:solidFill>
              </a:rPr>
              <a:t>ADABoost</a:t>
            </a:r>
            <a:r>
              <a:rPr lang="en-GB" sz="1400" dirty="0">
                <a:solidFill>
                  <a:srgbClr val="FF6600"/>
                </a:solidFill>
              </a:rPr>
              <a:t> models. For boosting models, we evaluated </a:t>
            </a:r>
            <a:r>
              <a:rPr lang="en-GB" sz="1400" dirty="0" err="1">
                <a:solidFill>
                  <a:srgbClr val="FF6600"/>
                </a:solidFill>
              </a:rPr>
              <a:t>XGBoost</a:t>
            </a:r>
            <a:r>
              <a:rPr lang="en-GB" sz="1400" dirty="0">
                <a:solidFill>
                  <a:srgbClr val="FF6600"/>
                </a:solidFill>
              </a:rPr>
              <a:t> and </a:t>
            </a:r>
            <a:r>
              <a:rPr lang="en-GB" sz="1400" dirty="0" err="1">
                <a:solidFill>
                  <a:srgbClr val="FF6600"/>
                </a:solidFill>
              </a:rPr>
              <a:t>HistGradientBoosting</a:t>
            </a:r>
            <a:r>
              <a:rPr lang="en-GB" sz="1400" dirty="0">
                <a:solidFill>
                  <a:srgbClr val="FF6600"/>
                </a:solidFill>
              </a:rPr>
              <a:t> models. The results discussed of all the models showed that the </a:t>
            </a:r>
            <a:r>
              <a:rPr lang="en-GB" sz="1400" dirty="0" err="1">
                <a:solidFill>
                  <a:srgbClr val="FF6600"/>
                </a:solidFill>
              </a:rPr>
              <a:t>XGBoost</a:t>
            </a:r>
            <a:r>
              <a:rPr lang="en-GB" sz="1400" dirty="0">
                <a:solidFill>
                  <a:srgbClr val="FF6600"/>
                </a:solidFill>
              </a:rPr>
              <a:t> model stood out as the best-performing model. Consequently, we utilized </a:t>
            </a:r>
            <a:r>
              <a:rPr lang="en-GB" sz="1400" dirty="0" err="1">
                <a:solidFill>
                  <a:srgbClr val="FF6600"/>
                </a:solidFill>
              </a:rPr>
              <a:t>XGBoost</a:t>
            </a:r>
            <a:r>
              <a:rPr lang="en-GB" sz="1400" dirty="0">
                <a:solidFill>
                  <a:srgbClr val="FF6600"/>
                </a:solidFill>
              </a:rPr>
              <a:t> to create the web application using Flask. </a:t>
            </a:r>
          </a:p>
          <a:p>
            <a:pPr algn="l"/>
            <a:r>
              <a:rPr lang="en-GB" sz="1400" b="1" dirty="0">
                <a:solidFill>
                  <a:srgbClr val="FF6600"/>
                </a:solidFill>
              </a:rPr>
              <a:t>Future work </a:t>
            </a:r>
          </a:p>
          <a:p>
            <a:pPr algn="l"/>
            <a:r>
              <a:rPr lang="en-GB" sz="1400" dirty="0">
                <a:solidFill>
                  <a:srgbClr val="FF6600"/>
                </a:solidFill>
              </a:rPr>
              <a:t>Despite the significant contributions made in handling the numerous categorical and numeric variables in the bank marketing campaign dataset, there are still a few limitations in this research paper. As discussed in previous slides, the paper primarily focuses on machine learning models. In the future, it would be worthwhile to explore other avenues, such as cross-platform and deep learning models, to further evaluate and predict future term deposits. These additional approaches could potentially enhance the accuracy and insights derived from the dataset. </a:t>
            </a:r>
          </a:p>
          <a:p>
            <a:pPr lvl="1" algn="l"/>
            <a:endParaRPr lang="en-US" sz="14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3560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22000"/>
            <a:ext cx="6840000" cy="3996000"/>
          </a:xfrm>
          <a:solidFill>
            <a:srgbClr val="3B3B3B"/>
          </a:solidFill>
        </p:spPr>
        <p:txBody>
          <a:bodyPr vert="vert270" anchor="t" anchorCtr="0">
            <a:normAutofit/>
          </a:bodyPr>
          <a:lstStyle/>
          <a:p>
            <a:br>
              <a:rPr lang="en-US" sz="5000" dirty="0"/>
            </a:br>
            <a:br>
              <a:rPr lang="en-US" sz="5000" dirty="0"/>
            </a:br>
            <a:br>
              <a:rPr lang="en-US" sz="5000" dirty="0"/>
            </a:br>
            <a:br>
              <a:rPr lang="en-US" sz="5000" dirty="0"/>
            </a:br>
            <a:r>
              <a:rPr lang="en-US" sz="5000" dirty="0">
                <a:solidFill>
                  <a:srgbClr val="FF6600"/>
                </a:solidFill>
              </a:rPr>
              <a:t>References</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ormAutofit/>
          </a:bodyPr>
          <a:lstStyle/>
          <a:p>
            <a:pPr algn="l"/>
            <a:endParaRPr lang="en-US" sz="1200" dirty="0">
              <a:solidFill>
                <a:srgbClr val="FF6600"/>
              </a:solidFill>
            </a:endParaRPr>
          </a:p>
          <a:p>
            <a:pPr algn="l"/>
            <a:r>
              <a:rPr lang="en-US" sz="1200" dirty="0">
                <a:solidFill>
                  <a:srgbClr val="FF6600"/>
                </a:solidFill>
              </a:rPr>
              <a:t>   </a:t>
            </a:r>
          </a:p>
          <a:p>
            <a:pPr algn="l"/>
            <a:r>
              <a:rPr lang="en-US" sz="1200" dirty="0">
                <a:solidFill>
                  <a:srgbClr val="FF6600"/>
                </a:solidFill>
              </a:rPr>
              <a:t>        </a:t>
            </a:r>
          </a:p>
          <a:p>
            <a:pPr algn="l"/>
            <a:endParaRPr lang="en-US" sz="1200" dirty="0">
              <a:solidFill>
                <a:srgbClr val="FF6600"/>
              </a:solidFill>
            </a:endParaRPr>
          </a:p>
          <a:p>
            <a:pPr algn="l"/>
            <a:endParaRPr lang="en-US" sz="1200" dirty="0">
              <a:solidFill>
                <a:srgbClr val="FF6600"/>
              </a:solidFill>
            </a:endParaRPr>
          </a:p>
          <a:p>
            <a:pPr algn="l"/>
            <a:r>
              <a:rPr lang="en-US" sz="1200" dirty="0">
                <a:solidFill>
                  <a:srgbClr val="FF6600"/>
                </a:solidFill>
              </a:rPr>
              <a:t> </a:t>
            </a:r>
          </a:p>
          <a:p>
            <a:pPr algn="l"/>
            <a:endParaRPr lang="en-US" sz="1200" dirty="0">
              <a:solidFill>
                <a:srgbClr val="FF6600"/>
              </a:solidFill>
            </a:endParaRPr>
          </a:p>
          <a:p>
            <a:pPr algn="l"/>
            <a:r>
              <a:rPr lang="en-GB" sz="1200" dirty="0">
                <a:solidFill>
                  <a:srgbClr val="FF6600"/>
                </a:solidFill>
              </a:rPr>
              <a:t>[1]  Aditi, D. [2023], ‘</a:t>
            </a:r>
            <a:r>
              <a:rPr lang="en-GB" sz="1200" dirty="0" err="1">
                <a:solidFill>
                  <a:srgbClr val="FF6600"/>
                </a:solidFill>
              </a:rPr>
              <a:t>aditidadariya</a:t>
            </a:r>
            <a:r>
              <a:rPr lang="en-GB" sz="1200" dirty="0">
                <a:solidFill>
                  <a:srgbClr val="FF6600"/>
                </a:solidFill>
              </a:rPr>
              <a:t> / </a:t>
            </a:r>
            <a:r>
              <a:rPr lang="en-GB" sz="1200" dirty="0" err="1">
                <a:solidFill>
                  <a:srgbClr val="FF6600"/>
                </a:solidFill>
              </a:rPr>
              <a:t>bankmarketingcampaign</a:t>
            </a:r>
            <a:r>
              <a:rPr lang="en-GB" sz="1200" dirty="0">
                <a:solidFill>
                  <a:srgbClr val="FF6600"/>
                </a:solidFill>
              </a:rPr>
              <a:t>’, https://</a:t>
            </a:r>
            <a:r>
              <a:rPr lang="en-GB" sz="1200" dirty="0" err="1">
                <a:solidFill>
                  <a:srgbClr val="FF6600"/>
                </a:solidFill>
              </a:rPr>
              <a:t>github.com</a:t>
            </a:r>
            <a:r>
              <a:rPr lang="en-GB" sz="1200" dirty="0">
                <a:solidFill>
                  <a:srgbClr val="FF6600"/>
                </a:solidFill>
              </a:rPr>
              <a:t>/ </a:t>
            </a:r>
            <a:r>
              <a:rPr lang="en-GB" sz="1200" dirty="0" err="1">
                <a:solidFill>
                  <a:srgbClr val="FF6600"/>
                </a:solidFill>
              </a:rPr>
              <a:t>aditidadariya</a:t>
            </a:r>
            <a:r>
              <a:rPr lang="en-GB" sz="1200" dirty="0">
                <a:solidFill>
                  <a:srgbClr val="FF6600"/>
                </a:solidFill>
              </a:rPr>
              <a:t>/</a:t>
            </a:r>
            <a:r>
              <a:rPr lang="en-GB" sz="1200" dirty="0" err="1">
                <a:solidFill>
                  <a:srgbClr val="FF6600"/>
                </a:solidFill>
              </a:rPr>
              <a:t>BankMarketingCampaign</a:t>
            </a:r>
            <a:r>
              <a:rPr lang="en-GB" sz="1200" dirty="0">
                <a:solidFill>
                  <a:srgbClr val="FF6600"/>
                </a:solidFill>
              </a:rPr>
              <a:t>. (accessed regularly). </a:t>
            </a:r>
          </a:p>
          <a:p>
            <a:pPr algn="l"/>
            <a:r>
              <a:rPr lang="en-GB" sz="1200" dirty="0">
                <a:solidFill>
                  <a:srgbClr val="FF6600"/>
                </a:solidFill>
              </a:rPr>
              <a:t>[2]  Moro, S., R. P. and Cortez, P. [2012], ‘Bank Marketing’, UCI Machine Learning </a:t>
            </a:r>
            <a:r>
              <a:rPr lang="en-GB" sz="1200" dirty="0" err="1">
                <a:solidFill>
                  <a:srgbClr val="FF6600"/>
                </a:solidFill>
              </a:rPr>
              <a:t>Reposi</a:t>
            </a:r>
            <a:r>
              <a:rPr lang="en-GB" sz="1200" dirty="0">
                <a:solidFill>
                  <a:srgbClr val="FF6600"/>
                </a:solidFill>
              </a:rPr>
              <a:t>- tory. DOI: https://</a:t>
            </a:r>
            <a:r>
              <a:rPr lang="en-GB" sz="1200" dirty="0" err="1">
                <a:solidFill>
                  <a:srgbClr val="FF6600"/>
                </a:solidFill>
              </a:rPr>
              <a:t>doi.org</a:t>
            </a:r>
            <a:r>
              <a:rPr lang="en-GB" sz="1200" dirty="0">
                <a:solidFill>
                  <a:srgbClr val="FF6600"/>
                </a:solidFill>
              </a:rPr>
              <a:t>/10.24432/C5K306. </a:t>
            </a:r>
          </a:p>
          <a:p>
            <a:pPr algn="l"/>
            <a:r>
              <a:rPr lang="en-GB" sz="1200" dirty="0">
                <a:solidFill>
                  <a:srgbClr val="FF6600"/>
                </a:solidFill>
              </a:rPr>
              <a:t>[3]  Pan, Y. and Tang, Z. [2014], Ensemble methods in bank direct marketing, in ‘2014 11th International Conference on Service Systems and Service Management (ICSSSM)’, pp. 1–5. </a:t>
            </a:r>
          </a:p>
          <a:p>
            <a:pPr algn="l"/>
            <a:r>
              <a:rPr lang="en-GB" sz="1200" dirty="0">
                <a:solidFill>
                  <a:srgbClr val="FF6600"/>
                </a:solidFill>
              </a:rPr>
              <a:t>[4]  Saeed, S. E., Hammad, M. and </a:t>
            </a:r>
            <a:r>
              <a:rPr lang="en-GB" sz="1200" dirty="0" err="1">
                <a:solidFill>
                  <a:srgbClr val="FF6600"/>
                </a:solidFill>
              </a:rPr>
              <a:t>Alqaddoumi</a:t>
            </a:r>
            <a:r>
              <a:rPr lang="en-GB" sz="1200" dirty="0">
                <a:solidFill>
                  <a:srgbClr val="FF6600"/>
                </a:solidFill>
              </a:rPr>
              <a:t>, A. [2022], Predicting customer’s subscription response to bank telemarketing campaign based on machine learning algorithms, in ‘2022 International Conference on Decision Aid Sciences and Applications (DASA)’, pp. 1474– 1478. </a:t>
            </a:r>
          </a:p>
          <a:p>
            <a:pPr algn="l"/>
            <a:r>
              <a:rPr lang="en-GB" sz="1200" dirty="0">
                <a:solidFill>
                  <a:srgbClr val="FF6600"/>
                </a:solidFill>
              </a:rPr>
              <a:t>[5]  Subramanian, M., </a:t>
            </a:r>
            <a:r>
              <a:rPr lang="en-GB" sz="1200" dirty="0" err="1">
                <a:solidFill>
                  <a:srgbClr val="FF6600"/>
                </a:solidFill>
              </a:rPr>
              <a:t>Bhukya</a:t>
            </a:r>
            <a:r>
              <a:rPr lang="en-GB" sz="1200" dirty="0">
                <a:solidFill>
                  <a:srgbClr val="FF6600"/>
                </a:solidFill>
              </a:rPr>
              <a:t>, S. N., Vijaya Prakash, R., Raju, K. N., Ray, S. and Pandian, M. [2023], Deploy machine learning model for effective bank telemarketing campaign, in ‘2023 International Conference on Distributed Computing and Electrical Circuits and Electronics (ICDCECE)’, pp. 1–6. </a:t>
            </a:r>
          </a:p>
          <a:p>
            <a:pPr algn="l"/>
            <a:endParaRPr lang="en-US" sz="1200" dirty="0">
              <a:solidFill>
                <a:srgbClr val="FF6600"/>
              </a:solidFill>
            </a:endParaRPr>
          </a:p>
          <a:p>
            <a:pPr algn="l"/>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35200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07932"/>
            <a:ext cx="6840000" cy="3996000"/>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lstStyle/>
          <a:p>
            <a:br>
              <a:rPr lang="en-US" sz="5000" dirty="0">
                <a:solidFill>
                  <a:srgbClr val="FF6600"/>
                </a:solidFill>
              </a:rPr>
            </a:br>
            <a:br>
              <a:rPr lang="en-US" sz="5000" dirty="0">
                <a:solidFill>
                  <a:srgbClr val="FF6600"/>
                </a:solidFill>
              </a:rPr>
            </a:br>
            <a:br>
              <a:rPr lang="en-US" sz="5000" dirty="0">
                <a:solidFill>
                  <a:srgbClr val="FF6600"/>
                </a:solidFill>
              </a:rPr>
            </a:br>
            <a:br>
              <a:rPr lang="en-US" sz="5000" dirty="0">
                <a:solidFill>
                  <a:srgbClr val="FF6600"/>
                </a:solidFill>
              </a:rPr>
            </a:br>
            <a:r>
              <a:rPr lang="en-GB" sz="5000" dirty="0">
                <a:solidFill>
                  <a:srgbClr val="FF6600"/>
                </a:solidFill>
              </a:rPr>
              <a:t>Methodology and Results</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7" y="-668998"/>
            <a:ext cx="6858004" cy="8196000"/>
          </a:xfrm>
        </p:spPr>
        <p:txBody>
          <a:bodyPr vert="vert270" anchor="ctr">
            <a:normAutofit/>
          </a:bodyPr>
          <a:lstStyle/>
          <a:p>
            <a:pPr marL="742950" lvl="1" indent="-285750" algn="l">
              <a:buFont typeface="Arial" panose="020B0604020202020204" pitchFamily="34" charset="0"/>
              <a:buChar char="•"/>
            </a:pPr>
            <a:r>
              <a:rPr lang="en-GB" sz="1800" dirty="0">
                <a:solidFill>
                  <a:srgbClr val="FF6600"/>
                </a:solidFill>
              </a:rPr>
              <a:t>Dataset Description</a:t>
            </a:r>
          </a:p>
          <a:p>
            <a:pPr marL="742950" lvl="1" indent="-285750" algn="l">
              <a:buFont typeface="Arial" panose="020B0604020202020204" pitchFamily="34" charset="0"/>
              <a:buChar char="•"/>
            </a:pPr>
            <a:r>
              <a:rPr lang="en-GB" sz="1800" dirty="0">
                <a:solidFill>
                  <a:srgbClr val="FF6600"/>
                </a:solidFill>
              </a:rPr>
              <a:t>Data Pre-processing</a:t>
            </a:r>
          </a:p>
          <a:p>
            <a:pPr marL="742950" lvl="1" indent="-285750" algn="l">
              <a:buFont typeface="Arial" panose="020B0604020202020204" pitchFamily="34" charset="0"/>
              <a:buChar char="•"/>
            </a:pPr>
            <a:r>
              <a:rPr lang="en-GB" sz="1800" dirty="0">
                <a:solidFill>
                  <a:srgbClr val="FF6600"/>
                </a:solidFill>
              </a:rPr>
              <a:t>Data Visualization</a:t>
            </a:r>
          </a:p>
          <a:p>
            <a:pPr marL="742950" lvl="1" indent="-285750" algn="l">
              <a:buFont typeface="Arial" panose="020B0604020202020204" pitchFamily="34" charset="0"/>
              <a:buChar char="•"/>
            </a:pPr>
            <a:r>
              <a:rPr lang="en-GB" sz="1800" dirty="0">
                <a:solidFill>
                  <a:srgbClr val="FF6600"/>
                </a:solidFill>
              </a:rPr>
              <a:t>EDA Summary</a:t>
            </a:r>
          </a:p>
          <a:p>
            <a:pPr marL="742950" lvl="1" indent="-285750" algn="l">
              <a:buFont typeface="Arial" panose="020B0604020202020204" pitchFamily="34" charset="0"/>
              <a:buChar char="•"/>
            </a:pPr>
            <a:r>
              <a:rPr lang="en-GB" sz="1800" dirty="0">
                <a:solidFill>
                  <a:srgbClr val="FF6600"/>
                </a:solidFill>
              </a:rPr>
              <a:t>Recommendation</a:t>
            </a:r>
          </a:p>
          <a:p>
            <a:pPr marL="742950" lvl="1" indent="-285750" algn="l">
              <a:buFont typeface="Arial" panose="020B0604020202020204" pitchFamily="34" charset="0"/>
              <a:buChar char="•"/>
            </a:pPr>
            <a:r>
              <a:rPr lang="en-GB" sz="1800" dirty="0">
                <a:solidFill>
                  <a:srgbClr val="FF6600"/>
                </a:solidFill>
              </a:rPr>
              <a:t>Data Modelling and Results</a:t>
            </a:r>
          </a:p>
          <a:p>
            <a:pPr marL="742950" lvl="1" indent="-285750" algn="l">
              <a:buFont typeface="Arial" panose="020B0604020202020204" pitchFamily="34" charset="0"/>
              <a:buChar char="•"/>
            </a:pPr>
            <a:r>
              <a:rPr lang="en-GB" sz="1800" dirty="0">
                <a:solidFill>
                  <a:srgbClr val="FF6600"/>
                </a:solidFill>
              </a:rPr>
              <a:t>Model Deployment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6619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4638" y="1421999"/>
            <a:ext cx="6840000" cy="3996000"/>
          </a:xfrm>
          <a:solidFill>
            <a:srgbClr val="3B3B3B"/>
          </a:solidFill>
        </p:spPr>
        <p:txBody>
          <a:bodyPr vert="vert270" anchor="t" anchorCtr="0"/>
          <a:lstStyle/>
          <a:p>
            <a:br>
              <a:rPr lang="en-US" dirty="0"/>
            </a:br>
            <a:br>
              <a:rPr lang="en-US" dirty="0"/>
            </a:br>
            <a:br>
              <a:rPr lang="en-US" dirty="0"/>
            </a:br>
            <a:r>
              <a:rPr lang="en-US" sz="5000" dirty="0">
                <a:solidFill>
                  <a:srgbClr val="FF6600"/>
                </a:solidFill>
              </a:rPr>
              <a:t>Dataset Description </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78678" y="-655317"/>
            <a:ext cx="6858004" cy="8168638"/>
          </a:xfrm>
        </p:spPr>
        <p:txBody>
          <a:bodyPr vert="vert270" anchor="ctr">
            <a:normAutofit/>
          </a:bodyPr>
          <a:lstStyle/>
          <a:p>
            <a:pPr lvl="1" algn="l"/>
            <a:r>
              <a:rPr lang="en-GB" sz="1600" dirty="0">
                <a:solidFill>
                  <a:srgbClr val="FF6600"/>
                </a:solidFill>
              </a:rPr>
              <a:t>	In total, the dataset consists of 41,188 records and 21 variables. These variables include 'age', 'job', 'marital', 'education', 'default', 'housing', 'loan', 'contact', 'month', '</a:t>
            </a:r>
            <a:r>
              <a:rPr lang="en-GB" sz="1600" dirty="0" err="1">
                <a:solidFill>
                  <a:srgbClr val="FF6600"/>
                </a:solidFill>
              </a:rPr>
              <a:t>day_of_week</a:t>
            </a:r>
            <a:r>
              <a:rPr lang="en-GB" sz="1600" dirty="0">
                <a:solidFill>
                  <a:srgbClr val="FF6600"/>
                </a:solidFill>
              </a:rPr>
              <a:t>', 'duration', 'campaign', '</a:t>
            </a:r>
            <a:r>
              <a:rPr lang="en-GB" sz="1600" dirty="0" err="1">
                <a:solidFill>
                  <a:srgbClr val="FF6600"/>
                </a:solidFill>
              </a:rPr>
              <a:t>pdays</a:t>
            </a:r>
            <a:r>
              <a:rPr lang="en-GB" sz="1600" dirty="0">
                <a:solidFill>
                  <a:srgbClr val="FF6600"/>
                </a:solidFill>
              </a:rPr>
              <a:t>', 'previous', '</a:t>
            </a:r>
            <a:r>
              <a:rPr lang="en-GB" sz="1600" dirty="0" err="1">
                <a:solidFill>
                  <a:srgbClr val="FF6600"/>
                </a:solidFill>
              </a:rPr>
              <a:t>poutcome</a:t>
            </a:r>
            <a:r>
              <a:rPr lang="en-GB" sz="1600" dirty="0">
                <a:solidFill>
                  <a:srgbClr val="FF6600"/>
                </a:solidFill>
              </a:rPr>
              <a:t>', '</a:t>
            </a:r>
            <a:r>
              <a:rPr lang="en-GB" sz="1600" dirty="0" err="1">
                <a:solidFill>
                  <a:srgbClr val="FF6600"/>
                </a:solidFill>
              </a:rPr>
              <a:t>emp.var.rate</a:t>
            </a:r>
            <a:r>
              <a:rPr lang="en-GB" sz="1600" dirty="0">
                <a:solidFill>
                  <a:srgbClr val="FF6600"/>
                </a:solidFill>
              </a:rPr>
              <a:t>', '</a:t>
            </a:r>
            <a:r>
              <a:rPr lang="en-GB" sz="1600" dirty="0" err="1">
                <a:solidFill>
                  <a:srgbClr val="FF6600"/>
                </a:solidFill>
              </a:rPr>
              <a:t>cons.price.idx</a:t>
            </a:r>
            <a:r>
              <a:rPr lang="en-GB" sz="1600" dirty="0">
                <a:solidFill>
                  <a:srgbClr val="FF6600"/>
                </a:solidFill>
              </a:rPr>
              <a:t>', '</a:t>
            </a:r>
            <a:r>
              <a:rPr lang="en-GB" sz="1600" dirty="0" err="1">
                <a:solidFill>
                  <a:srgbClr val="FF6600"/>
                </a:solidFill>
              </a:rPr>
              <a:t>cons.conf.idx</a:t>
            </a:r>
            <a:r>
              <a:rPr lang="en-GB" sz="1600" dirty="0">
                <a:solidFill>
                  <a:srgbClr val="FF6600"/>
                </a:solidFill>
              </a:rPr>
              <a:t>', 'euribor3m', '</a:t>
            </a:r>
            <a:r>
              <a:rPr lang="en-GB" sz="1600" dirty="0" err="1">
                <a:solidFill>
                  <a:srgbClr val="FF6600"/>
                </a:solidFill>
              </a:rPr>
              <a:t>nr.employed</a:t>
            </a:r>
            <a:r>
              <a:rPr lang="en-GB" sz="1600" dirty="0">
                <a:solidFill>
                  <a:srgbClr val="FF6600"/>
                </a:solidFill>
              </a:rPr>
              <a:t>', and 'y'. The target variable is denoted by 'y', while the remaining variables are considered as features.</a:t>
            </a:r>
          </a:p>
          <a:p>
            <a:pPr lvl="1" algn="l"/>
            <a:r>
              <a:rPr lang="en-GB" sz="1600" dirty="0">
                <a:solidFill>
                  <a:srgbClr val="FF6600"/>
                </a:solidFill>
              </a:rPr>
              <a:t>	The data types of the variables vary, 'age', 'duration', 'campaign', '</a:t>
            </a:r>
            <a:r>
              <a:rPr lang="en-GB" sz="1600" dirty="0" err="1">
                <a:solidFill>
                  <a:srgbClr val="FF6600"/>
                </a:solidFill>
              </a:rPr>
              <a:t>pdays</a:t>
            </a:r>
            <a:r>
              <a:rPr lang="en-GB" sz="1600" dirty="0">
                <a:solidFill>
                  <a:srgbClr val="FF6600"/>
                </a:solidFill>
              </a:rPr>
              <a:t>', and 'previous' are of the int64 data type, while '</a:t>
            </a:r>
            <a:r>
              <a:rPr lang="en-GB" sz="1600" dirty="0" err="1">
                <a:solidFill>
                  <a:srgbClr val="FF6600"/>
                </a:solidFill>
              </a:rPr>
              <a:t>emp.var.rate</a:t>
            </a:r>
            <a:r>
              <a:rPr lang="en-GB" sz="1600" dirty="0">
                <a:solidFill>
                  <a:srgbClr val="FF6600"/>
                </a:solidFill>
              </a:rPr>
              <a:t>', '</a:t>
            </a:r>
            <a:r>
              <a:rPr lang="en-GB" sz="1600" dirty="0" err="1">
                <a:solidFill>
                  <a:srgbClr val="FF6600"/>
                </a:solidFill>
              </a:rPr>
              <a:t>cons.price.idx</a:t>
            </a:r>
            <a:r>
              <a:rPr lang="en-GB" sz="1600" dirty="0">
                <a:solidFill>
                  <a:srgbClr val="FF6600"/>
                </a:solidFill>
              </a:rPr>
              <a:t>', '</a:t>
            </a:r>
            <a:r>
              <a:rPr lang="en-GB" sz="1600" dirty="0" err="1">
                <a:solidFill>
                  <a:srgbClr val="FF6600"/>
                </a:solidFill>
              </a:rPr>
              <a:t>cons.conf.idx</a:t>
            </a:r>
            <a:r>
              <a:rPr lang="en-GB" sz="1600" dirty="0">
                <a:solidFill>
                  <a:srgbClr val="FF6600"/>
                </a:solidFill>
              </a:rPr>
              <a:t>', 'euribor3m', and '</a:t>
            </a:r>
            <a:r>
              <a:rPr lang="en-GB" sz="1600" dirty="0" err="1">
                <a:solidFill>
                  <a:srgbClr val="FF6600"/>
                </a:solidFill>
              </a:rPr>
              <a:t>nr.employed</a:t>
            </a:r>
            <a:r>
              <a:rPr lang="en-GB" sz="1600" dirty="0">
                <a:solidFill>
                  <a:srgbClr val="FF6600"/>
                </a:solidFill>
              </a:rPr>
              <a:t>' are of the float64 data type. The variables 'job', 'marital', 'education', 'default', 'housing', 'loan', 'contact', 'month', '</a:t>
            </a:r>
            <a:r>
              <a:rPr lang="en-GB" sz="1600" dirty="0" err="1">
                <a:solidFill>
                  <a:srgbClr val="FF6600"/>
                </a:solidFill>
              </a:rPr>
              <a:t>day_of_week</a:t>
            </a:r>
            <a:r>
              <a:rPr lang="en-GB" sz="1600" dirty="0">
                <a:solidFill>
                  <a:srgbClr val="FF6600"/>
                </a:solidFill>
              </a:rPr>
              <a:t>', '</a:t>
            </a:r>
            <a:r>
              <a:rPr lang="en-GB" sz="1600" dirty="0" err="1">
                <a:solidFill>
                  <a:srgbClr val="FF6600"/>
                </a:solidFill>
              </a:rPr>
              <a:t>poutcome</a:t>
            </a:r>
            <a:r>
              <a:rPr lang="en-GB" sz="1600" dirty="0">
                <a:solidFill>
                  <a:srgbClr val="FF6600"/>
                </a:solidFill>
              </a:rPr>
              <a:t>', and 'y' are of the object data type.</a:t>
            </a:r>
            <a:endParaRPr lang="en-US" sz="1600" dirty="0">
              <a:solidFill>
                <a:srgbClr val="FF6600"/>
              </a:solidFill>
            </a:endParaRPr>
          </a:p>
          <a:p>
            <a:pPr lvl="1" algn="l"/>
            <a:endParaRPr lang="en-GB" sz="1600" dirty="0">
              <a:solidFill>
                <a:srgbClr val="FF6600"/>
              </a:solidFill>
            </a:endParaRPr>
          </a:p>
          <a:p>
            <a:pPr lvl="1" algn="l"/>
            <a:endParaRPr lang="en-GB"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231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4638" y="1421999"/>
            <a:ext cx="6840000" cy="3996000"/>
          </a:xfrm>
          <a:solidFill>
            <a:srgbClr val="3B3B3B"/>
          </a:solidFill>
        </p:spPr>
        <p:txBody>
          <a:bodyPr vert="vert270" anchor="t" anchorCtr="0"/>
          <a:lstStyle/>
          <a:p>
            <a:br>
              <a:rPr lang="en-US" dirty="0"/>
            </a:br>
            <a:br>
              <a:rPr lang="en-US" dirty="0"/>
            </a:br>
            <a:br>
              <a:rPr lang="en-US" dirty="0"/>
            </a:br>
            <a:r>
              <a:rPr lang="en-US" sz="5000" dirty="0">
                <a:solidFill>
                  <a:srgbClr val="FF6600"/>
                </a:solidFill>
              </a:rPr>
              <a:t>Data Pre-processing</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78678" y="-655317"/>
            <a:ext cx="6858004" cy="8168638"/>
          </a:xfrm>
        </p:spPr>
        <p:txBody>
          <a:bodyPr vert="vert270" anchor="ctr">
            <a:normAutofit/>
          </a:bodyPr>
          <a:lstStyle/>
          <a:p>
            <a:pPr marL="800100" lvl="1" indent="-342900" algn="l">
              <a:buFont typeface="Wingdings" pitchFamily="2" charset="2"/>
              <a:buChar char="Ø"/>
            </a:pPr>
            <a:r>
              <a:rPr lang="en-US" sz="1200" b="1" dirty="0">
                <a:solidFill>
                  <a:srgbClr val="FF6600"/>
                </a:solidFill>
              </a:rPr>
              <a:t>Missing Values:</a:t>
            </a:r>
            <a:r>
              <a:rPr lang="en-US" sz="1200" dirty="0">
                <a:solidFill>
                  <a:srgbClr val="FF6600"/>
                </a:solidFill>
              </a:rPr>
              <a:t> In some categorical attributes, there are instances of missing values denoted by the label "unknown”. </a:t>
            </a:r>
            <a:r>
              <a:rPr lang="en-GB" sz="1200" dirty="0">
                <a:solidFill>
                  <a:srgbClr val="FF6600"/>
                </a:solidFill>
              </a:rPr>
              <a:t>The decision was made not to drop these labels due to their substantial presence in the dataset. Removing these values could potentially impact the integrity of the training data. Hence, t</a:t>
            </a:r>
            <a:r>
              <a:rPr lang="en-US" sz="1200" dirty="0">
                <a:solidFill>
                  <a:srgbClr val="FF6600"/>
                </a:solidFill>
              </a:rPr>
              <a:t>hese labels can be approached in different ways by first replacing them into null values and later an imputation techniques (i.e. SimpleImpute) has been applied to handle these missing values.</a:t>
            </a:r>
          </a:p>
          <a:p>
            <a:pPr marL="800100" lvl="1" indent="-342900" algn="l">
              <a:buFont typeface="Wingdings" pitchFamily="2" charset="2"/>
              <a:buChar char="Ø"/>
            </a:pPr>
            <a:r>
              <a:rPr lang="en-US" sz="1200" b="1" dirty="0">
                <a:solidFill>
                  <a:srgbClr val="FF6600"/>
                </a:solidFill>
              </a:rPr>
              <a:t>Inconsistent datatypes: </a:t>
            </a:r>
            <a:r>
              <a:rPr lang="en-GB" sz="1200" dirty="0">
                <a:solidFill>
                  <a:srgbClr val="FF6600"/>
                </a:solidFill>
              </a:rPr>
              <a:t>Once the "unknown" values were transformed into </a:t>
            </a:r>
            <a:r>
              <a:rPr lang="en-GB" sz="1200" dirty="0" err="1">
                <a:solidFill>
                  <a:srgbClr val="FF6600"/>
                </a:solidFill>
              </a:rPr>
              <a:t>NaN</a:t>
            </a:r>
            <a:r>
              <a:rPr lang="en-GB" sz="1200" dirty="0">
                <a:solidFill>
                  <a:srgbClr val="FF6600"/>
                </a:solidFill>
              </a:rPr>
              <a:t> values, the categorical variables ('job', 'marital', 'education', 'default', 'housing', 'loan') were examined for potential mixed datatypes. However, it was confirmed that these variables do not exhibit multiple datatypes, as they are consistently of the same datatype throughout the dataset. </a:t>
            </a:r>
          </a:p>
          <a:p>
            <a:pPr marL="800100" lvl="1" indent="-342900" algn="l">
              <a:buFont typeface="Wingdings" pitchFamily="2" charset="2"/>
              <a:buChar char="Ø"/>
            </a:pPr>
            <a:r>
              <a:rPr lang="en-GB" sz="1200" b="1" dirty="0">
                <a:solidFill>
                  <a:srgbClr val="FF6600"/>
                </a:solidFill>
              </a:rPr>
              <a:t>Encoding the categorical variables: </a:t>
            </a:r>
            <a:r>
              <a:rPr lang="en-GB" sz="1200" dirty="0">
                <a:solidFill>
                  <a:srgbClr val="FF6600"/>
                </a:solidFill>
              </a:rPr>
              <a:t>Prior to converting the categorical variables into numeric values, an assessment was conducted to determine whether each variable falls under binary categorical or multi-categorical classification. Binary categorical variables were encoded using Label Encoder, while multi-categorical variables were encoded using One-Hot Encoder.</a:t>
            </a:r>
          </a:p>
          <a:p>
            <a:pPr marL="800100" lvl="1" indent="-342900" algn="l">
              <a:buFont typeface="Wingdings" pitchFamily="2" charset="2"/>
              <a:buChar char="Ø"/>
            </a:pPr>
            <a:r>
              <a:rPr lang="en-GB" sz="1200" b="1" dirty="0">
                <a:solidFill>
                  <a:srgbClr val="FF6600"/>
                </a:solidFill>
              </a:rPr>
              <a:t>Imbalance Dataset:</a:t>
            </a:r>
            <a:r>
              <a:rPr lang="en-GB" sz="1200" dirty="0">
                <a:solidFill>
                  <a:srgbClr val="FF6600"/>
                </a:solidFill>
              </a:rPr>
              <a:t> The dataset is imbalance as the target variables has 36,548 values for the category 'no' and 4,640 values for the category 'yes’. To address this issue, the SMOTE (Synthetic Minority Over-sampling Technique) method was employed. Sample of dataset is displayed in Fig 1 below.</a:t>
            </a:r>
            <a:endParaRPr lang="en-US" sz="1200" dirty="0">
              <a:solidFill>
                <a:srgbClr val="FF6600"/>
              </a:solidFill>
            </a:endParaRPr>
          </a:p>
          <a:p>
            <a:pPr marL="800100" lvl="1" indent="-342900" algn="l">
              <a:buFont typeface="Wingdings" pitchFamily="2" charset="2"/>
              <a:buChar char="Ø"/>
            </a:pPr>
            <a:endParaRPr lang="en-US" sz="1200" dirty="0">
              <a:solidFill>
                <a:srgbClr val="FF6600"/>
              </a:solidFill>
            </a:endParaRPr>
          </a:p>
          <a:p>
            <a:pPr lvl="1" algn="l"/>
            <a:r>
              <a:rPr lang="en-US" sz="1200" dirty="0">
                <a:solidFill>
                  <a:srgbClr val="FF6600"/>
                </a:solidFill>
              </a:rPr>
              <a:t>			</a:t>
            </a:r>
          </a:p>
          <a:p>
            <a:pPr lvl="1" algn="l"/>
            <a:endParaRPr lang="en-US" sz="1200" dirty="0">
              <a:solidFill>
                <a:srgbClr val="FF6600"/>
              </a:solidFill>
            </a:endParaRPr>
          </a:p>
          <a:p>
            <a:pPr lvl="1" algn="l"/>
            <a:endParaRPr lang="en-US" sz="1200" dirty="0">
              <a:solidFill>
                <a:srgbClr val="FF6600"/>
              </a:solidFill>
            </a:endParaRPr>
          </a:p>
          <a:p>
            <a:pPr lvl="1" algn="l"/>
            <a:r>
              <a:rPr lang="en-US" sz="1200" dirty="0">
                <a:solidFill>
                  <a:srgbClr val="FF6600"/>
                </a:solidFill>
              </a:rPr>
              <a:t>			Fig 1: Few records of Dataset</a:t>
            </a:r>
            <a:endParaRPr lang="en-GB"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D8E60BA2-7413-BE29-7DB2-F590A06F6587}"/>
              </a:ext>
            </a:extLst>
          </p:cNvPr>
          <p:cNvPicPr>
            <a:picLocks noChangeAspect="1"/>
          </p:cNvPicPr>
          <p:nvPr/>
        </p:nvPicPr>
        <p:blipFill>
          <a:blip r:embed="rId3"/>
          <a:stretch>
            <a:fillRect/>
          </a:stretch>
        </p:blipFill>
        <p:spPr>
          <a:xfrm>
            <a:off x="4282440" y="4504431"/>
            <a:ext cx="7772400" cy="505065"/>
          </a:xfrm>
          <a:prstGeom prst="rect">
            <a:avLst/>
          </a:prstGeom>
        </p:spPr>
      </p:pic>
    </p:spTree>
    <p:extLst>
      <p:ext uri="{BB962C8B-B14F-4D97-AF65-F5344CB8AC3E}">
        <p14:creationId xmlns:p14="http://schemas.microsoft.com/office/powerpoint/2010/main" val="337401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4638" y="1421999"/>
            <a:ext cx="6840000" cy="3996000"/>
          </a:xfrm>
          <a:solidFill>
            <a:srgbClr val="3B3B3B"/>
          </a:solidFill>
        </p:spPr>
        <p:txBody>
          <a:bodyPr vert="vert270" anchor="t" anchorCtr="0">
            <a:normAutofit/>
          </a:bodyPr>
          <a:lstStyle/>
          <a:p>
            <a:br>
              <a:rPr lang="en-US" sz="5000" dirty="0"/>
            </a:br>
            <a:br>
              <a:rPr lang="en-US" sz="5000" dirty="0"/>
            </a:br>
            <a:br>
              <a:rPr lang="en-US" sz="5000" dirty="0"/>
            </a:br>
            <a:r>
              <a:rPr lang="en-US" sz="5000" dirty="0">
                <a:solidFill>
                  <a:srgbClr val="FF6600"/>
                </a:solidFill>
              </a:rPr>
              <a:t>Data Pre-processing  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78678" y="-655317"/>
            <a:ext cx="6858004" cy="8168638"/>
          </a:xfrm>
        </p:spPr>
        <p:txBody>
          <a:bodyPr vert="vert270" anchor="t">
            <a:normAutofit/>
          </a:bodyPr>
          <a:lstStyle/>
          <a:p>
            <a:pPr algn="l"/>
            <a:r>
              <a:rPr lang="en-US" sz="1600" dirty="0">
                <a:solidFill>
                  <a:srgbClr val="FF6600"/>
                </a:solidFill>
              </a:rPr>
              <a:t>	</a:t>
            </a:r>
          </a:p>
          <a:p>
            <a:pPr marL="800100" lvl="1" indent="-342900" algn="l">
              <a:buFont typeface="Wingdings" pitchFamily="2" charset="2"/>
              <a:buChar char="Ø"/>
            </a:pPr>
            <a:r>
              <a:rPr lang="en-GB" sz="1600" b="1" dirty="0">
                <a:solidFill>
                  <a:srgbClr val="FF6600"/>
                </a:solidFill>
              </a:rPr>
              <a:t>Outliers Detection: </a:t>
            </a:r>
            <a:r>
              <a:rPr lang="en-GB" sz="1600" dirty="0">
                <a:solidFill>
                  <a:srgbClr val="FF6600"/>
                </a:solidFill>
              </a:rPr>
              <a:t>Outliers were identified using two methods: the Interquartile Range (IQR) method as displayed in Figure 2 and Z-score method as displayed in Figure 3 below. In order to minimize excessive changes to the dataset, a quantile imputation technique was employed to replace the outliers.</a:t>
            </a:r>
            <a:r>
              <a:rPr lang="en-US" sz="1200" b="1" dirty="0">
                <a:solidFill>
                  <a:srgbClr val="FF6600"/>
                </a:solidFill>
              </a:rPr>
              <a:t>	</a:t>
            </a: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		</a:t>
            </a:r>
          </a:p>
          <a:p>
            <a:pPr algn="l"/>
            <a:r>
              <a:rPr lang="en-US" sz="1600" dirty="0">
                <a:solidFill>
                  <a:srgbClr val="FF6600"/>
                </a:solidFill>
              </a:rPr>
              <a:t>		Fig 2: Outliers detected by </a:t>
            </a:r>
            <a:r>
              <a:rPr lang="en-US" sz="1600" dirty="0" err="1">
                <a:solidFill>
                  <a:srgbClr val="FF6600"/>
                </a:solidFill>
              </a:rPr>
              <a:t>Interquantile</a:t>
            </a:r>
            <a:r>
              <a:rPr lang="en-US" sz="1600" dirty="0">
                <a:solidFill>
                  <a:srgbClr val="FF6600"/>
                </a:solidFill>
              </a:rPr>
              <a:t> Range method</a:t>
            </a: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			Fig 3: Outliers Detected by </a:t>
            </a:r>
            <a:r>
              <a:rPr lang="en-US" sz="1600" dirty="0" err="1">
                <a:solidFill>
                  <a:srgbClr val="FF6600"/>
                </a:solidFill>
              </a:rPr>
              <a:t>ZScore</a:t>
            </a:r>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 name="Picture 8">
            <a:extLst>
              <a:ext uri="{FF2B5EF4-FFF2-40B4-BE49-F238E27FC236}">
                <a16:creationId xmlns:a16="http://schemas.microsoft.com/office/drawing/2014/main" id="{03CE0F6F-4713-C48E-EAF5-3EE0F034E2C6}"/>
              </a:ext>
            </a:extLst>
          </p:cNvPr>
          <p:cNvPicPr>
            <a:picLocks noChangeAspect="1"/>
          </p:cNvPicPr>
          <p:nvPr/>
        </p:nvPicPr>
        <p:blipFill>
          <a:blip r:embed="rId3"/>
          <a:stretch>
            <a:fillRect/>
          </a:stretch>
        </p:blipFill>
        <p:spPr>
          <a:xfrm>
            <a:off x="5751830" y="1370550"/>
            <a:ext cx="4711700" cy="2374900"/>
          </a:xfrm>
          <a:prstGeom prst="rect">
            <a:avLst/>
          </a:prstGeom>
        </p:spPr>
      </p:pic>
      <p:pic>
        <p:nvPicPr>
          <p:cNvPr id="10" name="Picture 9">
            <a:extLst>
              <a:ext uri="{FF2B5EF4-FFF2-40B4-BE49-F238E27FC236}">
                <a16:creationId xmlns:a16="http://schemas.microsoft.com/office/drawing/2014/main" id="{5007DC4C-2508-67C0-3838-A6D217250839}"/>
              </a:ext>
            </a:extLst>
          </p:cNvPr>
          <p:cNvPicPr>
            <a:picLocks noChangeAspect="1"/>
          </p:cNvPicPr>
          <p:nvPr/>
        </p:nvPicPr>
        <p:blipFill>
          <a:blip r:embed="rId4"/>
          <a:stretch>
            <a:fillRect/>
          </a:stretch>
        </p:blipFill>
        <p:spPr>
          <a:xfrm>
            <a:off x="5942330" y="4217268"/>
            <a:ext cx="4330700" cy="889000"/>
          </a:xfrm>
          <a:prstGeom prst="rect">
            <a:avLst/>
          </a:prstGeom>
        </p:spPr>
      </p:pic>
    </p:spTree>
    <p:extLst>
      <p:ext uri="{BB962C8B-B14F-4D97-AF65-F5344CB8AC3E}">
        <p14:creationId xmlns:p14="http://schemas.microsoft.com/office/powerpoint/2010/main" val="83077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70000" lnSpcReduction="20000"/>
          </a:bodyPr>
          <a:lstStyle/>
          <a:p>
            <a:pPr algn="just"/>
            <a:r>
              <a:rPr lang="en-US" sz="2800" dirty="0">
                <a:solidFill>
                  <a:srgbClr val="FF6600"/>
                </a:solidFill>
              </a:rPr>
              <a:t>  </a:t>
            </a:r>
          </a:p>
          <a:p>
            <a:pPr marL="514350" indent="-514350" algn="just">
              <a:buFont typeface="+mj-lt"/>
              <a:buAutoNum type="arabicPeriod"/>
            </a:pPr>
            <a:r>
              <a:rPr lang="en-US" sz="2000" b="1" dirty="0">
                <a:solidFill>
                  <a:srgbClr val="FF6600"/>
                </a:solidFill>
              </a:rPr>
              <a:t>Correlation between data variables: </a:t>
            </a: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endParaRPr lang="en-GB" sz="1600" b="0" i="0" dirty="0">
              <a:solidFill>
                <a:srgbClr val="FF6600"/>
              </a:solidFill>
              <a:effectLst/>
            </a:endParaRPr>
          </a:p>
          <a:p>
            <a:pPr algn="l"/>
            <a:r>
              <a:rPr lang="en-GB" sz="1600" dirty="0">
                <a:solidFill>
                  <a:srgbClr val="FF6600"/>
                </a:solidFill>
              </a:rPr>
              <a:t>		</a:t>
            </a:r>
          </a:p>
          <a:p>
            <a:pPr algn="l"/>
            <a:endParaRPr lang="en-GB" sz="1600" dirty="0">
              <a:solidFill>
                <a:srgbClr val="FF6600"/>
              </a:solidFill>
            </a:endParaRPr>
          </a:p>
          <a:p>
            <a:pPr algn="l"/>
            <a:endParaRPr lang="en-GB" sz="1600" dirty="0">
              <a:solidFill>
                <a:srgbClr val="FF6600"/>
              </a:solidFill>
            </a:endParaRPr>
          </a:p>
          <a:p>
            <a:pPr algn="l"/>
            <a:endParaRPr lang="en-GB" sz="1600" dirty="0">
              <a:solidFill>
                <a:srgbClr val="FF6600"/>
              </a:solidFill>
            </a:endParaRPr>
          </a:p>
          <a:p>
            <a:pPr algn="l"/>
            <a:endParaRPr lang="en-GB" sz="1600" dirty="0">
              <a:solidFill>
                <a:srgbClr val="FF6600"/>
              </a:solidFill>
            </a:endParaRPr>
          </a:p>
          <a:p>
            <a:pPr algn="l"/>
            <a:r>
              <a:rPr lang="en-GB" sz="1600" dirty="0">
                <a:solidFill>
                  <a:srgbClr val="FF6600"/>
                </a:solidFill>
              </a:rPr>
              <a:t>				Fig 4: Heat map </a:t>
            </a:r>
            <a:endParaRPr lang="en-GB" sz="1600" b="0" i="0" dirty="0">
              <a:solidFill>
                <a:srgbClr val="FF6600"/>
              </a:solidFill>
              <a:effectLst/>
            </a:endParaRPr>
          </a:p>
          <a:p>
            <a:pPr marL="228600" algn="l"/>
            <a:r>
              <a:rPr lang="en-GB" sz="1600" b="0" i="0" dirty="0">
                <a:solidFill>
                  <a:srgbClr val="FF6600"/>
                </a:solidFill>
                <a:effectLst/>
              </a:rPr>
              <a:t>As depicted in Fig 4, there seems to </a:t>
            </a:r>
            <a:r>
              <a:rPr lang="en-GB" sz="1600" dirty="0">
                <a:solidFill>
                  <a:srgbClr val="FF6600"/>
                </a:solidFill>
              </a:rPr>
              <a:t>be a </a:t>
            </a:r>
          </a:p>
          <a:p>
            <a:pPr marL="514350" indent="-285750" algn="l">
              <a:buFont typeface="Arial" panose="020B0604020202020204" pitchFamily="34" charset="0"/>
              <a:buChar char="•"/>
            </a:pPr>
            <a:r>
              <a:rPr lang="en-GB" sz="1600" dirty="0">
                <a:solidFill>
                  <a:srgbClr val="FF6600"/>
                </a:solidFill>
              </a:rPr>
              <a:t>Correlation between EMP.VAR.RATE and CONS.PRICE.IDX: 0.7753</a:t>
            </a:r>
          </a:p>
          <a:p>
            <a:pPr marL="514350" indent="-285750" algn="l">
              <a:buFont typeface="Arial" panose="020B0604020202020204" pitchFamily="34" charset="0"/>
              <a:buChar char="•"/>
            </a:pPr>
            <a:r>
              <a:rPr lang="en-GB" sz="1600" dirty="0">
                <a:solidFill>
                  <a:srgbClr val="FF6600"/>
                </a:solidFill>
              </a:rPr>
              <a:t>Correlation between EMP.VAR.RATE and EURIBOR3M: 0.9722</a:t>
            </a:r>
          </a:p>
          <a:p>
            <a:pPr marL="514350" indent="-285750" algn="l">
              <a:buFont typeface="Arial" panose="020B0604020202020204" pitchFamily="34" charset="0"/>
              <a:buChar char="•"/>
            </a:pPr>
            <a:r>
              <a:rPr lang="en-GB" sz="1600" dirty="0">
                <a:solidFill>
                  <a:srgbClr val="FF6600"/>
                </a:solidFill>
              </a:rPr>
              <a:t>Correlation between EMP.VAR.RATE and NR.EMPLOYED: 0.9070</a:t>
            </a:r>
          </a:p>
          <a:p>
            <a:pPr marL="514350" indent="-285750" algn="l">
              <a:buFont typeface="Arial" panose="020B0604020202020204" pitchFamily="34" charset="0"/>
              <a:buChar char="•"/>
            </a:pPr>
            <a:r>
              <a:rPr lang="en-GB" sz="1600" dirty="0">
                <a:solidFill>
                  <a:srgbClr val="FF6600"/>
                </a:solidFill>
              </a:rPr>
              <a:t>Correlation between CONS.PRICE.IDX and EURIBOR3M: 0.6882</a:t>
            </a:r>
          </a:p>
          <a:p>
            <a:pPr marL="514350" indent="-285750" algn="l">
              <a:buFont typeface="Arial" panose="020B0604020202020204" pitchFamily="34" charset="0"/>
              <a:buChar char="•"/>
            </a:pPr>
            <a:r>
              <a:rPr lang="en-GB" sz="1600" dirty="0">
                <a:solidFill>
                  <a:srgbClr val="FF6600"/>
                </a:solidFill>
              </a:rPr>
              <a:t>Correlation between CONS.PRICE.IDX and NR.EMPLOYED: 0.5220</a:t>
            </a:r>
          </a:p>
          <a:p>
            <a:pPr marL="514350" indent="-285750" algn="l">
              <a:buFont typeface="Arial" panose="020B0604020202020204" pitchFamily="34" charset="0"/>
              <a:buChar char="•"/>
            </a:pPr>
            <a:r>
              <a:rPr lang="en-GB" sz="1600" dirty="0">
                <a:solidFill>
                  <a:srgbClr val="FF6600"/>
                </a:solidFill>
              </a:rPr>
              <a:t>Correlation between EURIBOR3M and NR.EMPLOYED: 0.945</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screenshot of a graph&#10;&#10;Description automatically generated">
            <a:extLst>
              <a:ext uri="{FF2B5EF4-FFF2-40B4-BE49-F238E27FC236}">
                <a16:creationId xmlns:a16="http://schemas.microsoft.com/office/drawing/2014/main" id="{AB5FFBB5-79E3-59DA-0EB1-FCA0AFFB9DEF}"/>
              </a:ext>
            </a:extLst>
          </p:cNvPr>
          <p:cNvPicPr>
            <a:picLocks noChangeAspect="1"/>
          </p:cNvPicPr>
          <p:nvPr/>
        </p:nvPicPr>
        <p:blipFill>
          <a:blip r:embed="rId3"/>
          <a:stretch>
            <a:fillRect/>
          </a:stretch>
        </p:blipFill>
        <p:spPr>
          <a:xfrm>
            <a:off x="4917781" y="652538"/>
            <a:ext cx="6557992" cy="3949700"/>
          </a:xfrm>
          <a:prstGeom prst="rect">
            <a:avLst/>
          </a:prstGeom>
        </p:spPr>
      </p:pic>
    </p:spTree>
    <p:extLst>
      <p:ext uri="{BB962C8B-B14F-4D97-AF65-F5344CB8AC3E}">
        <p14:creationId xmlns:p14="http://schemas.microsoft.com/office/powerpoint/2010/main" val="115156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sz="5000" b="1" dirty="0">
                <a:solidFill>
                  <a:srgbClr val="FF6600"/>
                </a:solidFill>
              </a:rPr>
              <a:t>Data Visualization - </a:t>
            </a:r>
            <a:r>
              <a:rPr lang="en-US" sz="5000" b="1" dirty="0" err="1">
                <a:solidFill>
                  <a:srgbClr val="FF6600"/>
                </a:solidFill>
              </a:rPr>
              <a:t>cont</a:t>
            </a:r>
            <a:endParaRPr lang="en-US" sz="5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a:bodyPr>
          <a:lstStyle/>
          <a:p>
            <a:pPr algn="just"/>
            <a:r>
              <a:rPr lang="en-US" sz="2800" dirty="0">
                <a:solidFill>
                  <a:srgbClr val="FF6600"/>
                </a:solidFill>
              </a:rPr>
              <a:t>  </a:t>
            </a:r>
          </a:p>
          <a:p>
            <a:pPr algn="just"/>
            <a:r>
              <a:rPr lang="en-US" sz="2200" dirty="0">
                <a:solidFill>
                  <a:srgbClr val="FF6600"/>
                </a:solidFill>
              </a:rPr>
              <a:t>	</a:t>
            </a: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r>
              <a:rPr lang="en-US" sz="1200" dirty="0">
                <a:solidFill>
                  <a:srgbClr val="FF6600"/>
                </a:solidFill>
              </a:rPr>
              <a:t>				Fig  5: Pair Plot</a:t>
            </a:r>
          </a:p>
          <a:p>
            <a:pPr algn="just"/>
            <a:r>
              <a:rPr lang="en-GB" sz="1200" dirty="0">
                <a:solidFill>
                  <a:srgbClr val="FF6600"/>
                </a:solidFill>
              </a:rPr>
              <a:t>These findings suggest a potential relationship among EMP.VAR.RATE, EURIBOR3M and NR.EMPLOYED variables. To further illustrate this relationship, a Pair plot is showcased in Fig 4 above.</a:t>
            </a:r>
            <a:endParaRPr lang="en-US" sz="1200" dirty="0">
              <a:solidFill>
                <a:srgbClr val="FF6600"/>
              </a:solidFill>
            </a:endParaRPr>
          </a:p>
          <a:p>
            <a:pPr algn="just"/>
            <a:endParaRPr lang="en-US" sz="2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oup of blue and white graphs&#10;&#10;Description automatically generated">
            <a:extLst>
              <a:ext uri="{FF2B5EF4-FFF2-40B4-BE49-F238E27FC236}">
                <a16:creationId xmlns:a16="http://schemas.microsoft.com/office/drawing/2014/main" id="{6CA472F5-1C1A-DE0D-C24D-4460AC8E31B9}"/>
              </a:ext>
            </a:extLst>
          </p:cNvPr>
          <p:cNvPicPr>
            <a:picLocks noChangeAspect="1"/>
          </p:cNvPicPr>
          <p:nvPr/>
        </p:nvPicPr>
        <p:blipFill>
          <a:blip r:embed="rId3"/>
          <a:stretch>
            <a:fillRect/>
          </a:stretch>
        </p:blipFill>
        <p:spPr>
          <a:xfrm>
            <a:off x="5152563" y="673678"/>
            <a:ext cx="5731510" cy="4076700"/>
          </a:xfrm>
          <a:prstGeom prst="rect">
            <a:avLst/>
          </a:prstGeom>
        </p:spPr>
      </p:pic>
    </p:spTree>
    <p:extLst>
      <p:ext uri="{BB962C8B-B14F-4D97-AF65-F5344CB8AC3E}">
        <p14:creationId xmlns:p14="http://schemas.microsoft.com/office/powerpoint/2010/main" val="1689039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9081</TotalTime>
  <Words>4279</Words>
  <Application>Microsoft Macintosh PowerPoint</Application>
  <PresentationFormat>Widescreen</PresentationFormat>
  <Paragraphs>459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CMSS10</vt:lpstr>
      <vt:lpstr>Lato Extended</vt:lpstr>
      <vt:lpstr>Wingdings</vt:lpstr>
      <vt:lpstr>Office Theme</vt:lpstr>
      <vt:lpstr>PowerPoint Presentation</vt:lpstr>
      <vt:lpstr>    Agenda</vt:lpstr>
      <vt:lpstr>    Introduction</vt:lpstr>
      <vt:lpstr>    Methodology and Results</vt:lpstr>
      <vt:lpstr>   Dataset Description </vt:lpstr>
      <vt:lpstr>   Data Pre-processing</vt:lpstr>
      <vt:lpstr>   Data Pre-processing  Cont.</vt:lpstr>
      <vt:lpstr>   Data Visualization</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EDA Summary</vt:lpstr>
      <vt:lpstr>   Recommendations</vt:lpstr>
      <vt:lpstr>   Data Modelling</vt:lpstr>
      <vt:lpstr>    Data Modelling and Results</vt:lpstr>
      <vt:lpstr>    Data Modelling and Results</vt:lpstr>
      <vt:lpstr>    Data Modelling and Results</vt:lpstr>
      <vt:lpstr>   Model Deployment</vt:lpstr>
      <vt:lpstr>    Discussion and Analysis</vt:lpstr>
      <vt:lpstr>    Conclusion and Future Work</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Dadariya</dc:creator>
  <cp:lastModifiedBy>Microsoft Office User</cp:lastModifiedBy>
  <cp:revision>96</cp:revision>
  <dcterms:created xsi:type="dcterms:W3CDTF">2023-05-14T21:53:25Z</dcterms:created>
  <dcterms:modified xsi:type="dcterms:W3CDTF">2023-07-30T21:58:05Z</dcterms:modified>
</cp:coreProperties>
</file>