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2" r:id="rId6"/>
    <p:sldId id="271" r:id="rId7"/>
    <p:sldId id="286" r:id="rId8"/>
    <p:sldId id="288" r:id="rId9"/>
    <p:sldId id="291" r:id="rId10"/>
    <p:sldId id="275" r:id="rId11"/>
    <p:sldId id="292" r:id="rId12"/>
    <p:sldId id="293" r:id="rId13"/>
    <p:sldId id="294" r:id="rId14"/>
    <p:sldId id="295" r:id="rId15"/>
    <p:sldId id="302" r:id="rId16"/>
    <p:sldId id="303" r:id="rId17"/>
    <p:sldId id="304" r:id="rId18"/>
    <p:sldId id="296" r:id="rId19"/>
    <p:sldId id="305" r:id="rId20"/>
    <p:sldId id="306" r:id="rId21"/>
    <p:sldId id="307" r:id="rId22"/>
    <p:sldId id="308" r:id="rId23"/>
    <p:sldId id="309" r:id="rId24"/>
    <p:sldId id="273" r:id="rId25"/>
    <p:sldId id="274" r:id="rId26"/>
    <p:sldId id="310" r:id="rId27"/>
    <p:sldId id="287"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0"/>
    <p:restoredTop sz="96197"/>
  </p:normalViewPr>
  <p:slideViewPr>
    <p:cSldViewPr snapToGrid="0">
      <p:cViewPr varScale="1">
        <p:scale>
          <a:sx n="123" d="100"/>
          <a:sy n="123" d="100"/>
        </p:scale>
        <p:origin x="216"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GB" sz="4000" b="0" i="0" dirty="0">
                <a:effectLst/>
                <a:latin typeface="Lato Extended"/>
              </a:rPr>
              <a:t>Bank Marketing Campaign</a:t>
            </a:r>
            <a:endParaRPr lang="en-US" sz="4000" dirty="0"/>
          </a:p>
          <a:p>
            <a:endParaRPr lang="en-US" sz="4000" dirty="0"/>
          </a:p>
          <a:p>
            <a:r>
              <a:rPr lang="en-US" sz="2800" b="1" dirty="0"/>
              <a:t>Aditi </a:t>
            </a:r>
            <a:r>
              <a:rPr lang="en-US" sz="2800" b="1" dirty="0" err="1"/>
              <a:t>Dadariya</a:t>
            </a:r>
            <a:r>
              <a:rPr lang="en-US" sz="2800" b="1" dirty="0"/>
              <a:t> - July 15th 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fontScale="70000" lnSpcReduction="20000"/>
          </a:bodyPr>
          <a:lstStyle/>
          <a:p>
            <a:pPr algn="just"/>
            <a:r>
              <a:rPr lang="en-US" sz="2800" dirty="0">
                <a:solidFill>
                  <a:srgbClr val="FF6600"/>
                </a:solidFill>
              </a:rPr>
              <a:t>  </a:t>
            </a:r>
          </a:p>
          <a:p>
            <a:pPr marL="514350" indent="-514350" algn="just">
              <a:buFont typeface="+mj-lt"/>
              <a:buAutoNum type="arabicPeriod"/>
            </a:pPr>
            <a:r>
              <a:rPr lang="en-US" sz="2000" b="1" dirty="0">
                <a:solidFill>
                  <a:srgbClr val="FF6600"/>
                </a:solidFill>
              </a:rPr>
              <a:t>Correlation between data variables:</a:t>
            </a: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endParaRPr lang="en-US" dirty="0">
              <a:solidFill>
                <a:srgbClr val="FF6600"/>
              </a:solidFill>
            </a:endParaRPr>
          </a:p>
          <a:p>
            <a:pPr algn="l"/>
            <a:endParaRPr lang="en-GB" sz="1600" b="0" i="0" dirty="0">
              <a:solidFill>
                <a:srgbClr val="FF6600"/>
              </a:solidFill>
              <a:effectLst/>
            </a:endParaRPr>
          </a:p>
          <a:p>
            <a:pPr algn="l"/>
            <a:r>
              <a:rPr lang="en-GB" sz="1600" dirty="0">
                <a:solidFill>
                  <a:srgbClr val="FF6600"/>
                </a:solidFill>
              </a:rPr>
              <a:t>		</a:t>
            </a:r>
          </a:p>
          <a:p>
            <a:pPr algn="l"/>
            <a:endParaRPr lang="en-GB" sz="1600" dirty="0">
              <a:solidFill>
                <a:srgbClr val="FF6600"/>
              </a:solidFill>
            </a:endParaRPr>
          </a:p>
          <a:p>
            <a:pPr algn="l"/>
            <a:endParaRPr lang="en-GB" sz="1600" dirty="0">
              <a:solidFill>
                <a:srgbClr val="FF6600"/>
              </a:solidFill>
            </a:endParaRPr>
          </a:p>
          <a:p>
            <a:pPr algn="l"/>
            <a:endParaRPr lang="en-GB" sz="1600" dirty="0">
              <a:solidFill>
                <a:srgbClr val="FF6600"/>
              </a:solidFill>
            </a:endParaRPr>
          </a:p>
          <a:p>
            <a:pPr algn="l"/>
            <a:endParaRPr lang="en-GB" sz="1600" dirty="0">
              <a:solidFill>
                <a:srgbClr val="FF6600"/>
              </a:solidFill>
            </a:endParaRPr>
          </a:p>
          <a:p>
            <a:pPr algn="l"/>
            <a:r>
              <a:rPr lang="en-GB" sz="1600" dirty="0">
                <a:solidFill>
                  <a:srgbClr val="FF6600"/>
                </a:solidFill>
              </a:rPr>
              <a:t>				Fig 3: Heat map </a:t>
            </a:r>
            <a:endParaRPr lang="en-GB" sz="1600" b="0" i="0" dirty="0">
              <a:solidFill>
                <a:srgbClr val="FF6600"/>
              </a:solidFill>
              <a:effectLst/>
            </a:endParaRPr>
          </a:p>
          <a:p>
            <a:pPr marL="228600" algn="l"/>
            <a:r>
              <a:rPr lang="en-GB" sz="1600" b="0" i="0" dirty="0">
                <a:solidFill>
                  <a:srgbClr val="FF6600"/>
                </a:solidFill>
                <a:effectLst/>
              </a:rPr>
              <a:t>As depicted in Fig 3, there seems to </a:t>
            </a:r>
            <a:r>
              <a:rPr lang="en-GB" sz="1600" dirty="0">
                <a:solidFill>
                  <a:srgbClr val="FF6600"/>
                </a:solidFill>
              </a:rPr>
              <a:t>be a </a:t>
            </a:r>
          </a:p>
          <a:p>
            <a:pPr marL="514350" indent="-285750" algn="l">
              <a:buFont typeface="Arial" panose="020B0604020202020204" pitchFamily="34" charset="0"/>
              <a:buChar char="•"/>
            </a:pPr>
            <a:r>
              <a:rPr lang="en-GB" sz="1600" dirty="0">
                <a:solidFill>
                  <a:srgbClr val="FF6600"/>
                </a:solidFill>
              </a:rPr>
              <a:t>Correlation between EMP.VAR.RATE and CONS.PRICE.IDX: 0.7753</a:t>
            </a:r>
          </a:p>
          <a:p>
            <a:pPr marL="514350" indent="-285750" algn="l">
              <a:buFont typeface="Arial" panose="020B0604020202020204" pitchFamily="34" charset="0"/>
              <a:buChar char="•"/>
            </a:pPr>
            <a:r>
              <a:rPr lang="en-GB" sz="1600" dirty="0">
                <a:solidFill>
                  <a:srgbClr val="FF6600"/>
                </a:solidFill>
              </a:rPr>
              <a:t>Correlation between EMP.VAR.RATE and EURIBOR3M: 0.9722</a:t>
            </a:r>
          </a:p>
          <a:p>
            <a:pPr marL="514350" indent="-285750" algn="l">
              <a:buFont typeface="Arial" panose="020B0604020202020204" pitchFamily="34" charset="0"/>
              <a:buChar char="•"/>
            </a:pPr>
            <a:r>
              <a:rPr lang="en-GB" sz="1600" dirty="0">
                <a:solidFill>
                  <a:srgbClr val="FF6600"/>
                </a:solidFill>
              </a:rPr>
              <a:t>Correlation between EMP.VAR.RATE and NR.EMPLOYED: 0.9070</a:t>
            </a:r>
          </a:p>
          <a:p>
            <a:pPr marL="514350" indent="-285750" algn="l">
              <a:buFont typeface="Arial" panose="020B0604020202020204" pitchFamily="34" charset="0"/>
              <a:buChar char="•"/>
            </a:pPr>
            <a:r>
              <a:rPr lang="en-GB" sz="1600" dirty="0">
                <a:solidFill>
                  <a:srgbClr val="FF6600"/>
                </a:solidFill>
              </a:rPr>
              <a:t>Correlation between CONS.PRICE.IDX and EURIBOR3M: 0.6882</a:t>
            </a:r>
          </a:p>
          <a:p>
            <a:pPr marL="514350" indent="-285750" algn="l">
              <a:buFont typeface="Arial" panose="020B0604020202020204" pitchFamily="34" charset="0"/>
              <a:buChar char="•"/>
            </a:pPr>
            <a:r>
              <a:rPr lang="en-GB" sz="1600" dirty="0">
                <a:solidFill>
                  <a:srgbClr val="FF6600"/>
                </a:solidFill>
              </a:rPr>
              <a:t>Correlation between CONS.PRICE.IDX and NR.EMPLOYED: 0.5220</a:t>
            </a:r>
          </a:p>
          <a:p>
            <a:pPr marL="514350" indent="-285750" algn="l">
              <a:buFont typeface="Arial" panose="020B0604020202020204" pitchFamily="34" charset="0"/>
              <a:buChar char="•"/>
            </a:pPr>
            <a:r>
              <a:rPr lang="en-GB" sz="1600" dirty="0">
                <a:solidFill>
                  <a:srgbClr val="FF6600"/>
                </a:solidFill>
              </a:rPr>
              <a:t>Correlation between EURIBOR3M and NR.EMPLOYED: 0.945</a:t>
            </a:r>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screenshot of a graph&#10;&#10;Description automatically generated">
            <a:extLst>
              <a:ext uri="{FF2B5EF4-FFF2-40B4-BE49-F238E27FC236}">
                <a16:creationId xmlns:a16="http://schemas.microsoft.com/office/drawing/2014/main" id="{AB5FFBB5-79E3-59DA-0EB1-FCA0AFFB9DEF}"/>
              </a:ext>
            </a:extLst>
          </p:cNvPr>
          <p:cNvPicPr>
            <a:picLocks noChangeAspect="1"/>
          </p:cNvPicPr>
          <p:nvPr/>
        </p:nvPicPr>
        <p:blipFill>
          <a:blip r:embed="rId3"/>
          <a:stretch>
            <a:fillRect/>
          </a:stretch>
        </p:blipFill>
        <p:spPr>
          <a:xfrm>
            <a:off x="4917781" y="570345"/>
            <a:ext cx="6557992" cy="3949700"/>
          </a:xfrm>
          <a:prstGeom prst="rect">
            <a:avLst/>
          </a:prstGeom>
        </p:spPr>
      </p:pic>
    </p:spTree>
    <p:extLst>
      <p:ext uri="{BB962C8B-B14F-4D97-AF65-F5344CB8AC3E}">
        <p14:creationId xmlns:p14="http://schemas.microsoft.com/office/powerpoint/2010/main" val="115156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a:bodyPr>
          <a:lstStyle/>
          <a:p>
            <a:pPr algn="just"/>
            <a:r>
              <a:rPr lang="en-US" sz="2800" dirty="0">
                <a:solidFill>
                  <a:srgbClr val="FF6600"/>
                </a:solidFill>
              </a:rPr>
              <a:t>  </a:t>
            </a:r>
          </a:p>
          <a:p>
            <a:pPr algn="just"/>
            <a:r>
              <a:rPr lang="en-US" sz="2200" dirty="0">
                <a:solidFill>
                  <a:srgbClr val="FF6600"/>
                </a:solidFill>
              </a:rPr>
              <a:t>	</a:t>
            </a: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endParaRPr lang="en-US" sz="2200" dirty="0">
              <a:solidFill>
                <a:srgbClr val="FF6600"/>
              </a:solidFill>
            </a:endParaRPr>
          </a:p>
          <a:p>
            <a:pPr algn="just"/>
            <a:r>
              <a:rPr lang="en-US" sz="1600" dirty="0">
                <a:solidFill>
                  <a:srgbClr val="FF6600"/>
                </a:solidFill>
              </a:rPr>
              <a:t>				Fig  4: Pair Plot to </a:t>
            </a:r>
          </a:p>
          <a:p>
            <a:pPr algn="just"/>
            <a:r>
              <a:rPr lang="en-GB" sz="1600" dirty="0">
                <a:solidFill>
                  <a:srgbClr val="FF6600"/>
                </a:solidFill>
              </a:rPr>
              <a:t>These findings suggest a potential relationship among EMP.VAR.RATE, EURIBOR3M and NR.EMPLOYED</a:t>
            </a:r>
            <a:r>
              <a:rPr lang="en-GB" sz="1200" dirty="0">
                <a:solidFill>
                  <a:srgbClr val="FF6600"/>
                </a:solidFill>
              </a:rPr>
              <a:t> </a:t>
            </a:r>
            <a:r>
              <a:rPr lang="en-GB" sz="1600" dirty="0">
                <a:solidFill>
                  <a:srgbClr val="FF6600"/>
                </a:solidFill>
              </a:rPr>
              <a:t>variables. To further illustrate this relationship, a Pair plot is showcased in Fig 4 above.</a:t>
            </a:r>
            <a:endParaRPr lang="en-US" sz="1600" dirty="0">
              <a:solidFill>
                <a:srgbClr val="FF6600"/>
              </a:solidFill>
            </a:endParaRPr>
          </a:p>
          <a:p>
            <a:pPr algn="just"/>
            <a:endParaRPr lang="en-US" sz="2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oup of blue and white graphs&#10;&#10;Description automatically generated">
            <a:extLst>
              <a:ext uri="{FF2B5EF4-FFF2-40B4-BE49-F238E27FC236}">
                <a16:creationId xmlns:a16="http://schemas.microsoft.com/office/drawing/2014/main" id="{6CA472F5-1C1A-DE0D-C24D-4460AC8E31B9}"/>
              </a:ext>
            </a:extLst>
          </p:cNvPr>
          <p:cNvPicPr>
            <a:picLocks noChangeAspect="1"/>
          </p:cNvPicPr>
          <p:nvPr/>
        </p:nvPicPr>
        <p:blipFill>
          <a:blip r:embed="rId3"/>
          <a:stretch>
            <a:fillRect/>
          </a:stretch>
        </p:blipFill>
        <p:spPr>
          <a:xfrm>
            <a:off x="5152563" y="673678"/>
            <a:ext cx="5731510" cy="4076700"/>
          </a:xfrm>
          <a:prstGeom prst="rect">
            <a:avLst/>
          </a:prstGeom>
        </p:spPr>
      </p:pic>
    </p:spTree>
    <p:extLst>
      <p:ext uri="{BB962C8B-B14F-4D97-AF65-F5344CB8AC3E}">
        <p14:creationId xmlns:p14="http://schemas.microsoft.com/office/powerpoint/2010/main" val="168903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marL="457200" indent="-457200" algn="l">
              <a:lnSpc>
                <a:spcPct val="100000"/>
              </a:lnSpc>
              <a:buFont typeface="+mj-lt"/>
              <a:buAutoNum type="arabicPeriod" startAt="2"/>
            </a:pPr>
            <a:r>
              <a:rPr lang="en-GB" sz="1100" b="1" dirty="0">
                <a:solidFill>
                  <a:srgbClr val="FF6600"/>
                </a:solidFill>
              </a:rPr>
              <a:t>Understanding each variable individually: </a:t>
            </a:r>
            <a:r>
              <a:rPr lang="en-GB" sz="1100" dirty="0">
                <a:solidFill>
                  <a:srgbClr val="FF6600"/>
                </a:solidFill>
              </a:rPr>
              <a:t>The unique values of categorical variables were explored and visualized using bar plots. The numerical variables were </a:t>
            </a:r>
            <a:r>
              <a:rPr lang="en-GB" sz="1100" dirty="0" err="1">
                <a:solidFill>
                  <a:srgbClr val="FF6600"/>
                </a:solidFill>
              </a:rPr>
              <a:t>analyzed</a:t>
            </a:r>
            <a:r>
              <a:rPr lang="en-GB" sz="1100" dirty="0">
                <a:solidFill>
                  <a:srgbClr val="FF6600"/>
                </a:solidFill>
              </a:rPr>
              <a:t> by calculating their mean and standard deviation, providing insights into their distribution. Please refer to Figures 3 to 23 for the detailed visualizations</a:t>
            </a:r>
            <a:endParaRPr lang="en-US" sz="1100" dirty="0">
              <a:solidFill>
                <a:srgbClr val="FF6600"/>
              </a:solidFill>
            </a:endParaRPr>
          </a:p>
          <a:p>
            <a:pPr marL="514350" indent="-514350" algn="l">
              <a:lnSpc>
                <a:spcPct val="100000"/>
              </a:lnSpc>
              <a:buFont typeface="+mj-lt"/>
              <a:buAutoNum type="arabicPeriod" startAt="3"/>
            </a:pPr>
            <a:endParaRPr lang="en-US" sz="1100" dirty="0">
              <a:solidFill>
                <a:srgbClr val="FF6600"/>
              </a:solidFill>
            </a:endParaRPr>
          </a:p>
          <a:p>
            <a:pPr algn="l">
              <a:lnSpc>
                <a:spcPct val="100000"/>
              </a:lnSpc>
            </a:pPr>
            <a:endParaRPr lang="en-US" sz="1100" dirty="0">
              <a:solidFill>
                <a:srgbClr val="FF6600"/>
              </a:solidFill>
            </a:endParaRPr>
          </a:p>
          <a:p>
            <a:pPr algn="l">
              <a:lnSpc>
                <a:spcPct val="100000"/>
              </a:lnSpc>
            </a:pPr>
            <a:endParaRPr lang="en-US" sz="1100" dirty="0">
              <a:solidFill>
                <a:srgbClr val="FF6600"/>
              </a:solidFill>
            </a:endParaRPr>
          </a:p>
          <a:p>
            <a:pPr algn="l">
              <a:lnSpc>
                <a:spcPct val="100000"/>
              </a:lnSpc>
            </a:pPr>
            <a:endParaRPr lang="en-US" sz="1100" dirty="0">
              <a:solidFill>
                <a:srgbClr val="FF6600"/>
              </a:solidFill>
            </a:endParaRPr>
          </a:p>
          <a:p>
            <a:pPr algn="l">
              <a:lnSpc>
                <a:spcPct val="100000"/>
              </a:lnSpc>
            </a:pPr>
            <a:endParaRPr lang="en-US" sz="1100" dirty="0">
              <a:solidFill>
                <a:srgbClr val="FF6600"/>
              </a:solidFill>
            </a:endParaRPr>
          </a:p>
          <a:p>
            <a:pPr algn="l">
              <a:lnSpc>
                <a:spcPct val="100000"/>
              </a:lnSpc>
            </a:pPr>
            <a:endParaRPr lang="en-US" sz="1100" dirty="0">
              <a:solidFill>
                <a:srgbClr val="FF6600"/>
              </a:solidFill>
            </a:endParaRPr>
          </a:p>
          <a:p>
            <a:pPr marL="228600" algn="l">
              <a:lnSpc>
                <a:spcPct val="100000"/>
              </a:lnSpc>
              <a:spcBef>
                <a:spcPts val="900"/>
              </a:spcBef>
              <a:spcAft>
                <a:spcPts val="900"/>
              </a:spcAft>
            </a:pPr>
            <a:endParaRPr lang="en-GB" sz="1100" dirty="0">
              <a:solidFill>
                <a:srgbClr val="FF6600"/>
              </a:solidFill>
            </a:endParaRPr>
          </a:p>
          <a:p>
            <a:pPr marL="228600" algn="l">
              <a:lnSpc>
                <a:spcPct val="100000"/>
              </a:lnSpc>
              <a:spcBef>
                <a:spcPts val="900"/>
              </a:spcBef>
              <a:spcAft>
                <a:spcPts val="900"/>
              </a:spcAft>
            </a:pPr>
            <a:r>
              <a:rPr lang="en-GB" sz="1100" dirty="0">
                <a:solidFill>
                  <a:srgbClr val="000000"/>
                </a:solidFill>
                <a:latin typeface="Arial" panose="020B0604020202020204" pitchFamily="34" charset="0"/>
                <a:ea typeface="Times New Roman" panose="02020603050405020304" pitchFamily="18" charset="0"/>
              </a:rPr>
              <a:t>	</a:t>
            </a:r>
            <a:r>
              <a:rPr lang="en-GB" sz="1100" dirty="0">
                <a:solidFill>
                  <a:srgbClr val="FF6600"/>
                </a:solidFill>
              </a:rPr>
              <a:t>                   Fig 5: Age variable				Fig 6: Job variable</a:t>
            </a:r>
          </a:p>
          <a:p>
            <a:pPr marL="228600" algn="l">
              <a:lnSpc>
                <a:spcPct val="100000"/>
              </a:lnSpc>
              <a:spcBef>
                <a:spcPts val="900"/>
              </a:spcBef>
              <a:spcAft>
                <a:spcPts val="900"/>
              </a:spcAft>
            </a:pPr>
            <a:r>
              <a:rPr lang="en-GB" sz="1100" dirty="0">
                <a:solidFill>
                  <a:srgbClr val="FF6600"/>
                </a:solidFill>
              </a:rPr>
              <a:t>Fig 5 shows that the age range of customers who are likely to be eligible for a term deposit is between 20 and 60 years. Among the various job categories, administrative jobs have the highest representation, as depicted in Fig 6.</a:t>
            </a: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endParaRPr lang="en-GB" sz="1100" dirty="0">
              <a:solidFill>
                <a:srgbClr val="FF6600"/>
              </a:solidFill>
            </a:endParaRPr>
          </a:p>
          <a:p>
            <a:pPr algn="l">
              <a:lnSpc>
                <a:spcPct val="100000"/>
              </a:lnSpc>
            </a:pPr>
            <a:r>
              <a:rPr lang="en-GB" sz="1100" b="0" i="0" dirty="0">
                <a:solidFill>
                  <a:srgbClr val="FF6600"/>
                </a:solidFill>
                <a:effectLst/>
              </a:rPr>
              <a:t>	                Fig 7: </a:t>
            </a:r>
            <a:r>
              <a:rPr lang="en-GB" sz="1100" dirty="0">
                <a:solidFill>
                  <a:srgbClr val="FF6600"/>
                </a:solidFill>
              </a:rPr>
              <a:t>Marital Variable 			        	Fig 8: Education variable </a:t>
            </a:r>
          </a:p>
          <a:p>
            <a:pPr marL="228600" algn="l">
              <a:spcBef>
                <a:spcPts val="900"/>
              </a:spcBef>
              <a:spcAft>
                <a:spcPts val="900"/>
              </a:spcAft>
            </a:pPr>
            <a:r>
              <a:rPr lang="en-GB" sz="1100" dirty="0">
                <a:solidFill>
                  <a:srgbClr val="FF6600"/>
                </a:solidFill>
              </a:rPr>
              <a:t>Fig 7 indicates that the number of married customers surpasses that of single and divorced customers, suggesting their eligibility for term deposit offers. Fig 8 showcases the presence of university degree holders who are potentially targeted for term deposit contact.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graph of a bar plot&#10;&#10;Description automatically generated">
            <a:extLst>
              <a:ext uri="{FF2B5EF4-FFF2-40B4-BE49-F238E27FC236}">
                <a16:creationId xmlns:a16="http://schemas.microsoft.com/office/drawing/2014/main" id="{9C4857C8-C177-72D6-30D8-EC08E513CA42}"/>
              </a:ext>
            </a:extLst>
          </p:cNvPr>
          <p:cNvPicPr>
            <a:picLocks noChangeAspect="1"/>
          </p:cNvPicPr>
          <p:nvPr/>
        </p:nvPicPr>
        <p:blipFill>
          <a:blip r:embed="rId3"/>
          <a:stretch>
            <a:fillRect/>
          </a:stretch>
        </p:blipFill>
        <p:spPr>
          <a:xfrm>
            <a:off x="4482522" y="672176"/>
            <a:ext cx="3537160" cy="2216493"/>
          </a:xfrm>
          <a:prstGeom prst="rect">
            <a:avLst/>
          </a:prstGeom>
        </p:spPr>
      </p:pic>
      <p:pic>
        <p:nvPicPr>
          <p:cNvPr id="8" name="Picture 7" descr="A graph with colorful bars&#10;&#10;Description automatically generated">
            <a:extLst>
              <a:ext uri="{FF2B5EF4-FFF2-40B4-BE49-F238E27FC236}">
                <a16:creationId xmlns:a16="http://schemas.microsoft.com/office/drawing/2014/main" id="{8E26B3E5-5580-A906-6C81-EC6FBF17A818}"/>
              </a:ext>
            </a:extLst>
          </p:cNvPr>
          <p:cNvPicPr>
            <a:picLocks noChangeAspect="1"/>
          </p:cNvPicPr>
          <p:nvPr/>
        </p:nvPicPr>
        <p:blipFill>
          <a:blip r:embed="rId4"/>
          <a:stretch>
            <a:fillRect/>
          </a:stretch>
        </p:blipFill>
        <p:spPr>
          <a:xfrm>
            <a:off x="8337260" y="672175"/>
            <a:ext cx="3537161" cy="2216493"/>
          </a:xfrm>
          <a:prstGeom prst="rect">
            <a:avLst/>
          </a:prstGeom>
        </p:spPr>
      </p:pic>
      <p:pic>
        <p:nvPicPr>
          <p:cNvPr id="9" name="Picture 8" descr="A graph with different colored squares&#10;&#10;Description automatically generated">
            <a:extLst>
              <a:ext uri="{FF2B5EF4-FFF2-40B4-BE49-F238E27FC236}">
                <a16:creationId xmlns:a16="http://schemas.microsoft.com/office/drawing/2014/main" id="{054487A9-FE83-B950-9534-5C7B48B3F135}"/>
              </a:ext>
            </a:extLst>
          </p:cNvPr>
          <p:cNvPicPr>
            <a:picLocks noChangeAspect="1"/>
          </p:cNvPicPr>
          <p:nvPr/>
        </p:nvPicPr>
        <p:blipFill>
          <a:blip r:embed="rId5"/>
          <a:stretch>
            <a:fillRect/>
          </a:stretch>
        </p:blipFill>
        <p:spPr>
          <a:xfrm>
            <a:off x="4482522" y="3853210"/>
            <a:ext cx="3537160" cy="2216493"/>
          </a:xfrm>
          <a:prstGeom prst="rect">
            <a:avLst/>
          </a:prstGeom>
        </p:spPr>
      </p:pic>
      <p:pic>
        <p:nvPicPr>
          <p:cNvPr id="10" name="Picture 9" descr="A graph with different colored bars&#10;&#10;Description automatically generated">
            <a:extLst>
              <a:ext uri="{FF2B5EF4-FFF2-40B4-BE49-F238E27FC236}">
                <a16:creationId xmlns:a16="http://schemas.microsoft.com/office/drawing/2014/main" id="{CC0784DD-B5F7-490F-2317-0C1C1A5529CF}"/>
              </a:ext>
            </a:extLst>
          </p:cNvPr>
          <p:cNvPicPr>
            <a:picLocks noChangeAspect="1"/>
          </p:cNvPicPr>
          <p:nvPr/>
        </p:nvPicPr>
        <p:blipFill>
          <a:blip r:embed="rId6"/>
          <a:stretch>
            <a:fillRect/>
          </a:stretch>
        </p:blipFill>
        <p:spPr>
          <a:xfrm>
            <a:off x="8337260" y="3853210"/>
            <a:ext cx="3537160" cy="2216493"/>
          </a:xfrm>
          <a:prstGeom prst="rect">
            <a:avLst/>
          </a:prstGeom>
        </p:spPr>
      </p:pic>
    </p:spTree>
    <p:extLst>
      <p:ext uri="{BB962C8B-B14F-4D97-AF65-F5344CB8AC3E}">
        <p14:creationId xmlns:p14="http://schemas.microsoft.com/office/powerpoint/2010/main" val="385409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algn="l">
              <a:lnSpc>
                <a:spcPct val="100000"/>
              </a:lnSpc>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marL="514350" indent="-514350" algn="l">
              <a:lnSpc>
                <a:spcPct val="100000"/>
              </a:lnSpc>
              <a:buFont typeface="+mj-lt"/>
              <a:buAutoNum type="arabicPeriod" startAt="4"/>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r>
              <a:rPr lang="en-US" sz="1200" dirty="0">
                <a:solidFill>
                  <a:srgbClr val="FF6600"/>
                </a:solidFill>
              </a:rPr>
              <a:t>	               Fig 9: </a:t>
            </a:r>
            <a:r>
              <a:rPr lang="en-GB" sz="1200" dirty="0">
                <a:solidFill>
                  <a:srgbClr val="FF6600"/>
                </a:solidFill>
              </a:rPr>
              <a:t>Default variable    		               	Fig 10: Housing variable</a:t>
            </a:r>
          </a:p>
          <a:p>
            <a:pPr lvl="1" algn="l">
              <a:lnSpc>
                <a:spcPct val="100000"/>
              </a:lnSpc>
            </a:pPr>
            <a:r>
              <a:rPr lang="en-GB" sz="1200" dirty="0">
                <a:solidFill>
                  <a:srgbClr val="FF6600"/>
                </a:solidFill>
              </a:rPr>
              <a:t>Fig 9 reveals that the majority of customers do not have any credit default. Fig 10 illustrates that the number of customers with housing loans is greater than the number of customers without housing loans.</a:t>
            </a: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US" sz="1200" dirty="0">
              <a:solidFill>
                <a:srgbClr val="FF6600"/>
              </a:solidFill>
            </a:endParaRPr>
          </a:p>
          <a:p>
            <a:pPr algn="l">
              <a:lnSpc>
                <a:spcPct val="100000"/>
              </a:lnSpc>
            </a:pPr>
            <a:endParaRPr lang="en-GB" sz="1200" b="0" i="0" dirty="0">
              <a:solidFill>
                <a:srgbClr val="FF6600"/>
              </a:solidFill>
              <a:effectLst/>
            </a:endParaRPr>
          </a:p>
          <a:p>
            <a:pPr algn="l">
              <a:lnSpc>
                <a:spcPct val="100000"/>
              </a:lnSpc>
            </a:pPr>
            <a:endParaRPr lang="en-GB" sz="1200" b="0" i="0" dirty="0">
              <a:solidFill>
                <a:srgbClr val="FF6600"/>
              </a:solidFill>
              <a:effectLst/>
            </a:endParaRPr>
          </a:p>
          <a:p>
            <a:pPr algn="l">
              <a:lnSpc>
                <a:spcPct val="100000"/>
              </a:lnSpc>
            </a:pPr>
            <a:r>
              <a:rPr lang="en-GB" sz="1200" b="0" i="0" dirty="0">
                <a:solidFill>
                  <a:srgbClr val="FF6600"/>
                </a:solidFill>
                <a:effectLst/>
              </a:rPr>
              <a:t>	                    Fig 11</a:t>
            </a:r>
            <a:r>
              <a:rPr lang="en-GB" sz="1200" dirty="0">
                <a:solidFill>
                  <a:srgbClr val="FF6600"/>
                </a:solidFill>
              </a:rPr>
              <a:t>: Loan variable 			Fig 12: Contact variable </a:t>
            </a:r>
          </a:p>
          <a:p>
            <a:pPr lvl="1" algn="l">
              <a:lnSpc>
                <a:spcPct val="100000"/>
              </a:lnSpc>
            </a:pPr>
            <a:r>
              <a:rPr lang="en-GB" sz="1200" dirty="0">
                <a:solidFill>
                  <a:srgbClr val="FF6600"/>
                </a:solidFill>
              </a:rPr>
              <a:t>As shown in Fig 11, the count of customers with personal loans is significantly lower than the count of customers without personal loans. As depicted in Fig 12, the count of customers with cellular phones is higher compared to customers with telephone connections. December</a:t>
            </a:r>
            <a:endParaRPr lang="en-US" sz="1200" dirty="0">
              <a:solidFill>
                <a:srgbClr val="FF6600"/>
              </a:solidFill>
            </a:endParaRPr>
          </a:p>
          <a:p>
            <a:pPr algn="l">
              <a:lnSpc>
                <a:spcPct val="100000"/>
              </a:lnSpc>
            </a:pPr>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graph with numbers and a number of values&#10;&#10;Description automatically generated">
            <a:extLst>
              <a:ext uri="{FF2B5EF4-FFF2-40B4-BE49-F238E27FC236}">
                <a16:creationId xmlns:a16="http://schemas.microsoft.com/office/drawing/2014/main" id="{8EE50E8E-3EEC-8542-8E04-826429183C9D}"/>
              </a:ext>
            </a:extLst>
          </p:cNvPr>
          <p:cNvPicPr>
            <a:picLocks noChangeAspect="1"/>
          </p:cNvPicPr>
          <p:nvPr/>
        </p:nvPicPr>
        <p:blipFill>
          <a:blip r:embed="rId3"/>
          <a:stretch>
            <a:fillRect/>
          </a:stretch>
        </p:blipFill>
        <p:spPr>
          <a:xfrm>
            <a:off x="4651917" y="173008"/>
            <a:ext cx="3367809" cy="2206510"/>
          </a:xfrm>
          <a:prstGeom prst="rect">
            <a:avLst/>
          </a:prstGeom>
        </p:spPr>
      </p:pic>
      <p:pic>
        <p:nvPicPr>
          <p:cNvPr id="8" name="Picture 7" descr="A graph with blue and orange squares&#10;&#10;Description automatically generated">
            <a:extLst>
              <a:ext uri="{FF2B5EF4-FFF2-40B4-BE49-F238E27FC236}">
                <a16:creationId xmlns:a16="http://schemas.microsoft.com/office/drawing/2014/main" id="{A5983DD6-B501-80DE-B584-DB9A0A7CFFB6}"/>
              </a:ext>
            </a:extLst>
          </p:cNvPr>
          <p:cNvPicPr>
            <a:picLocks noChangeAspect="1"/>
          </p:cNvPicPr>
          <p:nvPr/>
        </p:nvPicPr>
        <p:blipFill>
          <a:blip r:embed="rId4"/>
          <a:stretch>
            <a:fillRect/>
          </a:stretch>
        </p:blipFill>
        <p:spPr>
          <a:xfrm>
            <a:off x="8477538" y="162617"/>
            <a:ext cx="3367809" cy="2206510"/>
          </a:xfrm>
          <a:prstGeom prst="rect">
            <a:avLst/>
          </a:prstGeom>
        </p:spPr>
      </p:pic>
      <p:pic>
        <p:nvPicPr>
          <p:cNvPr id="9" name="Picture 8" descr="A graph with numbers and a bar&#10;&#10;Description automatically generated">
            <a:extLst>
              <a:ext uri="{FF2B5EF4-FFF2-40B4-BE49-F238E27FC236}">
                <a16:creationId xmlns:a16="http://schemas.microsoft.com/office/drawing/2014/main" id="{741E76BD-EDA3-1515-FB50-9FC8675B57AF}"/>
              </a:ext>
            </a:extLst>
          </p:cNvPr>
          <p:cNvPicPr>
            <a:picLocks noChangeAspect="1"/>
          </p:cNvPicPr>
          <p:nvPr/>
        </p:nvPicPr>
        <p:blipFill>
          <a:blip r:embed="rId5"/>
          <a:stretch>
            <a:fillRect/>
          </a:stretch>
        </p:blipFill>
        <p:spPr>
          <a:xfrm>
            <a:off x="4651916" y="3259147"/>
            <a:ext cx="3367809" cy="2438671"/>
          </a:xfrm>
          <a:prstGeom prst="rect">
            <a:avLst/>
          </a:prstGeom>
        </p:spPr>
      </p:pic>
      <p:pic>
        <p:nvPicPr>
          <p:cNvPr id="10" name="Picture 9" descr="A graph with blue and orange squares&#10;&#10;Description automatically generated">
            <a:extLst>
              <a:ext uri="{FF2B5EF4-FFF2-40B4-BE49-F238E27FC236}">
                <a16:creationId xmlns:a16="http://schemas.microsoft.com/office/drawing/2014/main" id="{1751E293-9374-A238-679E-967161CE07C8}"/>
              </a:ext>
            </a:extLst>
          </p:cNvPr>
          <p:cNvPicPr>
            <a:picLocks noChangeAspect="1"/>
          </p:cNvPicPr>
          <p:nvPr/>
        </p:nvPicPr>
        <p:blipFill>
          <a:blip r:embed="rId6"/>
          <a:stretch>
            <a:fillRect/>
          </a:stretch>
        </p:blipFill>
        <p:spPr>
          <a:xfrm>
            <a:off x="8477538" y="3259147"/>
            <a:ext cx="3367809" cy="2438670"/>
          </a:xfrm>
          <a:prstGeom prst="rect">
            <a:avLst/>
          </a:prstGeom>
        </p:spPr>
      </p:pic>
    </p:spTree>
    <p:extLst>
      <p:ext uri="{BB962C8B-B14F-4D97-AF65-F5344CB8AC3E}">
        <p14:creationId xmlns:p14="http://schemas.microsoft.com/office/powerpoint/2010/main" val="3238655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fontScale="92500" lnSpcReduction="10000"/>
          </a:bodyPr>
          <a:lstStyle/>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marL="228600">
              <a:spcBef>
                <a:spcPts val="900"/>
              </a:spcBef>
              <a:spcAft>
                <a:spcPts val="900"/>
              </a:spcAft>
            </a:pPr>
            <a:endParaRPr lang="en-GB" sz="1200" dirty="0">
              <a:solidFill>
                <a:srgbClr val="FF6600"/>
              </a:solidFill>
            </a:endParaRPr>
          </a:p>
          <a:p>
            <a:pPr marL="228600">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13: Month Variable 				Fig 14: </a:t>
            </a:r>
            <a:r>
              <a:rPr lang="en-GB" sz="1200" dirty="0" err="1">
                <a:solidFill>
                  <a:srgbClr val="FF6600"/>
                </a:solidFill>
              </a:rPr>
              <a:t>Day_of_Week</a:t>
            </a:r>
            <a:endParaRPr lang="en-GB" sz="1200" dirty="0">
              <a:solidFill>
                <a:srgbClr val="FF6600"/>
              </a:solidFill>
            </a:endParaRPr>
          </a:p>
          <a:p>
            <a:pPr marL="228600" algn="l">
              <a:spcBef>
                <a:spcPts val="900"/>
              </a:spcBef>
              <a:spcAft>
                <a:spcPts val="900"/>
              </a:spcAft>
            </a:pPr>
            <a:r>
              <a:rPr lang="en-GB" sz="1200" dirty="0">
                <a:solidFill>
                  <a:srgbClr val="FF6600"/>
                </a:solidFill>
              </a:rPr>
              <a:t>As shown in Fig 13, the majority of customers were contacted during the month of May in the past. As depicted in Fig 14, the number of customers contacted during the weekdays shows a slight increase on Mondays and Thursdays, although the overall impact is not substantial.</a:t>
            </a: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15: Duration variable 				Fig 16: Campaign variable</a:t>
            </a:r>
          </a:p>
          <a:p>
            <a:pPr marL="228600" algn="l">
              <a:spcBef>
                <a:spcPts val="900"/>
              </a:spcBef>
              <a:spcAft>
                <a:spcPts val="900"/>
              </a:spcAft>
            </a:pPr>
            <a:r>
              <a:rPr lang="en-GB" sz="1200" dirty="0">
                <a:solidFill>
                  <a:srgbClr val="FF6600"/>
                </a:solidFill>
              </a:rPr>
              <a:t>As shown in Fig 15, the duration of calls ranged from 0 to 1000 seconds. On an average, the calls lasted for approximately 258.28 seconds with the customers. As shown in Fig 16, the number of contacts made during the campaign ranged from 1 to 10, with a significant proportion of customers being contacted only once.</a:t>
            </a:r>
          </a:p>
          <a:p>
            <a:pPr marL="228600"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algn="l"/>
            <a:endParaRPr lang="en-GB" sz="1200" dirty="0">
              <a:solidFill>
                <a:srgbClr val="FF6600"/>
              </a:solidFill>
            </a:endParaRPr>
          </a:p>
          <a:p>
            <a:pPr algn="l"/>
            <a:endParaRPr lang="en-GB" sz="1200" b="0" i="0" dirty="0">
              <a:solidFill>
                <a:srgbClr val="FF6600"/>
              </a:solidFill>
              <a:effectLst/>
            </a:endParaRPr>
          </a:p>
          <a:p>
            <a:pPr algn="just"/>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aph with colorful bars&#10;&#10;Description automatically generated">
            <a:extLst>
              <a:ext uri="{FF2B5EF4-FFF2-40B4-BE49-F238E27FC236}">
                <a16:creationId xmlns:a16="http://schemas.microsoft.com/office/drawing/2014/main" id="{E3E205F0-61D5-539C-F5EA-8D61D1F4FFE9}"/>
              </a:ext>
            </a:extLst>
          </p:cNvPr>
          <p:cNvPicPr>
            <a:picLocks noChangeAspect="1"/>
          </p:cNvPicPr>
          <p:nvPr/>
        </p:nvPicPr>
        <p:blipFill>
          <a:blip r:embed="rId3"/>
          <a:stretch>
            <a:fillRect/>
          </a:stretch>
        </p:blipFill>
        <p:spPr>
          <a:xfrm>
            <a:off x="4281372" y="374073"/>
            <a:ext cx="3652334" cy="2182091"/>
          </a:xfrm>
          <a:prstGeom prst="rect">
            <a:avLst/>
          </a:prstGeom>
        </p:spPr>
      </p:pic>
      <p:pic>
        <p:nvPicPr>
          <p:cNvPr id="7" name="Picture 6" descr="A graph with different colored bars&#10;&#10;Description automatically generated">
            <a:extLst>
              <a:ext uri="{FF2B5EF4-FFF2-40B4-BE49-F238E27FC236}">
                <a16:creationId xmlns:a16="http://schemas.microsoft.com/office/drawing/2014/main" id="{FF100378-51CC-DF04-4255-8EA67C14FEE0}"/>
              </a:ext>
            </a:extLst>
          </p:cNvPr>
          <p:cNvPicPr>
            <a:picLocks noChangeAspect="1"/>
          </p:cNvPicPr>
          <p:nvPr/>
        </p:nvPicPr>
        <p:blipFill>
          <a:blip r:embed="rId4"/>
          <a:stretch>
            <a:fillRect/>
          </a:stretch>
        </p:blipFill>
        <p:spPr>
          <a:xfrm>
            <a:off x="8266874" y="373251"/>
            <a:ext cx="3652334" cy="2182092"/>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E8DA3479-202A-0FA0-EAB6-6F16B05459F5}"/>
              </a:ext>
            </a:extLst>
          </p:cNvPr>
          <p:cNvPicPr>
            <a:picLocks noChangeAspect="1"/>
          </p:cNvPicPr>
          <p:nvPr/>
        </p:nvPicPr>
        <p:blipFill>
          <a:blip r:embed="rId5"/>
          <a:stretch>
            <a:fillRect/>
          </a:stretch>
        </p:blipFill>
        <p:spPr>
          <a:xfrm>
            <a:off x="4281373" y="3522518"/>
            <a:ext cx="3652333" cy="2182091"/>
          </a:xfrm>
          <a:prstGeom prst="rect">
            <a:avLst/>
          </a:prstGeom>
        </p:spPr>
      </p:pic>
      <p:pic>
        <p:nvPicPr>
          <p:cNvPr id="9" name="Picture 8" descr="A graph with numbers and a bar chart&#10;&#10;Description automatically generated">
            <a:extLst>
              <a:ext uri="{FF2B5EF4-FFF2-40B4-BE49-F238E27FC236}">
                <a16:creationId xmlns:a16="http://schemas.microsoft.com/office/drawing/2014/main" id="{87BA3F7F-598A-0D9A-D3AB-4B735B141634}"/>
              </a:ext>
            </a:extLst>
          </p:cNvPr>
          <p:cNvPicPr>
            <a:picLocks noChangeAspect="1"/>
          </p:cNvPicPr>
          <p:nvPr/>
        </p:nvPicPr>
        <p:blipFill>
          <a:blip r:embed="rId6"/>
          <a:stretch>
            <a:fillRect/>
          </a:stretch>
        </p:blipFill>
        <p:spPr>
          <a:xfrm>
            <a:off x="8266874" y="3521697"/>
            <a:ext cx="3652333" cy="2182091"/>
          </a:xfrm>
          <a:prstGeom prst="rect">
            <a:avLst/>
          </a:prstGeom>
        </p:spPr>
      </p:pic>
    </p:spTree>
    <p:extLst>
      <p:ext uri="{BB962C8B-B14F-4D97-AF65-F5344CB8AC3E}">
        <p14:creationId xmlns:p14="http://schemas.microsoft.com/office/powerpoint/2010/main" val="141891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marL="228600">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17: </a:t>
            </a:r>
            <a:r>
              <a:rPr lang="en-GB" sz="1200" dirty="0" err="1">
                <a:solidFill>
                  <a:srgbClr val="FF6600"/>
                </a:solidFill>
              </a:rPr>
              <a:t>PDays</a:t>
            </a:r>
            <a:r>
              <a:rPr lang="en-GB" sz="1200" dirty="0">
                <a:solidFill>
                  <a:srgbClr val="FF6600"/>
                </a:solidFill>
              </a:rPr>
              <a:t> variable 				Fig 18: Previous variable </a:t>
            </a:r>
          </a:p>
          <a:p>
            <a:pPr marL="228600" algn="l">
              <a:spcBef>
                <a:spcPts val="900"/>
              </a:spcBef>
              <a:spcAft>
                <a:spcPts val="900"/>
              </a:spcAft>
            </a:pPr>
            <a:r>
              <a:rPr lang="en-GB" sz="1200" dirty="0">
                <a:solidFill>
                  <a:srgbClr val="FF6600"/>
                </a:solidFill>
              </a:rPr>
              <a:t>As depicted in Fig 17, the average number of times customers were contacted before the campaign was relatively low. As shown in Fig 18, the number of calls made to customers prior to the campaign is relatively low. Only a small number of customers have been contacted once or twice before the campaign </a:t>
            </a:r>
          </a:p>
          <a:p>
            <a:pPr marL="228600"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19: </a:t>
            </a:r>
            <a:r>
              <a:rPr lang="en-GB" sz="1200" dirty="0" err="1">
                <a:solidFill>
                  <a:srgbClr val="FF6600"/>
                </a:solidFill>
              </a:rPr>
              <a:t>POutcome</a:t>
            </a:r>
            <a:r>
              <a:rPr lang="en-GB" sz="1200" dirty="0">
                <a:solidFill>
                  <a:srgbClr val="FF6600"/>
                </a:solidFill>
              </a:rPr>
              <a:t> variable 			Fig 20: EMP.VAR.RATE variable</a:t>
            </a:r>
          </a:p>
          <a:p>
            <a:pPr marL="228600" algn="l">
              <a:spcBef>
                <a:spcPts val="900"/>
              </a:spcBef>
              <a:spcAft>
                <a:spcPts val="900"/>
              </a:spcAft>
            </a:pPr>
            <a:r>
              <a:rPr lang="en-GB" sz="1200" dirty="0">
                <a:solidFill>
                  <a:srgbClr val="FF6600"/>
                </a:solidFill>
              </a:rPr>
              <a:t>Based on Fig 19, the majority of the previous marketing campaign outcomes are non-existent, with a smaller number of successes and failures. Based on Fig 20, the employment variation rate is highest between 1 and 2, with an average of 0.0818.</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graph with numbers and lines&#10;&#10;Description automatically generated">
            <a:extLst>
              <a:ext uri="{FF2B5EF4-FFF2-40B4-BE49-F238E27FC236}">
                <a16:creationId xmlns:a16="http://schemas.microsoft.com/office/drawing/2014/main" id="{1A486A71-EEE7-EC37-CE68-04F3BD0FAECA}"/>
              </a:ext>
            </a:extLst>
          </p:cNvPr>
          <p:cNvPicPr>
            <a:picLocks noChangeAspect="1"/>
          </p:cNvPicPr>
          <p:nvPr/>
        </p:nvPicPr>
        <p:blipFill>
          <a:blip r:embed="rId3"/>
          <a:stretch>
            <a:fillRect/>
          </a:stretch>
        </p:blipFill>
        <p:spPr>
          <a:xfrm>
            <a:off x="4270746" y="248052"/>
            <a:ext cx="3650503" cy="2182092"/>
          </a:xfrm>
          <a:prstGeom prst="rect">
            <a:avLst/>
          </a:prstGeom>
        </p:spPr>
      </p:pic>
      <p:pic>
        <p:nvPicPr>
          <p:cNvPr id="10" name="Picture 9" descr="A graph with numbers and a bar chart&#10;&#10;Description automatically generated">
            <a:extLst>
              <a:ext uri="{FF2B5EF4-FFF2-40B4-BE49-F238E27FC236}">
                <a16:creationId xmlns:a16="http://schemas.microsoft.com/office/drawing/2014/main" id="{D92DF64F-1087-5343-FB7D-375A60696E53}"/>
              </a:ext>
            </a:extLst>
          </p:cNvPr>
          <p:cNvPicPr>
            <a:picLocks noChangeAspect="1"/>
          </p:cNvPicPr>
          <p:nvPr/>
        </p:nvPicPr>
        <p:blipFill>
          <a:blip r:embed="rId4"/>
          <a:stretch>
            <a:fillRect/>
          </a:stretch>
        </p:blipFill>
        <p:spPr>
          <a:xfrm>
            <a:off x="8282300" y="248052"/>
            <a:ext cx="3650503" cy="2182092"/>
          </a:xfrm>
          <a:prstGeom prst="rect">
            <a:avLst/>
          </a:prstGeom>
        </p:spPr>
      </p:pic>
      <p:pic>
        <p:nvPicPr>
          <p:cNvPr id="11" name="Picture 10" descr="A graph with numbers and a bar&#10;&#10;Description automatically generated">
            <a:extLst>
              <a:ext uri="{FF2B5EF4-FFF2-40B4-BE49-F238E27FC236}">
                <a16:creationId xmlns:a16="http://schemas.microsoft.com/office/drawing/2014/main" id="{2D3F1F8C-39C8-7A99-9179-C673E3EDEAD8}"/>
              </a:ext>
            </a:extLst>
          </p:cNvPr>
          <p:cNvPicPr>
            <a:picLocks noChangeAspect="1"/>
          </p:cNvPicPr>
          <p:nvPr/>
        </p:nvPicPr>
        <p:blipFill>
          <a:blip r:embed="rId5"/>
          <a:stretch>
            <a:fillRect/>
          </a:stretch>
        </p:blipFill>
        <p:spPr>
          <a:xfrm>
            <a:off x="4270747" y="3521190"/>
            <a:ext cx="3650503" cy="2182093"/>
          </a:xfrm>
          <a:prstGeom prst="rect">
            <a:avLst/>
          </a:prstGeom>
        </p:spPr>
      </p:pic>
      <p:pic>
        <p:nvPicPr>
          <p:cNvPr id="12" name="Picture 11" descr="A graph with numbers and a bar chart&#10;&#10;Description automatically generated">
            <a:extLst>
              <a:ext uri="{FF2B5EF4-FFF2-40B4-BE49-F238E27FC236}">
                <a16:creationId xmlns:a16="http://schemas.microsoft.com/office/drawing/2014/main" id="{8410C493-AEF9-075B-A220-4D459104E16E}"/>
              </a:ext>
            </a:extLst>
          </p:cNvPr>
          <p:cNvPicPr>
            <a:picLocks noChangeAspect="1"/>
          </p:cNvPicPr>
          <p:nvPr/>
        </p:nvPicPr>
        <p:blipFill>
          <a:blip r:embed="rId6"/>
          <a:stretch>
            <a:fillRect/>
          </a:stretch>
        </p:blipFill>
        <p:spPr>
          <a:xfrm>
            <a:off x="8282300" y="3521190"/>
            <a:ext cx="3650503" cy="2182092"/>
          </a:xfrm>
          <a:prstGeom prst="rect">
            <a:avLst/>
          </a:prstGeom>
        </p:spPr>
      </p:pic>
    </p:spTree>
    <p:extLst>
      <p:ext uri="{BB962C8B-B14F-4D97-AF65-F5344CB8AC3E}">
        <p14:creationId xmlns:p14="http://schemas.microsoft.com/office/powerpoint/2010/main" val="70108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21: CONS.PRICE.IDX variable 		Fig 22: CONS.CONF.IDX variable </a:t>
            </a:r>
          </a:p>
          <a:p>
            <a:pPr marL="228600" algn="l">
              <a:spcBef>
                <a:spcPts val="900"/>
              </a:spcBef>
              <a:spcAft>
                <a:spcPts val="900"/>
              </a:spcAft>
            </a:pPr>
            <a:r>
              <a:rPr lang="en-GB" sz="1200" dirty="0">
                <a:solidFill>
                  <a:srgbClr val="FF6600"/>
                </a:solidFill>
              </a:rPr>
              <a:t>According to Fig 21, the average customer price index is 93.57, with a range between 92.5 and 94.5. Fig 22 indicates that the customer confidence index ranges from -35 to -38, with an average value of -40.50 </a:t>
            </a:r>
          </a:p>
          <a:p>
            <a:pPr marL="228600"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685800" lvl="1"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23: EURIBOR3M variable 			Fig 24: </a:t>
            </a:r>
            <a:r>
              <a:rPr lang="en-GB" sz="1200" dirty="0" err="1">
                <a:solidFill>
                  <a:srgbClr val="FF6600"/>
                </a:solidFill>
              </a:rPr>
              <a:t>NR.Employed</a:t>
            </a:r>
            <a:r>
              <a:rPr lang="en-GB" sz="1200" dirty="0">
                <a:solidFill>
                  <a:srgbClr val="FF6600"/>
                </a:solidFill>
              </a:rPr>
              <a:t> variable</a:t>
            </a:r>
          </a:p>
          <a:p>
            <a:pPr marL="228600" algn="l">
              <a:spcBef>
                <a:spcPts val="900"/>
              </a:spcBef>
              <a:spcAft>
                <a:spcPts val="900"/>
              </a:spcAft>
            </a:pPr>
            <a:r>
              <a:rPr lang="en-GB" sz="1200" dirty="0">
                <a:solidFill>
                  <a:srgbClr val="FF6600"/>
                </a:solidFill>
              </a:rPr>
              <a:t>Fig 23 shows that the maximum Euribor 3 month rate falls within the range of 4 to 5. Fig 24 illustrates that the average number of employees is 5167, with a maximum exceeding 5200.</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aph with numbers and a bar chart&#10;&#10;Description automatically generated">
            <a:extLst>
              <a:ext uri="{FF2B5EF4-FFF2-40B4-BE49-F238E27FC236}">
                <a16:creationId xmlns:a16="http://schemas.microsoft.com/office/drawing/2014/main" id="{E6DB2D43-35CE-4A20-B020-7AF3170A09FA}"/>
              </a:ext>
            </a:extLst>
          </p:cNvPr>
          <p:cNvPicPr>
            <a:picLocks noChangeAspect="1"/>
          </p:cNvPicPr>
          <p:nvPr/>
        </p:nvPicPr>
        <p:blipFill>
          <a:blip r:embed="rId3"/>
          <a:stretch>
            <a:fillRect/>
          </a:stretch>
        </p:blipFill>
        <p:spPr>
          <a:xfrm>
            <a:off x="4539349" y="139526"/>
            <a:ext cx="3592945" cy="2257268"/>
          </a:xfrm>
          <a:prstGeom prst="rect">
            <a:avLst/>
          </a:prstGeom>
        </p:spPr>
      </p:pic>
      <p:pic>
        <p:nvPicPr>
          <p:cNvPr id="7" name="Picture 6" descr="A graph with blue bars and numbers&#10;&#10;Description automatically generated">
            <a:extLst>
              <a:ext uri="{FF2B5EF4-FFF2-40B4-BE49-F238E27FC236}">
                <a16:creationId xmlns:a16="http://schemas.microsoft.com/office/drawing/2014/main" id="{36EF3B09-FEEC-F855-9FD0-5B0EFA450A19}"/>
              </a:ext>
            </a:extLst>
          </p:cNvPr>
          <p:cNvPicPr>
            <a:picLocks noChangeAspect="1"/>
          </p:cNvPicPr>
          <p:nvPr/>
        </p:nvPicPr>
        <p:blipFill>
          <a:blip r:embed="rId4"/>
          <a:stretch>
            <a:fillRect/>
          </a:stretch>
        </p:blipFill>
        <p:spPr>
          <a:xfrm>
            <a:off x="8332935" y="139526"/>
            <a:ext cx="3592944" cy="2257268"/>
          </a:xfrm>
          <a:prstGeom prst="rect">
            <a:avLst/>
          </a:prstGeom>
        </p:spPr>
      </p:pic>
      <p:pic>
        <p:nvPicPr>
          <p:cNvPr id="8" name="Picture 7" descr="A graph with numbers and a bar chart&#10;&#10;Description automatically generated">
            <a:extLst>
              <a:ext uri="{FF2B5EF4-FFF2-40B4-BE49-F238E27FC236}">
                <a16:creationId xmlns:a16="http://schemas.microsoft.com/office/drawing/2014/main" id="{9E0CD55C-2D62-35C0-8FB0-EEB5C293D3C4}"/>
              </a:ext>
            </a:extLst>
          </p:cNvPr>
          <p:cNvPicPr>
            <a:picLocks noChangeAspect="1"/>
          </p:cNvPicPr>
          <p:nvPr/>
        </p:nvPicPr>
        <p:blipFill>
          <a:blip r:embed="rId5"/>
          <a:stretch>
            <a:fillRect/>
          </a:stretch>
        </p:blipFill>
        <p:spPr>
          <a:xfrm>
            <a:off x="4539349" y="3368044"/>
            <a:ext cx="3592945" cy="2257268"/>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95208E39-6FF8-D94A-2D7D-53337A8F7C53}"/>
              </a:ext>
            </a:extLst>
          </p:cNvPr>
          <p:cNvPicPr>
            <a:picLocks noChangeAspect="1"/>
          </p:cNvPicPr>
          <p:nvPr/>
        </p:nvPicPr>
        <p:blipFill>
          <a:blip r:embed="rId6"/>
          <a:stretch>
            <a:fillRect/>
          </a:stretch>
        </p:blipFill>
        <p:spPr>
          <a:xfrm>
            <a:off x="8332933" y="3368045"/>
            <a:ext cx="3592945" cy="2257268"/>
          </a:xfrm>
          <a:prstGeom prst="rect">
            <a:avLst/>
          </a:prstGeom>
        </p:spPr>
      </p:pic>
    </p:spTree>
    <p:extLst>
      <p:ext uri="{BB962C8B-B14F-4D97-AF65-F5344CB8AC3E}">
        <p14:creationId xmlns:p14="http://schemas.microsoft.com/office/powerpoint/2010/main" val="14618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Autofit/>
          </a:bodyPr>
          <a:lstStyle/>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algn="l"/>
            <a:endParaRPr lang="en-GB" sz="1200" dirty="0">
              <a:solidFill>
                <a:srgbClr val="FF6600"/>
              </a:solidFill>
            </a:endParaRPr>
          </a:p>
          <a:p>
            <a:pPr algn="l"/>
            <a:endParaRPr lang="en-GB" sz="1200" b="0" i="0" dirty="0">
              <a:solidFill>
                <a:srgbClr val="FF6600"/>
              </a:solidFill>
              <a:effectLst/>
            </a:endParaRP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a:t>
            </a:r>
          </a:p>
          <a:p>
            <a:pPr marL="228600" algn="l">
              <a:spcBef>
                <a:spcPts val="900"/>
              </a:spcBef>
              <a:spcAft>
                <a:spcPts val="900"/>
              </a:spcAft>
            </a:pPr>
            <a:r>
              <a:rPr lang="en-GB" sz="1200" dirty="0">
                <a:solidFill>
                  <a:srgbClr val="FF6600"/>
                </a:solidFill>
              </a:rPr>
              <a:t>			             </a:t>
            </a:r>
          </a:p>
          <a:p>
            <a:pPr marL="228600" algn="l">
              <a:spcBef>
                <a:spcPts val="900"/>
              </a:spcBef>
              <a:spcAft>
                <a:spcPts val="900"/>
              </a:spcAft>
            </a:pPr>
            <a:endParaRPr lang="en-GB" sz="1200" dirty="0">
              <a:solidFill>
                <a:srgbClr val="FF6600"/>
              </a:solidFill>
            </a:endParaRPr>
          </a:p>
          <a:p>
            <a:pPr marL="228600" algn="l">
              <a:spcBef>
                <a:spcPts val="900"/>
              </a:spcBef>
              <a:spcAft>
                <a:spcPts val="900"/>
              </a:spcAft>
            </a:pPr>
            <a:r>
              <a:rPr lang="en-GB" sz="1200" dirty="0">
                <a:solidFill>
                  <a:srgbClr val="FF6600"/>
                </a:solidFill>
              </a:rPr>
              <a:t>			            Fig 25: Y target variable </a:t>
            </a:r>
          </a:p>
          <a:p>
            <a:pPr marL="228600" algn="l">
              <a:spcBef>
                <a:spcPts val="900"/>
              </a:spcBef>
              <a:spcAft>
                <a:spcPts val="900"/>
              </a:spcAft>
            </a:pPr>
            <a:r>
              <a:rPr lang="en-GB" sz="1200" dirty="0">
                <a:solidFill>
                  <a:srgbClr val="FF6600"/>
                </a:solidFill>
              </a:rPr>
              <a:t>	According to Fig 25, it reveals that a small number of customers already have a term deposit.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graph with numbers and a bar&#10;&#10;Description automatically generated">
            <a:extLst>
              <a:ext uri="{FF2B5EF4-FFF2-40B4-BE49-F238E27FC236}">
                <a16:creationId xmlns:a16="http://schemas.microsoft.com/office/drawing/2014/main" id="{EF98F9BE-274F-C212-BD22-127CBD741929}"/>
              </a:ext>
            </a:extLst>
          </p:cNvPr>
          <p:cNvPicPr>
            <a:picLocks noChangeAspect="1"/>
          </p:cNvPicPr>
          <p:nvPr/>
        </p:nvPicPr>
        <p:blipFill>
          <a:blip r:embed="rId3"/>
          <a:stretch>
            <a:fillRect/>
          </a:stretch>
        </p:blipFill>
        <p:spPr>
          <a:xfrm>
            <a:off x="6242835" y="855249"/>
            <a:ext cx="3701553" cy="2573751"/>
          </a:xfrm>
          <a:prstGeom prst="rect">
            <a:avLst/>
          </a:prstGeom>
        </p:spPr>
      </p:pic>
    </p:spTree>
    <p:extLst>
      <p:ext uri="{BB962C8B-B14F-4D97-AF65-F5344CB8AC3E}">
        <p14:creationId xmlns:p14="http://schemas.microsoft.com/office/powerpoint/2010/main" val="4066054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a:bodyPr>
          <a:lstStyle/>
          <a:p>
            <a:pPr lvl="0" algn="l">
              <a:spcBef>
                <a:spcPts val="900"/>
              </a:spcBef>
              <a:spcAft>
                <a:spcPts val="900"/>
              </a:spcAft>
            </a:pPr>
            <a:endParaRPr lang="en-US" sz="2800" dirty="0">
              <a:solidFill>
                <a:srgbClr val="FF6600"/>
              </a:solidFill>
            </a:endParaRPr>
          </a:p>
          <a:p>
            <a:pPr marL="342900" lvl="0" indent="-342900" algn="l">
              <a:spcBef>
                <a:spcPts val="900"/>
              </a:spcBef>
              <a:spcAft>
                <a:spcPts val="900"/>
              </a:spcAft>
              <a:buFont typeface="+mj-lt"/>
              <a:buAutoNum type="arabicPeriod" startAt="3"/>
            </a:pPr>
            <a:r>
              <a:rPr lang="en-GB" sz="1600" b="1" dirty="0">
                <a:solidFill>
                  <a:srgbClr val="FF6600"/>
                </a:solidFill>
              </a:rPr>
              <a:t>Relation of categorical variable with target variable: </a:t>
            </a:r>
            <a:r>
              <a:rPr lang="en-GB" sz="1600" dirty="0">
                <a:solidFill>
                  <a:srgbClr val="FF6600"/>
                </a:solidFill>
              </a:rPr>
              <a:t>Below are the plots that illustrate the relationship between categorical variable and the target</a:t>
            </a:r>
          </a:p>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r>
              <a:rPr lang="en-GB" sz="1600" dirty="0">
                <a:solidFill>
                  <a:srgbClr val="FF6600"/>
                </a:solidFill>
              </a:rPr>
              <a:t>                                                                 </a:t>
            </a:r>
          </a:p>
          <a:p>
            <a:pPr marL="228600" algn="l">
              <a:spcBef>
                <a:spcPts val="900"/>
              </a:spcBef>
              <a:spcAft>
                <a:spcPts val="900"/>
              </a:spcAft>
            </a:pPr>
            <a:r>
              <a:rPr lang="en-GB" sz="1600" dirty="0">
                <a:solidFill>
                  <a:srgbClr val="FF6600"/>
                </a:solidFill>
              </a:rPr>
              <a:t>			           Fig 26: Job versus Y</a:t>
            </a:r>
          </a:p>
          <a:p>
            <a:pPr marL="228600" algn="l">
              <a:spcBef>
                <a:spcPts val="900"/>
              </a:spcBef>
              <a:spcAft>
                <a:spcPts val="900"/>
              </a:spcAft>
            </a:pPr>
            <a:r>
              <a:rPr lang="en-GB" sz="1600" dirty="0">
                <a:solidFill>
                  <a:srgbClr val="FF6600"/>
                </a:solidFill>
              </a:rPr>
              <a:t>Fig 26 demonstrates that the highest number of customers with a term deposit are employed in administrative roles. 1389 number of administrator customers has already taking the term deposit.</a:t>
            </a:r>
            <a:endParaRPr lang="en-US"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aph of numbers and columns&#10;&#10;Description automatically generated">
            <a:extLst>
              <a:ext uri="{FF2B5EF4-FFF2-40B4-BE49-F238E27FC236}">
                <a16:creationId xmlns:a16="http://schemas.microsoft.com/office/drawing/2014/main" id="{ADF09FEA-403B-E50E-B9E4-15D60320E484}"/>
              </a:ext>
            </a:extLst>
          </p:cNvPr>
          <p:cNvPicPr>
            <a:picLocks noChangeAspect="1"/>
          </p:cNvPicPr>
          <p:nvPr/>
        </p:nvPicPr>
        <p:blipFill>
          <a:blip r:embed="rId3"/>
          <a:stretch>
            <a:fillRect/>
          </a:stretch>
        </p:blipFill>
        <p:spPr>
          <a:xfrm>
            <a:off x="5024408" y="1451668"/>
            <a:ext cx="5731510" cy="3255010"/>
          </a:xfrm>
          <a:prstGeom prst="rect">
            <a:avLst/>
          </a:prstGeom>
        </p:spPr>
      </p:pic>
    </p:spTree>
    <p:extLst>
      <p:ext uri="{BB962C8B-B14F-4D97-AF65-F5344CB8AC3E}">
        <p14:creationId xmlns:p14="http://schemas.microsoft.com/office/powerpoint/2010/main" val="285705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lnSpcReduction="10000"/>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ctr">
              <a:spcBef>
                <a:spcPts val="900"/>
              </a:spcBef>
              <a:spcAft>
                <a:spcPts val="900"/>
              </a:spcAft>
            </a:pPr>
            <a:r>
              <a:rPr lang="en-GB" sz="1600" dirty="0">
                <a:solidFill>
                  <a:srgbClr val="FF6600"/>
                </a:solidFill>
              </a:rPr>
              <a:t>               Fig 27: Marital versus Y</a:t>
            </a:r>
          </a:p>
          <a:p>
            <a:pPr marL="228600" algn="l">
              <a:spcBef>
                <a:spcPts val="900"/>
              </a:spcBef>
              <a:spcAft>
                <a:spcPts val="900"/>
              </a:spcAft>
            </a:pPr>
            <a:r>
              <a:rPr lang="en-GB" sz="1600" dirty="0">
                <a:solidFill>
                  <a:srgbClr val="FF6600"/>
                </a:solidFill>
              </a:rPr>
              <a:t>Fig 27 illustrates that the highest number (i.e. 2544) of customers with a term deposit are married individuals.</a:t>
            </a: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ctr">
              <a:spcBef>
                <a:spcPts val="900"/>
              </a:spcBef>
              <a:spcAft>
                <a:spcPts val="900"/>
              </a:spcAft>
            </a:pPr>
            <a:r>
              <a:rPr lang="en-GB" sz="1600" dirty="0">
                <a:solidFill>
                  <a:srgbClr val="FF6600"/>
                </a:solidFill>
              </a:rPr>
              <a:t>Fig 28: Education versus Y</a:t>
            </a:r>
          </a:p>
          <a:p>
            <a:pPr algn="l"/>
            <a:r>
              <a:rPr lang="en-GB" sz="1600" dirty="0">
                <a:solidFill>
                  <a:srgbClr val="FF6600"/>
                </a:solidFill>
              </a:rPr>
              <a:t>      As shown in Fig 28, the majority of customers (i.e. 1921) with a term deposit are those who hold a university degree.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graph of a number of people&#10;&#10;Description automatically generated">
            <a:extLst>
              <a:ext uri="{FF2B5EF4-FFF2-40B4-BE49-F238E27FC236}">
                <a16:creationId xmlns:a16="http://schemas.microsoft.com/office/drawing/2014/main" id="{FE2A7136-07F4-4340-3877-11B506CDFA8B}"/>
              </a:ext>
            </a:extLst>
          </p:cNvPr>
          <p:cNvPicPr>
            <a:picLocks noChangeAspect="1"/>
          </p:cNvPicPr>
          <p:nvPr/>
        </p:nvPicPr>
        <p:blipFill>
          <a:blip r:embed="rId3"/>
          <a:stretch>
            <a:fillRect/>
          </a:stretch>
        </p:blipFill>
        <p:spPr>
          <a:xfrm>
            <a:off x="5227857" y="104024"/>
            <a:ext cx="5731510" cy="2400185"/>
          </a:xfrm>
          <a:prstGeom prst="rect">
            <a:avLst/>
          </a:prstGeom>
        </p:spPr>
      </p:pic>
      <p:pic>
        <p:nvPicPr>
          <p:cNvPr id="7" name="Picture 6" descr="A graph of a bar graph&#10;&#10;Description automatically generated">
            <a:extLst>
              <a:ext uri="{FF2B5EF4-FFF2-40B4-BE49-F238E27FC236}">
                <a16:creationId xmlns:a16="http://schemas.microsoft.com/office/drawing/2014/main" id="{9C6C5388-0415-7416-606B-6D79C7C713FE}"/>
              </a:ext>
            </a:extLst>
          </p:cNvPr>
          <p:cNvPicPr>
            <a:picLocks noChangeAspect="1"/>
          </p:cNvPicPr>
          <p:nvPr/>
        </p:nvPicPr>
        <p:blipFill>
          <a:blip r:embed="rId4"/>
          <a:stretch>
            <a:fillRect/>
          </a:stretch>
        </p:blipFill>
        <p:spPr>
          <a:xfrm>
            <a:off x="5069435" y="3429000"/>
            <a:ext cx="5731510" cy="2284668"/>
          </a:xfrm>
          <a:prstGeom prst="rect">
            <a:avLst/>
          </a:prstGeom>
        </p:spPr>
      </p:pic>
    </p:spTree>
    <p:extLst>
      <p:ext uri="{BB962C8B-B14F-4D97-AF65-F5344CB8AC3E}">
        <p14:creationId xmlns:p14="http://schemas.microsoft.com/office/powerpoint/2010/main" val="236675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21999"/>
            <a:ext cx="6840000" cy="3996000"/>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Data Details</a:t>
            </a:r>
          </a:p>
          <a:p>
            <a:pPr algn="just"/>
            <a:r>
              <a:rPr lang="en-US" sz="2800" dirty="0">
                <a:solidFill>
                  <a:srgbClr val="FF6600"/>
                </a:solidFill>
              </a:rPr>
              <a:t>         Exploratory Data Analysis Approach</a:t>
            </a:r>
          </a:p>
          <a:p>
            <a:pPr algn="just"/>
            <a:r>
              <a:rPr lang="en-US" sz="2800" dirty="0">
                <a:solidFill>
                  <a:srgbClr val="FF6600"/>
                </a:solidFill>
              </a:rPr>
              <a:t>         Exploratory Data Analysis Summary</a:t>
            </a:r>
          </a:p>
          <a:p>
            <a:pPr algn="just"/>
            <a:r>
              <a:rPr lang="en-US" sz="2800" dirty="0">
                <a:solidFill>
                  <a:srgbClr val="FF6600"/>
                </a:solidFill>
              </a:rPr>
              <a:t>         Recommendations</a:t>
            </a:r>
          </a:p>
          <a:p>
            <a:pPr algn="just"/>
            <a:r>
              <a:rPr lang="en-US" sz="2800" dirty="0">
                <a:solidFill>
                  <a:srgbClr val="FF6600"/>
                </a:solidFill>
              </a:rPr>
              <a:t>         References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lnSpcReduction="10000"/>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ctr">
              <a:spcBef>
                <a:spcPts val="900"/>
              </a:spcBef>
              <a:spcAft>
                <a:spcPts val="900"/>
              </a:spcAft>
            </a:pPr>
            <a:r>
              <a:rPr lang="en-GB" sz="1600" dirty="0">
                <a:solidFill>
                  <a:srgbClr val="FF6600"/>
                </a:solidFill>
              </a:rPr>
              <a:t>               Fig 29: Default versus Y</a:t>
            </a:r>
          </a:p>
          <a:p>
            <a:pPr marL="228600">
              <a:spcBef>
                <a:spcPts val="900"/>
              </a:spcBef>
              <a:spcAft>
                <a:spcPts val="900"/>
              </a:spcAft>
            </a:pPr>
            <a:r>
              <a:rPr lang="en-GB" sz="1600" dirty="0">
                <a:solidFill>
                  <a:srgbClr val="FF6600"/>
                </a:solidFill>
              </a:rPr>
              <a:t>According to Fig 29, there is a total of 4640 customers who have had a term deposit in the past.</a:t>
            </a:r>
          </a:p>
          <a:p>
            <a:pPr marL="228600">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ctr">
              <a:spcBef>
                <a:spcPts val="900"/>
              </a:spcBef>
              <a:spcAft>
                <a:spcPts val="900"/>
              </a:spcAft>
            </a:pPr>
            <a:r>
              <a:rPr lang="en-GB" sz="1600" dirty="0">
                <a:solidFill>
                  <a:srgbClr val="FF6600"/>
                </a:solidFill>
              </a:rPr>
              <a:t>Fig 30: Housing versus Y</a:t>
            </a:r>
          </a:p>
          <a:p>
            <a:pPr algn="l"/>
            <a:r>
              <a:rPr lang="en-GB" sz="1600" dirty="0">
                <a:solidFill>
                  <a:srgbClr val="FF6600"/>
                </a:solidFill>
              </a:rPr>
              <a:t>Based on the information shown in Fig 30, there is a relatively similar proportion between housing loan holders who have a term deposit and those who do not have a term deposit.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descr="A graph of a number of blue and orange bars&#10;&#10;Description automatically generated">
            <a:extLst>
              <a:ext uri="{FF2B5EF4-FFF2-40B4-BE49-F238E27FC236}">
                <a16:creationId xmlns:a16="http://schemas.microsoft.com/office/drawing/2014/main" id="{1D299EB0-92D0-76E0-EE4C-5C3DFD5770F3}"/>
              </a:ext>
            </a:extLst>
          </p:cNvPr>
          <p:cNvPicPr>
            <a:picLocks noChangeAspect="1"/>
          </p:cNvPicPr>
          <p:nvPr/>
        </p:nvPicPr>
        <p:blipFill>
          <a:blip r:embed="rId3"/>
          <a:stretch>
            <a:fillRect/>
          </a:stretch>
        </p:blipFill>
        <p:spPr>
          <a:xfrm>
            <a:off x="5229762" y="3419998"/>
            <a:ext cx="5729605" cy="1946910"/>
          </a:xfrm>
          <a:prstGeom prst="rect">
            <a:avLst/>
          </a:prstGeom>
        </p:spPr>
      </p:pic>
      <p:pic>
        <p:nvPicPr>
          <p:cNvPr id="8" name="Picture 7" descr="A graph with a bar and number&#10;&#10;Description automatically generated">
            <a:extLst>
              <a:ext uri="{FF2B5EF4-FFF2-40B4-BE49-F238E27FC236}">
                <a16:creationId xmlns:a16="http://schemas.microsoft.com/office/drawing/2014/main" id="{5F031F52-94C9-1617-2F9A-CC8AD3C62697}"/>
              </a:ext>
            </a:extLst>
          </p:cNvPr>
          <p:cNvPicPr>
            <a:picLocks noChangeAspect="1"/>
          </p:cNvPicPr>
          <p:nvPr/>
        </p:nvPicPr>
        <p:blipFill>
          <a:blip r:embed="rId4"/>
          <a:stretch>
            <a:fillRect/>
          </a:stretch>
        </p:blipFill>
        <p:spPr>
          <a:xfrm>
            <a:off x="5433435" y="296545"/>
            <a:ext cx="5730875" cy="2150110"/>
          </a:xfrm>
          <a:prstGeom prst="rect">
            <a:avLst/>
          </a:prstGeom>
        </p:spPr>
      </p:pic>
    </p:spTree>
    <p:extLst>
      <p:ext uri="{BB962C8B-B14F-4D97-AF65-F5344CB8AC3E}">
        <p14:creationId xmlns:p14="http://schemas.microsoft.com/office/powerpoint/2010/main" val="2962353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fontScale="92500" lnSpcReduction="10000"/>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l">
              <a:spcBef>
                <a:spcPts val="900"/>
              </a:spcBef>
              <a:spcAft>
                <a:spcPts val="900"/>
              </a:spcAft>
            </a:pPr>
            <a:r>
              <a:rPr lang="en-GB" sz="1600" dirty="0">
                <a:solidFill>
                  <a:srgbClr val="FF6600"/>
                </a:solidFill>
              </a:rPr>
              <a:t>               				Fig 31: Loan versus Y</a:t>
            </a:r>
          </a:p>
          <a:p>
            <a:pPr marL="228600" algn="l">
              <a:spcBef>
                <a:spcPts val="900"/>
              </a:spcBef>
              <a:spcAft>
                <a:spcPts val="900"/>
              </a:spcAft>
            </a:pPr>
            <a:r>
              <a:rPr lang="en-GB" sz="1600" dirty="0">
                <a:solidFill>
                  <a:srgbClr val="FF6600"/>
                </a:solidFill>
              </a:rPr>
              <a:t>Based on the data presented in Fig 31, it can be observed that the number of term deposits for customers without a personal loan is significantly higher compared to those with a personal loan. deposit in the past.</a:t>
            </a: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r>
              <a:rPr lang="en-GB" sz="1600" dirty="0">
                <a:solidFill>
                  <a:srgbClr val="FF6600"/>
                </a:solidFill>
              </a:rPr>
              <a:t>				Fig 32: Contact versus Y</a:t>
            </a:r>
          </a:p>
          <a:p>
            <a:pPr marL="228600" algn="l">
              <a:spcBef>
                <a:spcPts val="900"/>
              </a:spcBef>
              <a:spcAft>
                <a:spcPts val="900"/>
              </a:spcAft>
            </a:pPr>
            <a:r>
              <a:rPr lang="en-GB" sz="1600" dirty="0">
                <a:solidFill>
                  <a:srgbClr val="FF6600"/>
                </a:solidFill>
              </a:rPr>
              <a:t>Based on the information depicted in Fig 32, it can be observed that the majority of customers who have opted for a term deposit have a cellular phone.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graph with blue and orange bars&#10;&#10;Description automatically generated">
            <a:extLst>
              <a:ext uri="{FF2B5EF4-FFF2-40B4-BE49-F238E27FC236}">
                <a16:creationId xmlns:a16="http://schemas.microsoft.com/office/drawing/2014/main" id="{155D5023-72B7-4F58-077B-E7835CD22A2F}"/>
              </a:ext>
            </a:extLst>
          </p:cNvPr>
          <p:cNvPicPr>
            <a:picLocks noChangeAspect="1"/>
          </p:cNvPicPr>
          <p:nvPr/>
        </p:nvPicPr>
        <p:blipFill>
          <a:blip r:embed="rId3"/>
          <a:stretch>
            <a:fillRect/>
          </a:stretch>
        </p:blipFill>
        <p:spPr>
          <a:xfrm>
            <a:off x="5228492" y="263064"/>
            <a:ext cx="5730240" cy="1946910"/>
          </a:xfrm>
          <a:prstGeom prst="rect">
            <a:avLst/>
          </a:prstGeom>
        </p:spPr>
      </p:pic>
      <p:pic>
        <p:nvPicPr>
          <p:cNvPr id="8" name="Picture 7" descr="A graph of a number of blue and orange rectangular objects&#10;&#10;Description automatically generated">
            <a:extLst>
              <a:ext uri="{FF2B5EF4-FFF2-40B4-BE49-F238E27FC236}">
                <a16:creationId xmlns:a16="http://schemas.microsoft.com/office/drawing/2014/main" id="{E5D83D7B-9008-3EB5-B0AC-D294BFD4D2BF}"/>
              </a:ext>
            </a:extLst>
          </p:cNvPr>
          <p:cNvPicPr>
            <a:picLocks noChangeAspect="1"/>
          </p:cNvPicPr>
          <p:nvPr/>
        </p:nvPicPr>
        <p:blipFill>
          <a:blip r:embed="rId4"/>
          <a:stretch>
            <a:fillRect/>
          </a:stretch>
        </p:blipFill>
        <p:spPr>
          <a:xfrm>
            <a:off x="5227222" y="3456132"/>
            <a:ext cx="5731510" cy="2196524"/>
          </a:xfrm>
          <a:prstGeom prst="rect">
            <a:avLst/>
          </a:prstGeom>
        </p:spPr>
      </p:pic>
    </p:spTree>
    <p:extLst>
      <p:ext uri="{BB962C8B-B14F-4D97-AF65-F5344CB8AC3E}">
        <p14:creationId xmlns:p14="http://schemas.microsoft.com/office/powerpoint/2010/main" val="304067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fontScale="92500" lnSpcReduction="10000"/>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ctr">
              <a:spcBef>
                <a:spcPts val="900"/>
              </a:spcBef>
              <a:spcAft>
                <a:spcPts val="900"/>
              </a:spcAft>
            </a:pPr>
            <a:r>
              <a:rPr lang="en-GB" sz="1600" dirty="0">
                <a:solidFill>
                  <a:srgbClr val="FF6600"/>
                </a:solidFill>
              </a:rPr>
              <a:t>               	Fig 33: Month versus Y</a:t>
            </a:r>
          </a:p>
          <a:p>
            <a:pPr marL="228600">
              <a:spcBef>
                <a:spcPts val="900"/>
              </a:spcBef>
              <a:spcAft>
                <a:spcPts val="900"/>
              </a:spcAft>
            </a:pPr>
            <a:r>
              <a:rPr lang="en-GB" sz="1600" dirty="0">
                <a:solidFill>
                  <a:srgbClr val="FF6600"/>
                </a:solidFill>
              </a:rPr>
              <a:t>Based on the data visualized in Fig 33, it is evident that the majority of customers were contacted during the month of May. Furthermore, this period also witnessed the highest number of conversions to a term deposit.</a:t>
            </a: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r>
              <a:rPr lang="en-GB" sz="1600" dirty="0">
                <a:solidFill>
                  <a:srgbClr val="FF6600"/>
                </a:solidFill>
              </a:rPr>
              <a:t>			               Fig 34: </a:t>
            </a:r>
            <a:r>
              <a:rPr lang="en-GB" sz="1600" dirty="0" err="1">
                <a:solidFill>
                  <a:srgbClr val="FF6600"/>
                </a:solidFill>
              </a:rPr>
              <a:t>Day_of</a:t>
            </a:r>
            <a:r>
              <a:rPr lang="en-GB" sz="1600" dirty="0">
                <a:solidFill>
                  <a:srgbClr val="FF6600"/>
                </a:solidFill>
              </a:rPr>
              <a:t> Week versus Y</a:t>
            </a:r>
          </a:p>
          <a:p>
            <a:pPr marL="228600" algn="l">
              <a:spcBef>
                <a:spcPts val="900"/>
              </a:spcBef>
              <a:spcAft>
                <a:spcPts val="900"/>
              </a:spcAft>
            </a:pPr>
            <a:r>
              <a:rPr lang="en-GB" sz="1600" dirty="0">
                <a:solidFill>
                  <a:srgbClr val="FF6600"/>
                </a:solidFill>
              </a:rPr>
              <a:t>Based on the information presented in Fig 34, it can be observed that the majority of customers were contacted on Monday and Thursday. Additionally, there are only 1,045 customers who have a term deposit.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graph of a number of bars&#10;&#10;Description automatically generated">
            <a:extLst>
              <a:ext uri="{FF2B5EF4-FFF2-40B4-BE49-F238E27FC236}">
                <a16:creationId xmlns:a16="http://schemas.microsoft.com/office/drawing/2014/main" id="{28E15A35-31CE-7ED2-7052-B982FCBEBF2C}"/>
              </a:ext>
            </a:extLst>
          </p:cNvPr>
          <p:cNvPicPr>
            <a:picLocks noChangeAspect="1"/>
          </p:cNvPicPr>
          <p:nvPr/>
        </p:nvPicPr>
        <p:blipFill>
          <a:blip r:embed="rId3"/>
          <a:stretch>
            <a:fillRect/>
          </a:stretch>
        </p:blipFill>
        <p:spPr>
          <a:xfrm>
            <a:off x="5331022" y="244388"/>
            <a:ext cx="5731510" cy="2093567"/>
          </a:xfrm>
          <a:prstGeom prst="rect">
            <a:avLst/>
          </a:prstGeom>
        </p:spPr>
      </p:pic>
      <p:pic>
        <p:nvPicPr>
          <p:cNvPr id="6" name="Picture 5" descr="A graph with numbers and a number of days&#10;&#10;Description automatically generated">
            <a:extLst>
              <a:ext uri="{FF2B5EF4-FFF2-40B4-BE49-F238E27FC236}">
                <a16:creationId xmlns:a16="http://schemas.microsoft.com/office/drawing/2014/main" id="{7A7BC4F4-1F8E-AC3C-DADF-002D2BDDF785}"/>
              </a:ext>
            </a:extLst>
          </p:cNvPr>
          <p:cNvPicPr>
            <a:picLocks noChangeAspect="1"/>
          </p:cNvPicPr>
          <p:nvPr/>
        </p:nvPicPr>
        <p:blipFill>
          <a:blip r:embed="rId4"/>
          <a:stretch>
            <a:fillRect/>
          </a:stretch>
        </p:blipFill>
        <p:spPr>
          <a:xfrm>
            <a:off x="5331022" y="3429000"/>
            <a:ext cx="5731510" cy="2093567"/>
          </a:xfrm>
          <a:prstGeom prst="rect">
            <a:avLst/>
          </a:prstGeom>
        </p:spPr>
      </p:pic>
    </p:spTree>
    <p:extLst>
      <p:ext uri="{BB962C8B-B14F-4D97-AF65-F5344CB8AC3E}">
        <p14:creationId xmlns:p14="http://schemas.microsoft.com/office/powerpoint/2010/main" val="1440495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388" y="1422386"/>
            <a:ext cx="6840000" cy="3995225"/>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Visualization - </a:t>
            </a:r>
            <a:r>
              <a:rPr lang="en-US" b="1" dirty="0" err="1">
                <a:solidFill>
                  <a:srgbClr val="FF6600"/>
                </a:solidFill>
              </a:rPr>
              <a:t>cont</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610" y="-669386"/>
            <a:ext cx="6858004" cy="8196775"/>
          </a:xfrm>
        </p:spPr>
        <p:txBody>
          <a:bodyPr vert="vert270">
            <a:normAutofit/>
          </a:bodyPr>
          <a:lstStyle/>
          <a:p>
            <a:pPr lvl="0" algn="l">
              <a:spcBef>
                <a:spcPts val="900"/>
              </a:spcBef>
              <a:spcAft>
                <a:spcPts val="900"/>
              </a:spcAft>
            </a:pPr>
            <a:endParaRPr lang="en-US" sz="16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514350" indent="-514350" algn="l">
              <a:buFont typeface="+mj-lt"/>
              <a:buAutoNum type="arabicPeriod" startAt="6"/>
            </a:pPr>
            <a:endParaRPr lang="en-US" sz="2200" dirty="0">
              <a:solidFill>
                <a:srgbClr val="FF6600"/>
              </a:solidFill>
            </a:endParaRPr>
          </a:p>
          <a:p>
            <a:pPr marL="228600" algn="l">
              <a:spcBef>
                <a:spcPts val="900"/>
              </a:spcBef>
              <a:spcAft>
                <a:spcPts val="900"/>
              </a:spcAft>
            </a:pPr>
            <a:endParaRPr lang="en-US" sz="2200" dirty="0">
              <a:solidFill>
                <a:srgbClr val="FF6600"/>
              </a:solidFill>
            </a:endParaRPr>
          </a:p>
          <a:p>
            <a:pPr marL="228600" algn="l">
              <a:spcBef>
                <a:spcPts val="900"/>
              </a:spcBef>
              <a:spcAft>
                <a:spcPts val="900"/>
              </a:spcAft>
            </a:pPr>
            <a:r>
              <a:rPr lang="en-GB" sz="1600" dirty="0">
                <a:solidFill>
                  <a:srgbClr val="FF6600"/>
                </a:solidFill>
              </a:rPr>
              <a:t>              </a:t>
            </a: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endParaRPr lang="en-GB" sz="1600" dirty="0">
              <a:solidFill>
                <a:srgbClr val="FF6600"/>
              </a:solidFill>
            </a:endParaRPr>
          </a:p>
          <a:p>
            <a:pPr marL="228600" algn="l">
              <a:spcBef>
                <a:spcPts val="900"/>
              </a:spcBef>
              <a:spcAft>
                <a:spcPts val="900"/>
              </a:spcAft>
            </a:pPr>
            <a:r>
              <a:rPr lang="en-GB" sz="1600" dirty="0">
                <a:solidFill>
                  <a:srgbClr val="FF6600"/>
                </a:solidFill>
              </a:rPr>
              <a:t> 			          Fig 35: </a:t>
            </a:r>
            <a:r>
              <a:rPr lang="en-GB" sz="1600" dirty="0" err="1">
                <a:solidFill>
                  <a:srgbClr val="FF6600"/>
                </a:solidFill>
              </a:rPr>
              <a:t>POutcome</a:t>
            </a:r>
            <a:r>
              <a:rPr lang="en-GB" sz="1600" dirty="0">
                <a:solidFill>
                  <a:srgbClr val="FF6600"/>
                </a:solidFill>
              </a:rPr>
              <a:t> versus Y</a:t>
            </a:r>
          </a:p>
          <a:p>
            <a:pPr marL="228600" algn="l">
              <a:spcBef>
                <a:spcPts val="900"/>
              </a:spcBef>
              <a:spcAft>
                <a:spcPts val="900"/>
              </a:spcAft>
            </a:pPr>
            <a:r>
              <a:rPr lang="en-GB" sz="1600" dirty="0">
                <a:solidFill>
                  <a:srgbClr val="FF6600"/>
                </a:solidFill>
              </a:rPr>
              <a:t>According to the data presented in Fig 35, there are 3,141 non-existent customers but have a term deposit.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graph with numbers and a bar&#10;&#10;Description automatically generated">
            <a:extLst>
              <a:ext uri="{FF2B5EF4-FFF2-40B4-BE49-F238E27FC236}">
                <a16:creationId xmlns:a16="http://schemas.microsoft.com/office/drawing/2014/main" id="{0D53CC9F-2948-825F-3361-299CFC033F4D}"/>
              </a:ext>
            </a:extLst>
          </p:cNvPr>
          <p:cNvPicPr>
            <a:picLocks noChangeAspect="1"/>
          </p:cNvPicPr>
          <p:nvPr/>
        </p:nvPicPr>
        <p:blipFill>
          <a:blip r:embed="rId3"/>
          <a:stretch>
            <a:fillRect/>
          </a:stretch>
        </p:blipFill>
        <p:spPr>
          <a:xfrm>
            <a:off x="5331022" y="955964"/>
            <a:ext cx="5731510" cy="2389909"/>
          </a:xfrm>
          <a:prstGeom prst="rect">
            <a:avLst/>
          </a:prstGeom>
        </p:spPr>
      </p:pic>
    </p:spTree>
    <p:extLst>
      <p:ext uri="{BB962C8B-B14F-4D97-AF65-F5344CB8AC3E}">
        <p14:creationId xmlns:p14="http://schemas.microsoft.com/office/powerpoint/2010/main" val="3158737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31001" y="1430999"/>
            <a:ext cx="6858002" cy="3996000"/>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chor="ctr">
            <a:normAutofit/>
          </a:bodyPr>
          <a:lstStyle/>
          <a:p>
            <a:pPr algn="l"/>
            <a:r>
              <a:rPr lang="en-US" sz="1600" dirty="0">
                <a:solidFill>
                  <a:srgbClr val="FF6600"/>
                </a:solidFill>
              </a:rPr>
              <a:t>	Although there were no missing values, the “unknown” labels were present in the dataset. The correlation between </a:t>
            </a:r>
            <a:r>
              <a:rPr lang="en-GB" sz="1600" dirty="0">
                <a:solidFill>
                  <a:srgbClr val="FF6600"/>
                </a:solidFill>
              </a:rPr>
              <a:t>EMP.VAR.RATE, EURIBOR3M, and NR.EMPLOYED, </a:t>
            </a:r>
            <a:r>
              <a:rPr lang="en-US" sz="1600" dirty="0">
                <a:solidFill>
                  <a:srgbClr val="FF6600"/>
                </a:solidFill>
              </a:rPr>
              <a:t>variables is more than 90 %. Understanding the fact that the categorical variables creates a relation with target variable at some level, it becomes crucial to also understand the time duration spent with the customer during the call might also impact the customers decision to subscribe for term deposit.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61784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Recommendations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rmAutofit/>
          </a:bodyPr>
          <a:lstStyle/>
          <a:p>
            <a:pPr algn="l">
              <a:spcBef>
                <a:spcPts val="900"/>
              </a:spcBef>
              <a:spcAft>
                <a:spcPts val="900"/>
              </a:spcAft>
            </a:pPr>
            <a:endParaRPr lang="en-GB" sz="1600" dirty="0">
              <a:solidFill>
                <a:srgbClr val="FF6600"/>
              </a:solidFill>
            </a:endParaRPr>
          </a:p>
          <a:p>
            <a:pPr algn="l">
              <a:spcBef>
                <a:spcPts val="900"/>
              </a:spcBef>
              <a:spcAft>
                <a:spcPts val="900"/>
              </a:spcAft>
            </a:pPr>
            <a:endParaRPr lang="en-GB" sz="1600" dirty="0">
              <a:solidFill>
                <a:srgbClr val="FF6600"/>
              </a:solidFill>
            </a:endParaRPr>
          </a:p>
          <a:p>
            <a:pPr algn="l">
              <a:spcBef>
                <a:spcPts val="900"/>
              </a:spcBef>
              <a:spcAft>
                <a:spcPts val="900"/>
              </a:spcAft>
            </a:pPr>
            <a:endParaRPr lang="en-GB" sz="1600" dirty="0">
              <a:solidFill>
                <a:srgbClr val="FF6600"/>
              </a:solidFill>
            </a:endParaRPr>
          </a:p>
          <a:p>
            <a:pPr algn="l">
              <a:spcBef>
                <a:spcPts val="900"/>
              </a:spcBef>
              <a:spcAft>
                <a:spcPts val="900"/>
              </a:spcAft>
            </a:pPr>
            <a:endParaRPr lang="en-GB" sz="1600" dirty="0">
              <a:solidFill>
                <a:srgbClr val="FF6600"/>
              </a:solidFill>
            </a:endParaRPr>
          </a:p>
          <a:p>
            <a:pPr algn="l">
              <a:spcBef>
                <a:spcPts val="900"/>
              </a:spcBef>
              <a:spcAft>
                <a:spcPts val="900"/>
              </a:spcAft>
            </a:pPr>
            <a:r>
              <a:rPr lang="en-GB" sz="1600" dirty="0">
                <a:solidFill>
                  <a:srgbClr val="FF6600"/>
                </a:solidFill>
              </a:rPr>
              <a:t>	As analysed with the dataset, the occupation, education, contacted day and month are impacting the customers to opt for term deposit. Hence, the recommendation is to contact the customer keeping below observations into account.</a:t>
            </a:r>
          </a:p>
          <a:p>
            <a:pPr marL="342900" lvl="0" indent="-342900" algn="l">
              <a:spcBef>
                <a:spcPts val="900"/>
              </a:spcBef>
              <a:spcAft>
                <a:spcPts val="900"/>
              </a:spcAft>
              <a:buFont typeface="+mj-lt"/>
              <a:buAutoNum type="arabicPeriod"/>
            </a:pPr>
            <a:r>
              <a:rPr lang="en-GB" sz="1600" dirty="0">
                <a:solidFill>
                  <a:srgbClr val="FF6600"/>
                </a:solidFill>
              </a:rPr>
              <a:t>Customers employed in administrative roles are more inclined to choose a term deposit option.</a:t>
            </a:r>
          </a:p>
          <a:p>
            <a:pPr marL="342900" lvl="0" indent="-342900" algn="l">
              <a:spcBef>
                <a:spcPts val="900"/>
              </a:spcBef>
              <a:spcAft>
                <a:spcPts val="900"/>
              </a:spcAft>
              <a:buFont typeface="+mj-lt"/>
              <a:buAutoNum type="arabicPeriod"/>
            </a:pPr>
            <a:r>
              <a:rPr lang="en-GB" sz="1600" dirty="0">
                <a:solidFill>
                  <a:srgbClr val="FF6600"/>
                </a:solidFill>
              </a:rPr>
              <a:t>Customers with a university degree are more likely to opt for a term deposit. This indicates that students and retirees are more receptive to being contacted and converting the marketing campaign into a term deposit.</a:t>
            </a:r>
          </a:p>
          <a:p>
            <a:pPr marL="342900" lvl="0" indent="-342900" algn="l">
              <a:spcBef>
                <a:spcPts val="900"/>
              </a:spcBef>
              <a:spcAft>
                <a:spcPts val="900"/>
              </a:spcAft>
              <a:buFont typeface="+mj-lt"/>
              <a:buAutoNum type="arabicPeriod"/>
            </a:pPr>
            <a:r>
              <a:rPr lang="en-GB" sz="1600" dirty="0">
                <a:solidFill>
                  <a:srgbClr val="FF6600"/>
                </a:solidFill>
              </a:rPr>
              <a:t>The month of May has had a greater impact on converting the marketing campaign into term deposits. </a:t>
            </a:r>
          </a:p>
          <a:p>
            <a:pPr marL="342900" lvl="0" indent="-342900" algn="l">
              <a:spcBef>
                <a:spcPts val="900"/>
              </a:spcBef>
              <a:spcAft>
                <a:spcPts val="900"/>
              </a:spcAft>
              <a:buFont typeface="+mj-lt"/>
              <a:buAutoNum type="arabicPeriod"/>
            </a:pPr>
            <a:r>
              <a:rPr lang="en-GB" sz="1600" dirty="0">
                <a:solidFill>
                  <a:srgbClr val="FF6600"/>
                </a:solidFill>
              </a:rPr>
              <a:t>Monday and Thursday show slightly higher optimism when it comes to contacting customers during the marketing campaign. </a:t>
            </a:r>
            <a:endParaRPr lang="en-US" sz="1600" dirty="0">
              <a:solidFill>
                <a:srgbClr val="FF6600"/>
              </a:solidFill>
            </a:endParaRPr>
          </a:p>
          <a:p>
            <a:pPr algn="l"/>
            <a:endParaRPr lang="en-US"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98312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lstStyle/>
          <a:p>
            <a:br>
              <a:rPr lang="en-US" dirty="0"/>
            </a:br>
            <a:br>
              <a:rPr lang="en-US" dirty="0"/>
            </a:br>
            <a:br>
              <a:rPr lang="en-US" dirty="0"/>
            </a:br>
            <a:r>
              <a:rPr lang="en-US" dirty="0">
                <a:solidFill>
                  <a:srgbClr val="FF6600"/>
                </a:solidFill>
              </a:rPr>
              <a:t>Model</a:t>
            </a:r>
            <a:r>
              <a:rPr lang="en-US" dirty="0"/>
              <a:t> </a:t>
            </a:r>
            <a:r>
              <a:rPr lang="en-US" sz="6000" dirty="0">
                <a:solidFill>
                  <a:srgbClr val="FF6600"/>
                </a:solidFill>
              </a:rPr>
              <a:t>Recommendations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5999"/>
          </a:xfrm>
        </p:spPr>
        <p:txBody>
          <a:bodyPr vert="vert270">
            <a:normAutofit/>
          </a:bodyPr>
          <a:lstStyle/>
          <a:p>
            <a:pPr lvl="1" algn="l">
              <a:spcBef>
                <a:spcPts val="900"/>
              </a:spcBef>
              <a:spcAft>
                <a:spcPts val="900"/>
              </a:spcAft>
            </a:pPr>
            <a:endParaRPr lang="en-GB" sz="1200" dirty="0">
              <a:solidFill>
                <a:srgbClr val="FF6600"/>
              </a:solidFill>
            </a:endParaRPr>
          </a:p>
          <a:p>
            <a:pPr lvl="1" algn="l">
              <a:spcBef>
                <a:spcPts val="900"/>
              </a:spcBef>
              <a:spcAft>
                <a:spcPts val="900"/>
              </a:spcAft>
            </a:pPr>
            <a:r>
              <a:rPr lang="en-GB" sz="1200" dirty="0">
                <a:solidFill>
                  <a:srgbClr val="FF6600"/>
                </a:solidFill>
              </a:rPr>
              <a:t>The binary classification problem of the Bank Marketing Campaign involves predicting whether customers will subscribe to the term deposit. The following machine learning models have been selected for this task:</a:t>
            </a:r>
          </a:p>
          <a:p>
            <a:pPr marL="800100" lvl="1" indent="-342900" algn="l">
              <a:spcBef>
                <a:spcPts val="900"/>
              </a:spcBef>
              <a:spcAft>
                <a:spcPts val="900"/>
              </a:spcAft>
              <a:buAutoNum type="arabicPeriod"/>
            </a:pPr>
            <a:r>
              <a:rPr lang="en-GB" sz="1200" dirty="0">
                <a:solidFill>
                  <a:srgbClr val="FF6600"/>
                </a:solidFill>
              </a:rPr>
              <a:t>Linear regression</a:t>
            </a:r>
          </a:p>
          <a:p>
            <a:pPr marL="800100" lvl="1" indent="-342900" algn="l">
              <a:spcBef>
                <a:spcPts val="900"/>
              </a:spcBef>
              <a:spcAft>
                <a:spcPts val="900"/>
              </a:spcAft>
              <a:buAutoNum type="arabicPeriod"/>
            </a:pPr>
            <a:r>
              <a:rPr lang="en-GB" sz="1200" dirty="0">
                <a:solidFill>
                  <a:srgbClr val="FF6600"/>
                </a:solidFill>
              </a:rPr>
              <a:t>Linear Discriminant Analysis</a:t>
            </a:r>
          </a:p>
          <a:p>
            <a:pPr marL="800100" lvl="1" indent="-342900" algn="l">
              <a:spcBef>
                <a:spcPts val="900"/>
              </a:spcBef>
              <a:spcAft>
                <a:spcPts val="900"/>
              </a:spcAft>
              <a:buAutoNum type="arabicPeriod"/>
            </a:pPr>
            <a:r>
              <a:rPr lang="en-GB" sz="1200" dirty="0">
                <a:solidFill>
                  <a:srgbClr val="FF6600"/>
                </a:solidFill>
              </a:rPr>
              <a:t>Random Forest Classifier</a:t>
            </a:r>
          </a:p>
          <a:p>
            <a:pPr marL="800100" lvl="1" indent="-342900" algn="l">
              <a:spcBef>
                <a:spcPts val="900"/>
              </a:spcBef>
              <a:spcAft>
                <a:spcPts val="900"/>
              </a:spcAft>
              <a:buAutoNum type="arabicPeriod"/>
            </a:pPr>
            <a:r>
              <a:rPr lang="en-GB" sz="1200" dirty="0">
                <a:solidFill>
                  <a:srgbClr val="FF6600"/>
                </a:solidFill>
              </a:rPr>
              <a:t>AdaBoost Classifier</a:t>
            </a:r>
          </a:p>
          <a:p>
            <a:pPr marL="800100" lvl="1" indent="-342900" algn="l">
              <a:spcBef>
                <a:spcPts val="900"/>
              </a:spcBef>
              <a:spcAft>
                <a:spcPts val="900"/>
              </a:spcAft>
              <a:buAutoNum type="arabicPeriod"/>
            </a:pPr>
            <a:r>
              <a:rPr lang="en-GB" sz="1200" dirty="0" err="1">
                <a:solidFill>
                  <a:srgbClr val="FF6600"/>
                </a:solidFill>
              </a:rPr>
              <a:t>XGBoost</a:t>
            </a:r>
            <a:r>
              <a:rPr lang="en-GB" sz="1200" dirty="0">
                <a:solidFill>
                  <a:srgbClr val="FF6600"/>
                </a:solidFill>
              </a:rPr>
              <a:t> Classifier</a:t>
            </a:r>
          </a:p>
          <a:p>
            <a:pPr marL="800100" lvl="1" indent="-342900" algn="l">
              <a:spcBef>
                <a:spcPts val="900"/>
              </a:spcBef>
              <a:spcAft>
                <a:spcPts val="900"/>
              </a:spcAft>
              <a:buAutoNum type="arabicPeriod"/>
            </a:pPr>
            <a:r>
              <a:rPr lang="en-GB" sz="1200" dirty="0">
                <a:solidFill>
                  <a:srgbClr val="FF6600"/>
                </a:solidFill>
              </a:rPr>
              <a:t>Hist Gradient Boosting Classifier</a:t>
            </a:r>
          </a:p>
          <a:p>
            <a:pPr lvl="1" algn="l">
              <a:spcBef>
                <a:spcPts val="900"/>
              </a:spcBef>
              <a:spcAft>
                <a:spcPts val="900"/>
              </a:spcAft>
            </a:pPr>
            <a:r>
              <a:rPr lang="en-GB" sz="1200" dirty="0">
                <a:solidFill>
                  <a:srgbClr val="FF6600"/>
                </a:solidFill>
              </a:rPr>
              <a:t>The initial evaluation of all the aforementioned machine learning models resulted in the following accuracy scores for each model. The models will be further fine-tuned with their respective hyperparameters using techniques like cross-validation and grid search.</a:t>
            </a:r>
          </a:p>
          <a:p>
            <a:pPr lvl="1" algn="l">
              <a:spcBef>
                <a:spcPts val="900"/>
              </a:spcBef>
              <a:spcAft>
                <a:spcPts val="900"/>
              </a:spcAft>
            </a:pPr>
            <a:endParaRPr lang="en-US" sz="1200" dirty="0">
              <a:solidFill>
                <a:srgbClr val="FF6600"/>
              </a:solidFill>
            </a:endParaRPr>
          </a:p>
          <a:p>
            <a:pPr lvl="1" algn="l"/>
            <a:endParaRPr lang="en-US"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Table 5">
            <a:extLst>
              <a:ext uri="{FF2B5EF4-FFF2-40B4-BE49-F238E27FC236}">
                <a16:creationId xmlns:a16="http://schemas.microsoft.com/office/drawing/2014/main" id="{84DDF0E5-C1A1-39E3-88C9-0104C4D1E697}"/>
              </a:ext>
            </a:extLst>
          </p:cNvPr>
          <p:cNvGraphicFramePr>
            <a:graphicFrameLocks noGrp="1"/>
          </p:cNvGraphicFramePr>
          <p:nvPr>
            <p:extLst>
              <p:ext uri="{D42A27DB-BD31-4B8C-83A1-F6EECF244321}">
                <p14:modId xmlns:p14="http://schemas.microsoft.com/office/powerpoint/2010/main" val="3953213374"/>
              </p:ext>
            </p:extLst>
          </p:nvPr>
        </p:nvGraphicFramePr>
        <p:xfrm>
          <a:off x="6727596" y="4149471"/>
          <a:ext cx="2732808" cy="2407195"/>
        </p:xfrm>
        <a:graphic>
          <a:graphicData uri="http://schemas.openxmlformats.org/drawingml/2006/table">
            <a:tbl>
              <a:tblPr firstRow="1" bandRow="1">
                <a:tableStyleId>{5C22544A-7EE6-4342-B048-85BDC9FD1C3A}</a:tableStyleId>
              </a:tblPr>
              <a:tblGrid>
                <a:gridCol w="1335749">
                  <a:extLst>
                    <a:ext uri="{9D8B030D-6E8A-4147-A177-3AD203B41FA5}">
                      <a16:colId xmlns:a16="http://schemas.microsoft.com/office/drawing/2014/main" val="4021927918"/>
                    </a:ext>
                  </a:extLst>
                </a:gridCol>
                <a:gridCol w="1397059">
                  <a:extLst>
                    <a:ext uri="{9D8B030D-6E8A-4147-A177-3AD203B41FA5}">
                      <a16:colId xmlns:a16="http://schemas.microsoft.com/office/drawing/2014/main" val="2377040559"/>
                    </a:ext>
                  </a:extLst>
                </a:gridCol>
              </a:tblGrid>
              <a:tr h="343885">
                <a:tc>
                  <a:txBody>
                    <a:bodyPr/>
                    <a:lstStyle/>
                    <a:p>
                      <a:pPr algn="ctr"/>
                      <a:r>
                        <a:rPr lang="en-GB" sz="1200" dirty="0">
                          <a:solidFill>
                            <a:srgbClr val="FF6600"/>
                          </a:solidFill>
                        </a:rPr>
                        <a:t>Model Name </a:t>
                      </a:r>
                      <a:endParaRPr lang="en-US" sz="1200" dirty="0"/>
                    </a:p>
                  </a:txBody>
                  <a:tcPr/>
                </a:tc>
                <a:tc>
                  <a:txBody>
                    <a:bodyPr/>
                    <a:lstStyle/>
                    <a:p>
                      <a:pPr algn="ctr"/>
                      <a:r>
                        <a:rPr lang="en-GB" sz="1200" dirty="0">
                          <a:solidFill>
                            <a:srgbClr val="FF6600"/>
                          </a:solidFill>
                        </a:rPr>
                        <a:t>Accuracy</a:t>
                      </a:r>
                      <a:endParaRPr lang="en-US" sz="1200" dirty="0"/>
                    </a:p>
                  </a:txBody>
                  <a:tcPr/>
                </a:tc>
                <a:extLst>
                  <a:ext uri="{0D108BD9-81ED-4DB2-BD59-A6C34878D82A}">
                    <a16:rowId xmlns:a16="http://schemas.microsoft.com/office/drawing/2014/main" val="3208616468"/>
                  </a:ext>
                </a:extLst>
              </a:tr>
              <a:tr h="343885">
                <a:tc>
                  <a:txBody>
                    <a:bodyPr/>
                    <a:lstStyle/>
                    <a:p>
                      <a:pPr algn="ctr"/>
                      <a:r>
                        <a:rPr lang="en-GB" sz="1200" dirty="0">
                          <a:solidFill>
                            <a:srgbClr val="FF6600"/>
                          </a:solidFill>
                        </a:rPr>
                        <a:t>LR</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rgbClr val="FF6600"/>
                          </a:solidFill>
                        </a:rPr>
                        <a:t>0 90.402201</a:t>
                      </a:r>
                    </a:p>
                  </a:txBody>
                  <a:tcPr/>
                </a:tc>
                <a:extLst>
                  <a:ext uri="{0D108BD9-81ED-4DB2-BD59-A6C34878D82A}">
                    <a16:rowId xmlns:a16="http://schemas.microsoft.com/office/drawing/2014/main" val="359809380"/>
                  </a:ext>
                </a:extLst>
              </a:tr>
              <a:tr h="343885">
                <a:tc>
                  <a:txBody>
                    <a:bodyPr/>
                    <a:lstStyle/>
                    <a:p>
                      <a:pPr algn="ctr"/>
                      <a:r>
                        <a:rPr lang="en-GB" sz="1200" dirty="0">
                          <a:solidFill>
                            <a:srgbClr val="FF6600"/>
                          </a:solidFill>
                        </a:rPr>
                        <a:t>LDA</a:t>
                      </a:r>
                      <a:endParaRPr lang="en-US" sz="1200" dirty="0"/>
                    </a:p>
                  </a:txBody>
                  <a:tcPr/>
                </a:tc>
                <a:tc>
                  <a:txBody>
                    <a:bodyPr/>
                    <a:lstStyle/>
                    <a:p>
                      <a:pPr algn="ctr"/>
                      <a:r>
                        <a:rPr lang="en-GB" sz="1200" dirty="0">
                          <a:solidFill>
                            <a:srgbClr val="FF6600"/>
                          </a:solidFill>
                        </a:rPr>
                        <a:t>90.191794</a:t>
                      </a:r>
                      <a:endParaRPr lang="en-US" sz="1200" dirty="0"/>
                    </a:p>
                  </a:txBody>
                  <a:tcPr/>
                </a:tc>
                <a:extLst>
                  <a:ext uri="{0D108BD9-81ED-4DB2-BD59-A6C34878D82A}">
                    <a16:rowId xmlns:a16="http://schemas.microsoft.com/office/drawing/2014/main" val="3635624190"/>
                  </a:ext>
                </a:extLst>
              </a:tr>
              <a:tr h="343885">
                <a:tc>
                  <a:txBody>
                    <a:bodyPr/>
                    <a:lstStyle/>
                    <a:p>
                      <a:pPr algn="ctr"/>
                      <a:r>
                        <a:rPr lang="en-GB" sz="1200" dirty="0">
                          <a:solidFill>
                            <a:srgbClr val="FF6600"/>
                          </a:solidFill>
                        </a:rPr>
                        <a:t>RFC</a:t>
                      </a:r>
                      <a:endParaRPr lang="en-US" sz="1200" dirty="0"/>
                    </a:p>
                  </a:txBody>
                  <a:tcPr/>
                </a:tc>
                <a:tc>
                  <a:txBody>
                    <a:bodyPr/>
                    <a:lstStyle/>
                    <a:p>
                      <a:pPr algn="ctr"/>
                      <a:r>
                        <a:rPr lang="en-GB" sz="1200" dirty="0">
                          <a:solidFill>
                            <a:srgbClr val="FF6600"/>
                          </a:solidFill>
                        </a:rPr>
                        <a:t>91.073885</a:t>
                      </a:r>
                      <a:endParaRPr lang="en-US" sz="1200" dirty="0"/>
                    </a:p>
                  </a:txBody>
                  <a:tcPr/>
                </a:tc>
                <a:extLst>
                  <a:ext uri="{0D108BD9-81ED-4DB2-BD59-A6C34878D82A}">
                    <a16:rowId xmlns:a16="http://schemas.microsoft.com/office/drawing/2014/main" val="38062249"/>
                  </a:ext>
                </a:extLst>
              </a:tr>
              <a:tr h="343885">
                <a:tc>
                  <a:txBody>
                    <a:bodyPr/>
                    <a:lstStyle/>
                    <a:p>
                      <a:pPr algn="ctr"/>
                      <a:r>
                        <a:rPr lang="en-GB" sz="1200" dirty="0">
                          <a:solidFill>
                            <a:srgbClr val="FF6600"/>
                          </a:solidFill>
                        </a:rPr>
                        <a:t>ADAB</a:t>
                      </a:r>
                      <a:endParaRPr lang="en-US" sz="1200" dirty="0"/>
                    </a:p>
                  </a:txBody>
                  <a:tcPr/>
                </a:tc>
                <a:tc>
                  <a:txBody>
                    <a:bodyPr/>
                    <a:lstStyle/>
                    <a:p>
                      <a:pPr algn="ctr"/>
                      <a:r>
                        <a:rPr lang="en-GB" sz="1200" dirty="0">
                          <a:solidFill>
                            <a:srgbClr val="FF6600"/>
                          </a:solidFill>
                        </a:rPr>
                        <a:t>90.887756</a:t>
                      </a:r>
                      <a:endParaRPr lang="en-US" sz="1200" dirty="0"/>
                    </a:p>
                  </a:txBody>
                  <a:tcPr/>
                </a:tc>
                <a:extLst>
                  <a:ext uri="{0D108BD9-81ED-4DB2-BD59-A6C34878D82A}">
                    <a16:rowId xmlns:a16="http://schemas.microsoft.com/office/drawing/2014/main" val="1854901544"/>
                  </a:ext>
                </a:extLst>
              </a:tr>
              <a:tr h="343885">
                <a:tc>
                  <a:txBody>
                    <a:bodyPr/>
                    <a:lstStyle/>
                    <a:p>
                      <a:pPr algn="ctr"/>
                      <a:r>
                        <a:rPr lang="en-GB" sz="1200" dirty="0">
                          <a:solidFill>
                            <a:srgbClr val="FF6600"/>
                          </a:solidFill>
                        </a:rPr>
                        <a:t>XGB</a:t>
                      </a:r>
                      <a:endParaRPr lang="en-US" sz="1200" dirty="0"/>
                    </a:p>
                  </a:txBody>
                  <a:tcPr/>
                </a:tc>
                <a:tc>
                  <a:txBody>
                    <a:bodyPr/>
                    <a:lstStyle/>
                    <a:p>
                      <a:pPr algn="ctr"/>
                      <a:r>
                        <a:rPr lang="en-GB" sz="1200" dirty="0">
                          <a:solidFill>
                            <a:srgbClr val="FF6600"/>
                          </a:solidFill>
                        </a:rPr>
                        <a:t>91.349033</a:t>
                      </a:r>
                      <a:endParaRPr lang="en-US" sz="1200" dirty="0"/>
                    </a:p>
                  </a:txBody>
                  <a:tcPr/>
                </a:tc>
                <a:extLst>
                  <a:ext uri="{0D108BD9-81ED-4DB2-BD59-A6C34878D82A}">
                    <a16:rowId xmlns:a16="http://schemas.microsoft.com/office/drawing/2014/main" val="1302730024"/>
                  </a:ext>
                </a:extLst>
              </a:tr>
              <a:tr h="343885">
                <a:tc>
                  <a:txBody>
                    <a:bodyPr/>
                    <a:lstStyle/>
                    <a:p>
                      <a:pPr algn="ctr"/>
                      <a:r>
                        <a:rPr lang="en-GB" sz="1200" dirty="0">
                          <a:solidFill>
                            <a:srgbClr val="FF6600"/>
                          </a:solidFill>
                        </a:rPr>
                        <a:t>HGBC</a:t>
                      </a:r>
                      <a:endParaRPr lang="en-US" sz="1200" dirty="0"/>
                    </a:p>
                  </a:txBody>
                  <a:tcPr/>
                </a:tc>
                <a:tc>
                  <a:txBody>
                    <a:bodyPr/>
                    <a:lstStyle/>
                    <a:p>
                      <a:pPr algn="ctr"/>
                      <a:r>
                        <a:rPr lang="en-GB" sz="1200" dirty="0">
                          <a:solidFill>
                            <a:srgbClr val="FF6600"/>
                          </a:solidFill>
                        </a:rPr>
                        <a:t>90.677349</a:t>
                      </a:r>
                      <a:endParaRPr lang="en-US" sz="1200" dirty="0"/>
                    </a:p>
                  </a:txBody>
                  <a:tcPr/>
                </a:tc>
                <a:extLst>
                  <a:ext uri="{0D108BD9-81ED-4DB2-BD59-A6C34878D82A}">
                    <a16:rowId xmlns:a16="http://schemas.microsoft.com/office/drawing/2014/main" val="1224997430"/>
                  </a:ext>
                </a:extLst>
              </a:tr>
            </a:tbl>
          </a:graphicData>
        </a:graphic>
      </p:graphicFrame>
    </p:spTree>
    <p:extLst>
      <p:ext uri="{BB962C8B-B14F-4D97-AF65-F5344CB8AC3E}">
        <p14:creationId xmlns:p14="http://schemas.microsoft.com/office/powerpoint/2010/main" val="2427227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22000"/>
            <a:ext cx="6840000" cy="3996000"/>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References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endParaRPr lang="en-US" sz="2800" dirty="0">
              <a:solidFill>
                <a:srgbClr val="FF6600"/>
              </a:solidFill>
            </a:endParaRPr>
          </a:p>
          <a:p>
            <a:pPr algn="just"/>
            <a:r>
              <a:rPr lang="en-US" sz="2800" dirty="0">
                <a:solidFill>
                  <a:srgbClr val="FF6600"/>
                </a:solidFill>
              </a:rPr>
              <a:t>[1]</a:t>
            </a:r>
            <a:r>
              <a:rPr lang="en-GB" sz="2000" i="1" u="sng" dirty="0">
                <a:solidFill>
                  <a:srgbClr val="FF6600"/>
                </a:solidFill>
                <a:effectLst/>
                <a:latin typeface="Helvetica Neue" panose="02000503000000020004" pitchFamily="2" charset="0"/>
              </a:rPr>
              <a:t> https://</a:t>
            </a:r>
            <a:r>
              <a:rPr lang="en-GB" sz="2000" i="1" u="sng" dirty="0" err="1">
                <a:solidFill>
                  <a:srgbClr val="FF6600"/>
                </a:solidFill>
                <a:effectLst/>
                <a:latin typeface="Helvetica Neue" panose="02000503000000020004" pitchFamily="2" charset="0"/>
              </a:rPr>
              <a:t>archive.ics.uci.edu</a:t>
            </a:r>
            <a:r>
              <a:rPr lang="en-GB" sz="2000" i="1" u="sng" dirty="0">
                <a:solidFill>
                  <a:srgbClr val="FF6600"/>
                </a:solidFill>
                <a:effectLst/>
                <a:latin typeface="Helvetica Neue" panose="02000503000000020004" pitchFamily="2" charset="0"/>
              </a:rPr>
              <a:t>/dataset/222/</a:t>
            </a:r>
            <a:r>
              <a:rPr lang="en-GB" sz="2000" i="1" u="sng" dirty="0" err="1">
                <a:solidFill>
                  <a:srgbClr val="FF6600"/>
                </a:solidFill>
                <a:effectLst/>
                <a:latin typeface="Helvetica Neue" panose="02000503000000020004" pitchFamily="2" charset="0"/>
              </a:rPr>
              <a:t>bank+marketing</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35200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07932"/>
            <a:ext cx="6840000" cy="3996000"/>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21999"/>
            <a:ext cx="6840000" cy="3996000"/>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Executive Summary</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r>
              <a:rPr lang="en-US" sz="2800" dirty="0">
                <a:solidFill>
                  <a:srgbClr val="FF6600"/>
                </a:solidFill>
              </a:rPr>
              <a:t>	Company: ABC Company</a:t>
            </a:r>
          </a:p>
          <a:p>
            <a:pPr algn="just"/>
            <a:r>
              <a:rPr lang="en-US" sz="2800" dirty="0">
                <a:solidFill>
                  <a:srgbClr val="FF6600"/>
                </a:solidFill>
              </a:rPr>
              <a:t>	Interested in: Selling bank term deposits</a:t>
            </a:r>
          </a:p>
          <a:p>
            <a:pPr algn="just"/>
            <a:r>
              <a:rPr lang="en-US" sz="2800" dirty="0">
                <a:solidFill>
                  <a:srgbClr val="FF6600"/>
                </a:solidFill>
              </a:rPr>
              <a:t>	Strategy: Marketing Campaign</a:t>
            </a:r>
          </a:p>
          <a:p>
            <a:pPr algn="just"/>
            <a:r>
              <a:rPr lang="en-US" sz="2800" dirty="0">
                <a:solidFill>
                  <a:srgbClr val="FF6600"/>
                </a:solidFill>
              </a:rPr>
              <a:t>	Location: Portugal</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222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21999"/>
            <a:ext cx="6840000" cy="3996000"/>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chor="ctr">
            <a:normAutofit/>
          </a:bodyPr>
          <a:lstStyle/>
          <a:p>
            <a:pPr algn="l"/>
            <a:r>
              <a:rPr lang="en-US" sz="1600" dirty="0">
                <a:solidFill>
                  <a:srgbClr val="FF6600"/>
                </a:solidFill>
              </a:rPr>
              <a:t>	 ABC Bank aims to introduce a new term deposit product and seeks to develop a model that can predict whether a customer is likely to purchase the product. This prediction will be based on the customer's previous interactions with the bank or other financial institutions. The purpose of this model is to provide valuable insights to ABC Bank, enabling them to effectively target potential customers and optimize their marketing strategies for the new product.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2272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22000" y="1440000"/>
            <a:ext cx="6840000" cy="3996000"/>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Data Details</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7" y="-668998"/>
            <a:ext cx="6858004" cy="8196000"/>
          </a:xfrm>
        </p:spPr>
        <p:txBody>
          <a:bodyPr vert="vert270" anchor="ctr">
            <a:normAutofit/>
          </a:bodyPr>
          <a:lstStyle/>
          <a:p>
            <a:pPr lvl="1" algn="l"/>
            <a:r>
              <a:rPr lang="en-GB" sz="1600" dirty="0">
                <a:solidFill>
                  <a:srgbClr val="FF6600"/>
                </a:solidFill>
              </a:rPr>
              <a:t>	The dataset is downloaded from Kaggle [1]. The dataset provided, known as the Bank Marketing Campaign dataset, is specifically designed for a supervised classification problem. Its main objective is to predict whether a customer will subscribe to the bank's term deposit product.</a:t>
            </a:r>
          </a:p>
          <a:p>
            <a:pPr lvl="1" algn="l"/>
            <a:r>
              <a:rPr lang="en-GB" sz="1600" dirty="0">
                <a:solidFill>
                  <a:srgbClr val="FF6600"/>
                </a:solidFill>
              </a:rPr>
              <a:t>	The dataset is available in two versions: "bank-additional-</a:t>
            </a:r>
            <a:r>
              <a:rPr lang="en-GB" sz="1600" dirty="0" err="1">
                <a:solidFill>
                  <a:srgbClr val="FF6600"/>
                </a:solidFill>
              </a:rPr>
              <a:t>full.csv</a:t>
            </a:r>
            <a:r>
              <a:rPr lang="en-GB" sz="1600" dirty="0">
                <a:solidFill>
                  <a:srgbClr val="FF6600"/>
                </a:solidFill>
              </a:rPr>
              <a:t>," which contains the complete dataset spanning from May 2008 to November 2010, and "bank-</a:t>
            </a:r>
            <a:r>
              <a:rPr lang="en-GB" sz="1600" dirty="0" err="1">
                <a:solidFill>
                  <a:srgbClr val="FF6600"/>
                </a:solidFill>
              </a:rPr>
              <a:t>additional.csv</a:t>
            </a:r>
            <a:r>
              <a:rPr lang="en-GB" sz="1600" dirty="0">
                <a:solidFill>
                  <a:srgbClr val="FF6600"/>
                </a:solidFill>
              </a:rPr>
              <a:t>," which is a subset of the full dataset comprising only 10% (i.e., 4,119) randomly selected examples.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16619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431001" y="1431001"/>
            <a:ext cx="6858002" cy="3996000"/>
          </a:xfrm>
          <a:solidFill>
            <a:srgbClr val="3B3B3B"/>
          </a:solidFill>
        </p:spPr>
        <p:txBody>
          <a:bodyPr vert="vert270" anchor="t" anchorCtr="0"/>
          <a:lstStyle/>
          <a:p>
            <a:br>
              <a:rPr lang="en-US" dirty="0"/>
            </a:br>
            <a:br>
              <a:rPr lang="en-US" dirty="0"/>
            </a:br>
            <a:r>
              <a:rPr lang="en-US" b="1" dirty="0">
                <a:solidFill>
                  <a:srgbClr val="FF6600"/>
                </a:solidFill>
              </a:rPr>
              <a:t>Exploratory Data Analysis 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64998" y="-668998"/>
            <a:ext cx="6858004" cy="8196000"/>
          </a:xfrm>
        </p:spPr>
        <p:txBody>
          <a:bodyPr vert="vert270">
            <a:normAutofit/>
          </a:bodyPr>
          <a:lstStyle/>
          <a:p>
            <a:pPr lvl="1" algn="l"/>
            <a:endParaRPr lang="en-US" dirty="0">
              <a:solidFill>
                <a:srgbClr val="FF6600"/>
              </a:solidFill>
            </a:endParaRPr>
          </a:p>
          <a:p>
            <a:pPr lvl="1" algn="l"/>
            <a:r>
              <a:rPr lang="en-US" dirty="0">
                <a:solidFill>
                  <a:srgbClr val="FF6600"/>
                </a:solidFill>
              </a:rPr>
              <a:t>   </a:t>
            </a:r>
          </a:p>
          <a:p>
            <a:pPr lvl="1" algn="l"/>
            <a:r>
              <a:rPr lang="en-US" sz="2400" dirty="0">
                <a:solidFill>
                  <a:srgbClr val="FF6600"/>
                </a:solidFill>
              </a:rPr>
              <a:t>      </a:t>
            </a:r>
          </a:p>
          <a:p>
            <a:pPr lvl="1" algn="l"/>
            <a:endParaRPr lang="en-US" sz="2400" dirty="0">
              <a:solidFill>
                <a:srgbClr val="FF6600"/>
              </a:solidFill>
            </a:endParaRPr>
          </a:p>
          <a:p>
            <a:pPr lvl="1" algn="l"/>
            <a:r>
              <a:rPr lang="en-US" sz="2400" dirty="0">
                <a:solidFill>
                  <a:srgbClr val="FF6600"/>
                </a:solidFill>
              </a:rPr>
              <a:t>   </a:t>
            </a:r>
          </a:p>
          <a:p>
            <a:pPr marL="971550" lvl="1" indent="-514350" algn="l">
              <a:buFont typeface="+mj-lt"/>
              <a:buAutoNum type="arabicPeriod"/>
            </a:pPr>
            <a:r>
              <a:rPr lang="en-US" sz="2400" dirty="0">
                <a:solidFill>
                  <a:srgbClr val="FF6600"/>
                </a:solidFill>
              </a:rPr>
              <a:t>Understanding the Data</a:t>
            </a:r>
          </a:p>
          <a:p>
            <a:pPr marL="971550" lvl="1" indent="-514350" algn="l">
              <a:buFont typeface="+mj-lt"/>
              <a:buAutoNum type="arabicPeriod"/>
            </a:pPr>
            <a:r>
              <a:rPr lang="en-US" sz="2400" dirty="0">
                <a:solidFill>
                  <a:srgbClr val="FF6600"/>
                </a:solidFill>
              </a:rPr>
              <a:t>Data Cleaning</a:t>
            </a:r>
          </a:p>
          <a:p>
            <a:pPr marL="971550" lvl="1" indent="-514350" algn="l">
              <a:buFont typeface="+mj-lt"/>
              <a:buAutoNum type="arabicPeriod"/>
            </a:pPr>
            <a:r>
              <a:rPr lang="en-US" sz="2400" dirty="0">
                <a:solidFill>
                  <a:srgbClr val="FF6600"/>
                </a:solidFill>
              </a:rPr>
              <a:t>Data Visualization</a:t>
            </a:r>
          </a:p>
          <a:p>
            <a:pPr lvl="1" algn="l"/>
            <a:r>
              <a:rPr lang="en-US" sz="2400" dirty="0">
                <a:solidFill>
                  <a:srgbClr val="FF6600"/>
                </a:solidFill>
              </a:rPr>
              <a:t>	 </a:t>
            </a:r>
            <a:endParaRPr lang="en-US" sz="2800" dirty="0">
              <a:solidFill>
                <a:srgbClr val="FF6600"/>
              </a:solidFill>
            </a:endParaRPr>
          </a:p>
          <a:p>
            <a:pPr lvl="1" algn="l"/>
            <a:endParaRPr lang="en-US" dirty="0">
              <a:solidFill>
                <a:srgbClr val="FF6600"/>
              </a:solidFill>
            </a:endParaRPr>
          </a:p>
          <a:p>
            <a:pPr lvl="1" algn="l"/>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22288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4638" y="1421999"/>
            <a:ext cx="6840000" cy="3996000"/>
          </a:xfrm>
          <a:solidFill>
            <a:srgbClr val="3B3B3B"/>
          </a:solidFill>
        </p:spPr>
        <p:txBody>
          <a:bodyPr vert="vert270" anchor="t" anchorCtr="0"/>
          <a:lstStyle/>
          <a:p>
            <a:br>
              <a:rPr lang="en-US" dirty="0"/>
            </a:br>
            <a:br>
              <a:rPr lang="en-US" dirty="0"/>
            </a:br>
            <a:br>
              <a:rPr lang="en-US" dirty="0"/>
            </a:br>
            <a:r>
              <a:rPr lang="en-US" b="1" dirty="0">
                <a:solidFill>
                  <a:srgbClr val="FF6600"/>
                </a:solidFill>
              </a:rPr>
              <a:t>Understandi-ng</a:t>
            </a:r>
            <a:r>
              <a:rPr lang="en-US" sz="6000" dirty="0">
                <a:solidFill>
                  <a:srgbClr val="FF6600"/>
                </a:solidFill>
              </a:rPr>
              <a:t> Data</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78678" y="-655317"/>
            <a:ext cx="6858004" cy="8168638"/>
          </a:xfrm>
        </p:spPr>
        <p:txBody>
          <a:bodyPr vert="vert270" anchor="ctr">
            <a:normAutofit/>
          </a:bodyPr>
          <a:lstStyle/>
          <a:p>
            <a:pPr lvl="1" algn="l"/>
            <a:r>
              <a:rPr lang="en-GB" sz="1600" dirty="0">
                <a:solidFill>
                  <a:srgbClr val="FF6600"/>
                </a:solidFill>
              </a:rPr>
              <a:t>	In total, the dataset consists of 41,188 records and 21 variables. These variables include 'age', 'job', 'marital', 'education', 'default', 'housing', 'loan', 'contact', 'month', '</a:t>
            </a:r>
            <a:r>
              <a:rPr lang="en-GB" sz="1600" dirty="0" err="1">
                <a:solidFill>
                  <a:srgbClr val="FF6600"/>
                </a:solidFill>
              </a:rPr>
              <a:t>day_of_week</a:t>
            </a:r>
            <a:r>
              <a:rPr lang="en-GB" sz="1600" dirty="0">
                <a:solidFill>
                  <a:srgbClr val="FF6600"/>
                </a:solidFill>
              </a:rPr>
              <a:t>', 'duration', 'campaign', '</a:t>
            </a:r>
            <a:r>
              <a:rPr lang="en-GB" sz="1600" dirty="0" err="1">
                <a:solidFill>
                  <a:srgbClr val="FF6600"/>
                </a:solidFill>
              </a:rPr>
              <a:t>pdays</a:t>
            </a:r>
            <a:r>
              <a:rPr lang="en-GB" sz="1600" dirty="0">
                <a:solidFill>
                  <a:srgbClr val="FF6600"/>
                </a:solidFill>
              </a:rPr>
              <a:t>', 'previous', '</a:t>
            </a:r>
            <a:r>
              <a:rPr lang="en-GB" sz="1600" dirty="0" err="1">
                <a:solidFill>
                  <a:srgbClr val="FF6600"/>
                </a:solidFill>
              </a:rPr>
              <a:t>poutcome</a:t>
            </a:r>
            <a:r>
              <a:rPr lang="en-GB" sz="1600" dirty="0">
                <a:solidFill>
                  <a:srgbClr val="FF6600"/>
                </a:solidFill>
              </a:rPr>
              <a:t>', '</a:t>
            </a:r>
            <a:r>
              <a:rPr lang="en-GB" sz="1600" dirty="0" err="1">
                <a:solidFill>
                  <a:srgbClr val="FF6600"/>
                </a:solidFill>
              </a:rPr>
              <a:t>emp.var.rate</a:t>
            </a:r>
            <a:r>
              <a:rPr lang="en-GB" sz="1600" dirty="0">
                <a:solidFill>
                  <a:srgbClr val="FF6600"/>
                </a:solidFill>
              </a:rPr>
              <a:t>', '</a:t>
            </a:r>
            <a:r>
              <a:rPr lang="en-GB" sz="1600" dirty="0" err="1">
                <a:solidFill>
                  <a:srgbClr val="FF6600"/>
                </a:solidFill>
              </a:rPr>
              <a:t>cons.price.idx</a:t>
            </a:r>
            <a:r>
              <a:rPr lang="en-GB" sz="1600" dirty="0">
                <a:solidFill>
                  <a:srgbClr val="FF6600"/>
                </a:solidFill>
              </a:rPr>
              <a:t>', '</a:t>
            </a:r>
            <a:r>
              <a:rPr lang="en-GB" sz="1600" dirty="0" err="1">
                <a:solidFill>
                  <a:srgbClr val="FF6600"/>
                </a:solidFill>
              </a:rPr>
              <a:t>cons.conf.idx</a:t>
            </a:r>
            <a:r>
              <a:rPr lang="en-GB" sz="1600" dirty="0">
                <a:solidFill>
                  <a:srgbClr val="FF6600"/>
                </a:solidFill>
              </a:rPr>
              <a:t>', 'euribor3m', '</a:t>
            </a:r>
            <a:r>
              <a:rPr lang="en-GB" sz="1600" dirty="0" err="1">
                <a:solidFill>
                  <a:srgbClr val="FF6600"/>
                </a:solidFill>
              </a:rPr>
              <a:t>nr.employed</a:t>
            </a:r>
            <a:r>
              <a:rPr lang="en-GB" sz="1600" dirty="0">
                <a:solidFill>
                  <a:srgbClr val="FF6600"/>
                </a:solidFill>
              </a:rPr>
              <a:t>', and 'y'. The target variable is denoted by 'y', while the remaining variables are considered as features.</a:t>
            </a:r>
          </a:p>
          <a:p>
            <a:pPr lvl="1" algn="l"/>
            <a:r>
              <a:rPr lang="en-GB" sz="1600" dirty="0">
                <a:solidFill>
                  <a:srgbClr val="FF6600"/>
                </a:solidFill>
              </a:rPr>
              <a:t>	The data types of the variables vary. 'age', 'duration', 'campaign', '</a:t>
            </a:r>
            <a:r>
              <a:rPr lang="en-GB" sz="1600" dirty="0" err="1">
                <a:solidFill>
                  <a:srgbClr val="FF6600"/>
                </a:solidFill>
              </a:rPr>
              <a:t>pdays</a:t>
            </a:r>
            <a:r>
              <a:rPr lang="en-GB" sz="1600" dirty="0">
                <a:solidFill>
                  <a:srgbClr val="FF6600"/>
                </a:solidFill>
              </a:rPr>
              <a:t>', and 'previous' are of the int64 data type, while '</a:t>
            </a:r>
            <a:r>
              <a:rPr lang="en-GB" sz="1600" dirty="0" err="1">
                <a:solidFill>
                  <a:srgbClr val="FF6600"/>
                </a:solidFill>
              </a:rPr>
              <a:t>emp.var.rate</a:t>
            </a:r>
            <a:r>
              <a:rPr lang="en-GB" sz="1600" dirty="0">
                <a:solidFill>
                  <a:srgbClr val="FF6600"/>
                </a:solidFill>
              </a:rPr>
              <a:t>', '</a:t>
            </a:r>
            <a:r>
              <a:rPr lang="en-GB" sz="1600" dirty="0" err="1">
                <a:solidFill>
                  <a:srgbClr val="FF6600"/>
                </a:solidFill>
              </a:rPr>
              <a:t>cons.price.idx</a:t>
            </a:r>
            <a:r>
              <a:rPr lang="en-GB" sz="1600" dirty="0">
                <a:solidFill>
                  <a:srgbClr val="FF6600"/>
                </a:solidFill>
              </a:rPr>
              <a:t>', '</a:t>
            </a:r>
            <a:r>
              <a:rPr lang="en-GB" sz="1600" dirty="0" err="1">
                <a:solidFill>
                  <a:srgbClr val="FF6600"/>
                </a:solidFill>
              </a:rPr>
              <a:t>cons.conf.idx</a:t>
            </a:r>
            <a:r>
              <a:rPr lang="en-GB" sz="1600" dirty="0">
                <a:solidFill>
                  <a:srgbClr val="FF6600"/>
                </a:solidFill>
              </a:rPr>
              <a:t>', 'euribor3m', and '</a:t>
            </a:r>
            <a:r>
              <a:rPr lang="en-GB" sz="1600" dirty="0" err="1">
                <a:solidFill>
                  <a:srgbClr val="FF6600"/>
                </a:solidFill>
              </a:rPr>
              <a:t>nr.employed</a:t>
            </a:r>
            <a:r>
              <a:rPr lang="en-GB" sz="1600" dirty="0">
                <a:solidFill>
                  <a:srgbClr val="FF6600"/>
                </a:solidFill>
              </a:rPr>
              <a:t>' are of the float64 data type. The variables 'job', 'marital', 'education', 'default', 'housing', 'loan', 'contact', 'month', '</a:t>
            </a:r>
            <a:r>
              <a:rPr lang="en-GB" sz="1600" dirty="0" err="1">
                <a:solidFill>
                  <a:srgbClr val="FF6600"/>
                </a:solidFill>
              </a:rPr>
              <a:t>day_of_week</a:t>
            </a:r>
            <a:r>
              <a:rPr lang="en-GB" sz="1600" dirty="0">
                <a:solidFill>
                  <a:srgbClr val="FF6600"/>
                </a:solidFill>
              </a:rPr>
              <a:t>', '</a:t>
            </a:r>
            <a:r>
              <a:rPr lang="en-GB" sz="1600" dirty="0" err="1">
                <a:solidFill>
                  <a:srgbClr val="FF6600"/>
                </a:solidFill>
              </a:rPr>
              <a:t>poutcome</a:t>
            </a:r>
            <a:r>
              <a:rPr lang="en-GB" sz="1600" dirty="0">
                <a:solidFill>
                  <a:srgbClr val="FF6600"/>
                </a:solidFill>
              </a:rPr>
              <a:t>', and 'y' are of the object data type.</a:t>
            </a:r>
            <a:endParaRPr lang="en-US" sz="1600" dirty="0">
              <a:solidFill>
                <a:srgbClr val="FF6600"/>
              </a:solidFill>
            </a:endParaRPr>
          </a:p>
          <a:p>
            <a:pPr lvl="1" algn="l"/>
            <a:endParaRPr lang="en-GB" sz="1600" dirty="0">
              <a:solidFill>
                <a:srgbClr val="FF6600"/>
              </a:solidFill>
            </a:endParaRPr>
          </a:p>
          <a:p>
            <a:pPr lvl="1" algn="l"/>
            <a:endParaRPr lang="en-GB"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231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4638" y="1421999"/>
            <a:ext cx="6840000" cy="3996000"/>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Data Cleaning</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78678" y="-655317"/>
            <a:ext cx="6858004" cy="8168638"/>
          </a:xfrm>
        </p:spPr>
        <p:txBody>
          <a:bodyPr vert="vert270" anchor="ctr">
            <a:normAutofit/>
          </a:bodyPr>
          <a:lstStyle/>
          <a:p>
            <a:pPr marL="800100" lvl="1" indent="-342900" algn="l">
              <a:buFont typeface="Wingdings" pitchFamily="2" charset="2"/>
              <a:buChar char="Ø"/>
            </a:pPr>
            <a:r>
              <a:rPr lang="en-US" sz="1200" b="1" dirty="0">
                <a:solidFill>
                  <a:srgbClr val="FF6600"/>
                </a:solidFill>
              </a:rPr>
              <a:t>Missing Values:</a:t>
            </a:r>
            <a:r>
              <a:rPr lang="en-US" sz="1200" dirty="0">
                <a:solidFill>
                  <a:srgbClr val="FF6600"/>
                </a:solidFill>
              </a:rPr>
              <a:t> In some categorical attributes, there are instances of missing values denoted by the label "unknown”. </a:t>
            </a:r>
            <a:r>
              <a:rPr lang="en-GB" sz="1200" dirty="0">
                <a:solidFill>
                  <a:srgbClr val="FF6600"/>
                </a:solidFill>
              </a:rPr>
              <a:t>The decision was made not to drop these labels due to their substantial presence in the dataset. Removing these values could potentially impact the integrity of the training data. Hence, t</a:t>
            </a:r>
            <a:r>
              <a:rPr lang="en-US" sz="1200" dirty="0">
                <a:solidFill>
                  <a:srgbClr val="FF6600"/>
                </a:solidFill>
              </a:rPr>
              <a:t>hese labels can be approached in different ways by first replacing them into null values and later an imputation techniques (i.e. SimpleImpute) has been applied to handle these missing values.</a:t>
            </a:r>
          </a:p>
          <a:p>
            <a:pPr marL="800100" lvl="1" indent="-342900" algn="l">
              <a:buFont typeface="Wingdings" pitchFamily="2" charset="2"/>
              <a:buChar char="Ø"/>
            </a:pPr>
            <a:r>
              <a:rPr lang="en-US" sz="1200" b="1" dirty="0">
                <a:solidFill>
                  <a:srgbClr val="FF6600"/>
                </a:solidFill>
              </a:rPr>
              <a:t>Inconsistent datatypes: </a:t>
            </a:r>
            <a:r>
              <a:rPr lang="en-GB" sz="1200" dirty="0">
                <a:solidFill>
                  <a:srgbClr val="FF6600"/>
                </a:solidFill>
              </a:rPr>
              <a:t>Once the "unknown" values were transformed into </a:t>
            </a:r>
            <a:r>
              <a:rPr lang="en-GB" sz="1200" dirty="0" err="1">
                <a:solidFill>
                  <a:srgbClr val="FF6600"/>
                </a:solidFill>
              </a:rPr>
              <a:t>NaN</a:t>
            </a:r>
            <a:r>
              <a:rPr lang="en-GB" sz="1200" dirty="0">
                <a:solidFill>
                  <a:srgbClr val="FF6600"/>
                </a:solidFill>
              </a:rPr>
              <a:t> values, the categorical variables ('job', 'marital', 'education', 'default', 'housing', 'loan') were examined for potential mixed datatypes. However, it was confirmed that these variables do not exhibit multiple datatypes, as they are consistently of the same datatype throughout the dataset. </a:t>
            </a:r>
          </a:p>
          <a:p>
            <a:pPr marL="800100" lvl="1" indent="-342900" algn="l">
              <a:buFont typeface="Wingdings" pitchFamily="2" charset="2"/>
              <a:buChar char="Ø"/>
            </a:pPr>
            <a:r>
              <a:rPr lang="en-GB" sz="1200" b="1" dirty="0">
                <a:solidFill>
                  <a:srgbClr val="FF6600"/>
                </a:solidFill>
              </a:rPr>
              <a:t>Encoding the categorical variables: </a:t>
            </a:r>
            <a:r>
              <a:rPr lang="en-GB" sz="1200" dirty="0">
                <a:solidFill>
                  <a:srgbClr val="FF6600"/>
                </a:solidFill>
              </a:rPr>
              <a:t>Prior to converting the categorical variables into numeric values, an assessment was conducted to determine whether each variable falls under binary categorical or multi-categorical classification. Binary categorical variables were encoded using Label Encoder, while multi-categorical variables were encoded using One-Hot Encoder.</a:t>
            </a:r>
          </a:p>
          <a:p>
            <a:pPr marL="800100" lvl="1" indent="-342900" algn="l">
              <a:buFont typeface="Wingdings" pitchFamily="2" charset="2"/>
              <a:buChar char="Ø"/>
            </a:pPr>
            <a:r>
              <a:rPr lang="en-GB" sz="1200" b="1" dirty="0">
                <a:solidFill>
                  <a:srgbClr val="FF6600"/>
                </a:solidFill>
              </a:rPr>
              <a:t>Outliers Detection: </a:t>
            </a:r>
            <a:r>
              <a:rPr lang="en-GB" sz="1200" dirty="0">
                <a:solidFill>
                  <a:srgbClr val="FF6600"/>
                </a:solidFill>
              </a:rPr>
              <a:t>Outliers were identified using two methods: the Interquartile Range (IQR) method and Z-score. In order to minimize excessive changes to the dataset, a quantile imputation technique was employed to replace the outliers.</a:t>
            </a:r>
          </a:p>
          <a:p>
            <a:pPr marL="800100" lvl="1" indent="-342900" algn="l">
              <a:buFont typeface="Wingdings" pitchFamily="2" charset="2"/>
              <a:buChar char="Ø"/>
            </a:pPr>
            <a:r>
              <a:rPr lang="en-GB" sz="1200" b="1" dirty="0">
                <a:solidFill>
                  <a:srgbClr val="FF6600"/>
                </a:solidFill>
              </a:rPr>
              <a:t>Imbalance Dataset:</a:t>
            </a:r>
            <a:r>
              <a:rPr lang="en-GB" sz="1200" dirty="0">
                <a:solidFill>
                  <a:srgbClr val="FF6600"/>
                </a:solidFill>
              </a:rPr>
              <a:t> The dataset is imbalance as the target variables has 36,548 values for the category 'no' and 4,640 values for the category 'yes’. To address this issue, the SMOTE (Synthetic Minority Over-sampling Technique) method was employed.</a:t>
            </a:r>
            <a:endParaRPr lang="en-US" sz="1200" dirty="0">
              <a:solidFill>
                <a:srgbClr val="FF6600"/>
              </a:solidFill>
            </a:endParaRPr>
          </a:p>
          <a:p>
            <a:pPr marL="800100" lvl="1" indent="-342900" algn="l">
              <a:buFont typeface="Wingdings" pitchFamily="2" charset="2"/>
              <a:buChar char="Ø"/>
            </a:pPr>
            <a:endParaRPr lang="en-US" sz="1200" dirty="0">
              <a:solidFill>
                <a:srgbClr val="FF6600"/>
              </a:solidFill>
            </a:endParaRPr>
          </a:p>
          <a:p>
            <a:pPr marL="800100" lvl="1" indent="-342900" algn="l">
              <a:buFont typeface="Wingdings" pitchFamily="2" charset="2"/>
              <a:buChar char="Ø"/>
            </a:pPr>
            <a:endParaRPr lang="en-US" sz="1200" dirty="0">
              <a:solidFill>
                <a:srgbClr val="FF6600"/>
              </a:solidFill>
            </a:endParaRPr>
          </a:p>
          <a:p>
            <a:pPr lvl="1" algn="l"/>
            <a:r>
              <a:rPr lang="en-US" sz="1200" dirty="0">
                <a:solidFill>
                  <a:srgbClr val="FF6600"/>
                </a:solidFill>
              </a:rPr>
              <a:t>			</a:t>
            </a:r>
          </a:p>
          <a:p>
            <a:pPr lvl="1" algn="l"/>
            <a:endParaRPr lang="en-US" sz="1200" dirty="0">
              <a:solidFill>
                <a:srgbClr val="FF6600"/>
              </a:solidFill>
            </a:endParaRPr>
          </a:p>
          <a:p>
            <a:pPr lvl="1" algn="l"/>
            <a:endParaRPr lang="en-US" sz="1200" dirty="0">
              <a:solidFill>
                <a:srgbClr val="FF6600"/>
              </a:solidFill>
            </a:endParaRPr>
          </a:p>
          <a:p>
            <a:pPr lvl="1" algn="l"/>
            <a:r>
              <a:rPr lang="en-US" sz="1200" dirty="0">
                <a:solidFill>
                  <a:srgbClr val="FF6600"/>
                </a:solidFill>
              </a:rPr>
              <a:t>			Fig 1: Few records of Dataset</a:t>
            </a:r>
            <a:endParaRPr lang="en-GB" sz="12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D8E60BA2-7413-BE29-7DB2-F590A06F6587}"/>
              </a:ext>
            </a:extLst>
          </p:cNvPr>
          <p:cNvPicPr>
            <a:picLocks noChangeAspect="1"/>
          </p:cNvPicPr>
          <p:nvPr/>
        </p:nvPicPr>
        <p:blipFill>
          <a:blip r:embed="rId3"/>
          <a:stretch>
            <a:fillRect/>
          </a:stretch>
        </p:blipFill>
        <p:spPr>
          <a:xfrm>
            <a:off x="4221480" y="4946220"/>
            <a:ext cx="7772400" cy="505065"/>
          </a:xfrm>
          <a:prstGeom prst="rect">
            <a:avLst/>
          </a:prstGeom>
        </p:spPr>
      </p:pic>
    </p:spTree>
    <p:extLst>
      <p:ext uri="{BB962C8B-B14F-4D97-AF65-F5344CB8AC3E}">
        <p14:creationId xmlns:p14="http://schemas.microsoft.com/office/powerpoint/2010/main" val="337401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4638" y="1421999"/>
            <a:ext cx="6840000" cy="3996000"/>
          </a:xfrm>
          <a:solidFill>
            <a:srgbClr val="3B3B3B"/>
          </a:solidFill>
        </p:spPr>
        <p:txBody>
          <a:bodyPr vert="vert270" anchor="t" anchorCtr="0"/>
          <a:lstStyle/>
          <a:p>
            <a:br>
              <a:rPr lang="en-US" dirty="0"/>
            </a:br>
            <a:br>
              <a:rPr lang="en-US" dirty="0"/>
            </a:br>
            <a:br>
              <a:rPr lang="en-US" dirty="0"/>
            </a:br>
            <a:r>
              <a:rPr lang="en-US" b="1" dirty="0">
                <a:solidFill>
                  <a:srgbClr val="FF6600"/>
                </a:solidFill>
              </a:rPr>
              <a:t>Outlier Detection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678678" y="-655317"/>
            <a:ext cx="6858004" cy="8168638"/>
          </a:xfrm>
        </p:spPr>
        <p:txBody>
          <a:bodyPr vert="vert270" anchor="t">
            <a:normAutofit/>
          </a:bodyPr>
          <a:lstStyle/>
          <a:p>
            <a:pPr algn="l"/>
            <a:endParaRPr lang="en-US" sz="1600" dirty="0">
              <a:solidFill>
                <a:srgbClr val="FF6600"/>
              </a:solidFill>
            </a:endParaRPr>
          </a:p>
          <a:p>
            <a:pPr algn="l"/>
            <a:r>
              <a:rPr lang="en-US" sz="1600" dirty="0">
                <a:solidFill>
                  <a:srgbClr val="FF6600"/>
                </a:solidFill>
              </a:rPr>
              <a:t>		</a:t>
            </a: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r>
              <a:rPr lang="en-US" sz="1600" dirty="0">
                <a:solidFill>
                  <a:srgbClr val="FF6600"/>
                </a:solidFill>
              </a:rPr>
              <a:t>		</a:t>
            </a:r>
          </a:p>
          <a:p>
            <a:pPr algn="l"/>
            <a:endParaRPr lang="en-US" sz="1600" dirty="0">
              <a:solidFill>
                <a:srgbClr val="FF6600"/>
              </a:solidFill>
            </a:endParaRPr>
          </a:p>
          <a:p>
            <a:pPr algn="l"/>
            <a:r>
              <a:rPr lang="en-US" sz="1600" dirty="0">
                <a:solidFill>
                  <a:srgbClr val="FF6600"/>
                </a:solidFill>
              </a:rPr>
              <a:t>		Fig 1: Outliers detected by </a:t>
            </a:r>
            <a:r>
              <a:rPr lang="en-US" sz="1600" dirty="0" err="1">
                <a:solidFill>
                  <a:srgbClr val="FF6600"/>
                </a:solidFill>
              </a:rPr>
              <a:t>Interquantile</a:t>
            </a:r>
            <a:r>
              <a:rPr lang="en-US" sz="1600" dirty="0">
                <a:solidFill>
                  <a:srgbClr val="FF6600"/>
                </a:solidFill>
              </a:rPr>
              <a:t> Range method</a:t>
            </a: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endParaRPr lang="en-US" sz="1600" dirty="0">
              <a:solidFill>
                <a:srgbClr val="FF6600"/>
              </a:solidFill>
            </a:endParaRPr>
          </a:p>
          <a:p>
            <a:pPr algn="l"/>
            <a:r>
              <a:rPr lang="en-US" sz="1600" dirty="0">
                <a:solidFill>
                  <a:srgbClr val="FF6600"/>
                </a:solidFill>
              </a:rPr>
              <a:t>			Fig 2: Outliers Detected by </a:t>
            </a:r>
            <a:r>
              <a:rPr lang="en-US" sz="1600" dirty="0" err="1">
                <a:solidFill>
                  <a:srgbClr val="FF6600"/>
                </a:solidFill>
              </a:rPr>
              <a:t>ZScore</a:t>
            </a:r>
            <a:endParaRPr lang="en-US" sz="1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9" name="Picture 8">
            <a:extLst>
              <a:ext uri="{FF2B5EF4-FFF2-40B4-BE49-F238E27FC236}">
                <a16:creationId xmlns:a16="http://schemas.microsoft.com/office/drawing/2014/main" id="{03CE0F6F-4713-C48E-EAF5-3EE0F034E2C6}"/>
              </a:ext>
            </a:extLst>
          </p:cNvPr>
          <p:cNvPicPr>
            <a:picLocks noChangeAspect="1"/>
          </p:cNvPicPr>
          <p:nvPr/>
        </p:nvPicPr>
        <p:blipFill>
          <a:blip r:embed="rId3"/>
          <a:stretch>
            <a:fillRect/>
          </a:stretch>
        </p:blipFill>
        <p:spPr>
          <a:xfrm>
            <a:off x="5751830" y="1045098"/>
            <a:ext cx="4711700" cy="2374900"/>
          </a:xfrm>
          <a:prstGeom prst="rect">
            <a:avLst/>
          </a:prstGeom>
        </p:spPr>
      </p:pic>
      <p:pic>
        <p:nvPicPr>
          <p:cNvPr id="10" name="Picture 9">
            <a:extLst>
              <a:ext uri="{FF2B5EF4-FFF2-40B4-BE49-F238E27FC236}">
                <a16:creationId xmlns:a16="http://schemas.microsoft.com/office/drawing/2014/main" id="{5007DC4C-2508-67C0-3838-A6D217250839}"/>
              </a:ext>
            </a:extLst>
          </p:cNvPr>
          <p:cNvPicPr>
            <a:picLocks noChangeAspect="1"/>
          </p:cNvPicPr>
          <p:nvPr/>
        </p:nvPicPr>
        <p:blipFill>
          <a:blip r:embed="rId4"/>
          <a:stretch>
            <a:fillRect/>
          </a:stretch>
        </p:blipFill>
        <p:spPr>
          <a:xfrm>
            <a:off x="5942330" y="4217268"/>
            <a:ext cx="4330700" cy="889000"/>
          </a:xfrm>
          <a:prstGeom prst="rect">
            <a:avLst/>
          </a:prstGeom>
        </p:spPr>
      </p:pic>
    </p:spTree>
    <p:extLst>
      <p:ext uri="{BB962C8B-B14F-4D97-AF65-F5344CB8AC3E}">
        <p14:creationId xmlns:p14="http://schemas.microsoft.com/office/powerpoint/2010/main" val="8307732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8859</TotalTime>
  <Words>2575</Words>
  <Application>Microsoft Macintosh PowerPoint</Application>
  <PresentationFormat>Widescreen</PresentationFormat>
  <Paragraphs>360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Helvetica Neue</vt:lpstr>
      <vt:lpstr>Lato Extended</vt:lpstr>
      <vt:lpstr>Wingdings</vt:lpstr>
      <vt:lpstr>Office Theme</vt:lpstr>
      <vt:lpstr>PowerPoint Presentation</vt:lpstr>
      <vt:lpstr>   Agenda</vt:lpstr>
      <vt:lpstr>   Executive Summary</vt:lpstr>
      <vt:lpstr>   Problem Statement</vt:lpstr>
      <vt:lpstr>   Data Details</vt:lpstr>
      <vt:lpstr>  Exploratory Data Analysis Approach</vt:lpstr>
      <vt:lpstr>   Understandi-ng Data</vt:lpstr>
      <vt:lpstr>   Data Cleaning</vt:lpstr>
      <vt:lpstr>   Outlier Detection</vt:lpstr>
      <vt:lpstr>   Data Visualization</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Data Visualization - cont</vt:lpstr>
      <vt:lpstr>   EDA Summary</vt:lpstr>
      <vt:lpstr>   Recommendations</vt:lpstr>
      <vt:lpstr>   Model Recommendations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Dadariya</dc:creator>
  <cp:lastModifiedBy>Aditi Dadariya</cp:lastModifiedBy>
  <cp:revision>76</cp:revision>
  <dcterms:created xsi:type="dcterms:W3CDTF">2023-05-14T21:53:25Z</dcterms:created>
  <dcterms:modified xsi:type="dcterms:W3CDTF">2023-07-16T02:24:38Z</dcterms:modified>
</cp:coreProperties>
</file>