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Lexend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527946-EA5B-4FFF-A8D1-8D022BBD243F}">
  <a:tblStyle styleId="{9A527946-EA5B-4FFF-A8D1-8D022BBD24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37" Type="http://schemas.openxmlformats.org/officeDocument/2006/relationships/font" Target="fonts/Lexend-bold.fntdata"/><Relationship Id="rId14" Type="http://schemas.openxmlformats.org/officeDocument/2006/relationships/slide" Target="slides/slide8.xml"/><Relationship Id="rId36" Type="http://schemas.openxmlformats.org/officeDocument/2006/relationships/font" Target="fonts/Lexend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b5b43d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b5b43d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3b5b43d8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3b5b43d8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3b5b43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3b5b43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3b5b43d8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3b5b43d8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b5b43d8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b5b43d8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b93c3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b93c3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3b5b43d8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3b5b43d8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b5b43d8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3b5b43d8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3b5b43d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3b5b43d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3b5b43d8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3b5b43d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5fca68e3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5fca68e3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3b5b43d8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3b5b43d8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3b5b43d8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3b5b43d8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5fca68e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5fca68e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5fca68e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5fca68e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fca68e3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fca68e3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fca68e3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fca68e3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fca68e3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fca68e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5fca68e3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5fca68e3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3b5b43d8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3b5b43d8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00875" y="909350"/>
            <a:ext cx="4915500" cy="5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Expansion using Large Language Models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00875" y="1856888"/>
            <a:ext cx="36945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Hemang Joshi - 202001212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Aditi Das - 202001259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Mohammad Tejabwala - 202001406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Bhavajna Kallakuri - 202003046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25" y="1308112"/>
            <a:ext cx="2616675" cy="25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389000" y="4017925"/>
            <a:ext cx="6366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Under the guidance of Prof. Sandip Modha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3"/>
          <p:cNvGraphicFramePr/>
          <p:nvPr/>
        </p:nvGraphicFramePr>
        <p:xfrm>
          <a:off x="549075" y="117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1977000"/>
                <a:gridCol w="2010675"/>
                <a:gridCol w="1977000"/>
                <a:gridCol w="1625375"/>
              </a:tblGrid>
              <a:tr h="38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0.3751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0.2219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0.7830 (+5.8%)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0.3461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0.2143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0.7554 (+2.07%)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0.3970 (+1.56%)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0.2165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0.7843 (+5.97%)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0.4409 (+12.79%)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0.2383 (+6.05%)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0.8175 (+10.46%)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Diverse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0.4002 (+2.38%)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0.2193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0.7657 (+3.46%)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953325" y="132650"/>
            <a:ext cx="692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the subtasks (BARD) - BM25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49075" y="442360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723000" y="442360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4"/>
          <p:cNvGraphicFramePr/>
          <p:nvPr/>
        </p:nvGraphicFramePr>
        <p:xfrm>
          <a:off x="564600" y="10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01575"/>
                <a:gridCol w="1904025"/>
                <a:gridCol w="1974100"/>
                <a:gridCol w="1713750"/>
              </a:tblGrid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Essay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0.4556 (+16.55%)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0.2691 (+19.76%)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0.8012 (+8.26%)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article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0.4500 (+15.12%)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0.2536 (+12.86%)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0.8157 (+10.21%)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0.4584 (+17.27%)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0.2726 (+21.32%)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0.8034 (+8.55%)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0.4619 (+18.16%)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0.2584 (+15%)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0.8292 (+12.04%)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0.4829 (+23.54%)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0.2598 (+15.62%)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0.8320 (+12.42)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4"/>
          <p:cNvSpPr txBox="1"/>
          <p:nvPr/>
        </p:nvSpPr>
        <p:spPr>
          <a:xfrm>
            <a:off x="61562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639700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5"/>
          <p:cNvGraphicFramePr/>
          <p:nvPr/>
        </p:nvGraphicFramePr>
        <p:xfrm>
          <a:off x="615613" y="131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13725"/>
                <a:gridCol w="1830100"/>
                <a:gridCol w="2021925"/>
                <a:gridCol w="1662350"/>
              </a:tblGrid>
              <a:tr h="4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5218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(+33.49%)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0.2845 (+26.61%)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0.8569 (+15.78%)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0.4955 (+26.76%)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0.2695 (+19.94%)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0.8321 (+12.43%)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0.5229 (+33.77%)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0.2867 (+27.59%)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0.8431 (+13.92%)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+ 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0.5128 (+31.18%)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0.2897 (+28.93%)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0.8499 (+14.84%)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 + 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0.5140 (+31.49%)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0.2878 (+28.08%)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0.8467 (+14.40%)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+ 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0.5153 (+31.82)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0.2874 (+27.9%)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0.8413 (+13.67%)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5"/>
          <p:cNvSpPr txBox="1"/>
          <p:nvPr/>
        </p:nvSpPr>
        <p:spPr>
          <a:xfrm>
            <a:off x="522075" y="272350"/>
            <a:ext cx="831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more than one subtasks at once (BARD) - BM25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15625" y="443675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574300" y="443675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615613" y="6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301650"/>
                <a:gridCol w="1902775"/>
                <a:gridCol w="2102225"/>
                <a:gridCol w="1728400"/>
              </a:tblGrid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Facts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0.5188 (+32.72%)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0.2814 (+25.23%)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0.8497 (+14.81%)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Facts + 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0.5299 (+35.56%)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0.2920 (+29.95%)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0.8558 (+15.63%)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News + 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0.5153 (+31.82%)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0.2800 (+24.61%)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0.8409 (+13.62%)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 </a:t>
                      </a: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+ Facts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0.5237 (+33.97%)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0.2938 (+30.75%)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0.8507 (+14.94%)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 + </a:t>
                      </a: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 + Facts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0.5255 (+34.43%)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0.2860 (+27.28%)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0.8523 (+15.16%)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/>
        </p:nvSpPr>
        <p:spPr>
          <a:xfrm>
            <a:off x="61562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847175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7"/>
          <p:cNvGraphicFramePr/>
          <p:nvPr/>
        </p:nvGraphicFramePr>
        <p:xfrm>
          <a:off x="658200" y="231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42250"/>
                <a:gridCol w="1853650"/>
                <a:gridCol w="2047950"/>
                <a:gridCol w="1683725"/>
              </a:tblGrid>
              <a:tr h="4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BM25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0.5521 (+41.24%)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0.2989 (+33.02%)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0.8745 (+18.16%)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BM25 + RM3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0.5258 (+20.05%)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0.2878 (+22.52%)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0.8377 (+8.29%)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615613" y="255325"/>
            <a:ext cx="76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on all Subtasks [BARD]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615625" y="1352125"/>
            <a:ext cx="739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Documents + Facts + News + Summary + Essay + Keywords + Keywords (CoT) + Diverse Keywords + Entities + Entities (CoT)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8"/>
          <p:cNvGraphicFramePr/>
          <p:nvPr/>
        </p:nvGraphicFramePr>
        <p:xfrm>
          <a:off x="411250" y="148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1170525"/>
                <a:gridCol w="2136775"/>
                <a:gridCol w="1710200"/>
                <a:gridCol w="1506650"/>
                <a:gridCol w="1582875"/>
              </a:tblGrid>
              <a:tr h="4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LLM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Subtask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BARD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Facts + Summary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0.5299 (+35.56%)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0.2920 (+29.95%)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0.8558 (+15.63%)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BARD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 + Facts + News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0.5237 (+33.97%)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0.2938 (+30.75%)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0.8507 (+14.94%)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GPT 3.5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Documents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0.5195 (32.90%)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0.2864 (27.46%)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0.8614 (16.39%)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8"/>
          <p:cNvSpPr txBox="1"/>
          <p:nvPr/>
        </p:nvSpPr>
        <p:spPr>
          <a:xfrm>
            <a:off x="615613" y="255325"/>
            <a:ext cx="76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Subtasks with best metric values - BM25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2964775" y="409910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9"/>
          <p:cNvGraphicFramePr/>
          <p:nvPr/>
        </p:nvGraphicFramePr>
        <p:xfrm>
          <a:off x="615613" y="18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386950"/>
                <a:gridCol w="1708950"/>
                <a:gridCol w="2047950"/>
                <a:gridCol w="1683725"/>
              </a:tblGrid>
              <a:tr h="4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 [ BARD ] + Facts [ BARD ] + Alternate queries [ GPT ]+ Documents [ GPT ] 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0.5580 (+42.75%)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0.3049 (+35.69%)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0.8672 (+17.17%)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7" name="Google Shape;177;p29"/>
          <p:cNvSpPr txBox="1"/>
          <p:nvPr/>
        </p:nvSpPr>
        <p:spPr>
          <a:xfrm>
            <a:off x="615613" y="603450"/>
            <a:ext cx="76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Best 4 Subtasks Combined - BM25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722838" y="1584750"/>
            <a:ext cx="769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4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1"/>
          <p:cNvGraphicFramePr/>
          <p:nvPr/>
        </p:nvGraphicFramePr>
        <p:xfrm>
          <a:off x="722988" y="8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010150"/>
                <a:gridCol w="2044450"/>
                <a:gridCol w="2010150"/>
                <a:gridCol w="1652625"/>
              </a:tblGrid>
              <a:tr h="4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0.4297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0.2299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0.7913 (+2.29%)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0.4466 (+1.96%)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0.2580 (+9.8340%)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0.7999 (+3.40 %)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0.4142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0.2321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0.7783 (+0.61%)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0.3948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0.2210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0.7769 (+0.43%)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Diverse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0.4150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0.2369 (+0.85%)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0.8013 (+3.58%)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88" name="Google Shape;188;p31"/>
          <p:cNvSpPr txBox="1"/>
          <p:nvPr/>
        </p:nvSpPr>
        <p:spPr>
          <a:xfrm>
            <a:off x="624963" y="171225"/>
            <a:ext cx="766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the subtasks (GPT 3.5) - BM25 + RM3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63800" y="458825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5484675" y="458825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2"/>
          <p:cNvGraphicFramePr/>
          <p:nvPr/>
        </p:nvGraphicFramePr>
        <p:xfrm>
          <a:off x="806388" y="79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032850"/>
                <a:gridCol w="1758100"/>
                <a:gridCol w="1822800"/>
                <a:gridCol w="1582375"/>
              </a:tblGrid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Essay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0.4674 (+6.71%)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0.2579 (+9.79%)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0.7917 (+2.34%)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article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0.4623 (+5.55%)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0.2665 (+13.45%)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0.8052 (+4.08%)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0.4611 (+5.27%)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0.2618 (+11.45%)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0.8089 (+4.56%)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0.4618 (+5.43%)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0.2465 (+4.94%)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0.8049 (+4.05%)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0.4932 (+12.60%)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0.25951 (+10.48%)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0.8173 (+5.65%)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2"/>
          <p:cNvSpPr txBox="1"/>
          <p:nvPr/>
        </p:nvSpPr>
        <p:spPr>
          <a:xfrm>
            <a:off x="61562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5639700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10150" y="2020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Subtasks and their corresponding prompts</a:t>
            </a:r>
            <a:endParaRPr sz="2300"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410150" y="935500"/>
            <a:ext cx="8520600" cy="39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Keywords: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generate a bullet-point list of relevant keywords”</a:t>
            </a:r>
            <a:endParaRPr i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Entities: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“Based on the query, generate a bullet-point list of relevant entities”</a:t>
            </a:r>
            <a:endParaRPr i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CoT-Keywords: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“Based on the query, generate a bullet-point list of relevant keywords. Next to each point, briefly explain why:”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CoT-Entities: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“Based on the query, generate a bullet-point list of relevant entities. Next to each point, briefly explain why:”</a:t>
            </a:r>
            <a:endParaRPr i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Diverse Keywords: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“Based on the query, generate a bullet-point list of diverse keyword queries that will find relevant documents:”</a:t>
            </a:r>
            <a:endParaRPr i="1"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Essay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write an essay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exend"/>
              <a:buAutoNum type="arabicPeriod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News Article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write a news article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33"/>
          <p:cNvGraphicFramePr/>
          <p:nvPr/>
        </p:nvGraphicFramePr>
        <p:xfrm>
          <a:off x="632325" y="118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1971650"/>
                <a:gridCol w="2005275"/>
                <a:gridCol w="1971650"/>
                <a:gridCol w="1621025"/>
              </a:tblGrid>
              <a:tr h="33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0.3921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0.225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0.7520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0.3844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0.2156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0.7575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0.4025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0.2007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0.7793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0.4412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0.2261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0.8044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7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Diverse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0.4324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0.2193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0.8035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03" name="Google Shape;203;p33"/>
          <p:cNvSpPr txBox="1"/>
          <p:nvPr/>
        </p:nvSpPr>
        <p:spPr>
          <a:xfrm>
            <a:off x="953325" y="132650"/>
            <a:ext cx="692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the subtasks (BARD) - BM25 + RM3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632325" y="458885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5398425" y="458885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4"/>
          <p:cNvGraphicFramePr/>
          <p:nvPr/>
        </p:nvGraphicFramePr>
        <p:xfrm>
          <a:off x="615625" y="10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11175"/>
                <a:gridCol w="1912400"/>
                <a:gridCol w="1982725"/>
                <a:gridCol w="1721275"/>
              </a:tblGrid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Essay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0.4602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0.2630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0.7938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article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0.4589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0.2359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0.8124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0.4690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0.2600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0.7840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0.4754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0.2603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0.8219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0.4858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0.2509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0.8297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34"/>
          <p:cNvSpPr txBox="1"/>
          <p:nvPr/>
        </p:nvSpPr>
        <p:spPr>
          <a:xfrm>
            <a:off x="61562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5639700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500" y="3445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Subtasks and their corresponding prompts</a:t>
            </a:r>
            <a:endParaRPr sz="2300"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87500" y="1183100"/>
            <a:ext cx="81756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Summary: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write an summary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Facts: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generate a bullet-point list of relevant facts present in relevant documents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Document: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generate a relevant document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Query Expansion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Based on the query, generate an expanded query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Webpage content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Generate web page content for each query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Closely related terms: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Generate closely related terms for each query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exend"/>
              <a:buAutoNum type="arabicPeriod" startAt="8"/>
            </a:pPr>
            <a:r>
              <a:rPr lang="en" sz="1400" u="sng">
                <a:latin typeface="Lexend"/>
                <a:ea typeface="Lexend"/>
                <a:cs typeface="Lexend"/>
                <a:sym typeface="Lexend"/>
              </a:rPr>
              <a:t>Alternate Sentences: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“</a:t>
            </a:r>
            <a:r>
              <a:rPr i="1" lang="en" sz="1400">
                <a:latin typeface="Lexend"/>
                <a:ea typeface="Lexend"/>
                <a:cs typeface="Lexend"/>
                <a:sym typeface="Lexend"/>
              </a:rPr>
              <a:t>Generate at least 5 alternate sentences for each query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”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311700" y="381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TREC-DL-2019 Dataset</a:t>
            </a:r>
            <a:endParaRPr sz="2500"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212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BM25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0.3909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0.2247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0.7401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BM25 + RM3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0.4380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0.2349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0.7736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880525" y="1447675"/>
            <a:ext cx="768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Metrics evaluated on queries when BM25 is performed (no query expansion)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8"/>
          <p:cNvGraphicFramePr/>
          <p:nvPr/>
        </p:nvGraphicFramePr>
        <p:xfrm>
          <a:off x="600813" y="8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013325"/>
                <a:gridCol w="2047650"/>
                <a:gridCol w="2013325"/>
                <a:gridCol w="1655275"/>
              </a:tblGrid>
              <a:tr h="38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0.4057 (+3.79%)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0.2306 (+2.63%)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0.7878 (+6.45%)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0.4377 (+11.97%)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0.2549 (+13.44%)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0.7935 (+7.22%)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0.3541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0.2215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0.7587 (+2.51%)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CoT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0.3439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0.2260 (+0.58%)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0.7532 (+1.77%)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Diverse Keywords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0.3847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0.2288 (+1.82%)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0.7889 (+6.59%)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Essay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0.4267 (+9.16%)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0.2584 (+15.00%)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0.7828 (+5.77%)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News article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0.4357 (+11.46%)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0.2598 (+15.62%)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0.7979 (+7.81%)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953325" y="132650"/>
            <a:ext cx="692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the subtasks (GPT 3.5) - BM25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00825" y="451245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526900" y="451245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 Percentage Increase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9"/>
          <p:cNvGraphicFramePr/>
          <p:nvPr/>
        </p:nvGraphicFramePr>
        <p:xfrm>
          <a:off x="615625" y="54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11175"/>
                <a:gridCol w="1912400"/>
                <a:gridCol w="1982725"/>
                <a:gridCol w="1721275"/>
              </a:tblGrid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Summary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0.4305 (+10.13%)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0.2585 (+15.04%)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0.7923 (+7.05%)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Facts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0.4186 (+7.09%)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0.2520 (+12.15%)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0.8051 (+8.78%)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0.4513 (+15.45%)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0.2562 (+14.02%)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0.8183 (+10.57%)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Expanded Query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0.4053 (+3.68%)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0.2341 (+4.18%)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0.7478 (+1.04%)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Webpage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0.4050 (+3.61%)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0.2492 (+10.90%)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0.7733 (+4.49%)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Closely Related terms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0.3721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0.2073 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0.7855 (+6.13%)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7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0.4401 (+12.59%)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0.2440 (+8.59%)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0.8141 (+10.00%)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61562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639700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513800" y="89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63550"/>
                <a:gridCol w="1871250"/>
                <a:gridCol w="2067400"/>
                <a:gridCol w="1699725"/>
              </a:tblGrid>
              <a:tr h="40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5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Documents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0.5195 (32.90%)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0.2864 (27.46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0.8614 (16.39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</a:tr>
              <a:tr h="55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 +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0.4922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(25.91%)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0.2767 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(23.14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0.8242 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(11.36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5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 + 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0.4850 (24.07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0.2719 (21.00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0.8236 (11.28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0.5188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(32.72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0.2881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(28.22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8525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(15.19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0.5053 (29.26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0.2840 (26.39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0.8522 (15.15%)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Entities</a:t>
                      </a: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0.4919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(25.84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0.2851 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(26.88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0.8262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(11.63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0"/>
          <p:cNvSpPr txBox="1"/>
          <p:nvPr/>
        </p:nvSpPr>
        <p:spPr>
          <a:xfrm>
            <a:off x="615613" y="255325"/>
            <a:ext cx="76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using more than one subtasks at once (GPT 3.5)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13800" y="4516300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5612225" y="4516300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1"/>
          <p:cNvGraphicFramePr/>
          <p:nvPr/>
        </p:nvGraphicFramePr>
        <p:xfrm>
          <a:off x="665975" y="5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71475"/>
                <a:gridCol w="1877800"/>
                <a:gridCol w="2074650"/>
                <a:gridCol w="1705700"/>
              </a:tblGrid>
              <a:tr h="56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Documents + Entities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0.5252 (34.36%)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0.2914 (29.68%)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0.8593 (16.11%)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Documents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0.5180 (32.51%)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0.2856 (27.10%)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0.8550 (15.52%)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Entities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0.4970 (27.14%)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0.2766 (30.26%)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0.8268 (11.71%)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5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Documents + Entities + News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0.5185 (32.64%)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0.2928 (30.31%)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0.8502 (14.88%)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72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Alternate queries + Documents + Entities + News 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0.5231(33.82%)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0.2915 (29.73%)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0.8520 (15.12%)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665975" y="4478825"/>
            <a:ext cx="3000000" cy="38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Maximum Percentage Increase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639700" y="4478825"/>
            <a:ext cx="2803500" cy="384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Minimum Percentage Increase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2"/>
          <p:cNvGraphicFramePr/>
          <p:nvPr/>
        </p:nvGraphicFramePr>
        <p:xfrm>
          <a:off x="479950" y="246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{9A527946-EA5B-4FFF-A8D1-8D022BBD243F}</a:tableStyleId>
              </a:tblPr>
              <a:tblGrid>
                <a:gridCol w="2242250"/>
                <a:gridCol w="1853650"/>
                <a:gridCol w="2047950"/>
                <a:gridCol w="1683725"/>
              </a:tblGrid>
              <a:tr h="4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MAP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NDCG@10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Recall@1k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BM25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0.5120 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(+30.98%)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0.2834 </a:t>
                      </a: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(+26.12%)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0.8433 (+9.01%)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BM25 + RM3</a:t>
                      </a:r>
                      <a:endParaRPr b="1"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0.4828 (+10.23%)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0.2715 (+15.58%)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exend"/>
                          <a:ea typeface="Lexend"/>
                          <a:cs typeface="Lexend"/>
                          <a:sym typeface="Lexend"/>
                        </a:rPr>
                        <a:t>0.8231 (+6.40%)</a:t>
                      </a:r>
                      <a:endParaRPr sz="13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/>
        </p:nvSpPr>
        <p:spPr>
          <a:xfrm>
            <a:off x="544588" y="298875"/>
            <a:ext cx="76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Performing GRF on all </a:t>
            </a: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Subtasks</a:t>
            </a:r>
            <a:r>
              <a:rPr lang="en" sz="2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[GPT 3.5]</a:t>
            </a:r>
            <a:endParaRPr sz="2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21100" y="1170575"/>
            <a:ext cx="788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Documents + Facts + News + Summary + Essay + Keywords + Keywords (CoT) + Diverse Keywords + Entities + Entities (CoT)  + Web Pages + Closely Related + Expanded Queries + Alternate Sentences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