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4" r:id="rId1"/>
  </p:sldMasterIdLst>
  <p:sldIdLst>
    <p:sldId id="256" r:id="rId2"/>
    <p:sldId id="294" r:id="rId3"/>
    <p:sldId id="262" r:id="rId4"/>
    <p:sldId id="267" r:id="rId5"/>
    <p:sldId id="268" r:id="rId6"/>
    <p:sldId id="265" r:id="rId7"/>
    <p:sldId id="273" r:id="rId8"/>
    <p:sldId id="270" r:id="rId9"/>
    <p:sldId id="274" r:id="rId10"/>
    <p:sldId id="285" r:id="rId11"/>
    <p:sldId id="271" r:id="rId12"/>
    <p:sldId id="279" r:id="rId13"/>
    <p:sldId id="292" r:id="rId14"/>
    <p:sldId id="293" r:id="rId15"/>
    <p:sldId id="278" r:id="rId16"/>
    <p:sldId id="284" r:id="rId17"/>
    <p:sldId id="269" r:id="rId18"/>
    <p:sldId id="287" r:id="rId19"/>
    <p:sldId id="283" r:id="rId20"/>
    <p:sldId id="295" r:id="rId21"/>
    <p:sldId id="286" r:id="rId22"/>
    <p:sldId id="282" r:id="rId23"/>
    <p:sldId id="289" r:id="rId24"/>
    <p:sldId id="28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732" y="498"/>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ound Diagonal Corner Rectangle 6"/>
          <p:cNvSpPr/>
          <p:nvPr/>
        </p:nvSpPr>
        <p:spPr>
          <a:xfrm>
            <a:off x="164592" y="146304"/>
            <a:ext cx="8814816" cy="2505456"/>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Title 7"/>
          <p:cNvSpPr>
            <a:spLocks noGrp="1"/>
          </p:cNvSpPr>
          <p:nvPr>
            <p:ph type="ctrTitle"/>
          </p:nvPr>
        </p:nvSpPr>
        <p:spPr>
          <a:xfrm>
            <a:off x="464234" y="381001"/>
            <a:ext cx="8229600" cy="2209800"/>
          </a:xfrm>
        </p:spPr>
        <p:txBody>
          <a:bodyPr lIns="45720" rIns="228600" anchor="b">
            <a:normAutofit/>
          </a:bodyPr>
          <a:lstStyle>
            <a:lvl1pPr marL="0" algn="r">
              <a:defRPr sz="4800"/>
            </a:lvl1pPr>
            <a:extLst/>
          </a:lstStyle>
          <a:p>
            <a:r>
              <a:rPr kumimoji="0" lang="en-US" smtClean="0"/>
              <a:t>Click to edit Master title style</a:t>
            </a:r>
            <a:endParaRPr kumimoji="0" lang="en-US"/>
          </a:p>
        </p:txBody>
      </p:sp>
      <p:sp>
        <p:nvSpPr>
          <p:cNvPr id="9" name="Subtitle 8"/>
          <p:cNvSpPr>
            <a:spLocks noGrp="1"/>
          </p:cNvSpPr>
          <p:nvPr>
            <p:ph type="subTitle" idx="1"/>
          </p:nvPr>
        </p:nvSpPr>
        <p:spPr>
          <a:xfrm>
            <a:off x="2133600" y="2819400"/>
            <a:ext cx="6560234" cy="1752600"/>
          </a:xfrm>
        </p:spPr>
        <p:txBody>
          <a:bodyPr lIns="45720" rIns="246888"/>
          <a:lstStyle>
            <a:lvl1pPr marL="0" indent="0" algn="r">
              <a:spcBef>
                <a:spcPts val="0"/>
              </a:spcBef>
              <a:buNone/>
              <a:defRPr>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0" name="Date Placeholder 9"/>
          <p:cNvSpPr>
            <a:spLocks noGrp="1"/>
          </p:cNvSpPr>
          <p:nvPr>
            <p:ph type="dt" sz="half" idx="10"/>
          </p:nvPr>
        </p:nvSpPr>
        <p:spPr>
          <a:xfrm>
            <a:off x="5562600" y="6509004"/>
            <a:ext cx="3002280" cy="274320"/>
          </a:xfrm>
        </p:spPr>
        <p:txBody>
          <a:bodyPr vert="horz" rtlCol="0"/>
          <a:lstStyle>
            <a:extLst/>
          </a:lstStyle>
          <a:p>
            <a:fld id="{45110CB9-44EC-4655-98CA-98A6F21765EC}" type="datetimeFigureOut">
              <a:rPr lang="en-US" smtClean="0"/>
              <a:pPr/>
              <a:t>10/30/2025</a:t>
            </a:fld>
            <a:endParaRPr lang="en-US"/>
          </a:p>
        </p:txBody>
      </p:sp>
      <p:sp>
        <p:nvSpPr>
          <p:cNvPr id="11" name="Slide Number Placeholder 10"/>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601D26F-673D-4953-9C0B-63B679B968CE}" type="slidenum">
              <a:rPr lang="en-US" smtClean="0"/>
              <a:pPr/>
              <a:t>‹#›</a:t>
            </a:fld>
            <a:endParaRPr lang="en-US"/>
          </a:p>
        </p:txBody>
      </p:sp>
      <p:sp>
        <p:nvSpPr>
          <p:cNvPr id="12" name="Footer Placeholder 11"/>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01D26F-673D-4953-9C0B-63B679B968C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lvl1pPr algn="l">
              <a:defRPr/>
            </a:lvl1pPr>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01D26F-673D-4953-9C0B-63B679B968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E601D26F-673D-4953-9C0B-63B679B968C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7" name="Rectangle 6"/>
          <p:cNvSpPr/>
          <p:nvPr/>
        </p:nvSpPr>
        <p:spPr>
          <a:xfrm>
            <a:off x="1000128" y="3267456"/>
            <a:ext cx="74066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722376" y="498230"/>
            <a:ext cx="7772400" cy="2731008"/>
          </a:xfrm>
        </p:spPr>
        <p:txBody>
          <a:bodyPr rIns="100584"/>
          <a:lstStyle>
            <a:lvl1pPr algn="r">
              <a:buNone/>
              <a:defRPr sz="4000" b="1" cap="none">
                <a:solidFill>
                  <a:schemeClr val="accent1">
                    <a:tint val="95000"/>
                    <a:satMod val="200000"/>
                  </a:schemeClr>
                </a:solidFill>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287713"/>
            <a:ext cx="7772400" cy="1509712"/>
          </a:xfrm>
        </p:spPr>
        <p:txBody>
          <a:bodyPr rIns="128016" anchor="t"/>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8" name="Date Placeholder 7"/>
          <p:cNvSpPr>
            <a:spLocks noGrp="1"/>
          </p:cNvSpPr>
          <p:nvPr>
            <p:ph type="dt" sz="half" idx="10"/>
          </p:nvPr>
        </p:nvSpPr>
        <p:spPr>
          <a:xfrm>
            <a:off x="5562600" y="6513670"/>
            <a:ext cx="3002280" cy="274320"/>
          </a:xfrm>
        </p:spPr>
        <p:txBody>
          <a:bodyPr vert="horz" rtlCol="0"/>
          <a:lstStyle>
            <a:extLst/>
          </a:lstStyle>
          <a:p>
            <a:fld id="{45110CB9-44EC-4655-98CA-98A6F21765EC}" type="datetimeFigureOut">
              <a:rPr lang="en-US" smtClean="0"/>
              <a:pPr/>
              <a:t>10/30/2025</a:t>
            </a:fld>
            <a:endParaRPr lang="en-US"/>
          </a:p>
        </p:txBody>
      </p:sp>
      <p:sp>
        <p:nvSpPr>
          <p:cNvPr id="9" name="Slide Number Placeholder 8"/>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601D26F-673D-4953-9C0B-63B679B968CE}" type="slidenum">
              <a:rPr lang="en-US" smtClean="0"/>
              <a:pPr/>
              <a:t>‹#›</a:t>
            </a:fld>
            <a:endParaRPr lang="en-US"/>
          </a:p>
        </p:txBody>
      </p:sp>
      <p:sp>
        <p:nvSpPr>
          <p:cNvPr id="10" name="Footer Placeholder 9"/>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45920"/>
            <a:ext cx="4038600" cy="45262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a:xfrm>
            <a:off x="8641080" y="6514568"/>
            <a:ext cx="464288" cy="274320"/>
          </a:xfrm>
        </p:spPr>
        <p:txBody>
          <a:bodyPr/>
          <a:lstStyle>
            <a:extLst/>
          </a:lstStyle>
          <a:p>
            <a:fld id="{E601D26F-673D-4953-9C0B-63B679B968CE}" type="slidenum">
              <a:rPr lang="en-US" smtClean="0"/>
              <a:pPr/>
              <a:t>‹#›</a:t>
            </a:fld>
            <a:endParaRPr lang="en-US"/>
          </a:p>
        </p:txBody>
      </p:sp>
      <p:sp>
        <p:nvSpPr>
          <p:cNvPr id="10" name="Rectangle 9"/>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616744"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11" name="Rectangle 10"/>
          <p:cNvSpPr/>
          <p:nvPr/>
        </p:nvSpPr>
        <p:spPr>
          <a:xfrm>
            <a:off x="4800600" y="216521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b"/>
          <a:lstStyle>
            <a:extLst/>
          </a:lstStyle>
          <a:p>
            <a:pPr algn="ctr" eaLnBrk="1" latinLnBrk="0" hangingPunct="1"/>
            <a:endParaRPr kumimoji="0" lang="en-US"/>
          </a:p>
        </p:txBody>
      </p:sp>
      <p:sp>
        <p:nvSpPr>
          <p:cNvPr id="2" name="Title 1"/>
          <p:cNvSpPr>
            <a:spLocks noGrp="1"/>
          </p:cNvSpPr>
          <p:nvPr>
            <p:ph type="title"/>
          </p:nvPr>
        </p:nvSpPr>
        <p:spPr>
          <a:xfrm>
            <a:off x="457200" y="251948"/>
            <a:ext cx="8229600" cy="1143000"/>
          </a:xfrm>
        </p:spPr>
        <p:txBody>
          <a:bodyPr anchor="b"/>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3"/>
            <a:ext cx="4040188"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3"/>
            <a:ext cx="4041775" cy="639762"/>
          </a:xfrm>
        </p:spPr>
        <p:txBody>
          <a:bodyPr anchor="b">
            <a:noAutofit/>
          </a:bodyPr>
          <a:lstStyle>
            <a:lvl1pPr marL="91440" indent="0" algn="l">
              <a:spcBef>
                <a:spcPts val="0"/>
              </a:spcBef>
              <a:buNone/>
              <a:defRPr sz="2200" b="0" cap="all" baseline="0"/>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941763"/>
          </a:xfrm>
        </p:spPr>
        <p:txBody>
          <a:bodyPr lIns="91440"/>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941763"/>
          </a:xfrm>
        </p:spPr>
        <p:txBody>
          <a:bodyPr/>
          <a:lstStyle>
            <a:lvl1pPr>
              <a:defRPr sz="22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a:xfrm>
            <a:off x="8641080" y="6514568"/>
            <a:ext cx="464288" cy="274320"/>
          </a:xfrm>
        </p:spPr>
        <p:txBody>
          <a:bodyPr/>
          <a:lstStyle>
            <a:extLst/>
          </a:lstStyle>
          <a:p>
            <a:fld id="{E601D26F-673D-4953-9C0B-63B679B968C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53218"/>
            <a:ext cx="8229600" cy="1143000"/>
          </a:xfrm>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E601D26F-673D-4953-9C0B-63B679B968CE}" type="slidenum">
              <a:rPr lang="en-US" smtClean="0"/>
              <a:pPr/>
              <a:t>‹#›</a:t>
            </a:fld>
            <a:endParaRPr lang="en-US"/>
          </a:p>
        </p:txBody>
      </p:sp>
      <p:sp>
        <p:nvSpPr>
          <p:cNvPr id="7" name="Rectangle 6"/>
          <p:cNvSpPr/>
          <p:nvPr/>
        </p:nvSpPr>
        <p:spPr>
          <a:xfrm>
            <a:off x="588392" y="1424588"/>
            <a:ext cx="800100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5110CB9-44EC-4655-98CA-98A6F21765EC}" type="datetimeFigureOut">
              <a:rPr lang="en-US" smtClean="0"/>
              <a:pPr/>
              <a:t>10/30/2025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E601D26F-673D-4953-9C0B-63B679B968C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5057552" y="1057656"/>
            <a:ext cx="3749040" cy="9144"/>
          </a:xfrm>
          <a:prstGeom prst="rect">
            <a:avLst/>
          </a:prstGeom>
          <a:solidFill>
            <a:schemeClr val="accent1"/>
          </a:solidFill>
          <a:ln w="38100" cap="rnd" cmpd="sng" algn="ctr">
            <a:noFill/>
            <a:prstDash val="solid"/>
          </a:ln>
          <a:effectLst>
            <a:outerShdw blurRad="12700" dist="12900" dir="5400000" algn="tl" rotWithShape="0">
              <a:srgbClr val="000000">
                <a:alpha val="7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963136" y="304800"/>
            <a:ext cx="3931920" cy="762000"/>
          </a:xfrm>
        </p:spPr>
        <p:txBody>
          <a:bodyPr anchor="b"/>
          <a:lstStyle>
            <a:lvl1pPr marL="0" algn="r">
              <a:buNone/>
              <a:defRPr sz="2000" b="1"/>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963136" y="1107560"/>
            <a:ext cx="3931920" cy="1066800"/>
          </a:xfrm>
        </p:spPr>
        <p:txBody>
          <a:bodyPr/>
          <a:lstStyle>
            <a:lvl1pPr marL="0" indent="0" algn="r">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600" y="2209800"/>
            <a:ext cx="8666456" cy="3977640"/>
          </a:xfrm>
        </p:spPr>
        <p:txBody>
          <a:bodyPr/>
          <a:lstStyle>
            <a:lvl1pPr marL="292608">
              <a:defRPr sz="3200"/>
            </a:lvl1pPr>
            <a:lvl2pPr marL="594360">
              <a:defRPr sz="2800"/>
            </a:lvl2pPr>
            <a:lvl3pPr marL="822960">
              <a:defRPr sz="2400"/>
            </a:lvl3pPr>
            <a:lvl4pPr marL="1051560">
              <a:defRPr sz="2000"/>
            </a:lvl4pPr>
            <a:lvl5pPr marL="1261872">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9" name="Date Placeholder 8"/>
          <p:cNvSpPr>
            <a:spLocks noGrp="1"/>
          </p:cNvSpPr>
          <p:nvPr>
            <p:ph type="dt" sz="half" idx="10"/>
          </p:nvPr>
        </p:nvSpPr>
        <p:spPr>
          <a:xfrm>
            <a:off x="5562600" y="6513670"/>
            <a:ext cx="3002280" cy="274320"/>
          </a:xfrm>
        </p:spPr>
        <p:txBody>
          <a:bodyPr vert="horz" rtlCol="0"/>
          <a:lstStyle>
            <a:extLst/>
          </a:lstStyle>
          <a:p>
            <a:fld id="{45110CB9-44EC-4655-98CA-98A6F21765EC}" type="datetimeFigureOut">
              <a:rPr lang="en-US" smtClean="0"/>
              <a:pPr/>
              <a:t>10/30/2025</a:t>
            </a:fld>
            <a:endParaRPr lang="en-US"/>
          </a:p>
        </p:txBody>
      </p:sp>
      <p:sp>
        <p:nvSpPr>
          <p:cNvPr id="10" name="Slide Number Placeholder 9"/>
          <p:cNvSpPr>
            <a:spLocks noGrp="1"/>
          </p:cNvSpPr>
          <p:nvPr>
            <p:ph type="sldNum" sz="quarter" idx="11"/>
          </p:nvPr>
        </p:nvSpPr>
        <p:spPr>
          <a:xfrm>
            <a:off x="8638952" y="6513670"/>
            <a:ext cx="464288" cy="274320"/>
          </a:xfrm>
        </p:spPr>
        <p:txBody>
          <a:bodyPr vert="horz" rtlCol="0"/>
          <a:lstStyle>
            <a:lvl1pPr>
              <a:defRPr>
                <a:solidFill>
                  <a:schemeClr val="tx2">
                    <a:shade val="90000"/>
                  </a:schemeClr>
                </a:solidFill>
              </a:defRPr>
            </a:lvl1pPr>
            <a:extLst/>
          </a:lstStyle>
          <a:p>
            <a:fld id="{E601D26F-673D-4953-9C0B-63B679B968CE}" type="slidenum">
              <a:rPr lang="en-US" smtClean="0"/>
              <a:pPr/>
              <a:t>‹#›</a:t>
            </a:fld>
            <a:endParaRPr lang="en-US"/>
          </a:p>
        </p:txBody>
      </p:sp>
      <p:sp>
        <p:nvSpPr>
          <p:cNvPr id="11" name="Footer Placeholder 10"/>
          <p:cNvSpPr>
            <a:spLocks noGrp="1"/>
          </p:cNvSpPr>
          <p:nvPr>
            <p:ph type="ftr" sz="quarter" idx="12"/>
          </p:nvPr>
        </p:nvSpPr>
        <p:spPr>
          <a:xfrm>
            <a:off x="1600200" y="6513670"/>
            <a:ext cx="3907464" cy="274320"/>
          </a:xfrm>
        </p:spPr>
        <p:txBody>
          <a:bodyPr vert="horz" rtlCol="0"/>
          <a:lstStyle>
            <a:extLst/>
          </a:lstStyle>
          <a:p>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0443" y="4724400"/>
            <a:ext cx="5486400" cy="664536"/>
          </a:xfrm>
        </p:spPr>
        <p:txBody>
          <a:bodyPr anchor="b"/>
          <a:lstStyle>
            <a:lvl1pPr marL="0" algn="r">
              <a:buNone/>
              <a:defRPr sz="2000" b="1"/>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3040443" y="5388936"/>
            <a:ext cx="5486400" cy="912255"/>
          </a:xfrm>
        </p:spPr>
        <p:txBody>
          <a:bodyPr/>
          <a:lstStyle>
            <a:lvl1pPr marL="0" indent="0" algn="r">
              <a:spcBef>
                <a:spcPts val="0"/>
              </a:spcBef>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13" name="Picture Placeholder 12"/>
          <p:cNvSpPr>
            <a:spLocks noGrp="1"/>
          </p:cNvSpPr>
          <p:nvPr>
            <p:ph type="pic" idx="1"/>
          </p:nvPr>
        </p:nvSpPr>
        <p:spPr>
          <a:xfrm>
            <a:off x="304800" y="249864"/>
            <a:ext cx="8534400" cy="4343400"/>
          </a:xfrm>
          <a:prstGeom prst="round2DiagRect">
            <a:avLst>
              <a:gd name="adj1" fmla="val 11403"/>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extLst/>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8" name="Date Placeholder 7"/>
          <p:cNvSpPr>
            <a:spLocks noGrp="1"/>
          </p:cNvSpPr>
          <p:nvPr>
            <p:ph type="dt" sz="half" idx="10"/>
          </p:nvPr>
        </p:nvSpPr>
        <p:spPr>
          <a:xfrm>
            <a:off x="5562600" y="6509004"/>
            <a:ext cx="3002280" cy="274320"/>
          </a:xfrm>
        </p:spPr>
        <p:txBody>
          <a:bodyPr vert="horz" rtlCol="0"/>
          <a:lstStyle>
            <a:extLst/>
          </a:lstStyle>
          <a:p>
            <a:fld id="{45110CB9-44EC-4655-98CA-98A6F21765EC}" type="datetimeFigureOut">
              <a:rPr lang="en-US" smtClean="0"/>
              <a:pPr/>
              <a:t>10/30/2025</a:t>
            </a:fld>
            <a:endParaRPr lang="en-US"/>
          </a:p>
        </p:txBody>
      </p:sp>
      <p:sp>
        <p:nvSpPr>
          <p:cNvPr id="9" name="Slide Number Placeholder 8"/>
          <p:cNvSpPr>
            <a:spLocks noGrp="1"/>
          </p:cNvSpPr>
          <p:nvPr>
            <p:ph type="sldNum" sz="quarter" idx="11"/>
          </p:nvPr>
        </p:nvSpPr>
        <p:spPr>
          <a:xfrm>
            <a:off x="8638952" y="6509004"/>
            <a:ext cx="464288" cy="274320"/>
          </a:xfrm>
        </p:spPr>
        <p:txBody>
          <a:bodyPr vert="horz" rtlCol="0"/>
          <a:lstStyle>
            <a:lvl1pPr>
              <a:defRPr>
                <a:solidFill>
                  <a:schemeClr val="tx2">
                    <a:shade val="90000"/>
                  </a:schemeClr>
                </a:solidFill>
              </a:defRPr>
            </a:lvl1pPr>
            <a:extLst/>
          </a:lstStyle>
          <a:p>
            <a:fld id="{E601D26F-673D-4953-9C0B-63B679B968CE}" type="slidenum">
              <a:rPr lang="en-US" smtClean="0"/>
              <a:pPr/>
              <a:t>‹#›</a:t>
            </a:fld>
            <a:endParaRPr lang="en-US"/>
          </a:p>
        </p:txBody>
      </p:sp>
      <p:sp>
        <p:nvSpPr>
          <p:cNvPr id="10" name="Footer Placeholder 9"/>
          <p:cNvSpPr>
            <a:spLocks noGrp="1"/>
          </p:cNvSpPr>
          <p:nvPr>
            <p:ph type="ftr" sz="quarter" idx="12"/>
          </p:nvPr>
        </p:nvSpPr>
        <p:spPr>
          <a:xfrm>
            <a:off x="1600200" y="6509004"/>
            <a:ext cx="3907464" cy="274320"/>
          </a:xfrm>
        </p:spPr>
        <p:txBody>
          <a:bodyPr vert="horz" rtlCol="0"/>
          <a:lstStyle>
            <a:extLst/>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164592" y="147085"/>
            <a:ext cx="881084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3" name="Footer Placeholder 2"/>
          <p:cNvSpPr>
            <a:spLocks noGrp="1"/>
          </p:cNvSpPr>
          <p:nvPr>
            <p:ph type="ftr" sz="quarter" idx="3"/>
          </p:nvPr>
        </p:nvSpPr>
        <p:spPr>
          <a:xfrm>
            <a:off x="1295400" y="6400800"/>
            <a:ext cx="4212264"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endParaRPr lang="en-US"/>
          </a:p>
        </p:txBody>
      </p:sp>
      <p:sp>
        <p:nvSpPr>
          <p:cNvPr id="14" name="Date Placeholder 13"/>
          <p:cNvSpPr>
            <a:spLocks noGrp="1"/>
          </p:cNvSpPr>
          <p:nvPr>
            <p:ph type="dt" sz="half" idx="2"/>
          </p:nvPr>
        </p:nvSpPr>
        <p:spPr>
          <a:xfrm>
            <a:off x="5562600" y="6400800"/>
            <a:ext cx="3002280"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fld id="{45110CB9-44EC-4655-98CA-98A6F21765EC}" type="datetimeFigureOut">
              <a:rPr lang="en-US" smtClean="0"/>
              <a:pPr/>
              <a:t>10/30/2025</a:t>
            </a:fld>
            <a:endParaRPr lang="en-US"/>
          </a:p>
        </p:txBody>
      </p:sp>
      <p:sp>
        <p:nvSpPr>
          <p:cNvPr id="23" name="Slide Number Placeholder 22"/>
          <p:cNvSpPr>
            <a:spLocks noGrp="1"/>
          </p:cNvSpPr>
          <p:nvPr>
            <p:ph type="sldNum" sz="quarter" idx="4"/>
          </p:nvPr>
        </p:nvSpPr>
        <p:spPr>
          <a:xfrm>
            <a:off x="8638952" y="6514568"/>
            <a:ext cx="464288"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601D26F-673D-4953-9C0B-63B679B968CE}" type="slidenum">
              <a:rPr lang="en-US" smtClean="0"/>
              <a:pPr/>
              <a:t>‹#›</a:t>
            </a:fld>
            <a:endParaRPr lang="en-US"/>
          </a:p>
        </p:txBody>
      </p:sp>
      <p:sp>
        <p:nvSpPr>
          <p:cNvPr id="22" name="Title Placeholder 21"/>
          <p:cNvSpPr>
            <a:spLocks noGrp="1"/>
          </p:cNvSpPr>
          <p:nvPr>
            <p:ph type="title"/>
          </p:nvPr>
        </p:nvSpPr>
        <p:spPr>
          <a:xfrm>
            <a:off x="457200" y="253536"/>
            <a:ext cx="8229600" cy="1143000"/>
          </a:xfrm>
          <a:prstGeom prst="rect">
            <a:avLst/>
          </a:prstGeom>
        </p:spPr>
        <p:txBody>
          <a:bodyPr rIns="91440" anchor="b">
            <a:normAutofit/>
            <a:scene3d>
              <a:camera prst="orthographicFront"/>
              <a:lightRig rig="soft" dir="t">
                <a:rot lat="0" lon="0" rev="2400000"/>
              </a:lightRig>
            </a:scene3d>
            <a:sp3d>
              <a:bevelT w="19050" h="12700"/>
            </a:sp3d>
          </a:bodyPr>
          <a:lstStyle>
            <a:extLst/>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46237"/>
            <a:ext cx="8229600" cy="452628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dk1" tx1="lt1" bg2="dk2" tx2="lt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txStyles>
    <p:titleStyle>
      <a:lvl1pPr marL="54864" algn="r" rtl="0" eaLnBrk="1" latinLnBrk="0" hangingPunct="1">
        <a:spcBef>
          <a:spcPct val="0"/>
        </a:spcBef>
        <a:buNone/>
        <a:defRPr kumimoji="0" sz="4600"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100" indent="-292100" algn="l" rtl="0" eaLnBrk="1" latinLnBrk="0" hangingPunct="1">
        <a:spcBef>
          <a:spcPts val="0"/>
        </a:spcBef>
        <a:buClr>
          <a:schemeClr val="accent1"/>
        </a:buClr>
        <a:buSzPct val="70000"/>
        <a:buFont typeface="Wingdings 2"/>
        <a:buChar char=""/>
        <a:defRPr kumimoji="0" sz="3200" kern="1200">
          <a:solidFill>
            <a:schemeClr val="tx1"/>
          </a:solidFill>
          <a:latin typeface="+mn-lt"/>
          <a:ea typeface="+mn-ea"/>
          <a:cs typeface="+mn-cs"/>
        </a:defRPr>
      </a:lvl1pPr>
      <a:lvl2pPr marL="640080" indent="-228600" algn="l" rtl="0" eaLnBrk="1" latinLnBrk="0" hangingPunct="1">
        <a:spcBef>
          <a:spcPts val="400"/>
        </a:spcBef>
        <a:buClr>
          <a:schemeClr val="accent2"/>
        </a:buClr>
        <a:buSzPct val="90000"/>
        <a:buFontTx/>
        <a:buChar char="•"/>
        <a:defRPr kumimoji="0" sz="2600" kern="1200">
          <a:solidFill>
            <a:schemeClr val="tx1"/>
          </a:solidFill>
          <a:latin typeface="+mn-lt"/>
          <a:ea typeface="+mn-ea"/>
          <a:cs typeface="+mn-cs"/>
        </a:defRPr>
      </a:lvl2pPr>
      <a:lvl3pPr marL="822960" indent="-192024" algn="l" rtl="0" eaLnBrk="1" latinLnBrk="0" hangingPunct="1">
        <a:spcBef>
          <a:spcPts val="400"/>
        </a:spcBef>
        <a:buClr>
          <a:schemeClr val="accent3"/>
        </a:buClr>
        <a:buSzPct val="100000"/>
        <a:buFont typeface="Wingdings 2"/>
        <a:buChar char=""/>
        <a:defRPr kumimoji="0" sz="2300" kern="1200">
          <a:solidFill>
            <a:schemeClr val="tx1"/>
          </a:solidFill>
          <a:latin typeface="+mn-lt"/>
          <a:ea typeface="+mn-ea"/>
          <a:cs typeface="+mn-cs"/>
        </a:defRPr>
      </a:lvl3pPr>
      <a:lvl4pPr marL="1005840" indent="-182880" algn="l" rtl="0" eaLnBrk="1" latinLnBrk="0" hangingPunct="1">
        <a:spcBef>
          <a:spcPts val="400"/>
        </a:spcBef>
        <a:buClr>
          <a:schemeClr val="accent3"/>
        </a:buClr>
        <a:buSzPct val="100000"/>
        <a:buFont typeface="Wingdings 2"/>
        <a:buChar char=""/>
        <a:defRPr kumimoji="0" sz="2000" kern="1200">
          <a:solidFill>
            <a:schemeClr val="tx1"/>
          </a:solidFill>
          <a:latin typeface="+mn-lt"/>
          <a:ea typeface="+mn-ea"/>
          <a:cs typeface="+mn-cs"/>
        </a:defRPr>
      </a:lvl4pPr>
      <a:lvl5pPr marL="1188720" indent="-182880" algn="l" rtl="0" eaLnBrk="1" latinLnBrk="0" hangingPunct="1">
        <a:spcBef>
          <a:spcPts val="400"/>
        </a:spcBef>
        <a:buClr>
          <a:schemeClr val="accent3"/>
        </a:buClr>
        <a:buSzPct val="100000"/>
        <a:buFont typeface="Wingdings 2"/>
        <a:buChar char=""/>
        <a:defRPr kumimoji="0" sz="1900" kern="1200">
          <a:solidFill>
            <a:schemeClr val="tx1"/>
          </a:solidFill>
          <a:latin typeface="+mn-lt"/>
          <a:ea typeface="+mn-ea"/>
          <a:cs typeface="+mn-cs"/>
        </a:defRPr>
      </a:lvl5pPr>
      <a:lvl6pPr marL="1371600" indent="-173736" algn="l" rtl="0" eaLnBrk="1" latinLnBrk="0" hangingPunct="1">
        <a:spcBef>
          <a:spcPts val="400"/>
        </a:spcBef>
        <a:buClr>
          <a:schemeClr val="accent4"/>
        </a:buClr>
        <a:buFont typeface="Wingdings 2"/>
        <a:buChar char=""/>
        <a:defRPr kumimoji="0" sz="1800" kern="1200" baseline="0">
          <a:solidFill>
            <a:schemeClr val="tx1"/>
          </a:solidFill>
          <a:latin typeface="+mn-lt"/>
          <a:ea typeface="+mn-ea"/>
          <a:cs typeface="+mn-cs"/>
        </a:defRPr>
      </a:lvl6pPr>
      <a:lvl7pPr marL="155448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736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20240" indent="-173736"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finance.yahoo.com/" TargetMode="External"/><Relationship Id="rId2" Type="http://schemas.openxmlformats.org/officeDocument/2006/relationships/hyperlink" Target="https://www.kaggle.com/datasets/borismarjanovic/price-volume-data-for-all-us-stocks-etf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scholar.google.com/scholar_lookup?title=LSTM%20with%20wavelet%20transform%20based%20data%20preprocessing%20for%20stock%20price%20prediction&amp;author=Liang&amp;publication_year=2019" TargetMode="External"/><Relationship Id="rId2" Type="http://schemas.openxmlformats.org/officeDocument/2006/relationships/hyperlink" Target="https://scholar.google.com/scholar_lookup?title=Incorporating%20stock%20prices%20and%20news%20sentiments%20for%20stock%20market%20prediction:%20a%20case%20of%20Hong%20Kong&amp;author=Li&amp;publication_year=2020"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cholar.google.com/scholar_lookup?title=Deep%20learning%20for%20stock%20market%20prediction%20from%20financial%20news%20articles&amp;author=Vargas&amp;publication_year=2017" TargetMode="External"/><Relationship Id="rId2" Type="http://schemas.openxmlformats.org/officeDocument/2006/relationships/hyperlink" Target="https://scholar.google.com/scholar_lookup?title=Knowledge-driven%20event%20embedding%20for%20stock%20prediction&amp;author=Ding&amp;publication_year=2016" TargetMode="External"/><Relationship Id="rId1" Type="http://schemas.openxmlformats.org/officeDocument/2006/relationships/slideLayout" Target="../slideLayouts/slideLayout7.xml"/><Relationship Id="rId5" Type="http://schemas.openxmlformats.org/officeDocument/2006/relationships/hyperlink" Target="https://scholar.google.com/scholar_lookup?title=Knowledge-driven%20stock%20trend%20prediction%20and%20explanation%20via%20temporal%20convolutional%20network&amp;author=Deng&amp;publication_year=2019" TargetMode="External"/><Relationship Id="rId4" Type="http://schemas.openxmlformats.org/officeDocument/2006/relationships/hyperlink" Target="http://arxiv.org/abs/1910.0507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828800"/>
            <a:ext cx="7896558" cy="3352800"/>
          </a:xfrm>
        </p:spPr>
        <p:txBody>
          <a:bodyPr/>
          <a:lstStyle/>
          <a:p>
            <a:r>
              <a:rPr lang="en-US" sz="3600" b="1" dirty="0" smtClean="0"/>
              <a:t>Stock </a:t>
            </a:r>
            <a:r>
              <a:rPr lang="en-US" sz="3600" b="1" dirty="0"/>
              <a:t>Price Prediction using Sentiment Analysis and Deep Learning for Indian Markets</a:t>
            </a:r>
            <a:r>
              <a:rPr lang="en-US" b="1" dirty="0"/>
              <a:t/>
            </a:r>
            <a:br>
              <a:rPr lang="en-US" b="1" dirty="0"/>
            </a:br>
            <a:endParaRPr lang="en-US" dirty="0"/>
          </a:p>
        </p:txBody>
      </p:sp>
      <p:sp>
        <p:nvSpPr>
          <p:cNvPr id="3" name="Subtitle 2"/>
          <p:cNvSpPr>
            <a:spLocks noGrp="1"/>
          </p:cNvSpPr>
          <p:nvPr>
            <p:ph type="subTitle" idx="1"/>
          </p:nvPr>
        </p:nvSpPr>
        <p:spPr>
          <a:xfrm>
            <a:off x="3962400" y="4371776"/>
            <a:ext cx="4953000" cy="2194930"/>
          </a:xfrm>
        </p:spPr>
        <p:txBody>
          <a:bodyPr>
            <a:normAutofit/>
          </a:bodyPr>
          <a:lstStyle/>
          <a:p>
            <a:r>
              <a:rPr lang="en-US" i="1" dirty="0">
                <a:solidFill>
                  <a:srgbClr val="C00000"/>
                </a:solidFill>
              </a:rPr>
              <a:t>Submitted </a:t>
            </a:r>
            <a:r>
              <a:rPr lang="en-US" i="1" dirty="0" smtClean="0">
                <a:solidFill>
                  <a:srgbClr val="C00000"/>
                </a:solidFill>
              </a:rPr>
              <a:t>by</a:t>
            </a:r>
            <a:endParaRPr lang="en-US" dirty="0">
              <a:solidFill>
                <a:srgbClr val="C00000"/>
              </a:solidFill>
            </a:endParaRPr>
          </a:p>
          <a:p>
            <a:r>
              <a:rPr lang="en-US" sz="2200" dirty="0" err="1" smtClean="0">
                <a:solidFill>
                  <a:schemeClr val="tx1">
                    <a:lumMod val="95000"/>
                    <a:lumOff val="5000"/>
                  </a:schemeClr>
                </a:solidFill>
              </a:rPr>
              <a:t>Aditi</a:t>
            </a:r>
            <a:r>
              <a:rPr lang="en-US" sz="2200" dirty="0" smtClean="0">
                <a:solidFill>
                  <a:schemeClr val="tx1">
                    <a:lumMod val="95000"/>
                    <a:lumOff val="5000"/>
                  </a:schemeClr>
                </a:solidFill>
              </a:rPr>
              <a:t> </a:t>
            </a:r>
            <a:r>
              <a:rPr lang="en-US" sz="2200" dirty="0" err="1" smtClean="0">
                <a:solidFill>
                  <a:schemeClr val="tx1">
                    <a:lumMod val="95000"/>
                    <a:lumOff val="5000"/>
                  </a:schemeClr>
                </a:solidFill>
              </a:rPr>
              <a:t>Dineshan</a:t>
            </a:r>
            <a:r>
              <a:rPr lang="en-US" sz="2200" dirty="0" smtClean="0">
                <a:solidFill>
                  <a:schemeClr val="tx1">
                    <a:lumMod val="95000"/>
                    <a:lumOff val="5000"/>
                  </a:schemeClr>
                </a:solidFill>
              </a:rPr>
              <a:t> (0105CD231017)</a:t>
            </a:r>
            <a:endParaRPr lang="en-US" sz="2200" dirty="0" smtClean="0">
              <a:solidFill>
                <a:schemeClr val="tx1">
                  <a:lumMod val="95000"/>
                  <a:lumOff val="5000"/>
                </a:schemeClr>
              </a:solidFill>
            </a:endParaRPr>
          </a:p>
          <a:p>
            <a:endParaRPr lang="en-US" dirty="0"/>
          </a:p>
        </p:txBody>
      </p:sp>
      <p:pic>
        <p:nvPicPr>
          <p:cNvPr id="4" name="Picture 3"/>
          <p:cNvPicPr>
            <a:picLocks noChangeAspect="1"/>
          </p:cNvPicPr>
          <p:nvPr/>
        </p:nvPicPr>
        <p:blipFill>
          <a:blip r:embed="rId2"/>
          <a:stretch>
            <a:fillRect/>
          </a:stretch>
        </p:blipFill>
        <p:spPr>
          <a:xfrm>
            <a:off x="457200" y="501797"/>
            <a:ext cx="1711005" cy="1711005"/>
          </a:xfrm>
          <a:prstGeom prst="rect">
            <a:avLst/>
          </a:prstGeom>
        </p:spPr>
      </p:pic>
      <p:sp>
        <p:nvSpPr>
          <p:cNvPr id="5" name="Rectangle 4"/>
          <p:cNvSpPr/>
          <p:nvPr/>
        </p:nvSpPr>
        <p:spPr>
          <a:xfrm>
            <a:off x="2616200" y="803302"/>
            <a:ext cx="6375400" cy="646331"/>
          </a:xfrm>
          <a:prstGeom prst="rect">
            <a:avLst/>
          </a:prstGeom>
        </p:spPr>
        <p:txBody>
          <a:bodyPr wrap="square">
            <a:spAutoFit/>
          </a:bodyPr>
          <a:lstStyle/>
          <a:p>
            <a:r>
              <a:rPr lang="en-US" dirty="0" smtClean="0">
                <a:solidFill>
                  <a:schemeClr val="tx2">
                    <a:lumMod val="75000"/>
                  </a:schemeClr>
                </a:solidFill>
                <a:latin typeface="Arial Black" pitchFamily="34" charset="0"/>
              </a:rPr>
              <a:t>Oriental Institute Of Science And Technology, Bhopal, M.P.</a:t>
            </a:r>
            <a:r>
              <a:rPr lang="en-US" dirty="0">
                <a:solidFill>
                  <a:schemeClr val="tx2">
                    <a:lumMod val="75000"/>
                  </a:schemeClr>
                </a:solidFill>
                <a:latin typeface="Arial Black" pitchFamily="34" charset="0"/>
              </a:rPr>
              <a:t>	</a:t>
            </a:r>
            <a:endParaRPr lang="en-US" b="1" dirty="0">
              <a:solidFill>
                <a:schemeClr val="tx2">
                  <a:lumMod val="75000"/>
                </a:schemeClr>
              </a:solidFill>
              <a:latin typeface="Arial Black" pitchFamily="34" charset="0"/>
            </a:endParaRPr>
          </a:p>
        </p:txBody>
      </p:sp>
      <p:sp>
        <p:nvSpPr>
          <p:cNvPr id="6" name="Rectangle 5"/>
          <p:cNvSpPr/>
          <p:nvPr/>
        </p:nvSpPr>
        <p:spPr>
          <a:xfrm>
            <a:off x="211666" y="4761355"/>
            <a:ext cx="3903134" cy="1415772"/>
          </a:xfrm>
          <a:prstGeom prst="rect">
            <a:avLst/>
          </a:prstGeom>
        </p:spPr>
        <p:txBody>
          <a:bodyPr wrap="square">
            <a:spAutoFit/>
          </a:bodyPr>
          <a:lstStyle/>
          <a:p>
            <a:r>
              <a:rPr lang="en-US" sz="2000" dirty="0">
                <a:solidFill>
                  <a:srgbClr val="C00000"/>
                </a:solidFill>
                <a:latin typeface="Times New Roman" pitchFamily="18" charset="0"/>
                <a:cs typeface="Times New Roman" pitchFamily="18" charset="0"/>
              </a:rPr>
              <a:t>GUIDED BY</a:t>
            </a:r>
          </a:p>
          <a:p>
            <a:r>
              <a:rPr lang="en-US" dirty="0" smtClean="0">
                <a:solidFill>
                  <a:schemeClr val="dk1"/>
                </a:solidFill>
                <a:latin typeface="Times New Roman" pitchFamily="18" charset="0"/>
                <a:cs typeface="Times New Roman" pitchFamily="18" charset="0"/>
              </a:rPr>
              <a:t>Mrs. RUPALI  DUBEY</a:t>
            </a:r>
            <a:endParaRPr lang="en-US" dirty="0">
              <a:solidFill>
                <a:schemeClr val="dk1"/>
              </a:solidFill>
              <a:latin typeface="Times New Roman" pitchFamily="18" charset="0"/>
              <a:cs typeface="Times New Roman" pitchFamily="18" charset="0"/>
            </a:endParaRPr>
          </a:p>
          <a:p>
            <a:r>
              <a:rPr lang="en-US" sz="1600" dirty="0" smtClean="0">
                <a:solidFill>
                  <a:schemeClr val="dk1"/>
                </a:solidFill>
                <a:latin typeface="Times New Roman" pitchFamily="18" charset="0"/>
                <a:cs typeface="Times New Roman" pitchFamily="18" charset="0"/>
              </a:rPr>
              <a:t>DEPARTMENT-CSDS</a:t>
            </a:r>
            <a:endParaRPr lang="en-US" sz="1600" dirty="0">
              <a:solidFill>
                <a:schemeClr val="dk1"/>
              </a:solidFill>
              <a:latin typeface="Times New Roman" pitchFamily="18" charset="0"/>
              <a:cs typeface="Times New Roman" pitchFamily="18" charset="0"/>
            </a:endParaRPr>
          </a:p>
          <a:p>
            <a:r>
              <a:rPr lang="en-US" sz="1600" dirty="0" smtClean="0">
                <a:solidFill>
                  <a:schemeClr val="dk1"/>
                </a:solidFill>
                <a:latin typeface="Times New Roman" pitchFamily="18" charset="0"/>
                <a:cs typeface="Times New Roman" pitchFamily="18" charset="0"/>
              </a:rPr>
              <a:t>ORIENTAL INSTITUTE OF SCIENCE AND TECHNOLOGY.</a:t>
            </a:r>
            <a:endParaRPr lang="en-IN" sz="1600" dirty="0">
              <a:solidFill>
                <a:schemeClr val="dk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9694118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533400"/>
            <a:ext cx="8763000" cy="5047536"/>
          </a:xfrm>
          <a:prstGeom prst="rect">
            <a:avLst/>
          </a:prstGeom>
        </p:spPr>
        <p:txBody>
          <a:bodyPr wrap="square">
            <a:spAutoFit/>
          </a:bodyPr>
          <a:lstStyle/>
          <a:p>
            <a:pPr algn="ctr"/>
            <a:r>
              <a:rPr lang="en-US" sz="2800" b="1" dirty="0" smtClean="0">
                <a:solidFill>
                  <a:schemeClr val="accent1"/>
                </a:solidFill>
              </a:rPr>
              <a:t>OVERALL LIMITATION</a:t>
            </a:r>
            <a:endParaRPr lang="en-US" dirty="0" smtClean="0"/>
          </a:p>
          <a:p>
            <a:endParaRPr lang="en-US" dirty="0"/>
          </a:p>
          <a:p>
            <a:pPr marL="285750" indent="-285750">
              <a:buFont typeface="Arial" pitchFamily="34" charset="0"/>
              <a:buChar char="•"/>
            </a:pPr>
            <a:r>
              <a:rPr lang="en-US" dirty="0" smtClean="0"/>
              <a:t>This </a:t>
            </a:r>
            <a:r>
              <a:rPr lang="en-US" dirty="0"/>
              <a:t>approach might have a limitation that, a strong positive/negative sentiment of a single news might be tempered down due to several neutral news thus resulting a neutral sentiment for the </a:t>
            </a:r>
            <a:r>
              <a:rPr lang="en-US" dirty="0" smtClean="0"/>
              <a:t>day.</a:t>
            </a:r>
          </a:p>
          <a:p>
            <a:pPr marL="285750" indent="-285750">
              <a:buFont typeface="Arial" pitchFamily="34" charset="0"/>
              <a:buChar char="•"/>
            </a:pPr>
            <a:endParaRPr lang="en-US" sz="1400" dirty="0"/>
          </a:p>
          <a:p>
            <a:pPr marL="285750" indent="-285750">
              <a:buFont typeface="Arial" pitchFamily="34" charset="0"/>
              <a:buChar char="•"/>
            </a:pPr>
            <a:r>
              <a:rPr lang="en-US" dirty="0"/>
              <a:t>Another limitation, part data and part solution is regarding computation of daily sentiment as indicated in the model description part, the approach used has been concatenation of all news data related to a single day and then calculating the sentiment cloud.</a:t>
            </a:r>
          </a:p>
          <a:p>
            <a:pPr marL="285750" indent="-285750">
              <a:buFont typeface="Arial" pitchFamily="34" charset="0"/>
              <a:buChar char="•"/>
            </a:pPr>
            <a:endParaRPr lang="en-US" sz="1400" dirty="0"/>
          </a:p>
          <a:p>
            <a:pPr marL="285750" indent="-285750">
              <a:buFont typeface="Arial" pitchFamily="34" charset="0"/>
              <a:buChar char="•"/>
            </a:pPr>
            <a:endParaRPr lang="en-US" sz="1400" dirty="0" smtClean="0"/>
          </a:p>
          <a:p>
            <a:pPr marL="285750" indent="-285750">
              <a:buFont typeface="Arial" pitchFamily="34" charset="0"/>
              <a:buChar char="•"/>
            </a:pPr>
            <a:r>
              <a:rPr lang="en-US" dirty="0"/>
              <a:t>One of the limitations that was faced during the exercise was the use of Random Forest </a:t>
            </a:r>
            <a:r>
              <a:rPr lang="en-US" dirty="0" err="1"/>
              <a:t>Regressor</a:t>
            </a:r>
            <a:r>
              <a:rPr lang="en-US" dirty="0"/>
              <a:t> for Sentiment Analysis. As was observed in the first part of study, LSTM performs better than Random Forest </a:t>
            </a:r>
            <a:r>
              <a:rPr lang="en-US" dirty="0" err="1"/>
              <a:t>Regressor</a:t>
            </a:r>
            <a:r>
              <a:rPr lang="en-US" dirty="0"/>
              <a:t> when used for predictions using close price. Few attempts were made to try and use Multivariate LSTM to capture sentiment data along with close prices but much success couldn’t be achieved regarding implementation of the same.</a:t>
            </a:r>
          </a:p>
        </p:txBody>
      </p:sp>
    </p:spTree>
    <p:extLst>
      <p:ext uri="{BB962C8B-B14F-4D97-AF65-F5344CB8AC3E}">
        <p14:creationId xmlns:p14="http://schemas.microsoft.com/office/powerpoint/2010/main" xmlns="" val="27780478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457200"/>
            <a:ext cx="4724400" cy="646331"/>
          </a:xfrm>
          <a:prstGeom prst="rect">
            <a:avLst/>
          </a:prstGeom>
        </p:spPr>
        <p:txBody>
          <a:bodyPr wrap="square">
            <a:spAutoFit/>
          </a:bodyPr>
          <a:lstStyle/>
          <a:p>
            <a:pPr lvl="1"/>
            <a:r>
              <a:rPr lang="en-US" sz="3600" b="1" dirty="0">
                <a:solidFill>
                  <a:schemeClr val="tx2"/>
                </a:solidFill>
              </a:rPr>
              <a:t>PROPOSED </a:t>
            </a:r>
            <a:r>
              <a:rPr lang="en-US" sz="3600" b="1" dirty="0" smtClean="0">
                <a:solidFill>
                  <a:schemeClr val="tx2"/>
                </a:solidFill>
              </a:rPr>
              <a:t>WORK</a:t>
            </a:r>
            <a:endParaRPr lang="en-US" sz="3600" b="1" dirty="0">
              <a:solidFill>
                <a:schemeClr val="tx2"/>
              </a:solidFill>
            </a:endParaRPr>
          </a:p>
        </p:txBody>
      </p:sp>
      <p:sp>
        <p:nvSpPr>
          <p:cNvPr id="3" name="Rectangle 2"/>
          <p:cNvSpPr/>
          <p:nvPr/>
        </p:nvSpPr>
        <p:spPr>
          <a:xfrm>
            <a:off x="457200" y="1859340"/>
            <a:ext cx="7315200" cy="3477875"/>
          </a:xfrm>
          <a:prstGeom prst="rect">
            <a:avLst/>
          </a:prstGeom>
        </p:spPr>
        <p:txBody>
          <a:bodyPr wrap="square">
            <a:spAutoFit/>
          </a:bodyPr>
          <a:lstStyle/>
          <a:p>
            <a:r>
              <a:rPr lang="en-US" sz="2000" dirty="0"/>
              <a:t>The prediction methods can be roughly divided into two categories, </a:t>
            </a:r>
            <a:endParaRPr lang="en-US" sz="2000" dirty="0" smtClean="0"/>
          </a:p>
          <a:p>
            <a:r>
              <a:rPr lang="en-US" sz="2000" dirty="0" smtClean="0"/>
              <a:t>statistical </a:t>
            </a:r>
            <a:r>
              <a:rPr lang="en-US" sz="2000" dirty="0"/>
              <a:t>methods and artificial intelligence methods. </a:t>
            </a:r>
            <a:endParaRPr lang="en-US" sz="2000" dirty="0" smtClean="0"/>
          </a:p>
          <a:p>
            <a:endParaRPr lang="en-US" sz="2000" dirty="0"/>
          </a:p>
          <a:p>
            <a:r>
              <a:rPr lang="en-US" sz="2000" b="1" dirty="0" smtClean="0"/>
              <a:t>Statistical </a:t>
            </a:r>
            <a:r>
              <a:rPr lang="en-US" sz="2000" b="1" dirty="0"/>
              <a:t>methods </a:t>
            </a:r>
            <a:r>
              <a:rPr lang="en-US" sz="2000" b="1" dirty="0" smtClean="0"/>
              <a:t>:  </a:t>
            </a:r>
            <a:r>
              <a:rPr lang="en-US" sz="2000" dirty="0" smtClean="0"/>
              <a:t>It</a:t>
            </a:r>
            <a:r>
              <a:rPr lang="en-US" sz="2000" b="1" dirty="0" smtClean="0"/>
              <a:t>  </a:t>
            </a:r>
            <a:r>
              <a:rPr lang="en-US" sz="2000" dirty="0" smtClean="0"/>
              <a:t>include </a:t>
            </a:r>
            <a:r>
              <a:rPr lang="en-US" sz="2000" dirty="0"/>
              <a:t>logistic regression model, ARCH model, etc. </a:t>
            </a:r>
            <a:endParaRPr lang="en-US" sz="2000" dirty="0" smtClean="0"/>
          </a:p>
          <a:p>
            <a:endParaRPr lang="en-US" sz="2000" dirty="0"/>
          </a:p>
          <a:p>
            <a:r>
              <a:rPr lang="en-US" sz="2000" b="1" dirty="0" smtClean="0"/>
              <a:t>Artificial </a:t>
            </a:r>
            <a:r>
              <a:rPr lang="en-US" sz="2000" b="1" dirty="0"/>
              <a:t>intelligence </a:t>
            </a:r>
            <a:r>
              <a:rPr lang="en-US" sz="2000" b="1" dirty="0" smtClean="0"/>
              <a:t>methods: </a:t>
            </a:r>
            <a:r>
              <a:rPr lang="en-US" sz="2000" dirty="0" smtClean="0"/>
              <a:t>It</a:t>
            </a:r>
            <a:r>
              <a:rPr lang="en-US" sz="2000" b="1" dirty="0" smtClean="0"/>
              <a:t> </a:t>
            </a:r>
            <a:r>
              <a:rPr lang="en-US" sz="2000" dirty="0"/>
              <a:t>include multi-layer perceptron, convolutional neural network, naive Bayes network, back propagation network, single-layer LSTM, support vector machine, recurrent neural network, etc. They used Long short-term memory network (LSTM).</a:t>
            </a:r>
          </a:p>
        </p:txBody>
      </p:sp>
    </p:spTree>
    <p:extLst>
      <p:ext uri="{BB962C8B-B14F-4D97-AF65-F5344CB8AC3E}">
        <p14:creationId xmlns:p14="http://schemas.microsoft.com/office/powerpoint/2010/main" xmlns="" val="25277473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26918" y="169784"/>
            <a:ext cx="6477000" cy="1969770"/>
          </a:xfrm>
          <a:prstGeom prst="rect">
            <a:avLst/>
          </a:prstGeom>
        </p:spPr>
        <p:txBody>
          <a:bodyPr wrap="square">
            <a:spAutoFit/>
          </a:bodyPr>
          <a:lstStyle/>
          <a:p>
            <a:pPr lvl="2"/>
            <a:r>
              <a:rPr lang="en-US" sz="3200" b="1" u="sng" dirty="0" smtClean="0">
                <a:solidFill>
                  <a:srgbClr val="FF0000"/>
                </a:solidFill>
              </a:rPr>
              <a:t>Proposed Work</a:t>
            </a:r>
          </a:p>
          <a:p>
            <a:pPr lvl="2"/>
            <a:endParaRPr lang="en-US" sz="2400" b="1" u="sng" dirty="0">
              <a:solidFill>
                <a:srgbClr val="FF0000"/>
              </a:solidFill>
            </a:endParaRPr>
          </a:p>
          <a:p>
            <a:pPr marL="1257300" lvl="2" indent="-342900">
              <a:buFont typeface="Arial" panose="020B0604020202020204" pitchFamily="34" charset="0"/>
              <a:buChar char="•"/>
            </a:pPr>
            <a:r>
              <a:rPr lang="en-US" sz="2200" b="1" dirty="0" smtClean="0">
                <a:solidFill>
                  <a:schemeClr val="tx2"/>
                </a:solidFill>
              </a:rPr>
              <a:t>SYSTEM ARCHITECTURE</a:t>
            </a:r>
          </a:p>
          <a:p>
            <a:pPr marL="1257300" lvl="2" indent="-342900">
              <a:buFont typeface="Arial" panose="020B0604020202020204" pitchFamily="34" charset="0"/>
              <a:buChar char="•"/>
            </a:pPr>
            <a:endParaRPr lang="en-US" sz="2200" b="1" dirty="0">
              <a:solidFill>
                <a:schemeClr val="tx2"/>
              </a:solidFill>
            </a:endParaRPr>
          </a:p>
          <a:p>
            <a:pPr marL="1257300" lvl="2" indent="-342900">
              <a:buFont typeface="Arial" panose="020B0604020202020204" pitchFamily="34" charset="0"/>
              <a:buChar char="•"/>
            </a:pPr>
            <a:endParaRPr lang="en-US" sz="2200" b="1" dirty="0">
              <a:solidFill>
                <a:schemeClr val="tx2"/>
              </a:solidFill>
            </a:endParaRPr>
          </a:p>
        </p:txBody>
      </p:sp>
      <p:pic>
        <p:nvPicPr>
          <p:cNvPr id="10" name="image8.jpeg"/>
          <p:cNvPicPr/>
          <p:nvPr/>
        </p:nvPicPr>
        <p:blipFill>
          <a:blip r:embed="rId2" cstate="print"/>
          <a:stretch>
            <a:fillRect/>
          </a:stretch>
        </p:blipFill>
        <p:spPr>
          <a:xfrm>
            <a:off x="2480733" y="1447800"/>
            <a:ext cx="4724400" cy="4135120"/>
          </a:xfrm>
          <a:prstGeom prst="rect">
            <a:avLst/>
          </a:prstGeom>
        </p:spPr>
      </p:pic>
      <p:sp>
        <p:nvSpPr>
          <p:cNvPr id="9" name="Rectangle 8"/>
          <p:cNvSpPr/>
          <p:nvPr/>
        </p:nvSpPr>
        <p:spPr>
          <a:xfrm>
            <a:off x="2667000" y="5715000"/>
            <a:ext cx="3935886" cy="338554"/>
          </a:xfrm>
          <a:prstGeom prst="rect">
            <a:avLst/>
          </a:prstGeom>
        </p:spPr>
        <p:txBody>
          <a:bodyPr wrap="none">
            <a:spAutoFit/>
          </a:bodyPr>
          <a:lstStyle/>
          <a:p>
            <a:r>
              <a:rPr lang="en-US" sz="1600" dirty="0"/>
              <a:t>Block diagram of stock prediction using LSTM</a:t>
            </a:r>
          </a:p>
        </p:txBody>
      </p:sp>
    </p:spTree>
    <p:extLst>
      <p:ext uri="{BB962C8B-B14F-4D97-AF65-F5344CB8AC3E}">
        <p14:creationId xmlns:p14="http://schemas.microsoft.com/office/powerpoint/2010/main" xmlns="" val="4275879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914400"/>
            <a:ext cx="7010400" cy="4093428"/>
          </a:xfrm>
          <a:prstGeom prst="rect">
            <a:avLst/>
          </a:prstGeom>
        </p:spPr>
        <p:txBody>
          <a:bodyPr wrap="square">
            <a:spAutoFit/>
          </a:bodyPr>
          <a:lstStyle/>
          <a:p>
            <a:pPr lvl="0"/>
            <a:r>
              <a:rPr lang="en-US" sz="4400" b="1" dirty="0" smtClean="0">
                <a:solidFill>
                  <a:schemeClr val="accent1"/>
                </a:solidFill>
                <a:latin typeface="+mj-lt"/>
                <a:ea typeface="+mj-ea"/>
                <a:cs typeface="+mj-cs"/>
              </a:rPr>
              <a:t>			</a:t>
            </a:r>
            <a:r>
              <a:rPr lang="en-US" sz="3200" b="1" dirty="0" smtClean="0">
                <a:solidFill>
                  <a:schemeClr val="accent1"/>
                </a:solidFill>
                <a:latin typeface="+mj-lt"/>
                <a:ea typeface="+mj-ea"/>
                <a:cs typeface="+mj-cs"/>
              </a:rPr>
              <a:t>LSTM</a:t>
            </a:r>
            <a:endParaRPr lang="en-US" sz="3200" b="1" dirty="0">
              <a:solidFill>
                <a:schemeClr val="accent1"/>
              </a:solidFill>
              <a:latin typeface="+mj-lt"/>
              <a:ea typeface="+mj-ea"/>
              <a:cs typeface="+mj-cs"/>
            </a:endParaRPr>
          </a:p>
          <a:p>
            <a:pPr lvl="0"/>
            <a:r>
              <a:rPr lang="en-US" dirty="0" smtClean="0"/>
              <a:t>LSTM </a:t>
            </a:r>
            <a:r>
              <a:rPr lang="en-US" dirty="0"/>
              <a:t>including Bidirectional-LSTM were tried to predict stock prices through us- age of Historical Close price values. Hyper parameter tuning was also carried out to arrive at the optimum results.</a:t>
            </a:r>
          </a:p>
          <a:p>
            <a:r>
              <a:rPr lang="en-US" dirty="0"/>
              <a:t/>
            </a:r>
            <a:br>
              <a:rPr lang="en-US" dirty="0"/>
            </a:br>
            <a:r>
              <a:rPr lang="en-US" dirty="0"/>
              <a:t> </a:t>
            </a:r>
          </a:p>
          <a:p>
            <a:r>
              <a:rPr lang="en-US" dirty="0"/>
              <a:t>As indicated in the table below, LSTM is performing better as compared to other mod- </a:t>
            </a:r>
            <a:r>
              <a:rPr lang="en-US" dirty="0" err="1"/>
              <a:t>els</a:t>
            </a:r>
            <a:r>
              <a:rPr lang="en-US" dirty="0"/>
              <a:t> tried as part of the study. Thus, LSTM was selected for prediction of stock prices for other companies as well viz., HDFC Bank, SBI and TCS</a:t>
            </a:r>
            <a:r>
              <a:rPr lang="en-US" dirty="0" smtClean="0"/>
              <a:t>.</a:t>
            </a:r>
          </a:p>
          <a:p>
            <a:endParaRPr lang="en-US" dirty="0"/>
          </a:p>
          <a:p>
            <a:endParaRPr lang="en-US" dirty="0"/>
          </a:p>
          <a:p>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xmlns="" val="2972207776"/>
              </p:ext>
            </p:extLst>
          </p:nvPr>
        </p:nvGraphicFramePr>
        <p:xfrm>
          <a:off x="2209800" y="5105400"/>
          <a:ext cx="3757930" cy="1445260"/>
        </p:xfrm>
        <a:graphic>
          <a:graphicData uri="http://schemas.openxmlformats.org/drawingml/2006/table">
            <a:tbl>
              <a:tblPr firstRow="1" firstCol="1" lastRow="1" lastCol="1" bandRow="1" bandCol="1"/>
              <a:tblGrid>
                <a:gridCol w="2071370"/>
                <a:gridCol w="1686560"/>
              </a:tblGrid>
              <a:tr h="0">
                <a:tc>
                  <a:txBody>
                    <a:bodyPr/>
                    <a:lstStyle/>
                    <a:p>
                      <a:pPr marL="226695" marR="501650" algn="ctr">
                        <a:spcBef>
                          <a:spcPts val="190"/>
                        </a:spcBef>
                        <a:spcAft>
                          <a:spcPts val="0"/>
                        </a:spcAft>
                      </a:pPr>
                      <a:r>
                        <a:rPr lang="en-US" sz="1000" b="1">
                          <a:solidFill>
                            <a:srgbClr val="202020"/>
                          </a:solidFill>
                          <a:effectLst/>
                          <a:latin typeface="Times New Roman"/>
                          <a:ea typeface="Times New Roman"/>
                          <a:cs typeface="Times New Roman"/>
                        </a:rPr>
                        <a:t>Models</a:t>
                      </a:r>
                      <a:endParaRPr lang="en-US" sz="1100">
                        <a:effectLst/>
                        <a:latin typeface="Times New Roman"/>
                        <a:ea typeface="Times New Roman"/>
                        <a:cs typeface="Times New Roman"/>
                      </a:endParaRPr>
                    </a:p>
                  </a:txBody>
                  <a:tcPr marL="0" marR="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518160" marR="0" algn="l">
                        <a:spcBef>
                          <a:spcPts val="190"/>
                        </a:spcBef>
                        <a:spcAft>
                          <a:spcPts val="0"/>
                        </a:spcAft>
                      </a:pPr>
                      <a:r>
                        <a:rPr lang="en-US" sz="1000" b="1">
                          <a:solidFill>
                            <a:srgbClr val="202020"/>
                          </a:solidFill>
                          <a:effectLst/>
                          <a:latin typeface="Times New Roman"/>
                          <a:ea typeface="Times New Roman"/>
                          <a:cs typeface="Times New Roman"/>
                        </a:rPr>
                        <a:t>RMSE</a:t>
                      </a:r>
                      <a:endParaRPr lang="en-US" sz="1100">
                        <a:effectLst/>
                        <a:latin typeface="Times New Roman"/>
                        <a:ea typeface="Times New Roman"/>
                        <a:cs typeface="Times New Roman"/>
                      </a:endParaRPr>
                    </a:p>
                  </a:txBody>
                  <a:tcPr marL="0" marR="0" marT="0" marB="0">
                    <a:lnL>
                      <a:noFill/>
                    </a:lnL>
                    <a:lnR>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4150">
                <a:tc>
                  <a:txBody>
                    <a:bodyPr/>
                    <a:lstStyle/>
                    <a:p>
                      <a:pPr marL="226695" marR="501015" algn="ctr">
                        <a:spcBef>
                          <a:spcPts val="130"/>
                        </a:spcBef>
                        <a:spcAft>
                          <a:spcPts val="0"/>
                        </a:spcAft>
                      </a:pPr>
                      <a:r>
                        <a:rPr lang="en-US" sz="1000">
                          <a:solidFill>
                            <a:srgbClr val="202020"/>
                          </a:solidFill>
                          <a:effectLst/>
                          <a:latin typeface="Times New Roman"/>
                          <a:ea typeface="Times New Roman"/>
                          <a:cs typeface="Times New Roman"/>
                        </a:rPr>
                        <a:t>LSTM</a:t>
                      </a:r>
                      <a:endParaRPr lang="en-US" sz="1100">
                        <a:effectLst/>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c>
                  <a:txBody>
                    <a:bodyPr/>
                    <a:lstStyle/>
                    <a:p>
                      <a:pPr marL="573405" marR="0" algn="l">
                        <a:spcBef>
                          <a:spcPts val="190"/>
                        </a:spcBef>
                        <a:spcAft>
                          <a:spcPts val="0"/>
                        </a:spcAft>
                      </a:pPr>
                      <a:r>
                        <a:rPr lang="en-US" sz="900">
                          <a:solidFill>
                            <a:srgbClr val="202020"/>
                          </a:solidFill>
                          <a:effectLst/>
                          <a:latin typeface="Times New Roman"/>
                          <a:ea typeface="Times New Roman"/>
                          <a:cs typeface="Times New Roman"/>
                        </a:rPr>
                        <a:t>38.19</a:t>
                      </a:r>
                      <a:endParaRPr lang="en-US" sz="1100">
                        <a:effectLst/>
                        <a:latin typeface="Times New Roman"/>
                        <a:ea typeface="Times New Roman"/>
                        <a:cs typeface="Times New Roman"/>
                      </a:endParaRPr>
                    </a:p>
                  </a:txBody>
                  <a:tcPr marL="0" marR="0" marT="0" marB="0">
                    <a:lnL>
                      <a:noFill/>
                    </a:lnL>
                    <a:lnR>
                      <a:noFill/>
                    </a:lnR>
                    <a:lnT w="12700" cap="flat" cmpd="sng" algn="ctr">
                      <a:solidFill>
                        <a:srgbClr val="000000"/>
                      </a:solidFill>
                      <a:prstDash val="solid"/>
                      <a:round/>
                      <a:headEnd type="none" w="med" len="med"/>
                      <a:tailEnd type="none" w="med" len="med"/>
                    </a:lnT>
                    <a:lnB>
                      <a:noFill/>
                    </a:lnB>
                  </a:tcPr>
                </a:tc>
              </a:tr>
              <a:tr h="183515">
                <a:tc>
                  <a:txBody>
                    <a:bodyPr/>
                    <a:lstStyle/>
                    <a:p>
                      <a:pPr marL="226695" marR="502285" algn="ctr">
                        <a:spcBef>
                          <a:spcPts val="120"/>
                        </a:spcBef>
                        <a:spcAft>
                          <a:spcPts val="0"/>
                        </a:spcAft>
                      </a:pPr>
                      <a:r>
                        <a:rPr lang="en-US" sz="1000">
                          <a:solidFill>
                            <a:srgbClr val="202020"/>
                          </a:solidFill>
                          <a:effectLst/>
                          <a:latin typeface="Times New Roman"/>
                          <a:ea typeface="Times New Roman"/>
                          <a:cs typeface="Times New Roman"/>
                        </a:rPr>
                        <a:t>Bidirectional</a:t>
                      </a:r>
                      <a:r>
                        <a:rPr lang="en-US" sz="1000" spc="-20">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LSTM</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0"/>
                        </a:spcBef>
                        <a:spcAft>
                          <a:spcPts val="0"/>
                        </a:spcAft>
                      </a:pPr>
                      <a:r>
                        <a:rPr lang="en-US" sz="900">
                          <a:solidFill>
                            <a:srgbClr val="202020"/>
                          </a:solidFill>
                          <a:effectLst/>
                          <a:latin typeface="Times New Roman"/>
                          <a:ea typeface="Times New Roman"/>
                          <a:cs typeface="Times New Roman"/>
                        </a:rPr>
                        <a:t>184.29</a:t>
                      </a:r>
                      <a:endParaRPr lang="en-US" sz="1100">
                        <a:effectLst/>
                        <a:latin typeface="Times New Roman"/>
                        <a:ea typeface="Times New Roman"/>
                        <a:cs typeface="Times New Roman"/>
                      </a:endParaRPr>
                    </a:p>
                  </a:txBody>
                  <a:tcPr marL="0" marR="0" marT="0" marB="0">
                    <a:lnL>
                      <a:noFill/>
                    </a:lnL>
                    <a:lnR>
                      <a:noFill/>
                    </a:lnR>
                    <a:lnT>
                      <a:noFill/>
                    </a:lnT>
                    <a:lnB>
                      <a:noFill/>
                    </a:lnB>
                  </a:tcPr>
                </a:tc>
              </a:tr>
              <a:tr h="183515">
                <a:tc>
                  <a:txBody>
                    <a:bodyPr/>
                    <a:lstStyle/>
                    <a:p>
                      <a:pPr marL="226695" marR="504190" algn="ctr">
                        <a:spcBef>
                          <a:spcPts val="125"/>
                        </a:spcBef>
                        <a:spcAft>
                          <a:spcPts val="0"/>
                        </a:spcAft>
                      </a:pPr>
                      <a:r>
                        <a:rPr lang="en-US" sz="1000">
                          <a:solidFill>
                            <a:srgbClr val="202020"/>
                          </a:solidFill>
                          <a:effectLst/>
                          <a:latin typeface="Times New Roman"/>
                          <a:ea typeface="Times New Roman"/>
                          <a:cs typeface="Times New Roman"/>
                        </a:rPr>
                        <a:t>Linear</a:t>
                      </a:r>
                      <a:r>
                        <a:rPr lang="en-US" sz="1000" spc="-1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Regression</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16890" marR="0" algn="l">
                        <a:spcBef>
                          <a:spcPts val="185"/>
                        </a:spcBef>
                        <a:spcAft>
                          <a:spcPts val="0"/>
                        </a:spcAft>
                      </a:pPr>
                      <a:r>
                        <a:rPr lang="en-US" sz="900">
                          <a:solidFill>
                            <a:srgbClr val="202020"/>
                          </a:solidFill>
                          <a:effectLst/>
                          <a:latin typeface="Times New Roman"/>
                          <a:ea typeface="Times New Roman"/>
                          <a:cs typeface="Times New Roman"/>
                        </a:rPr>
                        <a:t>1030.83</a:t>
                      </a:r>
                      <a:endParaRPr lang="en-US" sz="1100">
                        <a:effectLst/>
                        <a:latin typeface="Times New Roman"/>
                        <a:ea typeface="Times New Roman"/>
                        <a:cs typeface="Times New Roman"/>
                      </a:endParaRPr>
                    </a:p>
                  </a:txBody>
                  <a:tcPr marL="0" marR="0" marT="0" marB="0">
                    <a:lnL>
                      <a:noFill/>
                    </a:lnL>
                    <a:lnR>
                      <a:noFill/>
                    </a:lnR>
                    <a:lnT>
                      <a:noFill/>
                    </a:lnT>
                    <a:lnB>
                      <a:noFill/>
                    </a:lnB>
                  </a:tcPr>
                </a:tc>
              </a:tr>
              <a:tr h="182245">
                <a:tc>
                  <a:txBody>
                    <a:bodyPr/>
                    <a:lstStyle/>
                    <a:p>
                      <a:pPr marL="226695" marR="504190" algn="ctr">
                        <a:spcBef>
                          <a:spcPts val="120"/>
                        </a:spcBef>
                        <a:spcAft>
                          <a:spcPts val="0"/>
                        </a:spcAft>
                      </a:pPr>
                      <a:r>
                        <a:rPr lang="en-US" sz="1000">
                          <a:solidFill>
                            <a:srgbClr val="202020"/>
                          </a:solidFill>
                          <a:effectLst/>
                          <a:latin typeface="Times New Roman"/>
                          <a:ea typeface="Times New Roman"/>
                          <a:cs typeface="Times New Roman"/>
                        </a:rPr>
                        <a:t>Arima</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0"/>
                        </a:spcBef>
                        <a:spcAft>
                          <a:spcPts val="0"/>
                        </a:spcAft>
                      </a:pPr>
                      <a:r>
                        <a:rPr lang="en-US" sz="900">
                          <a:solidFill>
                            <a:srgbClr val="202020"/>
                          </a:solidFill>
                          <a:effectLst/>
                          <a:latin typeface="Times New Roman"/>
                          <a:ea typeface="Times New Roman"/>
                          <a:cs typeface="Times New Roman"/>
                        </a:rPr>
                        <a:t>532.64</a:t>
                      </a:r>
                      <a:endParaRPr lang="en-US" sz="1100">
                        <a:effectLst/>
                        <a:latin typeface="Times New Roman"/>
                        <a:ea typeface="Times New Roman"/>
                        <a:cs typeface="Times New Roman"/>
                      </a:endParaRPr>
                    </a:p>
                  </a:txBody>
                  <a:tcPr marL="0" marR="0" marT="0" marB="0">
                    <a:lnL>
                      <a:noFill/>
                    </a:lnL>
                    <a:lnR>
                      <a:noFill/>
                    </a:lnR>
                    <a:lnT>
                      <a:noFill/>
                    </a:lnT>
                    <a:lnB>
                      <a:noFill/>
                    </a:lnB>
                  </a:tcPr>
                </a:tc>
              </a:tr>
              <a:tr h="183515">
                <a:tc>
                  <a:txBody>
                    <a:bodyPr/>
                    <a:lstStyle/>
                    <a:p>
                      <a:pPr marL="226695" marR="503555" algn="ctr">
                        <a:spcBef>
                          <a:spcPts val="120"/>
                        </a:spcBef>
                        <a:spcAft>
                          <a:spcPts val="0"/>
                        </a:spcAft>
                      </a:pPr>
                      <a:r>
                        <a:rPr lang="en-US" sz="1000">
                          <a:solidFill>
                            <a:srgbClr val="202020"/>
                          </a:solidFill>
                          <a:effectLst/>
                          <a:latin typeface="Times New Roman"/>
                          <a:ea typeface="Times New Roman"/>
                          <a:cs typeface="Times New Roman"/>
                        </a:rPr>
                        <a:t>KNN</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16890" marR="0" algn="l">
                        <a:spcBef>
                          <a:spcPts val="180"/>
                        </a:spcBef>
                        <a:spcAft>
                          <a:spcPts val="0"/>
                        </a:spcAft>
                      </a:pPr>
                      <a:r>
                        <a:rPr lang="en-US" sz="900">
                          <a:solidFill>
                            <a:srgbClr val="202020"/>
                          </a:solidFill>
                          <a:effectLst/>
                          <a:latin typeface="Times New Roman"/>
                          <a:ea typeface="Times New Roman"/>
                          <a:cs typeface="Times New Roman"/>
                        </a:rPr>
                        <a:t>1273.05</a:t>
                      </a:r>
                      <a:endParaRPr lang="en-US" sz="1100">
                        <a:effectLst/>
                        <a:latin typeface="Times New Roman"/>
                        <a:ea typeface="Times New Roman"/>
                        <a:cs typeface="Times New Roman"/>
                      </a:endParaRPr>
                    </a:p>
                  </a:txBody>
                  <a:tcPr marL="0" marR="0" marT="0" marB="0">
                    <a:lnL>
                      <a:noFill/>
                    </a:lnL>
                    <a:lnR>
                      <a:noFill/>
                    </a:lnR>
                    <a:lnT>
                      <a:noFill/>
                    </a:lnT>
                    <a:lnB>
                      <a:noFill/>
                    </a:lnB>
                  </a:tcPr>
                </a:tc>
              </a:tr>
              <a:tr h="185420">
                <a:tc>
                  <a:txBody>
                    <a:bodyPr/>
                    <a:lstStyle/>
                    <a:p>
                      <a:pPr marL="226695" marR="502285" algn="ctr">
                        <a:spcBef>
                          <a:spcPts val="125"/>
                        </a:spcBef>
                        <a:spcAft>
                          <a:spcPts val="0"/>
                        </a:spcAft>
                      </a:pPr>
                      <a:r>
                        <a:rPr lang="en-US" sz="1000">
                          <a:solidFill>
                            <a:srgbClr val="202020"/>
                          </a:solidFill>
                          <a:effectLst/>
                          <a:latin typeface="Times New Roman"/>
                          <a:ea typeface="Times New Roman"/>
                          <a:cs typeface="Times New Roman"/>
                        </a:rPr>
                        <a:t>Prophet</a:t>
                      </a:r>
                      <a:endParaRPr lang="en-US" sz="1100">
                        <a:effectLst/>
                        <a:latin typeface="Times New Roman"/>
                        <a:ea typeface="Times New Roman"/>
                        <a:cs typeface="Times New Roman"/>
                      </a:endParaRPr>
                    </a:p>
                  </a:txBody>
                  <a:tcPr marL="0" marR="0" marT="0" marB="0">
                    <a:lnL>
                      <a:noFill/>
                    </a:lnL>
                    <a:lnR>
                      <a:noFill/>
                    </a:lnR>
                    <a:lnT>
                      <a:noFill/>
                    </a:lnT>
                    <a:lnB>
                      <a:noFill/>
                    </a:lnB>
                  </a:tcPr>
                </a:tc>
                <a:tc>
                  <a:txBody>
                    <a:bodyPr/>
                    <a:lstStyle/>
                    <a:p>
                      <a:pPr marL="545465" marR="0" algn="l">
                        <a:spcBef>
                          <a:spcPts val="185"/>
                        </a:spcBef>
                        <a:spcAft>
                          <a:spcPts val="0"/>
                        </a:spcAft>
                      </a:pPr>
                      <a:r>
                        <a:rPr lang="en-US" sz="900">
                          <a:solidFill>
                            <a:srgbClr val="202020"/>
                          </a:solidFill>
                          <a:effectLst/>
                          <a:latin typeface="Times New Roman"/>
                          <a:ea typeface="Times New Roman"/>
                          <a:cs typeface="Times New Roman"/>
                        </a:rPr>
                        <a:t>311.46</a:t>
                      </a:r>
                      <a:endParaRPr lang="en-US" sz="1100">
                        <a:effectLst/>
                        <a:latin typeface="Times New Roman"/>
                        <a:ea typeface="Times New Roman"/>
                        <a:cs typeface="Times New Roman"/>
                      </a:endParaRPr>
                    </a:p>
                  </a:txBody>
                  <a:tcPr marL="0" marR="0" marT="0" marB="0">
                    <a:lnL>
                      <a:noFill/>
                    </a:lnL>
                    <a:lnR>
                      <a:noFill/>
                    </a:lnR>
                    <a:lnT>
                      <a:noFill/>
                    </a:lnT>
                    <a:lnB>
                      <a:noFill/>
                    </a:lnB>
                  </a:tcPr>
                </a:tc>
              </a:tr>
              <a:tr h="190500">
                <a:tc>
                  <a:txBody>
                    <a:bodyPr/>
                    <a:lstStyle/>
                    <a:p>
                      <a:pPr marL="226695" marR="504190" algn="ctr">
                        <a:spcBef>
                          <a:spcPts val="140"/>
                        </a:spcBef>
                        <a:spcAft>
                          <a:spcPts val="0"/>
                        </a:spcAft>
                      </a:pPr>
                      <a:r>
                        <a:rPr lang="en-US" sz="1000">
                          <a:solidFill>
                            <a:srgbClr val="202020"/>
                          </a:solidFill>
                          <a:effectLst/>
                          <a:latin typeface="Times New Roman"/>
                          <a:ea typeface="Times New Roman"/>
                          <a:cs typeface="Times New Roman"/>
                        </a:rPr>
                        <a:t>Random</a:t>
                      </a:r>
                      <a:r>
                        <a:rPr lang="en-US" sz="1000" spc="-2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Forest</a:t>
                      </a:r>
                      <a:r>
                        <a:rPr lang="en-US" sz="1000" spc="-15">
                          <a:solidFill>
                            <a:srgbClr val="202020"/>
                          </a:solidFill>
                          <a:effectLst/>
                          <a:latin typeface="Times New Roman"/>
                          <a:ea typeface="Times New Roman"/>
                          <a:cs typeface="Times New Roman"/>
                        </a:rPr>
                        <a:t> </a:t>
                      </a:r>
                      <a:r>
                        <a:rPr lang="en-US" sz="1000">
                          <a:solidFill>
                            <a:srgbClr val="202020"/>
                          </a:solidFill>
                          <a:effectLst/>
                          <a:latin typeface="Times New Roman"/>
                          <a:ea typeface="Times New Roman"/>
                          <a:cs typeface="Times New Roman"/>
                        </a:rPr>
                        <a:t>Regressor</a:t>
                      </a:r>
                      <a:endParaRPr lang="en-US" sz="1100">
                        <a:effectLst/>
                        <a:latin typeface="Times New Roman"/>
                        <a:ea typeface="Times New Roman"/>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tcPr>
                </a:tc>
                <a:tc>
                  <a:txBody>
                    <a:bodyPr/>
                    <a:lstStyle/>
                    <a:p>
                      <a:pPr marL="545465" marR="0" algn="l">
                        <a:spcBef>
                          <a:spcPts val="195"/>
                        </a:spcBef>
                        <a:spcAft>
                          <a:spcPts val="0"/>
                        </a:spcAft>
                      </a:pPr>
                      <a:r>
                        <a:rPr lang="en-US" sz="900" dirty="0">
                          <a:solidFill>
                            <a:srgbClr val="202020"/>
                          </a:solidFill>
                          <a:effectLst/>
                          <a:latin typeface="Times New Roman"/>
                          <a:ea typeface="Times New Roman"/>
                          <a:cs typeface="Times New Roman"/>
                        </a:rPr>
                        <a:t>580.49</a:t>
                      </a:r>
                      <a:endParaRPr lang="en-US" sz="1100" dirty="0">
                        <a:effectLst/>
                        <a:latin typeface="Times New Roman"/>
                        <a:ea typeface="Times New Roman"/>
                        <a:cs typeface="Times New Roman"/>
                      </a:endParaRPr>
                    </a:p>
                  </a:txBody>
                  <a:tcPr marL="0" marR="0" marT="0" marB="0">
                    <a:lnL>
                      <a:noFill/>
                    </a:lnL>
                    <a:lnR>
                      <a:noFill/>
                    </a:lnR>
                    <a:lnT>
                      <a:noFill/>
                    </a:lnT>
                    <a:lnB w="28575"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58915915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0" y="838201"/>
            <a:ext cx="7086600" cy="3939540"/>
          </a:xfrm>
          <a:prstGeom prst="rect">
            <a:avLst/>
          </a:prstGeom>
        </p:spPr>
        <p:txBody>
          <a:bodyPr wrap="square">
            <a:spAutoFit/>
          </a:bodyPr>
          <a:lstStyle/>
          <a:p>
            <a:r>
              <a:rPr lang="en-US" sz="4400" b="1" dirty="0" smtClean="0">
                <a:solidFill>
                  <a:schemeClr val="accent1"/>
                </a:solidFill>
                <a:latin typeface="+mj-lt"/>
                <a:ea typeface="+mj-ea"/>
                <a:cs typeface="+mj-cs"/>
              </a:rPr>
              <a:t>		</a:t>
            </a:r>
            <a:r>
              <a:rPr lang="en-US" sz="3200" b="1" dirty="0" smtClean="0">
                <a:solidFill>
                  <a:schemeClr val="accent1"/>
                </a:solidFill>
                <a:latin typeface="+mj-lt"/>
                <a:ea typeface="+mj-ea"/>
                <a:cs typeface="+mj-cs"/>
              </a:rPr>
              <a:t>Sentiment analysis</a:t>
            </a:r>
          </a:p>
          <a:p>
            <a:endParaRPr lang="en-US" sz="4400" b="1" dirty="0">
              <a:solidFill>
                <a:schemeClr val="accent1"/>
              </a:solidFill>
              <a:latin typeface="+mj-lt"/>
              <a:ea typeface="+mj-ea"/>
              <a:cs typeface="+mj-cs"/>
            </a:endParaRPr>
          </a:p>
          <a:p>
            <a:r>
              <a:rPr lang="en-US" dirty="0" smtClean="0"/>
              <a:t>Sentiment </a:t>
            </a:r>
            <a:r>
              <a:rPr lang="en-US" dirty="0"/>
              <a:t>analysis using News Headlines was carried out as the next step of the </a:t>
            </a:r>
            <a:r>
              <a:rPr lang="en-US" dirty="0" err="1"/>
              <a:t>exer</a:t>
            </a:r>
            <a:r>
              <a:rPr lang="en-US" dirty="0"/>
              <a:t>- </a:t>
            </a:r>
            <a:r>
              <a:rPr lang="en-US" dirty="0" err="1"/>
              <a:t>cise</a:t>
            </a:r>
            <a:r>
              <a:rPr lang="en-US" dirty="0"/>
              <a:t>. An attempt was made the sentiments of news data. Polarity score for each daily news i.e. Positive, Negative, Neutral &amp; Compound values were calculated using </a:t>
            </a:r>
            <a:r>
              <a:rPr lang="en-US" dirty="0" err="1"/>
              <a:t>Inten</a:t>
            </a:r>
            <a:r>
              <a:rPr lang="en-US" dirty="0"/>
              <a:t>- </a:t>
            </a:r>
            <a:r>
              <a:rPr lang="en-US" dirty="0" err="1"/>
              <a:t>sity</a:t>
            </a:r>
            <a:r>
              <a:rPr lang="en-US" dirty="0"/>
              <a:t> Analyzer. The results were not meeting our expectations as higher RMSE values were observed. Further tuning of the model was carried out by adding other parameters viz., Gold, Brent, G-sec and USD/INR exchange rate. There was a marked improve- </a:t>
            </a:r>
            <a:r>
              <a:rPr lang="en-US" dirty="0" err="1"/>
              <a:t>ment</a:t>
            </a:r>
            <a:r>
              <a:rPr lang="en-US" dirty="0"/>
              <a:t> in model predictions with the addition of these parameters. </a:t>
            </a:r>
          </a:p>
        </p:txBody>
      </p:sp>
    </p:spTree>
    <p:extLst>
      <p:ext uri="{BB962C8B-B14F-4D97-AF65-F5344CB8AC3E}">
        <p14:creationId xmlns:p14="http://schemas.microsoft.com/office/powerpoint/2010/main" xmlns="" val="7428068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9.jpeg"/>
          <p:cNvPicPr/>
          <p:nvPr/>
        </p:nvPicPr>
        <p:blipFill>
          <a:blip r:embed="rId2" cstate="print"/>
          <a:stretch>
            <a:fillRect/>
          </a:stretch>
        </p:blipFill>
        <p:spPr>
          <a:xfrm>
            <a:off x="1219200" y="990600"/>
            <a:ext cx="6629400" cy="4419600"/>
          </a:xfrm>
          <a:prstGeom prst="rect">
            <a:avLst/>
          </a:prstGeom>
        </p:spPr>
      </p:pic>
      <p:sp>
        <p:nvSpPr>
          <p:cNvPr id="4" name="Rectangle 3"/>
          <p:cNvSpPr/>
          <p:nvPr/>
        </p:nvSpPr>
        <p:spPr>
          <a:xfrm>
            <a:off x="2286000" y="5791200"/>
            <a:ext cx="4343400" cy="369332"/>
          </a:xfrm>
          <a:prstGeom prst="rect">
            <a:avLst/>
          </a:prstGeom>
        </p:spPr>
        <p:txBody>
          <a:bodyPr wrap="square">
            <a:spAutoFit/>
          </a:bodyPr>
          <a:lstStyle/>
          <a:p>
            <a:r>
              <a:rPr lang="en-US" dirty="0"/>
              <a:t>Block diagram of sentiment analysis</a:t>
            </a:r>
          </a:p>
        </p:txBody>
      </p:sp>
    </p:spTree>
    <p:extLst>
      <p:ext uri="{BB962C8B-B14F-4D97-AF65-F5344CB8AC3E}">
        <p14:creationId xmlns:p14="http://schemas.microsoft.com/office/powerpoint/2010/main" xmlns="" val="35541254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8.jpeg"/>
          <p:cNvPicPr/>
          <p:nvPr/>
        </p:nvPicPr>
        <p:blipFill>
          <a:blip r:embed="rId2" cstate="print"/>
          <a:stretch>
            <a:fillRect/>
          </a:stretch>
        </p:blipFill>
        <p:spPr>
          <a:xfrm>
            <a:off x="2134870" y="1905000"/>
            <a:ext cx="4874260" cy="2809875"/>
          </a:xfrm>
          <a:prstGeom prst="rect">
            <a:avLst/>
          </a:prstGeom>
        </p:spPr>
      </p:pic>
      <p:sp>
        <p:nvSpPr>
          <p:cNvPr id="3" name="Rectangle 2"/>
          <p:cNvSpPr/>
          <p:nvPr/>
        </p:nvSpPr>
        <p:spPr>
          <a:xfrm>
            <a:off x="1447800" y="4833938"/>
            <a:ext cx="6553200" cy="369332"/>
          </a:xfrm>
          <a:prstGeom prst="rect">
            <a:avLst/>
          </a:prstGeom>
        </p:spPr>
        <p:txBody>
          <a:bodyPr wrap="square">
            <a:spAutoFit/>
          </a:bodyPr>
          <a:lstStyle/>
          <a:p>
            <a:r>
              <a:rPr lang="en-US" dirty="0"/>
              <a:t>Generic methodology for news sensitive </a:t>
            </a:r>
            <a:r>
              <a:rPr lang="en-US" dirty="0" smtClean="0"/>
              <a:t>stock trend </a:t>
            </a:r>
            <a:r>
              <a:rPr lang="en-US" dirty="0"/>
              <a:t>prediction</a:t>
            </a:r>
          </a:p>
        </p:txBody>
      </p:sp>
    </p:spTree>
    <p:extLst>
      <p:ext uri="{BB962C8B-B14F-4D97-AF65-F5344CB8AC3E}">
        <p14:creationId xmlns:p14="http://schemas.microsoft.com/office/powerpoint/2010/main" xmlns="" val="82083286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ChangeArrowheads="1"/>
          </p:cNvSpPr>
          <p:nvPr/>
        </p:nvSpPr>
        <p:spPr bwMode="auto">
          <a:xfrm>
            <a:off x="304800" y="863769"/>
            <a:ext cx="8534400" cy="584775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Step1: Raw Stock Price Dataset: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Day-wise past stock prices of selected companies are collected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fromthe</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BSE (Bombay Stock Exchange) official website.</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a:t>
            </a:r>
            <a:r>
              <a:rPr kumimoji="0" lang="en-US" altLang="en-US" sz="1100" b="1"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 </a:t>
            </a: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Pre-processing</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This step incorporates the following:</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a)                                               Data discretization: Part of data reduction but with particular importance, especially for numerical data</a:t>
            </a:r>
            <a:endParaRPr kumimoji="0" lang="en-US" altLang="en-US" sz="1100" b="0" i="0" u="none" strike="noStrike" cap="none" normalizeH="0" baseline="0" dirty="0" smtClean="0">
              <a:ln>
                <a:noFill/>
              </a:ln>
              <a:solidFill>
                <a:srgbClr val="222222"/>
              </a:solidFill>
              <a:effectLst/>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b)   Data transformation: Normalization.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r>
            <a:b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b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c)   Data cleaning: Fill in missing values.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d)                                               Data integration: Integration of data files. After the dataset is transformed into a clean dataset, the dataset is divided into training and testing sets so as to evaluate. Creating a data structure with 60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timesteps</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and 1 output.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Step3: Feature Selection: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In this step, data attributes are chosen that are going to be fed to the neural network. In this study Date &amp; Close Price are chosen as selected features.</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4: Train the NN model</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NN model is trained by feeding the training dataset. The model s initiated using random weights and biases. Proposed LSTM model consists of a sequential input layer</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followed by 3 LSTM layers and then a dense layer with activation. The output layer again consists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ofa</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dense layer with a linear activation function.</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Step5: Output Generation: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The RNN generated output is compared with the target values and error difference is calculated. The Backpropagation algorithm is used to minimize the error difference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byadjusting</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biases and weights of the neural network.</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6: Test Dataset Update: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2 is repeated for the test data set.</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7: Error and companies’ net growth calculation: </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By calculating deviation we check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thepercentage</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of error of our prediction with respect to actual price.</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8</a:t>
            </a:r>
            <a:r>
              <a:rPr kumimoji="0" lang="en-US" altLang="en-US" sz="1100" b="0"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Visualization</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Using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Keras</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[21] and their function APIs the prediction is visualized.</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a:t>
            </a:r>
            <a:endParaRPr kumimoji="0" lang="en-US" alt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1"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Step 9</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Investigate different time interval: We repeated this process to predict the price at different time intervals. For our case, we took 2-month dataset as training to predict 3-month, 6-month, 1 year &amp; 3 years of close price of the share. In this different time span, we calculate the percentage of error in the future prediction. This would be different for different sectors. So, this will help to find a </a:t>
            </a:r>
            <a:r>
              <a:rPr kumimoji="0" lang="en-US" altLang="en-US" sz="1100" b="0" i="0" u="none" strike="noStrike" cap="none" normalizeH="0" baseline="0" dirty="0" err="1" smtClean="0">
                <a:ln>
                  <a:noFill/>
                </a:ln>
                <a:solidFill>
                  <a:srgbClr val="222222"/>
                </a:solidFill>
                <a:effectLst/>
                <a:latin typeface="Times New Roman" panose="02020603050405020304" pitchFamily="18" charset="0"/>
                <a:cs typeface="Times New Roman" panose="02020603050405020304" pitchFamily="18" charset="0"/>
              </a:rPr>
              <a:t>framefor</a:t>
            </a:r>
            <a:r>
              <a:rPr kumimoji="0" lang="en-US" altLang="en-US" sz="1100" b="0" i="0" u="none" strike="noStrike" cap="none" normalizeH="0" baseline="0" dirty="0" smtClean="0">
                <a:ln>
                  <a:noFill/>
                </a:ln>
                <a:solidFill>
                  <a:srgbClr val="222222"/>
                </a:solidFill>
                <a:effectLst/>
                <a:latin typeface="Times New Roman" panose="02020603050405020304" pitchFamily="18" charset="0"/>
                <a:cs typeface="Times New Roman" panose="02020603050405020304" pitchFamily="18" charset="0"/>
              </a:rPr>
              <a:t> the particular sector to predict future companies’ net growth.</a:t>
            </a:r>
            <a:endParaRPr kumimoji="0" lang="en-US" altLang="en-US" sz="11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xmlns="" val="337778293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table"/>
          <p:cNvPicPr>
            <a:picLocks noChangeAspect="1"/>
          </p:cNvPicPr>
          <p:nvPr/>
        </p:nvPicPr>
        <p:blipFill>
          <a:blip r:embed="rId2"/>
          <a:stretch>
            <a:fillRect/>
          </a:stretch>
        </p:blipFill>
        <p:spPr>
          <a:xfrm>
            <a:off x="533400" y="914400"/>
            <a:ext cx="7056782" cy="2183642"/>
          </a:xfrm>
          <a:prstGeom prst="rect">
            <a:avLst/>
          </a:prstGeom>
        </p:spPr>
      </p:pic>
      <p:sp>
        <p:nvSpPr>
          <p:cNvPr id="3" name="Rectangle 2"/>
          <p:cNvSpPr/>
          <p:nvPr/>
        </p:nvSpPr>
        <p:spPr>
          <a:xfrm>
            <a:off x="2904067" y="152400"/>
            <a:ext cx="2713307" cy="523220"/>
          </a:xfrm>
          <a:prstGeom prst="rect">
            <a:avLst/>
          </a:prstGeom>
        </p:spPr>
        <p:txBody>
          <a:bodyPr wrap="none">
            <a:spAutoFit/>
          </a:bodyPr>
          <a:lstStyle/>
          <a:p>
            <a:r>
              <a:rPr lang="en-US" sz="2800" b="1" dirty="0">
                <a:solidFill>
                  <a:schemeClr val="tx2"/>
                </a:solidFill>
              </a:rPr>
              <a:t>PLAN OF ACTION</a:t>
            </a:r>
          </a:p>
        </p:txBody>
      </p:sp>
      <p:graphicFrame>
        <p:nvGraphicFramePr>
          <p:cNvPr id="17" name="Table 16"/>
          <p:cNvGraphicFramePr>
            <a:graphicFrameLocks noGrp="1"/>
          </p:cNvGraphicFramePr>
          <p:nvPr>
            <p:extLst>
              <p:ext uri="{D42A27DB-BD31-4B8C-83A1-F6EECF244321}">
                <p14:modId xmlns:p14="http://schemas.microsoft.com/office/powerpoint/2010/main" xmlns="" val="3296155945"/>
              </p:ext>
            </p:extLst>
          </p:nvPr>
        </p:nvGraphicFramePr>
        <p:xfrm>
          <a:off x="762000" y="3276600"/>
          <a:ext cx="7207380" cy="3558599"/>
        </p:xfrm>
        <a:graphic>
          <a:graphicData uri="http://schemas.openxmlformats.org/drawingml/2006/table">
            <a:tbl>
              <a:tblPr>
                <a:tableStyleId>{5C22544A-7EE6-4342-B048-85BDC9FD1C3A}</a:tableStyleId>
              </a:tblPr>
              <a:tblGrid>
                <a:gridCol w="1793836"/>
                <a:gridCol w="1809854"/>
                <a:gridCol w="1793836"/>
                <a:gridCol w="1809854"/>
              </a:tblGrid>
              <a:tr h="49028">
                <a:tc>
                  <a:txBody>
                    <a:bodyPr/>
                    <a:lstStyle/>
                    <a:p>
                      <a:pPr marL="69850" marR="0">
                        <a:lnSpc>
                          <a:spcPct val="113000"/>
                        </a:lnSpc>
                        <a:spcBef>
                          <a:spcPts val="0"/>
                        </a:spcBef>
                        <a:spcAft>
                          <a:spcPts val="0"/>
                        </a:spcAft>
                      </a:pPr>
                      <a:r>
                        <a:rPr lang="en-US" sz="1200">
                          <a:effectLst/>
                        </a:rPr>
                        <a:t>Task</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Due Date</a:t>
                      </a:r>
                      <a:endParaRPr lang="en-US" sz="1100">
                        <a:effectLst/>
                        <a:latin typeface="Calibri"/>
                        <a:ea typeface="Calibri"/>
                      </a:endParaRPr>
                    </a:p>
                  </a:txBody>
                  <a:tcPr marL="67722" marR="67722" marT="0" marB="0"/>
                </a:tc>
                <a:tc>
                  <a:txBody>
                    <a:bodyPr/>
                    <a:lstStyle/>
                    <a:p>
                      <a:pPr marL="60325" marR="0">
                        <a:lnSpc>
                          <a:spcPct val="113000"/>
                        </a:lnSpc>
                        <a:spcBef>
                          <a:spcPts val="0"/>
                        </a:spcBef>
                        <a:spcAft>
                          <a:spcPts val="0"/>
                        </a:spcAft>
                      </a:pPr>
                      <a:r>
                        <a:rPr lang="en-US" sz="1200">
                          <a:effectLst/>
                        </a:rPr>
                        <a:t>Outcome</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Challenges</a:t>
                      </a:r>
                      <a:endParaRPr lang="en-US" sz="1100">
                        <a:effectLst/>
                      </a:endParaRPr>
                    </a:p>
                    <a:p>
                      <a:pPr marL="66675" marR="0">
                        <a:lnSpc>
                          <a:spcPct val="107000"/>
                        </a:lnSpc>
                        <a:spcBef>
                          <a:spcPts val="690"/>
                        </a:spcBef>
                        <a:spcAft>
                          <a:spcPts val="0"/>
                        </a:spcAft>
                      </a:pPr>
                      <a:r>
                        <a:rPr lang="en-US" sz="1200">
                          <a:effectLst/>
                        </a:rPr>
                        <a:t>faced/Comments</a:t>
                      </a:r>
                      <a:endParaRPr lang="en-US" sz="1100">
                        <a:effectLst/>
                        <a:latin typeface="Calibri"/>
                        <a:ea typeface="Calibri"/>
                      </a:endParaRPr>
                    </a:p>
                  </a:txBody>
                  <a:tcPr marL="67722" marR="67722" marT="0" marB="0"/>
                </a:tc>
              </a:tr>
              <a:tr h="1147502">
                <a:tc>
                  <a:txBody>
                    <a:bodyPr/>
                    <a:lstStyle/>
                    <a:p>
                      <a:pPr marL="69850" marR="50165">
                        <a:lnSpc>
                          <a:spcPct val="115000"/>
                        </a:lnSpc>
                        <a:spcBef>
                          <a:spcPts val="0"/>
                        </a:spcBef>
                        <a:spcAft>
                          <a:spcPts val="0"/>
                        </a:spcAft>
                      </a:pPr>
                      <a:r>
                        <a:rPr lang="en-US" sz="1200">
                          <a:effectLst/>
                        </a:rPr>
                        <a:t>REQUIREMENT ANALYSIS</a:t>
                      </a:r>
                      <a:endParaRPr lang="en-US" sz="1100">
                        <a:effectLst/>
                        <a:latin typeface="Calibri"/>
                        <a:ea typeface="Calibri"/>
                      </a:endParaRPr>
                    </a:p>
                  </a:txBody>
                  <a:tcPr marL="67722" marR="67722" marT="0" marB="0"/>
                </a:tc>
                <a:tc>
                  <a:txBody>
                    <a:bodyPr/>
                    <a:lstStyle/>
                    <a:p>
                      <a:pPr marL="66675" marR="0">
                        <a:lnSpc>
                          <a:spcPct val="112000"/>
                        </a:lnSpc>
                        <a:spcBef>
                          <a:spcPts val="0"/>
                        </a:spcBef>
                        <a:spcAft>
                          <a:spcPts val="0"/>
                        </a:spcAft>
                      </a:pPr>
                      <a:r>
                        <a:rPr lang="en-US" sz="1200">
                          <a:effectLst/>
                        </a:rPr>
                        <a:t>20th february 2023</a:t>
                      </a:r>
                      <a:endParaRPr lang="en-US" sz="1100">
                        <a:effectLst/>
                        <a:latin typeface="Calibri"/>
                        <a:ea typeface="Calibri"/>
                      </a:endParaRPr>
                    </a:p>
                  </a:txBody>
                  <a:tcPr marL="67722" marR="67722" marT="0" marB="0"/>
                </a:tc>
                <a:tc>
                  <a:txBody>
                    <a:bodyPr/>
                    <a:lstStyle/>
                    <a:p>
                      <a:pPr marL="60325" marR="118110">
                        <a:lnSpc>
                          <a:spcPct val="115000"/>
                        </a:lnSpc>
                        <a:spcBef>
                          <a:spcPts val="0"/>
                        </a:spcBef>
                        <a:spcAft>
                          <a:spcPts val="0"/>
                        </a:spcAft>
                      </a:pPr>
                      <a:r>
                        <a:rPr lang="en-US" sz="1200" dirty="0">
                          <a:effectLst/>
                        </a:rPr>
                        <a:t>Finished Successfully</a:t>
                      </a:r>
                      <a:endParaRPr lang="en-US" sz="1100" dirty="0">
                        <a:effectLst/>
                        <a:latin typeface="Calibri"/>
                        <a:ea typeface="Calibri"/>
                      </a:endParaRPr>
                    </a:p>
                  </a:txBody>
                  <a:tcPr marL="67722" marR="67722" marT="0" marB="0"/>
                </a:tc>
                <a:tc>
                  <a:txBody>
                    <a:bodyPr/>
                    <a:lstStyle/>
                    <a:p>
                      <a:pPr marL="66675" marR="60325" algn="just">
                        <a:lnSpc>
                          <a:spcPct val="115000"/>
                        </a:lnSpc>
                        <a:spcBef>
                          <a:spcPts val="0"/>
                        </a:spcBef>
                        <a:spcAft>
                          <a:spcPts val="0"/>
                        </a:spcAft>
                        <a:tabLst>
                          <a:tab pos="918210" algn="l"/>
                        </a:tabLst>
                      </a:pPr>
                      <a:r>
                        <a:rPr lang="en-US" sz="1200">
                          <a:effectLst/>
                        </a:rPr>
                        <a:t>Referring to various base	papers, checking plagiarism and   grammatical</a:t>
                      </a:r>
                      <a:endParaRPr lang="en-US" sz="1100">
                        <a:effectLst/>
                      </a:endParaRPr>
                    </a:p>
                    <a:p>
                      <a:pPr marL="66675" marR="0" algn="just">
                        <a:lnSpc>
                          <a:spcPct val="107000"/>
                        </a:lnSpc>
                        <a:spcBef>
                          <a:spcPts val="0"/>
                        </a:spcBef>
                        <a:spcAft>
                          <a:spcPts val="0"/>
                        </a:spcAft>
                      </a:pPr>
                      <a:r>
                        <a:rPr lang="en-US" sz="1200">
                          <a:effectLst/>
                        </a:rPr>
                        <a:t>errors in the paper.</a:t>
                      </a:r>
                      <a:endParaRPr lang="en-US" sz="1100">
                        <a:effectLst/>
                        <a:latin typeface="Calibri"/>
                        <a:ea typeface="Calibri"/>
                      </a:endParaRPr>
                    </a:p>
                  </a:txBody>
                  <a:tcPr marL="67722" marR="67722" marT="0" marB="0"/>
                </a:tc>
              </a:tr>
              <a:tr h="277849">
                <a:tc>
                  <a:txBody>
                    <a:bodyPr/>
                    <a:lstStyle/>
                    <a:p>
                      <a:pPr marL="69850" marR="0">
                        <a:lnSpc>
                          <a:spcPct val="107000"/>
                        </a:lnSpc>
                        <a:spcBef>
                          <a:spcPts val="205"/>
                        </a:spcBef>
                        <a:spcAft>
                          <a:spcPts val="0"/>
                        </a:spcAft>
                      </a:pPr>
                      <a:r>
                        <a:rPr lang="en-US" sz="1200">
                          <a:effectLst/>
                        </a:rPr>
                        <a:t>PLANNING</a:t>
                      </a:r>
                      <a:endParaRPr lang="en-US" sz="1100">
                        <a:effectLst/>
                        <a:latin typeface="Calibri"/>
                        <a:ea typeface="Calibri"/>
                      </a:endParaRPr>
                    </a:p>
                  </a:txBody>
                  <a:tcPr marL="67722" marR="67722" marT="0" marB="0"/>
                </a:tc>
                <a:tc>
                  <a:txBody>
                    <a:bodyPr/>
                    <a:lstStyle/>
                    <a:p>
                      <a:pPr marL="66675" marR="0">
                        <a:lnSpc>
                          <a:spcPct val="113000"/>
                        </a:lnSpc>
                        <a:spcBef>
                          <a:spcPts val="0"/>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59690" marR="118110">
                        <a:lnSpc>
                          <a:spcPct val="95000"/>
                        </a:lnSpc>
                        <a:spcBef>
                          <a:spcPts val="30"/>
                        </a:spcBef>
                        <a:spcAft>
                          <a:spcPts val="0"/>
                        </a:spcAft>
                      </a:pPr>
                      <a:r>
                        <a:rPr lang="en-US" sz="1200">
                          <a:effectLst/>
                        </a:rPr>
                        <a:t>Finished successfully</a:t>
                      </a:r>
                      <a:endParaRPr lang="en-US" sz="1100">
                        <a:effectLst/>
                        <a:latin typeface="Calibri"/>
                        <a:ea typeface="Calibri"/>
                      </a:endParaRPr>
                    </a:p>
                  </a:txBody>
                  <a:tcPr marL="67722" marR="67722" marT="0" marB="0"/>
                </a:tc>
                <a:tc>
                  <a:txBody>
                    <a:bodyPr/>
                    <a:lstStyle/>
                    <a:p>
                      <a:pPr marL="0" marR="0">
                        <a:lnSpc>
                          <a:spcPct val="107000"/>
                        </a:lnSpc>
                        <a:spcBef>
                          <a:spcPts val="15"/>
                        </a:spcBef>
                        <a:spcAft>
                          <a:spcPts val="0"/>
                        </a:spcAft>
                      </a:pPr>
                      <a:r>
                        <a:rPr lang="en-US" sz="1100">
                          <a:effectLst/>
                        </a:rPr>
                        <a:t> </a:t>
                      </a:r>
                    </a:p>
                    <a:p>
                      <a:pPr marL="0" marR="0">
                        <a:lnSpc>
                          <a:spcPct val="107000"/>
                        </a:lnSpc>
                        <a:spcBef>
                          <a:spcPts val="0"/>
                        </a:spcBef>
                        <a:spcAft>
                          <a:spcPts val="0"/>
                        </a:spcAft>
                      </a:pPr>
                      <a:r>
                        <a:rPr lang="en-US" sz="1100">
                          <a:effectLst/>
                        </a:rPr>
                        <a:t> </a:t>
                      </a:r>
                      <a:endParaRPr lang="en-US" sz="1100">
                        <a:effectLst/>
                        <a:latin typeface="Calibri"/>
                        <a:ea typeface="Calibri"/>
                      </a:endParaRPr>
                    </a:p>
                  </a:txBody>
                  <a:tcPr marL="67722" marR="67722" marT="0" marB="0"/>
                </a:tc>
              </a:tr>
              <a:tr h="647827">
                <a:tc>
                  <a:txBody>
                    <a:bodyPr/>
                    <a:lstStyle/>
                    <a:p>
                      <a:pPr marL="69850" marR="50165">
                        <a:lnSpc>
                          <a:spcPct val="115000"/>
                        </a:lnSpc>
                        <a:spcBef>
                          <a:spcPts val="30"/>
                        </a:spcBef>
                        <a:spcAft>
                          <a:spcPts val="0"/>
                        </a:spcAft>
                      </a:pPr>
                      <a:r>
                        <a:rPr lang="en-US" sz="1200">
                          <a:effectLst/>
                        </a:rPr>
                        <a:t>DESIGN AND CODING</a:t>
                      </a:r>
                      <a:endParaRPr lang="en-US" sz="1100">
                        <a:effectLst/>
                        <a:latin typeface="Calibri"/>
                        <a:ea typeface="Calibri"/>
                      </a:endParaRPr>
                    </a:p>
                  </a:txBody>
                  <a:tcPr marL="67722" marR="67722" marT="0" marB="0"/>
                </a:tc>
                <a:tc>
                  <a:txBody>
                    <a:bodyPr/>
                    <a:lstStyle/>
                    <a:p>
                      <a:pPr marL="66675" marR="0">
                        <a:lnSpc>
                          <a:spcPct val="107000"/>
                        </a:lnSpc>
                        <a:spcBef>
                          <a:spcPts val="30"/>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30"/>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66675" marR="62230" algn="just">
                        <a:lnSpc>
                          <a:spcPct val="115000"/>
                        </a:lnSpc>
                        <a:spcBef>
                          <a:spcPts val="30"/>
                        </a:spcBef>
                        <a:spcAft>
                          <a:spcPts val="0"/>
                        </a:spcAft>
                      </a:pPr>
                      <a:r>
                        <a:rPr lang="en-US" sz="1200">
                          <a:effectLst/>
                        </a:rPr>
                        <a:t>Perform various tasks in order to complete   project</a:t>
                      </a:r>
                      <a:endParaRPr lang="en-US" sz="1100">
                        <a:effectLst/>
                      </a:endParaRPr>
                    </a:p>
                    <a:p>
                      <a:pPr marL="66675" marR="0">
                        <a:lnSpc>
                          <a:spcPct val="107000"/>
                        </a:lnSpc>
                        <a:spcBef>
                          <a:spcPts val="0"/>
                        </a:spcBef>
                        <a:spcAft>
                          <a:spcPts val="0"/>
                        </a:spcAft>
                      </a:pPr>
                      <a:r>
                        <a:rPr lang="en-US" sz="1200">
                          <a:effectLst/>
                        </a:rPr>
                        <a:t>work.</a:t>
                      </a:r>
                      <a:endParaRPr lang="en-US" sz="1100">
                        <a:effectLst/>
                        <a:latin typeface="Calibri"/>
                        <a:ea typeface="Calibri"/>
                      </a:endParaRPr>
                    </a:p>
                  </a:txBody>
                  <a:tcPr marL="67722" marR="67722" marT="0" marB="0"/>
                </a:tc>
              </a:tr>
              <a:tr h="303144">
                <a:tc>
                  <a:txBody>
                    <a:bodyPr/>
                    <a:lstStyle/>
                    <a:p>
                      <a:pPr marL="69850" marR="0">
                        <a:lnSpc>
                          <a:spcPct val="107000"/>
                        </a:lnSpc>
                        <a:spcBef>
                          <a:spcPts val="205"/>
                        </a:spcBef>
                        <a:spcAft>
                          <a:spcPts val="0"/>
                        </a:spcAft>
                      </a:pPr>
                      <a:r>
                        <a:rPr lang="en-US" sz="1200">
                          <a:effectLst/>
                        </a:rPr>
                        <a:t>IMPLEMENTATION AND TESTING</a:t>
                      </a:r>
                      <a:endParaRPr lang="en-US" sz="1100">
                        <a:effectLst/>
                        <a:latin typeface="Calibri"/>
                        <a:ea typeface="Calibri"/>
                      </a:endParaRPr>
                    </a:p>
                  </a:txBody>
                  <a:tcPr marL="67722" marR="67722" marT="0" marB="0"/>
                </a:tc>
                <a:tc>
                  <a:txBody>
                    <a:bodyPr/>
                    <a:lstStyle/>
                    <a:p>
                      <a:pPr marL="66675" marR="0">
                        <a:lnSpc>
                          <a:spcPct val="107000"/>
                        </a:lnSpc>
                        <a:spcBef>
                          <a:spcPts val="65"/>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65"/>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0" marR="0">
                        <a:lnSpc>
                          <a:spcPct val="107000"/>
                        </a:lnSpc>
                        <a:spcBef>
                          <a:spcPts val="40"/>
                        </a:spcBef>
                        <a:spcAft>
                          <a:spcPts val="0"/>
                        </a:spcAft>
                      </a:pPr>
                      <a:r>
                        <a:rPr lang="en-US" sz="1200">
                          <a:effectLst/>
                        </a:rPr>
                        <a:t> </a:t>
                      </a:r>
                      <a:endParaRPr lang="en-US" sz="1100">
                        <a:effectLst/>
                      </a:endParaRPr>
                    </a:p>
                    <a:p>
                      <a:pPr marL="0" marR="0">
                        <a:lnSpc>
                          <a:spcPct val="107000"/>
                        </a:lnSpc>
                        <a:spcBef>
                          <a:spcPts val="0"/>
                        </a:spcBef>
                        <a:spcAft>
                          <a:spcPts val="0"/>
                        </a:spcAft>
                      </a:pPr>
                      <a:r>
                        <a:rPr lang="en-US" sz="1100">
                          <a:effectLst/>
                        </a:rPr>
                        <a:t> </a:t>
                      </a:r>
                      <a:endParaRPr lang="en-US" sz="1100">
                        <a:effectLst/>
                        <a:latin typeface="Calibri"/>
                        <a:ea typeface="Calibri"/>
                      </a:endParaRPr>
                    </a:p>
                  </a:txBody>
                  <a:tcPr marL="67722" marR="67722" marT="0" marB="0"/>
                </a:tc>
              </a:tr>
              <a:tr h="46038">
                <a:tc>
                  <a:txBody>
                    <a:bodyPr/>
                    <a:lstStyle/>
                    <a:p>
                      <a:pPr marL="69850" marR="0">
                        <a:lnSpc>
                          <a:spcPct val="107000"/>
                        </a:lnSpc>
                        <a:spcBef>
                          <a:spcPts val="0"/>
                        </a:spcBef>
                        <a:spcAft>
                          <a:spcPts val="0"/>
                        </a:spcAft>
                      </a:pPr>
                      <a:r>
                        <a:rPr lang="en-US" sz="1200">
                          <a:effectLst/>
                        </a:rPr>
                        <a:t>REPORT SUBMISSION</a:t>
                      </a:r>
                      <a:endParaRPr lang="en-US" sz="1100">
                        <a:effectLst/>
                        <a:latin typeface="Calibri"/>
                        <a:ea typeface="Calibri"/>
                      </a:endParaRPr>
                    </a:p>
                  </a:txBody>
                  <a:tcPr marL="67722" marR="67722" marT="0" marB="0"/>
                </a:tc>
                <a:tc>
                  <a:txBody>
                    <a:bodyPr/>
                    <a:lstStyle/>
                    <a:p>
                      <a:pPr marL="66675" marR="0">
                        <a:lnSpc>
                          <a:spcPct val="107000"/>
                        </a:lnSpc>
                        <a:spcBef>
                          <a:spcPts val="15"/>
                        </a:spcBef>
                        <a:spcAft>
                          <a:spcPts val="0"/>
                        </a:spcAft>
                      </a:pPr>
                      <a:r>
                        <a:rPr lang="en-US" sz="1200">
                          <a:effectLst/>
                        </a:rPr>
                        <a:t>Date Unknown</a:t>
                      </a:r>
                      <a:endParaRPr lang="en-US" sz="1100">
                        <a:effectLst/>
                        <a:latin typeface="Calibri"/>
                        <a:ea typeface="Calibri"/>
                      </a:endParaRPr>
                    </a:p>
                  </a:txBody>
                  <a:tcPr marL="67722" marR="67722" marT="0" marB="0"/>
                </a:tc>
                <a:tc>
                  <a:txBody>
                    <a:bodyPr/>
                    <a:lstStyle/>
                    <a:p>
                      <a:pPr marL="60325" marR="0">
                        <a:lnSpc>
                          <a:spcPct val="107000"/>
                        </a:lnSpc>
                        <a:spcBef>
                          <a:spcPts val="15"/>
                        </a:spcBef>
                        <a:spcAft>
                          <a:spcPts val="0"/>
                        </a:spcAft>
                      </a:pPr>
                      <a:r>
                        <a:rPr lang="en-US" sz="1200">
                          <a:effectLst/>
                        </a:rPr>
                        <a:t>To be done</a:t>
                      </a:r>
                      <a:endParaRPr lang="en-US" sz="1100">
                        <a:effectLst/>
                        <a:latin typeface="Calibri"/>
                        <a:ea typeface="Calibri"/>
                      </a:endParaRPr>
                    </a:p>
                  </a:txBody>
                  <a:tcPr marL="67722" marR="67722" marT="0" marB="0"/>
                </a:tc>
                <a:tc>
                  <a:txBody>
                    <a:bodyPr/>
                    <a:lstStyle/>
                    <a:p>
                      <a:pPr marL="0" marR="0">
                        <a:lnSpc>
                          <a:spcPct val="107000"/>
                        </a:lnSpc>
                        <a:spcBef>
                          <a:spcPts val="30"/>
                        </a:spcBef>
                        <a:spcAft>
                          <a:spcPts val="0"/>
                        </a:spcAft>
                      </a:pPr>
                      <a:r>
                        <a:rPr lang="en-US" sz="1100" dirty="0">
                          <a:effectLst/>
                        </a:rPr>
                        <a:t> </a:t>
                      </a:r>
                    </a:p>
                    <a:p>
                      <a:pPr marL="0" marR="0">
                        <a:lnSpc>
                          <a:spcPct val="107000"/>
                        </a:lnSpc>
                        <a:spcBef>
                          <a:spcPts val="0"/>
                        </a:spcBef>
                        <a:spcAft>
                          <a:spcPts val="0"/>
                        </a:spcAft>
                      </a:pPr>
                      <a:r>
                        <a:rPr lang="en-US" sz="1100" dirty="0">
                          <a:effectLst/>
                        </a:rPr>
                        <a:t> </a:t>
                      </a:r>
                      <a:endParaRPr lang="en-US" sz="1100" dirty="0">
                        <a:effectLst/>
                        <a:latin typeface="Calibri"/>
                        <a:ea typeface="Calibri"/>
                      </a:endParaRPr>
                    </a:p>
                  </a:txBody>
                  <a:tcPr marL="67722" marR="67722" marT="0" marB="0"/>
                </a:tc>
              </a:tr>
            </a:tbl>
          </a:graphicData>
        </a:graphic>
      </p:graphicFrame>
      <p:grpSp>
        <p:nvGrpSpPr>
          <p:cNvPr id="18" name="Group 17"/>
          <p:cNvGrpSpPr/>
          <p:nvPr/>
        </p:nvGrpSpPr>
        <p:grpSpPr>
          <a:xfrm>
            <a:off x="1751013" y="1582738"/>
            <a:ext cx="609600" cy="6350"/>
            <a:chOff x="5041175" y="3775225"/>
            <a:chExt cx="609625" cy="9550"/>
          </a:xfrm>
        </p:grpSpPr>
        <p:grpSp>
          <p:nvGrpSpPr>
            <p:cNvPr id="19" name="Group 18"/>
            <p:cNvGrpSpPr/>
            <p:nvPr/>
          </p:nvGrpSpPr>
          <p:grpSpPr>
            <a:xfrm>
              <a:off x="5041200" y="3776825"/>
              <a:ext cx="609600" cy="6350"/>
              <a:chOff x="0" y="0"/>
              <a:chExt cx="609600" cy="6350"/>
            </a:xfrm>
          </p:grpSpPr>
          <p:sp>
            <p:nvSpPr>
              <p:cNvPr id="20" name="Rectangle 19"/>
              <p:cNvSpPr/>
              <p:nvPr/>
            </p:nvSpPr>
            <p:spPr>
              <a:xfrm>
                <a:off x="0" y="0"/>
                <a:ext cx="609600" cy="63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1" name="Straight Arrow Connector 20"/>
              <p:cNvCxnSpPr/>
              <p:nvPr/>
            </p:nvCxnSpPr>
            <p:spPr>
              <a:xfrm>
                <a:off x="0" y="3175"/>
                <a:ext cx="609600" cy="0"/>
              </a:xfrm>
              <a:prstGeom prst="straightConnector1">
                <a:avLst/>
              </a:prstGeom>
              <a:solidFill>
                <a:srgbClr val="FFFFFF"/>
              </a:solidFill>
              <a:ln w="9525" cap="flat" cmpd="sng">
                <a:solidFill>
                  <a:srgbClr val="000000"/>
                </a:solidFill>
                <a:prstDash val="solid"/>
                <a:round/>
                <a:headEnd type="none" w="sm" len="sm"/>
                <a:tailEnd type="none" w="sm" len="sm"/>
              </a:ln>
            </p:spPr>
          </p:cxnSp>
        </p:grpSp>
      </p:grpSp>
      <p:grpSp>
        <p:nvGrpSpPr>
          <p:cNvPr id="22" name="Group 21"/>
          <p:cNvGrpSpPr/>
          <p:nvPr/>
        </p:nvGrpSpPr>
        <p:grpSpPr>
          <a:xfrm>
            <a:off x="1751013" y="1582738"/>
            <a:ext cx="609600" cy="6350"/>
            <a:chOff x="5041175" y="3775225"/>
            <a:chExt cx="609625" cy="9550"/>
          </a:xfrm>
        </p:grpSpPr>
        <p:grpSp>
          <p:nvGrpSpPr>
            <p:cNvPr id="23" name="Group 22"/>
            <p:cNvGrpSpPr/>
            <p:nvPr/>
          </p:nvGrpSpPr>
          <p:grpSpPr>
            <a:xfrm>
              <a:off x="5041200" y="3776825"/>
              <a:ext cx="609600" cy="6350"/>
              <a:chOff x="0" y="0"/>
              <a:chExt cx="609600" cy="6350"/>
            </a:xfrm>
          </p:grpSpPr>
          <p:sp>
            <p:nvSpPr>
              <p:cNvPr id="24" name="Rectangle 23"/>
              <p:cNvSpPr/>
              <p:nvPr/>
            </p:nvSpPr>
            <p:spPr>
              <a:xfrm>
                <a:off x="0" y="0"/>
                <a:ext cx="609600" cy="63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5" name="Straight Arrow Connector 24"/>
              <p:cNvCxnSpPr/>
              <p:nvPr/>
            </p:nvCxnSpPr>
            <p:spPr>
              <a:xfrm>
                <a:off x="0" y="3175"/>
                <a:ext cx="609600" cy="0"/>
              </a:xfrm>
              <a:prstGeom prst="straightConnector1">
                <a:avLst/>
              </a:prstGeom>
              <a:solidFill>
                <a:srgbClr val="FFFFFF"/>
              </a:solidFill>
              <a:ln w="9525" cap="flat" cmpd="sng">
                <a:solidFill>
                  <a:srgbClr val="000000"/>
                </a:solidFill>
                <a:prstDash val="solid"/>
                <a:round/>
                <a:headEnd type="none" w="sm" len="sm"/>
                <a:tailEnd type="none" w="sm" len="sm"/>
              </a:ln>
            </p:spPr>
          </p:cxnSp>
        </p:grpSp>
      </p:grpSp>
      <p:grpSp>
        <p:nvGrpSpPr>
          <p:cNvPr id="26" name="Group 25"/>
          <p:cNvGrpSpPr/>
          <p:nvPr/>
        </p:nvGrpSpPr>
        <p:grpSpPr>
          <a:xfrm>
            <a:off x="1751013" y="1582738"/>
            <a:ext cx="609600" cy="9525"/>
            <a:chOff x="5041175" y="3774900"/>
            <a:chExt cx="609625" cy="10175"/>
          </a:xfrm>
        </p:grpSpPr>
        <p:grpSp>
          <p:nvGrpSpPr>
            <p:cNvPr id="27" name="Group 26"/>
            <p:cNvGrpSpPr/>
            <p:nvPr/>
          </p:nvGrpSpPr>
          <p:grpSpPr>
            <a:xfrm>
              <a:off x="5041200" y="3774920"/>
              <a:ext cx="609600" cy="10150"/>
              <a:chOff x="0" y="0"/>
              <a:chExt cx="609600" cy="10150"/>
            </a:xfrm>
          </p:grpSpPr>
          <p:sp>
            <p:nvSpPr>
              <p:cNvPr id="28" name="Rectangle 27"/>
              <p:cNvSpPr/>
              <p:nvPr/>
            </p:nvSpPr>
            <p:spPr>
              <a:xfrm>
                <a:off x="0" y="0"/>
                <a:ext cx="609600" cy="10150"/>
              </a:xfrm>
              <a:prstGeom prst="rect">
                <a:avLst/>
              </a:prstGeom>
              <a:noFill/>
              <a:ln>
                <a:noFill/>
              </a:ln>
            </p:spPr>
            <p:txBody>
              <a:bodyPr spcFirstLastPara="1" wrap="square" lIns="91425" tIns="91425" rIns="91425" bIns="91425" anchor="ctr" anchorCtr="0">
                <a:noAutofit/>
              </a:bodyPr>
              <a:lstStyle/>
              <a:p>
                <a:pPr marL="0" marR="0">
                  <a:lnSpc>
                    <a:spcPct val="107000"/>
                  </a:lnSpc>
                  <a:spcBef>
                    <a:spcPts val="0"/>
                  </a:spcBef>
                  <a:spcAft>
                    <a:spcPts val="0"/>
                  </a:spcAft>
                </a:pPr>
                <a:r>
                  <a:rPr lang="en-US" sz="1100">
                    <a:effectLst/>
                    <a:latin typeface="Calibri"/>
                    <a:ea typeface="Calibri"/>
                  </a:rPr>
                  <a:t> </a:t>
                </a:r>
              </a:p>
            </p:txBody>
          </p:sp>
          <p:cxnSp>
            <p:nvCxnSpPr>
              <p:cNvPr id="29" name="Straight Arrow Connector 28"/>
              <p:cNvCxnSpPr/>
              <p:nvPr/>
            </p:nvCxnSpPr>
            <p:spPr>
              <a:xfrm>
                <a:off x="0" y="5080"/>
                <a:ext cx="609600" cy="0"/>
              </a:xfrm>
              <a:prstGeom prst="straightConnector1">
                <a:avLst/>
              </a:prstGeom>
              <a:solidFill>
                <a:srgbClr val="FFFFFF"/>
              </a:solidFill>
              <a:ln w="9600" cap="flat" cmpd="sng">
                <a:solidFill>
                  <a:srgbClr val="000000"/>
                </a:solidFill>
                <a:prstDash val="solid"/>
                <a:round/>
                <a:headEnd type="none" w="sm" len="sm"/>
                <a:tailEnd type="none" w="sm" len="sm"/>
              </a:ln>
            </p:spPr>
          </p:cxnSp>
        </p:grpSp>
      </p:grpSp>
    </p:spTree>
    <p:extLst>
      <p:ext uri="{BB962C8B-B14F-4D97-AF65-F5344CB8AC3E}">
        <p14:creationId xmlns:p14="http://schemas.microsoft.com/office/powerpoint/2010/main" xmlns="" val="9524685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29000" y="76200"/>
            <a:ext cx="1828800" cy="830997"/>
          </a:xfrm>
          <a:prstGeom prst="rect">
            <a:avLst/>
          </a:prstGeom>
          <a:noFill/>
        </p:spPr>
        <p:txBody>
          <a:bodyPr wrap="square" rtlCol="0">
            <a:spAutoFit/>
          </a:bodyPr>
          <a:lstStyle/>
          <a:p>
            <a:r>
              <a:rPr lang="en-US" sz="2800" b="1" dirty="0" smtClean="0">
                <a:solidFill>
                  <a:schemeClr val="tx2"/>
                </a:solidFill>
              </a:rPr>
              <a:t>DATA SET</a:t>
            </a:r>
            <a:endParaRPr lang="en-US" sz="2800" b="1" dirty="0">
              <a:solidFill>
                <a:schemeClr val="tx2"/>
              </a:solidFill>
            </a:endParaRPr>
          </a:p>
          <a:p>
            <a:pPr marL="342900" indent="-342900">
              <a:buFont typeface="Arial" pitchFamily="34" charset="0"/>
              <a:buChar char="•"/>
            </a:pPr>
            <a:endParaRPr lang="en-US" sz="2000" dirty="0" smtClean="0"/>
          </a:p>
        </p:txBody>
      </p:sp>
      <p:sp>
        <p:nvSpPr>
          <p:cNvPr id="2" name="Rectangle 1"/>
          <p:cNvSpPr/>
          <p:nvPr/>
        </p:nvSpPr>
        <p:spPr>
          <a:xfrm>
            <a:off x="457200" y="896666"/>
            <a:ext cx="8153400" cy="1200329"/>
          </a:xfrm>
          <a:prstGeom prst="rect">
            <a:avLst/>
          </a:prstGeom>
        </p:spPr>
        <p:txBody>
          <a:bodyPr wrap="square">
            <a:spAutoFit/>
          </a:bodyPr>
          <a:lstStyle/>
          <a:p>
            <a:pPr marL="285750" indent="-285750">
              <a:buFont typeface="Wingdings" pitchFamily="2" charset="2"/>
              <a:buChar char="v"/>
            </a:pPr>
            <a:r>
              <a:rPr lang="en-US" dirty="0"/>
              <a:t>historical data downloaded from the </a:t>
            </a:r>
            <a:r>
              <a:rPr lang="en-US" dirty="0" smtClean="0"/>
              <a:t>Internet</a:t>
            </a:r>
          </a:p>
          <a:p>
            <a:pPr marL="285750" lvl="0" indent="-285750">
              <a:buFont typeface="Wingdings" pitchFamily="2" charset="2"/>
              <a:buChar char="v"/>
            </a:pPr>
            <a:r>
              <a:rPr lang="en-US" dirty="0" err="1" smtClean="0"/>
              <a:t>Kaggle</a:t>
            </a:r>
            <a:r>
              <a:rPr lang="en-US" dirty="0" smtClean="0"/>
              <a:t> </a:t>
            </a:r>
            <a:r>
              <a:rPr lang="en-US" dirty="0"/>
              <a:t>data set </a:t>
            </a:r>
            <a:r>
              <a:rPr lang="en-US" u="sng" dirty="0" err="1">
                <a:hlinkClick r:id="rId2"/>
              </a:rPr>
              <a:t>dataset_kaggle_stock</a:t>
            </a:r>
            <a:endParaRPr lang="en-US" dirty="0"/>
          </a:p>
          <a:p>
            <a:pPr marL="285750" lvl="0" indent="-285750">
              <a:buFont typeface="Wingdings" pitchFamily="2" charset="2"/>
              <a:buChar char="v"/>
            </a:pPr>
            <a:r>
              <a:rPr lang="en-US" dirty="0"/>
              <a:t>we downloaded live datasets namely </a:t>
            </a:r>
            <a:r>
              <a:rPr lang="en-US" dirty="0" err="1"/>
              <a:t>google</a:t>
            </a:r>
            <a:r>
              <a:rPr lang="en-US" dirty="0"/>
              <a:t>, nifty, reliance, etc.</a:t>
            </a:r>
            <a:br>
              <a:rPr lang="en-US" dirty="0"/>
            </a:br>
            <a:r>
              <a:rPr lang="en-US" dirty="0"/>
              <a:t>from the Yahoo Finance website </a:t>
            </a:r>
            <a:r>
              <a:rPr lang="en-US" u="sng" dirty="0">
                <a:hlinkClick r:id="rId3"/>
              </a:rPr>
              <a:t>(https://finance.yahoo.com/</a:t>
            </a:r>
            <a:r>
              <a:rPr lang="en-US" dirty="0"/>
              <a:t>)</a:t>
            </a:r>
          </a:p>
        </p:txBody>
      </p:sp>
      <p:graphicFrame>
        <p:nvGraphicFramePr>
          <p:cNvPr id="6" name="Table 5"/>
          <p:cNvGraphicFramePr>
            <a:graphicFrameLocks noGrp="1"/>
          </p:cNvGraphicFramePr>
          <p:nvPr>
            <p:extLst>
              <p:ext uri="{D42A27DB-BD31-4B8C-83A1-F6EECF244321}">
                <p14:modId xmlns:p14="http://schemas.microsoft.com/office/powerpoint/2010/main" xmlns="" val="2348847438"/>
              </p:ext>
            </p:extLst>
          </p:nvPr>
        </p:nvGraphicFramePr>
        <p:xfrm>
          <a:off x="685800" y="2514600"/>
          <a:ext cx="7110380" cy="3919412"/>
        </p:xfrm>
        <a:graphic>
          <a:graphicData uri="http://schemas.openxmlformats.org/drawingml/2006/table">
            <a:tbl>
              <a:tblPr>
                <a:tableStyleId>{5C22544A-7EE6-4342-B048-85BDC9FD1C3A}</a:tableStyleId>
              </a:tblPr>
              <a:tblGrid>
                <a:gridCol w="1777595"/>
                <a:gridCol w="1777595"/>
                <a:gridCol w="1777595"/>
                <a:gridCol w="1777595"/>
              </a:tblGrid>
              <a:tr h="53975">
                <a:tc>
                  <a:txBody>
                    <a:bodyPr/>
                    <a:lstStyle/>
                    <a:p>
                      <a:pPr marL="530225" marR="100330" indent="-268605" algn="ctr">
                        <a:lnSpc>
                          <a:spcPct val="107000"/>
                        </a:lnSpc>
                        <a:spcBef>
                          <a:spcPts val="0"/>
                        </a:spcBef>
                        <a:spcAft>
                          <a:spcPts val="0"/>
                        </a:spcAft>
                      </a:pPr>
                      <a:r>
                        <a:rPr lang="en-US" sz="1100" dirty="0">
                          <a:effectLst/>
                        </a:rPr>
                        <a:t>Independent </a:t>
                      </a:r>
                      <a:r>
                        <a:rPr lang="en-US" sz="1100" dirty="0" err="1">
                          <a:effectLst/>
                        </a:rPr>
                        <a:t>Fea</a:t>
                      </a:r>
                      <a:r>
                        <a:rPr lang="en-US" sz="1100" dirty="0">
                          <a:effectLst/>
                        </a:rPr>
                        <a:t>- </a:t>
                      </a:r>
                      <a:r>
                        <a:rPr lang="en-US" sz="1100" dirty="0" err="1">
                          <a:effectLst/>
                        </a:rPr>
                        <a:t>tures</a:t>
                      </a:r>
                      <a:endParaRPr lang="en-US" sz="1100" dirty="0">
                        <a:effectLst/>
                        <a:latin typeface="Calibri"/>
                        <a:ea typeface="Calibri"/>
                      </a:endParaRPr>
                    </a:p>
                  </a:txBody>
                  <a:tcPr marL="68055" marR="68055" marT="0" marB="0"/>
                </a:tc>
                <a:tc>
                  <a:txBody>
                    <a:bodyPr/>
                    <a:lstStyle/>
                    <a:p>
                      <a:pPr marL="341630" marR="0" algn="ctr">
                        <a:lnSpc>
                          <a:spcPct val="107000"/>
                        </a:lnSpc>
                        <a:spcBef>
                          <a:spcPts val="10"/>
                        </a:spcBef>
                        <a:spcAft>
                          <a:spcPts val="0"/>
                        </a:spcAft>
                      </a:pPr>
                      <a:r>
                        <a:rPr lang="en-US" sz="1100">
                          <a:effectLst/>
                        </a:rPr>
                        <a:t>Indicator Used</a:t>
                      </a:r>
                      <a:endParaRPr lang="en-US" sz="1100">
                        <a:effectLst/>
                        <a:latin typeface="Calibri"/>
                        <a:ea typeface="Calibri"/>
                      </a:endParaRPr>
                    </a:p>
                  </a:txBody>
                  <a:tcPr marL="68055" marR="68055" marT="0" marB="0"/>
                </a:tc>
                <a:tc>
                  <a:txBody>
                    <a:bodyPr/>
                    <a:lstStyle/>
                    <a:p>
                      <a:pPr marL="223520" marR="0" indent="116840" algn="ctr">
                        <a:lnSpc>
                          <a:spcPct val="107000"/>
                        </a:lnSpc>
                        <a:spcBef>
                          <a:spcPts val="0"/>
                        </a:spcBef>
                        <a:spcAft>
                          <a:spcPts val="0"/>
                        </a:spcAft>
                      </a:pPr>
                      <a:r>
                        <a:rPr lang="en-US" sz="1100">
                          <a:effectLst/>
                        </a:rPr>
                        <a:t>Date Range</a:t>
                      </a:r>
                      <a:endParaRPr lang="en-US" sz="1100">
                        <a:effectLst/>
                        <a:latin typeface="Calibri"/>
                        <a:ea typeface="Calibri"/>
                      </a:endParaRPr>
                    </a:p>
                  </a:txBody>
                  <a:tcPr marL="68055" marR="68055" marT="0" marB="0"/>
                </a:tc>
                <a:tc>
                  <a:txBody>
                    <a:bodyPr/>
                    <a:lstStyle/>
                    <a:p>
                      <a:pPr marL="378460" marR="241935" algn="ctr">
                        <a:lnSpc>
                          <a:spcPct val="107000"/>
                        </a:lnSpc>
                        <a:spcBef>
                          <a:spcPts val="10"/>
                        </a:spcBef>
                        <a:spcAft>
                          <a:spcPts val="0"/>
                        </a:spcAft>
                      </a:pPr>
                      <a:r>
                        <a:rPr lang="en-US" sz="1100">
                          <a:effectLst/>
                        </a:rPr>
                        <a:t>Data Source</a:t>
                      </a:r>
                      <a:endParaRPr lang="en-US" sz="1100">
                        <a:effectLst/>
                        <a:latin typeface="Calibri"/>
                        <a:ea typeface="Calibri"/>
                      </a:endParaRPr>
                    </a:p>
                  </a:txBody>
                  <a:tcPr marL="68055" marR="68055" marT="0" marB="0"/>
                </a:tc>
              </a:tr>
              <a:tr h="479809">
                <a:tc>
                  <a:txBody>
                    <a:bodyPr/>
                    <a:lstStyle/>
                    <a:p>
                      <a:pPr marL="313055" marR="156210" algn="ctr">
                        <a:lnSpc>
                          <a:spcPct val="107000"/>
                        </a:lnSpc>
                        <a:spcBef>
                          <a:spcPts val="0"/>
                        </a:spcBef>
                        <a:spcAft>
                          <a:spcPts val="0"/>
                        </a:spcAft>
                      </a:pPr>
                      <a:r>
                        <a:rPr lang="en-US" sz="1100" dirty="0">
                          <a:effectLst/>
                        </a:rPr>
                        <a:t>Gold Prices</a:t>
                      </a:r>
                      <a:endParaRPr lang="en-US" sz="1100" dirty="0">
                        <a:effectLst/>
                        <a:latin typeface="Calibri"/>
                        <a:ea typeface="Calibri"/>
                      </a:endParaRPr>
                    </a:p>
                  </a:txBody>
                  <a:tcPr marL="68055" marR="68055" marT="0" marB="0"/>
                </a:tc>
                <a:tc>
                  <a:txBody>
                    <a:bodyPr/>
                    <a:lstStyle/>
                    <a:p>
                      <a:pPr marL="123825" marR="0">
                        <a:lnSpc>
                          <a:spcPct val="107000"/>
                        </a:lnSpc>
                        <a:spcBef>
                          <a:spcPts val="0"/>
                        </a:spcBef>
                        <a:spcAft>
                          <a:spcPts val="0"/>
                        </a:spcAft>
                      </a:pPr>
                      <a:r>
                        <a:rPr lang="en-US" sz="1100">
                          <a:effectLst/>
                        </a:rPr>
                        <a:t>Comex 100oz</a:t>
                      </a:r>
                    </a:p>
                    <a:p>
                      <a:pPr marL="123825" marR="0">
                        <a:lnSpc>
                          <a:spcPct val="107000"/>
                        </a:lnSpc>
                        <a:spcBef>
                          <a:spcPts val="0"/>
                        </a:spcBef>
                        <a:spcAft>
                          <a:spcPts val="0"/>
                        </a:spcAft>
                      </a:pPr>
                      <a:r>
                        <a:rPr lang="en-US" sz="1100">
                          <a:effectLst/>
                        </a:rPr>
                        <a:t>Gold Price -Chicago Mercantile Exchange (Gold)</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95000"/>
                        </a:lnSpc>
                        <a:spcBef>
                          <a:spcPts val="0"/>
                        </a:spcBef>
                        <a:spcAft>
                          <a:spcPts val="0"/>
                        </a:spcAft>
                      </a:pPr>
                      <a:r>
                        <a:rPr lang="en-US" sz="1100">
                          <a:effectLst/>
                        </a:rPr>
                        <a:t>2006 to 28</a:t>
                      </a:r>
                    </a:p>
                    <a:p>
                      <a:pPr marL="0" marR="193675" algn="ctr">
                        <a:lnSpc>
                          <a:spcPct val="95000"/>
                        </a:lnSpc>
                        <a:spcBef>
                          <a:spcPts val="0"/>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3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3977">
                <a:tc>
                  <a:txBody>
                    <a:bodyPr/>
                    <a:lstStyle/>
                    <a:p>
                      <a:pPr marL="313055" marR="156210" algn="ctr">
                        <a:lnSpc>
                          <a:spcPct val="107000"/>
                        </a:lnSpc>
                        <a:spcBef>
                          <a:spcPts val="0"/>
                        </a:spcBef>
                        <a:spcAft>
                          <a:spcPts val="0"/>
                        </a:spcAft>
                      </a:pPr>
                      <a:r>
                        <a:rPr lang="en-US" sz="1100">
                          <a:effectLst/>
                        </a:rPr>
                        <a:t>Fuel Prices</a:t>
                      </a:r>
                      <a:endParaRPr lang="en-US" sz="1100">
                        <a:effectLst/>
                        <a:latin typeface="Calibri"/>
                        <a:ea typeface="Calibri"/>
                      </a:endParaRPr>
                    </a:p>
                  </a:txBody>
                  <a:tcPr marL="68055" marR="68055" marT="0" marB="0"/>
                </a:tc>
                <a:tc>
                  <a:txBody>
                    <a:bodyPr/>
                    <a:lstStyle/>
                    <a:p>
                      <a:pPr marL="179705" marR="0">
                        <a:lnSpc>
                          <a:spcPct val="107000"/>
                        </a:lnSpc>
                        <a:spcBef>
                          <a:spcPts val="0"/>
                        </a:spcBef>
                        <a:spcAft>
                          <a:spcPts val="0"/>
                        </a:spcAft>
                      </a:pPr>
                      <a:r>
                        <a:rPr lang="en-US" sz="1100">
                          <a:effectLst/>
                        </a:rPr>
                        <a:t>Brent Crude Oil Benchmark (Brent)</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107000"/>
                        </a:lnSpc>
                        <a:spcBef>
                          <a:spcPts val="0"/>
                        </a:spcBef>
                        <a:spcAft>
                          <a:spcPts val="0"/>
                        </a:spcAft>
                      </a:pPr>
                      <a:r>
                        <a:rPr lang="en-US" sz="1100">
                          <a:effectLst/>
                        </a:rPr>
                        <a:t>2006 to 28</a:t>
                      </a:r>
                    </a:p>
                    <a:p>
                      <a:pPr marL="0" marR="192405" algn="ctr">
                        <a:lnSpc>
                          <a:spcPct val="89000"/>
                        </a:lnSpc>
                        <a:spcBef>
                          <a:spcPts val="5"/>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3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9540">
                <a:tc>
                  <a:txBody>
                    <a:bodyPr/>
                    <a:lstStyle/>
                    <a:p>
                      <a:pPr marL="313055" marR="157480" algn="ctr">
                        <a:lnSpc>
                          <a:spcPct val="107000"/>
                        </a:lnSpc>
                        <a:spcBef>
                          <a:spcPts val="0"/>
                        </a:spcBef>
                        <a:spcAft>
                          <a:spcPts val="0"/>
                        </a:spcAft>
                      </a:pPr>
                      <a:r>
                        <a:rPr lang="en-US" sz="1100">
                          <a:effectLst/>
                        </a:rPr>
                        <a:t>Bond Yields</a:t>
                      </a:r>
                      <a:endParaRPr lang="en-US" sz="1100">
                        <a:effectLst/>
                        <a:latin typeface="Calibri"/>
                        <a:ea typeface="Calibri"/>
                      </a:endParaRPr>
                    </a:p>
                  </a:txBody>
                  <a:tcPr marL="68055" marR="68055" marT="0" marB="0"/>
                </a:tc>
                <a:tc>
                  <a:txBody>
                    <a:bodyPr/>
                    <a:lstStyle/>
                    <a:p>
                      <a:pPr marL="179705" marR="20320" indent="59055" algn="ctr">
                        <a:lnSpc>
                          <a:spcPct val="98000"/>
                        </a:lnSpc>
                        <a:spcBef>
                          <a:spcPts val="0"/>
                        </a:spcBef>
                        <a:spcAft>
                          <a:spcPts val="0"/>
                        </a:spcAft>
                      </a:pPr>
                      <a:r>
                        <a:rPr lang="en-US" sz="1100">
                          <a:effectLst/>
                        </a:rPr>
                        <a:t>10 year Govt. of In- dia Bond Yield</a:t>
                      </a:r>
                    </a:p>
                    <a:p>
                      <a:pPr marL="179705" marR="20320" indent="59055" algn="ctr">
                        <a:lnSpc>
                          <a:spcPct val="98000"/>
                        </a:lnSpc>
                        <a:spcBef>
                          <a:spcPts val="0"/>
                        </a:spcBef>
                        <a:spcAft>
                          <a:spcPts val="0"/>
                        </a:spcAft>
                      </a:pPr>
                      <a:r>
                        <a:rPr lang="en-US" sz="1100">
                          <a:effectLst/>
                        </a:rPr>
                        <a:t>(G-Sec)</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a:effectLst/>
                        </a:rPr>
                        <a:t>29 Dec</a:t>
                      </a:r>
                    </a:p>
                    <a:p>
                      <a:pPr marL="0" marR="180340" algn="ctr">
                        <a:lnSpc>
                          <a:spcPct val="95000"/>
                        </a:lnSpc>
                        <a:spcBef>
                          <a:spcPts val="0"/>
                        </a:spcBef>
                        <a:spcAft>
                          <a:spcPts val="0"/>
                        </a:spcAft>
                      </a:pPr>
                      <a:r>
                        <a:rPr lang="en-US" sz="1100">
                          <a:effectLst/>
                        </a:rPr>
                        <a:t>2006 to 28</a:t>
                      </a:r>
                    </a:p>
                    <a:p>
                      <a:pPr marL="0" marR="193675" algn="ctr">
                        <a:lnSpc>
                          <a:spcPct val="89000"/>
                        </a:lnSpc>
                        <a:spcBef>
                          <a:spcPts val="0"/>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4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325124">
                <a:tc>
                  <a:txBody>
                    <a:bodyPr/>
                    <a:lstStyle/>
                    <a:p>
                      <a:pPr marL="313055" marR="157480" algn="ctr">
                        <a:lnSpc>
                          <a:spcPct val="107000"/>
                        </a:lnSpc>
                        <a:spcBef>
                          <a:spcPts val="0"/>
                        </a:spcBef>
                        <a:spcAft>
                          <a:spcPts val="0"/>
                        </a:spcAft>
                      </a:pPr>
                      <a:r>
                        <a:rPr lang="en-US" sz="1100">
                          <a:effectLst/>
                        </a:rPr>
                        <a:t>Exchange Rate</a:t>
                      </a:r>
                      <a:endParaRPr lang="en-US" sz="1100">
                        <a:effectLst/>
                        <a:latin typeface="Calibri"/>
                        <a:ea typeface="Calibri"/>
                      </a:endParaRPr>
                    </a:p>
                  </a:txBody>
                  <a:tcPr marL="68055" marR="68055" marT="0" marB="0"/>
                </a:tc>
                <a:tc>
                  <a:txBody>
                    <a:bodyPr/>
                    <a:lstStyle/>
                    <a:p>
                      <a:pPr marL="0" marR="0">
                        <a:lnSpc>
                          <a:spcPct val="94000"/>
                        </a:lnSpc>
                        <a:spcBef>
                          <a:spcPts val="0"/>
                        </a:spcBef>
                        <a:spcAft>
                          <a:spcPts val="0"/>
                        </a:spcAft>
                      </a:pPr>
                      <a:r>
                        <a:rPr lang="en-US" sz="1100">
                          <a:effectLst/>
                        </a:rPr>
                        <a:t>USD-INR Exchange Rate</a:t>
                      </a:r>
                      <a:endParaRPr lang="en-US" sz="1100">
                        <a:effectLst/>
                        <a:latin typeface="Calibri"/>
                        <a:ea typeface="Calibri"/>
                      </a:endParaRPr>
                    </a:p>
                  </a:txBody>
                  <a:tcPr marL="68055" marR="68055" marT="0" marB="0"/>
                </a:tc>
                <a:tc>
                  <a:txBody>
                    <a:bodyPr/>
                    <a:lstStyle/>
                    <a:p>
                      <a:pPr marL="0" marR="199390" algn="ctr">
                        <a:lnSpc>
                          <a:spcPct val="94000"/>
                        </a:lnSpc>
                        <a:spcBef>
                          <a:spcPts val="0"/>
                        </a:spcBef>
                        <a:spcAft>
                          <a:spcPts val="0"/>
                        </a:spcAft>
                      </a:pPr>
                      <a:r>
                        <a:rPr lang="en-US" sz="1100">
                          <a:effectLst/>
                        </a:rPr>
                        <a:t>29 Dec</a:t>
                      </a:r>
                    </a:p>
                    <a:p>
                      <a:pPr marL="0" marR="180340" algn="ctr">
                        <a:lnSpc>
                          <a:spcPct val="107000"/>
                        </a:lnSpc>
                        <a:spcBef>
                          <a:spcPts val="0"/>
                        </a:spcBef>
                        <a:spcAft>
                          <a:spcPts val="0"/>
                        </a:spcAft>
                      </a:pPr>
                      <a:r>
                        <a:rPr lang="en-US" sz="1100">
                          <a:effectLst/>
                        </a:rPr>
                        <a:t>2006 to 28</a:t>
                      </a:r>
                    </a:p>
                    <a:p>
                      <a:pPr marL="0" marR="193675" algn="ctr">
                        <a:lnSpc>
                          <a:spcPct val="89000"/>
                        </a:lnSpc>
                        <a:spcBef>
                          <a:spcPts val="5"/>
                        </a:spcBef>
                        <a:spcAft>
                          <a:spcPts val="0"/>
                        </a:spcAft>
                      </a:pPr>
                      <a:r>
                        <a:rPr lang="en-US" sz="1100">
                          <a:effectLst/>
                        </a:rPr>
                        <a:t>June 2022</a:t>
                      </a:r>
                      <a:endParaRPr lang="en-US" sz="1100">
                        <a:effectLst/>
                        <a:latin typeface="Calibri"/>
                        <a:ea typeface="Calibri"/>
                      </a:endParaRPr>
                    </a:p>
                  </a:txBody>
                  <a:tcPr marL="68055" marR="68055" marT="0" marB="0"/>
                </a:tc>
                <a:tc>
                  <a:txBody>
                    <a:bodyPr/>
                    <a:lstStyle/>
                    <a:p>
                      <a:pPr marL="378460" marR="243205" algn="ctr">
                        <a:lnSpc>
                          <a:spcPct val="94000"/>
                        </a:lnSpc>
                        <a:spcBef>
                          <a:spcPts val="0"/>
                        </a:spcBef>
                        <a:spcAft>
                          <a:spcPts val="0"/>
                        </a:spcAft>
                      </a:pPr>
                      <a:r>
                        <a:rPr lang="en-US" sz="1100">
                          <a:effectLst/>
                        </a:rPr>
                        <a:t>Public Domain</a:t>
                      </a:r>
                      <a:endParaRPr lang="en-US" sz="1100">
                        <a:effectLst/>
                        <a:latin typeface="Calibri"/>
                        <a:ea typeface="Calibri"/>
                      </a:endParaRPr>
                    </a:p>
                  </a:txBody>
                  <a:tcPr marL="68055" marR="68055" marT="0" marB="0"/>
                </a:tc>
              </a:tr>
              <a:tr h="599761">
                <a:tc>
                  <a:txBody>
                    <a:bodyPr/>
                    <a:lstStyle/>
                    <a:p>
                      <a:pPr marL="313055" marR="157480" algn="ctr">
                        <a:lnSpc>
                          <a:spcPct val="95000"/>
                        </a:lnSpc>
                        <a:spcBef>
                          <a:spcPts val="0"/>
                        </a:spcBef>
                        <a:spcAft>
                          <a:spcPts val="0"/>
                        </a:spcAft>
                      </a:pPr>
                      <a:r>
                        <a:rPr lang="en-US" sz="1100">
                          <a:effectLst/>
                        </a:rPr>
                        <a:t>Sentiment Data</a:t>
                      </a:r>
                      <a:endParaRPr lang="en-US" sz="1100">
                        <a:effectLst/>
                        <a:latin typeface="Calibri"/>
                        <a:ea typeface="Calibri"/>
                      </a:endParaRPr>
                    </a:p>
                  </a:txBody>
                  <a:tcPr marL="68055" marR="68055" marT="0" marB="0"/>
                </a:tc>
                <a:tc>
                  <a:txBody>
                    <a:bodyPr/>
                    <a:lstStyle/>
                    <a:p>
                      <a:pPr marL="0" marR="0">
                        <a:lnSpc>
                          <a:spcPct val="107000"/>
                        </a:lnSpc>
                        <a:spcBef>
                          <a:spcPts val="0"/>
                        </a:spcBef>
                        <a:spcAft>
                          <a:spcPts val="0"/>
                        </a:spcAft>
                      </a:pPr>
                      <a:r>
                        <a:rPr lang="en-US" sz="1100">
                          <a:effectLst/>
                        </a:rPr>
                        <a:t>News from websites related to stocks in</a:t>
                      </a:r>
                    </a:p>
                    <a:p>
                      <a:pPr marL="0" marR="140335">
                        <a:lnSpc>
                          <a:spcPct val="107000"/>
                        </a:lnSpc>
                        <a:spcBef>
                          <a:spcPts val="0"/>
                        </a:spcBef>
                        <a:spcAft>
                          <a:spcPts val="0"/>
                        </a:spcAft>
                      </a:pPr>
                      <a:r>
                        <a:rPr lang="en-US" sz="1100">
                          <a:effectLst/>
                        </a:rPr>
                        <a:t>consideration viz., Reliance, SBI, HDFC Bank and TCS</a:t>
                      </a:r>
                      <a:endParaRPr lang="en-US" sz="1100">
                        <a:effectLst/>
                        <a:latin typeface="Calibri"/>
                        <a:ea typeface="Calibri"/>
                      </a:endParaRPr>
                    </a:p>
                  </a:txBody>
                  <a:tcPr marL="68055" marR="68055" marT="0" marB="0"/>
                </a:tc>
                <a:tc>
                  <a:txBody>
                    <a:bodyPr/>
                    <a:lstStyle/>
                    <a:p>
                      <a:pPr marL="128905" marR="41275" algn="ctr">
                        <a:lnSpc>
                          <a:spcPct val="93000"/>
                        </a:lnSpc>
                        <a:spcBef>
                          <a:spcPts val="0"/>
                        </a:spcBef>
                        <a:spcAft>
                          <a:spcPts val="0"/>
                        </a:spcAft>
                      </a:pPr>
                      <a:r>
                        <a:rPr lang="en-US" sz="1100">
                          <a:effectLst/>
                        </a:rPr>
                        <a:t>1 June 2019</a:t>
                      </a:r>
                    </a:p>
                    <a:p>
                      <a:pPr marL="12065" marR="69215" algn="ctr">
                        <a:lnSpc>
                          <a:spcPct val="107000"/>
                        </a:lnSpc>
                        <a:spcBef>
                          <a:spcPts val="0"/>
                        </a:spcBef>
                        <a:spcAft>
                          <a:spcPts val="0"/>
                        </a:spcAft>
                      </a:pPr>
                      <a:r>
                        <a:rPr lang="en-US" sz="1100">
                          <a:effectLst/>
                        </a:rPr>
                        <a:t>to 28 June</a:t>
                      </a:r>
                    </a:p>
                    <a:p>
                      <a:pPr marL="15875" marR="69215" algn="ctr">
                        <a:lnSpc>
                          <a:spcPct val="107000"/>
                        </a:lnSpc>
                        <a:spcBef>
                          <a:spcPts val="5"/>
                        </a:spcBef>
                        <a:spcAft>
                          <a:spcPts val="0"/>
                        </a:spcAft>
                      </a:pPr>
                      <a:r>
                        <a:rPr lang="en-US" sz="1100">
                          <a:effectLst/>
                        </a:rPr>
                        <a:t>2022</a:t>
                      </a:r>
                      <a:endParaRPr lang="en-US" sz="1100">
                        <a:effectLst/>
                        <a:latin typeface="Calibri"/>
                        <a:ea typeface="Calibri"/>
                      </a:endParaRPr>
                    </a:p>
                  </a:txBody>
                  <a:tcPr marL="68055" marR="68055" marT="0" marB="0"/>
                </a:tc>
                <a:tc>
                  <a:txBody>
                    <a:bodyPr/>
                    <a:lstStyle/>
                    <a:p>
                      <a:pPr marL="73660" marR="0">
                        <a:lnSpc>
                          <a:spcPct val="107000"/>
                        </a:lnSpc>
                        <a:spcBef>
                          <a:spcPts val="0"/>
                        </a:spcBef>
                        <a:spcAft>
                          <a:spcPts val="0"/>
                        </a:spcAft>
                      </a:pPr>
                      <a:r>
                        <a:rPr lang="en-US" sz="1100">
                          <a:effectLst/>
                        </a:rPr>
                        <a:t>Public Domain web- sites like BSE, India Today,Reuters, News18, Hindustan Times, Mint, Global Filings etc.</a:t>
                      </a:r>
                      <a:endParaRPr lang="en-US" sz="1100">
                        <a:effectLst/>
                        <a:latin typeface="Calibri"/>
                        <a:ea typeface="Calibri"/>
                      </a:endParaRPr>
                    </a:p>
                  </a:txBody>
                  <a:tcPr marL="68055" marR="68055" marT="0" marB="0"/>
                </a:tc>
              </a:tr>
              <a:tr h="340792">
                <a:tc>
                  <a:txBody>
                    <a:bodyPr/>
                    <a:lstStyle/>
                    <a:p>
                      <a:pPr marL="0" marR="0">
                        <a:lnSpc>
                          <a:spcPct val="95000"/>
                        </a:lnSpc>
                        <a:spcBef>
                          <a:spcPts val="0"/>
                        </a:spcBef>
                        <a:spcAft>
                          <a:spcPts val="0"/>
                        </a:spcAft>
                      </a:pPr>
                      <a:r>
                        <a:rPr lang="en-US" sz="1100" dirty="0">
                          <a:effectLst/>
                        </a:rPr>
                        <a:t>Dependent Variable Close Price</a:t>
                      </a:r>
                      <a:endParaRPr lang="en-US" sz="1100" dirty="0">
                        <a:effectLst/>
                        <a:latin typeface="Calibri"/>
                        <a:ea typeface="Calibri"/>
                      </a:endParaRPr>
                    </a:p>
                  </a:txBody>
                  <a:tcPr marL="68055" marR="68055" marT="0" marB="0"/>
                </a:tc>
                <a:tc>
                  <a:txBody>
                    <a:bodyPr/>
                    <a:lstStyle/>
                    <a:p>
                      <a:pPr marL="116205" marR="0" indent="223520" algn="ctr">
                        <a:lnSpc>
                          <a:spcPct val="107000"/>
                        </a:lnSpc>
                        <a:spcBef>
                          <a:spcPts val="0"/>
                        </a:spcBef>
                        <a:spcAft>
                          <a:spcPts val="0"/>
                        </a:spcAft>
                      </a:pPr>
                      <a:r>
                        <a:rPr lang="en-US" sz="1100">
                          <a:effectLst/>
                        </a:rPr>
                        <a:t>Close prices are considered – National</a:t>
                      </a:r>
                    </a:p>
                    <a:p>
                      <a:pPr marL="118745" marR="0" algn="ctr">
                        <a:lnSpc>
                          <a:spcPct val="90000"/>
                        </a:lnSpc>
                        <a:spcBef>
                          <a:spcPts val="0"/>
                        </a:spcBef>
                        <a:spcAft>
                          <a:spcPts val="0"/>
                        </a:spcAft>
                      </a:pPr>
                      <a:r>
                        <a:rPr lang="en-US" sz="1100">
                          <a:effectLst/>
                        </a:rPr>
                        <a:t>Stock Exchange price</a:t>
                      </a:r>
                      <a:endParaRPr lang="en-US" sz="1100">
                        <a:effectLst/>
                        <a:latin typeface="Calibri"/>
                        <a:ea typeface="Calibri"/>
                      </a:endParaRPr>
                    </a:p>
                  </a:txBody>
                  <a:tcPr marL="68055" marR="68055" marT="0" marB="0"/>
                </a:tc>
                <a:tc>
                  <a:txBody>
                    <a:bodyPr/>
                    <a:lstStyle/>
                    <a:p>
                      <a:pPr marL="0" marR="199390" algn="ctr">
                        <a:lnSpc>
                          <a:spcPct val="93000"/>
                        </a:lnSpc>
                        <a:spcBef>
                          <a:spcPts val="0"/>
                        </a:spcBef>
                        <a:spcAft>
                          <a:spcPts val="0"/>
                        </a:spcAft>
                      </a:pPr>
                      <a:r>
                        <a:rPr lang="en-US" sz="1100" dirty="0">
                          <a:effectLst/>
                        </a:rPr>
                        <a:t>29 Dec</a:t>
                      </a:r>
                    </a:p>
                    <a:p>
                      <a:pPr marL="0" marR="180340" algn="ctr">
                        <a:lnSpc>
                          <a:spcPct val="107000"/>
                        </a:lnSpc>
                        <a:spcBef>
                          <a:spcPts val="0"/>
                        </a:spcBef>
                        <a:spcAft>
                          <a:spcPts val="0"/>
                        </a:spcAft>
                      </a:pPr>
                      <a:r>
                        <a:rPr lang="en-US" sz="1100" dirty="0">
                          <a:effectLst/>
                        </a:rPr>
                        <a:t>2006 to 28</a:t>
                      </a:r>
                    </a:p>
                    <a:p>
                      <a:pPr marL="0" marR="193675" algn="ctr">
                        <a:lnSpc>
                          <a:spcPct val="90000"/>
                        </a:lnSpc>
                        <a:spcBef>
                          <a:spcPts val="5"/>
                        </a:spcBef>
                        <a:spcAft>
                          <a:spcPts val="0"/>
                        </a:spcAft>
                      </a:pPr>
                      <a:r>
                        <a:rPr lang="en-US" sz="1100" dirty="0">
                          <a:effectLst/>
                        </a:rPr>
                        <a:t>June 2022</a:t>
                      </a:r>
                      <a:endParaRPr lang="en-US" sz="1100" dirty="0">
                        <a:effectLst/>
                        <a:latin typeface="Calibri"/>
                        <a:ea typeface="Calibri"/>
                      </a:endParaRPr>
                    </a:p>
                  </a:txBody>
                  <a:tcPr marL="68055" marR="68055" marT="0" marB="0"/>
                </a:tc>
                <a:tc>
                  <a:txBody>
                    <a:bodyPr/>
                    <a:lstStyle/>
                    <a:p>
                      <a:pPr marL="378460" marR="245745" algn="ctr">
                        <a:lnSpc>
                          <a:spcPct val="93000"/>
                        </a:lnSpc>
                        <a:spcBef>
                          <a:spcPts val="0"/>
                        </a:spcBef>
                        <a:spcAft>
                          <a:spcPts val="0"/>
                        </a:spcAft>
                      </a:pPr>
                      <a:r>
                        <a:rPr lang="en-US" sz="1100" dirty="0">
                          <a:effectLst/>
                        </a:rPr>
                        <a:t>Yahoo Finance</a:t>
                      </a:r>
                      <a:endParaRPr lang="en-US" sz="1100" dirty="0">
                        <a:effectLst/>
                        <a:latin typeface="Calibri"/>
                        <a:ea typeface="Calibri"/>
                      </a:endParaRPr>
                    </a:p>
                  </a:txBody>
                  <a:tcPr marL="68055" marR="68055" marT="0" marB="0"/>
                </a:tc>
              </a:tr>
            </a:tbl>
          </a:graphicData>
        </a:graphic>
      </p:graphicFrame>
    </p:spTree>
    <p:extLst>
      <p:ext uri="{BB962C8B-B14F-4D97-AF65-F5344CB8AC3E}">
        <p14:creationId xmlns:p14="http://schemas.microsoft.com/office/powerpoint/2010/main" xmlns="" val="3993074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Abstract</a:t>
            </a:r>
            <a:endParaRPr lang="en-US" dirty="0">
              <a:solidFill>
                <a:schemeClr val="accent1"/>
              </a:solidFill>
            </a:endParaRPr>
          </a:p>
        </p:txBody>
      </p:sp>
      <p:sp>
        <p:nvSpPr>
          <p:cNvPr id="3" name="Content Placeholder 2"/>
          <p:cNvSpPr>
            <a:spLocks noGrp="1"/>
          </p:cNvSpPr>
          <p:nvPr>
            <p:ph idx="1"/>
          </p:nvPr>
        </p:nvSpPr>
        <p:spPr/>
        <p:txBody>
          <a:bodyPr>
            <a:normAutofit/>
          </a:bodyPr>
          <a:lstStyle/>
          <a:p>
            <a:pPr marL="0" indent="0">
              <a:buNone/>
            </a:pPr>
            <a:r>
              <a:rPr lang="en-US" sz="2000" dirty="0"/>
              <a:t>O</a:t>
            </a:r>
            <a:r>
              <a:rPr lang="en-US" sz="2000" dirty="0" smtClean="0"/>
              <a:t>ur aimed </a:t>
            </a:r>
            <a:r>
              <a:rPr lang="en-US" sz="2000" dirty="0"/>
              <a:t>to predict the future stock movement of shares using the historical prices aided with availability of sentiment data. Two models were used as part of the exercise, LSTM was the first model with historical prices as the independent variable. Sentiment Analysis captured using Intensity Analyzer was used as the major parameter for Random Forest Model used for the second part, some macro parameters like Gold, Oil prices, USD exchange rate and Indian Govt. Securities yields were also added to the model for improved accuracy of the model.</a:t>
            </a:r>
          </a:p>
        </p:txBody>
      </p:sp>
    </p:spTree>
    <p:extLst>
      <p:ext uri="{BB962C8B-B14F-4D97-AF65-F5344CB8AC3E}">
        <p14:creationId xmlns:p14="http://schemas.microsoft.com/office/powerpoint/2010/main" xmlns="" val="5300299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1295400"/>
            <a:ext cx="7086600" cy="2862322"/>
          </a:xfrm>
          <a:prstGeom prst="rect">
            <a:avLst/>
          </a:prstGeom>
          <a:noFill/>
        </p:spPr>
        <p:txBody>
          <a:bodyPr wrap="square" rtlCol="0">
            <a:spAutoFit/>
          </a:bodyPr>
          <a:lstStyle/>
          <a:p>
            <a:r>
              <a:rPr lang="en-US" dirty="0" smtClean="0"/>
              <a:t>Hardware </a:t>
            </a:r>
            <a:r>
              <a:rPr lang="en-US" dirty="0"/>
              <a:t>Requirements:</a:t>
            </a:r>
            <a:br>
              <a:rPr lang="en-US" dirty="0"/>
            </a:br>
            <a:r>
              <a:rPr lang="en-US" dirty="0"/>
              <a:t>• RAM: 4 GB</a:t>
            </a:r>
            <a:br>
              <a:rPr lang="en-US" dirty="0"/>
            </a:br>
            <a:r>
              <a:rPr lang="en-US" dirty="0"/>
              <a:t>• Storage: 500 GB</a:t>
            </a:r>
            <a:br>
              <a:rPr lang="en-US" dirty="0"/>
            </a:br>
            <a:r>
              <a:rPr lang="en-US" dirty="0"/>
              <a:t>• CPU: 2 GHz or faster</a:t>
            </a:r>
            <a:br>
              <a:rPr lang="en-US" dirty="0"/>
            </a:br>
            <a:r>
              <a:rPr lang="en-US" dirty="0"/>
              <a:t>• Architecture: 32-bit or 64-bit</a:t>
            </a:r>
            <a:br>
              <a:rPr lang="en-US" dirty="0"/>
            </a:br>
            <a:r>
              <a:rPr lang="en-US" dirty="0"/>
              <a:t>Software Requirements:</a:t>
            </a:r>
            <a:br>
              <a:rPr lang="en-US" dirty="0"/>
            </a:br>
            <a:r>
              <a:rPr lang="en-US" dirty="0"/>
              <a:t>• Python 3.5 in Google </a:t>
            </a:r>
            <a:r>
              <a:rPr lang="en-US" dirty="0" err="1"/>
              <a:t>Colab</a:t>
            </a:r>
            <a:r>
              <a:rPr lang="en-US" dirty="0"/>
              <a:t> is used for data pre-processing, model training and</a:t>
            </a:r>
            <a:br>
              <a:rPr lang="en-US" dirty="0"/>
            </a:br>
            <a:r>
              <a:rPr lang="en-US" dirty="0"/>
              <a:t>prediction.</a:t>
            </a:r>
            <a:br>
              <a:rPr lang="en-US" dirty="0"/>
            </a:br>
            <a:r>
              <a:rPr lang="en-US" dirty="0"/>
              <a:t>• Operating System: windows 7 and above or Linux based OS or MAC OS</a:t>
            </a:r>
          </a:p>
        </p:txBody>
      </p:sp>
      <p:sp>
        <p:nvSpPr>
          <p:cNvPr id="4" name="Rectangle 3"/>
          <p:cNvSpPr/>
          <p:nvPr/>
        </p:nvSpPr>
        <p:spPr>
          <a:xfrm>
            <a:off x="1219200" y="228600"/>
            <a:ext cx="3661323" cy="523220"/>
          </a:xfrm>
          <a:prstGeom prst="rect">
            <a:avLst/>
          </a:prstGeom>
        </p:spPr>
        <p:txBody>
          <a:bodyPr wrap="none">
            <a:spAutoFit/>
          </a:bodyPr>
          <a:lstStyle/>
          <a:p>
            <a:r>
              <a:rPr lang="en-US" sz="2800" b="1" dirty="0" smtClean="0">
                <a:solidFill>
                  <a:schemeClr val="tx2"/>
                </a:solidFill>
              </a:rPr>
              <a:t>TOOL/PLATFORM USED</a:t>
            </a:r>
            <a:endParaRPr lang="en-US" sz="2800" b="1" dirty="0">
              <a:solidFill>
                <a:schemeClr val="tx2"/>
              </a:solidFill>
            </a:endParaRPr>
          </a:p>
        </p:txBody>
      </p:sp>
    </p:spTree>
    <p:extLst>
      <p:ext uri="{BB962C8B-B14F-4D97-AF65-F5344CB8AC3E}">
        <p14:creationId xmlns:p14="http://schemas.microsoft.com/office/powerpoint/2010/main" xmlns="" val="16838546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1219200"/>
            <a:ext cx="7162800" cy="4124206"/>
          </a:xfrm>
          <a:prstGeom prst="rect">
            <a:avLst/>
          </a:prstGeom>
        </p:spPr>
        <p:txBody>
          <a:bodyPr wrap="square">
            <a:spAutoFit/>
          </a:bodyPr>
          <a:lstStyle/>
          <a:p>
            <a:endParaRPr lang="en-GB" sz="2800" b="1" dirty="0">
              <a:solidFill>
                <a:schemeClr val="tx2"/>
              </a:solidFill>
            </a:endParaRPr>
          </a:p>
          <a:p>
            <a:endParaRPr lang="en-GB" b="1" u="sng" dirty="0">
              <a:solidFill>
                <a:srgbClr val="FF0000"/>
              </a:solidFill>
            </a:endParaRPr>
          </a:p>
          <a:p>
            <a:r>
              <a:rPr lang="en-GB" dirty="0" smtClean="0"/>
              <a:t>In </a:t>
            </a:r>
            <a:r>
              <a:rPr lang="en-GB" dirty="0"/>
              <a:t>this project, we are predicting closing stock price of any given organization, we developed a web application for predicting close stock price using LMS and LSTM algorithms for prediction. We have applied datasets belonging to Google, Nifty50, TCS, Infosys and Reliance Stocks and achieved above 95% accuracy for these </a:t>
            </a:r>
            <a:r>
              <a:rPr lang="en-GB" dirty="0" smtClean="0"/>
              <a:t>datasets</a:t>
            </a:r>
          </a:p>
          <a:p>
            <a:endParaRPr lang="en-GB" dirty="0"/>
          </a:p>
          <a:p>
            <a:r>
              <a:rPr lang="en-US" dirty="0"/>
              <a:t>This paper presents an extensive study of stock trend prediction using news and stock prices. It presents a generic approach to implement news sensitive stock prediction model and identifies three main phases. In each phase, challenges are identified and in search of opportunities existing literature is reviewed.</a:t>
            </a:r>
          </a:p>
          <a:p>
            <a:endParaRPr lang="en-IN" dirty="0"/>
          </a:p>
        </p:txBody>
      </p:sp>
      <p:sp>
        <p:nvSpPr>
          <p:cNvPr id="3" name="Rectangle 2"/>
          <p:cNvSpPr/>
          <p:nvPr/>
        </p:nvSpPr>
        <p:spPr>
          <a:xfrm>
            <a:off x="3657600" y="381000"/>
            <a:ext cx="1806905" cy="523220"/>
          </a:xfrm>
          <a:prstGeom prst="rect">
            <a:avLst/>
          </a:prstGeom>
        </p:spPr>
        <p:txBody>
          <a:bodyPr wrap="none">
            <a:spAutoFit/>
          </a:bodyPr>
          <a:lstStyle/>
          <a:p>
            <a:r>
              <a:rPr lang="en-GB" sz="2800" b="1" dirty="0">
                <a:solidFill>
                  <a:schemeClr val="tx2"/>
                </a:solidFill>
              </a:rPr>
              <a:t>Conclusion</a:t>
            </a:r>
            <a:endParaRPr lang="en-US" sz="2800" b="1" dirty="0">
              <a:solidFill>
                <a:schemeClr val="tx2"/>
              </a:solidFill>
            </a:endParaRPr>
          </a:p>
        </p:txBody>
      </p:sp>
    </p:spTree>
    <p:extLst>
      <p:ext uri="{BB962C8B-B14F-4D97-AF65-F5344CB8AC3E}">
        <p14:creationId xmlns:p14="http://schemas.microsoft.com/office/powerpoint/2010/main" xmlns="" val="25181764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4200" y="228600"/>
            <a:ext cx="2047035" cy="523220"/>
          </a:xfrm>
          <a:prstGeom prst="rect">
            <a:avLst/>
          </a:prstGeom>
        </p:spPr>
        <p:txBody>
          <a:bodyPr wrap="none">
            <a:spAutoFit/>
          </a:bodyPr>
          <a:lstStyle/>
          <a:p>
            <a:r>
              <a:rPr lang="en-IN" sz="2800" b="1" dirty="0">
                <a:solidFill>
                  <a:schemeClr val="tx2"/>
                </a:solidFill>
              </a:rPr>
              <a:t>REFERENCES</a:t>
            </a:r>
          </a:p>
        </p:txBody>
      </p:sp>
      <p:sp>
        <p:nvSpPr>
          <p:cNvPr id="5" name="Rectangle 4"/>
          <p:cNvSpPr/>
          <p:nvPr/>
        </p:nvSpPr>
        <p:spPr>
          <a:xfrm>
            <a:off x="304800" y="990601"/>
            <a:ext cx="8686800" cy="6186309"/>
          </a:xfrm>
          <a:prstGeom prst="rect">
            <a:avLst/>
          </a:prstGeom>
        </p:spPr>
        <p:txBody>
          <a:bodyPr wrap="square">
            <a:spAutoFit/>
          </a:bodyPr>
          <a:lstStyle/>
          <a:p>
            <a:pPr lvl="0"/>
            <a:r>
              <a:rPr lang="en-US" dirty="0" smtClean="0"/>
              <a:t>[1]    	Bing</a:t>
            </a:r>
            <a:r>
              <a:rPr lang="en-US" dirty="0"/>
              <a:t>, L., Chan, K. C. C., &amp; </a:t>
            </a:r>
            <a:r>
              <a:rPr lang="en-US" dirty="0" err="1"/>
              <a:t>Ou</a:t>
            </a:r>
            <a:r>
              <a:rPr lang="en-US" dirty="0"/>
              <a:t>, C. Public sentiment analysis in twitter data </a:t>
            </a:r>
            <a:r>
              <a:rPr lang="en-US" dirty="0" smtClean="0"/>
              <a:t>                                         	for prediction </a:t>
            </a:r>
            <a:r>
              <a:rPr lang="en-US" dirty="0"/>
              <a:t>of a company’s stock price movements. 2014 IEEE 11th </a:t>
            </a:r>
            <a:r>
              <a:rPr lang="en-US" dirty="0" smtClean="0"/>
              <a:t>	International </a:t>
            </a:r>
            <a:r>
              <a:rPr lang="en-US" dirty="0"/>
              <a:t>Conference on E- Business Engineering. IEEE. (2014</a:t>
            </a:r>
            <a:r>
              <a:rPr lang="en-US" dirty="0" smtClean="0"/>
              <a:t>).</a:t>
            </a:r>
          </a:p>
          <a:p>
            <a:pPr marL="342900" lvl="0" indent="-342900">
              <a:buFont typeface="+mj-lt"/>
              <a:buAutoNum type="arabicPeriod"/>
            </a:pPr>
            <a:endParaRPr lang="en-US" dirty="0"/>
          </a:p>
          <a:p>
            <a:pPr lvl="0"/>
            <a:r>
              <a:rPr lang="en-US" dirty="0" smtClean="0"/>
              <a:t>[2]	 </a:t>
            </a:r>
            <a:r>
              <a:rPr lang="en-US" dirty="0" err="1" smtClean="0"/>
              <a:t>Bollen</a:t>
            </a:r>
            <a:r>
              <a:rPr lang="en-US" dirty="0"/>
              <a:t>, J., Mao, H., &amp; </a:t>
            </a:r>
            <a:r>
              <a:rPr lang="en-US" dirty="0" err="1"/>
              <a:t>Zeng</a:t>
            </a:r>
            <a:r>
              <a:rPr lang="en-US" dirty="0"/>
              <a:t>, X. Twitter mood predicts the stock market. Journal of </a:t>
            </a:r>
            <a:r>
              <a:rPr lang="en-US" dirty="0" smtClean="0"/>
              <a:t>	</a:t>
            </a:r>
            <a:r>
              <a:rPr lang="en-US" dirty="0" err="1" smtClean="0"/>
              <a:t>Compu</a:t>
            </a:r>
            <a:r>
              <a:rPr lang="en-US" dirty="0" smtClean="0"/>
              <a:t>- </a:t>
            </a:r>
            <a:r>
              <a:rPr lang="en-US" dirty="0" err="1"/>
              <a:t>tational</a:t>
            </a:r>
            <a:r>
              <a:rPr lang="en-US" dirty="0"/>
              <a:t> Science, 2(1), 1–8. (2011</a:t>
            </a:r>
            <a:r>
              <a:rPr lang="en-US" dirty="0" smtClean="0"/>
              <a:t>).</a:t>
            </a:r>
          </a:p>
          <a:p>
            <a:pPr lvl="0"/>
            <a:endParaRPr lang="en-US" dirty="0"/>
          </a:p>
          <a:p>
            <a:pPr lvl="0"/>
            <a:r>
              <a:rPr lang="en-US" dirty="0" smtClean="0"/>
              <a:t>[3]	Chen</a:t>
            </a:r>
            <a:r>
              <a:rPr lang="en-US" dirty="0"/>
              <a:t>. R and </a:t>
            </a:r>
            <a:r>
              <a:rPr lang="en-US" dirty="0" err="1"/>
              <a:t>Lazer</a:t>
            </a:r>
            <a:r>
              <a:rPr lang="en-US" dirty="0"/>
              <a:t>. M., Sentiment Analysis of Twitter Feeds for the Prediction of </a:t>
            </a:r>
            <a:r>
              <a:rPr lang="en-US" dirty="0" smtClean="0"/>
              <a:t>	Stock </a:t>
            </a:r>
            <a:r>
              <a:rPr lang="en-US" dirty="0"/>
              <a:t>Market Movement, Cs 229, pp. 15. (2011</a:t>
            </a:r>
            <a:r>
              <a:rPr lang="en-US" dirty="0" smtClean="0"/>
              <a:t>).</a:t>
            </a:r>
          </a:p>
          <a:p>
            <a:pPr marL="342900" lvl="0" indent="-342900">
              <a:buFont typeface="+mj-lt"/>
              <a:buAutoNum type="arabicPeriod"/>
            </a:pPr>
            <a:endParaRPr lang="en-US" dirty="0"/>
          </a:p>
          <a:p>
            <a:pPr lvl="0"/>
            <a:r>
              <a:rPr lang="en-US" dirty="0" smtClean="0"/>
              <a:t>[4]	</a:t>
            </a:r>
            <a:r>
              <a:rPr lang="en-US" dirty="0" err="1" smtClean="0"/>
              <a:t>Dogan</a:t>
            </a:r>
            <a:r>
              <a:rPr lang="en-US" dirty="0"/>
              <a:t>, E., &amp; Kaya, B. Deep learning based sentiment analysis and text </a:t>
            </a:r>
            <a:r>
              <a:rPr lang="en-US" dirty="0" smtClean="0"/>
              <a:t>	summarization </a:t>
            </a:r>
            <a:r>
              <a:rPr lang="en-US" dirty="0"/>
              <a:t>in social networks. 2019 International Artificial Intelligence and </a:t>
            </a:r>
            <a:r>
              <a:rPr lang="en-US" dirty="0" smtClean="0"/>
              <a:t>	Data </a:t>
            </a:r>
            <a:r>
              <a:rPr lang="en-US" dirty="0"/>
              <a:t>Processing Symposium (IDAP). IEEE. (2019</a:t>
            </a:r>
            <a:r>
              <a:rPr lang="en-US" dirty="0" smtClean="0"/>
              <a:t>).</a:t>
            </a:r>
          </a:p>
          <a:p>
            <a:pPr lvl="0"/>
            <a:endParaRPr lang="en-US" dirty="0"/>
          </a:p>
          <a:p>
            <a:pPr lvl="0"/>
            <a:endParaRPr lang="en-US" dirty="0" smtClean="0"/>
          </a:p>
          <a:p>
            <a:pPr lvl="0"/>
            <a:r>
              <a:rPr lang="en-US" dirty="0"/>
              <a:t> </a:t>
            </a:r>
            <a:r>
              <a:rPr lang="en-US" dirty="0" smtClean="0"/>
              <a:t>[5]	</a:t>
            </a:r>
            <a:r>
              <a:rPr lang="en-US" dirty="0"/>
              <a:t> </a:t>
            </a:r>
            <a:r>
              <a:rPr lang="en-US" dirty="0" err="1"/>
              <a:t>Kilimci</a:t>
            </a:r>
            <a:r>
              <a:rPr lang="en-US" dirty="0"/>
              <a:t>, Z. H., &amp; </a:t>
            </a:r>
            <a:r>
              <a:rPr lang="en-US" dirty="0" err="1"/>
              <a:t>Akyokus</a:t>
            </a:r>
            <a:r>
              <a:rPr lang="en-US" dirty="0"/>
              <a:t>, S. The analysis of text categorization represented with 	word </a:t>
            </a:r>
            <a:r>
              <a:rPr lang="en-US" dirty="0" err="1"/>
              <a:t>embeddings</a:t>
            </a:r>
            <a:r>
              <a:rPr lang="en-US" dirty="0"/>
              <a:t> using homogeneous classifiers. 2019 IEEE International 	Symposium on </a:t>
            </a:r>
            <a:r>
              <a:rPr lang="en-US" dirty="0" err="1"/>
              <a:t>INnovations</a:t>
            </a:r>
            <a:r>
              <a:rPr lang="en-US" dirty="0"/>
              <a:t> in Intelligent Systems and Applications (INISTA). 	IEEE.(2019).</a:t>
            </a:r>
          </a:p>
          <a:p>
            <a:endParaRPr lang="en-US" dirty="0"/>
          </a:p>
          <a:p>
            <a:pPr lvl="0"/>
            <a:endParaRPr lang="en-US" dirty="0"/>
          </a:p>
          <a:p>
            <a:pPr lvl="0"/>
            <a:endParaRPr lang="en-US" dirty="0"/>
          </a:p>
        </p:txBody>
      </p:sp>
    </p:spTree>
    <p:extLst>
      <p:ext uri="{BB962C8B-B14F-4D97-AF65-F5344CB8AC3E}">
        <p14:creationId xmlns:p14="http://schemas.microsoft.com/office/powerpoint/2010/main" xmlns="" val="21160249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97346"/>
            <a:ext cx="8610600" cy="4524315"/>
          </a:xfrm>
          <a:prstGeom prst="rect">
            <a:avLst/>
          </a:prstGeom>
        </p:spPr>
        <p:txBody>
          <a:bodyPr wrap="square">
            <a:spAutoFit/>
          </a:bodyPr>
          <a:lstStyle/>
          <a:p>
            <a:pPr lvl="0"/>
            <a:endParaRPr lang="en-US" dirty="0"/>
          </a:p>
          <a:p>
            <a:pPr lvl="0"/>
            <a:endParaRPr lang="en-US" dirty="0" smtClean="0"/>
          </a:p>
          <a:p>
            <a:pPr lvl="0"/>
            <a:endParaRPr lang="en-US" dirty="0" smtClean="0"/>
          </a:p>
          <a:p>
            <a:pPr lvl="0"/>
            <a:r>
              <a:rPr lang="en-US" dirty="0" smtClean="0"/>
              <a:t>[6]  	 James </a:t>
            </a:r>
            <a:r>
              <a:rPr lang="en-US" dirty="0"/>
              <a:t>Briggs. Sentiment Analysis for Stock Price Prediction. </a:t>
            </a:r>
            <a:r>
              <a:rPr lang="en-US" dirty="0" smtClean="0"/>
              <a:t>	</a:t>
            </a:r>
            <a:r>
              <a:rPr lang="en-US" sz="1100" dirty="0" smtClean="0"/>
              <a:t>https</a:t>
            </a:r>
            <a:r>
              <a:rPr lang="en-US" sz="1100" dirty="0"/>
              <a:t>://</a:t>
            </a:r>
            <a:r>
              <a:rPr lang="en-US" sz="1100" dirty="0" smtClean="0"/>
              <a:t>towardsdatascience.com/sentiment-analysis-for-stock-price-prediction</a:t>
            </a:r>
            <a:r>
              <a:rPr lang="en-US" sz="1100" u="sng" dirty="0" smtClean="0"/>
              <a:t>  </a:t>
            </a:r>
            <a:r>
              <a:rPr lang="en-US" sz="1100" dirty="0" smtClean="0"/>
              <a:t>in-python-bed40c65d178</a:t>
            </a:r>
            <a:r>
              <a:rPr lang="en-US" sz="1100" dirty="0"/>
              <a:t>,</a:t>
            </a:r>
            <a:r>
              <a:rPr lang="en-US" sz="1100" dirty="0" smtClean="0"/>
              <a:t> </a:t>
            </a:r>
            <a:r>
              <a:rPr lang="en-US" sz="1100" dirty="0"/>
              <a:t>last ac- </a:t>
            </a:r>
            <a:r>
              <a:rPr lang="en-US" sz="1100" dirty="0" err="1"/>
              <a:t>cessed</a:t>
            </a:r>
            <a:r>
              <a:rPr lang="en-US" sz="1100" dirty="0"/>
              <a:t> 2020.</a:t>
            </a:r>
          </a:p>
          <a:p>
            <a:pPr lvl="0"/>
            <a:r>
              <a:rPr lang="en-US" dirty="0"/>
              <a:t>[7]</a:t>
            </a:r>
          </a:p>
          <a:p>
            <a:pPr lvl="2"/>
            <a:r>
              <a:rPr lang="en-US" dirty="0" smtClean="0"/>
              <a:t>Li X, Wu P, Wang W. 2020.</a:t>
            </a:r>
            <a:r>
              <a:rPr lang="en-US" dirty="0" smtClean="0">
                <a:hlinkClick r:id="rId2"/>
              </a:rPr>
              <a:t> Incorporating stock prices and news sentiments for stock market prediction: a case of Hong Kong</a:t>
            </a:r>
            <a:r>
              <a:rPr lang="en-US" dirty="0" smtClean="0"/>
              <a:t>. Information Processing &amp; Management 57(5):102212</a:t>
            </a:r>
          </a:p>
          <a:p>
            <a:pPr lvl="0"/>
            <a:r>
              <a:rPr lang="en-US" dirty="0" smtClean="0"/>
              <a:t>[8]</a:t>
            </a:r>
          </a:p>
          <a:p>
            <a:pPr lvl="2"/>
            <a:r>
              <a:rPr lang="en-US" dirty="0"/>
              <a:t>Liang X, </a:t>
            </a:r>
            <a:r>
              <a:rPr lang="en-US" dirty="0" err="1"/>
              <a:t>Ge</a:t>
            </a:r>
            <a:r>
              <a:rPr lang="en-US" dirty="0"/>
              <a:t> Z, Sun L, He M, Chen H. 2019.</a:t>
            </a:r>
            <a:r>
              <a:rPr lang="en-US" dirty="0">
                <a:hlinkClick r:id="rId3"/>
              </a:rPr>
              <a:t> LSTM with wavelet transform based data preprocessing for stock price prediction</a:t>
            </a:r>
            <a:r>
              <a:rPr lang="en-US" dirty="0"/>
              <a:t>. Mathematical Problems in Engineering 2019:1-8</a:t>
            </a:r>
          </a:p>
          <a:p>
            <a:pPr lvl="0"/>
            <a:endParaRPr lang="en-US" dirty="0"/>
          </a:p>
          <a:p>
            <a:r>
              <a:rPr lang="en-US" dirty="0" smtClean="0"/>
              <a:t>[9]</a:t>
            </a:r>
            <a:endParaRPr lang="en-US" dirty="0"/>
          </a:p>
          <a:p>
            <a:pPr lvl="0"/>
            <a:endParaRPr lang="en-US" dirty="0"/>
          </a:p>
        </p:txBody>
      </p:sp>
      <p:sp>
        <p:nvSpPr>
          <p:cNvPr id="3" name="Rectangle 2"/>
          <p:cNvSpPr/>
          <p:nvPr/>
        </p:nvSpPr>
        <p:spPr>
          <a:xfrm>
            <a:off x="1371600" y="4121496"/>
            <a:ext cx="6705600" cy="923330"/>
          </a:xfrm>
          <a:prstGeom prst="rect">
            <a:avLst/>
          </a:prstGeom>
        </p:spPr>
        <p:txBody>
          <a:bodyPr wrap="square">
            <a:spAutoFit/>
          </a:bodyPr>
          <a:lstStyle/>
          <a:p>
            <a:r>
              <a:rPr lang="en-US" dirty="0" smtClean="0"/>
              <a:t>Li</a:t>
            </a:r>
            <a:r>
              <a:rPr lang="en-US" dirty="0"/>
              <a:t>, X., Wu, P., &amp; Wang, W. Incorporating stock prices and news sentiments for </a:t>
            </a:r>
            <a:r>
              <a:rPr lang="en-US" dirty="0" smtClean="0"/>
              <a:t>stock </a:t>
            </a:r>
            <a:r>
              <a:rPr lang="en-US" dirty="0"/>
              <a:t>market prediction: A case of Hong Kong. Information Processing &amp; Management, 57(5), 102212. (2020).</a:t>
            </a:r>
          </a:p>
        </p:txBody>
      </p:sp>
    </p:spTree>
    <p:extLst>
      <p:ext uri="{BB962C8B-B14F-4D97-AF65-F5344CB8AC3E}">
        <p14:creationId xmlns:p14="http://schemas.microsoft.com/office/powerpoint/2010/main" xmlns="" val="22019299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52600" y="1840333"/>
            <a:ext cx="5105400" cy="2876773"/>
          </a:xfrm>
          <a:prstGeom prst="rect">
            <a:avLst/>
          </a:prstGeom>
        </p:spPr>
      </p:pic>
    </p:spTree>
    <p:extLst>
      <p:ext uri="{BB962C8B-B14F-4D97-AF65-F5344CB8AC3E}">
        <p14:creationId xmlns:p14="http://schemas.microsoft.com/office/powerpoint/2010/main" xmlns="" val="15866656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668690" cy="1223682"/>
          </a:xfrm>
        </p:spPr>
        <p:txBody>
          <a:bodyPr>
            <a:noAutofit/>
          </a:bodyPr>
          <a:lstStyle/>
          <a:p>
            <a:r>
              <a:rPr lang="en-US" b="1" dirty="0">
                <a:solidFill>
                  <a:schemeClr val="accent1"/>
                </a:solidFill>
              </a:rPr>
              <a:t> </a:t>
            </a:r>
            <a:r>
              <a:rPr lang="en-US" b="1" dirty="0" smtClean="0">
                <a:solidFill>
                  <a:schemeClr val="accent1"/>
                </a:solidFill>
              </a:rPr>
              <a:t>   INTRODUCTION</a:t>
            </a:r>
            <a:r>
              <a:rPr lang="en-US" sz="4000" b="1" u="sng" dirty="0" smtClean="0"/>
              <a:t> </a:t>
            </a:r>
            <a:r>
              <a:rPr lang="en-US" sz="4000" b="1" u="sng" dirty="0"/>
              <a:t/>
            </a:r>
            <a:br>
              <a:rPr lang="en-US" sz="4000" b="1" u="sng" dirty="0"/>
            </a:br>
            <a:endParaRPr lang="en-US" sz="4000" u="sng" dirty="0"/>
          </a:p>
        </p:txBody>
      </p:sp>
      <p:sp>
        <p:nvSpPr>
          <p:cNvPr id="3" name="Content Placeholder 2"/>
          <p:cNvSpPr>
            <a:spLocks noGrp="1"/>
          </p:cNvSpPr>
          <p:nvPr>
            <p:ph idx="1"/>
          </p:nvPr>
        </p:nvSpPr>
        <p:spPr>
          <a:xfrm>
            <a:off x="609600" y="1676400"/>
            <a:ext cx="8240100" cy="4652681"/>
          </a:xfrm>
        </p:spPr>
        <p:txBody>
          <a:bodyPr>
            <a:normAutofit/>
          </a:bodyPr>
          <a:lstStyle/>
          <a:p>
            <a:pPr marL="0" indent="0">
              <a:buNone/>
            </a:pPr>
            <a:r>
              <a:rPr lang="en-US" sz="2400" dirty="0"/>
              <a:t>Stock market trends are extremely volatile in nature that makes prediction quite </a:t>
            </a:r>
            <a:r>
              <a:rPr lang="en-US" sz="2400" dirty="0" smtClean="0"/>
              <a:t>hard.</a:t>
            </a:r>
            <a:r>
              <a:rPr lang="en-US" sz="2400" dirty="0"/>
              <a:t> </a:t>
            </a:r>
            <a:r>
              <a:rPr lang="en-US" sz="2400" dirty="0" smtClean="0"/>
              <a:t>In </a:t>
            </a:r>
            <a:r>
              <a:rPr lang="en-US" sz="2400" dirty="0"/>
              <a:t>this project </a:t>
            </a:r>
            <a:r>
              <a:rPr lang="en-US" sz="2400" dirty="0" smtClean="0"/>
              <a:t>we </a:t>
            </a:r>
            <a:r>
              <a:rPr lang="en-US" sz="2400" dirty="0"/>
              <a:t>predict future stock prices using Machine Learning and other Artificial Intelligence</a:t>
            </a:r>
            <a:r>
              <a:rPr lang="en-US" sz="2400" dirty="0" smtClean="0"/>
              <a:t>. </a:t>
            </a:r>
          </a:p>
          <a:p>
            <a:pPr marL="0" indent="0">
              <a:buNone/>
            </a:pPr>
            <a:r>
              <a:rPr lang="en-US" sz="2400" dirty="0"/>
              <a:t>Prediction of stock market trends with high accuracy generates </a:t>
            </a:r>
            <a:r>
              <a:rPr lang="en-US" sz="2400" dirty="0" smtClean="0"/>
              <a:t>significant revenue. </a:t>
            </a:r>
            <a:r>
              <a:rPr lang="en-US" sz="2400" dirty="0"/>
              <a:t>Fundamental and technical analyses are two basic approaches used for </a:t>
            </a:r>
            <a:r>
              <a:rPr lang="en-US" sz="2400" dirty="0" smtClean="0"/>
              <a:t>stock trend </a:t>
            </a:r>
            <a:r>
              <a:rPr lang="en-US" sz="2400" dirty="0"/>
              <a:t>prediction. Technical analysis inspects past data and volumes of stock prices </a:t>
            </a:r>
            <a:r>
              <a:rPr lang="en-US" sz="2400" dirty="0" smtClean="0"/>
              <a:t>while fundamental </a:t>
            </a:r>
            <a:r>
              <a:rPr lang="en-US" sz="2400" dirty="0"/>
              <a:t>analysis </a:t>
            </a:r>
            <a:r>
              <a:rPr lang="en-US" sz="2400" dirty="0" smtClean="0"/>
              <a:t>stock </a:t>
            </a:r>
            <a:r>
              <a:rPr lang="en-US" sz="2400" dirty="0"/>
              <a:t>statistics </a:t>
            </a:r>
            <a:r>
              <a:rPr lang="en-US" sz="2400" dirty="0" smtClean="0"/>
              <a:t>, evaluates industry’s performance</a:t>
            </a:r>
            <a:r>
              <a:rPr lang="en-US" sz="2400" dirty="0"/>
              <a:t>, political events, and economic </a:t>
            </a:r>
            <a:r>
              <a:rPr lang="en-US" sz="2400" dirty="0" smtClean="0"/>
              <a:t>circumstances.</a:t>
            </a:r>
            <a:endParaRPr lang="en-US" sz="2400" dirty="0"/>
          </a:p>
          <a:p>
            <a:endParaRPr lang="en-US" sz="2400" dirty="0"/>
          </a:p>
          <a:p>
            <a:endParaRPr lang="en-US" sz="2400" dirty="0"/>
          </a:p>
        </p:txBody>
      </p:sp>
    </p:spTree>
    <p:extLst>
      <p:ext uri="{BB962C8B-B14F-4D97-AF65-F5344CB8AC3E}">
        <p14:creationId xmlns:p14="http://schemas.microsoft.com/office/powerpoint/2010/main" xmlns="" val="39477087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5800" y="1447800"/>
            <a:ext cx="7620000" cy="2708434"/>
          </a:xfrm>
          <a:prstGeom prst="rect">
            <a:avLst/>
          </a:prstGeom>
        </p:spPr>
        <p:txBody>
          <a:bodyPr wrap="square">
            <a:spAutoFit/>
          </a:bodyPr>
          <a:lstStyle/>
          <a:p>
            <a:r>
              <a:rPr lang="en-US" sz="4400" b="1" dirty="0" smtClean="0">
                <a:solidFill>
                  <a:schemeClr val="accent1"/>
                </a:solidFill>
                <a:latin typeface="+mj-lt"/>
                <a:ea typeface="+mj-ea"/>
                <a:cs typeface="+mj-cs"/>
              </a:rPr>
              <a:t>			Objective</a:t>
            </a:r>
            <a:endParaRPr lang="en-US" sz="4400" b="1" dirty="0">
              <a:solidFill>
                <a:schemeClr val="accent1"/>
              </a:solidFill>
              <a:latin typeface="+mj-lt"/>
              <a:ea typeface="+mj-ea"/>
              <a:cs typeface="+mj-cs"/>
            </a:endParaRPr>
          </a:p>
          <a:p>
            <a:endParaRPr lang="en-US" dirty="0"/>
          </a:p>
          <a:p>
            <a:r>
              <a:rPr lang="en-US" dirty="0" smtClean="0"/>
              <a:t>The </a:t>
            </a:r>
            <a:r>
              <a:rPr lang="en-US" dirty="0"/>
              <a:t>objective is to predict the stock prices in order to make more informed and accurate investment decisions. We propose a stock price prediction system that integrates mathematical functions, machine learning, and other external factors for the purpose of achieving better stock prediction accuracy and issuing profitable trades. In this project, LSTM </a:t>
            </a:r>
            <a:r>
              <a:rPr lang="en-US" dirty="0" smtClean="0"/>
              <a:t>model and sentiment analysis  </a:t>
            </a:r>
            <a:r>
              <a:rPr lang="en-US" dirty="0"/>
              <a:t>is used to predict the stock price.</a:t>
            </a:r>
          </a:p>
        </p:txBody>
      </p:sp>
    </p:spTree>
    <p:extLst>
      <p:ext uri="{BB962C8B-B14F-4D97-AF65-F5344CB8AC3E}">
        <p14:creationId xmlns:p14="http://schemas.microsoft.com/office/powerpoint/2010/main" xmlns="" val="41048452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610136"/>
            <a:ext cx="8077200" cy="6432530"/>
          </a:xfrm>
          <a:prstGeom prst="rect">
            <a:avLst/>
          </a:prstGeom>
        </p:spPr>
        <p:txBody>
          <a:bodyPr wrap="square">
            <a:spAutoFit/>
          </a:bodyPr>
          <a:lstStyle/>
          <a:p>
            <a:r>
              <a:rPr lang="en-US" sz="3200" b="1" u="sng" dirty="0" smtClean="0">
                <a:solidFill>
                  <a:schemeClr val="tx2"/>
                </a:solidFill>
              </a:rPr>
              <a:t>Problem Definition</a:t>
            </a:r>
          </a:p>
          <a:p>
            <a:endParaRPr lang="en-US" sz="2000" b="1" u="sng" dirty="0" smtClean="0"/>
          </a:p>
          <a:p>
            <a:r>
              <a:rPr lang="en-US" sz="2000" dirty="0" smtClean="0"/>
              <a:t>The </a:t>
            </a:r>
            <a:r>
              <a:rPr lang="en-US" sz="2000" dirty="0"/>
              <a:t>stock market allows investors to own shares of public companies through trading either by exchange or over the counter markets. </a:t>
            </a:r>
            <a:endParaRPr lang="en-US" sz="2000" dirty="0" smtClean="0"/>
          </a:p>
          <a:p>
            <a:endParaRPr lang="en-US" sz="2000" dirty="0"/>
          </a:p>
          <a:p>
            <a:r>
              <a:rPr lang="en-US" sz="2000" dirty="0" smtClean="0"/>
              <a:t>This </a:t>
            </a:r>
            <a:r>
              <a:rPr lang="en-US" sz="2000" dirty="0"/>
              <a:t>market has given investors the chance of gaining money and having a prosperous life through investing small initial amounts of money, low risk compared to the risk of opening new business or the need of high salary career. </a:t>
            </a:r>
            <a:endParaRPr lang="en-US" sz="2000" dirty="0" smtClean="0"/>
          </a:p>
          <a:p>
            <a:endParaRPr lang="en-US" sz="2000" dirty="0"/>
          </a:p>
          <a:p>
            <a:r>
              <a:rPr lang="en-US" sz="2000" dirty="0" smtClean="0"/>
              <a:t>Stock </a:t>
            </a:r>
            <a:r>
              <a:rPr lang="en-US" sz="2000" dirty="0"/>
              <a:t>markets are affected by many factors causing the uncertainty and high volatility in the market. </a:t>
            </a:r>
            <a:endParaRPr lang="en-US" sz="2000" dirty="0" smtClean="0"/>
          </a:p>
          <a:p>
            <a:endParaRPr lang="en-US" sz="2000" dirty="0" smtClean="0"/>
          </a:p>
          <a:p>
            <a:r>
              <a:rPr lang="en-US" sz="2000" dirty="0"/>
              <a:t>Stock market is a typical area that presents time-series data</a:t>
            </a:r>
            <a:r>
              <a:rPr lang="en-US" sz="2000" dirty="0" smtClean="0"/>
              <a:t>. </a:t>
            </a:r>
          </a:p>
          <a:p>
            <a:endParaRPr lang="en-US" sz="2000" dirty="0"/>
          </a:p>
          <a:p>
            <a:r>
              <a:rPr lang="en-US" sz="2000" dirty="0" smtClean="0"/>
              <a:t>Stock </a:t>
            </a:r>
            <a:r>
              <a:rPr lang="en-US" sz="2000" dirty="0"/>
              <a:t>prices are volatile in nature and price depends on various factors. The main aim of this project is to predict stock prices using Long short term memory (LSTM).</a:t>
            </a:r>
          </a:p>
          <a:p>
            <a:endParaRPr lang="en-US" sz="2000" dirty="0"/>
          </a:p>
          <a:p>
            <a:endParaRPr lang="en-US" sz="2000" dirty="0"/>
          </a:p>
        </p:txBody>
      </p:sp>
    </p:spTree>
    <p:extLst>
      <p:ext uri="{BB962C8B-B14F-4D97-AF65-F5344CB8AC3E}">
        <p14:creationId xmlns:p14="http://schemas.microsoft.com/office/powerpoint/2010/main" xmlns="" val="26448848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1143000"/>
            <a:ext cx="8915400" cy="4001095"/>
          </a:xfrm>
          <a:prstGeom prst="rect">
            <a:avLst/>
          </a:prstGeom>
        </p:spPr>
        <p:txBody>
          <a:bodyPr wrap="square">
            <a:spAutoFit/>
          </a:bodyPr>
          <a:lstStyle/>
          <a:p>
            <a:r>
              <a:rPr lang="en-US" sz="2000" dirty="0" smtClean="0"/>
              <a:t> </a:t>
            </a:r>
            <a:r>
              <a:rPr lang="en-US" dirty="0" smtClean="0"/>
              <a:t>Our </a:t>
            </a:r>
            <a:r>
              <a:rPr lang="en-US" dirty="0"/>
              <a:t>objective is to predict the future price and calculate the future growth of the company in the different time span. </a:t>
            </a:r>
            <a:endParaRPr lang="en-US" dirty="0" smtClean="0"/>
          </a:p>
          <a:p>
            <a:r>
              <a:rPr lang="en-US" dirty="0" smtClean="0"/>
              <a:t>Then</a:t>
            </a:r>
            <a:r>
              <a:rPr lang="en-US" dirty="0"/>
              <a:t> we analyze the prediction error for each company of different sector. </a:t>
            </a:r>
            <a:r>
              <a:rPr lang="en-US" dirty="0" smtClean="0"/>
              <a:t>   Based on</a:t>
            </a:r>
            <a:r>
              <a:rPr lang="en-US" dirty="0"/>
              <a:t> that we conclude which time span is best for future prediction </a:t>
            </a:r>
            <a:r>
              <a:rPr lang="en-US" dirty="0" smtClean="0"/>
              <a:t>of</a:t>
            </a:r>
          </a:p>
          <a:p>
            <a:r>
              <a:rPr lang="en-US" dirty="0"/>
              <a:t> that particular sector</a:t>
            </a:r>
            <a:r>
              <a:rPr lang="en-US" dirty="0" smtClean="0"/>
              <a:t>.</a:t>
            </a:r>
          </a:p>
          <a:p>
            <a:endParaRPr lang="en-US" dirty="0"/>
          </a:p>
          <a:p>
            <a:r>
              <a:rPr lang="en-US" dirty="0"/>
              <a:t>We first predict the future closing price of 5 different companies from some </a:t>
            </a:r>
            <a:endParaRPr lang="en-US" dirty="0" smtClean="0"/>
          </a:p>
          <a:p>
            <a:r>
              <a:rPr lang="en-US" dirty="0" err="1" smtClean="0"/>
              <a:t>predecided</a:t>
            </a:r>
            <a:r>
              <a:rPr lang="en-US" dirty="0"/>
              <a:t> sectors with the help of </a:t>
            </a:r>
            <a:r>
              <a:rPr lang="en-US" dirty="0" smtClean="0"/>
              <a:t>LSTM(</a:t>
            </a:r>
            <a:r>
              <a:rPr lang="en-US" dirty="0"/>
              <a:t>Long </a:t>
            </a:r>
            <a:r>
              <a:rPr lang="en-US" dirty="0" smtClean="0"/>
              <a:t>Short-Term Memory).</a:t>
            </a:r>
            <a:r>
              <a:rPr lang="en-US" dirty="0"/>
              <a:t> This prediction will be done on historical data &amp; the future prediction will be done for 3-month, 6- month, 1 year &amp; 3 years. In these four different time spans (3 &amp; 6 months, 1 &amp; 3 years), we calculate the growth of those companies. Then by analyzing the deviations of closing price for each time span, we took the resultant time span which has maximum growth, i.e. less error for the particular sector</a:t>
            </a:r>
          </a:p>
        </p:txBody>
      </p:sp>
      <p:sp>
        <p:nvSpPr>
          <p:cNvPr id="2" name="TextBox 1"/>
          <p:cNvSpPr txBox="1"/>
          <p:nvPr/>
        </p:nvSpPr>
        <p:spPr>
          <a:xfrm>
            <a:off x="304800" y="255623"/>
            <a:ext cx="2590800" cy="584775"/>
          </a:xfrm>
          <a:prstGeom prst="rect">
            <a:avLst/>
          </a:prstGeom>
          <a:noFill/>
        </p:spPr>
        <p:txBody>
          <a:bodyPr wrap="square" rtlCol="0">
            <a:spAutoFit/>
          </a:bodyPr>
          <a:lstStyle/>
          <a:p>
            <a:r>
              <a:rPr lang="en-GB" sz="3200" b="1" u="sng" dirty="0" smtClean="0">
                <a:solidFill>
                  <a:schemeClr val="tx2"/>
                </a:solidFill>
              </a:rPr>
              <a:t>OBJECTIVE</a:t>
            </a:r>
            <a:endParaRPr lang="en-IN" sz="3200" b="1" u="sng" dirty="0">
              <a:solidFill>
                <a:schemeClr val="tx2"/>
              </a:solidFill>
            </a:endParaRPr>
          </a:p>
        </p:txBody>
      </p:sp>
    </p:spTree>
    <p:extLst>
      <p:ext uri="{BB962C8B-B14F-4D97-AF65-F5344CB8AC3E}">
        <p14:creationId xmlns:p14="http://schemas.microsoft.com/office/powerpoint/2010/main" xmlns="" val="1509136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210733" y="152400"/>
            <a:ext cx="5943600" cy="584775"/>
          </a:xfrm>
          <a:prstGeom prst="rect">
            <a:avLst/>
          </a:prstGeom>
          <a:noFill/>
        </p:spPr>
        <p:txBody>
          <a:bodyPr wrap="square" rtlCol="0">
            <a:spAutoFit/>
          </a:bodyPr>
          <a:lstStyle/>
          <a:p>
            <a:r>
              <a:rPr lang="en-US" sz="3200" b="1" dirty="0" smtClean="0">
                <a:solidFill>
                  <a:schemeClr val="tx2"/>
                </a:solidFill>
              </a:rPr>
              <a:t>	LITERATURE SURVEY</a:t>
            </a:r>
            <a:endParaRPr lang="en-US" sz="3200" b="1" dirty="0">
              <a:solidFill>
                <a:schemeClr val="tx2"/>
              </a:solidFill>
            </a:endParaRPr>
          </a:p>
        </p:txBody>
      </p:sp>
      <p:sp>
        <p:nvSpPr>
          <p:cNvPr id="7" name="Rectangle 2"/>
          <p:cNvSpPr>
            <a:spLocks noChangeArrowheads="1"/>
          </p:cNvSpPr>
          <p:nvPr/>
        </p:nvSpPr>
        <p:spPr bwMode="auto">
          <a:xfrm>
            <a:off x="2198688" y="3284538"/>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22" name="Rectangle 8"/>
          <p:cNvSpPr>
            <a:spLocks noChangeArrowheads="1"/>
          </p:cNvSpPr>
          <p:nvPr/>
        </p:nvSpPr>
        <p:spPr bwMode="auto">
          <a:xfrm>
            <a:off x="2312988" y="2566988"/>
            <a:ext cx="91440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graphicFrame>
        <p:nvGraphicFramePr>
          <p:cNvPr id="25" name="Table 24"/>
          <p:cNvGraphicFramePr>
            <a:graphicFrameLocks noGrp="1"/>
          </p:cNvGraphicFramePr>
          <p:nvPr>
            <p:extLst>
              <p:ext uri="{D42A27DB-BD31-4B8C-83A1-F6EECF244321}">
                <p14:modId xmlns:p14="http://schemas.microsoft.com/office/powerpoint/2010/main" xmlns="" val="315478875"/>
              </p:ext>
            </p:extLst>
          </p:nvPr>
        </p:nvGraphicFramePr>
        <p:xfrm>
          <a:off x="152400" y="754108"/>
          <a:ext cx="8686800" cy="5873353"/>
        </p:xfrm>
        <a:graphic>
          <a:graphicData uri="http://schemas.openxmlformats.org/drawingml/2006/table">
            <a:tbl>
              <a:tblPr firstRow="1" bandRow="1">
                <a:tableStyleId>{5C22544A-7EE6-4342-B048-85BDC9FD1C3A}</a:tableStyleId>
              </a:tblPr>
              <a:tblGrid>
                <a:gridCol w="1447800"/>
                <a:gridCol w="1447800"/>
                <a:gridCol w="1684713"/>
                <a:gridCol w="1210887"/>
                <a:gridCol w="1447800"/>
                <a:gridCol w="1447800"/>
              </a:tblGrid>
              <a:tr h="182880">
                <a:tc>
                  <a:txBody>
                    <a:bodyPr/>
                    <a:lstStyle/>
                    <a:p>
                      <a:pPr algn="ctr" rtl="0" fontAlgn="t">
                        <a:spcBef>
                          <a:spcPts val="0"/>
                        </a:spcBef>
                        <a:spcAft>
                          <a:spcPts val="800"/>
                        </a:spcAft>
                      </a:pPr>
                      <a:r>
                        <a:rPr lang="en-US" sz="1100" b="1" i="0" u="none" strike="noStrike" dirty="0">
                          <a:solidFill>
                            <a:srgbClr val="000000"/>
                          </a:solidFill>
                          <a:effectLst/>
                          <a:latin typeface="Times New Roman"/>
                        </a:rPr>
                        <a:t>Reference</a:t>
                      </a:r>
                      <a:endParaRPr lang="en-US" dirty="0">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Data Source</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Numerical Data</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Textual Data</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a:solidFill>
                            <a:srgbClr val="000000"/>
                          </a:solidFill>
                          <a:effectLst/>
                          <a:latin typeface="Times New Roman"/>
                        </a:rPr>
                        <a:t>Prediction Techniques</a:t>
                      </a:r>
                      <a:endParaRPr lang="en-US">
                        <a:effectLst/>
                      </a:endParaRPr>
                    </a:p>
                  </a:txBody>
                  <a:tcPr marL="63500" marR="63500" marT="63500" marB="63500"/>
                </a:tc>
                <a:tc>
                  <a:txBody>
                    <a:bodyPr/>
                    <a:lstStyle/>
                    <a:p>
                      <a:pPr algn="ctr" rtl="0" fontAlgn="t">
                        <a:spcBef>
                          <a:spcPts val="0"/>
                        </a:spcBef>
                        <a:spcAft>
                          <a:spcPts val="800"/>
                        </a:spcAft>
                      </a:pPr>
                      <a:r>
                        <a:rPr lang="en-US" sz="1100" b="1" i="0" u="none" strike="noStrike" dirty="0">
                          <a:solidFill>
                            <a:srgbClr val="000000"/>
                          </a:solidFill>
                          <a:effectLst/>
                          <a:latin typeface="Times New Roman"/>
                        </a:rPr>
                        <a:t>Evaluation metrics</a:t>
                      </a:r>
                      <a:endParaRPr lang="en-US" dirty="0">
                        <a:effectLst/>
                      </a:endParaRPr>
                    </a:p>
                  </a:txBody>
                  <a:tcPr marL="63500" marR="63500" marT="63500" marB="63500"/>
                </a:tc>
              </a:tr>
              <a:tr h="1061720">
                <a:tc>
                  <a:txBody>
                    <a:bodyPr/>
                    <a:lstStyle/>
                    <a:p>
                      <a:pPr rtl="0" fontAlgn="t">
                        <a:spcBef>
                          <a:spcPts val="0"/>
                        </a:spcBef>
                        <a:spcAft>
                          <a:spcPts val="800"/>
                        </a:spcAft>
                      </a:pPr>
                      <a:r>
                        <a:rPr lang="en-US" sz="1000" b="0" i="0" u="none" strike="noStrike" dirty="0">
                          <a:solidFill>
                            <a:srgbClr val="000000"/>
                          </a:solidFill>
                          <a:effectLst/>
                          <a:latin typeface="Times New Roman"/>
                          <a:hlinkClick r:id="rId2"/>
                        </a:rPr>
                        <a:t>Ding et al. (2016)</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S&amp;P 500 through Yahoo Finance,</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News</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articles from Reuter’s website from October 2006, to November 2013</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Stock price data</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event embedding (KGEB)</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KGEB-CNN</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 66.93%</a:t>
                      </a:r>
                      <a:endParaRPr lang="en-US" sz="1000" dirty="0">
                        <a:effectLst/>
                      </a:endParaRPr>
                    </a:p>
                  </a:txBody>
                  <a:tcPr marL="63500" marR="63500" marT="63500" marB="63500"/>
                </a:tc>
              </a:tr>
              <a:tr h="1347688">
                <a:tc>
                  <a:txBody>
                    <a:bodyPr/>
                    <a:lstStyle/>
                    <a:p>
                      <a:pPr rtl="0" fontAlgn="t">
                        <a:spcBef>
                          <a:spcPts val="0"/>
                        </a:spcBef>
                        <a:spcAft>
                          <a:spcPts val="0"/>
                        </a:spcAft>
                      </a:pPr>
                      <a:r>
                        <a:rPr lang="en-US" sz="1000" b="0" i="0" u="none" strike="noStrike" dirty="0">
                          <a:solidFill>
                            <a:srgbClr val="000000"/>
                          </a:solidFill>
                          <a:effectLst/>
                          <a:latin typeface="Times New Roman"/>
                          <a:hlinkClick r:id="rId3"/>
                        </a:rPr>
                        <a:t>Vargas, De Lima &amp; </a:t>
                      </a:r>
                      <a:r>
                        <a:rPr lang="en-US" sz="1000" b="0" i="0" u="none" strike="noStrike" dirty="0" err="1">
                          <a:solidFill>
                            <a:srgbClr val="000000"/>
                          </a:solidFill>
                          <a:effectLst/>
                          <a:latin typeface="Times New Roman"/>
                          <a:hlinkClick r:id="rId3"/>
                        </a:rPr>
                        <a:t>Evsukoff</a:t>
                      </a:r>
                      <a:r>
                        <a:rPr lang="en-US" sz="1000" b="0" i="0" u="none" strike="noStrike" dirty="0">
                          <a:solidFill>
                            <a:srgbClr val="000000"/>
                          </a:solidFill>
                          <a:effectLst/>
                          <a:latin typeface="Times New Roman"/>
                          <a:hlinkClick r:id="rId3"/>
                        </a:rPr>
                        <a:t> (2017)</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S&amp;P 500 index series are obtained through Yahoo Finance,</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News</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articles from Reuter’s website from 20-10-2006, to 2-11-2013</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Technical data</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Word embedding and sentence embedding</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Combines LSTM with CNN</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for word embedding and technical indicator = 61%</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Accuracy for sentence embedding and technical indicator = 62%</a:t>
                      </a:r>
                      <a:endParaRPr lang="en-US" sz="1000" dirty="0">
                        <a:effectLst/>
                      </a:endParaRPr>
                    </a:p>
                  </a:txBody>
                  <a:tcPr marL="63500" marR="63500" marT="63500" marB="63500"/>
                </a:tc>
              </a:tr>
              <a:tr h="1655465">
                <a:tc>
                  <a:txBody>
                    <a:bodyPr/>
                    <a:lstStyle/>
                    <a:p>
                      <a:pPr rtl="0" fontAlgn="t">
                        <a:spcBef>
                          <a:spcPts val="0"/>
                        </a:spcBef>
                        <a:spcAft>
                          <a:spcPts val="0"/>
                        </a:spcAft>
                      </a:pPr>
                      <a:r>
                        <a:rPr lang="en-US" sz="1000" b="0" i="0" u="none" strike="noStrike" dirty="0">
                          <a:solidFill>
                            <a:srgbClr val="000000"/>
                          </a:solidFill>
                          <a:effectLst/>
                          <a:latin typeface="Times New Roman"/>
                          <a:hlinkClick r:id="rId4"/>
                        </a:rPr>
                        <a:t>Chen et al. (2019)</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Tokyo Stock Price Index (TOPIX),</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Financial news from Reuters</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Stock price data</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Proposed financial event dictionary, fine grained event using dictionary</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Structured Stock Prediction Model(SSPM), Multi-Task Structured Stock Prediction Model(MSSPM)</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Using BiLSTM, self-attention and Conditional Random Fields (CRF) etc.</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SSPM Accuracy = 66.4%</a:t>
                      </a:r>
                      <a:endParaRPr lang="en-US" sz="1000" dirty="0">
                        <a:effectLst/>
                      </a:endParaRPr>
                    </a:p>
                    <a:p>
                      <a:pPr rtl="0" fontAlgn="t">
                        <a:spcBef>
                          <a:spcPts val="0"/>
                        </a:spcBef>
                        <a:spcAft>
                          <a:spcPts val="0"/>
                        </a:spcAft>
                      </a:pPr>
                      <a:r>
                        <a:rPr lang="en-US" sz="1000" b="0" i="0" u="none" strike="noStrike" dirty="0">
                          <a:solidFill>
                            <a:srgbClr val="000000"/>
                          </a:solidFill>
                          <a:effectLst/>
                          <a:latin typeface="Times New Roman"/>
                        </a:rPr>
                        <a:t>MSSPM Accuracy = 65.7</a:t>
                      </a:r>
                      <a:endParaRPr lang="en-US" sz="1000" dirty="0">
                        <a:effectLst/>
                      </a:endParaRPr>
                    </a:p>
                  </a:txBody>
                  <a:tcPr marL="63500" marR="63500" marT="63500" marB="63500"/>
                </a:tc>
              </a:tr>
              <a:tr h="190182">
                <a:tc>
                  <a:txBody>
                    <a:bodyPr/>
                    <a:lstStyle/>
                    <a:p>
                      <a:pPr rtl="0" fontAlgn="t">
                        <a:spcBef>
                          <a:spcPts val="0"/>
                        </a:spcBef>
                        <a:spcAft>
                          <a:spcPts val="0"/>
                        </a:spcAft>
                      </a:pPr>
                      <a:r>
                        <a:rPr lang="en-US" sz="1000" b="0" i="0" u="none" strike="noStrike" dirty="0">
                          <a:solidFill>
                            <a:srgbClr val="000000"/>
                          </a:solidFill>
                          <a:effectLst/>
                          <a:latin typeface="Times New Roman"/>
                          <a:hlinkClick r:id="rId5"/>
                        </a:rPr>
                        <a:t>Deng et al. (2019)</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a:solidFill>
                            <a:srgbClr val="000000"/>
                          </a:solidFill>
                          <a:effectLst/>
                          <a:latin typeface="Times New Roman"/>
                        </a:rPr>
                        <a:t>DJIA index from</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08/08/2008 to 01/01/2016. Stock price data</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from Yahoo Finance,</a:t>
                      </a:r>
                      <a:endParaRPr lang="en-US" sz="1000">
                        <a:effectLst/>
                      </a:endParaRPr>
                    </a:p>
                    <a:p>
                      <a:pPr rtl="0" fontAlgn="t">
                        <a:spcBef>
                          <a:spcPts val="0"/>
                        </a:spcBef>
                        <a:spcAft>
                          <a:spcPts val="0"/>
                        </a:spcAft>
                      </a:pPr>
                      <a:r>
                        <a:rPr lang="en-US" sz="1000" b="0" i="0" u="none" strike="noStrike">
                          <a:solidFill>
                            <a:srgbClr val="000000"/>
                          </a:solidFill>
                          <a:effectLst/>
                          <a:latin typeface="Times New Roman"/>
                        </a:rPr>
                        <a:t>news headlines from Reddit WorldNews Channel</a:t>
                      </a:r>
                      <a:endParaRPr lang="en-US" sz="100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Stock price data</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event embedding</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Knowledge Driven Temporal Convolutional Network (KDTCN)</a:t>
                      </a:r>
                      <a:endParaRPr lang="en-US" sz="1000" dirty="0">
                        <a:effectLst/>
                      </a:endParaRPr>
                    </a:p>
                  </a:txBody>
                  <a:tcPr marL="63500" marR="63500" marT="63500" marB="63500"/>
                </a:tc>
                <a:tc>
                  <a:txBody>
                    <a:bodyPr/>
                    <a:lstStyle/>
                    <a:p>
                      <a:pPr rtl="0" fontAlgn="t">
                        <a:spcBef>
                          <a:spcPts val="0"/>
                        </a:spcBef>
                        <a:spcAft>
                          <a:spcPts val="0"/>
                        </a:spcAft>
                      </a:pPr>
                      <a:r>
                        <a:rPr lang="en-US" sz="1000" b="0" i="0" u="none" strike="noStrike" dirty="0">
                          <a:solidFill>
                            <a:srgbClr val="000000"/>
                          </a:solidFill>
                          <a:effectLst/>
                          <a:latin typeface="Times New Roman"/>
                        </a:rPr>
                        <a:t>Accuracy = 71.8%</a:t>
                      </a:r>
                      <a:endParaRPr lang="en-US" sz="1000" dirty="0">
                        <a:effectLst/>
                      </a:endParaRPr>
                    </a:p>
                  </a:txBody>
                  <a:tcPr marL="63500" marR="63500" marT="63500" marB="63500"/>
                </a:tc>
              </a:tr>
            </a:tbl>
          </a:graphicData>
        </a:graphic>
      </p:graphicFrame>
    </p:spTree>
    <p:extLst>
      <p:ext uri="{BB962C8B-B14F-4D97-AF65-F5344CB8AC3E}">
        <p14:creationId xmlns:p14="http://schemas.microsoft.com/office/powerpoint/2010/main" xmlns="" val="30595395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362200" y="304799"/>
            <a:ext cx="4061496" cy="584775"/>
          </a:xfrm>
          <a:prstGeom prst="rect">
            <a:avLst/>
          </a:prstGeom>
        </p:spPr>
        <p:txBody>
          <a:bodyPr wrap="none">
            <a:spAutoFit/>
          </a:bodyPr>
          <a:lstStyle/>
          <a:p>
            <a:pPr lvl="1"/>
            <a:r>
              <a:rPr lang="en-US" sz="3200" b="1" dirty="0" smtClean="0">
                <a:solidFill>
                  <a:schemeClr val="tx2"/>
                </a:solidFill>
              </a:rPr>
              <a:t>EXISTING </a:t>
            </a:r>
            <a:r>
              <a:rPr lang="en-US" sz="3200" b="1" dirty="0">
                <a:solidFill>
                  <a:schemeClr val="tx2"/>
                </a:solidFill>
              </a:rPr>
              <a:t>METHODS</a:t>
            </a:r>
          </a:p>
        </p:txBody>
      </p:sp>
      <p:sp>
        <p:nvSpPr>
          <p:cNvPr id="2" name="Rectangle 1"/>
          <p:cNvSpPr/>
          <p:nvPr/>
        </p:nvSpPr>
        <p:spPr>
          <a:xfrm>
            <a:off x="381000" y="1048434"/>
            <a:ext cx="8382000" cy="3416320"/>
          </a:xfrm>
          <a:prstGeom prst="rect">
            <a:avLst/>
          </a:prstGeom>
        </p:spPr>
        <p:txBody>
          <a:bodyPr wrap="square">
            <a:spAutoFit/>
          </a:bodyPr>
          <a:lstStyle/>
          <a:p>
            <a:r>
              <a:rPr lang="en-US" b="1" dirty="0"/>
              <a:t>(</a:t>
            </a:r>
            <a:r>
              <a:rPr lang="en-US" b="1" dirty="0" err="1"/>
              <a:t>Reff</a:t>
            </a:r>
            <a:r>
              <a:rPr lang="en-US" b="1" dirty="0"/>
              <a:t>: International Journal of Advanced Research in Computer and Communication Engineering Vol. 8, Issue 1, January 2019</a:t>
            </a:r>
            <a:r>
              <a:rPr lang="en-US" b="1" dirty="0" smtClean="0"/>
              <a:t>)</a:t>
            </a:r>
          </a:p>
          <a:p>
            <a:endParaRPr lang="en-US" b="1" dirty="0"/>
          </a:p>
          <a:p>
            <a:endParaRPr lang="en-US" b="1" dirty="0" smtClean="0"/>
          </a:p>
          <a:p>
            <a:r>
              <a:rPr lang="en-US" dirty="0" smtClean="0"/>
              <a:t>In </a:t>
            </a:r>
            <a:r>
              <a:rPr lang="en-US" dirty="0"/>
              <a:t>existing literature, two types of machine learning techniques are used for stock trend prediction</a:t>
            </a:r>
            <a:r>
              <a:rPr lang="en-US" dirty="0" smtClean="0"/>
              <a:t>.</a:t>
            </a:r>
          </a:p>
          <a:p>
            <a:pPr marL="285750" indent="-285750">
              <a:buFont typeface="Arial" pitchFamily="34" charset="0"/>
              <a:buChar char="•"/>
            </a:pPr>
            <a:r>
              <a:rPr lang="en-US" dirty="0" smtClean="0"/>
              <a:t> </a:t>
            </a:r>
            <a:r>
              <a:rPr lang="en-US" b="1" dirty="0"/>
              <a:t>Shallow learning is a machine learning </a:t>
            </a:r>
            <a:r>
              <a:rPr lang="en-US" b="1" dirty="0" smtClean="0"/>
              <a:t>technique:  </a:t>
            </a:r>
            <a:r>
              <a:rPr lang="en-US" dirty="0"/>
              <a:t>where composition layers are few like Support Vector Machine (SVM) and Artiﬁcial Neural Network (ANN). </a:t>
            </a:r>
          </a:p>
          <a:p>
            <a:pPr marL="285750" indent="-285750">
              <a:buFont typeface="Arial" pitchFamily="34" charset="0"/>
              <a:buChar char="•"/>
            </a:pPr>
            <a:endParaRPr lang="en-US" dirty="0" smtClean="0"/>
          </a:p>
          <a:p>
            <a:pPr marL="285750" indent="-285750">
              <a:buFont typeface="Arial" pitchFamily="34" charset="0"/>
              <a:buChar char="•"/>
            </a:pPr>
            <a:r>
              <a:rPr lang="en-US" dirty="0" smtClean="0"/>
              <a:t> </a:t>
            </a:r>
            <a:r>
              <a:rPr lang="en-US" b="1" dirty="0"/>
              <a:t>D</a:t>
            </a:r>
            <a:r>
              <a:rPr lang="en-US" b="1" dirty="0" smtClean="0"/>
              <a:t>eep </a:t>
            </a:r>
            <a:r>
              <a:rPr lang="en-US" b="1" dirty="0"/>
              <a:t>learning </a:t>
            </a:r>
            <a:r>
              <a:rPr lang="en-US" b="1" dirty="0" smtClean="0"/>
              <a:t>technique: </a:t>
            </a:r>
            <a:r>
              <a:rPr lang="en-US" dirty="0" smtClean="0"/>
              <a:t> </a:t>
            </a:r>
            <a:r>
              <a:rPr lang="en-US" dirty="0"/>
              <a:t>contains many hidden layers like Convolutional Neural Network (CNN). The elegance of deep learning is to extract features and learn classiﬁcation </a:t>
            </a:r>
          </a:p>
        </p:txBody>
      </p:sp>
    </p:spTree>
    <p:extLst>
      <p:ext uri="{BB962C8B-B14F-4D97-AF65-F5344CB8AC3E}">
        <p14:creationId xmlns:p14="http://schemas.microsoft.com/office/powerpoint/2010/main" xmlns="" val="40734740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8626" y="304800"/>
            <a:ext cx="7924800" cy="1446550"/>
          </a:xfrm>
          <a:prstGeom prst="rect">
            <a:avLst/>
          </a:prstGeom>
        </p:spPr>
        <p:txBody>
          <a:bodyPr wrap="square">
            <a:spAutoFit/>
          </a:bodyPr>
          <a:lstStyle/>
          <a:p>
            <a:pPr lvl="1"/>
            <a:r>
              <a:rPr lang="en-US" sz="3200" b="1" dirty="0" smtClean="0">
                <a:solidFill>
                  <a:schemeClr val="tx2"/>
                </a:solidFill>
              </a:rPr>
              <a:t>			Using </a:t>
            </a:r>
            <a:r>
              <a:rPr lang="en-US" sz="3200" b="1" dirty="0">
                <a:solidFill>
                  <a:schemeClr val="tx2"/>
                </a:solidFill>
              </a:rPr>
              <a:t>Technique </a:t>
            </a:r>
            <a:endParaRPr lang="en-US" sz="3200" b="1" dirty="0" smtClean="0">
              <a:solidFill>
                <a:schemeClr val="tx2"/>
              </a:solidFill>
            </a:endParaRPr>
          </a:p>
          <a:p>
            <a:pPr lvl="1"/>
            <a:endParaRPr lang="en-US" sz="3200" b="1" dirty="0">
              <a:solidFill>
                <a:schemeClr val="tx2"/>
              </a:solidFill>
            </a:endParaRPr>
          </a:p>
          <a:p>
            <a:r>
              <a:rPr lang="en-US" sz="2400" b="1" dirty="0" smtClean="0">
                <a:solidFill>
                  <a:schemeClr val="accent1"/>
                </a:solidFill>
              </a:rPr>
              <a:t>Automated </a:t>
            </a:r>
            <a:r>
              <a:rPr lang="en-US" sz="2400" b="1" dirty="0">
                <a:solidFill>
                  <a:schemeClr val="accent1"/>
                </a:solidFill>
              </a:rPr>
              <a:t>Stock Price Prediction Using Machine Learning</a:t>
            </a:r>
          </a:p>
        </p:txBody>
      </p:sp>
      <p:sp>
        <p:nvSpPr>
          <p:cNvPr id="3" name="Rectangle 2"/>
          <p:cNvSpPr/>
          <p:nvPr/>
        </p:nvSpPr>
        <p:spPr>
          <a:xfrm>
            <a:off x="238626" y="1447800"/>
            <a:ext cx="8610600" cy="4247317"/>
          </a:xfrm>
          <a:prstGeom prst="rect">
            <a:avLst/>
          </a:prstGeom>
        </p:spPr>
        <p:txBody>
          <a:bodyPr wrap="square">
            <a:spAutoFit/>
          </a:bodyPr>
          <a:lstStyle/>
          <a:p>
            <a:endParaRPr lang="en-US" dirty="0"/>
          </a:p>
          <a:p>
            <a:endParaRPr lang="en-US" dirty="0"/>
          </a:p>
          <a:p>
            <a:r>
              <a:rPr lang="en-US" dirty="0" smtClean="0"/>
              <a:t> In </a:t>
            </a:r>
            <a:r>
              <a:rPr lang="en-US" dirty="0"/>
              <a:t>this work, </a:t>
            </a:r>
            <a:r>
              <a:rPr lang="en-US" b="1" dirty="0" smtClean="0"/>
              <a:t>Our  </a:t>
            </a:r>
            <a:r>
              <a:rPr lang="en-US" b="1" dirty="0"/>
              <a:t>propose an automated trading system that integrates mathematical functions, machine learning, and other external factors such as news’ sentiments for the purpose of achieving better stock prediction accuracy and issuing profitable trades</a:t>
            </a:r>
            <a:r>
              <a:rPr lang="en-US" dirty="0"/>
              <a:t>. </a:t>
            </a:r>
            <a:endParaRPr lang="en-US" dirty="0" smtClean="0"/>
          </a:p>
          <a:p>
            <a:endParaRPr lang="en-US" dirty="0"/>
          </a:p>
          <a:p>
            <a:r>
              <a:rPr lang="en-US" dirty="0" smtClean="0"/>
              <a:t>Particularly</a:t>
            </a:r>
            <a:r>
              <a:rPr lang="en-US" dirty="0"/>
              <a:t>, </a:t>
            </a:r>
            <a:r>
              <a:rPr lang="en-US" b="1" dirty="0" smtClean="0"/>
              <a:t>Our aim </a:t>
            </a:r>
            <a:r>
              <a:rPr lang="en-US" b="1" dirty="0"/>
              <a:t>to determine the price or the trend of a certain stock for the coming end-of-day considering the first several trading hours of the day. To achieve this goal, we trained traditional machine learning algorithms and created/trained multiple deep learning models taking into consideration the importance of the relevant </a:t>
            </a:r>
            <a:r>
              <a:rPr lang="en-US" b="1" dirty="0" smtClean="0"/>
              <a:t>news</a:t>
            </a:r>
          </a:p>
          <a:p>
            <a:endParaRPr lang="en-US" b="1" dirty="0"/>
          </a:p>
          <a:p>
            <a:pPr lvl="0"/>
            <a:r>
              <a:rPr lang="en-US" dirty="0"/>
              <a:t>A</a:t>
            </a:r>
            <a:r>
              <a:rPr lang="en-US" dirty="0" smtClean="0"/>
              <a:t>utomated </a:t>
            </a:r>
            <a:r>
              <a:rPr lang="en-US" dirty="0"/>
              <a:t>trading systems (ATS) that are operated by the implementation of computer programs can perform better and with higher momentum in submitting orders than any human.</a:t>
            </a:r>
          </a:p>
          <a:p>
            <a:endParaRPr lang="en-US" b="1" dirty="0"/>
          </a:p>
        </p:txBody>
      </p:sp>
    </p:spTree>
    <p:extLst>
      <p:ext uri="{BB962C8B-B14F-4D97-AF65-F5344CB8AC3E}">
        <p14:creationId xmlns:p14="http://schemas.microsoft.com/office/powerpoint/2010/main" xmlns="" val="26304283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oundry">
  <a:themeElements>
    <a:clrScheme name="Custom 1">
      <a:dk1>
        <a:srgbClr val="44472B"/>
      </a:dk1>
      <a:lt1>
        <a:srgbClr val="DCEBEF"/>
      </a:lt1>
      <a:dk2>
        <a:srgbClr val="66A7B8"/>
      </a:dk2>
      <a:lt2>
        <a:srgbClr val="EAEBDE"/>
      </a:lt2>
      <a:accent1>
        <a:srgbClr val="72A376"/>
      </a:accent1>
      <a:accent2>
        <a:srgbClr val="B0CCB0"/>
      </a:accent2>
      <a:accent3>
        <a:srgbClr val="A8CDD7"/>
      </a:accent3>
      <a:accent4>
        <a:srgbClr val="C0BEAF"/>
      </a:accent4>
      <a:accent5>
        <a:srgbClr val="CEC597"/>
      </a:accent5>
      <a:accent6>
        <a:srgbClr val="E8B7B7"/>
      </a:accent6>
      <a:hlink>
        <a:srgbClr val="DB5353"/>
      </a:hlink>
      <a:folHlink>
        <a:srgbClr val="903638"/>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Foundry</Template>
  <TotalTime>632</TotalTime>
  <Words>1499</Words>
  <Application>Microsoft Office PowerPoint</Application>
  <PresentationFormat>On-screen Show (4:3)</PresentationFormat>
  <Paragraphs>278</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Foundry</vt:lpstr>
      <vt:lpstr>Stock Price Prediction using Sentiment Analysis and Deep Learning for Indian Markets </vt:lpstr>
      <vt:lpstr>Abstract</vt:lpstr>
      <vt:lpstr>    INTRODUCTION  </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dc:creator>
  <cp:lastModifiedBy>Dineshan</cp:lastModifiedBy>
  <cp:revision>157</cp:revision>
  <dcterms:created xsi:type="dcterms:W3CDTF">2023-02-20T13:12:18Z</dcterms:created>
  <dcterms:modified xsi:type="dcterms:W3CDTF">2025-10-30T06:11:42Z</dcterms:modified>
</cp:coreProperties>
</file>