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84" r:id="rId15"/>
    <p:sldId id="285" r:id="rId16"/>
    <p:sldId id="270" r:id="rId17"/>
    <p:sldId id="271" r:id="rId18"/>
    <p:sldId id="272" r:id="rId19"/>
    <p:sldId id="273" r:id="rId20"/>
    <p:sldId id="274" r:id="rId21"/>
    <p:sldId id="275" r:id="rId22"/>
    <p:sldId id="278" r:id="rId23"/>
    <p:sldId id="277" r:id="rId24"/>
    <p:sldId id="283" r:id="rId25"/>
    <p:sldId id="279" r:id="rId26"/>
    <p:sldId id="280" r:id="rId27"/>
    <p:sldId id="281" r:id="rId28"/>
    <p:sldId id="282" r:id="rId29"/>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B492B5-224D-4397-83F3-502D28649E36}">
  <a:tblStyle styleId="{AFB492B5-224D-4397-83F3-502D28649E3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0C93A-4CB1-48D3-A412-28290BB4A643}" type="datetimeFigureOut">
              <a:rPr lang="en-IN" smtClean="0"/>
              <a:t>28-09-2020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160AD-D53F-484C-88D3-A3107E547996}" type="slidenum">
              <a:rPr lang="en-IN" smtClean="0"/>
              <a:t>‹#›</a:t>
            </a:fld>
            <a:endParaRPr lang="en-IN"/>
          </a:p>
        </p:txBody>
      </p:sp>
    </p:spTree>
    <p:extLst>
      <p:ext uri="{BB962C8B-B14F-4D97-AF65-F5344CB8AC3E}">
        <p14:creationId xmlns:p14="http://schemas.microsoft.com/office/powerpoint/2010/main" val="2362971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F87C89-4F4C-4EC4-BD93-424FE5A9715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10</a:t>
            </a:fld>
            <a:endParaRPr lang="en-IN"/>
          </a:p>
        </p:txBody>
      </p:sp>
    </p:spTree>
    <p:extLst>
      <p:ext uri="{BB962C8B-B14F-4D97-AF65-F5344CB8AC3E}">
        <p14:creationId xmlns:p14="http://schemas.microsoft.com/office/powerpoint/2010/main" val="169494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11</a:t>
            </a:fld>
            <a:endParaRPr lang="en-IN"/>
          </a:p>
        </p:txBody>
      </p:sp>
    </p:spTree>
    <p:extLst>
      <p:ext uri="{BB962C8B-B14F-4D97-AF65-F5344CB8AC3E}">
        <p14:creationId xmlns:p14="http://schemas.microsoft.com/office/powerpoint/2010/main" val="317794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12</a:t>
            </a:fld>
            <a:endParaRPr lang="en-IN"/>
          </a:p>
        </p:txBody>
      </p:sp>
    </p:spTree>
    <p:extLst>
      <p:ext uri="{BB962C8B-B14F-4D97-AF65-F5344CB8AC3E}">
        <p14:creationId xmlns:p14="http://schemas.microsoft.com/office/powerpoint/2010/main" val="332622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13</a:t>
            </a:fld>
            <a:endParaRPr lang="en-IN"/>
          </a:p>
        </p:txBody>
      </p:sp>
    </p:spTree>
    <p:extLst>
      <p:ext uri="{BB962C8B-B14F-4D97-AF65-F5344CB8AC3E}">
        <p14:creationId xmlns:p14="http://schemas.microsoft.com/office/powerpoint/2010/main" val="2404161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16</a:t>
            </a:fld>
            <a:endParaRPr lang="en-IN"/>
          </a:p>
        </p:txBody>
      </p:sp>
    </p:spTree>
    <p:extLst>
      <p:ext uri="{BB962C8B-B14F-4D97-AF65-F5344CB8AC3E}">
        <p14:creationId xmlns:p14="http://schemas.microsoft.com/office/powerpoint/2010/main" val="2859398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17</a:t>
            </a:fld>
            <a:endParaRPr lang="en-IN"/>
          </a:p>
        </p:txBody>
      </p:sp>
    </p:spTree>
    <p:extLst>
      <p:ext uri="{BB962C8B-B14F-4D97-AF65-F5344CB8AC3E}">
        <p14:creationId xmlns:p14="http://schemas.microsoft.com/office/powerpoint/2010/main" val="4211264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18</a:t>
            </a:fld>
            <a:endParaRPr lang="en-IN"/>
          </a:p>
        </p:txBody>
      </p:sp>
    </p:spTree>
    <p:extLst>
      <p:ext uri="{BB962C8B-B14F-4D97-AF65-F5344CB8AC3E}">
        <p14:creationId xmlns:p14="http://schemas.microsoft.com/office/powerpoint/2010/main" val="3074039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19</a:t>
            </a:fld>
            <a:endParaRPr lang="en-IN"/>
          </a:p>
        </p:txBody>
      </p:sp>
    </p:spTree>
    <p:extLst>
      <p:ext uri="{BB962C8B-B14F-4D97-AF65-F5344CB8AC3E}">
        <p14:creationId xmlns:p14="http://schemas.microsoft.com/office/powerpoint/2010/main" val="416719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20</a:t>
            </a:fld>
            <a:endParaRPr lang="en-IN"/>
          </a:p>
        </p:txBody>
      </p:sp>
    </p:spTree>
    <p:extLst>
      <p:ext uri="{BB962C8B-B14F-4D97-AF65-F5344CB8AC3E}">
        <p14:creationId xmlns:p14="http://schemas.microsoft.com/office/powerpoint/2010/main" val="3951744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21</a:t>
            </a:fld>
            <a:endParaRPr lang="en-IN"/>
          </a:p>
        </p:txBody>
      </p:sp>
    </p:spTree>
    <p:extLst>
      <p:ext uri="{BB962C8B-B14F-4D97-AF65-F5344CB8AC3E}">
        <p14:creationId xmlns:p14="http://schemas.microsoft.com/office/powerpoint/2010/main" val="2028588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2</a:t>
            </a:fld>
            <a:endParaRPr lang="en-IN"/>
          </a:p>
        </p:txBody>
      </p:sp>
    </p:spTree>
    <p:extLst>
      <p:ext uri="{BB962C8B-B14F-4D97-AF65-F5344CB8AC3E}">
        <p14:creationId xmlns:p14="http://schemas.microsoft.com/office/powerpoint/2010/main" val="2544085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22</a:t>
            </a:fld>
            <a:endParaRPr lang="en-IN"/>
          </a:p>
        </p:txBody>
      </p:sp>
    </p:spTree>
    <p:extLst>
      <p:ext uri="{BB962C8B-B14F-4D97-AF65-F5344CB8AC3E}">
        <p14:creationId xmlns:p14="http://schemas.microsoft.com/office/powerpoint/2010/main" val="3809264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23</a:t>
            </a:fld>
            <a:endParaRPr lang="en-IN"/>
          </a:p>
        </p:txBody>
      </p:sp>
    </p:spTree>
    <p:extLst>
      <p:ext uri="{BB962C8B-B14F-4D97-AF65-F5344CB8AC3E}">
        <p14:creationId xmlns:p14="http://schemas.microsoft.com/office/powerpoint/2010/main" val="3508561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24</a:t>
            </a:fld>
            <a:endParaRPr lang="en-IN"/>
          </a:p>
        </p:txBody>
      </p:sp>
    </p:spTree>
    <p:extLst>
      <p:ext uri="{BB962C8B-B14F-4D97-AF65-F5344CB8AC3E}">
        <p14:creationId xmlns:p14="http://schemas.microsoft.com/office/powerpoint/2010/main" val="1154078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25</a:t>
            </a:fld>
            <a:endParaRPr lang="en-IN"/>
          </a:p>
        </p:txBody>
      </p:sp>
    </p:spTree>
    <p:extLst>
      <p:ext uri="{BB962C8B-B14F-4D97-AF65-F5344CB8AC3E}">
        <p14:creationId xmlns:p14="http://schemas.microsoft.com/office/powerpoint/2010/main" val="338068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26</a:t>
            </a:fld>
            <a:endParaRPr lang="en-IN"/>
          </a:p>
        </p:txBody>
      </p:sp>
    </p:spTree>
    <p:extLst>
      <p:ext uri="{BB962C8B-B14F-4D97-AF65-F5344CB8AC3E}">
        <p14:creationId xmlns:p14="http://schemas.microsoft.com/office/powerpoint/2010/main" val="2387905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302089143310459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g3020891433104599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3020891433104599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28</a:t>
            </a:fld>
            <a:endParaRPr lang="en-IN"/>
          </a:p>
        </p:txBody>
      </p:sp>
    </p:spTree>
    <p:extLst>
      <p:ext uri="{BB962C8B-B14F-4D97-AF65-F5344CB8AC3E}">
        <p14:creationId xmlns:p14="http://schemas.microsoft.com/office/powerpoint/2010/main" val="384949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3</a:t>
            </a:fld>
            <a:endParaRPr lang="en-IN"/>
          </a:p>
        </p:txBody>
      </p:sp>
    </p:spTree>
    <p:extLst>
      <p:ext uri="{BB962C8B-B14F-4D97-AF65-F5344CB8AC3E}">
        <p14:creationId xmlns:p14="http://schemas.microsoft.com/office/powerpoint/2010/main" val="3659966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4</a:t>
            </a:fld>
            <a:endParaRPr lang="en-IN"/>
          </a:p>
        </p:txBody>
      </p:sp>
    </p:spTree>
    <p:extLst>
      <p:ext uri="{BB962C8B-B14F-4D97-AF65-F5344CB8AC3E}">
        <p14:creationId xmlns:p14="http://schemas.microsoft.com/office/powerpoint/2010/main" val="425823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5</a:t>
            </a:fld>
            <a:endParaRPr lang="en-IN"/>
          </a:p>
        </p:txBody>
      </p:sp>
    </p:spTree>
    <p:extLst>
      <p:ext uri="{BB962C8B-B14F-4D97-AF65-F5344CB8AC3E}">
        <p14:creationId xmlns:p14="http://schemas.microsoft.com/office/powerpoint/2010/main" val="16314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6</a:t>
            </a:fld>
            <a:endParaRPr lang="en-IN"/>
          </a:p>
        </p:txBody>
      </p:sp>
    </p:spTree>
    <p:extLst>
      <p:ext uri="{BB962C8B-B14F-4D97-AF65-F5344CB8AC3E}">
        <p14:creationId xmlns:p14="http://schemas.microsoft.com/office/powerpoint/2010/main" val="2639165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7</a:t>
            </a:fld>
            <a:endParaRPr lang="en-IN"/>
          </a:p>
        </p:txBody>
      </p:sp>
    </p:spTree>
    <p:extLst>
      <p:ext uri="{BB962C8B-B14F-4D97-AF65-F5344CB8AC3E}">
        <p14:creationId xmlns:p14="http://schemas.microsoft.com/office/powerpoint/2010/main" val="243307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8</a:t>
            </a:fld>
            <a:endParaRPr lang="en-IN"/>
          </a:p>
        </p:txBody>
      </p:sp>
    </p:spTree>
    <p:extLst>
      <p:ext uri="{BB962C8B-B14F-4D97-AF65-F5344CB8AC3E}">
        <p14:creationId xmlns:p14="http://schemas.microsoft.com/office/powerpoint/2010/main" val="14748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6160AD-D53F-484C-88D3-A3107E547996}" type="slidenum">
              <a:rPr lang="en-IN" smtClean="0"/>
              <a:t>9</a:t>
            </a:fld>
            <a:endParaRPr lang="en-IN"/>
          </a:p>
        </p:txBody>
      </p:sp>
    </p:spTree>
    <p:extLst>
      <p:ext uri="{BB962C8B-B14F-4D97-AF65-F5344CB8AC3E}">
        <p14:creationId xmlns:p14="http://schemas.microsoft.com/office/powerpoint/2010/main" val="361225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57E80-9D6E-4B54-B880-CCB898953816}" type="datetime1">
              <a:rPr lang="en-IN" smtClean="0"/>
              <a:t>28-09-2020</a:t>
            </a:fld>
            <a:endParaRPr lang="en-IN"/>
          </a:p>
        </p:txBody>
      </p:sp>
      <p:sp>
        <p:nvSpPr>
          <p:cNvPr id="5" name="Footer Placeholder 4"/>
          <p:cNvSpPr>
            <a:spLocks noGrp="1"/>
          </p:cNvSpPr>
          <p:nvPr>
            <p:ph type="ftr" sz="quarter" idx="11"/>
          </p:nvPr>
        </p:nvSpPr>
        <p:spPr/>
        <p:txBody>
          <a:bodyPr/>
          <a:lstStyle/>
          <a:p>
            <a:r>
              <a:rPr lang="en-IN"/>
              <a:t>Recommendation System</a:t>
            </a:r>
          </a:p>
        </p:txBody>
      </p:sp>
      <p:sp>
        <p:nvSpPr>
          <p:cNvPr id="6" name="Slide Number Placeholder 5"/>
          <p:cNvSpPr>
            <a:spLocks noGrp="1"/>
          </p:cNvSpPr>
          <p:nvPr>
            <p:ph type="sldNum" sz="quarter" idx="12"/>
          </p:nvPr>
        </p:nvSpPr>
        <p:spPr/>
        <p:txBody>
          <a:bodyPr/>
          <a:lstStyle/>
          <a:p>
            <a:fld id="{C0F4EF49-B841-48BE-BE85-E8729E0AFCF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3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D9056-1A8E-4E64-A040-217168E23285}" type="datetime1">
              <a:rPr lang="en-IN" smtClean="0"/>
              <a:t>28-09-2020</a:t>
            </a:fld>
            <a:endParaRPr lang="en-IN"/>
          </a:p>
        </p:txBody>
      </p:sp>
      <p:sp>
        <p:nvSpPr>
          <p:cNvPr id="5" name="Footer Placeholder 4"/>
          <p:cNvSpPr>
            <a:spLocks noGrp="1"/>
          </p:cNvSpPr>
          <p:nvPr>
            <p:ph type="ftr" sz="quarter" idx="11"/>
          </p:nvPr>
        </p:nvSpPr>
        <p:spPr/>
        <p:txBody>
          <a:bodyPr/>
          <a:lstStyle/>
          <a:p>
            <a:r>
              <a:rPr lang="en-IN"/>
              <a:t>Recommendation System</a:t>
            </a:r>
          </a:p>
        </p:txBody>
      </p:sp>
      <p:sp>
        <p:nvSpPr>
          <p:cNvPr id="6" name="Slide Number Placeholder 5"/>
          <p:cNvSpPr>
            <a:spLocks noGrp="1"/>
          </p:cNvSpPr>
          <p:nvPr>
            <p:ph type="sldNum" sz="quarter" idx="12"/>
          </p:nvPr>
        </p:nvSpPr>
        <p:spPr/>
        <p:txBody>
          <a:bodyPr/>
          <a:lstStyle/>
          <a:p>
            <a:fld id="{C0F4EF49-B841-48BE-BE85-E8729E0AFCF1}" type="slidenum">
              <a:rPr lang="en-IN" smtClean="0"/>
              <a:t>‹#›</a:t>
            </a:fld>
            <a:endParaRPr lang="en-IN"/>
          </a:p>
        </p:txBody>
      </p:sp>
    </p:spTree>
    <p:extLst>
      <p:ext uri="{BB962C8B-B14F-4D97-AF65-F5344CB8AC3E}">
        <p14:creationId xmlns:p14="http://schemas.microsoft.com/office/powerpoint/2010/main" val="71910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3A45B-2C56-4A9B-8997-F4BBBB9275E0}" type="datetime1">
              <a:rPr lang="en-IN" smtClean="0"/>
              <a:t>28-09-2020</a:t>
            </a:fld>
            <a:endParaRPr lang="en-IN"/>
          </a:p>
        </p:txBody>
      </p:sp>
      <p:sp>
        <p:nvSpPr>
          <p:cNvPr id="5" name="Footer Placeholder 4"/>
          <p:cNvSpPr>
            <a:spLocks noGrp="1"/>
          </p:cNvSpPr>
          <p:nvPr>
            <p:ph type="ftr" sz="quarter" idx="11"/>
          </p:nvPr>
        </p:nvSpPr>
        <p:spPr/>
        <p:txBody>
          <a:bodyPr/>
          <a:lstStyle/>
          <a:p>
            <a:r>
              <a:rPr lang="en-IN"/>
              <a:t>Recommendation System</a:t>
            </a:r>
          </a:p>
        </p:txBody>
      </p:sp>
      <p:sp>
        <p:nvSpPr>
          <p:cNvPr id="6" name="Slide Number Placeholder 5"/>
          <p:cNvSpPr>
            <a:spLocks noGrp="1"/>
          </p:cNvSpPr>
          <p:nvPr>
            <p:ph type="sldNum" sz="quarter" idx="12"/>
          </p:nvPr>
        </p:nvSpPr>
        <p:spPr/>
        <p:txBody>
          <a:bodyPr/>
          <a:lstStyle/>
          <a:p>
            <a:fld id="{C0F4EF49-B841-48BE-BE85-E8729E0AFCF1}" type="slidenum">
              <a:rPr lang="en-IN" smtClean="0"/>
              <a:t>‹#›</a:t>
            </a:fld>
            <a:endParaRPr lang="en-IN"/>
          </a:p>
        </p:txBody>
      </p:sp>
    </p:spTree>
    <p:extLst>
      <p:ext uri="{BB962C8B-B14F-4D97-AF65-F5344CB8AC3E}">
        <p14:creationId xmlns:p14="http://schemas.microsoft.com/office/powerpoint/2010/main" val="299702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82AEB-CBF7-4638-9732-8CCA05EB7521}" type="datetime1">
              <a:rPr lang="en-IN" smtClean="0"/>
              <a:t>28-09-2020</a:t>
            </a:fld>
            <a:endParaRPr lang="en-IN"/>
          </a:p>
        </p:txBody>
      </p:sp>
      <p:sp>
        <p:nvSpPr>
          <p:cNvPr id="5" name="Footer Placeholder 4"/>
          <p:cNvSpPr>
            <a:spLocks noGrp="1"/>
          </p:cNvSpPr>
          <p:nvPr>
            <p:ph type="ftr" sz="quarter" idx="11"/>
          </p:nvPr>
        </p:nvSpPr>
        <p:spPr/>
        <p:txBody>
          <a:bodyPr/>
          <a:lstStyle/>
          <a:p>
            <a:r>
              <a:rPr lang="en-IN"/>
              <a:t>Recommendation System</a:t>
            </a:r>
          </a:p>
        </p:txBody>
      </p:sp>
      <p:sp>
        <p:nvSpPr>
          <p:cNvPr id="6" name="Slide Number Placeholder 5"/>
          <p:cNvSpPr>
            <a:spLocks noGrp="1"/>
          </p:cNvSpPr>
          <p:nvPr>
            <p:ph type="sldNum" sz="quarter" idx="12"/>
          </p:nvPr>
        </p:nvSpPr>
        <p:spPr/>
        <p:txBody>
          <a:bodyPr/>
          <a:lstStyle/>
          <a:p>
            <a:fld id="{C0F4EF49-B841-48BE-BE85-E8729E0AFCF1}" type="slidenum">
              <a:rPr lang="en-IN" smtClean="0"/>
              <a:t>‹#›</a:t>
            </a:fld>
            <a:endParaRPr lang="en-IN"/>
          </a:p>
        </p:txBody>
      </p:sp>
    </p:spTree>
    <p:extLst>
      <p:ext uri="{BB962C8B-B14F-4D97-AF65-F5344CB8AC3E}">
        <p14:creationId xmlns:p14="http://schemas.microsoft.com/office/powerpoint/2010/main" val="349385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093E5-0D29-4804-872D-1F83863BF496}" type="datetime1">
              <a:rPr lang="en-IN" smtClean="0"/>
              <a:t>28-09-2020</a:t>
            </a:fld>
            <a:endParaRPr lang="en-IN"/>
          </a:p>
        </p:txBody>
      </p:sp>
      <p:sp>
        <p:nvSpPr>
          <p:cNvPr id="5" name="Footer Placeholder 4"/>
          <p:cNvSpPr>
            <a:spLocks noGrp="1"/>
          </p:cNvSpPr>
          <p:nvPr>
            <p:ph type="ftr" sz="quarter" idx="11"/>
          </p:nvPr>
        </p:nvSpPr>
        <p:spPr/>
        <p:txBody>
          <a:bodyPr/>
          <a:lstStyle/>
          <a:p>
            <a:r>
              <a:rPr lang="en-IN"/>
              <a:t>Recommendation System</a:t>
            </a:r>
          </a:p>
        </p:txBody>
      </p:sp>
      <p:sp>
        <p:nvSpPr>
          <p:cNvPr id="6" name="Slide Number Placeholder 5"/>
          <p:cNvSpPr>
            <a:spLocks noGrp="1"/>
          </p:cNvSpPr>
          <p:nvPr>
            <p:ph type="sldNum" sz="quarter" idx="12"/>
          </p:nvPr>
        </p:nvSpPr>
        <p:spPr/>
        <p:txBody>
          <a:bodyPr/>
          <a:lstStyle/>
          <a:p>
            <a:fld id="{C0F4EF49-B841-48BE-BE85-E8729E0AFCF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0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69014-3318-4D58-959D-20FAE29BD07B}" type="datetime1">
              <a:rPr lang="en-IN" smtClean="0"/>
              <a:t>28-09-2020</a:t>
            </a:fld>
            <a:endParaRPr lang="en-IN"/>
          </a:p>
        </p:txBody>
      </p:sp>
      <p:sp>
        <p:nvSpPr>
          <p:cNvPr id="6" name="Footer Placeholder 5"/>
          <p:cNvSpPr>
            <a:spLocks noGrp="1"/>
          </p:cNvSpPr>
          <p:nvPr>
            <p:ph type="ftr" sz="quarter" idx="11"/>
          </p:nvPr>
        </p:nvSpPr>
        <p:spPr/>
        <p:txBody>
          <a:bodyPr/>
          <a:lstStyle/>
          <a:p>
            <a:r>
              <a:rPr lang="en-IN"/>
              <a:t>Recommendation System</a:t>
            </a:r>
          </a:p>
        </p:txBody>
      </p:sp>
      <p:sp>
        <p:nvSpPr>
          <p:cNvPr id="7" name="Slide Number Placeholder 6"/>
          <p:cNvSpPr>
            <a:spLocks noGrp="1"/>
          </p:cNvSpPr>
          <p:nvPr>
            <p:ph type="sldNum" sz="quarter" idx="12"/>
          </p:nvPr>
        </p:nvSpPr>
        <p:spPr/>
        <p:txBody>
          <a:bodyPr/>
          <a:lstStyle/>
          <a:p>
            <a:fld id="{C0F4EF49-B841-48BE-BE85-E8729E0AFCF1}" type="slidenum">
              <a:rPr lang="en-IN" smtClean="0"/>
              <a:t>‹#›</a:t>
            </a:fld>
            <a:endParaRPr lang="en-IN"/>
          </a:p>
        </p:txBody>
      </p:sp>
    </p:spTree>
    <p:extLst>
      <p:ext uri="{BB962C8B-B14F-4D97-AF65-F5344CB8AC3E}">
        <p14:creationId xmlns:p14="http://schemas.microsoft.com/office/powerpoint/2010/main" val="361180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1F7585-12FE-401D-863C-1174E886435C}" type="datetime1">
              <a:rPr lang="en-IN" smtClean="0"/>
              <a:t>28-09-2020</a:t>
            </a:fld>
            <a:endParaRPr lang="en-IN"/>
          </a:p>
        </p:txBody>
      </p:sp>
      <p:sp>
        <p:nvSpPr>
          <p:cNvPr id="8" name="Footer Placeholder 7"/>
          <p:cNvSpPr>
            <a:spLocks noGrp="1"/>
          </p:cNvSpPr>
          <p:nvPr>
            <p:ph type="ftr" sz="quarter" idx="11"/>
          </p:nvPr>
        </p:nvSpPr>
        <p:spPr/>
        <p:txBody>
          <a:bodyPr/>
          <a:lstStyle/>
          <a:p>
            <a:r>
              <a:rPr lang="en-IN"/>
              <a:t>Recommendation System</a:t>
            </a:r>
          </a:p>
        </p:txBody>
      </p:sp>
      <p:sp>
        <p:nvSpPr>
          <p:cNvPr id="9" name="Slide Number Placeholder 8"/>
          <p:cNvSpPr>
            <a:spLocks noGrp="1"/>
          </p:cNvSpPr>
          <p:nvPr>
            <p:ph type="sldNum" sz="quarter" idx="12"/>
          </p:nvPr>
        </p:nvSpPr>
        <p:spPr/>
        <p:txBody>
          <a:bodyPr/>
          <a:lstStyle/>
          <a:p>
            <a:fld id="{C0F4EF49-B841-48BE-BE85-E8729E0AFCF1}" type="slidenum">
              <a:rPr lang="en-IN" smtClean="0"/>
              <a:t>‹#›</a:t>
            </a:fld>
            <a:endParaRPr lang="en-IN"/>
          </a:p>
        </p:txBody>
      </p:sp>
    </p:spTree>
    <p:extLst>
      <p:ext uri="{BB962C8B-B14F-4D97-AF65-F5344CB8AC3E}">
        <p14:creationId xmlns:p14="http://schemas.microsoft.com/office/powerpoint/2010/main" val="169810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CD9ED9-2B37-4A8F-B9E9-757B54B69967}" type="datetime1">
              <a:rPr lang="en-IN" smtClean="0"/>
              <a:t>28-09-2020</a:t>
            </a:fld>
            <a:endParaRPr lang="en-IN"/>
          </a:p>
        </p:txBody>
      </p:sp>
      <p:sp>
        <p:nvSpPr>
          <p:cNvPr id="4" name="Footer Placeholder 3"/>
          <p:cNvSpPr>
            <a:spLocks noGrp="1"/>
          </p:cNvSpPr>
          <p:nvPr>
            <p:ph type="ftr" sz="quarter" idx="11"/>
          </p:nvPr>
        </p:nvSpPr>
        <p:spPr/>
        <p:txBody>
          <a:bodyPr/>
          <a:lstStyle/>
          <a:p>
            <a:r>
              <a:rPr lang="en-IN"/>
              <a:t>Recommendation System</a:t>
            </a:r>
          </a:p>
        </p:txBody>
      </p:sp>
      <p:sp>
        <p:nvSpPr>
          <p:cNvPr id="5" name="Slide Number Placeholder 4"/>
          <p:cNvSpPr>
            <a:spLocks noGrp="1"/>
          </p:cNvSpPr>
          <p:nvPr>
            <p:ph type="sldNum" sz="quarter" idx="12"/>
          </p:nvPr>
        </p:nvSpPr>
        <p:spPr/>
        <p:txBody>
          <a:bodyPr/>
          <a:lstStyle/>
          <a:p>
            <a:fld id="{C0F4EF49-B841-48BE-BE85-E8729E0AFCF1}" type="slidenum">
              <a:rPr lang="en-IN" smtClean="0"/>
              <a:t>‹#›</a:t>
            </a:fld>
            <a:endParaRPr lang="en-IN"/>
          </a:p>
        </p:txBody>
      </p:sp>
    </p:spTree>
    <p:extLst>
      <p:ext uri="{BB962C8B-B14F-4D97-AF65-F5344CB8AC3E}">
        <p14:creationId xmlns:p14="http://schemas.microsoft.com/office/powerpoint/2010/main" val="179370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469559-1624-44F2-82D3-F41826CFF35F}" type="datetime1">
              <a:rPr lang="en-IN" smtClean="0"/>
              <a:t>28-09-2020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Recommendation System</a:t>
            </a:r>
          </a:p>
        </p:txBody>
      </p:sp>
      <p:sp>
        <p:nvSpPr>
          <p:cNvPr id="9" name="Slide Number Placeholder 8"/>
          <p:cNvSpPr>
            <a:spLocks noGrp="1"/>
          </p:cNvSpPr>
          <p:nvPr>
            <p:ph type="sldNum" sz="quarter" idx="12"/>
          </p:nvPr>
        </p:nvSpPr>
        <p:spPr/>
        <p:txBody>
          <a:bodyPr/>
          <a:lstStyle/>
          <a:p>
            <a:fld id="{C0F4EF49-B841-48BE-BE85-E8729E0AFCF1}" type="slidenum">
              <a:rPr lang="en-IN" smtClean="0"/>
              <a:t>‹#›</a:t>
            </a:fld>
            <a:endParaRPr lang="en-IN"/>
          </a:p>
        </p:txBody>
      </p:sp>
    </p:spTree>
    <p:extLst>
      <p:ext uri="{BB962C8B-B14F-4D97-AF65-F5344CB8AC3E}">
        <p14:creationId xmlns:p14="http://schemas.microsoft.com/office/powerpoint/2010/main" val="378069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EECBD82-85D2-46B9-9A70-ED120E1CFD68}" type="datetime1">
              <a:rPr lang="en-IN" smtClean="0"/>
              <a:t>28-09-2020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Recommendation System</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F4EF49-B841-48BE-BE85-E8729E0AFCF1}" type="slidenum">
              <a:rPr lang="en-IN" smtClean="0"/>
              <a:t>‹#›</a:t>
            </a:fld>
            <a:endParaRPr lang="en-IN"/>
          </a:p>
        </p:txBody>
      </p:sp>
    </p:spTree>
    <p:extLst>
      <p:ext uri="{BB962C8B-B14F-4D97-AF65-F5344CB8AC3E}">
        <p14:creationId xmlns:p14="http://schemas.microsoft.com/office/powerpoint/2010/main" val="12585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34B5D-A53E-4F47-B6AE-BADDE167AC05}" type="datetime1">
              <a:rPr lang="en-IN" smtClean="0"/>
              <a:t>28-09-2020</a:t>
            </a:fld>
            <a:endParaRPr lang="en-IN"/>
          </a:p>
        </p:txBody>
      </p:sp>
      <p:sp>
        <p:nvSpPr>
          <p:cNvPr id="6" name="Footer Placeholder 5"/>
          <p:cNvSpPr>
            <a:spLocks noGrp="1"/>
          </p:cNvSpPr>
          <p:nvPr>
            <p:ph type="ftr" sz="quarter" idx="11"/>
          </p:nvPr>
        </p:nvSpPr>
        <p:spPr/>
        <p:txBody>
          <a:bodyPr/>
          <a:lstStyle/>
          <a:p>
            <a:r>
              <a:rPr lang="en-IN"/>
              <a:t>Recommendation System</a:t>
            </a:r>
          </a:p>
        </p:txBody>
      </p:sp>
      <p:sp>
        <p:nvSpPr>
          <p:cNvPr id="7" name="Slide Number Placeholder 6"/>
          <p:cNvSpPr>
            <a:spLocks noGrp="1"/>
          </p:cNvSpPr>
          <p:nvPr>
            <p:ph type="sldNum" sz="quarter" idx="12"/>
          </p:nvPr>
        </p:nvSpPr>
        <p:spPr/>
        <p:txBody>
          <a:bodyPr/>
          <a:lstStyle/>
          <a:p>
            <a:fld id="{C0F4EF49-B841-48BE-BE85-E8729E0AFCF1}" type="slidenum">
              <a:rPr lang="en-IN" smtClean="0"/>
              <a:t>‹#›</a:t>
            </a:fld>
            <a:endParaRPr lang="en-IN"/>
          </a:p>
        </p:txBody>
      </p:sp>
    </p:spTree>
    <p:extLst>
      <p:ext uri="{BB962C8B-B14F-4D97-AF65-F5344CB8AC3E}">
        <p14:creationId xmlns:p14="http://schemas.microsoft.com/office/powerpoint/2010/main" val="28526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88C0FE-015C-4110-927A-C551A6FC2405}" type="datetime1">
              <a:rPr lang="en-IN" smtClean="0"/>
              <a:t>28-09-2020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Recommendation System</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F4EF49-B841-48BE-BE85-E8729E0AFCF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8862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a:spLocks noGrp="1"/>
          </p:cNvSpPr>
          <p:nvPr>
            <p:ph type="subTitle" idx="1"/>
          </p:nvPr>
        </p:nvSpPr>
        <p:spPr>
          <a:xfrm>
            <a:off x="936080" y="4416683"/>
            <a:ext cx="10943399" cy="17976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1679"/>
              <a:buNone/>
            </a:pPr>
            <a:r>
              <a:rPr lang="en-IN" sz="1679" b="1" dirty="0"/>
              <a:t>PRESENTED BY: (GROUP 11)						GUIDED BY:</a:t>
            </a:r>
            <a:endParaRPr dirty="0"/>
          </a:p>
          <a:p>
            <a:pPr marL="0" lvl="0" indent="0" algn="l" rtl="0">
              <a:lnSpc>
                <a:spcPct val="70000"/>
              </a:lnSpc>
              <a:spcBef>
                <a:spcPts val="1400"/>
              </a:spcBef>
              <a:spcAft>
                <a:spcPts val="0"/>
              </a:spcAft>
              <a:buSzPts val="1679"/>
              <a:buNone/>
            </a:pPr>
            <a:r>
              <a:rPr lang="en-IN" sz="1679" dirty="0"/>
              <a:t>JAIN AKHILESH 		113	B150364320				   DR. S. K. PATHAN</a:t>
            </a:r>
            <a:endParaRPr sz="1679" dirty="0"/>
          </a:p>
          <a:p>
            <a:pPr marL="0" lvl="0" indent="0" algn="l" rtl="0">
              <a:lnSpc>
                <a:spcPct val="70000"/>
              </a:lnSpc>
              <a:spcBef>
                <a:spcPts val="1400"/>
              </a:spcBef>
              <a:spcAft>
                <a:spcPts val="0"/>
              </a:spcAft>
              <a:buSzPts val="1679"/>
              <a:buNone/>
            </a:pPr>
            <a:r>
              <a:rPr lang="en-IN" sz="1679" dirty="0"/>
              <a:t>KABRA VENKATESH 	114	</a:t>
            </a:r>
            <a:r>
              <a:rPr lang="en-IN" sz="1680" dirty="0"/>
              <a:t>B150364328</a:t>
            </a:r>
            <a:endParaRPr sz="1680" dirty="0"/>
          </a:p>
          <a:p>
            <a:pPr marL="0" lvl="0" indent="0" algn="l" rtl="0">
              <a:lnSpc>
                <a:spcPct val="70000"/>
              </a:lnSpc>
              <a:spcBef>
                <a:spcPts val="1400"/>
              </a:spcBef>
              <a:spcAft>
                <a:spcPts val="0"/>
              </a:spcAft>
              <a:buSzPts val="1679"/>
              <a:buNone/>
            </a:pPr>
            <a:r>
              <a:rPr lang="en-IN" sz="1679" dirty="0"/>
              <a:t>PATIL MRUNAL 		130	</a:t>
            </a:r>
            <a:r>
              <a:rPr lang="en-IN" sz="1680" dirty="0"/>
              <a:t>B150364428</a:t>
            </a:r>
            <a:endParaRPr sz="1680" dirty="0"/>
          </a:p>
          <a:p>
            <a:pPr marL="0" lvl="0" indent="0" algn="l" rtl="0">
              <a:lnSpc>
                <a:spcPct val="70000"/>
              </a:lnSpc>
              <a:spcBef>
                <a:spcPts val="1400"/>
              </a:spcBef>
              <a:spcAft>
                <a:spcPts val="0"/>
              </a:spcAft>
              <a:buSzPts val="1679"/>
              <a:buNone/>
            </a:pPr>
            <a:r>
              <a:rPr lang="en-IN" sz="1679" dirty="0"/>
              <a:t>SONAWANE ADITI 	143	</a:t>
            </a:r>
            <a:r>
              <a:rPr lang="en-IN" sz="1680" dirty="0"/>
              <a:t>B150364505</a:t>
            </a:r>
            <a:endParaRPr sz="1680" dirty="0"/>
          </a:p>
        </p:txBody>
      </p:sp>
      <p:sp>
        <p:nvSpPr>
          <p:cNvPr id="186" name="Google Shape;186;p1"/>
          <p:cNvSpPr txBox="1">
            <a:spLocks noGrp="1"/>
          </p:cNvSpPr>
          <p:nvPr>
            <p:ph type="dt" idx="10"/>
          </p:nvPr>
        </p:nvSpPr>
        <p:spPr>
          <a:xfrm>
            <a:off x="931975" y="6358729"/>
            <a:ext cx="2637600" cy="466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
        <p:nvSpPr>
          <p:cNvPr id="187" name="Google Shape;187;p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BE PROJECT SKNCOE 2019-20</a:t>
            </a:r>
            <a:endParaRPr/>
          </a:p>
        </p:txBody>
      </p:sp>
      <p:sp>
        <p:nvSpPr>
          <p:cNvPr id="188" name="Google Shape;188;p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pic>
        <p:nvPicPr>
          <p:cNvPr id="189" name="Google Shape;189;p1"/>
          <p:cNvPicPr preferRelativeResize="0"/>
          <p:nvPr/>
        </p:nvPicPr>
        <p:blipFill rotWithShape="1">
          <a:blip r:embed="rId3">
            <a:alphaModFix/>
          </a:blip>
          <a:srcRect/>
          <a:stretch/>
        </p:blipFill>
        <p:spPr>
          <a:xfrm>
            <a:off x="0" y="5679"/>
            <a:ext cx="1485900" cy="1143000"/>
          </a:xfrm>
          <a:prstGeom prst="rect">
            <a:avLst/>
          </a:prstGeom>
          <a:noFill/>
          <a:ln>
            <a:noFill/>
          </a:ln>
        </p:spPr>
      </p:pic>
      <p:pic>
        <p:nvPicPr>
          <p:cNvPr id="190" name="Google Shape;190;p1"/>
          <p:cNvPicPr preferRelativeResize="0"/>
          <p:nvPr/>
        </p:nvPicPr>
        <p:blipFill rotWithShape="1">
          <a:blip r:embed="rId4">
            <a:alphaModFix/>
          </a:blip>
          <a:srcRect/>
          <a:stretch/>
        </p:blipFill>
        <p:spPr>
          <a:xfrm>
            <a:off x="10591800" y="0"/>
            <a:ext cx="1600200" cy="1168400"/>
          </a:xfrm>
          <a:prstGeom prst="rect">
            <a:avLst/>
          </a:prstGeom>
          <a:noFill/>
          <a:ln>
            <a:noFill/>
          </a:ln>
        </p:spPr>
      </p:pic>
      <p:sp>
        <p:nvSpPr>
          <p:cNvPr id="191" name="Google Shape;191;p1"/>
          <p:cNvSpPr/>
          <p:nvPr/>
        </p:nvSpPr>
        <p:spPr>
          <a:xfrm>
            <a:off x="624348" y="1542517"/>
            <a:ext cx="10943400" cy="200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0" i="0" u="none" strike="noStrike" cap="none">
                <a:solidFill>
                  <a:schemeClr val="accent1"/>
                </a:solidFill>
                <a:effectLst>
                  <a:outerShdw blurRad="38100" dist="25400" dir="5400000" algn="ctr" rotWithShape="0">
                    <a:srgbClr val="6E747A">
                      <a:alpha val="43000"/>
                    </a:srgbClr>
                  </a:outerShdw>
                </a:effectLst>
                <a:latin typeface="Calibri"/>
                <a:ea typeface="Calibri"/>
                <a:cs typeface="Calibri"/>
                <a:sym typeface="Calibri"/>
              </a:rPr>
              <a:t>BE Project Presentation On</a:t>
            </a:r>
            <a:br>
              <a:rPr lang="en-IN" sz="5400" b="0" i="0" u="none" strike="noStrike" cap="none">
                <a:solidFill>
                  <a:schemeClr val="accent1"/>
                </a:solidFill>
                <a:effectLst>
                  <a:outerShdw blurRad="38100" dist="25400" dir="5400000" algn="ctr" rotWithShape="0">
                    <a:srgbClr val="6E747A">
                      <a:alpha val="43000"/>
                    </a:srgbClr>
                  </a:outerShdw>
                </a:effectLst>
                <a:latin typeface="Calibri"/>
                <a:ea typeface="Calibri"/>
                <a:cs typeface="Calibri"/>
                <a:sym typeface="Calibri"/>
              </a:rPr>
            </a:br>
            <a:r>
              <a:rPr lang="en-IN" sz="8000" b="0" i="0" u="none" strike="noStrike" cap="none">
                <a:solidFill>
                  <a:schemeClr val="accent1"/>
                </a:solidFill>
                <a:effectLst>
                  <a:outerShdw blurRad="38100" dist="25400" dir="5400000" algn="ctr" rotWithShape="0">
                    <a:srgbClr val="6E747A">
                      <a:alpha val="43000"/>
                    </a:srgbClr>
                  </a:outerShdw>
                </a:effectLst>
                <a:latin typeface="Calibri"/>
                <a:ea typeface="Calibri"/>
                <a:cs typeface="Calibri"/>
                <a:sym typeface="Calibri"/>
              </a:rPr>
              <a:t>Bank Data Classification</a:t>
            </a:r>
            <a:endParaRPr sz="8000" b="0" i="0" u="none" strike="noStrike" cap="none">
              <a:solidFill>
                <a:schemeClr val="accent1"/>
              </a:solidFill>
              <a:effectLst>
                <a:outerShdw blurRad="38100" dist="25400" dir="5400000" algn="ctr" rotWithShape="0">
                  <a:srgbClr val="6E747A">
                    <a:alpha val="43000"/>
                  </a:srgbClr>
                </a:outerShdw>
              </a:effectLst>
              <a:latin typeface="Calibri"/>
              <a:ea typeface="Calibri"/>
              <a:cs typeface="Calibri"/>
              <a:sym typeface="Calibri"/>
            </a:endParaRPr>
          </a:p>
        </p:txBody>
      </p:sp>
      <p:sp>
        <p:nvSpPr>
          <p:cNvPr id="192" name="Google Shape;192;p1"/>
          <p:cNvSpPr txBox="1"/>
          <p:nvPr/>
        </p:nvSpPr>
        <p:spPr>
          <a:xfrm>
            <a:off x="2822713" y="751273"/>
            <a:ext cx="654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b="0" i="0" u="none" strike="noStrike" cap="none">
                <a:solidFill>
                  <a:srgbClr val="AB620D"/>
                </a:solidFill>
                <a:latin typeface="Calibri"/>
                <a:ea typeface="Calibri"/>
                <a:cs typeface="Calibri"/>
                <a:sym typeface="Calibri"/>
              </a:rPr>
              <a:t>Smt. Kashibai Navale College of Engineering</a:t>
            </a:r>
            <a:endParaRPr/>
          </a:p>
          <a:p>
            <a:pPr marL="0" marR="0" lvl="0" indent="0" algn="ctr" rtl="0">
              <a:spcBef>
                <a:spcPts val="0"/>
              </a:spcBef>
              <a:spcAft>
                <a:spcPts val="0"/>
              </a:spcAft>
              <a:buNone/>
            </a:pPr>
            <a:r>
              <a:rPr lang="en-IN" sz="1600" b="0" i="0" u="none" strike="noStrike" cap="none">
                <a:solidFill>
                  <a:srgbClr val="AB620D"/>
                </a:solidFill>
                <a:latin typeface="Calibri"/>
                <a:ea typeface="Calibri"/>
                <a:cs typeface="Calibri"/>
                <a:sym typeface="Calibri"/>
              </a:rPr>
              <a:t>Computer 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281" name="Google Shape;281;p1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282" name="Google Shape;282;p11"/>
          <p:cNvSpPr txBox="1">
            <a:spLocks noGrp="1"/>
          </p:cNvSpPr>
          <p:nvPr>
            <p:ph type="title" idx="4294967295"/>
          </p:nvPr>
        </p:nvSpPr>
        <p:spPr>
          <a:xfrm>
            <a:off x="1165471" y="62648"/>
            <a:ext cx="9750300" cy="522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3600"/>
              <a:buFont typeface="Arial Black"/>
              <a:buNone/>
            </a:pPr>
            <a:r>
              <a:rPr lang="en-IN" sz="3600" b="1">
                <a:solidFill>
                  <a:schemeClr val="dk1"/>
                </a:solidFill>
                <a:latin typeface="Arial Black"/>
                <a:ea typeface="Arial Black"/>
                <a:cs typeface="Arial Black"/>
                <a:sym typeface="Arial Black"/>
              </a:rPr>
              <a:t>Bank System Architecture</a:t>
            </a:r>
            <a:endParaRPr/>
          </a:p>
        </p:txBody>
      </p:sp>
      <p:sp>
        <p:nvSpPr>
          <p:cNvPr id="283" name="Google Shape;283;p11"/>
          <p:cNvSpPr/>
          <p:nvPr/>
        </p:nvSpPr>
        <p:spPr>
          <a:xfrm>
            <a:off x="4750211" y="3123270"/>
            <a:ext cx="2305800" cy="49020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Attribute Selection</a:t>
            </a:r>
            <a:endParaRPr/>
          </a:p>
        </p:txBody>
      </p:sp>
      <p:sp>
        <p:nvSpPr>
          <p:cNvPr id="284" name="Google Shape;284;p11"/>
          <p:cNvSpPr/>
          <p:nvPr/>
        </p:nvSpPr>
        <p:spPr>
          <a:xfrm>
            <a:off x="4750211" y="3821082"/>
            <a:ext cx="2305800" cy="49020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Data Pre-processing</a:t>
            </a:r>
            <a:endParaRPr/>
          </a:p>
        </p:txBody>
      </p:sp>
      <p:sp>
        <p:nvSpPr>
          <p:cNvPr id="285" name="Google Shape;285;p11"/>
          <p:cNvSpPr/>
          <p:nvPr/>
        </p:nvSpPr>
        <p:spPr>
          <a:xfrm>
            <a:off x="2635854" y="3547271"/>
            <a:ext cx="1089900" cy="105120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Training Data</a:t>
            </a:r>
            <a:endParaRPr/>
          </a:p>
        </p:txBody>
      </p:sp>
      <p:sp>
        <p:nvSpPr>
          <p:cNvPr id="286" name="Google Shape;286;p11"/>
          <p:cNvSpPr/>
          <p:nvPr/>
        </p:nvSpPr>
        <p:spPr>
          <a:xfrm>
            <a:off x="8069491" y="3585717"/>
            <a:ext cx="1089900" cy="105120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Testing Data</a:t>
            </a:r>
            <a:endParaRPr/>
          </a:p>
        </p:txBody>
      </p:sp>
      <p:sp>
        <p:nvSpPr>
          <p:cNvPr id="287" name="Google Shape;287;p11"/>
          <p:cNvSpPr/>
          <p:nvPr/>
        </p:nvSpPr>
        <p:spPr>
          <a:xfrm>
            <a:off x="39185" y="4217581"/>
            <a:ext cx="2399700" cy="2051100"/>
          </a:xfrm>
          <a:prstGeom prst="hexagon">
            <a:avLst>
              <a:gd name="adj" fmla="val 25000"/>
              <a:gd name="vf" fmla="val 115470"/>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a:solidFill>
                  <a:schemeClr val="dk1"/>
                </a:solidFill>
                <a:latin typeface="Calibri"/>
                <a:ea typeface="Calibri"/>
                <a:cs typeface="Calibri"/>
                <a:sym typeface="Calibri"/>
              </a:rPr>
              <a:t>Decision Tree Algorithm</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Customer Acquisition- </a:t>
            </a:r>
            <a:r>
              <a:rPr lang="en-IN" sz="1400" b="1" u="sng">
                <a:solidFill>
                  <a:schemeClr val="dk1"/>
                </a:solidFill>
                <a:latin typeface="Calibri"/>
                <a:ea typeface="Calibri"/>
                <a:cs typeface="Calibri"/>
                <a:sym typeface="Calibri"/>
              </a:rPr>
              <a:t>C 4.5</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Customer Retention &amp; Loan Prediction- </a:t>
            </a:r>
            <a:r>
              <a:rPr lang="en-IN" sz="1400" b="1" u="sng">
                <a:solidFill>
                  <a:schemeClr val="dk1"/>
                </a:solidFill>
                <a:latin typeface="Calibri"/>
                <a:ea typeface="Calibri"/>
                <a:cs typeface="Calibri"/>
                <a:sym typeface="Calibri"/>
              </a:rPr>
              <a:t>Random Forest</a:t>
            </a:r>
            <a:endParaRPr/>
          </a:p>
        </p:txBody>
      </p:sp>
      <p:sp>
        <p:nvSpPr>
          <p:cNvPr id="288" name="Google Shape;288;p11"/>
          <p:cNvSpPr/>
          <p:nvPr/>
        </p:nvSpPr>
        <p:spPr>
          <a:xfrm>
            <a:off x="7447203" y="4974453"/>
            <a:ext cx="2305800" cy="49020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Classifier</a:t>
            </a:r>
            <a:endParaRPr/>
          </a:p>
        </p:txBody>
      </p:sp>
      <p:sp>
        <p:nvSpPr>
          <p:cNvPr id="289" name="Google Shape;289;p11"/>
          <p:cNvSpPr/>
          <p:nvPr/>
        </p:nvSpPr>
        <p:spPr>
          <a:xfrm>
            <a:off x="3434224" y="4974453"/>
            <a:ext cx="2305800" cy="49020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Knowledge Base</a:t>
            </a:r>
            <a:endParaRPr/>
          </a:p>
        </p:txBody>
      </p:sp>
      <p:sp>
        <p:nvSpPr>
          <p:cNvPr id="290" name="Google Shape;290;p11"/>
          <p:cNvSpPr/>
          <p:nvPr/>
        </p:nvSpPr>
        <p:spPr>
          <a:xfrm>
            <a:off x="10710833" y="4778594"/>
            <a:ext cx="1441962" cy="882036"/>
          </a:xfrm>
          <a:prstGeom prst="flowChartDocumen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Predicted Result</a:t>
            </a:r>
            <a:endParaRPr/>
          </a:p>
        </p:txBody>
      </p:sp>
      <p:cxnSp>
        <p:nvCxnSpPr>
          <p:cNvPr id="291" name="Google Shape;291;p11"/>
          <p:cNvCxnSpPr/>
          <p:nvPr/>
        </p:nvCxnSpPr>
        <p:spPr>
          <a:xfrm rot="10800000">
            <a:off x="1358454" y="4033515"/>
            <a:ext cx="1277400" cy="0"/>
          </a:xfrm>
          <a:prstGeom prst="straightConnector1">
            <a:avLst/>
          </a:prstGeom>
          <a:noFill/>
          <a:ln w="12700" cap="flat" cmpd="sng">
            <a:solidFill>
              <a:schemeClr val="dk1"/>
            </a:solidFill>
            <a:prstDash val="solid"/>
            <a:round/>
            <a:headEnd type="none" w="sm" len="sm"/>
            <a:tailEnd type="none" w="sm" len="sm"/>
          </a:ln>
        </p:spPr>
      </p:cxnSp>
      <p:cxnSp>
        <p:nvCxnSpPr>
          <p:cNvPr id="292" name="Google Shape;292;p11"/>
          <p:cNvCxnSpPr/>
          <p:nvPr/>
        </p:nvCxnSpPr>
        <p:spPr>
          <a:xfrm>
            <a:off x="1358517" y="4033515"/>
            <a:ext cx="0" cy="175200"/>
          </a:xfrm>
          <a:prstGeom prst="straightConnector1">
            <a:avLst/>
          </a:prstGeom>
          <a:noFill/>
          <a:ln w="12700" cap="flat" cmpd="sng">
            <a:solidFill>
              <a:schemeClr val="dk1"/>
            </a:solidFill>
            <a:prstDash val="solid"/>
            <a:round/>
            <a:headEnd type="none" w="sm" len="sm"/>
            <a:tailEnd type="triangle" w="med" len="med"/>
          </a:ln>
        </p:spPr>
      </p:cxnSp>
      <p:cxnSp>
        <p:nvCxnSpPr>
          <p:cNvPr id="293" name="Google Shape;293;p11"/>
          <p:cNvCxnSpPr>
            <a:stCxn id="287" idx="0"/>
            <a:endCxn id="289" idx="1"/>
          </p:cNvCxnSpPr>
          <p:nvPr/>
        </p:nvCxnSpPr>
        <p:spPr>
          <a:xfrm rot="10800000" flipH="1">
            <a:off x="2438885" y="5219431"/>
            <a:ext cx="995400" cy="23700"/>
          </a:xfrm>
          <a:prstGeom prst="straightConnector1">
            <a:avLst/>
          </a:prstGeom>
          <a:noFill/>
          <a:ln w="12700" cap="flat" cmpd="sng">
            <a:solidFill>
              <a:schemeClr val="dk1"/>
            </a:solidFill>
            <a:prstDash val="solid"/>
            <a:round/>
            <a:headEnd type="none" w="sm" len="sm"/>
            <a:tailEnd type="triangle" w="med" len="med"/>
          </a:ln>
        </p:spPr>
      </p:cxnSp>
      <p:cxnSp>
        <p:nvCxnSpPr>
          <p:cNvPr id="294" name="Google Shape;294;p11"/>
          <p:cNvCxnSpPr>
            <a:stCxn id="286" idx="2"/>
            <a:endCxn id="288" idx="0"/>
          </p:cNvCxnSpPr>
          <p:nvPr/>
        </p:nvCxnSpPr>
        <p:spPr>
          <a:xfrm flipH="1">
            <a:off x="8600041" y="4636917"/>
            <a:ext cx="14400" cy="337500"/>
          </a:xfrm>
          <a:prstGeom prst="straightConnector1">
            <a:avLst/>
          </a:prstGeom>
          <a:noFill/>
          <a:ln w="12700" cap="flat" cmpd="sng">
            <a:solidFill>
              <a:schemeClr val="dk1"/>
            </a:solidFill>
            <a:prstDash val="solid"/>
            <a:round/>
            <a:headEnd type="none" w="sm" len="sm"/>
            <a:tailEnd type="triangle" w="med" len="med"/>
          </a:ln>
        </p:spPr>
      </p:cxnSp>
      <p:cxnSp>
        <p:nvCxnSpPr>
          <p:cNvPr id="295" name="Google Shape;295;p11"/>
          <p:cNvCxnSpPr>
            <a:stCxn id="288" idx="3"/>
          </p:cNvCxnSpPr>
          <p:nvPr/>
        </p:nvCxnSpPr>
        <p:spPr>
          <a:xfrm>
            <a:off x="9753003" y="5219553"/>
            <a:ext cx="957900" cy="0"/>
          </a:xfrm>
          <a:prstGeom prst="straightConnector1">
            <a:avLst/>
          </a:prstGeom>
          <a:noFill/>
          <a:ln w="12700" cap="flat" cmpd="sng">
            <a:solidFill>
              <a:schemeClr val="dk1"/>
            </a:solidFill>
            <a:prstDash val="solid"/>
            <a:round/>
            <a:headEnd type="none" w="sm" len="sm"/>
            <a:tailEnd type="triangle" w="med" len="med"/>
          </a:ln>
        </p:spPr>
      </p:cxnSp>
      <p:cxnSp>
        <p:nvCxnSpPr>
          <p:cNvPr id="296" name="Google Shape;296;p11"/>
          <p:cNvCxnSpPr>
            <a:stCxn id="289" idx="3"/>
            <a:endCxn id="288" idx="1"/>
          </p:cNvCxnSpPr>
          <p:nvPr/>
        </p:nvCxnSpPr>
        <p:spPr>
          <a:xfrm>
            <a:off x="5740024" y="5219553"/>
            <a:ext cx="1707300" cy="0"/>
          </a:xfrm>
          <a:prstGeom prst="straightConnector1">
            <a:avLst/>
          </a:prstGeom>
          <a:noFill/>
          <a:ln w="12700" cap="flat" cmpd="sng">
            <a:solidFill>
              <a:schemeClr val="dk1"/>
            </a:solidFill>
            <a:prstDash val="solid"/>
            <a:round/>
            <a:headEnd type="none" w="sm" len="sm"/>
            <a:tailEnd type="triangle" w="med" len="med"/>
          </a:ln>
        </p:spPr>
      </p:cxnSp>
      <p:sp>
        <p:nvSpPr>
          <p:cNvPr id="297" name="Google Shape;297;p11"/>
          <p:cNvSpPr/>
          <p:nvPr/>
        </p:nvSpPr>
        <p:spPr>
          <a:xfrm>
            <a:off x="5036476" y="1603439"/>
            <a:ext cx="1733400" cy="55860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Customer Retention</a:t>
            </a:r>
            <a:endParaRPr/>
          </a:p>
        </p:txBody>
      </p:sp>
      <p:sp>
        <p:nvSpPr>
          <p:cNvPr id="298" name="Google Shape;298;p11"/>
          <p:cNvSpPr/>
          <p:nvPr/>
        </p:nvSpPr>
        <p:spPr>
          <a:xfrm>
            <a:off x="2085133" y="1356004"/>
            <a:ext cx="1733400" cy="55860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Customer Acquisition</a:t>
            </a:r>
            <a:endParaRPr/>
          </a:p>
        </p:txBody>
      </p:sp>
      <p:sp>
        <p:nvSpPr>
          <p:cNvPr id="299" name="Google Shape;299;p11"/>
          <p:cNvSpPr/>
          <p:nvPr/>
        </p:nvSpPr>
        <p:spPr>
          <a:xfrm>
            <a:off x="7728001" y="1366925"/>
            <a:ext cx="1733400" cy="558600"/>
          </a:xfrm>
          <a:prstGeom prst="roundRect">
            <a:avLst>
              <a:gd name="adj" fmla="val 16667"/>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Loan Prediction</a:t>
            </a:r>
            <a:endParaRPr/>
          </a:p>
        </p:txBody>
      </p:sp>
      <p:cxnSp>
        <p:nvCxnSpPr>
          <p:cNvPr id="300" name="Google Shape;300;p11"/>
          <p:cNvCxnSpPr>
            <a:stCxn id="284" idx="1"/>
          </p:cNvCxnSpPr>
          <p:nvPr/>
        </p:nvCxnSpPr>
        <p:spPr>
          <a:xfrm rot="10800000">
            <a:off x="3736811" y="4066182"/>
            <a:ext cx="1013400" cy="0"/>
          </a:xfrm>
          <a:prstGeom prst="straightConnector1">
            <a:avLst/>
          </a:prstGeom>
          <a:noFill/>
          <a:ln w="12700" cap="flat" cmpd="sng">
            <a:solidFill>
              <a:schemeClr val="dk1"/>
            </a:solidFill>
            <a:prstDash val="solid"/>
            <a:round/>
            <a:headEnd type="none" w="sm" len="sm"/>
            <a:tailEnd type="triangle" w="med" len="med"/>
          </a:ln>
        </p:spPr>
      </p:cxnSp>
      <p:cxnSp>
        <p:nvCxnSpPr>
          <p:cNvPr id="301" name="Google Shape;301;p11"/>
          <p:cNvCxnSpPr>
            <a:stCxn id="284" idx="3"/>
          </p:cNvCxnSpPr>
          <p:nvPr/>
        </p:nvCxnSpPr>
        <p:spPr>
          <a:xfrm>
            <a:off x="7056011" y="4066182"/>
            <a:ext cx="1013400" cy="0"/>
          </a:xfrm>
          <a:prstGeom prst="straightConnector1">
            <a:avLst/>
          </a:prstGeom>
          <a:noFill/>
          <a:ln w="12700" cap="flat" cmpd="sng">
            <a:solidFill>
              <a:schemeClr val="dk1"/>
            </a:solidFill>
            <a:prstDash val="solid"/>
            <a:round/>
            <a:headEnd type="none" w="sm" len="sm"/>
            <a:tailEnd type="triangle" w="med" len="med"/>
          </a:ln>
        </p:spPr>
      </p:cxnSp>
      <p:cxnSp>
        <p:nvCxnSpPr>
          <p:cNvPr id="302" name="Google Shape;302;p11"/>
          <p:cNvCxnSpPr>
            <a:stCxn id="283" idx="2"/>
            <a:endCxn id="284" idx="0"/>
          </p:cNvCxnSpPr>
          <p:nvPr/>
        </p:nvCxnSpPr>
        <p:spPr>
          <a:xfrm>
            <a:off x="5903111" y="3613470"/>
            <a:ext cx="0" cy="207600"/>
          </a:xfrm>
          <a:prstGeom prst="straightConnector1">
            <a:avLst/>
          </a:prstGeom>
          <a:noFill/>
          <a:ln w="12700" cap="flat" cmpd="sng">
            <a:solidFill>
              <a:schemeClr val="dk1"/>
            </a:solidFill>
            <a:prstDash val="solid"/>
            <a:round/>
            <a:headEnd type="none" w="sm" len="sm"/>
            <a:tailEnd type="triangle" w="med" len="med"/>
          </a:ln>
        </p:spPr>
      </p:cxnSp>
      <p:cxnSp>
        <p:nvCxnSpPr>
          <p:cNvPr id="303" name="Google Shape;303;p11"/>
          <p:cNvCxnSpPr/>
          <p:nvPr/>
        </p:nvCxnSpPr>
        <p:spPr>
          <a:xfrm>
            <a:off x="5899873" y="1352987"/>
            <a:ext cx="0" cy="250500"/>
          </a:xfrm>
          <a:prstGeom prst="straightConnector1">
            <a:avLst/>
          </a:prstGeom>
          <a:noFill/>
          <a:ln w="12700" cap="flat" cmpd="sng">
            <a:solidFill>
              <a:schemeClr val="dk1"/>
            </a:solidFill>
            <a:prstDash val="solid"/>
            <a:round/>
            <a:headEnd type="none" w="sm" len="sm"/>
            <a:tailEnd type="triangle" w="med" len="med"/>
          </a:ln>
        </p:spPr>
      </p:cxnSp>
      <p:cxnSp>
        <p:nvCxnSpPr>
          <p:cNvPr id="304" name="Google Shape;304;p11"/>
          <p:cNvCxnSpPr>
            <a:endCxn id="299" idx="1"/>
          </p:cNvCxnSpPr>
          <p:nvPr/>
        </p:nvCxnSpPr>
        <p:spPr>
          <a:xfrm>
            <a:off x="6330901" y="870125"/>
            <a:ext cx="1397100" cy="776100"/>
          </a:xfrm>
          <a:prstGeom prst="bentConnector3">
            <a:avLst>
              <a:gd name="adj1" fmla="val 50005"/>
            </a:avLst>
          </a:prstGeom>
          <a:noFill/>
          <a:ln w="12700" cap="flat" cmpd="sng">
            <a:solidFill>
              <a:schemeClr val="dk1"/>
            </a:solidFill>
            <a:prstDash val="solid"/>
            <a:round/>
            <a:headEnd type="none" w="sm" len="sm"/>
            <a:tailEnd type="triangle" w="med" len="med"/>
          </a:ln>
        </p:spPr>
      </p:cxnSp>
      <p:cxnSp>
        <p:nvCxnSpPr>
          <p:cNvPr id="305" name="Google Shape;305;p11"/>
          <p:cNvCxnSpPr/>
          <p:nvPr/>
        </p:nvCxnSpPr>
        <p:spPr>
          <a:xfrm flipH="1">
            <a:off x="3827665" y="870063"/>
            <a:ext cx="1539000" cy="825300"/>
          </a:xfrm>
          <a:prstGeom prst="bentConnector3">
            <a:avLst>
              <a:gd name="adj1" fmla="val 50000"/>
            </a:avLst>
          </a:prstGeom>
          <a:noFill/>
          <a:ln w="12700" cap="flat" cmpd="sng">
            <a:solidFill>
              <a:schemeClr val="dk1"/>
            </a:solidFill>
            <a:prstDash val="solid"/>
            <a:round/>
            <a:headEnd type="none" w="sm" len="sm"/>
            <a:tailEnd type="triangle" w="med" len="med"/>
          </a:ln>
        </p:spPr>
      </p:cxnSp>
      <p:cxnSp>
        <p:nvCxnSpPr>
          <p:cNvPr id="306" name="Google Shape;306;p11"/>
          <p:cNvCxnSpPr>
            <a:stCxn id="298" idx="2"/>
          </p:cNvCxnSpPr>
          <p:nvPr/>
        </p:nvCxnSpPr>
        <p:spPr>
          <a:xfrm rot="-5400000" flipH="1">
            <a:off x="4252933" y="613504"/>
            <a:ext cx="336600" cy="2938800"/>
          </a:xfrm>
          <a:prstGeom prst="bentConnector2">
            <a:avLst/>
          </a:prstGeom>
          <a:noFill/>
          <a:ln w="12700" cap="flat" cmpd="sng">
            <a:solidFill>
              <a:schemeClr val="dk1"/>
            </a:solidFill>
            <a:prstDash val="solid"/>
            <a:round/>
            <a:headEnd type="none" w="sm" len="sm"/>
            <a:tailEnd type="triangle" w="med" len="med"/>
          </a:ln>
        </p:spPr>
      </p:cxnSp>
      <p:sp>
        <p:nvSpPr>
          <p:cNvPr id="307" name="Google Shape;307;p11"/>
          <p:cNvSpPr/>
          <p:nvPr/>
        </p:nvSpPr>
        <p:spPr>
          <a:xfrm>
            <a:off x="5227645" y="443876"/>
            <a:ext cx="1326300" cy="9144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Banking System</a:t>
            </a:r>
            <a:endParaRPr/>
          </a:p>
        </p:txBody>
      </p:sp>
      <p:sp>
        <p:nvSpPr>
          <p:cNvPr id="308" name="Google Shape;308;p11"/>
          <p:cNvSpPr/>
          <p:nvPr/>
        </p:nvSpPr>
        <p:spPr>
          <a:xfrm>
            <a:off x="5442673" y="2333443"/>
            <a:ext cx="914400" cy="612648"/>
          </a:xfrm>
          <a:prstGeom prst="flowChartMagneticDisk">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Dataset</a:t>
            </a:r>
            <a:endParaRPr/>
          </a:p>
        </p:txBody>
      </p:sp>
      <p:cxnSp>
        <p:nvCxnSpPr>
          <p:cNvPr id="309" name="Google Shape;309;p11"/>
          <p:cNvCxnSpPr>
            <a:stCxn id="297" idx="2"/>
            <a:endCxn id="308" idx="1"/>
          </p:cNvCxnSpPr>
          <p:nvPr/>
        </p:nvCxnSpPr>
        <p:spPr>
          <a:xfrm flipH="1">
            <a:off x="5899876" y="2162039"/>
            <a:ext cx="3300" cy="171300"/>
          </a:xfrm>
          <a:prstGeom prst="straightConnector1">
            <a:avLst/>
          </a:prstGeom>
          <a:noFill/>
          <a:ln w="12700" cap="flat" cmpd="sng">
            <a:solidFill>
              <a:schemeClr val="dk1"/>
            </a:solidFill>
            <a:prstDash val="solid"/>
            <a:round/>
            <a:headEnd type="none" w="sm" len="sm"/>
            <a:tailEnd type="triangle" w="med" len="med"/>
          </a:ln>
        </p:spPr>
      </p:cxnSp>
      <p:cxnSp>
        <p:nvCxnSpPr>
          <p:cNvPr id="310" name="Google Shape;310;p11"/>
          <p:cNvCxnSpPr/>
          <p:nvPr/>
        </p:nvCxnSpPr>
        <p:spPr>
          <a:xfrm rot="10800000">
            <a:off x="5899775" y="2247814"/>
            <a:ext cx="2694900" cy="3600"/>
          </a:xfrm>
          <a:prstGeom prst="straightConnector1">
            <a:avLst/>
          </a:prstGeom>
          <a:noFill/>
          <a:ln w="12700" cap="flat" cmpd="sng">
            <a:solidFill>
              <a:schemeClr val="dk1"/>
            </a:solidFill>
            <a:prstDash val="solid"/>
            <a:round/>
            <a:headEnd type="none" w="sm" len="sm"/>
            <a:tailEnd type="triangle" w="med" len="med"/>
          </a:ln>
        </p:spPr>
      </p:cxnSp>
      <p:cxnSp>
        <p:nvCxnSpPr>
          <p:cNvPr id="311" name="Google Shape;311;p11"/>
          <p:cNvCxnSpPr>
            <a:stCxn id="299" idx="2"/>
          </p:cNvCxnSpPr>
          <p:nvPr/>
        </p:nvCxnSpPr>
        <p:spPr>
          <a:xfrm>
            <a:off x="8594701" y="1925525"/>
            <a:ext cx="0" cy="330900"/>
          </a:xfrm>
          <a:prstGeom prst="straightConnector1">
            <a:avLst/>
          </a:prstGeom>
          <a:noFill/>
          <a:ln w="12700" cap="flat" cmpd="sng">
            <a:solidFill>
              <a:schemeClr val="dk1"/>
            </a:solidFill>
            <a:prstDash val="solid"/>
            <a:round/>
            <a:headEnd type="none" w="sm" len="sm"/>
            <a:tailEnd type="none" w="sm" len="sm"/>
          </a:ln>
        </p:spPr>
      </p:cxnSp>
      <p:cxnSp>
        <p:nvCxnSpPr>
          <p:cNvPr id="312" name="Google Shape;312;p11"/>
          <p:cNvCxnSpPr>
            <a:stCxn id="308" idx="3"/>
            <a:endCxn id="283" idx="0"/>
          </p:cNvCxnSpPr>
          <p:nvPr/>
        </p:nvCxnSpPr>
        <p:spPr>
          <a:xfrm>
            <a:off x="5899873" y="2946091"/>
            <a:ext cx="3300" cy="177300"/>
          </a:xfrm>
          <a:prstGeom prst="straightConnector1">
            <a:avLst/>
          </a:prstGeom>
          <a:noFill/>
          <a:ln w="12700" cap="flat" cmpd="sng">
            <a:solidFill>
              <a:schemeClr val="dk1"/>
            </a:solidFill>
            <a:prstDash val="solid"/>
            <a:round/>
            <a:headEnd type="none" w="sm" len="sm"/>
            <a:tailEnd type="triangle" w="med" len="med"/>
          </a:ln>
        </p:spPr>
      </p:cxnSp>
      <p:sp>
        <p:nvSpPr>
          <p:cNvPr id="313" name="Google Shape;313;p11"/>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2"/>
          <p:cNvSpPr txBox="1">
            <a:spLocks noGrp="1"/>
          </p:cNvSpPr>
          <p:nvPr>
            <p:ph type="title"/>
          </p:nvPr>
        </p:nvSpPr>
        <p:spPr>
          <a:xfrm>
            <a:off x="1097280" y="26504"/>
            <a:ext cx="10058400" cy="15933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600"/>
              <a:buFont typeface="Arial Black"/>
              <a:buNone/>
            </a:pPr>
            <a:r>
              <a:rPr lang="en-IN" sz="3600" b="1">
                <a:latin typeface="Arial Black"/>
                <a:ea typeface="Arial Black"/>
                <a:cs typeface="Arial Black"/>
                <a:sym typeface="Arial Black"/>
              </a:rPr>
              <a:t>Bank System Architecture</a:t>
            </a:r>
            <a:br>
              <a:rPr lang="en-IN" sz="3600" b="1">
                <a:latin typeface="Arial Black"/>
                <a:ea typeface="Arial Black"/>
                <a:cs typeface="Arial Black"/>
                <a:sym typeface="Arial Black"/>
              </a:rPr>
            </a:br>
            <a:r>
              <a:rPr lang="en-IN" sz="3600" b="1">
                <a:latin typeface="Arial Black"/>
                <a:ea typeface="Arial Black"/>
                <a:cs typeface="Arial Black"/>
                <a:sym typeface="Arial Black"/>
              </a:rPr>
              <a:t> </a:t>
            </a:r>
            <a:br>
              <a:rPr lang="en-IN" b="1">
                <a:latin typeface="Arial Black"/>
                <a:ea typeface="Arial Black"/>
                <a:cs typeface="Arial Black"/>
                <a:sym typeface="Arial Black"/>
              </a:rPr>
            </a:br>
            <a:r>
              <a:rPr lang="en-IN" sz="3200" b="1">
                <a:latin typeface="Arial Black"/>
                <a:ea typeface="Arial Black"/>
                <a:cs typeface="Arial Black"/>
                <a:sym typeface="Arial Black"/>
              </a:rPr>
              <a:t>Datasets and Attributes</a:t>
            </a:r>
            <a:endParaRPr sz="4400"/>
          </a:p>
        </p:txBody>
      </p:sp>
      <p:sp>
        <p:nvSpPr>
          <p:cNvPr id="316" name="Google Shape;316;p12"/>
          <p:cNvSpPr txBox="1">
            <a:spLocks noGrp="1"/>
          </p:cNvSpPr>
          <p:nvPr>
            <p:ph type="body" idx="1"/>
          </p:nvPr>
        </p:nvSpPr>
        <p:spPr>
          <a:xfrm>
            <a:off x="998804" y="1909052"/>
            <a:ext cx="3315600" cy="4004700"/>
          </a:xfrm>
          <a:prstGeom prst="rect">
            <a:avLst/>
          </a:prstGeom>
          <a:noFill/>
          <a:ln w="9525" cap="flat" cmpd="sng">
            <a:solidFill>
              <a:schemeClr val="dk1"/>
            </a:solidFill>
            <a:prstDash val="solid"/>
            <a:round/>
            <a:headEnd type="none" w="sm" len="sm"/>
            <a:tailEnd type="none" w="sm" len="sm"/>
          </a:ln>
        </p:spPr>
        <p:txBody>
          <a:bodyPr spcFirstLastPara="1" wrap="square" lIns="0" tIns="45700" rIns="0" bIns="45700" anchor="t" anchorCtr="0">
            <a:normAutofit/>
          </a:bodyPr>
          <a:lstStyle/>
          <a:p>
            <a:pPr marL="0" lvl="0" indent="0" algn="l" rtl="0">
              <a:lnSpc>
                <a:spcPct val="90000"/>
              </a:lnSpc>
              <a:spcBef>
                <a:spcPts val="0"/>
              </a:spcBef>
              <a:spcAft>
                <a:spcPts val="0"/>
              </a:spcAft>
              <a:buSzPts val="2800"/>
              <a:buNone/>
            </a:pPr>
            <a:r>
              <a:rPr lang="en-IN" sz="2800" b="1" dirty="0"/>
              <a:t> Customer Acquisition </a:t>
            </a:r>
            <a:endParaRPr dirty="0"/>
          </a:p>
          <a:p>
            <a:pPr marL="91440" lvl="0" indent="-127000" algn="l" rtl="0">
              <a:lnSpc>
                <a:spcPct val="90000"/>
              </a:lnSpc>
              <a:spcBef>
                <a:spcPts val="1400"/>
              </a:spcBef>
              <a:spcAft>
                <a:spcPts val="0"/>
              </a:spcAft>
              <a:buSzPts val="2000"/>
              <a:buChar char=" "/>
            </a:pPr>
            <a:r>
              <a:rPr lang="en-IN" b="1" dirty="0"/>
              <a:t>Attributes:</a:t>
            </a:r>
            <a:endParaRPr sz="1200" dirty="0">
              <a:latin typeface="Arial"/>
              <a:ea typeface="Arial"/>
              <a:cs typeface="Arial"/>
              <a:sym typeface="Arial"/>
            </a:endParaRPr>
          </a:p>
          <a:p>
            <a:pPr marL="91440" lvl="0" indent="-15239" algn="l" rtl="0">
              <a:lnSpc>
                <a:spcPct val="90000"/>
              </a:lnSpc>
              <a:spcBef>
                <a:spcPts val="1400"/>
              </a:spcBef>
              <a:spcAft>
                <a:spcPts val="0"/>
              </a:spcAft>
              <a:buSzPts val="1200"/>
              <a:buNone/>
            </a:pPr>
            <a:endParaRPr sz="1200" dirty="0">
              <a:latin typeface="Arial"/>
              <a:ea typeface="Arial"/>
              <a:cs typeface="Arial"/>
              <a:sym typeface="Arial"/>
            </a:endParaRPr>
          </a:p>
        </p:txBody>
      </p:sp>
      <p:sp>
        <p:nvSpPr>
          <p:cNvPr id="317" name="Google Shape;317;p1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318" name="Google Shape;318;p12"/>
          <p:cNvSpPr txBox="1"/>
          <p:nvPr/>
        </p:nvSpPr>
        <p:spPr>
          <a:xfrm>
            <a:off x="998804" y="3047223"/>
            <a:ext cx="4174500" cy="2862300"/>
          </a:xfrm>
          <a:prstGeom prst="rect">
            <a:avLst/>
          </a:prstGeom>
          <a:noFill/>
          <a:ln>
            <a:noFill/>
          </a:ln>
        </p:spPr>
        <p:txBody>
          <a:bodyPr spcFirstLastPara="1" wrap="square" lIns="91425" tIns="45700" rIns="91425" bIns="45700" numCol="2" anchor="t" anchorCtr="0">
            <a:spAutoFit/>
          </a:bodyPr>
          <a:lstStyle/>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Calibri"/>
                <a:ea typeface="Calibri"/>
                <a:cs typeface="Calibri"/>
                <a:sym typeface="Calibri"/>
              </a:rPr>
              <a:t>Age</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Calibri"/>
                <a:ea typeface="Calibri"/>
                <a:cs typeface="Calibri"/>
                <a:sym typeface="Calibri"/>
              </a:rPr>
              <a:t>Job</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Marital Status</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Education</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Default</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Housing</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Loan</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Contact</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Day</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Month</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Duration</a:t>
            </a:r>
            <a:endParaRPr dirty="0"/>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Campaign</a:t>
            </a:r>
            <a:endParaRPr dirty="0"/>
          </a:p>
          <a:p>
            <a:pPr marL="228600" marR="0" lvl="0" indent="-228600" algn="l" rtl="0">
              <a:spcBef>
                <a:spcPts val="0"/>
              </a:spcBef>
              <a:spcAft>
                <a:spcPts val="0"/>
              </a:spcAft>
              <a:buClr>
                <a:schemeClr val="dk1"/>
              </a:buClr>
              <a:buSzPts val="1200"/>
              <a:buFont typeface="Calibri"/>
              <a:buAutoNum type="arabicPeriod"/>
            </a:pPr>
            <a:r>
              <a:rPr lang="en-IN" sz="1200" dirty="0" err="1">
                <a:solidFill>
                  <a:schemeClr val="dk1"/>
                </a:solidFill>
                <a:latin typeface="Arial"/>
                <a:ea typeface="Arial"/>
                <a:cs typeface="Arial"/>
                <a:sym typeface="Arial"/>
              </a:rPr>
              <a:t>Pdays</a:t>
            </a:r>
            <a:endParaRPr sz="1200" dirty="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1200"/>
              <a:buFont typeface="Calibri"/>
              <a:buAutoNum type="arabicPeriod"/>
            </a:pPr>
            <a:r>
              <a:rPr lang="en-IN" sz="1200" dirty="0">
                <a:solidFill>
                  <a:schemeClr val="dk1"/>
                </a:solidFill>
                <a:latin typeface="Arial"/>
                <a:ea typeface="Arial"/>
                <a:cs typeface="Arial"/>
                <a:sym typeface="Arial"/>
              </a:rPr>
              <a:t>Previous</a:t>
            </a:r>
            <a:endParaRPr dirty="0"/>
          </a:p>
          <a:p>
            <a:pPr marL="228600" marR="0" lvl="0" indent="-228600" algn="l" rtl="0">
              <a:spcBef>
                <a:spcPts val="0"/>
              </a:spcBef>
              <a:spcAft>
                <a:spcPts val="0"/>
              </a:spcAft>
              <a:buClr>
                <a:schemeClr val="dk1"/>
              </a:buClr>
              <a:buSzPts val="1200"/>
              <a:buFont typeface="Calibri"/>
              <a:buAutoNum type="arabicPeriod"/>
            </a:pPr>
            <a:r>
              <a:rPr lang="en-IN" sz="1200" dirty="0" err="1">
                <a:solidFill>
                  <a:schemeClr val="dk1"/>
                </a:solidFill>
                <a:latin typeface="Arial"/>
                <a:ea typeface="Arial"/>
                <a:cs typeface="Arial"/>
                <a:sym typeface="Arial"/>
              </a:rPr>
              <a:t>Poutcome</a:t>
            </a:r>
            <a:endParaRPr sz="1200" dirty="0">
              <a:solidFill>
                <a:schemeClr val="dk1"/>
              </a:solidFill>
              <a:latin typeface="Arial"/>
              <a:ea typeface="Arial"/>
              <a:cs typeface="Arial"/>
              <a:sym typeface="Arial"/>
            </a:endParaRPr>
          </a:p>
        </p:txBody>
      </p:sp>
      <p:sp>
        <p:nvSpPr>
          <p:cNvPr id="319" name="Google Shape;319;p12"/>
          <p:cNvSpPr txBox="1"/>
          <p:nvPr/>
        </p:nvSpPr>
        <p:spPr>
          <a:xfrm>
            <a:off x="4564594" y="1909052"/>
            <a:ext cx="3315600" cy="4004700"/>
          </a:xfrm>
          <a:prstGeom prst="rect">
            <a:avLst/>
          </a:prstGeom>
          <a:noFill/>
          <a:ln w="9525" cap="flat" cmpd="sng">
            <a:solidFill>
              <a:schemeClr val="dk1"/>
            </a:solidFill>
            <a:prstDash val="solid"/>
            <a:round/>
            <a:headEnd type="none" w="sm" len="sm"/>
            <a:tailEnd type="none" w="sm" len="sm"/>
          </a:ln>
        </p:spPr>
        <p:txBody>
          <a:bodyPr spcFirstLastPara="1" wrap="square" lIns="0" tIns="45700" rIns="0" bIns="45700" anchor="t" anchorCtr="0">
            <a:normAutofit/>
          </a:bodyPr>
          <a:lstStyle/>
          <a:p>
            <a:pPr marL="91440" marR="0" lvl="0" indent="-177800" algn="l" rtl="0">
              <a:lnSpc>
                <a:spcPct val="90000"/>
              </a:lnSpc>
              <a:spcBef>
                <a:spcPts val="0"/>
              </a:spcBef>
              <a:spcAft>
                <a:spcPts val="0"/>
              </a:spcAft>
              <a:buClr>
                <a:schemeClr val="accent1"/>
              </a:buClr>
              <a:buSzPts val="2800"/>
              <a:buFont typeface="Calibri"/>
              <a:buChar char=" "/>
            </a:pPr>
            <a:r>
              <a:rPr lang="en-IN" sz="2800" b="1">
                <a:solidFill>
                  <a:srgbClr val="3F3F3F"/>
                </a:solidFill>
                <a:latin typeface="Calibri"/>
                <a:ea typeface="Calibri"/>
                <a:cs typeface="Calibri"/>
                <a:sym typeface="Calibri"/>
              </a:rPr>
              <a:t>Customer Retention </a:t>
            </a:r>
            <a:endParaRPr/>
          </a:p>
          <a:p>
            <a:pPr marL="91440" marR="0" lvl="0" indent="-127000" algn="l" rtl="0">
              <a:lnSpc>
                <a:spcPct val="90000"/>
              </a:lnSpc>
              <a:spcBef>
                <a:spcPts val="1400"/>
              </a:spcBef>
              <a:spcAft>
                <a:spcPts val="0"/>
              </a:spcAft>
              <a:buClr>
                <a:schemeClr val="accent1"/>
              </a:buClr>
              <a:buSzPts val="2000"/>
              <a:buFont typeface="Calibri"/>
              <a:buChar char=" "/>
            </a:pPr>
            <a:r>
              <a:rPr lang="en-IN" sz="2000" b="1">
                <a:solidFill>
                  <a:srgbClr val="3F3F3F"/>
                </a:solidFill>
                <a:latin typeface="Calibri"/>
                <a:ea typeface="Calibri"/>
                <a:cs typeface="Calibri"/>
                <a:sym typeface="Calibri"/>
              </a:rPr>
              <a:t>Attributes:</a:t>
            </a:r>
            <a:endParaRPr sz="2000" b="1">
              <a:solidFill>
                <a:srgbClr val="3F3F3F"/>
              </a:solidFill>
              <a:latin typeface="Arial"/>
              <a:ea typeface="Arial"/>
              <a:cs typeface="Arial"/>
              <a:sym typeface="Arial"/>
            </a:endParaRPr>
          </a:p>
          <a:p>
            <a:pPr marL="91440" marR="0" lvl="0" indent="-15239" algn="l" rtl="0">
              <a:lnSpc>
                <a:spcPct val="90000"/>
              </a:lnSpc>
              <a:spcBef>
                <a:spcPts val="1400"/>
              </a:spcBef>
              <a:spcAft>
                <a:spcPts val="0"/>
              </a:spcAft>
              <a:buClr>
                <a:schemeClr val="accent1"/>
              </a:buClr>
              <a:buSzPts val="1200"/>
              <a:buFont typeface="Calibri"/>
              <a:buNone/>
            </a:pPr>
            <a:endParaRPr sz="1200">
              <a:solidFill>
                <a:srgbClr val="3F3F3F"/>
              </a:solidFill>
              <a:latin typeface="Arial"/>
              <a:ea typeface="Arial"/>
              <a:cs typeface="Arial"/>
              <a:sym typeface="Arial"/>
            </a:endParaRPr>
          </a:p>
        </p:txBody>
      </p:sp>
      <p:sp>
        <p:nvSpPr>
          <p:cNvPr id="320" name="Google Shape;320;p12"/>
          <p:cNvSpPr txBox="1"/>
          <p:nvPr/>
        </p:nvSpPr>
        <p:spPr>
          <a:xfrm>
            <a:off x="8144135" y="1904823"/>
            <a:ext cx="3315600" cy="4004700"/>
          </a:xfrm>
          <a:prstGeom prst="rect">
            <a:avLst/>
          </a:prstGeom>
          <a:noFill/>
          <a:ln w="9525" cap="flat" cmpd="sng">
            <a:solidFill>
              <a:schemeClr val="dk1"/>
            </a:solidFill>
            <a:prstDash val="solid"/>
            <a:round/>
            <a:headEnd type="none" w="sm" len="sm"/>
            <a:tailEnd type="none" w="sm" len="sm"/>
          </a:ln>
        </p:spPr>
        <p:txBody>
          <a:bodyPr spcFirstLastPara="1" wrap="square" lIns="0" tIns="45700" rIns="0" bIns="45700" anchor="t" anchorCtr="0">
            <a:normAutofit/>
          </a:bodyPr>
          <a:lstStyle/>
          <a:p>
            <a:pPr marL="91440" marR="0" lvl="0" indent="-177800" algn="l" rtl="0">
              <a:lnSpc>
                <a:spcPct val="90000"/>
              </a:lnSpc>
              <a:spcBef>
                <a:spcPts val="0"/>
              </a:spcBef>
              <a:spcAft>
                <a:spcPts val="0"/>
              </a:spcAft>
              <a:buClr>
                <a:schemeClr val="accent1"/>
              </a:buClr>
              <a:buSzPts val="2800"/>
              <a:buFont typeface="Calibri"/>
              <a:buChar char=" "/>
            </a:pPr>
            <a:r>
              <a:rPr lang="en-IN" sz="2800" b="1">
                <a:solidFill>
                  <a:srgbClr val="3F3F3F"/>
                </a:solidFill>
                <a:latin typeface="Calibri"/>
                <a:ea typeface="Calibri"/>
                <a:cs typeface="Calibri"/>
                <a:sym typeface="Calibri"/>
              </a:rPr>
              <a:t>Loan Prediction</a:t>
            </a:r>
            <a:endParaRPr/>
          </a:p>
          <a:p>
            <a:pPr marL="91440" marR="0" lvl="0" indent="-127000" algn="l" rtl="0">
              <a:lnSpc>
                <a:spcPct val="90000"/>
              </a:lnSpc>
              <a:spcBef>
                <a:spcPts val="1400"/>
              </a:spcBef>
              <a:spcAft>
                <a:spcPts val="0"/>
              </a:spcAft>
              <a:buClr>
                <a:schemeClr val="accent1"/>
              </a:buClr>
              <a:buSzPts val="2000"/>
              <a:buFont typeface="Calibri"/>
              <a:buChar char=" "/>
            </a:pPr>
            <a:r>
              <a:rPr lang="en-IN" sz="2000" b="1">
                <a:solidFill>
                  <a:srgbClr val="3F3F3F"/>
                </a:solidFill>
                <a:latin typeface="Calibri"/>
                <a:ea typeface="Calibri"/>
                <a:cs typeface="Calibri"/>
                <a:sym typeface="Calibri"/>
              </a:rPr>
              <a:t>Attributes:</a:t>
            </a:r>
            <a:endParaRPr sz="1200">
              <a:solidFill>
                <a:srgbClr val="3F3F3F"/>
              </a:solidFill>
              <a:latin typeface="Arial"/>
              <a:ea typeface="Arial"/>
              <a:cs typeface="Arial"/>
              <a:sym typeface="Arial"/>
            </a:endParaRPr>
          </a:p>
          <a:p>
            <a:pPr marL="91440" marR="0" lvl="0" indent="-15239" algn="l" rtl="0">
              <a:lnSpc>
                <a:spcPct val="90000"/>
              </a:lnSpc>
              <a:spcBef>
                <a:spcPts val="1400"/>
              </a:spcBef>
              <a:spcAft>
                <a:spcPts val="0"/>
              </a:spcAft>
              <a:buClr>
                <a:schemeClr val="accent1"/>
              </a:buClr>
              <a:buSzPts val="1200"/>
              <a:buFont typeface="Calibri"/>
              <a:buNone/>
            </a:pPr>
            <a:endParaRPr sz="1200">
              <a:solidFill>
                <a:srgbClr val="3F3F3F"/>
              </a:solidFill>
              <a:latin typeface="Arial"/>
              <a:ea typeface="Arial"/>
              <a:cs typeface="Arial"/>
              <a:sym typeface="Arial"/>
            </a:endParaRPr>
          </a:p>
        </p:txBody>
      </p:sp>
      <p:sp>
        <p:nvSpPr>
          <p:cNvPr id="321" name="Google Shape;321;p12"/>
          <p:cNvSpPr txBox="1"/>
          <p:nvPr/>
        </p:nvSpPr>
        <p:spPr>
          <a:xfrm>
            <a:off x="8130384" y="3051567"/>
            <a:ext cx="4174500" cy="2308200"/>
          </a:xfrm>
          <a:prstGeom prst="rect">
            <a:avLst/>
          </a:prstGeom>
          <a:noFill/>
          <a:ln>
            <a:noFill/>
          </a:ln>
        </p:spPr>
        <p:txBody>
          <a:bodyPr spcFirstLastPara="1" wrap="square" lIns="91425" tIns="45700" rIns="91425" bIns="45700" numCol="2" anchor="t" anchorCtr="0">
            <a:spAutoFit/>
          </a:bodyPr>
          <a:lstStyle/>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Loan_ID </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Gender </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Marital Status</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Dependents </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Education </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Self_Employed </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ApplicantIncome</a:t>
            </a:r>
            <a:endParaRPr sz="120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CoapplicantIncome </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LoanAmount</a:t>
            </a:r>
            <a:endParaRPr sz="120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Loan_Amount_Term </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Credit_History </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Property_Area </a:t>
            </a:r>
            <a:endParaRPr/>
          </a:p>
        </p:txBody>
      </p:sp>
      <p:sp>
        <p:nvSpPr>
          <p:cNvPr id="322" name="Google Shape;322;p12"/>
          <p:cNvSpPr txBox="1"/>
          <p:nvPr/>
        </p:nvSpPr>
        <p:spPr>
          <a:xfrm>
            <a:off x="4580256" y="3098707"/>
            <a:ext cx="2901600" cy="2308200"/>
          </a:xfrm>
          <a:prstGeom prst="rect">
            <a:avLst/>
          </a:prstGeom>
          <a:noFill/>
          <a:ln>
            <a:noFill/>
          </a:ln>
        </p:spPr>
        <p:txBody>
          <a:bodyPr spcFirstLastPara="1" wrap="square" lIns="91425" tIns="45700" rIns="91425" bIns="45700" numCol="2" anchor="t" anchorCtr="0">
            <a:spAutoFit/>
          </a:bodyPr>
          <a:lstStyle/>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RowNumber</a:t>
            </a:r>
            <a:endParaRPr sz="120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Surname</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CreditScore</a:t>
            </a:r>
            <a:endParaRPr sz="120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Gender</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Age</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Tenure</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Balance</a:t>
            </a:r>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NumOfProducts</a:t>
            </a:r>
            <a:endParaRPr sz="120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HasCrCard</a:t>
            </a:r>
            <a:endParaRPr sz="120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IsActiveMember</a:t>
            </a:r>
            <a:endParaRPr sz="120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EstimatedSalary</a:t>
            </a:r>
            <a:endParaRPr sz="120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ts val="1200"/>
              <a:buFont typeface="Calibri"/>
              <a:buAutoNum type="arabicPeriod"/>
            </a:pPr>
            <a:r>
              <a:rPr lang="en-IN" sz="1200">
                <a:solidFill>
                  <a:schemeClr val="dk1"/>
                </a:solidFill>
                <a:latin typeface="Arial"/>
                <a:ea typeface="Arial"/>
                <a:cs typeface="Arial"/>
                <a:sym typeface="Arial"/>
              </a:rPr>
              <a:t>Exited</a:t>
            </a:r>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228600" marR="0" lvl="0" indent="-152400" algn="l" rtl="0">
              <a:spcBef>
                <a:spcPts val="0"/>
              </a:spcBef>
              <a:spcAft>
                <a:spcPts val="0"/>
              </a:spcAft>
              <a:buClr>
                <a:schemeClr val="dk1"/>
              </a:buClr>
              <a:buSzPts val="1200"/>
              <a:buFont typeface="Calibri"/>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323" name="Google Shape;323;p1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324" name="Google Shape;324;p12"/>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3"/>
          <p:cNvSpPr txBox="1">
            <a:spLocks noGrp="1"/>
          </p:cNvSpPr>
          <p:nvPr>
            <p:ph type="body" idx="1"/>
          </p:nvPr>
        </p:nvSpPr>
        <p:spPr>
          <a:xfrm>
            <a:off x="91937" y="1774973"/>
            <a:ext cx="7302900" cy="4533000"/>
          </a:xfrm>
          <a:prstGeom prst="rect">
            <a:avLst/>
          </a:prstGeom>
          <a:noFill/>
          <a:ln>
            <a:noFill/>
          </a:ln>
        </p:spPr>
        <p:txBody>
          <a:bodyPr spcFirstLastPara="1" wrap="square" lIns="0" tIns="45700" rIns="0" bIns="45700" anchor="t" anchorCtr="0">
            <a:normAutofit/>
          </a:bodyPr>
          <a:lstStyle/>
          <a:p>
            <a:pPr marL="91440" lvl="0" indent="-152400" algn="ctr" rtl="0">
              <a:lnSpc>
                <a:spcPct val="80000"/>
              </a:lnSpc>
              <a:spcBef>
                <a:spcPts val="0"/>
              </a:spcBef>
              <a:spcAft>
                <a:spcPts val="0"/>
              </a:spcAft>
              <a:buSzPts val="2400"/>
              <a:buChar char=" "/>
            </a:pPr>
            <a:r>
              <a:rPr lang="en-IN" sz="2400" b="1"/>
              <a:t>1. </a:t>
            </a:r>
            <a:r>
              <a:rPr lang="en-IN" sz="2400" b="1" u="sng"/>
              <a:t>C 4.5</a:t>
            </a:r>
            <a:endParaRPr/>
          </a:p>
          <a:p>
            <a:pPr marL="201168" lvl="1" indent="0" algn="ctr" rtl="0">
              <a:lnSpc>
                <a:spcPct val="80000"/>
              </a:lnSpc>
              <a:spcBef>
                <a:spcPts val="400"/>
              </a:spcBef>
              <a:spcAft>
                <a:spcPts val="0"/>
              </a:spcAft>
              <a:buSzPts val="2000"/>
              <a:buNone/>
            </a:pPr>
            <a:r>
              <a:rPr lang="en-IN" sz="2000" b="1"/>
              <a:t>Feature</a:t>
            </a:r>
            <a:r>
              <a:rPr lang="en-IN" sz="2000"/>
              <a:t>: Customer Acquisition.</a:t>
            </a:r>
            <a:endParaRPr/>
          </a:p>
          <a:p>
            <a:pPr marL="201168" lvl="1" indent="0" algn="ctr" rtl="0">
              <a:lnSpc>
                <a:spcPct val="80000"/>
              </a:lnSpc>
              <a:spcBef>
                <a:spcPts val="600"/>
              </a:spcBef>
              <a:spcAft>
                <a:spcPts val="0"/>
              </a:spcAft>
              <a:buSzPts val="2000"/>
              <a:buNone/>
            </a:pPr>
            <a:endParaRPr sz="2000"/>
          </a:p>
          <a:p>
            <a:pPr marL="384048" lvl="1" indent="-182880" algn="l" rtl="0">
              <a:lnSpc>
                <a:spcPct val="80000"/>
              </a:lnSpc>
              <a:spcBef>
                <a:spcPts val="600"/>
              </a:spcBef>
              <a:spcAft>
                <a:spcPts val="0"/>
              </a:spcAft>
              <a:buSzPts val="1800"/>
              <a:buFont typeface="Arial"/>
              <a:buChar char="•"/>
            </a:pPr>
            <a:r>
              <a:rPr lang="en-IN"/>
              <a:t>The C4.5 algorithm is used in Data Mining as a Decision Tree Classifier which can be employed to generate a decision, based on a certain sample of data.</a:t>
            </a:r>
            <a:endParaRPr/>
          </a:p>
          <a:p>
            <a:pPr marL="384048" lvl="1" indent="-182880" algn="l" rtl="0">
              <a:lnSpc>
                <a:spcPct val="80000"/>
              </a:lnSpc>
              <a:spcBef>
                <a:spcPts val="600"/>
              </a:spcBef>
              <a:spcAft>
                <a:spcPts val="0"/>
              </a:spcAft>
              <a:buSzPts val="1800"/>
              <a:buFont typeface="Arial"/>
              <a:buChar char="•"/>
            </a:pPr>
            <a:r>
              <a:rPr lang="en-IN"/>
              <a:t>C 4.5 is an algorithm developed by Ross Quinlan. It is an extension of Quinlan's earlier ID3 algorithm. As C4.5 can be used for classification, it is often referred to as a statistical classifier.</a:t>
            </a:r>
            <a:endParaRPr/>
          </a:p>
          <a:p>
            <a:pPr marL="384048" lvl="1" indent="-182880" algn="l" rtl="0">
              <a:lnSpc>
                <a:spcPct val="80000"/>
              </a:lnSpc>
              <a:spcBef>
                <a:spcPts val="600"/>
              </a:spcBef>
              <a:spcAft>
                <a:spcPts val="0"/>
              </a:spcAft>
              <a:buSzPts val="1800"/>
              <a:buFont typeface="Arial"/>
              <a:buChar char="•"/>
            </a:pPr>
            <a:r>
              <a:rPr lang="en-IN"/>
              <a:t>It works on the concept of information entropy. The training data is a set of classified samples having p-dimensional vectors defining the attributes of the sample.</a:t>
            </a:r>
            <a:endParaRPr/>
          </a:p>
          <a:p>
            <a:pPr marL="384048" lvl="1" indent="-182880" algn="l" rtl="0">
              <a:lnSpc>
                <a:spcPct val="80000"/>
              </a:lnSpc>
              <a:spcBef>
                <a:spcPts val="600"/>
              </a:spcBef>
              <a:spcAft>
                <a:spcPts val="0"/>
              </a:spcAft>
              <a:buSzPts val="1800"/>
              <a:buFont typeface="Arial"/>
              <a:buChar char="•"/>
            </a:pPr>
            <a:r>
              <a:rPr lang="en-IN"/>
              <a:t>C 4.5 generates a decision tree where each node splits the classes based on the gain of information. The attribute with the highest normalized information gain is used as the splitting criteria.</a:t>
            </a:r>
            <a:endParaRPr/>
          </a:p>
          <a:p>
            <a:pPr marL="384048" lvl="1" indent="-182880" algn="l" rtl="0">
              <a:lnSpc>
                <a:spcPct val="80000"/>
              </a:lnSpc>
              <a:spcBef>
                <a:spcPts val="600"/>
              </a:spcBef>
              <a:spcAft>
                <a:spcPts val="0"/>
              </a:spcAft>
              <a:buSzPts val="1800"/>
              <a:buFont typeface="Arial"/>
              <a:buChar char="•"/>
            </a:pPr>
            <a:r>
              <a:rPr lang="en-IN"/>
              <a:t>In this case, we are using it for predicting whether the customer is a potential customer or not by considering various attributes.</a:t>
            </a:r>
            <a:endParaRPr/>
          </a:p>
          <a:p>
            <a:pPr marL="384048" lvl="1" indent="-68579" algn="l" rtl="0">
              <a:lnSpc>
                <a:spcPct val="80000"/>
              </a:lnSpc>
              <a:spcBef>
                <a:spcPts val="600"/>
              </a:spcBef>
              <a:spcAft>
                <a:spcPts val="0"/>
              </a:spcAft>
              <a:buSzPts val="1800"/>
              <a:buNone/>
            </a:pPr>
            <a:endParaRPr/>
          </a:p>
          <a:p>
            <a:pPr marL="384048" lvl="1" indent="-68579" algn="l" rtl="0">
              <a:lnSpc>
                <a:spcPct val="80000"/>
              </a:lnSpc>
              <a:spcBef>
                <a:spcPts val="600"/>
              </a:spcBef>
              <a:spcAft>
                <a:spcPts val="0"/>
              </a:spcAft>
              <a:buSzPts val="1800"/>
              <a:buNone/>
            </a:pPr>
            <a:endParaRPr/>
          </a:p>
        </p:txBody>
      </p:sp>
      <p:sp>
        <p:nvSpPr>
          <p:cNvPr id="327" name="Google Shape;327;p1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328" name="Google Shape;328;p13"/>
          <p:cNvSpPr txBox="1">
            <a:spLocks noGrp="1"/>
          </p:cNvSpPr>
          <p:nvPr>
            <p:ph type="title"/>
          </p:nvPr>
        </p:nvSpPr>
        <p:spPr>
          <a:xfrm>
            <a:off x="1097280" y="46847"/>
            <a:ext cx="10058400" cy="15933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600"/>
              <a:buFont typeface="Arial Black"/>
              <a:buNone/>
            </a:pPr>
            <a:r>
              <a:rPr lang="en-IN" sz="3600" b="1">
                <a:latin typeface="Arial Black"/>
                <a:ea typeface="Arial Black"/>
                <a:cs typeface="Arial Black"/>
                <a:sym typeface="Arial Black"/>
              </a:rPr>
              <a:t>Bank System Architecture</a:t>
            </a:r>
            <a:br>
              <a:rPr lang="en-IN" sz="3600" b="1">
                <a:latin typeface="Arial Black"/>
                <a:ea typeface="Arial Black"/>
                <a:cs typeface="Arial Black"/>
                <a:sym typeface="Arial Black"/>
              </a:rPr>
            </a:br>
            <a:r>
              <a:rPr lang="en-IN" sz="3600" b="1">
                <a:latin typeface="Arial Black"/>
                <a:ea typeface="Arial Black"/>
                <a:cs typeface="Arial Black"/>
                <a:sym typeface="Arial Black"/>
              </a:rPr>
              <a:t> </a:t>
            </a:r>
            <a:br>
              <a:rPr lang="en-IN" b="1">
                <a:latin typeface="Arial Black"/>
                <a:ea typeface="Arial Black"/>
                <a:cs typeface="Arial Black"/>
                <a:sym typeface="Arial Black"/>
              </a:rPr>
            </a:br>
            <a:r>
              <a:rPr lang="en-IN" sz="3200" b="1">
                <a:latin typeface="Arial Black"/>
                <a:ea typeface="Arial Black"/>
                <a:cs typeface="Arial Black"/>
                <a:sym typeface="Arial Black"/>
              </a:rPr>
              <a:t>Algorithms</a:t>
            </a:r>
            <a:endParaRPr sz="4400"/>
          </a:p>
        </p:txBody>
      </p:sp>
      <p:pic>
        <p:nvPicPr>
          <p:cNvPr id="329" name="Google Shape;329;p13"/>
          <p:cNvPicPr preferRelativeResize="0"/>
          <p:nvPr/>
        </p:nvPicPr>
        <p:blipFill rotWithShape="1">
          <a:blip r:embed="rId3">
            <a:alphaModFix/>
          </a:blip>
          <a:srcRect/>
          <a:stretch/>
        </p:blipFill>
        <p:spPr>
          <a:xfrm>
            <a:off x="7394713" y="1928601"/>
            <a:ext cx="4705350" cy="3857625"/>
          </a:xfrm>
          <a:prstGeom prst="rect">
            <a:avLst/>
          </a:prstGeom>
          <a:noFill/>
          <a:ln>
            <a:noFill/>
          </a:ln>
        </p:spPr>
      </p:pic>
      <p:sp>
        <p:nvSpPr>
          <p:cNvPr id="330" name="Google Shape;330;p13"/>
          <p:cNvSpPr txBox="1"/>
          <p:nvPr/>
        </p:nvSpPr>
        <p:spPr>
          <a:xfrm>
            <a:off x="9044311" y="5943867"/>
            <a:ext cx="1406100" cy="261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100">
                <a:solidFill>
                  <a:schemeClr val="dk1"/>
                </a:solidFill>
                <a:latin typeface="Calibri"/>
                <a:ea typeface="Calibri"/>
                <a:cs typeface="Calibri"/>
                <a:sym typeface="Calibri"/>
              </a:rPr>
              <a:t>Fig: Example of C 4.5.</a:t>
            </a:r>
            <a:endParaRPr/>
          </a:p>
        </p:txBody>
      </p:sp>
      <p:sp>
        <p:nvSpPr>
          <p:cNvPr id="331" name="Google Shape;331;p1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332" name="Google Shape;332;p13"/>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335" name="Google Shape;335;p14"/>
          <p:cNvSpPr txBox="1">
            <a:spLocks noGrp="1"/>
          </p:cNvSpPr>
          <p:nvPr>
            <p:ph type="title"/>
          </p:nvPr>
        </p:nvSpPr>
        <p:spPr>
          <a:xfrm>
            <a:off x="1097280" y="46847"/>
            <a:ext cx="10058400" cy="15933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600"/>
              <a:buFont typeface="Arial Black"/>
              <a:buNone/>
            </a:pPr>
            <a:r>
              <a:rPr lang="en-IN" sz="3600" b="1" dirty="0">
                <a:latin typeface="Arial Black"/>
                <a:ea typeface="Arial Black"/>
                <a:cs typeface="Arial Black"/>
                <a:sym typeface="Arial Black"/>
              </a:rPr>
              <a:t>Bank System Architecture</a:t>
            </a:r>
            <a:br>
              <a:rPr lang="en-IN" sz="3600" b="1" dirty="0">
                <a:latin typeface="Arial Black"/>
                <a:ea typeface="Arial Black"/>
                <a:cs typeface="Arial Black"/>
                <a:sym typeface="Arial Black"/>
              </a:rPr>
            </a:br>
            <a:r>
              <a:rPr lang="en-IN" sz="3600" b="1" dirty="0">
                <a:latin typeface="Arial Black"/>
                <a:ea typeface="Arial Black"/>
                <a:cs typeface="Arial Black"/>
                <a:sym typeface="Arial Black"/>
              </a:rPr>
              <a:t> </a:t>
            </a:r>
            <a:br>
              <a:rPr lang="en-IN" b="1" dirty="0">
                <a:latin typeface="Arial Black"/>
                <a:ea typeface="Arial Black"/>
                <a:cs typeface="Arial Black"/>
                <a:sym typeface="Arial Black"/>
              </a:rPr>
            </a:br>
            <a:r>
              <a:rPr lang="en-IN" sz="3200" b="1" dirty="0">
                <a:latin typeface="Arial Black"/>
                <a:ea typeface="Arial Black"/>
                <a:cs typeface="Arial Black"/>
                <a:sym typeface="Arial Black"/>
              </a:rPr>
              <a:t>Algorithms</a:t>
            </a:r>
            <a:endParaRPr sz="4400" dirty="0"/>
          </a:p>
        </p:txBody>
      </p:sp>
      <p:sp>
        <p:nvSpPr>
          <p:cNvPr id="336" name="Google Shape;336;p14"/>
          <p:cNvSpPr txBox="1">
            <a:spLocks noGrp="1"/>
          </p:cNvSpPr>
          <p:nvPr>
            <p:ph type="body" idx="1"/>
          </p:nvPr>
        </p:nvSpPr>
        <p:spPr>
          <a:xfrm>
            <a:off x="91938" y="1845733"/>
            <a:ext cx="7104000" cy="4475700"/>
          </a:xfrm>
          <a:prstGeom prst="rect">
            <a:avLst/>
          </a:prstGeom>
          <a:noFill/>
          <a:ln>
            <a:noFill/>
          </a:ln>
        </p:spPr>
        <p:txBody>
          <a:bodyPr spcFirstLastPara="1" wrap="square" lIns="0" tIns="45700" rIns="0" bIns="45700" anchor="t" anchorCtr="0">
            <a:normAutofit/>
          </a:bodyPr>
          <a:lstStyle/>
          <a:p>
            <a:pPr marL="91440" lvl="0" indent="-152400" algn="ctr" rtl="0">
              <a:lnSpc>
                <a:spcPct val="80000"/>
              </a:lnSpc>
              <a:spcBef>
                <a:spcPts val="0"/>
              </a:spcBef>
              <a:spcAft>
                <a:spcPts val="0"/>
              </a:spcAft>
              <a:buSzPts val="2400"/>
              <a:buChar char=" "/>
            </a:pPr>
            <a:r>
              <a:rPr lang="en-IN" sz="2400" b="1"/>
              <a:t>2. </a:t>
            </a:r>
            <a:r>
              <a:rPr lang="en-IN" sz="2400" b="1" u="sng"/>
              <a:t>Random Forest</a:t>
            </a:r>
            <a:endParaRPr/>
          </a:p>
          <a:p>
            <a:pPr marL="201168" lvl="1" indent="0" algn="ctr" rtl="0">
              <a:lnSpc>
                <a:spcPct val="80000"/>
              </a:lnSpc>
              <a:spcBef>
                <a:spcPts val="400"/>
              </a:spcBef>
              <a:spcAft>
                <a:spcPts val="0"/>
              </a:spcAft>
              <a:buSzPts val="2000"/>
              <a:buNone/>
            </a:pPr>
            <a:r>
              <a:rPr lang="en-IN" sz="2000" b="1"/>
              <a:t>Feature</a:t>
            </a:r>
            <a:r>
              <a:rPr lang="en-IN" sz="2000"/>
              <a:t>: Customer Retention and Loan Prediction.</a:t>
            </a:r>
            <a:endParaRPr/>
          </a:p>
          <a:p>
            <a:pPr marL="201168" lvl="1" indent="0" algn="ctr" rtl="0">
              <a:lnSpc>
                <a:spcPct val="80000"/>
              </a:lnSpc>
              <a:spcBef>
                <a:spcPts val="600"/>
              </a:spcBef>
              <a:spcAft>
                <a:spcPts val="0"/>
              </a:spcAft>
              <a:buSzPts val="2000"/>
              <a:buNone/>
            </a:pPr>
            <a:endParaRPr sz="2000"/>
          </a:p>
          <a:p>
            <a:pPr marL="384048" lvl="1" indent="-182880" algn="l" rtl="0">
              <a:lnSpc>
                <a:spcPct val="80000"/>
              </a:lnSpc>
              <a:spcBef>
                <a:spcPts val="600"/>
              </a:spcBef>
              <a:spcAft>
                <a:spcPts val="0"/>
              </a:spcAft>
              <a:buSzPts val="1800"/>
              <a:buFont typeface="Arial"/>
              <a:buChar char="•"/>
            </a:pPr>
            <a:r>
              <a:rPr lang="en-IN"/>
              <a:t>Random forests or random decision forests are an ensemble learning method for classification, regression and other tasks that operates by constructing a multitude of decision trees at training time and outputting the class that is the mode of the classes (classification) or mean prediction (regression) of the individual trees.</a:t>
            </a:r>
            <a:endParaRPr/>
          </a:p>
          <a:p>
            <a:pPr marL="384048" lvl="1" indent="-182880" algn="l" rtl="0">
              <a:lnSpc>
                <a:spcPct val="80000"/>
              </a:lnSpc>
              <a:spcBef>
                <a:spcPts val="600"/>
              </a:spcBef>
              <a:spcAft>
                <a:spcPts val="0"/>
              </a:spcAft>
              <a:buSzPts val="1800"/>
              <a:buFont typeface="Arial"/>
              <a:buChar char="•"/>
            </a:pPr>
            <a:r>
              <a:rPr lang="en-IN"/>
              <a:t>In particular, trees that are grown very deep tend to learn highly irregular patterns: they overfit their training sets. Random forests are a way of averaging multiple deep decision trees, trained on different parts of the same training set, with the goal of reducing the variance.</a:t>
            </a:r>
            <a:endParaRPr/>
          </a:p>
          <a:p>
            <a:pPr marL="384048" lvl="1" indent="-182880" algn="l" rtl="0">
              <a:lnSpc>
                <a:spcPct val="80000"/>
              </a:lnSpc>
              <a:spcBef>
                <a:spcPts val="600"/>
              </a:spcBef>
              <a:spcAft>
                <a:spcPts val="0"/>
              </a:spcAft>
              <a:buSzPts val="1800"/>
              <a:buFont typeface="Arial"/>
              <a:buChar char="•"/>
            </a:pPr>
            <a:r>
              <a:rPr lang="en-IN"/>
              <a:t>In this case, we are using Random Forest for determining whether the customer will discontinue his/her relationship with the bank.</a:t>
            </a:r>
            <a:endParaRPr/>
          </a:p>
          <a:p>
            <a:pPr marL="384048" lvl="1" indent="-182880" algn="l" rtl="0">
              <a:lnSpc>
                <a:spcPct val="80000"/>
              </a:lnSpc>
              <a:spcBef>
                <a:spcPts val="600"/>
              </a:spcBef>
              <a:spcAft>
                <a:spcPts val="0"/>
              </a:spcAft>
              <a:buSzPts val="1800"/>
              <a:buFont typeface="Arial"/>
              <a:buChar char="•"/>
            </a:pPr>
            <a:r>
              <a:rPr lang="en-IN"/>
              <a:t>The same can be used for predicting if the customer will be able to pay his loan within specified time considering attributes like credit score, property, etc.</a:t>
            </a:r>
            <a:endParaRPr/>
          </a:p>
          <a:p>
            <a:pPr marL="384048" lvl="1" indent="-68579" algn="l" rtl="0">
              <a:lnSpc>
                <a:spcPct val="80000"/>
              </a:lnSpc>
              <a:spcBef>
                <a:spcPts val="600"/>
              </a:spcBef>
              <a:spcAft>
                <a:spcPts val="0"/>
              </a:spcAft>
              <a:buSzPts val="1800"/>
              <a:buNone/>
            </a:pPr>
            <a:endParaRPr/>
          </a:p>
        </p:txBody>
      </p:sp>
      <p:pic>
        <p:nvPicPr>
          <p:cNvPr id="337" name="Google Shape;337;p14"/>
          <p:cNvPicPr preferRelativeResize="0"/>
          <p:nvPr/>
        </p:nvPicPr>
        <p:blipFill rotWithShape="1">
          <a:blip r:embed="rId3">
            <a:alphaModFix/>
          </a:blip>
          <a:srcRect l="6005" r="6962"/>
          <a:stretch/>
        </p:blipFill>
        <p:spPr>
          <a:xfrm>
            <a:off x="7195930" y="2133600"/>
            <a:ext cx="4996068" cy="3555956"/>
          </a:xfrm>
          <a:prstGeom prst="rect">
            <a:avLst/>
          </a:prstGeom>
          <a:noFill/>
          <a:ln>
            <a:noFill/>
          </a:ln>
        </p:spPr>
      </p:pic>
      <p:sp>
        <p:nvSpPr>
          <p:cNvPr id="338" name="Google Shape;338;p14"/>
          <p:cNvSpPr txBox="1"/>
          <p:nvPr/>
        </p:nvSpPr>
        <p:spPr>
          <a:xfrm>
            <a:off x="8775284" y="5943865"/>
            <a:ext cx="1837500" cy="261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100">
                <a:solidFill>
                  <a:schemeClr val="dk1"/>
                </a:solidFill>
                <a:latin typeface="Calibri"/>
                <a:ea typeface="Calibri"/>
                <a:cs typeface="Calibri"/>
                <a:sym typeface="Calibri"/>
              </a:rPr>
              <a:t>Fig: Random Forest Working.</a:t>
            </a:r>
            <a:endParaRPr/>
          </a:p>
        </p:txBody>
      </p:sp>
      <p:sp>
        <p:nvSpPr>
          <p:cNvPr id="339" name="Google Shape;339;p1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340" name="Google Shape;340;p14"/>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7EEC3EB-1080-42BF-A4B6-FB38806E0D60}"/>
              </a:ext>
            </a:extLst>
          </p:cNvPr>
          <p:cNvSpPr>
            <a:spLocks noGrp="1"/>
          </p:cNvSpPr>
          <p:nvPr>
            <p:ph type="dt" sz="half" idx="10"/>
          </p:nvPr>
        </p:nvSpPr>
        <p:spPr/>
        <p:txBody>
          <a:bodyPr/>
          <a:lstStyle/>
          <a:p>
            <a:fld id="{F5282AEB-CBF7-4638-9732-8CCA05EB7521}" type="datetime1">
              <a:rPr lang="en-IN" smtClean="0"/>
              <a:t>28-09-2020</a:t>
            </a:fld>
            <a:endParaRPr lang="en-IN"/>
          </a:p>
        </p:txBody>
      </p:sp>
      <p:sp>
        <p:nvSpPr>
          <p:cNvPr id="5" name="Footer Placeholder 4">
            <a:extLst>
              <a:ext uri="{FF2B5EF4-FFF2-40B4-BE49-F238E27FC236}">
                <a16:creationId xmlns:a16="http://schemas.microsoft.com/office/drawing/2014/main" id="{095635B9-76AC-46AE-BF60-A9CB5FED3659}"/>
              </a:ext>
            </a:extLst>
          </p:cNvPr>
          <p:cNvSpPr>
            <a:spLocks noGrp="1"/>
          </p:cNvSpPr>
          <p:nvPr>
            <p:ph type="ftr" sz="quarter" idx="11"/>
          </p:nvPr>
        </p:nvSpPr>
        <p:spPr/>
        <p:txBody>
          <a:bodyPr/>
          <a:lstStyle/>
          <a:p>
            <a:r>
              <a:rPr lang="en-IN"/>
              <a:t>Recommendation System</a:t>
            </a:r>
          </a:p>
        </p:txBody>
      </p:sp>
      <p:sp>
        <p:nvSpPr>
          <p:cNvPr id="6" name="Slide Number Placeholder 5">
            <a:extLst>
              <a:ext uri="{FF2B5EF4-FFF2-40B4-BE49-F238E27FC236}">
                <a16:creationId xmlns:a16="http://schemas.microsoft.com/office/drawing/2014/main" id="{913D8E65-4ED6-4E3B-92EB-BD9B536223C5}"/>
              </a:ext>
            </a:extLst>
          </p:cNvPr>
          <p:cNvSpPr>
            <a:spLocks noGrp="1"/>
          </p:cNvSpPr>
          <p:nvPr>
            <p:ph type="sldNum" sz="quarter" idx="12"/>
          </p:nvPr>
        </p:nvSpPr>
        <p:spPr/>
        <p:txBody>
          <a:bodyPr/>
          <a:lstStyle/>
          <a:p>
            <a:fld id="{C0F4EF49-B841-48BE-BE85-E8729E0AFCF1}" type="slidenum">
              <a:rPr lang="en-IN" smtClean="0"/>
              <a:t>14</a:t>
            </a:fld>
            <a:endParaRPr lang="en-IN"/>
          </a:p>
        </p:txBody>
      </p:sp>
      <p:pic>
        <p:nvPicPr>
          <p:cNvPr id="10" name="Picture 9">
            <a:extLst>
              <a:ext uri="{FF2B5EF4-FFF2-40B4-BE49-F238E27FC236}">
                <a16:creationId xmlns:a16="http://schemas.microsoft.com/office/drawing/2014/main" id="{350CC5CC-1B0D-49A9-A621-1AA79287AA7B}"/>
              </a:ext>
            </a:extLst>
          </p:cNvPr>
          <p:cNvPicPr>
            <a:picLocks noChangeAspect="1"/>
          </p:cNvPicPr>
          <p:nvPr/>
        </p:nvPicPr>
        <p:blipFill rotWithShape="1">
          <a:blip r:embed="rId2"/>
          <a:srcRect l="3755" t="11626" b="9408"/>
          <a:stretch/>
        </p:blipFill>
        <p:spPr>
          <a:xfrm>
            <a:off x="1477108" y="2011680"/>
            <a:ext cx="9735374" cy="4107766"/>
          </a:xfrm>
          <a:prstGeom prst="rect">
            <a:avLst/>
          </a:prstGeom>
        </p:spPr>
      </p:pic>
      <p:sp>
        <p:nvSpPr>
          <p:cNvPr id="11" name="Google Shape;460;p18">
            <a:extLst>
              <a:ext uri="{FF2B5EF4-FFF2-40B4-BE49-F238E27FC236}">
                <a16:creationId xmlns:a16="http://schemas.microsoft.com/office/drawing/2014/main" id="{90AB39B9-0913-4C80-9E7D-986EBA2FC9AF}"/>
              </a:ext>
            </a:extLst>
          </p:cNvPr>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dirty="0">
                <a:latin typeface="Arial Black"/>
                <a:ea typeface="Arial Black"/>
                <a:cs typeface="Arial Black"/>
                <a:sym typeface="Arial Black"/>
              </a:rPr>
              <a:t>Pseudocode of C 4.5</a:t>
            </a:r>
            <a:endParaRPr dirty="0"/>
          </a:p>
        </p:txBody>
      </p:sp>
    </p:spTree>
    <p:extLst>
      <p:ext uri="{BB962C8B-B14F-4D97-AF65-F5344CB8AC3E}">
        <p14:creationId xmlns:p14="http://schemas.microsoft.com/office/powerpoint/2010/main" val="3002470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89E294-655F-4954-8B5A-736D32DC85EA}"/>
              </a:ext>
            </a:extLst>
          </p:cNvPr>
          <p:cNvSpPr>
            <a:spLocks noGrp="1"/>
          </p:cNvSpPr>
          <p:nvPr>
            <p:ph type="dt" sz="half" idx="10"/>
          </p:nvPr>
        </p:nvSpPr>
        <p:spPr/>
        <p:txBody>
          <a:bodyPr/>
          <a:lstStyle/>
          <a:p>
            <a:fld id="{F5282AEB-CBF7-4638-9732-8CCA05EB7521}" type="datetime1">
              <a:rPr lang="en-IN" smtClean="0"/>
              <a:t>28-09-2020</a:t>
            </a:fld>
            <a:endParaRPr lang="en-IN"/>
          </a:p>
        </p:txBody>
      </p:sp>
      <p:sp>
        <p:nvSpPr>
          <p:cNvPr id="5" name="Footer Placeholder 4">
            <a:extLst>
              <a:ext uri="{FF2B5EF4-FFF2-40B4-BE49-F238E27FC236}">
                <a16:creationId xmlns:a16="http://schemas.microsoft.com/office/drawing/2014/main" id="{AB95B6D9-9609-4D7E-A10E-EACEBCC24000}"/>
              </a:ext>
            </a:extLst>
          </p:cNvPr>
          <p:cNvSpPr>
            <a:spLocks noGrp="1"/>
          </p:cNvSpPr>
          <p:nvPr>
            <p:ph type="ftr" sz="quarter" idx="11"/>
          </p:nvPr>
        </p:nvSpPr>
        <p:spPr/>
        <p:txBody>
          <a:bodyPr/>
          <a:lstStyle/>
          <a:p>
            <a:r>
              <a:rPr lang="en-IN"/>
              <a:t>Recommendation System</a:t>
            </a:r>
          </a:p>
        </p:txBody>
      </p:sp>
      <p:sp>
        <p:nvSpPr>
          <p:cNvPr id="6" name="Slide Number Placeholder 5">
            <a:extLst>
              <a:ext uri="{FF2B5EF4-FFF2-40B4-BE49-F238E27FC236}">
                <a16:creationId xmlns:a16="http://schemas.microsoft.com/office/drawing/2014/main" id="{2A2E4107-8690-4D20-B8EB-FA3786F06A67}"/>
              </a:ext>
            </a:extLst>
          </p:cNvPr>
          <p:cNvSpPr>
            <a:spLocks noGrp="1"/>
          </p:cNvSpPr>
          <p:nvPr>
            <p:ph type="sldNum" sz="quarter" idx="12"/>
          </p:nvPr>
        </p:nvSpPr>
        <p:spPr/>
        <p:txBody>
          <a:bodyPr/>
          <a:lstStyle/>
          <a:p>
            <a:fld id="{C0F4EF49-B841-48BE-BE85-E8729E0AFCF1}" type="slidenum">
              <a:rPr lang="en-IN" smtClean="0"/>
              <a:t>15</a:t>
            </a:fld>
            <a:endParaRPr lang="en-IN"/>
          </a:p>
        </p:txBody>
      </p:sp>
      <p:pic>
        <p:nvPicPr>
          <p:cNvPr id="8" name="Picture 7">
            <a:extLst>
              <a:ext uri="{FF2B5EF4-FFF2-40B4-BE49-F238E27FC236}">
                <a16:creationId xmlns:a16="http://schemas.microsoft.com/office/drawing/2014/main" id="{36419BC7-E844-49FB-A006-C2F55D4373D4}"/>
              </a:ext>
            </a:extLst>
          </p:cNvPr>
          <p:cNvPicPr>
            <a:picLocks noChangeAspect="1"/>
          </p:cNvPicPr>
          <p:nvPr/>
        </p:nvPicPr>
        <p:blipFill rotWithShape="1">
          <a:blip r:embed="rId2"/>
          <a:srcRect t="5016" b="628"/>
          <a:stretch/>
        </p:blipFill>
        <p:spPr>
          <a:xfrm>
            <a:off x="1125416" y="1927272"/>
            <a:ext cx="10255348" cy="4234377"/>
          </a:xfrm>
          <a:prstGeom prst="rect">
            <a:avLst/>
          </a:prstGeom>
        </p:spPr>
      </p:pic>
      <p:sp>
        <p:nvSpPr>
          <p:cNvPr id="9" name="Google Shape;460;p18">
            <a:extLst>
              <a:ext uri="{FF2B5EF4-FFF2-40B4-BE49-F238E27FC236}">
                <a16:creationId xmlns:a16="http://schemas.microsoft.com/office/drawing/2014/main" id="{46333944-B494-4553-A1E5-EFCD951D9F8B}"/>
              </a:ext>
            </a:extLst>
          </p:cNvPr>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sz="4400" dirty="0">
                <a:latin typeface="Arial Black"/>
                <a:ea typeface="Arial Black"/>
                <a:cs typeface="Arial Black"/>
                <a:sym typeface="Arial Black"/>
              </a:rPr>
              <a:t>Pseudocode of Random Forest</a:t>
            </a:r>
            <a:endParaRPr sz="4400" dirty="0"/>
          </a:p>
        </p:txBody>
      </p:sp>
    </p:spTree>
    <p:extLst>
      <p:ext uri="{BB962C8B-B14F-4D97-AF65-F5344CB8AC3E}">
        <p14:creationId xmlns:p14="http://schemas.microsoft.com/office/powerpoint/2010/main" val="2813933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343" name="Google Shape;343;p15"/>
          <p:cNvSpPr/>
          <p:nvPr/>
        </p:nvSpPr>
        <p:spPr>
          <a:xfrm>
            <a:off x="4028659" y="675564"/>
            <a:ext cx="3458700" cy="55890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ffectLst>
                <a:outerShdw blurRad="38100" dist="19050" dir="2700000" algn="tl" rotWithShape="0">
                  <a:srgbClr val="000000">
                    <a:alpha val="40000"/>
                  </a:srgbClr>
                </a:outerShdw>
              </a:effectLst>
              <a:latin typeface="Calibri"/>
              <a:ea typeface="Calibri"/>
              <a:cs typeface="Calibri"/>
              <a:sym typeface="Calibri"/>
            </a:endParaRPr>
          </a:p>
        </p:txBody>
      </p:sp>
      <p:sp>
        <p:nvSpPr>
          <p:cNvPr id="344" name="Google Shape;344;p15"/>
          <p:cNvSpPr/>
          <p:nvPr/>
        </p:nvSpPr>
        <p:spPr>
          <a:xfrm>
            <a:off x="5072269" y="886165"/>
            <a:ext cx="1577100" cy="6849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alibri"/>
                <a:ea typeface="Calibri"/>
                <a:cs typeface="Calibri"/>
                <a:sym typeface="Calibri"/>
              </a:rPr>
              <a:t>re</a:t>
            </a:r>
            <a:endParaRPr/>
          </a:p>
        </p:txBody>
      </p:sp>
      <p:sp>
        <p:nvSpPr>
          <p:cNvPr id="345" name="Google Shape;345;p15"/>
          <p:cNvSpPr/>
          <p:nvPr/>
        </p:nvSpPr>
        <p:spPr>
          <a:xfrm>
            <a:off x="5042453" y="1809637"/>
            <a:ext cx="1643400" cy="6849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effectLst>
                  <a:outerShdw blurRad="38100" dist="19050" dir="2700000" algn="tl" rotWithShape="0">
                    <a:srgbClr val="000000">
                      <a:alpha val="40000"/>
                    </a:srgbClr>
                  </a:outerShdw>
                </a:effectLst>
                <a:latin typeface="Calibri"/>
                <a:ea typeface="Calibri"/>
                <a:cs typeface="Calibri"/>
                <a:sym typeface="Calibri"/>
              </a:rPr>
              <a:t>Log-In</a:t>
            </a:r>
            <a:endParaRPr/>
          </a:p>
        </p:txBody>
      </p:sp>
      <p:sp>
        <p:nvSpPr>
          <p:cNvPr id="346" name="Google Shape;346;p15"/>
          <p:cNvSpPr/>
          <p:nvPr/>
        </p:nvSpPr>
        <p:spPr>
          <a:xfrm>
            <a:off x="4939747" y="2731674"/>
            <a:ext cx="1842000" cy="6096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effectLst>
                  <a:outerShdw blurRad="38100" dist="19050" dir="2700000" algn="tl" rotWithShape="0">
                    <a:srgbClr val="000000">
                      <a:alpha val="40000"/>
                    </a:srgbClr>
                  </a:outerShdw>
                </a:effectLst>
                <a:latin typeface="Calibri"/>
                <a:ea typeface="Calibri"/>
                <a:cs typeface="Calibri"/>
                <a:sym typeface="Calibri"/>
              </a:rPr>
              <a:t>Acquisition Prediction</a:t>
            </a:r>
            <a:endParaRPr/>
          </a:p>
        </p:txBody>
      </p:sp>
      <p:sp>
        <p:nvSpPr>
          <p:cNvPr id="347" name="Google Shape;347;p15"/>
          <p:cNvSpPr/>
          <p:nvPr/>
        </p:nvSpPr>
        <p:spPr>
          <a:xfrm>
            <a:off x="5042453" y="3573120"/>
            <a:ext cx="1636500" cy="6753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Retention Prediction</a:t>
            </a:r>
            <a:endParaRPr/>
          </a:p>
        </p:txBody>
      </p:sp>
      <p:sp>
        <p:nvSpPr>
          <p:cNvPr id="348" name="Google Shape;348;p15"/>
          <p:cNvSpPr/>
          <p:nvPr/>
        </p:nvSpPr>
        <p:spPr>
          <a:xfrm>
            <a:off x="5012635" y="4480176"/>
            <a:ext cx="1636500" cy="6096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Loan Prediction</a:t>
            </a:r>
            <a:endParaRPr/>
          </a:p>
        </p:txBody>
      </p:sp>
      <p:sp>
        <p:nvSpPr>
          <p:cNvPr id="349" name="Google Shape;349;p15"/>
          <p:cNvSpPr/>
          <p:nvPr/>
        </p:nvSpPr>
        <p:spPr>
          <a:xfrm>
            <a:off x="4909930" y="5275698"/>
            <a:ext cx="1842000" cy="8547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View Generated Reports</a:t>
            </a:r>
            <a:endParaRPr/>
          </a:p>
        </p:txBody>
      </p:sp>
      <p:sp>
        <p:nvSpPr>
          <p:cNvPr id="350" name="Google Shape;350;p15"/>
          <p:cNvSpPr txBox="1"/>
          <p:nvPr/>
        </p:nvSpPr>
        <p:spPr>
          <a:xfrm>
            <a:off x="5184912" y="1055711"/>
            <a:ext cx="135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Registration</a:t>
            </a:r>
            <a:endParaRPr/>
          </a:p>
        </p:txBody>
      </p:sp>
      <p:sp>
        <p:nvSpPr>
          <p:cNvPr id="351" name="Google Shape;351;p15"/>
          <p:cNvSpPr/>
          <p:nvPr/>
        </p:nvSpPr>
        <p:spPr>
          <a:xfrm>
            <a:off x="1398102" y="3102801"/>
            <a:ext cx="503700" cy="5415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52" name="Google Shape;352;p15"/>
          <p:cNvCxnSpPr/>
          <p:nvPr/>
        </p:nvCxnSpPr>
        <p:spPr>
          <a:xfrm>
            <a:off x="1636643" y="3655216"/>
            <a:ext cx="0" cy="365400"/>
          </a:xfrm>
          <a:prstGeom prst="straightConnector1">
            <a:avLst/>
          </a:prstGeom>
          <a:noFill/>
          <a:ln w="12700" cap="flat" cmpd="sng">
            <a:solidFill>
              <a:schemeClr val="dk1"/>
            </a:solidFill>
            <a:prstDash val="solid"/>
            <a:round/>
            <a:headEnd type="none" w="sm" len="sm"/>
            <a:tailEnd type="none" w="sm" len="sm"/>
          </a:ln>
        </p:spPr>
      </p:cxnSp>
      <p:cxnSp>
        <p:nvCxnSpPr>
          <p:cNvPr id="353" name="Google Shape;353;p15"/>
          <p:cNvCxnSpPr/>
          <p:nvPr/>
        </p:nvCxnSpPr>
        <p:spPr>
          <a:xfrm>
            <a:off x="1636644" y="4020661"/>
            <a:ext cx="0" cy="0"/>
          </a:xfrm>
          <a:prstGeom prst="straightConnector1">
            <a:avLst/>
          </a:prstGeom>
          <a:noFill/>
          <a:ln w="12700" cap="flat" cmpd="sng">
            <a:solidFill>
              <a:schemeClr val="dk1"/>
            </a:solidFill>
            <a:prstDash val="solid"/>
            <a:round/>
            <a:headEnd type="none" w="sm" len="sm"/>
            <a:tailEnd type="none" w="sm" len="sm"/>
          </a:ln>
        </p:spPr>
      </p:cxnSp>
      <p:cxnSp>
        <p:nvCxnSpPr>
          <p:cNvPr id="354" name="Google Shape;354;p15"/>
          <p:cNvCxnSpPr/>
          <p:nvPr/>
        </p:nvCxnSpPr>
        <p:spPr>
          <a:xfrm flipH="1">
            <a:off x="1384944" y="4020661"/>
            <a:ext cx="251700" cy="231900"/>
          </a:xfrm>
          <a:prstGeom prst="straightConnector1">
            <a:avLst/>
          </a:prstGeom>
          <a:noFill/>
          <a:ln w="12700" cap="flat" cmpd="sng">
            <a:solidFill>
              <a:schemeClr val="dk1"/>
            </a:solidFill>
            <a:prstDash val="solid"/>
            <a:round/>
            <a:headEnd type="none" w="sm" len="sm"/>
            <a:tailEnd type="none" w="sm" len="sm"/>
          </a:ln>
        </p:spPr>
      </p:cxnSp>
      <p:cxnSp>
        <p:nvCxnSpPr>
          <p:cNvPr id="355" name="Google Shape;355;p15"/>
          <p:cNvCxnSpPr/>
          <p:nvPr/>
        </p:nvCxnSpPr>
        <p:spPr>
          <a:xfrm>
            <a:off x="1643269" y="4020661"/>
            <a:ext cx="245100" cy="231900"/>
          </a:xfrm>
          <a:prstGeom prst="straightConnector1">
            <a:avLst/>
          </a:prstGeom>
          <a:noFill/>
          <a:ln w="12700" cap="flat" cmpd="sng">
            <a:solidFill>
              <a:schemeClr val="dk1"/>
            </a:solidFill>
            <a:prstDash val="solid"/>
            <a:round/>
            <a:headEnd type="none" w="sm" len="sm"/>
            <a:tailEnd type="none" w="sm" len="sm"/>
          </a:ln>
        </p:spPr>
      </p:cxnSp>
      <p:cxnSp>
        <p:nvCxnSpPr>
          <p:cNvPr id="356" name="Google Shape;356;p15"/>
          <p:cNvCxnSpPr/>
          <p:nvPr/>
        </p:nvCxnSpPr>
        <p:spPr>
          <a:xfrm rot="10800000" flipH="1">
            <a:off x="1636643" y="3760539"/>
            <a:ext cx="251700" cy="77400"/>
          </a:xfrm>
          <a:prstGeom prst="straightConnector1">
            <a:avLst/>
          </a:prstGeom>
          <a:noFill/>
          <a:ln w="12700" cap="flat" cmpd="sng">
            <a:solidFill>
              <a:schemeClr val="dk1"/>
            </a:solidFill>
            <a:prstDash val="solid"/>
            <a:round/>
            <a:headEnd type="none" w="sm" len="sm"/>
            <a:tailEnd type="none" w="sm" len="sm"/>
          </a:ln>
        </p:spPr>
      </p:cxnSp>
      <p:cxnSp>
        <p:nvCxnSpPr>
          <p:cNvPr id="357" name="Google Shape;357;p15"/>
          <p:cNvCxnSpPr/>
          <p:nvPr/>
        </p:nvCxnSpPr>
        <p:spPr>
          <a:xfrm>
            <a:off x="1384852" y="3760497"/>
            <a:ext cx="258300" cy="77400"/>
          </a:xfrm>
          <a:prstGeom prst="straightConnector1">
            <a:avLst/>
          </a:prstGeom>
          <a:noFill/>
          <a:ln w="12700" cap="flat" cmpd="sng">
            <a:solidFill>
              <a:schemeClr val="dk1"/>
            </a:solidFill>
            <a:prstDash val="solid"/>
            <a:round/>
            <a:headEnd type="none" w="sm" len="sm"/>
            <a:tailEnd type="none" w="sm" len="sm"/>
          </a:ln>
        </p:spPr>
      </p:cxnSp>
      <p:sp>
        <p:nvSpPr>
          <p:cNvPr id="358" name="Google Shape;358;p15"/>
          <p:cNvSpPr/>
          <p:nvPr/>
        </p:nvSpPr>
        <p:spPr>
          <a:xfrm>
            <a:off x="1398103" y="962971"/>
            <a:ext cx="503700" cy="5415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59" name="Google Shape;359;p15"/>
          <p:cNvCxnSpPr/>
          <p:nvPr/>
        </p:nvCxnSpPr>
        <p:spPr>
          <a:xfrm>
            <a:off x="1649894" y="1504582"/>
            <a:ext cx="0" cy="365400"/>
          </a:xfrm>
          <a:prstGeom prst="straightConnector1">
            <a:avLst/>
          </a:prstGeom>
          <a:noFill/>
          <a:ln w="12700" cap="flat" cmpd="sng">
            <a:solidFill>
              <a:schemeClr val="dk1"/>
            </a:solidFill>
            <a:prstDash val="solid"/>
            <a:round/>
            <a:headEnd type="none" w="sm" len="sm"/>
            <a:tailEnd type="none" w="sm" len="sm"/>
          </a:ln>
        </p:spPr>
      </p:cxnSp>
      <p:cxnSp>
        <p:nvCxnSpPr>
          <p:cNvPr id="360" name="Google Shape;360;p15"/>
          <p:cNvCxnSpPr/>
          <p:nvPr/>
        </p:nvCxnSpPr>
        <p:spPr>
          <a:xfrm>
            <a:off x="1649895" y="1870027"/>
            <a:ext cx="0" cy="0"/>
          </a:xfrm>
          <a:prstGeom prst="straightConnector1">
            <a:avLst/>
          </a:prstGeom>
          <a:noFill/>
          <a:ln w="12700" cap="flat" cmpd="sng">
            <a:solidFill>
              <a:schemeClr val="dk1"/>
            </a:solidFill>
            <a:prstDash val="solid"/>
            <a:round/>
            <a:headEnd type="none" w="sm" len="sm"/>
            <a:tailEnd type="none" w="sm" len="sm"/>
          </a:ln>
        </p:spPr>
      </p:cxnSp>
      <p:cxnSp>
        <p:nvCxnSpPr>
          <p:cNvPr id="361" name="Google Shape;361;p15"/>
          <p:cNvCxnSpPr/>
          <p:nvPr/>
        </p:nvCxnSpPr>
        <p:spPr>
          <a:xfrm flipH="1">
            <a:off x="1398195" y="1870027"/>
            <a:ext cx="251700" cy="231900"/>
          </a:xfrm>
          <a:prstGeom prst="straightConnector1">
            <a:avLst/>
          </a:prstGeom>
          <a:noFill/>
          <a:ln w="12700" cap="flat" cmpd="sng">
            <a:solidFill>
              <a:schemeClr val="dk1"/>
            </a:solidFill>
            <a:prstDash val="solid"/>
            <a:round/>
            <a:headEnd type="none" w="sm" len="sm"/>
            <a:tailEnd type="none" w="sm" len="sm"/>
          </a:ln>
        </p:spPr>
      </p:cxnSp>
      <p:cxnSp>
        <p:nvCxnSpPr>
          <p:cNvPr id="362" name="Google Shape;362;p15"/>
          <p:cNvCxnSpPr/>
          <p:nvPr/>
        </p:nvCxnSpPr>
        <p:spPr>
          <a:xfrm>
            <a:off x="1656520" y="1870027"/>
            <a:ext cx="245100" cy="231900"/>
          </a:xfrm>
          <a:prstGeom prst="straightConnector1">
            <a:avLst/>
          </a:prstGeom>
          <a:noFill/>
          <a:ln w="12700" cap="flat" cmpd="sng">
            <a:solidFill>
              <a:schemeClr val="dk1"/>
            </a:solidFill>
            <a:prstDash val="solid"/>
            <a:round/>
            <a:headEnd type="none" w="sm" len="sm"/>
            <a:tailEnd type="none" w="sm" len="sm"/>
          </a:ln>
        </p:spPr>
      </p:cxnSp>
      <p:cxnSp>
        <p:nvCxnSpPr>
          <p:cNvPr id="363" name="Google Shape;363;p15"/>
          <p:cNvCxnSpPr/>
          <p:nvPr/>
        </p:nvCxnSpPr>
        <p:spPr>
          <a:xfrm rot="10800000" flipH="1">
            <a:off x="1649894" y="1609905"/>
            <a:ext cx="251700" cy="77400"/>
          </a:xfrm>
          <a:prstGeom prst="straightConnector1">
            <a:avLst/>
          </a:prstGeom>
          <a:noFill/>
          <a:ln w="12700" cap="flat" cmpd="sng">
            <a:solidFill>
              <a:schemeClr val="dk1"/>
            </a:solidFill>
            <a:prstDash val="solid"/>
            <a:round/>
            <a:headEnd type="none" w="sm" len="sm"/>
            <a:tailEnd type="none" w="sm" len="sm"/>
          </a:ln>
        </p:spPr>
      </p:cxnSp>
      <p:cxnSp>
        <p:nvCxnSpPr>
          <p:cNvPr id="364" name="Google Shape;364;p15"/>
          <p:cNvCxnSpPr/>
          <p:nvPr/>
        </p:nvCxnSpPr>
        <p:spPr>
          <a:xfrm>
            <a:off x="1398103" y="1609863"/>
            <a:ext cx="258300" cy="77400"/>
          </a:xfrm>
          <a:prstGeom prst="straightConnector1">
            <a:avLst/>
          </a:prstGeom>
          <a:noFill/>
          <a:ln w="12700" cap="flat" cmpd="sng">
            <a:solidFill>
              <a:schemeClr val="dk1"/>
            </a:solidFill>
            <a:prstDash val="solid"/>
            <a:round/>
            <a:headEnd type="none" w="sm" len="sm"/>
            <a:tailEnd type="none" w="sm" len="sm"/>
          </a:ln>
        </p:spPr>
      </p:cxnSp>
      <p:sp>
        <p:nvSpPr>
          <p:cNvPr id="365" name="Google Shape;365;p15"/>
          <p:cNvSpPr/>
          <p:nvPr/>
        </p:nvSpPr>
        <p:spPr>
          <a:xfrm>
            <a:off x="8961780" y="3102801"/>
            <a:ext cx="503700" cy="5415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66" name="Google Shape;366;p15"/>
          <p:cNvCxnSpPr/>
          <p:nvPr/>
        </p:nvCxnSpPr>
        <p:spPr>
          <a:xfrm>
            <a:off x="9200321" y="3655216"/>
            <a:ext cx="0" cy="365400"/>
          </a:xfrm>
          <a:prstGeom prst="straightConnector1">
            <a:avLst/>
          </a:prstGeom>
          <a:noFill/>
          <a:ln w="12700" cap="flat" cmpd="sng">
            <a:solidFill>
              <a:schemeClr val="dk1"/>
            </a:solidFill>
            <a:prstDash val="solid"/>
            <a:round/>
            <a:headEnd type="none" w="sm" len="sm"/>
            <a:tailEnd type="none" w="sm" len="sm"/>
          </a:ln>
        </p:spPr>
      </p:cxnSp>
      <p:cxnSp>
        <p:nvCxnSpPr>
          <p:cNvPr id="367" name="Google Shape;367;p15"/>
          <p:cNvCxnSpPr/>
          <p:nvPr/>
        </p:nvCxnSpPr>
        <p:spPr>
          <a:xfrm>
            <a:off x="9200322" y="4020661"/>
            <a:ext cx="0" cy="0"/>
          </a:xfrm>
          <a:prstGeom prst="straightConnector1">
            <a:avLst/>
          </a:prstGeom>
          <a:noFill/>
          <a:ln w="12700" cap="flat" cmpd="sng">
            <a:solidFill>
              <a:schemeClr val="dk1"/>
            </a:solidFill>
            <a:prstDash val="solid"/>
            <a:round/>
            <a:headEnd type="none" w="sm" len="sm"/>
            <a:tailEnd type="none" w="sm" len="sm"/>
          </a:ln>
        </p:spPr>
      </p:cxnSp>
      <p:cxnSp>
        <p:nvCxnSpPr>
          <p:cNvPr id="368" name="Google Shape;368;p15"/>
          <p:cNvCxnSpPr/>
          <p:nvPr/>
        </p:nvCxnSpPr>
        <p:spPr>
          <a:xfrm flipH="1">
            <a:off x="8948622" y="4020661"/>
            <a:ext cx="251700" cy="231900"/>
          </a:xfrm>
          <a:prstGeom prst="straightConnector1">
            <a:avLst/>
          </a:prstGeom>
          <a:noFill/>
          <a:ln w="12700" cap="flat" cmpd="sng">
            <a:solidFill>
              <a:schemeClr val="dk1"/>
            </a:solidFill>
            <a:prstDash val="solid"/>
            <a:round/>
            <a:headEnd type="none" w="sm" len="sm"/>
            <a:tailEnd type="none" w="sm" len="sm"/>
          </a:ln>
        </p:spPr>
      </p:cxnSp>
      <p:cxnSp>
        <p:nvCxnSpPr>
          <p:cNvPr id="369" name="Google Shape;369;p15"/>
          <p:cNvCxnSpPr/>
          <p:nvPr/>
        </p:nvCxnSpPr>
        <p:spPr>
          <a:xfrm>
            <a:off x="9206947" y="4020661"/>
            <a:ext cx="245100" cy="231900"/>
          </a:xfrm>
          <a:prstGeom prst="straightConnector1">
            <a:avLst/>
          </a:prstGeom>
          <a:noFill/>
          <a:ln w="12700" cap="flat" cmpd="sng">
            <a:solidFill>
              <a:schemeClr val="dk1"/>
            </a:solidFill>
            <a:prstDash val="solid"/>
            <a:round/>
            <a:headEnd type="none" w="sm" len="sm"/>
            <a:tailEnd type="none" w="sm" len="sm"/>
          </a:ln>
        </p:spPr>
      </p:cxnSp>
      <p:cxnSp>
        <p:nvCxnSpPr>
          <p:cNvPr id="370" name="Google Shape;370;p15"/>
          <p:cNvCxnSpPr/>
          <p:nvPr/>
        </p:nvCxnSpPr>
        <p:spPr>
          <a:xfrm rot="10800000" flipH="1">
            <a:off x="9200321" y="3760539"/>
            <a:ext cx="251700" cy="77400"/>
          </a:xfrm>
          <a:prstGeom prst="straightConnector1">
            <a:avLst/>
          </a:prstGeom>
          <a:noFill/>
          <a:ln w="12700" cap="flat" cmpd="sng">
            <a:solidFill>
              <a:schemeClr val="dk1"/>
            </a:solidFill>
            <a:prstDash val="solid"/>
            <a:round/>
            <a:headEnd type="none" w="sm" len="sm"/>
            <a:tailEnd type="none" w="sm" len="sm"/>
          </a:ln>
        </p:spPr>
      </p:cxnSp>
      <p:cxnSp>
        <p:nvCxnSpPr>
          <p:cNvPr id="371" name="Google Shape;371;p15"/>
          <p:cNvCxnSpPr/>
          <p:nvPr/>
        </p:nvCxnSpPr>
        <p:spPr>
          <a:xfrm>
            <a:off x="8948530" y="3760497"/>
            <a:ext cx="258300" cy="77400"/>
          </a:xfrm>
          <a:prstGeom prst="straightConnector1">
            <a:avLst/>
          </a:prstGeom>
          <a:noFill/>
          <a:ln w="12700" cap="flat" cmpd="sng">
            <a:solidFill>
              <a:schemeClr val="dk1"/>
            </a:solidFill>
            <a:prstDash val="solid"/>
            <a:round/>
            <a:headEnd type="none" w="sm" len="sm"/>
            <a:tailEnd type="none" w="sm" len="sm"/>
          </a:ln>
        </p:spPr>
      </p:cxnSp>
      <p:cxnSp>
        <p:nvCxnSpPr>
          <p:cNvPr id="372" name="Google Shape;372;p15"/>
          <p:cNvCxnSpPr>
            <a:endCxn id="345" idx="2"/>
          </p:cNvCxnSpPr>
          <p:nvPr/>
        </p:nvCxnSpPr>
        <p:spPr>
          <a:xfrm rot="10800000" flipH="1">
            <a:off x="2179853" y="2152087"/>
            <a:ext cx="2862600" cy="1343400"/>
          </a:xfrm>
          <a:prstGeom prst="straightConnector1">
            <a:avLst/>
          </a:prstGeom>
          <a:noFill/>
          <a:ln w="12700" cap="flat" cmpd="sng">
            <a:solidFill>
              <a:schemeClr val="dk1"/>
            </a:solidFill>
            <a:prstDash val="solid"/>
            <a:round/>
            <a:headEnd type="none" w="sm" len="sm"/>
            <a:tailEnd type="none" w="sm" len="sm"/>
          </a:ln>
        </p:spPr>
      </p:cxnSp>
      <p:cxnSp>
        <p:nvCxnSpPr>
          <p:cNvPr id="373" name="Google Shape;373;p15"/>
          <p:cNvCxnSpPr>
            <a:endCxn id="349" idx="2"/>
          </p:cNvCxnSpPr>
          <p:nvPr/>
        </p:nvCxnSpPr>
        <p:spPr>
          <a:xfrm>
            <a:off x="2179930" y="3495348"/>
            <a:ext cx="2730000" cy="2207700"/>
          </a:xfrm>
          <a:prstGeom prst="straightConnector1">
            <a:avLst/>
          </a:prstGeom>
          <a:noFill/>
          <a:ln w="12700" cap="flat" cmpd="sng">
            <a:solidFill>
              <a:schemeClr val="dk1"/>
            </a:solidFill>
            <a:prstDash val="solid"/>
            <a:round/>
            <a:headEnd type="none" w="sm" len="sm"/>
            <a:tailEnd type="none" w="sm" len="sm"/>
          </a:ln>
        </p:spPr>
      </p:cxnSp>
      <p:cxnSp>
        <p:nvCxnSpPr>
          <p:cNvPr id="374" name="Google Shape;374;p15"/>
          <p:cNvCxnSpPr>
            <a:endCxn id="346" idx="6"/>
          </p:cNvCxnSpPr>
          <p:nvPr/>
        </p:nvCxnSpPr>
        <p:spPr>
          <a:xfrm rot="10800000">
            <a:off x="6781747" y="3036474"/>
            <a:ext cx="1911600" cy="801600"/>
          </a:xfrm>
          <a:prstGeom prst="straightConnector1">
            <a:avLst/>
          </a:prstGeom>
          <a:noFill/>
          <a:ln w="12700" cap="flat" cmpd="sng">
            <a:solidFill>
              <a:schemeClr val="dk1"/>
            </a:solidFill>
            <a:prstDash val="solid"/>
            <a:round/>
            <a:headEnd type="none" w="sm" len="sm"/>
            <a:tailEnd type="none" w="sm" len="sm"/>
          </a:ln>
        </p:spPr>
      </p:cxnSp>
      <p:cxnSp>
        <p:nvCxnSpPr>
          <p:cNvPr id="375" name="Google Shape;375;p15"/>
          <p:cNvCxnSpPr>
            <a:endCxn id="347" idx="6"/>
          </p:cNvCxnSpPr>
          <p:nvPr/>
        </p:nvCxnSpPr>
        <p:spPr>
          <a:xfrm flipH="1">
            <a:off x="6678953" y="3837870"/>
            <a:ext cx="2014200" cy="72900"/>
          </a:xfrm>
          <a:prstGeom prst="straightConnector1">
            <a:avLst/>
          </a:prstGeom>
          <a:noFill/>
          <a:ln w="12700" cap="flat" cmpd="sng">
            <a:solidFill>
              <a:schemeClr val="dk1"/>
            </a:solidFill>
            <a:prstDash val="solid"/>
            <a:round/>
            <a:headEnd type="none" w="sm" len="sm"/>
            <a:tailEnd type="none" w="sm" len="sm"/>
          </a:ln>
        </p:spPr>
      </p:cxnSp>
      <p:cxnSp>
        <p:nvCxnSpPr>
          <p:cNvPr id="376" name="Google Shape;376;p15"/>
          <p:cNvCxnSpPr>
            <a:endCxn id="348" idx="6"/>
          </p:cNvCxnSpPr>
          <p:nvPr/>
        </p:nvCxnSpPr>
        <p:spPr>
          <a:xfrm flipH="1">
            <a:off x="6649135" y="3859476"/>
            <a:ext cx="2044200" cy="925500"/>
          </a:xfrm>
          <a:prstGeom prst="straightConnector1">
            <a:avLst/>
          </a:prstGeom>
          <a:noFill/>
          <a:ln w="12700" cap="flat" cmpd="sng">
            <a:solidFill>
              <a:schemeClr val="dk1"/>
            </a:solidFill>
            <a:prstDash val="solid"/>
            <a:round/>
            <a:headEnd type="none" w="sm" len="sm"/>
            <a:tailEnd type="none" w="sm" len="sm"/>
          </a:ln>
        </p:spPr>
      </p:cxnSp>
      <p:cxnSp>
        <p:nvCxnSpPr>
          <p:cNvPr id="377" name="Google Shape;377;p15"/>
          <p:cNvCxnSpPr>
            <a:endCxn id="344" idx="2"/>
          </p:cNvCxnSpPr>
          <p:nvPr/>
        </p:nvCxnSpPr>
        <p:spPr>
          <a:xfrm rot="10800000" flipH="1">
            <a:off x="2179969" y="1228615"/>
            <a:ext cx="2892300" cy="342300"/>
          </a:xfrm>
          <a:prstGeom prst="straightConnector1">
            <a:avLst/>
          </a:prstGeom>
          <a:noFill/>
          <a:ln w="12700" cap="flat" cmpd="sng">
            <a:solidFill>
              <a:schemeClr val="dk1"/>
            </a:solidFill>
            <a:prstDash val="solid"/>
            <a:round/>
            <a:headEnd type="none" w="sm" len="sm"/>
            <a:tailEnd type="none" w="sm" len="sm"/>
          </a:ln>
        </p:spPr>
      </p:cxnSp>
      <p:sp>
        <p:nvSpPr>
          <p:cNvPr id="378" name="Google Shape;378;p15"/>
          <p:cNvSpPr txBox="1"/>
          <p:nvPr/>
        </p:nvSpPr>
        <p:spPr>
          <a:xfrm>
            <a:off x="8709991" y="4316509"/>
            <a:ext cx="1129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chemeClr val="dk1"/>
                </a:solidFill>
                <a:latin typeface="Calibri"/>
                <a:ea typeface="Calibri"/>
                <a:cs typeface="Calibri"/>
                <a:sym typeface="Calibri"/>
              </a:rPr>
              <a:t>Banking     System</a:t>
            </a:r>
            <a:endParaRPr/>
          </a:p>
        </p:txBody>
      </p:sp>
      <p:sp>
        <p:nvSpPr>
          <p:cNvPr id="379" name="Google Shape;379;p15"/>
          <p:cNvSpPr txBox="1"/>
          <p:nvPr/>
        </p:nvSpPr>
        <p:spPr>
          <a:xfrm>
            <a:off x="1047251" y="4416414"/>
            <a:ext cx="12714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libri"/>
                <a:ea typeface="Calibri"/>
                <a:cs typeface="Calibri"/>
                <a:sym typeface="Calibri"/>
              </a:rPr>
              <a:t>    Bank Employee</a:t>
            </a:r>
            <a:endParaRPr/>
          </a:p>
        </p:txBody>
      </p:sp>
      <p:sp>
        <p:nvSpPr>
          <p:cNvPr id="380" name="Google Shape;380;p15"/>
          <p:cNvSpPr txBox="1"/>
          <p:nvPr/>
        </p:nvSpPr>
        <p:spPr>
          <a:xfrm>
            <a:off x="1186067" y="2212460"/>
            <a:ext cx="9939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libri"/>
                <a:ea typeface="Calibri"/>
                <a:cs typeface="Calibri"/>
                <a:sym typeface="Calibri"/>
              </a:rPr>
              <a:t>Admin</a:t>
            </a:r>
            <a:endParaRPr/>
          </a:p>
        </p:txBody>
      </p:sp>
      <p:sp>
        <p:nvSpPr>
          <p:cNvPr id="381" name="Google Shape;381;p15"/>
          <p:cNvSpPr txBox="1"/>
          <p:nvPr/>
        </p:nvSpPr>
        <p:spPr>
          <a:xfrm>
            <a:off x="938254" y="-4217"/>
            <a:ext cx="10058400" cy="632400"/>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3F3F3F"/>
              </a:buClr>
              <a:buSzPts val="4800"/>
              <a:buFont typeface="Arial Black"/>
              <a:buNone/>
            </a:pPr>
            <a:r>
              <a:rPr lang="en-IN" sz="4800" b="1">
                <a:solidFill>
                  <a:srgbClr val="3F3F3F"/>
                </a:solidFill>
                <a:latin typeface="Arial Black"/>
                <a:ea typeface="Arial Black"/>
                <a:cs typeface="Arial Black"/>
                <a:sym typeface="Arial Black"/>
              </a:rPr>
              <a:t>Use Case Diagram</a:t>
            </a:r>
            <a:r>
              <a:rPr lang="en-IN" sz="4800">
                <a:solidFill>
                  <a:srgbClr val="3F3F3F"/>
                </a:solidFill>
                <a:latin typeface="Arial Black"/>
                <a:ea typeface="Arial Black"/>
                <a:cs typeface="Arial Black"/>
                <a:sym typeface="Arial Black"/>
              </a:rPr>
              <a:t>	</a:t>
            </a:r>
            <a:endParaRPr/>
          </a:p>
        </p:txBody>
      </p:sp>
      <p:cxnSp>
        <p:nvCxnSpPr>
          <p:cNvPr id="382" name="Google Shape;382;p15"/>
          <p:cNvCxnSpPr/>
          <p:nvPr/>
        </p:nvCxnSpPr>
        <p:spPr>
          <a:xfrm>
            <a:off x="1097280" y="628329"/>
            <a:ext cx="10006500" cy="0"/>
          </a:xfrm>
          <a:prstGeom prst="straightConnector1">
            <a:avLst/>
          </a:prstGeom>
          <a:noFill/>
          <a:ln w="12700" cap="flat" cmpd="sng">
            <a:solidFill>
              <a:schemeClr val="dk1"/>
            </a:solidFill>
            <a:prstDash val="solid"/>
            <a:round/>
            <a:headEnd type="none" w="sm" len="sm"/>
            <a:tailEnd type="none" w="sm" len="sm"/>
          </a:ln>
        </p:spPr>
      </p:cxnSp>
      <p:sp>
        <p:nvSpPr>
          <p:cNvPr id="383" name="Google Shape;383;p1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384" name="Google Shape;384;p15"/>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
        <p:nvSpPr>
          <p:cNvPr id="387" name="Google Shape;387;p16"/>
          <p:cNvSpPr txBox="1">
            <a:spLocks noGrp="1"/>
          </p:cNvSpPr>
          <p:nvPr>
            <p:ph type="title" idx="4294967295"/>
          </p:nvPr>
        </p:nvSpPr>
        <p:spPr>
          <a:xfrm>
            <a:off x="1063853" y="-149081"/>
            <a:ext cx="10058400" cy="8631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600"/>
              <a:buFont typeface="Arial Black"/>
              <a:buNone/>
            </a:pPr>
            <a:r>
              <a:rPr lang="en-IN" sz="3600">
                <a:latin typeface="Arial Black"/>
                <a:ea typeface="Arial Black"/>
                <a:cs typeface="Arial Black"/>
                <a:sym typeface="Arial Black"/>
              </a:rPr>
              <a:t>Data Flow Diagram</a:t>
            </a:r>
            <a:endParaRPr sz="3600">
              <a:latin typeface="Arial Black"/>
              <a:ea typeface="Arial Black"/>
              <a:cs typeface="Arial Black"/>
              <a:sym typeface="Arial Black"/>
            </a:endParaRPr>
          </a:p>
        </p:txBody>
      </p:sp>
      <p:sp>
        <p:nvSpPr>
          <p:cNvPr id="388" name="Google Shape;388;p16"/>
          <p:cNvSpPr/>
          <p:nvPr/>
        </p:nvSpPr>
        <p:spPr>
          <a:xfrm>
            <a:off x="5285569" y="872054"/>
            <a:ext cx="1627500" cy="528000"/>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Bank Data Classifier</a:t>
            </a:r>
            <a:endParaRPr sz="1800">
              <a:solidFill>
                <a:schemeClr val="dk1"/>
              </a:solidFill>
              <a:latin typeface="Calibri"/>
              <a:ea typeface="Calibri"/>
              <a:cs typeface="Calibri"/>
              <a:sym typeface="Calibri"/>
            </a:endParaRPr>
          </a:p>
        </p:txBody>
      </p:sp>
      <p:sp>
        <p:nvSpPr>
          <p:cNvPr id="389" name="Google Shape;389;p16"/>
          <p:cNvSpPr/>
          <p:nvPr/>
        </p:nvSpPr>
        <p:spPr>
          <a:xfrm>
            <a:off x="8508989" y="2092165"/>
            <a:ext cx="1491600" cy="546900"/>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Customer</a:t>
            </a:r>
            <a:endParaRPr sz="1800">
              <a:solidFill>
                <a:schemeClr val="dk1"/>
              </a:solidFill>
              <a:latin typeface="Calibri"/>
              <a:ea typeface="Calibri"/>
              <a:cs typeface="Calibri"/>
              <a:sym typeface="Calibri"/>
            </a:endParaRPr>
          </a:p>
        </p:txBody>
      </p:sp>
      <p:sp>
        <p:nvSpPr>
          <p:cNvPr id="390" name="Google Shape;390;p16"/>
          <p:cNvSpPr/>
          <p:nvPr/>
        </p:nvSpPr>
        <p:spPr>
          <a:xfrm>
            <a:off x="4687393" y="5749341"/>
            <a:ext cx="1706100" cy="513300"/>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Result</a:t>
            </a:r>
            <a:endParaRPr sz="1800">
              <a:solidFill>
                <a:schemeClr val="dk1"/>
              </a:solidFill>
              <a:latin typeface="Calibri"/>
              <a:ea typeface="Calibri"/>
              <a:cs typeface="Calibri"/>
              <a:sym typeface="Calibri"/>
            </a:endParaRPr>
          </a:p>
        </p:txBody>
      </p:sp>
      <p:sp>
        <p:nvSpPr>
          <p:cNvPr id="391" name="Google Shape;391;p16"/>
          <p:cNvSpPr/>
          <p:nvPr/>
        </p:nvSpPr>
        <p:spPr>
          <a:xfrm>
            <a:off x="1927397" y="3344969"/>
            <a:ext cx="1800900" cy="10182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Customer Acquisition</a:t>
            </a:r>
            <a:endParaRPr sz="1800">
              <a:solidFill>
                <a:schemeClr val="dk1"/>
              </a:solidFill>
              <a:latin typeface="Calibri"/>
              <a:ea typeface="Calibri"/>
              <a:cs typeface="Calibri"/>
              <a:sym typeface="Calibri"/>
            </a:endParaRPr>
          </a:p>
        </p:txBody>
      </p:sp>
      <p:sp>
        <p:nvSpPr>
          <p:cNvPr id="392" name="Google Shape;392;p16"/>
          <p:cNvSpPr/>
          <p:nvPr/>
        </p:nvSpPr>
        <p:spPr>
          <a:xfrm>
            <a:off x="5310431" y="1861786"/>
            <a:ext cx="1571100" cy="10182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Customer data</a:t>
            </a:r>
            <a:endParaRPr sz="1800">
              <a:solidFill>
                <a:schemeClr val="dk1"/>
              </a:solidFill>
              <a:latin typeface="Calibri"/>
              <a:ea typeface="Calibri"/>
              <a:cs typeface="Calibri"/>
              <a:sym typeface="Calibri"/>
            </a:endParaRPr>
          </a:p>
        </p:txBody>
      </p:sp>
      <p:sp>
        <p:nvSpPr>
          <p:cNvPr id="393" name="Google Shape;393;p16"/>
          <p:cNvSpPr/>
          <p:nvPr/>
        </p:nvSpPr>
        <p:spPr>
          <a:xfrm>
            <a:off x="5307486" y="3358010"/>
            <a:ext cx="1571100" cy="10278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Customer Retention</a:t>
            </a:r>
            <a:endParaRPr sz="1800">
              <a:solidFill>
                <a:schemeClr val="dk1"/>
              </a:solidFill>
              <a:latin typeface="Calibri"/>
              <a:ea typeface="Calibri"/>
              <a:cs typeface="Calibri"/>
              <a:sym typeface="Calibri"/>
            </a:endParaRPr>
          </a:p>
        </p:txBody>
      </p:sp>
      <p:cxnSp>
        <p:nvCxnSpPr>
          <p:cNvPr id="394" name="Google Shape;394;p16"/>
          <p:cNvCxnSpPr>
            <a:stCxn id="388" idx="2"/>
            <a:endCxn id="392" idx="0"/>
          </p:cNvCxnSpPr>
          <p:nvPr/>
        </p:nvCxnSpPr>
        <p:spPr>
          <a:xfrm flipH="1">
            <a:off x="6096019" y="1400054"/>
            <a:ext cx="3300" cy="4617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cxnSp>
        <p:nvCxnSpPr>
          <p:cNvPr id="395" name="Google Shape;395;p16"/>
          <p:cNvCxnSpPr>
            <a:stCxn id="389" idx="1"/>
            <a:endCxn id="392" idx="6"/>
          </p:cNvCxnSpPr>
          <p:nvPr/>
        </p:nvCxnSpPr>
        <p:spPr>
          <a:xfrm flipH="1">
            <a:off x="6881489" y="2365615"/>
            <a:ext cx="1627500" cy="54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sp>
        <p:nvSpPr>
          <p:cNvPr id="396" name="Google Shape;396;p16"/>
          <p:cNvSpPr/>
          <p:nvPr/>
        </p:nvSpPr>
        <p:spPr>
          <a:xfrm>
            <a:off x="8709969" y="3335407"/>
            <a:ext cx="1695300" cy="10278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Loan Prediction</a:t>
            </a:r>
            <a:endParaRPr sz="1800">
              <a:solidFill>
                <a:schemeClr val="dk1"/>
              </a:solidFill>
              <a:latin typeface="Calibri"/>
              <a:ea typeface="Calibri"/>
              <a:cs typeface="Calibri"/>
              <a:sym typeface="Calibri"/>
            </a:endParaRPr>
          </a:p>
        </p:txBody>
      </p:sp>
      <p:cxnSp>
        <p:nvCxnSpPr>
          <p:cNvPr id="397" name="Google Shape;397;p16"/>
          <p:cNvCxnSpPr>
            <a:stCxn id="392" idx="4"/>
            <a:endCxn id="393" idx="0"/>
          </p:cNvCxnSpPr>
          <p:nvPr/>
        </p:nvCxnSpPr>
        <p:spPr>
          <a:xfrm flipH="1">
            <a:off x="6092981" y="2879986"/>
            <a:ext cx="3000" cy="4779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cxnSp>
        <p:nvCxnSpPr>
          <p:cNvPr id="398" name="Google Shape;398;p16"/>
          <p:cNvCxnSpPr>
            <a:stCxn id="392" idx="5"/>
            <a:endCxn id="396" idx="0"/>
          </p:cNvCxnSpPr>
          <p:nvPr/>
        </p:nvCxnSpPr>
        <p:spPr>
          <a:xfrm>
            <a:off x="6651449" y="2730874"/>
            <a:ext cx="2906100" cy="6045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cxnSp>
        <p:nvCxnSpPr>
          <p:cNvPr id="399" name="Google Shape;399;p16"/>
          <p:cNvCxnSpPr>
            <a:stCxn id="391" idx="4"/>
          </p:cNvCxnSpPr>
          <p:nvPr/>
        </p:nvCxnSpPr>
        <p:spPr>
          <a:xfrm>
            <a:off x="2827847" y="4363169"/>
            <a:ext cx="0" cy="4617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cxnSp>
        <p:nvCxnSpPr>
          <p:cNvPr id="400" name="Google Shape;400;p16"/>
          <p:cNvCxnSpPr>
            <a:stCxn id="392" idx="3"/>
            <a:endCxn id="391" idx="0"/>
          </p:cNvCxnSpPr>
          <p:nvPr/>
        </p:nvCxnSpPr>
        <p:spPr>
          <a:xfrm flipH="1">
            <a:off x="2827913" y="2730874"/>
            <a:ext cx="2712600" cy="6141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cxnSp>
        <p:nvCxnSpPr>
          <p:cNvPr id="401" name="Google Shape;401;p16"/>
          <p:cNvCxnSpPr>
            <a:endCxn id="390" idx="0"/>
          </p:cNvCxnSpPr>
          <p:nvPr/>
        </p:nvCxnSpPr>
        <p:spPr>
          <a:xfrm>
            <a:off x="3426643" y="5301741"/>
            <a:ext cx="2113800" cy="4476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cxnSp>
        <p:nvCxnSpPr>
          <p:cNvPr id="402" name="Google Shape;402;p16"/>
          <p:cNvCxnSpPr/>
          <p:nvPr/>
        </p:nvCxnSpPr>
        <p:spPr>
          <a:xfrm flipH="1">
            <a:off x="5521177" y="5305060"/>
            <a:ext cx="1903800" cy="4275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sp>
        <p:nvSpPr>
          <p:cNvPr id="403" name="Google Shape;403;p16"/>
          <p:cNvSpPr txBox="1"/>
          <p:nvPr/>
        </p:nvSpPr>
        <p:spPr>
          <a:xfrm>
            <a:off x="6154792" y="1433716"/>
            <a:ext cx="8499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fetch</a:t>
            </a:r>
            <a:endParaRPr sz="1800">
              <a:solidFill>
                <a:schemeClr val="dk1"/>
              </a:solidFill>
              <a:latin typeface="Calibri"/>
              <a:ea typeface="Calibri"/>
              <a:cs typeface="Calibri"/>
              <a:sym typeface="Calibri"/>
            </a:endParaRPr>
          </a:p>
        </p:txBody>
      </p:sp>
      <p:sp>
        <p:nvSpPr>
          <p:cNvPr id="404" name="Google Shape;404;p16"/>
          <p:cNvSpPr txBox="1"/>
          <p:nvPr/>
        </p:nvSpPr>
        <p:spPr>
          <a:xfrm>
            <a:off x="7424977" y="2172110"/>
            <a:ext cx="719700" cy="369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have</a:t>
            </a:r>
            <a:endParaRPr sz="1800">
              <a:solidFill>
                <a:schemeClr val="dk1"/>
              </a:solidFill>
              <a:latin typeface="Calibri"/>
              <a:ea typeface="Calibri"/>
              <a:cs typeface="Calibri"/>
              <a:sym typeface="Calibri"/>
            </a:endParaRPr>
          </a:p>
        </p:txBody>
      </p:sp>
      <p:sp>
        <p:nvSpPr>
          <p:cNvPr id="405" name="Google Shape;405;p16"/>
          <p:cNvSpPr/>
          <p:nvPr/>
        </p:nvSpPr>
        <p:spPr>
          <a:xfrm>
            <a:off x="2012367" y="4824883"/>
            <a:ext cx="1630800" cy="8775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C4.5 Algorithm</a:t>
            </a:r>
            <a:endParaRPr sz="1800">
              <a:solidFill>
                <a:schemeClr val="dk1"/>
              </a:solidFill>
              <a:latin typeface="Calibri"/>
              <a:ea typeface="Calibri"/>
              <a:cs typeface="Calibri"/>
              <a:sym typeface="Calibri"/>
            </a:endParaRPr>
          </a:p>
        </p:txBody>
      </p:sp>
      <p:sp>
        <p:nvSpPr>
          <p:cNvPr id="406" name="Google Shape;406;p16"/>
          <p:cNvSpPr/>
          <p:nvPr/>
        </p:nvSpPr>
        <p:spPr>
          <a:xfrm>
            <a:off x="6881565" y="4764350"/>
            <a:ext cx="2262300" cy="9381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Random Forest Algorithm</a:t>
            </a:r>
            <a:endParaRPr sz="1800">
              <a:solidFill>
                <a:schemeClr val="dk1"/>
              </a:solidFill>
              <a:latin typeface="Calibri"/>
              <a:ea typeface="Calibri"/>
              <a:cs typeface="Calibri"/>
              <a:sym typeface="Calibri"/>
            </a:endParaRPr>
          </a:p>
        </p:txBody>
      </p:sp>
      <p:cxnSp>
        <p:nvCxnSpPr>
          <p:cNvPr id="407" name="Google Shape;407;p16"/>
          <p:cNvCxnSpPr>
            <a:stCxn id="393" idx="5"/>
            <a:endCxn id="406" idx="0"/>
          </p:cNvCxnSpPr>
          <p:nvPr/>
        </p:nvCxnSpPr>
        <p:spPr>
          <a:xfrm>
            <a:off x="6648504" y="4235292"/>
            <a:ext cx="1364100" cy="5292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cxnSp>
        <p:nvCxnSpPr>
          <p:cNvPr id="408" name="Google Shape;408;p16"/>
          <p:cNvCxnSpPr>
            <a:stCxn id="396" idx="3"/>
            <a:endCxn id="406" idx="0"/>
          </p:cNvCxnSpPr>
          <p:nvPr/>
        </p:nvCxnSpPr>
        <p:spPr>
          <a:xfrm flipH="1">
            <a:off x="8012640" y="4212689"/>
            <a:ext cx="945600" cy="551700"/>
          </a:xfrm>
          <a:prstGeom prst="straightConnector1">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triangle" w="med" len="med"/>
          </a:ln>
        </p:spPr>
      </p:cxnSp>
      <p:cxnSp>
        <p:nvCxnSpPr>
          <p:cNvPr id="409" name="Google Shape;409;p16"/>
          <p:cNvCxnSpPr/>
          <p:nvPr/>
        </p:nvCxnSpPr>
        <p:spPr>
          <a:xfrm>
            <a:off x="1097280" y="747598"/>
            <a:ext cx="10006500" cy="0"/>
          </a:xfrm>
          <a:prstGeom prst="straightConnector1">
            <a:avLst/>
          </a:prstGeom>
          <a:noFill/>
          <a:ln w="12700" cap="flat" cmpd="sng">
            <a:solidFill>
              <a:schemeClr val="dk1"/>
            </a:solidFill>
            <a:prstDash val="solid"/>
            <a:round/>
            <a:headEnd type="none" w="sm" len="sm"/>
            <a:tailEnd type="none" w="sm" len="sm"/>
          </a:ln>
        </p:spPr>
      </p:cxnSp>
      <p:sp>
        <p:nvSpPr>
          <p:cNvPr id="410" name="Google Shape;410;p1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411" name="Google Shape;411;p16"/>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
        <p:nvSpPr>
          <p:cNvPr id="414" name="Google Shape;414;p17"/>
          <p:cNvSpPr txBox="1">
            <a:spLocks noGrp="1"/>
          </p:cNvSpPr>
          <p:nvPr>
            <p:ph type="title" idx="4294967295"/>
          </p:nvPr>
        </p:nvSpPr>
        <p:spPr>
          <a:xfrm>
            <a:off x="3785324" y="-113985"/>
            <a:ext cx="4545000" cy="8763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600"/>
              <a:buFont typeface="Arial Black"/>
              <a:buNone/>
            </a:pPr>
            <a:r>
              <a:rPr lang="en-IN" sz="3600">
                <a:effectLst>
                  <a:outerShdw blurRad="38100" dist="38100" dir="2700000" algn="tl">
                    <a:srgbClr val="000000">
                      <a:alpha val="43137"/>
                    </a:srgbClr>
                  </a:outerShdw>
                </a:effectLst>
                <a:latin typeface="Arial Black"/>
                <a:ea typeface="Arial Black"/>
                <a:cs typeface="Arial Black"/>
                <a:sym typeface="Arial Black"/>
              </a:rPr>
              <a:t>ER Diagram</a:t>
            </a:r>
            <a:endParaRPr sz="3600">
              <a:effectLst>
                <a:outerShdw blurRad="38100" dist="38100" dir="2700000" algn="tl">
                  <a:srgbClr val="000000">
                    <a:alpha val="43137"/>
                  </a:srgbClr>
                </a:outerShdw>
              </a:effectLst>
              <a:latin typeface="Arial Black"/>
              <a:ea typeface="Arial Black"/>
              <a:cs typeface="Arial Black"/>
              <a:sym typeface="Arial Black"/>
            </a:endParaRPr>
          </a:p>
        </p:txBody>
      </p:sp>
      <p:sp>
        <p:nvSpPr>
          <p:cNvPr id="415" name="Google Shape;415;p17"/>
          <p:cNvSpPr/>
          <p:nvPr/>
        </p:nvSpPr>
        <p:spPr>
          <a:xfrm>
            <a:off x="2003394" y="3384748"/>
            <a:ext cx="1376100" cy="503700"/>
          </a:xfrm>
          <a:prstGeom prst="rect">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Bank</a:t>
            </a:r>
            <a:endParaRPr sz="1800">
              <a:solidFill>
                <a:schemeClr val="dk1"/>
              </a:solidFill>
              <a:latin typeface="Calibri"/>
              <a:ea typeface="Calibri"/>
              <a:cs typeface="Calibri"/>
              <a:sym typeface="Calibri"/>
            </a:endParaRPr>
          </a:p>
        </p:txBody>
      </p:sp>
      <p:sp>
        <p:nvSpPr>
          <p:cNvPr id="416" name="Google Shape;416;p17"/>
          <p:cNvSpPr/>
          <p:nvPr/>
        </p:nvSpPr>
        <p:spPr>
          <a:xfrm>
            <a:off x="8793486" y="3426082"/>
            <a:ext cx="1376100" cy="503700"/>
          </a:xfrm>
          <a:prstGeom prst="rect">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Customer</a:t>
            </a:r>
            <a:endParaRPr sz="1800">
              <a:solidFill>
                <a:schemeClr val="dk1"/>
              </a:solidFill>
              <a:latin typeface="Calibri"/>
              <a:ea typeface="Calibri"/>
              <a:cs typeface="Calibri"/>
              <a:sym typeface="Calibri"/>
            </a:endParaRPr>
          </a:p>
        </p:txBody>
      </p:sp>
      <p:sp>
        <p:nvSpPr>
          <p:cNvPr id="417" name="Google Shape;417;p17"/>
          <p:cNvSpPr/>
          <p:nvPr/>
        </p:nvSpPr>
        <p:spPr>
          <a:xfrm>
            <a:off x="5402803" y="4379591"/>
            <a:ext cx="1684800" cy="576600"/>
          </a:xfrm>
          <a:prstGeom prst="rect">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Loan Prediction</a:t>
            </a:r>
            <a:endParaRPr sz="1800">
              <a:solidFill>
                <a:schemeClr val="dk1"/>
              </a:solidFill>
              <a:latin typeface="Calibri"/>
              <a:ea typeface="Calibri"/>
              <a:cs typeface="Calibri"/>
              <a:sym typeface="Calibri"/>
            </a:endParaRPr>
          </a:p>
        </p:txBody>
      </p:sp>
      <p:sp>
        <p:nvSpPr>
          <p:cNvPr id="418" name="Google Shape;418;p17"/>
          <p:cNvSpPr/>
          <p:nvPr/>
        </p:nvSpPr>
        <p:spPr>
          <a:xfrm>
            <a:off x="5380856" y="2318612"/>
            <a:ext cx="1684800" cy="876300"/>
          </a:xfrm>
          <a:prstGeom prst="rect">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Customer acquisition &amp; retention</a:t>
            </a:r>
            <a:endParaRPr sz="1800">
              <a:solidFill>
                <a:schemeClr val="dk1"/>
              </a:solidFill>
              <a:latin typeface="Calibri"/>
              <a:ea typeface="Calibri"/>
              <a:cs typeface="Calibri"/>
              <a:sym typeface="Calibri"/>
            </a:endParaRPr>
          </a:p>
        </p:txBody>
      </p:sp>
      <p:sp>
        <p:nvSpPr>
          <p:cNvPr id="419" name="Google Shape;419;p17"/>
          <p:cNvSpPr/>
          <p:nvPr/>
        </p:nvSpPr>
        <p:spPr>
          <a:xfrm>
            <a:off x="3275424" y="4313310"/>
            <a:ext cx="1376100" cy="684600"/>
          </a:xfrm>
          <a:prstGeom prst="diamond">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have</a:t>
            </a:r>
            <a:endParaRPr sz="1800">
              <a:solidFill>
                <a:schemeClr val="dk1"/>
              </a:solidFill>
              <a:latin typeface="Calibri"/>
              <a:ea typeface="Calibri"/>
              <a:cs typeface="Calibri"/>
              <a:sym typeface="Calibri"/>
            </a:endParaRPr>
          </a:p>
        </p:txBody>
      </p:sp>
      <p:sp>
        <p:nvSpPr>
          <p:cNvPr id="420" name="Google Shape;420;p17"/>
          <p:cNvSpPr/>
          <p:nvPr/>
        </p:nvSpPr>
        <p:spPr>
          <a:xfrm>
            <a:off x="7897669" y="4325562"/>
            <a:ext cx="1273500" cy="684600"/>
          </a:xfrm>
          <a:prstGeom prst="diamond">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for</a:t>
            </a:r>
            <a:endParaRPr sz="1800">
              <a:solidFill>
                <a:schemeClr val="dk1"/>
              </a:solidFill>
              <a:latin typeface="Calibri"/>
              <a:ea typeface="Calibri"/>
              <a:cs typeface="Calibri"/>
              <a:sym typeface="Calibri"/>
            </a:endParaRPr>
          </a:p>
        </p:txBody>
      </p:sp>
      <p:sp>
        <p:nvSpPr>
          <p:cNvPr id="421" name="Google Shape;421;p17"/>
          <p:cNvSpPr/>
          <p:nvPr/>
        </p:nvSpPr>
        <p:spPr>
          <a:xfrm>
            <a:off x="7753902" y="2414456"/>
            <a:ext cx="1273500" cy="684600"/>
          </a:xfrm>
          <a:prstGeom prst="diamond">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for</a:t>
            </a:r>
            <a:endParaRPr sz="1800">
              <a:solidFill>
                <a:schemeClr val="dk1"/>
              </a:solidFill>
              <a:latin typeface="Calibri"/>
              <a:ea typeface="Calibri"/>
              <a:cs typeface="Calibri"/>
              <a:sym typeface="Calibri"/>
            </a:endParaRPr>
          </a:p>
        </p:txBody>
      </p:sp>
      <p:sp>
        <p:nvSpPr>
          <p:cNvPr id="422" name="Google Shape;422;p17"/>
          <p:cNvSpPr/>
          <p:nvPr/>
        </p:nvSpPr>
        <p:spPr>
          <a:xfrm>
            <a:off x="3275424" y="2408190"/>
            <a:ext cx="1458300" cy="684600"/>
          </a:xfrm>
          <a:prstGeom prst="diamond">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offers</a:t>
            </a:r>
            <a:endParaRPr sz="1800">
              <a:solidFill>
                <a:schemeClr val="dk1"/>
              </a:solidFill>
              <a:latin typeface="Calibri"/>
              <a:ea typeface="Calibri"/>
              <a:cs typeface="Calibri"/>
              <a:sym typeface="Calibri"/>
            </a:endParaRPr>
          </a:p>
        </p:txBody>
      </p:sp>
      <p:sp>
        <p:nvSpPr>
          <p:cNvPr id="423" name="Google Shape;423;p17"/>
          <p:cNvSpPr/>
          <p:nvPr/>
        </p:nvSpPr>
        <p:spPr>
          <a:xfrm>
            <a:off x="219838" y="2391451"/>
            <a:ext cx="1621800" cy="6846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Branch_id</a:t>
            </a:r>
            <a:endParaRPr sz="1800">
              <a:solidFill>
                <a:schemeClr val="dk1"/>
              </a:solidFill>
              <a:latin typeface="Calibri"/>
              <a:ea typeface="Calibri"/>
              <a:cs typeface="Calibri"/>
              <a:sym typeface="Calibri"/>
            </a:endParaRPr>
          </a:p>
        </p:txBody>
      </p:sp>
      <p:sp>
        <p:nvSpPr>
          <p:cNvPr id="424" name="Google Shape;424;p17"/>
          <p:cNvSpPr/>
          <p:nvPr/>
        </p:nvSpPr>
        <p:spPr>
          <a:xfrm>
            <a:off x="11027921" y="3931411"/>
            <a:ext cx="1101900" cy="5733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Age</a:t>
            </a:r>
            <a:endParaRPr sz="1800">
              <a:solidFill>
                <a:schemeClr val="dk1"/>
              </a:solidFill>
              <a:latin typeface="Calibri"/>
              <a:ea typeface="Calibri"/>
              <a:cs typeface="Calibri"/>
              <a:sym typeface="Calibri"/>
            </a:endParaRPr>
          </a:p>
        </p:txBody>
      </p:sp>
      <p:sp>
        <p:nvSpPr>
          <p:cNvPr id="425" name="Google Shape;425;p17"/>
          <p:cNvSpPr/>
          <p:nvPr/>
        </p:nvSpPr>
        <p:spPr>
          <a:xfrm>
            <a:off x="7253411" y="1057471"/>
            <a:ext cx="1565700" cy="6846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History</a:t>
            </a:r>
            <a:endParaRPr sz="1800">
              <a:solidFill>
                <a:schemeClr val="dk1"/>
              </a:solidFill>
              <a:latin typeface="Calibri"/>
              <a:ea typeface="Calibri"/>
              <a:cs typeface="Calibri"/>
              <a:sym typeface="Calibri"/>
            </a:endParaRPr>
          </a:p>
        </p:txBody>
      </p:sp>
      <p:sp>
        <p:nvSpPr>
          <p:cNvPr id="426" name="Google Shape;426;p17"/>
          <p:cNvSpPr/>
          <p:nvPr/>
        </p:nvSpPr>
        <p:spPr>
          <a:xfrm>
            <a:off x="5421539" y="1025247"/>
            <a:ext cx="1630500" cy="6846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Campaign</a:t>
            </a:r>
            <a:endParaRPr sz="1800">
              <a:solidFill>
                <a:schemeClr val="dk1"/>
              </a:solidFill>
              <a:latin typeface="Calibri"/>
              <a:ea typeface="Calibri"/>
              <a:cs typeface="Calibri"/>
              <a:sym typeface="Calibri"/>
            </a:endParaRPr>
          </a:p>
        </p:txBody>
      </p:sp>
      <p:sp>
        <p:nvSpPr>
          <p:cNvPr id="427" name="Google Shape;427;p17"/>
          <p:cNvSpPr/>
          <p:nvPr/>
        </p:nvSpPr>
        <p:spPr>
          <a:xfrm>
            <a:off x="3595757" y="1057472"/>
            <a:ext cx="1565700" cy="6846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Call duration</a:t>
            </a:r>
            <a:endParaRPr sz="1800">
              <a:solidFill>
                <a:schemeClr val="dk1"/>
              </a:solidFill>
              <a:latin typeface="Calibri"/>
              <a:ea typeface="Calibri"/>
              <a:cs typeface="Calibri"/>
              <a:sym typeface="Calibri"/>
            </a:endParaRPr>
          </a:p>
        </p:txBody>
      </p:sp>
      <p:sp>
        <p:nvSpPr>
          <p:cNvPr id="428" name="Google Shape;428;p17"/>
          <p:cNvSpPr/>
          <p:nvPr/>
        </p:nvSpPr>
        <p:spPr>
          <a:xfrm>
            <a:off x="9651883" y="4302333"/>
            <a:ext cx="1376100" cy="5766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Marital Status</a:t>
            </a:r>
            <a:endParaRPr sz="1800">
              <a:solidFill>
                <a:schemeClr val="dk1"/>
              </a:solidFill>
              <a:latin typeface="Calibri"/>
              <a:ea typeface="Calibri"/>
              <a:cs typeface="Calibri"/>
              <a:sym typeface="Calibri"/>
            </a:endParaRPr>
          </a:p>
        </p:txBody>
      </p:sp>
      <p:sp>
        <p:nvSpPr>
          <p:cNvPr id="429" name="Google Shape;429;p17"/>
          <p:cNvSpPr/>
          <p:nvPr/>
        </p:nvSpPr>
        <p:spPr>
          <a:xfrm>
            <a:off x="7132951" y="5477767"/>
            <a:ext cx="1886700" cy="7224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Dependents</a:t>
            </a:r>
            <a:endParaRPr sz="1800">
              <a:solidFill>
                <a:schemeClr val="dk1"/>
              </a:solidFill>
              <a:latin typeface="Calibri"/>
              <a:ea typeface="Calibri"/>
              <a:cs typeface="Calibri"/>
              <a:sym typeface="Calibri"/>
            </a:endParaRPr>
          </a:p>
        </p:txBody>
      </p:sp>
      <p:sp>
        <p:nvSpPr>
          <p:cNvPr id="430" name="Google Shape;430;p17"/>
          <p:cNvSpPr/>
          <p:nvPr/>
        </p:nvSpPr>
        <p:spPr>
          <a:xfrm>
            <a:off x="5495763" y="5477767"/>
            <a:ext cx="1482000" cy="7224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Property</a:t>
            </a:r>
            <a:endParaRPr sz="1800">
              <a:solidFill>
                <a:schemeClr val="dk1"/>
              </a:solidFill>
              <a:latin typeface="Calibri"/>
              <a:ea typeface="Calibri"/>
              <a:cs typeface="Calibri"/>
              <a:sym typeface="Calibri"/>
            </a:endParaRPr>
          </a:p>
        </p:txBody>
      </p:sp>
      <p:sp>
        <p:nvSpPr>
          <p:cNvPr id="431" name="Google Shape;431;p17"/>
          <p:cNvSpPr/>
          <p:nvPr/>
        </p:nvSpPr>
        <p:spPr>
          <a:xfrm>
            <a:off x="3785324" y="5477766"/>
            <a:ext cx="1376100" cy="6846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Credit score</a:t>
            </a:r>
            <a:endParaRPr sz="1800">
              <a:solidFill>
                <a:schemeClr val="dk1"/>
              </a:solidFill>
              <a:latin typeface="Calibri"/>
              <a:ea typeface="Calibri"/>
              <a:cs typeface="Calibri"/>
              <a:sym typeface="Calibri"/>
            </a:endParaRPr>
          </a:p>
        </p:txBody>
      </p:sp>
      <p:sp>
        <p:nvSpPr>
          <p:cNvPr id="432" name="Google Shape;432;p17"/>
          <p:cNvSpPr/>
          <p:nvPr/>
        </p:nvSpPr>
        <p:spPr>
          <a:xfrm>
            <a:off x="353252" y="4081422"/>
            <a:ext cx="1488900" cy="7284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Branch_name</a:t>
            </a:r>
            <a:endParaRPr sz="1800">
              <a:solidFill>
                <a:schemeClr val="dk1"/>
              </a:solidFill>
              <a:latin typeface="Calibri"/>
              <a:ea typeface="Calibri"/>
              <a:cs typeface="Calibri"/>
              <a:sym typeface="Calibri"/>
            </a:endParaRPr>
          </a:p>
        </p:txBody>
      </p:sp>
      <p:sp>
        <p:nvSpPr>
          <p:cNvPr id="433" name="Google Shape;433;p17"/>
          <p:cNvSpPr/>
          <p:nvPr/>
        </p:nvSpPr>
        <p:spPr>
          <a:xfrm>
            <a:off x="11027921" y="3048774"/>
            <a:ext cx="1101900" cy="5766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Job</a:t>
            </a:r>
            <a:endParaRPr sz="1800">
              <a:solidFill>
                <a:schemeClr val="dk1"/>
              </a:solidFill>
              <a:latin typeface="Calibri"/>
              <a:ea typeface="Calibri"/>
              <a:cs typeface="Calibri"/>
              <a:sym typeface="Calibri"/>
            </a:endParaRPr>
          </a:p>
        </p:txBody>
      </p:sp>
      <p:sp>
        <p:nvSpPr>
          <p:cNvPr id="434" name="Google Shape;434;p17"/>
          <p:cNvSpPr/>
          <p:nvPr/>
        </p:nvSpPr>
        <p:spPr>
          <a:xfrm>
            <a:off x="9651883" y="2391451"/>
            <a:ext cx="1376100" cy="576600"/>
          </a:xfrm>
          <a:prstGeom prst="ellipse">
            <a:avLst/>
          </a:prstGeom>
          <a:solidFill>
            <a:schemeClr val="lt1"/>
          </a:soli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Contact</a:t>
            </a:r>
            <a:endParaRPr sz="1800">
              <a:solidFill>
                <a:schemeClr val="dk1"/>
              </a:solidFill>
              <a:latin typeface="Calibri"/>
              <a:ea typeface="Calibri"/>
              <a:cs typeface="Calibri"/>
              <a:sym typeface="Calibri"/>
            </a:endParaRPr>
          </a:p>
        </p:txBody>
      </p:sp>
      <p:cxnSp>
        <p:nvCxnSpPr>
          <p:cNvPr id="435" name="Google Shape;435;p17"/>
          <p:cNvCxnSpPr>
            <a:stCxn id="423" idx="5"/>
            <a:endCxn id="415" idx="0"/>
          </p:cNvCxnSpPr>
          <p:nvPr/>
        </p:nvCxnSpPr>
        <p:spPr>
          <a:xfrm>
            <a:off x="1604131" y="2975794"/>
            <a:ext cx="1087200" cy="4089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36" name="Google Shape;436;p17"/>
          <p:cNvCxnSpPr>
            <a:stCxn id="432" idx="7"/>
            <a:endCxn id="415" idx="2"/>
          </p:cNvCxnSpPr>
          <p:nvPr/>
        </p:nvCxnSpPr>
        <p:spPr>
          <a:xfrm rot="10800000" flipH="1">
            <a:off x="1624108" y="3888394"/>
            <a:ext cx="1067400" cy="2997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37" name="Google Shape;437;p17"/>
          <p:cNvCxnSpPr>
            <a:stCxn id="426" idx="4"/>
            <a:endCxn id="418" idx="0"/>
          </p:cNvCxnSpPr>
          <p:nvPr/>
        </p:nvCxnSpPr>
        <p:spPr>
          <a:xfrm flipH="1">
            <a:off x="6223289" y="1709847"/>
            <a:ext cx="13500" cy="6087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38" name="Google Shape;438;p17"/>
          <p:cNvCxnSpPr>
            <a:stCxn id="425" idx="3"/>
            <a:endCxn id="418" idx="0"/>
          </p:cNvCxnSpPr>
          <p:nvPr/>
        </p:nvCxnSpPr>
        <p:spPr>
          <a:xfrm flipH="1">
            <a:off x="6223302" y="1641814"/>
            <a:ext cx="1259400" cy="6768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39" name="Google Shape;439;p17"/>
          <p:cNvCxnSpPr>
            <a:stCxn id="427" idx="5"/>
            <a:endCxn id="418" idx="0"/>
          </p:cNvCxnSpPr>
          <p:nvPr/>
        </p:nvCxnSpPr>
        <p:spPr>
          <a:xfrm>
            <a:off x="4932166" y="1641815"/>
            <a:ext cx="1291200" cy="6768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0" name="Google Shape;440;p17"/>
          <p:cNvCxnSpPr>
            <a:stCxn id="431" idx="7"/>
            <a:endCxn id="417" idx="2"/>
          </p:cNvCxnSpPr>
          <p:nvPr/>
        </p:nvCxnSpPr>
        <p:spPr>
          <a:xfrm rot="10800000" flipH="1">
            <a:off x="4959899" y="4956123"/>
            <a:ext cx="1285200" cy="6219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1" name="Google Shape;441;p17"/>
          <p:cNvCxnSpPr>
            <a:stCxn id="430" idx="0"/>
            <a:endCxn id="417" idx="2"/>
          </p:cNvCxnSpPr>
          <p:nvPr/>
        </p:nvCxnSpPr>
        <p:spPr>
          <a:xfrm rot="10800000" flipH="1">
            <a:off x="6236763" y="4956067"/>
            <a:ext cx="8400" cy="5217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2" name="Google Shape;442;p17"/>
          <p:cNvCxnSpPr>
            <a:stCxn id="429" idx="1"/>
            <a:endCxn id="417" idx="2"/>
          </p:cNvCxnSpPr>
          <p:nvPr/>
        </p:nvCxnSpPr>
        <p:spPr>
          <a:xfrm rot="10800000">
            <a:off x="6245252" y="4956260"/>
            <a:ext cx="1164000" cy="6273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3" name="Google Shape;443;p17"/>
          <p:cNvCxnSpPr>
            <a:stCxn id="422" idx="3"/>
            <a:endCxn id="418" idx="1"/>
          </p:cNvCxnSpPr>
          <p:nvPr/>
        </p:nvCxnSpPr>
        <p:spPr>
          <a:xfrm>
            <a:off x="4733724" y="2750490"/>
            <a:ext cx="647100" cy="63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4" name="Google Shape;444;p17"/>
          <p:cNvCxnSpPr>
            <a:stCxn id="418" idx="3"/>
            <a:endCxn id="421" idx="1"/>
          </p:cNvCxnSpPr>
          <p:nvPr/>
        </p:nvCxnSpPr>
        <p:spPr>
          <a:xfrm>
            <a:off x="7065656" y="2756762"/>
            <a:ext cx="688200" cy="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5" name="Google Shape;445;p17"/>
          <p:cNvCxnSpPr>
            <a:stCxn id="419" idx="3"/>
            <a:endCxn id="417" idx="1"/>
          </p:cNvCxnSpPr>
          <p:nvPr/>
        </p:nvCxnSpPr>
        <p:spPr>
          <a:xfrm>
            <a:off x="4651524" y="4655610"/>
            <a:ext cx="751200" cy="123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6" name="Google Shape;446;p17"/>
          <p:cNvCxnSpPr>
            <a:stCxn id="417" idx="3"/>
            <a:endCxn id="420" idx="1"/>
          </p:cNvCxnSpPr>
          <p:nvPr/>
        </p:nvCxnSpPr>
        <p:spPr>
          <a:xfrm>
            <a:off x="7087603" y="4667891"/>
            <a:ext cx="810000" cy="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7" name="Google Shape;447;p17"/>
          <p:cNvCxnSpPr>
            <a:stCxn id="434" idx="4"/>
            <a:endCxn id="416" idx="0"/>
          </p:cNvCxnSpPr>
          <p:nvPr/>
        </p:nvCxnSpPr>
        <p:spPr>
          <a:xfrm flipH="1">
            <a:off x="9481633" y="2968051"/>
            <a:ext cx="858300" cy="4581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8" name="Google Shape;448;p17"/>
          <p:cNvCxnSpPr>
            <a:stCxn id="428" idx="0"/>
            <a:endCxn id="416" idx="2"/>
          </p:cNvCxnSpPr>
          <p:nvPr/>
        </p:nvCxnSpPr>
        <p:spPr>
          <a:xfrm rot="10800000">
            <a:off x="9481633" y="3929733"/>
            <a:ext cx="858300" cy="3726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49" name="Google Shape;449;p17"/>
          <p:cNvCxnSpPr>
            <a:stCxn id="416" idx="3"/>
            <a:endCxn id="433" idx="2"/>
          </p:cNvCxnSpPr>
          <p:nvPr/>
        </p:nvCxnSpPr>
        <p:spPr>
          <a:xfrm rot="10800000" flipH="1">
            <a:off x="10169586" y="3337132"/>
            <a:ext cx="858300" cy="3408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50" name="Google Shape;450;p17"/>
          <p:cNvCxnSpPr>
            <a:stCxn id="416" idx="3"/>
            <a:endCxn id="424" idx="1"/>
          </p:cNvCxnSpPr>
          <p:nvPr/>
        </p:nvCxnSpPr>
        <p:spPr>
          <a:xfrm>
            <a:off x="10169586" y="3677932"/>
            <a:ext cx="1019700" cy="337500"/>
          </a:xfrm>
          <a:prstGeom prst="straightConnector1">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51" name="Google Shape;451;p17"/>
          <p:cNvCxnSpPr>
            <a:stCxn id="415" idx="0"/>
            <a:endCxn id="422" idx="1"/>
          </p:cNvCxnSpPr>
          <p:nvPr/>
        </p:nvCxnSpPr>
        <p:spPr>
          <a:xfrm rot="-5400000">
            <a:off x="2666394" y="2775598"/>
            <a:ext cx="634200" cy="584100"/>
          </a:xfrm>
          <a:prstGeom prst="bentConnector2">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52" name="Google Shape;452;p17"/>
          <p:cNvCxnSpPr>
            <a:stCxn id="415" idx="2"/>
            <a:endCxn id="419" idx="1"/>
          </p:cNvCxnSpPr>
          <p:nvPr/>
        </p:nvCxnSpPr>
        <p:spPr>
          <a:xfrm rot="-5400000" flipH="1">
            <a:off x="2599944" y="3979948"/>
            <a:ext cx="767100" cy="584100"/>
          </a:xfrm>
          <a:prstGeom prst="bentConnector2">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53" name="Google Shape;453;p17"/>
          <p:cNvCxnSpPr>
            <a:stCxn id="420" idx="3"/>
            <a:endCxn id="416" idx="2"/>
          </p:cNvCxnSpPr>
          <p:nvPr/>
        </p:nvCxnSpPr>
        <p:spPr>
          <a:xfrm rot="10800000" flipH="1">
            <a:off x="9171169" y="3929862"/>
            <a:ext cx="310500" cy="738000"/>
          </a:xfrm>
          <a:prstGeom prst="bentConnector2">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54" name="Google Shape;454;p17"/>
          <p:cNvCxnSpPr>
            <a:stCxn id="421" idx="3"/>
            <a:endCxn id="416" idx="0"/>
          </p:cNvCxnSpPr>
          <p:nvPr/>
        </p:nvCxnSpPr>
        <p:spPr>
          <a:xfrm>
            <a:off x="9027402" y="2756756"/>
            <a:ext cx="454200" cy="669300"/>
          </a:xfrm>
          <a:prstGeom prst="bentConnector2">
            <a:avLst/>
          </a:prstGeom>
          <a:gradFill>
            <a:gsLst>
              <a:gs pos="0">
                <a:srgbClr val="854B31"/>
              </a:gs>
              <a:gs pos="34000">
                <a:srgbClr val="854C33"/>
              </a:gs>
              <a:gs pos="70000">
                <a:srgbClr val="884D33"/>
              </a:gs>
              <a:gs pos="100000">
                <a:srgbClr val="89543C"/>
              </a:gs>
            </a:gsLst>
            <a:path path="circle">
              <a:fillToRect l="50000" t="50000" r="50000" b="50000"/>
            </a:path>
            <a:tileRect/>
          </a:gradFill>
          <a:ln w="127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cxnSp>
        <p:nvCxnSpPr>
          <p:cNvPr id="455" name="Google Shape;455;p17"/>
          <p:cNvCxnSpPr/>
          <p:nvPr/>
        </p:nvCxnSpPr>
        <p:spPr>
          <a:xfrm>
            <a:off x="1097280" y="754540"/>
            <a:ext cx="10006500" cy="0"/>
          </a:xfrm>
          <a:prstGeom prst="straightConnector1">
            <a:avLst/>
          </a:prstGeom>
          <a:noFill/>
          <a:ln w="12700" cap="flat" cmpd="sng">
            <a:solidFill>
              <a:schemeClr val="dk1"/>
            </a:solidFill>
            <a:prstDash val="solid"/>
            <a:round/>
            <a:headEnd type="none" w="sm" len="sm"/>
            <a:tailEnd type="none" w="sm" len="sm"/>
          </a:ln>
        </p:spPr>
      </p:cxnSp>
      <p:sp>
        <p:nvSpPr>
          <p:cNvPr id="456" name="Google Shape;456;p1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457" name="Google Shape;457;p17"/>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
        <p:nvSpPr>
          <p:cNvPr id="460" name="Google Shape;460;p1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dirty="0">
                <a:latin typeface="Arial Black"/>
                <a:ea typeface="Arial Black"/>
                <a:cs typeface="Arial Black"/>
                <a:sym typeface="Arial Black"/>
              </a:rPr>
              <a:t>Mathematical model</a:t>
            </a:r>
            <a:endParaRPr dirty="0"/>
          </a:p>
        </p:txBody>
      </p:sp>
      <p:sp>
        <p:nvSpPr>
          <p:cNvPr id="461" name="Google Shape;461;p18"/>
          <p:cNvSpPr/>
          <p:nvPr/>
        </p:nvSpPr>
        <p:spPr>
          <a:xfrm>
            <a:off x="3851664" y="2025270"/>
            <a:ext cx="932400" cy="14508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alibri"/>
                <a:ea typeface="Calibri"/>
                <a:cs typeface="Calibri"/>
                <a:sym typeface="Calibri"/>
              </a:rPr>
              <a:t>II1</a:t>
            </a:r>
            <a:endParaRPr/>
          </a:p>
          <a:p>
            <a:pPr marL="0" marR="0" lvl="0" indent="0" algn="ctr" rtl="0">
              <a:spcBef>
                <a:spcPts val="0"/>
              </a:spcBef>
              <a:spcAft>
                <a:spcPts val="0"/>
              </a:spcAft>
              <a:buNone/>
            </a:pPr>
            <a:r>
              <a:rPr lang="en-IN" sz="1800">
                <a:solidFill>
                  <a:schemeClr val="lt1"/>
                </a:solidFill>
                <a:latin typeface="Calibri"/>
                <a:ea typeface="Calibri"/>
                <a:cs typeface="Calibri"/>
                <a:sym typeface="Calibri"/>
              </a:rPr>
              <a:t>I2</a:t>
            </a:r>
            <a:endParaRPr sz="1800">
              <a:solidFill>
                <a:schemeClr val="lt1"/>
              </a:solidFill>
              <a:latin typeface="Calibri"/>
              <a:ea typeface="Calibri"/>
              <a:cs typeface="Calibri"/>
              <a:sym typeface="Calibri"/>
            </a:endParaRPr>
          </a:p>
        </p:txBody>
      </p:sp>
      <p:sp>
        <p:nvSpPr>
          <p:cNvPr id="462" name="Google Shape;462;p18"/>
          <p:cNvSpPr/>
          <p:nvPr/>
        </p:nvSpPr>
        <p:spPr>
          <a:xfrm>
            <a:off x="7407969" y="2025270"/>
            <a:ext cx="932400" cy="14508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alibri"/>
                <a:ea typeface="Calibri"/>
                <a:cs typeface="Calibri"/>
                <a:sym typeface="Calibri"/>
              </a:rPr>
              <a:t>R1</a:t>
            </a:r>
            <a:endParaRPr/>
          </a:p>
          <a:p>
            <a:pPr marL="0" marR="0" lvl="0" indent="0" algn="ctr" rtl="0">
              <a:spcBef>
                <a:spcPts val="0"/>
              </a:spcBef>
              <a:spcAft>
                <a:spcPts val="0"/>
              </a:spcAft>
              <a:buNone/>
            </a:pPr>
            <a:r>
              <a:rPr lang="en-IN" sz="1800">
                <a:solidFill>
                  <a:schemeClr val="lt1"/>
                </a:solidFill>
                <a:latin typeface="Calibri"/>
                <a:ea typeface="Calibri"/>
                <a:cs typeface="Calibri"/>
                <a:sym typeface="Calibri"/>
              </a:rPr>
              <a:t>R2</a:t>
            </a:r>
            <a:endParaRPr/>
          </a:p>
        </p:txBody>
      </p:sp>
      <p:cxnSp>
        <p:nvCxnSpPr>
          <p:cNvPr id="463" name="Google Shape;463;p18"/>
          <p:cNvCxnSpPr/>
          <p:nvPr/>
        </p:nvCxnSpPr>
        <p:spPr>
          <a:xfrm>
            <a:off x="4518991" y="2610678"/>
            <a:ext cx="3180600" cy="0"/>
          </a:xfrm>
          <a:prstGeom prst="straightConnector1">
            <a:avLst/>
          </a:prstGeom>
          <a:noFill/>
          <a:ln w="12700" cap="flat" cmpd="sng">
            <a:solidFill>
              <a:schemeClr val="dk1"/>
            </a:solidFill>
            <a:prstDash val="solid"/>
            <a:round/>
            <a:headEnd type="none" w="sm" len="sm"/>
            <a:tailEnd type="none" w="sm" len="sm"/>
          </a:ln>
        </p:spPr>
      </p:cxnSp>
      <p:cxnSp>
        <p:nvCxnSpPr>
          <p:cNvPr id="464" name="Google Shape;464;p18"/>
          <p:cNvCxnSpPr/>
          <p:nvPr/>
        </p:nvCxnSpPr>
        <p:spPr>
          <a:xfrm>
            <a:off x="4518991" y="2948608"/>
            <a:ext cx="3180600" cy="0"/>
          </a:xfrm>
          <a:prstGeom prst="straightConnector1">
            <a:avLst/>
          </a:prstGeom>
          <a:noFill/>
          <a:ln w="12700" cap="flat" cmpd="sng">
            <a:solidFill>
              <a:schemeClr val="dk1"/>
            </a:solidFill>
            <a:prstDash val="solid"/>
            <a:round/>
            <a:headEnd type="none" w="sm" len="sm"/>
            <a:tailEnd type="none" w="sm" len="sm"/>
          </a:ln>
        </p:spPr>
      </p:cxnSp>
      <p:sp>
        <p:nvSpPr>
          <p:cNvPr id="465" name="Google Shape;465;p18"/>
          <p:cNvSpPr txBox="1"/>
          <p:nvPr/>
        </p:nvSpPr>
        <p:spPr>
          <a:xfrm>
            <a:off x="4009109" y="3724726"/>
            <a:ext cx="617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User</a:t>
            </a:r>
            <a:endParaRPr/>
          </a:p>
        </p:txBody>
      </p:sp>
      <p:sp>
        <p:nvSpPr>
          <p:cNvPr id="466" name="Google Shape;466;p18"/>
          <p:cNvSpPr txBox="1"/>
          <p:nvPr/>
        </p:nvSpPr>
        <p:spPr>
          <a:xfrm>
            <a:off x="7565414" y="3724726"/>
            <a:ext cx="762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Result</a:t>
            </a:r>
            <a:endParaRPr/>
          </a:p>
        </p:txBody>
      </p:sp>
      <p:sp>
        <p:nvSpPr>
          <p:cNvPr id="467" name="Google Shape;467;p18"/>
          <p:cNvSpPr txBox="1"/>
          <p:nvPr/>
        </p:nvSpPr>
        <p:spPr>
          <a:xfrm>
            <a:off x="1097280" y="4505739"/>
            <a:ext cx="10058400" cy="147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Where,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I1: Data provided by user of one customer.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I2: Data provided as csv of many customers.</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R1: Resultant class label predicted for one customer.</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R2: Resultant class labels predicted for all the customers included in the csv file.</a:t>
            </a:r>
            <a:endParaRPr/>
          </a:p>
        </p:txBody>
      </p:sp>
      <p:sp>
        <p:nvSpPr>
          <p:cNvPr id="468" name="Google Shape;468;p18"/>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469" name="Google Shape;469;p18"/>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a:latin typeface="Arial Black"/>
                <a:ea typeface="Arial Black"/>
                <a:cs typeface="Arial Black"/>
                <a:sym typeface="Arial Black"/>
              </a:rPr>
              <a:t>Motivation</a:t>
            </a:r>
            <a:endParaRPr/>
          </a:p>
        </p:txBody>
      </p:sp>
      <p:sp>
        <p:nvSpPr>
          <p:cNvPr id="195" name="Google Shape;195;p2"/>
          <p:cNvSpPr txBox="1">
            <a:spLocks noGrp="1"/>
          </p:cNvSpPr>
          <p:nvPr>
            <p:ph type="body" idx="1"/>
          </p:nvPr>
        </p:nvSpPr>
        <p:spPr>
          <a:xfrm>
            <a:off x="838200" y="1553777"/>
            <a:ext cx="10515600" cy="435120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800"/>
              <a:buFont typeface="Arial"/>
              <a:buNone/>
            </a:pPr>
            <a:endParaRPr sz="2800"/>
          </a:p>
          <a:p>
            <a:pPr marL="91440" lvl="0" indent="-177800" algn="l" rtl="0">
              <a:lnSpc>
                <a:spcPct val="90000"/>
              </a:lnSpc>
              <a:spcBef>
                <a:spcPts val="1400"/>
              </a:spcBef>
              <a:spcAft>
                <a:spcPts val="0"/>
              </a:spcAft>
              <a:buSzPts val="2800"/>
              <a:buFont typeface="Arial"/>
              <a:buChar char="•"/>
            </a:pPr>
            <a:r>
              <a:rPr lang="en-IN" sz="2800"/>
              <a:t> All over the world, banking industry has a revenue of 315 Billion U.S Dollars and a growth rate of 8.8% making it a vital sector for the development of the economy.</a:t>
            </a:r>
            <a:endParaRPr/>
          </a:p>
          <a:p>
            <a:pPr marL="91440" lvl="0" indent="-177800" algn="l" rtl="0">
              <a:lnSpc>
                <a:spcPct val="90000"/>
              </a:lnSpc>
              <a:spcBef>
                <a:spcPts val="1400"/>
              </a:spcBef>
              <a:spcAft>
                <a:spcPts val="0"/>
              </a:spcAft>
              <a:buSzPts val="2800"/>
              <a:buFont typeface="Arial"/>
              <a:buChar char="•"/>
            </a:pPr>
            <a:r>
              <a:rPr lang="en-IN" sz="2800"/>
              <a:t> The core of developing this financial sector is customer acquisition and retention.</a:t>
            </a:r>
            <a:endParaRPr/>
          </a:p>
          <a:p>
            <a:pPr marL="91440" lvl="0" indent="-177800" algn="l" rtl="0">
              <a:lnSpc>
                <a:spcPct val="90000"/>
              </a:lnSpc>
              <a:spcBef>
                <a:spcPts val="1400"/>
              </a:spcBef>
              <a:spcAft>
                <a:spcPts val="0"/>
              </a:spcAft>
              <a:buSzPts val="2800"/>
              <a:buFont typeface="Arial"/>
              <a:buChar char="•"/>
            </a:pPr>
            <a:r>
              <a:rPr lang="en-IN" sz="2800"/>
              <a:t> The Banking industry generates a massive volume of data every day. Data analytics can be used to analyse large volume data to extract meaningful information from it.</a:t>
            </a:r>
            <a:endParaRPr sz="3600"/>
          </a:p>
          <a:p>
            <a:pPr marL="91440" lvl="0" indent="0" algn="l" rtl="0">
              <a:lnSpc>
                <a:spcPct val="90000"/>
              </a:lnSpc>
              <a:spcBef>
                <a:spcPts val="1400"/>
              </a:spcBef>
              <a:spcAft>
                <a:spcPts val="0"/>
              </a:spcAft>
              <a:buSzPts val="2800"/>
              <a:buFont typeface="Arial"/>
              <a:buNone/>
            </a:pPr>
            <a:endParaRPr sz="2800"/>
          </a:p>
        </p:txBody>
      </p:sp>
      <p:sp>
        <p:nvSpPr>
          <p:cNvPr id="196" name="Google Shape;196;p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197" name="Google Shape;197;p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98" name="Google Shape;198;p2"/>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a:latin typeface="Arial Black"/>
                <a:ea typeface="Arial Black"/>
                <a:cs typeface="Arial Black"/>
                <a:sym typeface="Arial Black"/>
              </a:rPr>
              <a:t>Mathematical model</a:t>
            </a:r>
            <a:endParaRPr/>
          </a:p>
        </p:txBody>
      </p:sp>
      <p:sp>
        <p:nvSpPr>
          <p:cNvPr id="472" name="Google Shape;472;p19"/>
          <p:cNvSpPr txBox="1">
            <a:spLocks noGrp="1"/>
          </p:cNvSpPr>
          <p:nvPr>
            <p:ph type="body" idx="1"/>
          </p:nvPr>
        </p:nvSpPr>
        <p:spPr>
          <a:xfrm>
            <a:off x="1763683" y="1744342"/>
            <a:ext cx="4080600" cy="546480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IN"/>
              <a:t>Set Theory</a:t>
            </a:r>
            <a:endParaRPr/>
          </a:p>
          <a:p>
            <a:pPr marL="91440" lvl="0" indent="-127000" algn="l" rtl="0">
              <a:lnSpc>
                <a:spcPct val="90000"/>
              </a:lnSpc>
              <a:spcBef>
                <a:spcPts val="1400"/>
              </a:spcBef>
              <a:spcAft>
                <a:spcPts val="0"/>
              </a:spcAft>
              <a:buSzPts val="2000"/>
              <a:buChar char=" "/>
            </a:pPr>
            <a:r>
              <a:rPr lang="en-IN"/>
              <a:t>S={Fu,I,O,F,S} </a:t>
            </a:r>
            <a:endParaRPr/>
          </a:p>
          <a:p>
            <a:pPr marL="91440" lvl="0" indent="-127000" algn="l" rtl="0">
              <a:lnSpc>
                <a:spcPct val="90000"/>
              </a:lnSpc>
              <a:spcBef>
                <a:spcPts val="1400"/>
              </a:spcBef>
              <a:spcAft>
                <a:spcPts val="0"/>
              </a:spcAft>
              <a:buSzPts val="2000"/>
              <a:buChar char=" "/>
            </a:pPr>
            <a:r>
              <a:rPr lang="en-IN"/>
              <a:t>Fu={f1,f2,f3, f4, f5}</a:t>
            </a:r>
            <a:endParaRPr/>
          </a:p>
          <a:p>
            <a:pPr marL="91440" lvl="0" indent="-127000" algn="l" rtl="0">
              <a:lnSpc>
                <a:spcPct val="90000"/>
              </a:lnSpc>
              <a:spcBef>
                <a:spcPts val="1400"/>
              </a:spcBef>
              <a:spcAft>
                <a:spcPts val="0"/>
              </a:spcAft>
              <a:buSzPts val="2000"/>
              <a:buChar char=" "/>
            </a:pPr>
            <a:r>
              <a:rPr lang="en-IN"/>
              <a:t>f1= Input Dataset</a:t>
            </a:r>
            <a:endParaRPr/>
          </a:p>
          <a:p>
            <a:pPr marL="91440" lvl="0" indent="-127000" algn="l" rtl="0">
              <a:lnSpc>
                <a:spcPct val="90000"/>
              </a:lnSpc>
              <a:spcBef>
                <a:spcPts val="1400"/>
              </a:spcBef>
              <a:spcAft>
                <a:spcPts val="0"/>
              </a:spcAft>
              <a:buSzPts val="2000"/>
              <a:buChar char=" "/>
            </a:pPr>
            <a:r>
              <a:rPr lang="en-IN"/>
              <a:t>f2= Preprocess &amp; Train Dataset</a:t>
            </a:r>
            <a:endParaRPr/>
          </a:p>
          <a:p>
            <a:pPr marL="91440" lvl="0" indent="-127000" algn="l" rtl="0">
              <a:lnSpc>
                <a:spcPct val="90000"/>
              </a:lnSpc>
              <a:spcBef>
                <a:spcPts val="1400"/>
              </a:spcBef>
              <a:spcAft>
                <a:spcPts val="0"/>
              </a:spcAft>
              <a:buSzPts val="2000"/>
              <a:buChar char=" "/>
            </a:pPr>
            <a:r>
              <a:rPr lang="en-IN"/>
              <a:t>f3= Test Data for Acquisition</a:t>
            </a:r>
            <a:endParaRPr/>
          </a:p>
          <a:p>
            <a:pPr marL="91440" lvl="0" indent="-127000" algn="l" rtl="0">
              <a:lnSpc>
                <a:spcPct val="90000"/>
              </a:lnSpc>
              <a:spcBef>
                <a:spcPts val="1400"/>
              </a:spcBef>
              <a:spcAft>
                <a:spcPts val="0"/>
              </a:spcAft>
              <a:buSzPts val="2000"/>
              <a:buChar char=" "/>
            </a:pPr>
            <a:r>
              <a:rPr lang="en-IN"/>
              <a:t>f4= Test Data for Retention</a:t>
            </a:r>
            <a:endParaRPr/>
          </a:p>
          <a:p>
            <a:pPr marL="91440" lvl="0" indent="-127000" algn="l" rtl="0">
              <a:lnSpc>
                <a:spcPct val="90000"/>
              </a:lnSpc>
              <a:spcBef>
                <a:spcPts val="1400"/>
              </a:spcBef>
              <a:spcAft>
                <a:spcPts val="0"/>
              </a:spcAft>
              <a:buSzPts val="2000"/>
              <a:buChar char=" "/>
            </a:pPr>
            <a:r>
              <a:rPr lang="en-IN"/>
              <a:t>f5= Test Data for Loan Prediction</a:t>
            </a:r>
            <a:endParaRPr/>
          </a:p>
          <a:p>
            <a:pPr marL="91440" lvl="0" indent="-127000" algn="l" rtl="0">
              <a:lnSpc>
                <a:spcPct val="90000"/>
              </a:lnSpc>
              <a:spcBef>
                <a:spcPts val="1400"/>
              </a:spcBef>
              <a:spcAft>
                <a:spcPts val="0"/>
              </a:spcAft>
              <a:buSzPts val="2000"/>
              <a:buChar char=" "/>
            </a:pPr>
            <a:r>
              <a:rPr lang="en-IN"/>
              <a:t>I= {I1, I2}</a:t>
            </a:r>
            <a:endParaRPr/>
          </a:p>
          <a:p>
            <a:pPr marL="91440" lvl="0" indent="-127000" algn="l" rtl="0">
              <a:lnSpc>
                <a:spcPct val="90000"/>
              </a:lnSpc>
              <a:spcBef>
                <a:spcPts val="1400"/>
              </a:spcBef>
              <a:spcAft>
                <a:spcPts val="0"/>
              </a:spcAft>
              <a:buSzPts val="2000"/>
              <a:buChar char=" "/>
            </a:pPr>
            <a:r>
              <a:rPr lang="en-IN"/>
              <a:t>I1= {l1,l2…... ln} where n are the various attributes</a:t>
            </a:r>
            <a:endParaRPr/>
          </a:p>
          <a:p>
            <a:pPr marL="91440" lvl="0" indent="0" algn="l" rtl="0">
              <a:lnSpc>
                <a:spcPct val="90000"/>
              </a:lnSpc>
              <a:spcBef>
                <a:spcPts val="1400"/>
              </a:spcBef>
              <a:spcAft>
                <a:spcPts val="0"/>
              </a:spcAft>
              <a:buSzPts val="2000"/>
              <a:buNone/>
            </a:pPr>
            <a:endParaRPr/>
          </a:p>
        </p:txBody>
      </p:sp>
      <p:sp>
        <p:nvSpPr>
          <p:cNvPr id="473" name="Google Shape;473;p1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
        <p:nvSpPr>
          <p:cNvPr id="474" name="Google Shape;474;p19"/>
          <p:cNvSpPr txBox="1"/>
          <p:nvPr/>
        </p:nvSpPr>
        <p:spPr>
          <a:xfrm>
            <a:off x="6475944" y="1823175"/>
            <a:ext cx="4080600" cy="45177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IN" sz="2000">
                <a:solidFill>
                  <a:srgbClr val="3F3F3F"/>
                </a:solidFill>
                <a:latin typeface="Calibri"/>
                <a:ea typeface="Calibri"/>
                <a:cs typeface="Calibri"/>
                <a:sym typeface="Calibri"/>
              </a:rPr>
              <a:t>I2= A .csv file containing multiple rows for batch processing</a:t>
            </a:r>
            <a:endParaRPr sz="2000">
              <a:solidFill>
                <a:srgbClr val="3F3F3F"/>
              </a:solidFill>
              <a:latin typeface="Calibri"/>
              <a:ea typeface="Calibri"/>
              <a:cs typeface="Calibri"/>
              <a:sym typeface="Calibri"/>
            </a:endParaRPr>
          </a:p>
          <a:p>
            <a:pPr marL="0" marR="0" lvl="0" indent="0" algn="l" rtl="0">
              <a:lnSpc>
                <a:spcPct val="90000"/>
              </a:lnSpc>
              <a:spcBef>
                <a:spcPts val="1400"/>
              </a:spcBef>
              <a:spcAft>
                <a:spcPts val="0"/>
              </a:spcAft>
              <a:buClr>
                <a:schemeClr val="accent1"/>
              </a:buClr>
              <a:buSzPts val="2000"/>
              <a:buFont typeface="Calibri"/>
              <a:buNone/>
            </a:pPr>
            <a:r>
              <a:rPr lang="en-IN" sz="2000">
                <a:solidFill>
                  <a:srgbClr val="3F3F3F"/>
                </a:solidFill>
                <a:latin typeface="Calibri"/>
                <a:ea typeface="Calibri"/>
                <a:cs typeface="Calibri"/>
                <a:sym typeface="Calibri"/>
              </a:rPr>
              <a:t>  O={Acquisition:{positive, negative}      Retention:{positive, negative}     Loan:{positive, negative}}</a:t>
            </a:r>
            <a:endParaRPr/>
          </a:p>
          <a:p>
            <a:pPr marL="91440" marR="0" lvl="0" indent="-127000" algn="l" rtl="0">
              <a:lnSpc>
                <a:spcPct val="90000"/>
              </a:lnSpc>
              <a:spcBef>
                <a:spcPts val="1400"/>
              </a:spcBef>
              <a:spcAft>
                <a:spcPts val="0"/>
              </a:spcAft>
              <a:buClr>
                <a:schemeClr val="accent1"/>
              </a:buClr>
              <a:buSzPts val="2000"/>
              <a:buFont typeface="Calibri"/>
              <a:buChar char=" "/>
            </a:pPr>
            <a:r>
              <a:rPr lang="en-IN" sz="2000">
                <a:solidFill>
                  <a:srgbClr val="3F3F3F"/>
                </a:solidFill>
                <a:latin typeface="Calibri"/>
                <a:ea typeface="Calibri"/>
                <a:cs typeface="Calibri"/>
                <a:sym typeface="Calibri"/>
              </a:rPr>
              <a:t>F= 1. Huge database can lead to more time consumption to get the information. </a:t>
            </a:r>
            <a:endParaRPr/>
          </a:p>
          <a:p>
            <a:pPr marL="91440" marR="0" lvl="0" indent="-127000" algn="l" rtl="0">
              <a:lnSpc>
                <a:spcPct val="90000"/>
              </a:lnSpc>
              <a:spcBef>
                <a:spcPts val="1400"/>
              </a:spcBef>
              <a:spcAft>
                <a:spcPts val="0"/>
              </a:spcAft>
              <a:buClr>
                <a:schemeClr val="accent1"/>
              </a:buClr>
              <a:buSzPts val="2000"/>
              <a:buFont typeface="Calibri"/>
              <a:buChar char=" "/>
            </a:pPr>
            <a:r>
              <a:rPr lang="en-IN" sz="2000">
                <a:solidFill>
                  <a:srgbClr val="3F3F3F"/>
                </a:solidFill>
                <a:latin typeface="Calibri"/>
                <a:ea typeface="Calibri"/>
                <a:cs typeface="Calibri"/>
                <a:sym typeface="Calibri"/>
              </a:rPr>
              <a:t>2. Hardware failure &amp; Software failure. </a:t>
            </a:r>
            <a:endParaRPr/>
          </a:p>
          <a:p>
            <a:pPr marL="91440" marR="0" lvl="0" indent="-127000" algn="l" rtl="0">
              <a:lnSpc>
                <a:spcPct val="90000"/>
              </a:lnSpc>
              <a:spcBef>
                <a:spcPts val="1400"/>
              </a:spcBef>
              <a:spcAft>
                <a:spcPts val="0"/>
              </a:spcAft>
              <a:buClr>
                <a:schemeClr val="accent1"/>
              </a:buClr>
              <a:buSzPts val="2000"/>
              <a:buFont typeface="Calibri"/>
              <a:buChar char=" "/>
            </a:pPr>
            <a:r>
              <a:rPr lang="en-IN" sz="2000">
                <a:solidFill>
                  <a:srgbClr val="3F3F3F"/>
                </a:solidFill>
                <a:latin typeface="Calibri"/>
                <a:ea typeface="Calibri"/>
                <a:cs typeface="Calibri"/>
                <a:sym typeface="Calibri"/>
              </a:rPr>
              <a:t>S= 1. Search the required information from available in Database. </a:t>
            </a:r>
            <a:endParaRPr/>
          </a:p>
          <a:p>
            <a:pPr marL="91440" marR="0" lvl="0" indent="-127000" algn="l" rtl="0">
              <a:lnSpc>
                <a:spcPct val="90000"/>
              </a:lnSpc>
              <a:spcBef>
                <a:spcPts val="1400"/>
              </a:spcBef>
              <a:spcAft>
                <a:spcPts val="0"/>
              </a:spcAft>
              <a:buClr>
                <a:schemeClr val="accent1"/>
              </a:buClr>
              <a:buSzPts val="2000"/>
              <a:buFont typeface="Calibri"/>
              <a:buChar char=" "/>
            </a:pPr>
            <a:r>
              <a:rPr lang="en-IN" sz="2000">
                <a:solidFill>
                  <a:srgbClr val="3F3F3F"/>
                </a:solidFill>
                <a:latin typeface="Calibri"/>
                <a:ea typeface="Calibri"/>
                <a:cs typeface="Calibri"/>
                <a:sym typeface="Calibri"/>
              </a:rPr>
              <a:t>2. User gets result very fast according to their needs. </a:t>
            </a:r>
            <a:endParaRPr/>
          </a:p>
          <a:p>
            <a:pPr marL="91440" marR="0" lvl="0" indent="0" algn="l" rtl="0">
              <a:lnSpc>
                <a:spcPct val="90000"/>
              </a:lnSpc>
              <a:spcBef>
                <a:spcPts val="1400"/>
              </a:spcBef>
              <a:spcAft>
                <a:spcPts val="0"/>
              </a:spcAft>
              <a:buClr>
                <a:schemeClr val="accent1"/>
              </a:buClr>
              <a:buSzPts val="2000"/>
              <a:buFont typeface="Calibri"/>
              <a:buNone/>
            </a:pPr>
            <a:endParaRPr sz="2000">
              <a:solidFill>
                <a:srgbClr val="3F3F3F"/>
              </a:solidFill>
              <a:latin typeface="Calibri"/>
              <a:ea typeface="Calibri"/>
              <a:cs typeface="Calibri"/>
              <a:sym typeface="Calibri"/>
            </a:endParaRPr>
          </a:p>
        </p:txBody>
      </p:sp>
      <p:sp>
        <p:nvSpPr>
          <p:cNvPr id="475" name="Google Shape;475;p19"/>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476" name="Google Shape;476;p19"/>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0"/>
          <p:cNvSpPr txBox="1">
            <a:spLocks noGrp="1"/>
          </p:cNvSpPr>
          <p:nvPr>
            <p:ph type="body" idx="1"/>
          </p:nvPr>
        </p:nvSpPr>
        <p:spPr>
          <a:xfrm>
            <a:off x="4186751" y="2324622"/>
            <a:ext cx="3879600" cy="3547800"/>
          </a:xfrm>
          <a:prstGeom prst="rect">
            <a:avLst/>
          </a:prstGeom>
          <a:noFill/>
          <a:ln w="9525" cap="flat" cmpd="sng">
            <a:solidFill>
              <a:schemeClr val="lt1"/>
            </a:solidFill>
            <a:prstDash val="solid"/>
            <a:round/>
            <a:headEnd type="none" w="sm" len="sm"/>
            <a:tailEnd type="none" w="sm" len="sm"/>
          </a:ln>
        </p:spPr>
        <p:txBody>
          <a:bodyPr spcFirstLastPara="1" wrap="square" lIns="0" tIns="45700" rIns="0" bIns="45700" anchor="t" anchorCtr="0">
            <a:normAutofit/>
          </a:bodyPr>
          <a:lstStyle/>
          <a:p>
            <a:pPr marL="0" lvl="0" indent="0" algn="ctr" rtl="0">
              <a:lnSpc>
                <a:spcPct val="90000"/>
              </a:lnSpc>
              <a:spcBef>
                <a:spcPts val="0"/>
              </a:spcBef>
              <a:spcAft>
                <a:spcPts val="0"/>
              </a:spcAft>
              <a:buSzPts val="2800"/>
              <a:buNone/>
            </a:pPr>
            <a:r>
              <a:rPr lang="en-IN" sz="2800" b="1" dirty="0"/>
              <a:t>Software Requirements:</a:t>
            </a:r>
            <a:endParaRPr dirty="0"/>
          </a:p>
          <a:p>
            <a:pPr marL="91440" lvl="0" indent="-127000" algn="ctr" rtl="0">
              <a:lnSpc>
                <a:spcPct val="90000"/>
              </a:lnSpc>
              <a:spcBef>
                <a:spcPts val="1400"/>
              </a:spcBef>
              <a:spcAft>
                <a:spcPts val="0"/>
              </a:spcAft>
              <a:buSzPts val="2000"/>
              <a:buFont typeface="Arial"/>
              <a:buChar char="•"/>
            </a:pPr>
            <a:r>
              <a:rPr lang="en-IN" dirty="0"/>
              <a:t>Application Server: Django (WSGI)</a:t>
            </a:r>
            <a:endParaRPr dirty="0"/>
          </a:p>
          <a:p>
            <a:pPr marL="91440" lvl="0" indent="-127000" algn="ctr" rtl="0">
              <a:lnSpc>
                <a:spcPct val="90000"/>
              </a:lnSpc>
              <a:spcBef>
                <a:spcPts val="1400"/>
              </a:spcBef>
              <a:spcAft>
                <a:spcPts val="0"/>
              </a:spcAft>
              <a:buSzPts val="2000"/>
              <a:buFont typeface="Arial"/>
              <a:buChar char="•"/>
            </a:pPr>
            <a:r>
              <a:rPr lang="en-IN" dirty="0"/>
              <a:t>Coding Language: Python</a:t>
            </a:r>
            <a:endParaRPr dirty="0"/>
          </a:p>
          <a:p>
            <a:pPr marL="91440" lvl="0" indent="-127000" algn="ctr" rtl="0">
              <a:lnSpc>
                <a:spcPct val="90000"/>
              </a:lnSpc>
              <a:spcBef>
                <a:spcPts val="1400"/>
              </a:spcBef>
              <a:spcAft>
                <a:spcPts val="0"/>
              </a:spcAft>
              <a:buSzPts val="2000"/>
              <a:buFont typeface="Arial"/>
              <a:buChar char="•"/>
            </a:pPr>
            <a:r>
              <a:rPr lang="en-IN" dirty="0"/>
              <a:t>IDE: PyCharm</a:t>
            </a:r>
            <a:endParaRPr dirty="0"/>
          </a:p>
          <a:p>
            <a:pPr marL="91440" lvl="0" indent="-127000" algn="ctr" rtl="0">
              <a:lnSpc>
                <a:spcPct val="90000"/>
              </a:lnSpc>
              <a:spcBef>
                <a:spcPts val="1400"/>
              </a:spcBef>
              <a:spcAft>
                <a:spcPts val="0"/>
              </a:spcAft>
              <a:buSzPts val="2000"/>
              <a:buFont typeface="Arial"/>
              <a:buChar char="•"/>
            </a:pPr>
            <a:r>
              <a:rPr lang="en-IN" dirty="0"/>
              <a:t>Dataset: Banking Dataset</a:t>
            </a:r>
            <a:endParaRPr dirty="0"/>
          </a:p>
        </p:txBody>
      </p:sp>
      <p:sp>
        <p:nvSpPr>
          <p:cNvPr id="479" name="Google Shape;479;p2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
        <p:nvSpPr>
          <p:cNvPr id="480" name="Google Shape;480;p2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a:latin typeface="Arial Black"/>
                <a:ea typeface="Arial Black"/>
                <a:cs typeface="Arial Black"/>
                <a:sym typeface="Arial Black"/>
              </a:rPr>
              <a:t>System Requirements</a:t>
            </a:r>
            <a:endParaRPr/>
          </a:p>
        </p:txBody>
      </p:sp>
      <p:sp>
        <p:nvSpPr>
          <p:cNvPr id="481" name="Google Shape;481;p2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482" name="Google Shape;482;p20"/>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3"/>
          <p:cNvSpPr txBox="1">
            <a:spLocks noGrp="1"/>
          </p:cNvSpPr>
          <p:nvPr>
            <p:ph type="title"/>
          </p:nvPr>
        </p:nvSpPr>
        <p:spPr>
          <a:xfrm>
            <a:off x="1066800" y="258468"/>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dirty="0">
                <a:latin typeface="Arial Black"/>
                <a:sym typeface="Arial Black"/>
              </a:rPr>
              <a:t>Results</a:t>
            </a:r>
            <a:endParaRPr dirty="0"/>
          </a:p>
        </p:txBody>
      </p:sp>
      <p:sp>
        <p:nvSpPr>
          <p:cNvPr id="497" name="Google Shape;497;p23"/>
          <p:cNvSpPr txBox="1">
            <a:spLocks noGrp="1"/>
          </p:cNvSpPr>
          <p:nvPr>
            <p:ph type="body" idx="1"/>
          </p:nvPr>
        </p:nvSpPr>
        <p:spPr>
          <a:xfrm>
            <a:off x="1097280" y="2582701"/>
            <a:ext cx="10058400" cy="3424203"/>
          </a:xfrm>
          <a:prstGeom prst="rect">
            <a:avLst/>
          </a:prstGeom>
          <a:noFill/>
          <a:ln>
            <a:noFill/>
          </a:ln>
        </p:spPr>
        <p:txBody>
          <a:bodyPr spcFirstLastPara="1" wrap="square" lIns="0" tIns="45700" rIns="0" bIns="45700" anchor="t" anchorCtr="0">
            <a:normAutofit/>
          </a:bodyPr>
          <a:lstStyle/>
          <a:p>
            <a:pPr marL="91440" lvl="0" indent="-177800" algn="l" rtl="0">
              <a:lnSpc>
                <a:spcPct val="90000"/>
              </a:lnSpc>
              <a:spcBef>
                <a:spcPts val="0"/>
              </a:spcBef>
              <a:spcAft>
                <a:spcPts val="0"/>
              </a:spcAft>
              <a:buSzPts val="2800"/>
              <a:buFont typeface="Arial"/>
              <a:buChar char="•"/>
            </a:pPr>
            <a:r>
              <a:rPr lang="en-IN" sz="2800" dirty="0"/>
              <a:t>Easy Prediction of target customers.  </a:t>
            </a:r>
          </a:p>
          <a:p>
            <a:pPr marL="0" lvl="0" indent="0" algn="l" rtl="0">
              <a:lnSpc>
                <a:spcPct val="90000"/>
              </a:lnSpc>
              <a:spcBef>
                <a:spcPts val="0"/>
              </a:spcBef>
              <a:spcAft>
                <a:spcPts val="0"/>
              </a:spcAft>
              <a:buSzPts val="2800"/>
              <a:buNone/>
            </a:pPr>
            <a:endParaRPr lang="en-IN" sz="1600" dirty="0"/>
          </a:p>
          <a:p>
            <a:pPr marL="91440" lvl="0" indent="-177800" algn="l" rtl="0">
              <a:lnSpc>
                <a:spcPct val="90000"/>
              </a:lnSpc>
              <a:spcBef>
                <a:spcPts val="0"/>
              </a:spcBef>
              <a:spcAft>
                <a:spcPts val="0"/>
              </a:spcAft>
              <a:buSzPts val="2800"/>
              <a:buFont typeface="Arial"/>
              <a:buChar char="•"/>
            </a:pPr>
            <a:r>
              <a:rPr lang="en-IN" sz="2800" dirty="0"/>
              <a:t> Real time predictive analytics.</a:t>
            </a:r>
            <a:endParaRPr dirty="0"/>
          </a:p>
          <a:p>
            <a:pPr marL="91440" lvl="0" indent="-177800" algn="l" rtl="0">
              <a:lnSpc>
                <a:spcPct val="90000"/>
              </a:lnSpc>
              <a:spcBef>
                <a:spcPts val="1400"/>
              </a:spcBef>
              <a:spcAft>
                <a:spcPts val="0"/>
              </a:spcAft>
              <a:buSzPts val="2800"/>
              <a:buFont typeface="Arial"/>
              <a:buChar char="•"/>
            </a:pPr>
            <a:r>
              <a:rPr lang="en-IN" sz="2800" dirty="0"/>
              <a:t> Planning of schemes.</a:t>
            </a:r>
            <a:endParaRPr dirty="0"/>
          </a:p>
          <a:p>
            <a:pPr marL="91440" lvl="0" indent="-177800" algn="l" rtl="0">
              <a:lnSpc>
                <a:spcPct val="90000"/>
              </a:lnSpc>
              <a:spcBef>
                <a:spcPts val="1400"/>
              </a:spcBef>
              <a:spcAft>
                <a:spcPts val="0"/>
              </a:spcAft>
              <a:buSzPts val="2800"/>
              <a:buFont typeface="Arial"/>
              <a:buChar char="•"/>
            </a:pPr>
            <a:r>
              <a:rPr lang="en-IN" sz="2800" dirty="0"/>
              <a:t> Loan prediction.</a:t>
            </a:r>
            <a:endParaRPr dirty="0"/>
          </a:p>
          <a:p>
            <a:pPr marL="0" lvl="0" indent="0" algn="l" rtl="0">
              <a:lnSpc>
                <a:spcPct val="90000"/>
              </a:lnSpc>
              <a:spcBef>
                <a:spcPts val="1400"/>
              </a:spcBef>
              <a:spcAft>
                <a:spcPts val="0"/>
              </a:spcAft>
              <a:buSzPts val="2800"/>
              <a:buNone/>
            </a:pPr>
            <a:endParaRPr sz="2800" dirty="0"/>
          </a:p>
          <a:p>
            <a:pPr marL="91440" lvl="0" indent="0" algn="l" rtl="0">
              <a:lnSpc>
                <a:spcPct val="90000"/>
              </a:lnSpc>
              <a:spcBef>
                <a:spcPts val="1400"/>
              </a:spcBef>
              <a:spcAft>
                <a:spcPts val="0"/>
              </a:spcAft>
              <a:buSzPts val="2800"/>
              <a:buFont typeface="Arial"/>
              <a:buNone/>
            </a:pPr>
            <a:endParaRPr sz="2800" dirty="0"/>
          </a:p>
          <a:p>
            <a:pPr marL="91440" lvl="0" indent="0" algn="l" rtl="0">
              <a:lnSpc>
                <a:spcPct val="90000"/>
              </a:lnSpc>
              <a:spcBef>
                <a:spcPts val="1400"/>
              </a:spcBef>
              <a:spcAft>
                <a:spcPts val="0"/>
              </a:spcAft>
              <a:buSzPts val="2800"/>
              <a:buFont typeface="Arial"/>
              <a:buNone/>
            </a:pPr>
            <a:endParaRPr sz="2800" dirty="0"/>
          </a:p>
          <a:p>
            <a:pPr marL="91440" lvl="0" indent="0" algn="l" rtl="0">
              <a:lnSpc>
                <a:spcPct val="90000"/>
              </a:lnSpc>
              <a:spcBef>
                <a:spcPts val="1400"/>
              </a:spcBef>
              <a:spcAft>
                <a:spcPts val="0"/>
              </a:spcAft>
              <a:buSzPts val="2800"/>
              <a:buFont typeface="Arial"/>
              <a:buNone/>
            </a:pPr>
            <a:endParaRPr sz="2800" dirty="0"/>
          </a:p>
        </p:txBody>
      </p:sp>
      <p:sp>
        <p:nvSpPr>
          <p:cNvPr id="498" name="Google Shape;498;p2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499" name="Google Shape;499;p2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
        <p:nvSpPr>
          <p:cNvPr id="500" name="Google Shape;500;p23"/>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dirty="0">
                <a:latin typeface="Arial Black"/>
                <a:ea typeface="Arial Black"/>
                <a:cs typeface="Arial Black"/>
                <a:sym typeface="Arial Black"/>
              </a:rPr>
              <a:t>Advantages</a:t>
            </a:r>
            <a:endParaRPr dirty="0">
              <a:latin typeface="Arial Black"/>
              <a:ea typeface="Arial Black"/>
              <a:cs typeface="Arial Black"/>
              <a:sym typeface="Arial Black"/>
            </a:endParaRPr>
          </a:p>
        </p:txBody>
      </p:sp>
      <p:sp>
        <p:nvSpPr>
          <p:cNvPr id="491" name="Google Shape;491;p22"/>
          <p:cNvSpPr txBox="1">
            <a:spLocks noGrp="1"/>
          </p:cNvSpPr>
          <p:nvPr>
            <p:ph type="body" idx="1"/>
          </p:nvPr>
        </p:nvSpPr>
        <p:spPr>
          <a:xfrm>
            <a:off x="1066800" y="2027583"/>
            <a:ext cx="10058400" cy="4068300"/>
          </a:xfrm>
          <a:prstGeom prst="rect">
            <a:avLst/>
          </a:prstGeom>
          <a:noFill/>
          <a:ln>
            <a:noFill/>
          </a:ln>
        </p:spPr>
        <p:txBody>
          <a:bodyPr spcFirstLastPara="1" wrap="square" lIns="0" tIns="45700" rIns="0" bIns="45700" anchor="t" anchorCtr="0">
            <a:normAutofit/>
          </a:bodyPr>
          <a:lstStyle/>
          <a:p>
            <a:pPr marL="91440" lvl="0" indent="-127000" algn="l" rtl="0">
              <a:lnSpc>
                <a:spcPct val="80000"/>
              </a:lnSpc>
              <a:spcBef>
                <a:spcPts val="0"/>
              </a:spcBef>
              <a:spcAft>
                <a:spcPts val="0"/>
              </a:spcAft>
              <a:buSzPts val="2000"/>
              <a:buFont typeface="Arial"/>
              <a:buChar char="•"/>
            </a:pPr>
            <a:r>
              <a:rPr lang="en-IN" b="1"/>
              <a:t>  Faster and better identification of target audience:</a:t>
            </a:r>
            <a:endParaRPr/>
          </a:p>
          <a:p>
            <a:pPr marL="91440" lvl="0" indent="-127000" algn="l" rtl="0">
              <a:lnSpc>
                <a:spcPct val="80000"/>
              </a:lnSpc>
              <a:spcBef>
                <a:spcPts val="1400"/>
              </a:spcBef>
              <a:spcAft>
                <a:spcPts val="0"/>
              </a:spcAft>
              <a:buSzPts val="2000"/>
              <a:buChar char=" "/>
            </a:pPr>
            <a:r>
              <a:rPr lang="en-IN"/>
              <a:t>	By using C 4.5 classification algorithm, we identify the target set of customers.</a:t>
            </a:r>
            <a:endParaRPr/>
          </a:p>
          <a:p>
            <a:pPr marL="91440" lvl="0" indent="-127000" algn="l" rtl="0">
              <a:lnSpc>
                <a:spcPct val="80000"/>
              </a:lnSpc>
              <a:spcBef>
                <a:spcPts val="1400"/>
              </a:spcBef>
              <a:spcAft>
                <a:spcPts val="0"/>
              </a:spcAft>
              <a:buSzPts val="2000"/>
              <a:buFont typeface="Arial"/>
              <a:buChar char="•"/>
            </a:pPr>
            <a:r>
              <a:rPr lang="en-IN" b="1"/>
              <a:t>  Accuracy:</a:t>
            </a:r>
            <a:endParaRPr/>
          </a:p>
          <a:p>
            <a:pPr marL="91440" lvl="0" indent="-127000" algn="l" rtl="0">
              <a:lnSpc>
                <a:spcPct val="80000"/>
              </a:lnSpc>
              <a:spcBef>
                <a:spcPts val="1400"/>
              </a:spcBef>
              <a:spcAft>
                <a:spcPts val="0"/>
              </a:spcAft>
              <a:buSzPts val="2000"/>
              <a:buChar char=" "/>
            </a:pPr>
            <a:r>
              <a:rPr lang="en-IN"/>
              <a:t>	We get a very high accuracy of 90.6 percent by using C 4.5 for customer acquisition ,96 	percent for Customer retention and 88.63 percent for Loan prediction.</a:t>
            </a:r>
            <a:endParaRPr/>
          </a:p>
          <a:p>
            <a:pPr marL="91440" lvl="0" indent="-127000" algn="l" rtl="0">
              <a:lnSpc>
                <a:spcPct val="80000"/>
              </a:lnSpc>
              <a:spcBef>
                <a:spcPts val="1400"/>
              </a:spcBef>
              <a:spcAft>
                <a:spcPts val="0"/>
              </a:spcAft>
              <a:buSzPts val="2000"/>
              <a:buFont typeface="Arial"/>
              <a:buChar char="•"/>
            </a:pPr>
            <a:r>
              <a:rPr lang="en-IN" b="1"/>
              <a:t>  Design Better Schemes:</a:t>
            </a:r>
            <a:endParaRPr/>
          </a:p>
          <a:p>
            <a:pPr marL="91440" lvl="0" indent="-127000" algn="l" rtl="0">
              <a:lnSpc>
                <a:spcPct val="80000"/>
              </a:lnSpc>
              <a:spcBef>
                <a:spcPts val="1400"/>
              </a:spcBef>
              <a:spcAft>
                <a:spcPts val="0"/>
              </a:spcAft>
              <a:buSzPts val="2000"/>
              <a:buChar char=" "/>
            </a:pPr>
            <a:r>
              <a:rPr lang="en-IN"/>
              <a:t>	Using the Random Forest Algorithm for Loan Prediction, better schemes can be 	designed.</a:t>
            </a:r>
            <a:endParaRPr/>
          </a:p>
          <a:p>
            <a:pPr marL="91440" lvl="0" indent="-127000" algn="l" rtl="0">
              <a:lnSpc>
                <a:spcPct val="80000"/>
              </a:lnSpc>
              <a:spcBef>
                <a:spcPts val="1400"/>
              </a:spcBef>
              <a:spcAft>
                <a:spcPts val="0"/>
              </a:spcAft>
              <a:buSzPts val="2000"/>
              <a:buFont typeface="Arial"/>
              <a:buChar char="•"/>
            </a:pPr>
            <a:r>
              <a:rPr lang="en-IN" b="1"/>
              <a:t>  Accelerate Business Decisions: </a:t>
            </a:r>
            <a:endParaRPr/>
          </a:p>
          <a:p>
            <a:pPr marL="91440" lvl="0" indent="-127000" algn="l" rtl="0">
              <a:lnSpc>
                <a:spcPct val="80000"/>
              </a:lnSpc>
              <a:spcBef>
                <a:spcPts val="1400"/>
              </a:spcBef>
              <a:spcAft>
                <a:spcPts val="0"/>
              </a:spcAft>
              <a:buSzPts val="2000"/>
              <a:buChar char=" "/>
            </a:pPr>
            <a:r>
              <a:rPr lang="en-IN"/>
              <a:t>               Business decisions can be improved significantly as the target audience can be known.</a:t>
            </a:r>
            <a:endParaRPr/>
          </a:p>
        </p:txBody>
      </p:sp>
      <p:sp>
        <p:nvSpPr>
          <p:cNvPr id="492" name="Google Shape;492;p2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493" name="Google Shape;493;p2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
        <p:nvSpPr>
          <p:cNvPr id="494" name="Google Shape;494;p22"/>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dirty="0">
                <a:latin typeface="Arial Black"/>
                <a:ea typeface="Arial Black"/>
                <a:cs typeface="Arial Black"/>
                <a:sym typeface="Arial Black"/>
              </a:rPr>
              <a:t>Limitations</a:t>
            </a:r>
            <a:endParaRPr dirty="0">
              <a:latin typeface="Arial Black"/>
              <a:ea typeface="Arial Black"/>
              <a:cs typeface="Arial Black"/>
              <a:sym typeface="Arial Black"/>
            </a:endParaRPr>
          </a:p>
        </p:txBody>
      </p:sp>
      <p:sp>
        <p:nvSpPr>
          <p:cNvPr id="491" name="Google Shape;491;p22"/>
          <p:cNvSpPr txBox="1">
            <a:spLocks noGrp="1"/>
          </p:cNvSpPr>
          <p:nvPr>
            <p:ph type="body" idx="1"/>
          </p:nvPr>
        </p:nvSpPr>
        <p:spPr>
          <a:xfrm>
            <a:off x="1153958" y="2756528"/>
            <a:ext cx="10058400" cy="4068300"/>
          </a:xfrm>
          <a:prstGeom prst="rect">
            <a:avLst/>
          </a:prstGeom>
          <a:noFill/>
          <a:ln>
            <a:noFill/>
          </a:ln>
        </p:spPr>
        <p:txBody>
          <a:bodyPr spcFirstLastPara="1" wrap="square" lIns="0" tIns="45700" rIns="0" bIns="45700" anchor="t" anchorCtr="0">
            <a:normAutofit/>
          </a:bodyPr>
          <a:lstStyle/>
          <a:p>
            <a:pPr marL="91440" lvl="0" indent="-127000" rtl="0">
              <a:lnSpc>
                <a:spcPct val="80000"/>
              </a:lnSpc>
              <a:spcBef>
                <a:spcPts val="0"/>
              </a:spcBef>
              <a:spcAft>
                <a:spcPts val="0"/>
              </a:spcAft>
              <a:buSzPts val="2000"/>
              <a:buFont typeface="Arial"/>
              <a:buChar char="•"/>
            </a:pPr>
            <a:r>
              <a:rPr lang="en-IN" b="1" dirty="0"/>
              <a:t>  Not always reliable.</a:t>
            </a:r>
            <a:endParaRPr lang="en-IN" dirty="0"/>
          </a:p>
          <a:p>
            <a:pPr marL="91440" lvl="0" indent="-127000" rtl="0">
              <a:lnSpc>
                <a:spcPct val="80000"/>
              </a:lnSpc>
              <a:spcBef>
                <a:spcPts val="0"/>
              </a:spcBef>
              <a:spcAft>
                <a:spcPts val="0"/>
              </a:spcAft>
              <a:buSzPts val="2000"/>
              <a:buFont typeface="Arial"/>
              <a:buChar char="•"/>
            </a:pPr>
            <a:endParaRPr lang="en-IN" b="1" dirty="0"/>
          </a:p>
          <a:p>
            <a:pPr marL="91440" lvl="0" indent="-127000" rtl="0">
              <a:lnSpc>
                <a:spcPct val="80000"/>
              </a:lnSpc>
              <a:spcBef>
                <a:spcPts val="0"/>
              </a:spcBef>
              <a:spcAft>
                <a:spcPts val="0"/>
              </a:spcAft>
              <a:buSzPts val="2000"/>
              <a:buFont typeface="Arial"/>
              <a:buChar char="•"/>
            </a:pPr>
            <a:endParaRPr lang="en-IN" b="1" dirty="0"/>
          </a:p>
          <a:p>
            <a:pPr marL="91440" lvl="0" indent="-127000" rtl="0">
              <a:lnSpc>
                <a:spcPct val="80000"/>
              </a:lnSpc>
              <a:spcBef>
                <a:spcPts val="0"/>
              </a:spcBef>
              <a:spcAft>
                <a:spcPts val="0"/>
              </a:spcAft>
              <a:buSzPts val="2000"/>
              <a:buFont typeface="Arial"/>
              <a:buChar char="•"/>
            </a:pPr>
            <a:r>
              <a:rPr lang="en-IN" b="1" dirty="0"/>
              <a:t> Variation due to attributes.</a:t>
            </a:r>
          </a:p>
          <a:p>
            <a:pPr marL="0" lvl="0" indent="0" rtl="0">
              <a:lnSpc>
                <a:spcPct val="80000"/>
              </a:lnSpc>
              <a:spcBef>
                <a:spcPts val="0"/>
              </a:spcBef>
              <a:spcAft>
                <a:spcPts val="0"/>
              </a:spcAft>
              <a:buSzPts val="2000"/>
              <a:buNone/>
            </a:pPr>
            <a:endParaRPr dirty="0"/>
          </a:p>
          <a:p>
            <a:pPr marL="91440" lvl="0" indent="-127000" rtl="0">
              <a:lnSpc>
                <a:spcPct val="80000"/>
              </a:lnSpc>
              <a:spcBef>
                <a:spcPts val="1400"/>
              </a:spcBef>
              <a:spcAft>
                <a:spcPts val="0"/>
              </a:spcAft>
              <a:buSzPts val="2000"/>
              <a:buFont typeface="Arial"/>
              <a:buChar char="•"/>
            </a:pPr>
            <a:r>
              <a:rPr lang="en-IN" b="1" dirty="0"/>
              <a:t>  Limited data set.</a:t>
            </a:r>
            <a:endParaRPr dirty="0"/>
          </a:p>
        </p:txBody>
      </p:sp>
      <p:sp>
        <p:nvSpPr>
          <p:cNvPr id="492" name="Google Shape;492;p2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493" name="Google Shape;493;p2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
        <p:nvSpPr>
          <p:cNvPr id="494" name="Google Shape;494;p22"/>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extLst>
      <p:ext uri="{BB962C8B-B14F-4D97-AF65-F5344CB8AC3E}">
        <p14:creationId xmlns:p14="http://schemas.microsoft.com/office/powerpoint/2010/main" val="3794553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a:latin typeface="Arial Black"/>
                <a:ea typeface="Arial Black"/>
                <a:cs typeface="Arial Black"/>
                <a:sym typeface="Arial Black"/>
              </a:rPr>
              <a:t>Conclusion</a:t>
            </a:r>
            <a:endParaRPr>
              <a:latin typeface="Arial Black"/>
              <a:ea typeface="Arial Black"/>
              <a:cs typeface="Arial Black"/>
              <a:sym typeface="Arial Black"/>
            </a:endParaRPr>
          </a:p>
        </p:txBody>
      </p:sp>
      <p:sp>
        <p:nvSpPr>
          <p:cNvPr id="503" name="Google Shape;503;p24"/>
          <p:cNvSpPr txBox="1">
            <a:spLocks noGrp="1"/>
          </p:cNvSpPr>
          <p:nvPr>
            <p:ph type="body" idx="1"/>
          </p:nvPr>
        </p:nvSpPr>
        <p:spPr>
          <a:xfrm>
            <a:off x="1154083" y="2040835"/>
            <a:ext cx="10058400" cy="356490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Font typeface="Arial"/>
              <a:buChar char="•"/>
            </a:pPr>
            <a:r>
              <a:rPr lang="en-IN" dirty="0"/>
              <a:t>      Data mining is a technique used to extract vital information from existing huge amount of data and enable better decision-making for the banking industries. The data is then analysed and the information that is captured is used throughout the organization to support decision-making. In banking field massive volume of data is continuously generating. This data can be used to extract meaningful information from it. </a:t>
            </a:r>
            <a:endParaRPr dirty="0"/>
          </a:p>
          <a:p>
            <a:pPr marL="91440" lvl="0" indent="-127000" algn="l" rtl="0">
              <a:lnSpc>
                <a:spcPct val="90000"/>
              </a:lnSpc>
              <a:spcBef>
                <a:spcPts val="1400"/>
              </a:spcBef>
              <a:spcAft>
                <a:spcPts val="0"/>
              </a:spcAft>
              <a:buSzPts val="2000"/>
              <a:buFont typeface="Arial"/>
              <a:buChar char="•"/>
            </a:pPr>
            <a:r>
              <a:rPr lang="en-IN" dirty="0"/>
              <a:t>     Data Mining techniques can help banking sector for better targeting and acquiring new customers, most valuable customer retention and loan prediction providing segment based products, analysis of the customers, transaction patterns over time for better retention and relationship, risk management and marketing.  </a:t>
            </a:r>
            <a:endParaRPr dirty="0"/>
          </a:p>
          <a:p>
            <a:pPr marL="91440" lvl="0" indent="-127000" algn="l" rtl="0">
              <a:lnSpc>
                <a:spcPct val="90000"/>
              </a:lnSpc>
              <a:spcBef>
                <a:spcPts val="1400"/>
              </a:spcBef>
              <a:spcAft>
                <a:spcPts val="0"/>
              </a:spcAft>
              <a:buSzPts val="2000"/>
              <a:buFont typeface="Arial"/>
              <a:buChar char="•"/>
            </a:pPr>
            <a:r>
              <a:rPr lang="en-IN" dirty="0"/>
              <a:t>    Finally we conclude that Bank will obtain a massive profit if they implement data mining in their process of data and decisions.</a:t>
            </a:r>
            <a:endParaRPr dirty="0"/>
          </a:p>
        </p:txBody>
      </p:sp>
      <p:sp>
        <p:nvSpPr>
          <p:cNvPr id="504" name="Google Shape;504;p2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a:p>
            <a:pPr marL="0" lvl="0" indent="0" algn="ctr" rtl="0">
              <a:spcBef>
                <a:spcPts val="0"/>
              </a:spcBef>
              <a:spcAft>
                <a:spcPts val="0"/>
              </a:spcAft>
              <a:buNone/>
            </a:pPr>
            <a:endParaRPr/>
          </a:p>
        </p:txBody>
      </p:sp>
      <p:sp>
        <p:nvSpPr>
          <p:cNvPr id="505" name="Google Shape;505;p2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
        <p:nvSpPr>
          <p:cNvPr id="506" name="Google Shape;506;p24"/>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5"/>
          <p:cNvSpPr txBox="1">
            <a:spLocks noGrp="1"/>
          </p:cNvSpPr>
          <p:nvPr>
            <p:ph type="body" idx="1"/>
          </p:nvPr>
        </p:nvSpPr>
        <p:spPr>
          <a:xfrm>
            <a:off x="1097280" y="2731098"/>
            <a:ext cx="10058400" cy="250110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Font typeface="Arial"/>
              <a:buChar char="•"/>
            </a:pPr>
            <a:r>
              <a:rPr lang="en-IN" b="1"/>
              <a:t>Fraud Detection</a:t>
            </a:r>
            <a:endParaRPr/>
          </a:p>
          <a:p>
            <a:pPr marL="91440" lvl="0" indent="-127000" algn="l" rtl="0">
              <a:lnSpc>
                <a:spcPct val="90000"/>
              </a:lnSpc>
              <a:spcBef>
                <a:spcPts val="1400"/>
              </a:spcBef>
              <a:spcAft>
                <a:spcPts val="0"/>
              </a:spcAft>
              <a:buSzPts val="2000"/>
              <a:buFont typeface="Arial"/>
              <a:buChar char="•"/>
            </a:pPr>
            <a:r>
              <a:rPr lang="en-IN" b="1"/>
              <a:t>Offering Personalized Services</a:t>
            </a:r>
            <a:endParaRPr b="1"/>
          </a:p>
          <a:p>
            <a:pPr marL="91440" lvl="0" indent="-127000" algn="l" rtl="0">
              <a:lnSpc>
                <a:spcPct val="90000"/>
              </a:lnSpc>
              <a:spcBef>
                <a:spcPts val="1400"/>
              </a:spcBef>
              <a:spcAft>
                <a:spcPts val="0"/>
              </a:spcAft>
              <a:buSzPts val="2000"/>
              <a:buFont typeface="Arial"/>
              <a:buChar char="•"/>
            </a:pPr>
            <a:r>
              <a:rPr lang="en-IN" b="1"/>
              <a:t>Risk Management</a:t>
            </a:r>
            <a:endParaRPr b="1"/>
          </a:p>
          <a:p>
            <a:pPr marL="91440" lvl="0" indent="-127000" algn="l" rtl="0">
              <a:lnSpc>
                <a:spcPct val="90000"/>
              </a:lnSpc>
              <a:spcBef>
                <a:spcPts val="1400"/>
              </a:spcBef>
              <a:spcAft>
                <a:spcPts val="0"/>
              </a:spcAft>
              <a:buSzPts val="2000"/>
              <a:buFont typeface="Arial"/>
              <a:buChar char="•"/>
            </a:pPr>
            <a:r>
              <a:rPr lang="en-IN" b="1"/>
              <a:t>Addressing Compliance Requirement</a:t>
            </a:r>
            <a:endParaRPr b="1"/>
          </a:p>
          <a:p>
            <a:pPr marL="91440" lvl="0" indent="0" algn="l" rtl="0">
              <a:lnSpc>
                <a:spcPct val="90000"/>
              </a:lnSpc>
              <a:spcBef>
                <a:spcPts val="1400"/>
              </a:spcBef>
              <a:spcAft>
                <a:spcPts val="0"/>
              </a:spcAft>
              <a:buSzPts val="2000"/>
              <a:buFont typeface="Arial"/>
              <a:buNone/>
            </a:pPr>
            <a:endParaRPr/>
          </a:p>
        </p:txBody>
      </p:sp>
      <p:sp>
        <p:nvSpPr>
          <p:cNvPr id="509" name="Google Shape;509;p2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sp>
        <p:nvSpPr>
          <p:cNvPr id="510" name="Google Shape;510;p2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a:latin typeface="Arial Black"/>
                <a:ea typeface="Arial Black"/>
                <a:cs typeface="Arial Black"/>
                <a:sym typeface="Arial Black"/>
              </a:rPr>
              <a:t>Future Scope</a:t>
            </a:r>
            <a:endParaRPr>
              <a:latin typeface="Arial Black"/>
              <a:ea typeface="Arial Black"/>
              <a:cs typeface="Arial Black"/>
              <a:sym typeface="Arial Black"/>
            </a:endParaRPr>
          </a:p>
        </p:txBody>
      </p:sp>
      <p:sp>
        <p:nvSpPr>
          <p:cNvPr id="511" name="Google Shape;511;p2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512" name="Google Shape;512;p25"/>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IN">
                <a:latin typeface="Arial Black"/>
                <a:ea typeface="Arial Black"/>
                <a:cs typeface="Arial Black"/>
                <a:sym typeface="Arial Black"/>
              </a:rPr>
              <a:t>List of Publications</a:t>
            </a:r>
            <a:endParaRPr b="1"/>
          </a:p>
        </p:txBody>
      </p:sp>
      <p:sp>
        <p:nvSpPr>
          <p:cNvPr id="519" name="Google Shape;519;p26"/>
          <p:cNvSpPr txBox="1">
            <a:spLocks noGrp="1"/>
          </p:cNvSpPr>
          <p:nvPr>
            <p:ph type="body" idx="1"/>
          </p:nvPr>
        </p:nvSpPr>
        <p:spPr>
          <a:xfrm>
            <a:off x="1289275" y="1737400"/>
            <a:ext cx="9674400" cy="4131600"/>
          </a:xfrm>
          <a:prstGeom prst="rect">
            <a:avLst/>
          </a:prstGeom>
          <a:noFill/>
          <a:ln>
            <a:noFill/>
          </a:ln>
        </p:spPr>
        <p:txBody>
          <a:bodyPr spcFirstLastPara="1" wrap="square" lIns="0" tIns="45700" rIns="0" bIns="45700" anchor="t" anchorCtr="0">
            <a:noAutofit/>
          </a:bodyPr>
          <a:lstStyle/>
          <a:p>
            <a:pPr marL="0" lvl="0" indent="0" algn="l" rtl="0">
              <a:spcBef>
                <a:spcPts val="1200"/>
              </a:spcBef>
              <a:spcAft>
                <a:spcPts val="200"/>
              </a:spcAft>
              <a:buNone/>
            </a:pPr>
            <a:r>
              <a:rPr lang="en-IN"/>
              <a:t> </a:t>
            </a:r>
            <a:endParaRPr/>
          </a:p>
        </p:txBody>
      </p:sp>
      <p:sp>
        <p:nvSpPr>
          <p:cNvPr id="520" name="Google Shape;520;p2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sp>
        <p:nvSpPr>
          <p:cNvPr id="521" name="Google Shape;521;p26"/>
          <p:cNvSpPr txBox="1">
            <a:spLocks noGrp="1"/>
          </p:cNvSpPr>
          <p:nvPr>
            <p:ph type="body" idx="1"/>
          </p:nvPr>
        </p:nvSpPr>
        <p:spPr>
          <a:xfrm>
            <a:off x="1097280" y="2731098"/>
            <a:ext cx="10058400" cy="250110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Font typeface="Arial"/>
              <a:buChar char="•"/>
            </a:pPr>
            <a:r>
              <a:rPr lang="en-IN" b="1"/>
              <a:t>ICINC-2020 </a:t>
            </a:r>
            <a:endParaRPr/>
          </a:p>
          <a:p>
            <a:pPr marL="91440" lvl="0" indent="-127000" algn="l" rtl="0">
              <a:lnSpc>
                <a:spcPct val="90000"/>
              </a:lnSpc>
              <a:spcBef>
                <a:spcPts val="1400"/>
              </a:spcBef>
              <a:spcAft>
                <a:spcPts val="0"/>
              </a:spcAft>
              <a:buSzPts val="2000"/>
              <a:buFont typeface="Arial"/>
              <a:buChar char="•"/>
            </a:pPr>
            <a:r>
              <a:rPr lang="en-IN" b="1"/>
              <a:t>DSNCR-2020 </a:t>
            </a:r>
            <a:endParaRPr b="1"/>
          </a:p>
          <a:p>
            <a:pPr marL="91440" lvl="0" indent="0" algn="l" rtl="0">
              <a:lnSpc>
                <a:spcPct val="90000"/>
              </a:lnSpc>
              <a:spcBef>
                <a:spcPts val="1400"/>
              </a:spcBef>
              <a:spcAft>
                <a:spcPts val="0"/>
              </a:spcAft>
              <a:buSzPts val="2000"/>
              <a:buFont typeface="Arial"/>
              <a:buNone/>
            </a:pPr>
            <a:endParaRPr/>
          </a:p>
        </p:txBody>
      </p:sp>
      <p:sp>
        <p:nvSpPr>
          <p:cNvPr id="522" name="Google Shape;522;p2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523" name="Google Shape;523;p26"/>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7"/>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Font typeface="Arial"/>
              <a:buChar char="•"/>
            </a:pPr>
            <a:r>
              <a:rPr lang="en-IN"/>
              <a:t>Moro, P. Cortez, and P. Rita, “A data-driven approach to predict the success of bank telemarketing,” Decision Support Systems, vol. 62, s. 22-31, 2014.</a:t>
            </a:r>
            <a:endParaRPr/>
          </a:p>
          <a:p>
            <a:pPr marL="91440" lvl="0" indent="-127000" algn="l" rtl="0">
              <a:lnSpc>
                <a:spcPct val="90000"/>
              </a:lnSpc>
              <a:spcBef>
                <a:spcPts val="1400"/>
              </a:spcBef>
              <a:spcAft>
                <a:spcPts val="0"/>
              </a:spcAft>
              <a:buSzPts val="2000"/>
              <a:buFont typeface="Arial"/>
              <a:buChar char="•"/>
            </a:pPr>
            <a:r>
              <a:rPr lang="en-IN"/>
              <a:t>S. Sumathi, S. Sivanandam, Introduction to Data Mining and Its Applications, Springer Science Business Media, 2006.</a:t>
            </a:r>
            <a:endParaRPr/>
          </a:p>
          <a:p>
            <a:pPr marL="91440" lvl="0" indent="-127000" algn="l" rtl="0">
              <a:lnSpc>
                <a:spcPct val="90000"/>
              </a:lnSpc>
              <a:spcBef>
                <a:spcPts val="1400"/>
              </a:spcBef>
              <a:spcAft>
                <a:spcPts val="0"/>
              </a:spcAft>
              <a:buSzPts val="2000"/>
              <a:buFont typeface="Arial"/>
              <a:buChar char="•"/>
            </a:pPr>
            <a:r>
              <a:rPr lang="en-IN"/>
              <a:t>A.Keramati, R. JafariMarandi, M. Aliannejadi, I. Ahmadian, M. Mozaffari, and U. Abbasi, “Improved churn prediction in telecommunication industry using data techniques,” Applied Soft Computing, vol. 24, s. 994- 1012, 2014.</a:t>
            </a:r>
            <a:endParaRPr/>
          </a:p>
          <a:p>
            <a:pPr marL="91440" lvl="0" indent="-127000" algn="l" rtl="0">
              <a:lnSpc>
                <a:spcPct val="90000"/>
              </a:lnSpc>
              <a:spcBef>
                <a:spcPts val="1400"/>
              </a:spcBef>
              <a:spcAft>
                <a:spcPts val="0"/>
              </a:spcAft>
              <a:buSzPts val="2000"/>
              <a:buFont typeface="Arial"/>
              <a:buChar char="•"/>
            </a:pPr>
            <a:r>
              <a:rPr lang="en-IN"/>
              <a:t>M.S. Bas¸arslan, F. Kayaalp, “Customer churn analysis with classification algorithms in telecommunication sector. ICAT’17, Istanbul, Turkey, 2017.</a:t>
            </a:r>
            <a:endParaRPr/>
          </a:p>
          <a:p>
            <a:pPr marL="91440" lvl="0" indent="-127000" algn="l" rtl="0">
              <a:lnSpc>
                <a:spcPct val="90000"/>
              </a:lnSpc>
              <a:spcBef>
                <a:spcPts val="1400"/>
              </a:spcBef>
              <a:spcAft>
                <a:spcPts val="0"/>
              </a:spcAft>
              <a:buSzPts val="2000"/>
              <a:buFont typeface="Arial"/>
              <a:buChar char="•"/>
            </a:pPr>
            <a:r>
              <a:rPr lang="en-IN"/>
              <a:t>M.P.Bach, S. Jukovi c,K. Dumici, and N. Sarlija, “Business client segmentation in banking using self-organizing maps”, South East European Journal of Economics and Business, vol. 8,no. 2, s. 32-41, 2013.</a:t>
            </a:r>
            <a:endParaRPr/>
          </a:p>
          <a:p>
            <a:pPr marL="91440" lvl="0" indent="0" algn="l" rtl="0">
              <a:lnSpc>
                <a:spcPct val="90000"/>
              </a:lnSpc>
              <a:spcBef>
                <a:spcPts val="1400"/>
              </a:spcBef>
              <a:spcAft>
                <a:spcPts val="0"/>
              </a:spcAft>
              <a:buSzPts val="2000"/>
              <a:buFont typeface="Arial"/>
              <a:buNone/>
            </a:pPr>
            <a:endParaRPr/>
          </a:p>
        </p:txBody>
      </p:sp>
      <p:sp>
        <p:nvSpPr>
          <p:cNvPr id="526" name="Google Shape;526;p2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
        <p:nvSpPr>
          <p:cNvPr id="527" name="Google Shape;527;p2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a:latin typeface="Arial Black"/>
                <a:ea typeface="Arial Black"/>
                <a:cs typeface="Arial Black"/>
                <a:sym typeface="Arial Black"/>
              </a:rPr>
              <a:t>References</a:t>
            </a:r>
            <a:endParaRPr>
              <a:latin typeface="Arial Black"/>
              <a:ea typeface="Arial Black"/>
              <a:cs typeface="Arial Black"/>
              <a:sym typeface="Arial Black"/>
            </a:endParaRPr>
          </a:p>
        </p:txBody>
      </p:sp>
      <p:sp>
        <p:nvSpPr>
          <p:cNvPr id="528" name="Google Shape;528;p2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529" name="Google Shape;529;p27"/>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
          <p:cNvSpPr txBox="1">
            <a:spLocks noGrp="1"/>
          </p:cNvSpPr>
          <p:nvPr>
            <p:ph type="title"/>
          </p:nvPr>
        </p:nvSpPr>
        <p:spPr>
          <a:xfrm>
            <a:off x="1097280" y="-99551"/>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a:latin typeface="Arial Black"/>
                <a:ea typeface="Arial Black"/>
                <a:cs typeface="Arial Black"/>
                <a:sym typeface="Arial Black"/>
              </a:rPr>
              <a:t>Introduction</a:t>
            </a:r>
            <a:endParaRPr/>
          </a:p>
        </p:txBody>
      </p:sp>
      <p:grpSp>
        <p:nvGrpSpPr>
          <p:cNvPr id="201" name="Google Shape;201;p3"/>
          <p:cNvGrpSpPr/>
          <p:nvPr/>
        </p:nvGrpSpPr>
        <p:grpSpPr>
          <a:xfrm>
            <a:off x="303284" y="2318598"/>
            <a:ext cx="5099239" cy="3248647"/>
            <a:chOff x="197266" y="695208"/>
            <a:chExt cx="5099239" cy="3248647"/>
          </a:xfrm>
        </p:grpSpPr>
        <p:sp>
          <p:nvSpPr>
            <p:cNvPr id="202" name="Google Shape;202;p3"/>
            <p:cNvSpPr/>
            <p:nvPr/>
          </p:nvSpPr>
          <p:spPr>
            <a:xfrm>
              <a:off x="2237246" y="1503982"/>
              <a:ext cx="1590000" cy="903600"/>
            </a:xfrm>
            <a:prstGeom prst="roundRect">
              <a:avLst>
                <a:gd name="adj" fmla="val 1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txBox="1"/>
            <p:nvPr/>
          </p:nvSpPr>
          <p:spPr>
            <a:xfrm>
              <a:off x="2263716" y="1530452"/>
              <a:ext cx="1537200" cy="850800"/>
            </a:xfrm>
            <a:prstGeom prst="rect">
              <a:avLst/>
            </a:prstGeom>
            <a:noFill/>
            <a:ln>
              <a:noFill/>
            </a:ln>
          </p:spPr>
          <p:txBody>
            <a:bodyPr spcFirstLastPara="1" wrap="square" lIns="34275" tIns="22850" rIns="34275" bIns="2285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IN" sz="1800" b="1" i="0" u="none" strike="noStrike" cap="none">
                  <a:solidFill>
                    <a:schemeClr val="lt1"/>
                  </a:solidFill>
                  <a:latin typeface="Calibri"/>
                  <a:ea typeface="Calibri"/>
                  <a:cs typeface="Calibri"/>
                  <a:sym typeface="Calibri"/>
                </a:rPr>
                <a:t>Possible Classification Methods</a:t>
              </a:r>
              <a:endParaRPr/>
            </a:p>
          </p:txBody>
        </p:sp>
        <p:sp>
          <p:nvSpPr>
            <p:cNvPr id="204" name="Google Shape;204;p3"/>
            <p:cNvSpPr/>
            <p:nvPr/>
          </p:nvSpPr>
          <p:spPr>
            <a:xfrm>
              <a:off x="197266" y="1595171"/>
              <a:ext cx="849000" cy="808800"/>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txBox="1"/>
            <p:nvPr/>
          </p:nvSpPr>
          <p:spPr>
            <a:xfrm>
              <a:off x="220958" y="1618863"/>
              <a:ext cx="801900" cy="761400"/>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IN" sz="1600" b="0" i="0" u="none" strike="noStrike" cap="none">
                  <a:solidFill>
                    <a:schemeClr val="lt1"/>
                  </a:solidFill>
                  <a:latin typeface="Calibri"/>
                  <a:ea typeface="Calibri"/>
                  <a:cs typeface="Calibri"/>
                  <a:sym typeface="Calibri"/>
                </a:rPr>
                <a:t>Random Forest Classifier </a:t>
              </a:r>
              <a:endParaRPr/>
            </a:p>
          </p:txBody>
        </p:sp>
        <p:sp>
          <p:nvSpPr>
            <p:cNvPr id="206" name="Google Shape;206;p3"/>
            <p:cNvSpPr/>
            <p:nvPr/>
          </p:nvSpPr>
          <p:spPr>
            <a:xfrm>
              <a:off x="1171257" y="2387918"/>
              <a:ext cx="994800" cy="624600"/>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txBox="1"/>
            <p:nvPr/>
          </p:nvSpPr>
          <p:spPr>
            <a:xfrm>
              <a:off x="1189552" y="2406213"/>
              <a:ext cx="958200" cy="588000"/>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IN" sz="1600" b="0" i="0" u="none" strike="noStrike" cap="none">
                  <a:solidFill>
                    <a:schemeClr val="lt1"/>
                  </a:solidFill>
                  <a:latin typeface="Calibri"/>
                  <a:ea typeface="Calibri"/>
                  <a:cs typeface="Calibri"/>
                  <a:sym typeface="Calibri"/>
                </a:rPr>
                <a:t>Logistic Regression</a:t>
              </a:r>
              <a:endParaRPr/>
            </a:p>
          </p:txBody>
        </p:sp>
        <p:sp>
          <p:nvSpPr>
            <p:cNvPr id="208" name="Google Shape;208;p3"/>
            <p:cNvSpPr/>
            <p:nvPr/>
          </p:nvSpPr>
          <p:spPr>
            <a:xfrm>
              <a:off x="1091417" y="744455"/>
              <a:ext cx="1046100" cy="782100"/>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txBox="1"/>
            <p:nvPr/>
          </p:nvSpPr>
          <p:spPr>
            <a:xfrm>
              <a:off x="1114323" y="767361"/>
              <a:ext cx="1000500" cy="736200"/>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IN" sz="1600" b="0" i="0" u="none" strike="noStrike" cap="none">
                  <a:solidFill>
                    <a:schemeClr val="lt1"/>
                  </a:solidFill>
                  <a:latin typeface="Calibri"/>
                  <a:ea typeface="Calibri"/>
                  <a:cs typeface="Calibri"/>
                  <a:sym typeface="Calibri"/>
                </a:rPr>
                <a:t>K Nearest Neighbour </a:t>
              </a:r>
              <a:endParaRPr/>
            </a:p>
          </p:txBody>
        </p:sp>
        <p:sp>
          <p:nvSpPr>
            <p:cNvPr id="210" name="Google Shape;210;p3"/>
            <p:cNvSpPr/>
            <p:nvPr/>
          </p:nvSpPr>
          <p:spPr>
            <a:xfrm>
              <a:off x="3752557" y="695208"/>
              <a:ext cx="755400" cy="666000"/>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txBox="1"/>
            <p:nvPr/>
          </p:nvSpPr>
          <p:spPr>
            <a:xfrm>
              <a:off x="3772061" y="714712"/>
              <a:ext cx="716400" cy="627000"/>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IN" sz="1600" b="0" i="0" u="none" strike="noStrike" cap="none">
                  <a:solidFill>
                    <a:schemeClr val="lt1"/>
                  </a:solidFill>
                  <a:latin typeface="Calibri"/>
                  <a:ea typeface="Calibri"/>
                  <a:cs typeface="Calibri"/>
                  <a:sym typeface="Calibri"/>
                </a:rPr>
                <a:t>Naïve Bayes</a:t>
              </a:r>
              <a:endParaRPr/>
            </a:p>
          </p:txBody>
        </p:sp>
        <p:sp>
          <p:nvSpPr>
            <p:cNvPr id="212" name="Google Shape;212;p3"/>
            <p:cNvSpPr/>
            <p:nvPr/>
          </p:nvSpPr>
          <p:spPr>
            <a:xfrm>
              <a:off x="2774401" y="3138016"/>
              <a:ext cx="1052700" cy="612600"/>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txBox="1"/>
            <p:nvPr/>
          </p:nvSpPr>
          <p:spPr>
            <a:xfrm>
              <a:off x="2792347" y="3155962"/>
              <a:ext cx="1016700" cy="576900"/>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IN" sz="1600" b="0" i="0" u="none" strike="noStrike" cap="none">
                  <a:solidFill>
                    <a:schemeClr val="lt1"/>
                  </a:solidFill>
                  <a:latin typeface="Calibri"/>
                  <a:ea typeface="Calibri"/>
                  <a:cs typeface="Calibri"/>
                  <a:sym typeface="Calibri"/>
                </a:rPr>
                <a:t>C 4.5 Algorithm</a:t>
              </a:r>
              <a:endParaRPr/>
            </a:p>
          </p:txBody>
        </p:sp>
        <p:sp>
          <p:nvSpPr>
            <p:cNvPr id="214" name="Google Shape;214;p3"/>
            <p:cNvSpPr/>
            <p:nvPr/>
          </p:nvSpPr>
          <p:spPr>
            <a:xfrm>
              <a:off x="4344305" y="2740287"/>
              <a:ext cx="952200" cy="711000"/>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txBox="1"/>
            <p:nvPr/>
          </p:nvSpPr>
          <p:spPr>
            <a:xfrm>
              <a:off x="4365130" y="2761112"/>
              <a:ext cx="910500" cy="669300"/>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IN" sz="1600" b="0" i="0" u="none" strike="noStrike" cap="none">
                  <a:solidFill>
                    <a:schemeClr val="lt1"/>
                  </a:solidFill>
                  <a:latin typeface="Calibri"/>
                  <a:ea typeface="Calibri"/>
                  <a:cs typeface="Calibri"/>
                  <a:sym typeface="Calibri"/>
                </a:rPr>
                <a:t>ANN Algorithm</a:t>
              </a:r>
              <a:endParaRPr/>
            </a:p>
          </p:txBody>
        </p:sp>
        <p:sp>
          <p:nvSpPr>
            <p:cNvPr id="216" name="Google Shape;216;p3"/>
            <p:cNvSpPr/>
            <p:nvPr/>
          </p:nvSpPr>
          <p:spPr>
            <a:xfrm>
              <a:off x="4771104" y="1747974"/>
              <a:ext cx="523200" cy="556200"/>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txBox="1"/>
            <p:nvPr/>
          </p:nvSpPr>
          <p:spPr>
            <a:xfrm>
              <a:off x="4786429" y="1763299"/>
              <a:ext cx="492600" cy="525600"/>
            </a:xfrm>
            <a:prstGeom prst="rect">
              <a:avLst/>
            </a:prstGeom>
            <a:noFill/>
            <a:ln>
              <a:noFill/>
            </a:ln>
          </p:spPr>
          <p:txBody>
            <a:bodyPr spcFirstLastPara="1" wrap="square" lIns="34275" tIns="22850" rIns="34275" bIns="22850"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IN" sz="1800" b="0" i="0" u="none" strike="noStrike" cap="none">
                  <a:solidFill>
                    <a:schemeClr val="lt1"/>
                  </a:solidFill>
                  <a:latin typeface="Calibri"/>
                  <a:ea typeface="Calibri"/>
                  <a:cs typeface="Calibri"/>
                  <a:sym typeface="Calibri"/>
                </a:rPr>
                <a:t>ID 3</a:t>
              </a:r>
              <a:endParaRPr/>
            </a:p>
          </p:txBody>
        </p:sp>
        <p:sp>
          <p:nvSpPr>
            <p:cNvPr id="218" name="Google Shape;218;p3"/>
            <p:cNvSpPr/>
            <p:nvPr/>
          </p:nvSpPr>
          <p:spPr>
            <a:xfrm>
              <a:off x="467401" y="3251455"/>
              <a:ext cx="746400" cy="692400"/>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txBox="1"/>
            <p:nvPr/>
          </p:nvSpPr>
          <p:spPr>
            <a:xfrm>
              <a:off x="487682" y="3271736"/>
              <a:ext cx="705900" cy="651900"/>
            </a:xfrm>
            <a:prstGeom prst="rect">
              <a:avLst/>
            </a:prstGeom>
            <a:noFill/>
            <a:ln>
              <a:noFill/>
            </a:ln>
          </p:spPr>
          <p:txBody>
            <a:bodyPr spcFirstLastPara="1" wrap="square" lIns="26650" tIns="17775" rIns="26650" bIns="17775"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IN" sz="1400" b="0" i="0" u="none" strike="noStrike" cap="none">
                  <a:solidFill>
                    <a:schemeClr val="lt1"/>
                  </a:solidFill>
                  <a:latin typeface="Calibri"/>
                  <a:ea typeface="Calibri"/>
                  <a:cs typeface="Calibri"/>
                  <a:sym typeface="Calibri"/>
                </a:rPr>
                <a:t>48 Decision Trees</a:t>
              </a:r>
              <a:endParaRPr/>
            </a:p>
          </p:txBody>
        </p:sp>
      </p:grpSp>
      <p:sp>
        <p:nvSpPr>
          <p:cNvPr id="220" name="Google Shape;220;p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cxnSp>
        <p:nvCxnSpPr>
          <p:cNvPr id="221" name="Google Shape;221;p3"/>
          <p:cNvCxnSpPr/>
          <p:nvPr/>
        </p:nvCxnSpPr>
        <p:spPr>
          <a:xfrm>
            <a:off x="3193773" y="3975652"/>
            <a:ext cx="0" cy="739800"/>
          </a:xfrm>
          <a:prstGeom prst="straightConnector1">
            <a:avLst/>
          </a:prstGeom>
          <a:noFill/>
          <a:ln w="12700" cap="flat" cmpd="sng">
            <a:solidFill>
              <a:schemeClr val="accent1"/>
            </a:solidFill>
            <a:prstDash val="solid"/>
            <a:round/>
            <a:headEnd type="none" w="sm" len="sm"/>
            <a:tailEnd type="triangle" w="med" len="med"/>
          </a:ln>
        </p:spPr>
      </p:cxnSp>
      <p:cxnSp>
        <p:nvCxnSpPr>
          <p:cNvPr id="222" name="Google Shape;222;p3"/>
          <p:cNvCxnSpPr/>
          <p:nvPr/>
        </p:nvCxnSpPr>
        <p:spPr>
          <a:xfrm>
            <a:off x="3949148" y="3613835"/>
            <a:ext cx="861300" cy="0"/>
          </a:xfrm>
          <a:prstGeom prst="straightConnector1">
            <a:avLst/>
          </a:prstGeom>
          <a:noFill/>
          <a:ln w="12700" cap="flat" cmpd="sng">
            <a:solidFill>
              <a:schemeClr val="accent1"/>
            </a:solidFill>
            <a:prstDash val="solid"/>
            <a:round/>
            <a:headEnd type="none" w="sm" len="sm"/>
            <a:tailEnd type="triangle" w="med" len="med"/>
          </a:ln>
        </p:spPr>
      </p:cxnSp>
      <p:cxnSp>
        <p:nvCxnSpPr>
          <p:cNvPr id="223" name="Google Shape;223;p3"/>
          <p:cNvCxnSpPr/>
          <p:nvPr/>
        </p:nvCxnSpPr>
        <p:spPr>
          <a:xfrm rot="10800000">
            <a:off x="2322143" y="2486674"/>
            <a:ext cx="990900" cy="697500"/>
          </a:xfrm>
          <a:prstGeom prst="bentConnector3">
            <a:avLst>
              <a:gd name="adj1" fmla="val 50000"/>
            </a:avLst>
          </a:prstGeom>
          <a:noFill/>
          <a:ln w="12700" cap="flat" cmpd="sng">
            <a:solidFill>
              <a:schemeClr val="accent1"/>
            </a:solidFill>
            <a:prstDash val="solid"/>
            <a:round/>
            <a:headEnd type="none" w="sm" len="sm"/>
            <a:tailEnd type="triangle" w="med" len="med"/>
          </a:ln>
        </p:spPr>
      </p:cxnSp>
      <p:cxnSp>
        <p:nvCxnSpPr>
          <p:cNvPr id="224" name="Google Shape;224;p3"/>
          <p:cNvCxnSpPr/>
          <p:nvPr/>
        </p:nvCxnSpPr>
        <p:spPr>
          <a:xfrm rot="10800000">
            <a:off x="1232309" y="3551582"/>
            <a:ext cx="1259100" cy="0"/>
          </a:xfrm>
          <a:prstGeom prst="straightConnector1">
            <a:avLst/>
          </a:prstGeom>
          <a:noFill/>
          <a:ln w="12700" cap="flat" cmpd="sng">
            <a:solidFill>
              <a:schemeClr val="accent1"/>
            </a:solidFill>
            <a:prstDash val="solid"/>
            <a:round/>
            <a:headEnd type="none" w="sm" len="sm"/>
            <a:tailEnd type="triangle" w="med" len="med"/>
          </a:ln>
        </p:spPr>
      </p:cxnSp>
      <p:cxnSp>
        <p:nvCxnSpPr>
          <p:cNvPr id="225" name="Google Shape;225;p3"/>
          <p:cNvCxnSpPr/>
          <p:nvPr/>
        </p:nvCxnSpPr>
        <p:spPr>
          <a:xfrm>
            <a:off x="3803374" y="3975652"/>
            <a:ext cx="569700" cy="357900"/>
          </a:xfrm>
          <a:prstGeom prst="straightConnector1">
            <a:avLst/>
          </a:prstGeom>
          <a:noFill/>
          <a:ln w="12700" cap="flat" cmpd="sng">
            <a:solidFill>
              <a:schemeClr val="accent1"/>
            </a:solidFill>
            <a:prstDash val="solid"/>
            <a:round/>
            <a:headEnd type="none" w="sm" len="sm"/>
            <a:tailEnd type="triangle" w="med" len="med"/>
          </a:ln>
        </p:spPr>
      </p:cxnSp>
      <p:cxnSp>
        <p:nvCxnSpPr>
          <p:cNvPr id="226" name="Google Shape;226;p3"/>
          <p:cNvCxnSpPr/>
          <p:nvPr/>
        </p:nvCxnSpPr>
        <p:spPr>
          <a:xfrm>
            <a:off x="2491409" y="3975652"/>
            <a:ext cx="0" cy="1418100"/>
          </a:xfrm>
          <a:prstGeom prst="straightConnector1">
            <a:avLst/>
          </a:prstGeom>
          <a:noFill/>
          <a:ln w="12700" cap="flat" cmpd="sng">
            <a:solidFill>
              <a:schemeClr val="accent1"/>
            </a:solidFill>
            <a:prstDash val="solid"/>
            <a:round/>
            <a:headEnd type="none" w="sm" len="sm"/>
            <a:tailEnd type="none" w="sm" len="sm"/>
          </a:ln>
        </p:spPr>
      </p:cxnSp>
      <p:cxnSp>
        <p:nvCxnSpPr>
          <p:cNvPr id="227" name="Google Shape;227;p3"/>
          <p:cNvCxnSpPr/>
          <p:nvPr/>
        </p:nvCxnSpPr>
        <p:spPr>
          <a:xfrm rot="10800000">
            <a:off x="1338509" y="5393635"/>
            <a:ext cx="1152900" cy="0"/>
          </a:xfrm>
          <a:prstGeom prst="straightConnector1">
            <a:avLst/>
          </a:prstGeom>
          <a:noFill/>
          <a:ln w="12700" cap="flat" cmpd="sng">
            <a:solidFill>
              <a:schemeClr val="accent1"/>
            </a:solidFill>
            <a:prstDash val="solid"/>
            <a:round/>
            <a:headEnd type="none" w="sm" len="sm"/>
            <a:tailEnd type="triangle" w="med" len="med"/>
          </a:ln>
        </p:spPr>
      </p:cxnSp>
      <p:cxnSp>
        <p:nvCxnSpPr>
          <p:cNvPr id="228" name="Google Shape;228;p3"/>
          <p:cNvCxnSpPr/>
          <p:nvPr/>
        </p:nvCxnSpPr>
        <p:spPr>
          <a:xfrm>
            <a:off x="3569551" y="2575473"/>
            <a:ext cx="0" cy="608700"/>
          </a:xfrm>
          <a:prstGeom prst="straightConnector1">
            <a:avLst/>
          </a:prstGeom>
          <a:noFill/>
          <a:ln w="12700" cap="flat" cmpd="sng">
            <a:solidFill>
              <a:schemeClr val="accent1"/>
            </a:solidFill>
            <a:prstDash val="solid"/>
            <a:round/>
            <a:headEnd type="none" w="sm" len="sm"/>
            <a:tailEnd type="none" w="sm" len="sm"/>
          </a:ln>
        </p:spPr>
      </p:cxnSp>
      <p:cxnSp>
        <p:nvCxnSpPr>
          <p:cNvPr id="229" name="Google Shape;229;p3"/>
          <p:cNvCxnSpPr/>
          <p:nvPr/>
        </p:nvCxnSpPr>
        <p:spPr>
          <a:xfrm>
            <a:off x="3569551" y="2575478"/>
            <a:ext cx="233700" cy="0"/>
          </a:xfrm>
          <a:prstGeom prst="straightConnector1">
            <a:avLst/>
          </a:prstGeom>
          <a:noFill/>
          <a:ln w="12700" cap="flat" cmpd="sng">
            <a:solidFill>
              <a:schemeClr val="accent1"/>
            </a:solidFill>
            <a:prstDash val="solid"/>
            <a:round/>
            <a:headEnd type="none" w="sm" len="sm"/>
            <a:tailEnd type="triangle" w="med" len="med"/>
          </a:ln>
        </p:spPr>
      </p:cxnSp>
      <p:cxnSp>
        <p:nvCxnSpPr>
          <p:cNvPr id="230" name="Google Shape;230;p3"/>
          <p:cNvCxnSpPr/>
          <p:nvPr/>
        </p:nvCxnSpPr>
        <p:spPr>
          <a:xfrm flipH="1">
            <a:off x="2146709" y="3714260"/>
            <a:ext cx="344700" cy="261300"/>
          </a:xfrm>
          <a:prstGeom prst="straightConnector1">
            <a:avLst/>
          </a:prstGeom>
          <a:noFill/>
          <a:ln w="12700" cap="flat" cmpd="sng">
            <a:solidFill>
              <a:schemeClr val="accent1"/>
            </a:solidFill>
            <a:prstDash val="solid"/>
            <a:round/>
            <a:headEnd type="none" w="sm" len="sm"/>
            <a:tailEnd type="triangle" w="med" len="med"/>
          </a:ln>
        </p:spPr>
      </p:cxnSp>
      <p:sp>
        <p:nvSpPr>
          <p:cNvPr id="231" name="Google Shape;231;p3"/>
          <p:cNvSpPr txBox="1"/>
          <p:nvPr/>
        </p:nvSpPr>
        <p:spPr>
          <a:xfrm>
            <a:off x="5785775" y="2221929"/>
            <a:ext cx="5370000" cy="51399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Helping a Financial Institution to Predict the Potential Customers, Analyse Customer Satisfaction and build a Decision Support System to help Loan Approvals.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Analysing following algorithms and selecting the best one for Customer Acquisition, Retention and Loan Prediction respectively.</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Thus improving Accuracy, developing  a Scalable System for Predictive Analysis.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3"/>
          <p:cNvSpPr txBox="1"/>
          <p:nvPr/>
        </p:nvSpPr>
        <p:spPr>
          <a:xfrm>
            <a:off x="1700167" y="5702651"/>
            <a:ext cx="1815000" cy="261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100">
                <a:solidFill>
                  <a:schemeClr val="dk1"/>
                </a:solidFill>
                <a:latin typeface="Calibri"/>
                <a:ea typeface="Calibri"/>
                <a:cs typeface="Calibri"/>
                <a:sym typeface="Calibri"/>
              </a:rPr>
              <a:t>Fig: Classification Algorithms</a:t>
            </a:r>
            <a:endParaRPr/>
          </a:p>
        </p:txBody>
      </p:sp>
      <p:sp>
        <p:nvSpPr>
          <p:cNvPr id="233" name="Google Shape;233;p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234" name="Google Shape;234;p3"/>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a:latin typeface="Arial Black"/>
                <a:ea typeface="Arial Black"/>
                <a:cs typeface="Arial Black"/>
                <a:sym typeface="Arial Black"/>
              </a:rPr>
              <a:t>Problem Statement</a:t>
            </a:r>
            <a:endParaRPr/>
          </a:p>
        </p:txBody>
      </p:sp>
      <p:sp>
        <p:nvSpPr>
          <p:cNvPr id="237" name="Google Shape;237;p4"/>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3200"/>
              <a:buNone/>
            </a:pPr>
            <a:endParaRPr sz="3200" dirty="0"/>
          </a:p>
          <a:p>
            <a:pPr marL="0" lvl="0" indent="0" algn="l" rtl="0">
              <a:lnSpc>
                <a:spcPct val="90000"/>
              </a:lnSpc>
              <a:spcBef>
                <a:spcPts val="1400"/>
              </a:spcBef>
              <a:spcAft>
                <a:spcPts val="0"/>
              </a:spcAft>
              <a:buSzPts val="3200"/>
              <a:buNone/>
            </a:pPr>
            <a:endParaRPr sz="3200" dirty="0"/>
          </a:p>
          <a:p>
            <a:pPr marL="0" lvl="0" indent="0" algn="l" rtl="0">
              <a:lnSpc>
                <a:spcPct val="90000"/>
              </a:lnSpc>
              <a:spcBef>
                <a:spcPts val="1400"/>
              </a:spcBef>
              <a:spcAft>
                <a:spcPts val="0"/>
              </a:spcAft>
              <a:buSzPts val="3200"/>
              <a:buNone/>
            </a:pPr>
            <a:r>
              <a:rPr lang="en-IN" sz="3200" dirty="0"/>
              <a:t>To develop a novel system for predicting the potential customers for the banking industry using </a:t>
            </a:r>
            <a:r>
              <a:rPr lang="en-IN" sz="3200" b="1" dirty="0"/>
              <a:t>C 4.5 Algorithm</a:t>
            </a:r>
            <a:r>
              <a:rPr lang="en-IN" sz="3200" dirty="0"/>
              <a:t>, Retention of Customers and Loan Prediction using </a:t>
            </a:r>
            <a:r>
              <a:rPr lang="en-IN" sz="3200" b="1" dirty="0"/>
              <a:t>Random Forest Algorithm.</a:t>
            </a:r>
            <a:endParaRPr dirty="0"/>
          </a:p>
          <a:p>
            <a:pPr marL="0" lvl="0" indent="0" algn="l" rtl="0">
              <a:lnSpc>
                <a:spcPct val="90000"/>
              </a:lnSpc>
              <a:spcBef>
                <a:spcPts val="1400"/>
              </a:spcBef>
              <a:spcAft>
                <a:spcPts val="0"/>
              </a:spcAft>
              <a:buSzPts val="3200"/>
              <a:buNone/>
            </a:pPr>
            <a:endParaRPr sz="3200" dirty="0"/>
          </a:p>
        </p:txBody>
      </p:sp>
      <p:sp>
        <p:nvSpPr>
          <p:cNvPr id="238" name="Google Shape;238;p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239" name="Google Shape;239;p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240" name="Google Shape;240;p4"/>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
          <p:cNvSpPr txBox="1">
            <a:spLocks noGrp="1"/>
          </p:cNvSpPr>
          <p:nvPr>
            <p:ph type="title"/>
          </p:nvPr>
        </p:nvSpPr>
        <p:spPr>
          <a:xfrm>
            <a:off x="813488" y="136525"/>
            <a:ext cx="10515600" cy="1381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a:latin typeface="Arial Black"/>
                <a:ea typeface="Arial Black"/>
                <a:cs typeface="Arial Black"/>
                <a:sym typeface="Arial Black"/>
              </a:rPr>
              <a:t>Literature Survey</a:t>
            </a:r>
            <a:endParaRPr/>
          </a:p>
        </p:txBody>
      </p:sp>
      <p:graphicFrame>
        <p:nvGraphicFramePr>
          <p:cNvPr id="249" name="Google Shape;249;p6"/>
          <p:cNvGraphicFramePr/>
          <p:nvPr/>
        </p:nvGraphicFramePr>
        <p:xfrm>
          <a:off x="454866" y="1889307"/>
          <a:ext cx="11232850" cy="4219170"/>
        </p:xfrm>
        <a:graphic>
          <a:graphicData uri="http://schemas.openxmlformats.org/drawingml/2006/table">
            <a:tbl>
              <a:tblPr firstRow="1" bandRow="1">
                <a:noFill/>
                <a:tableStyleId>{AFB492B5-224D-4397-83F3-502D28649E36}</a:tableStyleId>
              </a:tblPr>
              <a:tblGrid>
                <a:gridCol w="3744275">
                  <a:extLst>
                    <a:ext uri="{9D8B030D-6E8A-4147-A177-3AD203B41FA5}">
                      <a16:colId xmlns:a16="http://schemas.microsoft.com/office/drawing/2014/main" val="20000"/>
                    </a:ext>
                  </a:extLst>
                </a:gridCol>
                <a:gridCol w="3299075">
                  <a:extLst>
                    <a:ext uri="{9D8B030D-6E8A-4147-A177-3AD203B41FA5}">
                      <a16:colId xmlns:a16="http://schemas.microsoft.com/office/drawing/2014/main" val="20001"/>
                    </a:ext>
                  </a:extLst>
                </a:gridCol>
                <a:gridCol w="4189500">
                  <a:extLst>
                    <a:ext uri="{9D8B030D-6E8A-4147-A177-3AD203B41FA5}">
                      <a16:colId xmlns:a16="http://schemas.microsoft.com/office/drawing/2014/main" val="20002"/>
                    </a:ext>
                  </a:extLst>
                </a:gridCol>
              </a:tblGrid>
              <a:tr h="348375">
                <a:tc>
                  <a:txBody>
                    <a:bodyPr/>
                    <a:lstStyle/>
                    <a:p>
                      <a:pPr marL="0" marR="0" lvl="0" indent="0" algn="ctr" rtl="0">
                        <a:lnSpc>
                          <a:spcPct val="100000"/>
                        </a:lnSpc>
                        <a:spcBef>
                          <a:spcPts val="0"/>
                        </a:spcBef>
                        <a:spcAft>
                          <a:spcPts val="0"/>
                        </a:spcAft>
                        <a:buNone/>
                        <a:defRPr sz="1400" u="none" strike="noStrike" cap="none"/>
                      </a:pPr>
                      <a:r>
                        <a:rPr lang="en-IN" sz="1800" b="1" u="none" strike="noStrike" cap="none"/>
                        <a:t>Paper/Article Name</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1" u="none" strike="noStrike" cap="none"/>
                        <a:t>Publishing House and year</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1" u="none" strike="noStrike" cap="none"/>
                        <a:t>Description</a:t>
                      </a:r>
                      <a:endParaRPr/>
                    </a:p>
                  </a:txBody>
                  <a:tcPr marL="91450" marR="91450" marT="45725" marB="45725"/>
                </a:tc>
                <a:extLst>
                  <a:ext uri="{0D108BD9-81ED-4DB2-BD59-A6C34878D82A}">
                    <a16:rowId xmlns:a16="http://schemas.microsoft.com/office/drawing/2014/main" val="10000"/>
                  </a:ext>
                </a:extLst>
              </a:tr>
              <a:tr h="1190150">
                <a:tc>
                  <a:txBody>
                    <a:bodyPr/>
                    <a:lstStyle/>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Classification Of A Bank Data Set On Various</a:t>
                      </a:r>
                      <a:endParaRPr/>
                    </a:p>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Data Mining Platforms</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IEEE </a:t>
                      </a:r>
                      <a:endParaRPr/>
                    </a:p>
                    <a:p>
                      <a:pPr marL="0" marR="0" lvl="0" indent="0" algn="ctr" rtl="0">
                        <a:lnSpc>
                          <a:spcPct val="100000"/>
                        </a:lnSpc>
                        <a:spcBef>
                          <a:spcPts val="0"/>
                        </a:spcBef>
                        <a:spcAft>
                          <a:spcPts val="0"/>
                        </a:spcAft>
                        <a:buNone/>
                        <a:defRPr sz="1400" u="none" strike="noStrike" cap="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In this paper, accuracy, precision and fmeasure criteria were used to test performances of the</a:t>
                      </a:r>
                      <a:endParaRPr/>
                    </a:p>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classification models. </a:t>
                      </a:r>
                      <a:endParaRPr sz="1800" b="0" u="none" strike="noStrike" cap="none"/>
                    </a:p>
                  </a:txBody>
                  <a:tcPr marL="91450" marR="91450" marT="45725" marB="45725"/>
                </a:tc>
                <a:extLst>
                  <a:ext uri="{0D108BD9-81ED-4DB2-BD59-A6C34878D82A}">
                    <a16:rowId xmlns:a16="http://schemas.microsoft.com/office/drawing/2014/main" val="10001"/>
                  </a:ext>
                </a:extLst>
              </a:tr>
              <a:tr h="2663250">
                <a:tc>
                  <a:txBody>
                    <a:bodyPr/>
                    <a:lstStyle/>
                    <a:p>
                      <a:pPr marL="0" marR="0" lvl="0" indent="0" algn="ctr" rtl="0">
                        <a:lnSpc>
                          <a:spcPct val="100000"/>
                        </a:lnSpc>
                        <a:spcBef>
                          <a:spcPts val="0"/>
                        </a:spcBef>
                        <a:spcAft>
                          <a:spcPts val="0"/>
                        </a:spcAft>
                        <a:buNone/>
                        <a:defRPr sz="1400" u="none" strike="noStrike" cap="none"/>
                      </a:pPr>
                      <a:r>
                        <a:rPr lang="en-IN" sz="1800" b="0" u="none" strike="noStrike" cap="none"/>
                        <a:t>Digitalisation and Big Data Mining in Banking</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IEEE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In this paper, having summarized the recent applications, big data in banking have been exploited for improving customer satisfaction, marketing and optimizing strategic management. Specifically security and fraud detection, risk management and investment banking, customer relationship management (CRM) and other advanced supports.</a:t>
                      </a:r>
                      <a:endParaRPr sz="18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250" name="Google Shape;250;p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251" name="Google Shape;251;p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252" name="Google Shape;252;p6"/>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graphicFrame>
        <p:nvGraphicFramePr>
          <p:cNvPr id="255" name="Google Shape;255;p7"/>
          <p:cNvGraphicFramePr/>
          <p:nvPr/>
        </p:nvGraphicFramePr>
        <p:xfrm>
          <a:off x="443813" y="153731"/>
          <a:ext cx="11304375" cy="6096075"/>
        </p:xfrm>
        <a:graphic>
          <a:graphicData uri="http://schemas.openxmlformats.org/drawingml/2006/table">
            <a:tbl>
              <a:tblPr firstRow="1" bandRow="1">
                <a:noFill/>
                <a:tableStyleId>{AFB492B5-224D-4397-83F3-502D28649E36}</a:tableStyleId>
              </a:tblPr>
              <a:tblGrid>
                <a:gridCol w="3730400">
                  <a:extLst>
                    <a:ext uri="{9D8B030D-6E8A-4147-A177-3AD203B41FA5}">
                      <a16:colId xmlns:a16="http://schemas.microsoft.com/office/drawing/2014/main" val="20000"/>
                    </a:ext>
                  </a:extLst>
                </a:gridCol>
                <a:gridCol w="3285000">
                  <a:extLst>
                    <a:ext uri="{9D8B030D-6E8A-4147-A177-3AD203B41FA5}">
                      <a16:colId xmlns:a16="http://schemas.microsoft.com/office/drawing/2014/main" val="20001"/>
                    </a:ext>
                  </a:extLst>
                </a:gridCol>
                <a:gridCol w="4288975">
                  <a:extLst>
                    <a:ext uri="{9D8B030D-6E8A-4147-A177-3AD203B41FA5}">
                      <a16:colId xmlns:a16="http://schemas.microsoft.com/office/drawing/2014/main" val="20002"/>
                    </a:ext>
                  </a:extLst>
                </a:gridCol>
              </a:tblGrid>
              <a:tr h="378075">
                <a:tc>
                  <a:txBody>
                    <a:bodyPr/>
                    <a:lstStyle/>
                    <a:p>
                      <a:pPr marL="0" marR="0" lvl="0" indent="0" algn="ctr" rtl="0">
                        <a:lnSpc>
                          <a:spcPct val="100000"/>
                        </a:lnSpc>
                        <a:spcBef>
                          <a:spcPts val="0"/>
                        </a:spcBef>
                        <a:spcAft>
                          <a:spcPts val="0"/>
                        </a:spcAft>
                        <a:buNone/>
                        <a:defRPr sz="1400" u="none" strike="noStrike" cap="none"/>
                      </a:pPr>
                      <a:r>
                        <a:rPr lang="en-IN" sz="1800" b="1" u="none" strike="noStrike" cap="none"/>
                        <a:t>Paper/Article Name</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1" u="none" strike="noStrike" cap="none"/>
                        <a:t>Publishing House and year</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1" u="none" strike="noStrike" cap="none"/>
                        <a:t>Description</a:t>
                      </a:r>
                      <a:endParaRPr/>
                    </a:p>
                  </a:txBody>
                  <a:tcPr marL="91450" marR="91450" marT="45725" marB="45725"/>
                </a:tc>
                <a:extLst>
                  <a:ext uri="{0D108BD9-81ED-4DB2-BD59-A6C34878D82A}">
                    <a16:rowId xmlns:a16="http://schemas.microsoft.com/office/drawing/2014/main" val="10000"/>
                  </a:ext>
                </a:extLst>
              </a:tr>
              <a:tr h="1433800">
                <a:tc>
                  <a:txBody>
                    <a:bodyPr/>
                    <a:lstStyle/>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Analysis of Banking Data Using Machine Learning.</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IEEE </a:t>
                      </a:r>
                      <a:endParaRPr/>
                    </a:p>
                    <a:p>
                      <a:pPr marL="0" marR="0" lvl="0" indent="0" algn="ctr" rtl="0">
                        <a:lnSpc>
                          <a:spcPct val="100000"/>
                        </a:lnSpc>
                        <a:spcBef>
                          <a:spcPts val="0"/>
                        </a:spcBef>
                        <a:spcAft>
                          <a:spcPts val="0"/>
                        </a:spcAft>
                        <a:buNone/>
                        <a:defRPr sz="1400" u="none" strike="noStrike" cap="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In this paper, they have summarised various algorithms of ML and how ANN can be used for customer retention and fraud detection in banking sector.</a:t>
                      </a:r>
                      <a:endParaRPr sz="1800" b="0" u="none" strike="noStrike" cap="none"/>
                    </a:p>
                  </a:txBody>
                  <a:tcPr marL="91450" marR="91450" marT="45725" marB="45725"/>
                </a:tc>
                <a:extLst>
                  <a:ext uri="{0D108BD9-81ED-4DB2-BD59-A6C34878D82A}">
                    <a16:rowId xmlns:a16="http://schemas.microsoft.com/office/drawing/2014/main" val="10001"/>
                  </a:ext>
                </a:extLst>
              </a:tr>
              <a:tr h="1087300">
                <a:tc>
                  <a:txBody>
                    <a:bodyPr/>
                    <a:lstStyle/>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Fraud Detection in Banking Sector using Data mining. </a:t>
                      </a: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IJSR</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b="0" i="0" u="none" strike="noStrike" cap="none">
                          <a:solidFill>
                            <a:schemeClr val="dk1"/>
                          </a:solidFill>
                          <a:latin typeface="Calibri"/>
                          <a:ea typeface="Calibri"/>
                          <a:cs typeface="Calibri"/>
                          <a:sym typeface="Calibri"/>
                        </a:rPr>
                        <a:t>This paper provides an overview of the concept of Data Mining and different frauds in Banking. </a:t>
                      </a:r>
                      <a:endParaRPr sz="1800" b="0" i="0" u="none" strike="noStrike" cap="none"/>
                    </a:p>
                  </a:txBody>
                  <a:tcPr marL="91450" marR="91450" marT="45725" marB="45725"/>
                </a:tc>
                <a:extLst>
                  <a:ext uri="{0D108BD9-81ED-4DB2-BD59-A6C34878D82A}">
                    <a16:rowId xmlns:a16="http://schemas.microsoft.com/office/drawing/2014/main" val="10002"/>
                  </a:ext>
                </a:extLst>
              </a:tr>
              <a:tr h="1401100">
                <a:tc>
                  <a:txBody>
                    <a:bodyPr/>
                    <a:lstStyle/>
                    <a:p>
                      <a:pPr marL="0" marR="0" lvl="0" indent="0" algn="ctr" rtl="0">
                        <a:lnSpc>
                          <a:spcPct val="100000"/>
                        </a:lnSpc>
                        <a:spcBef>
                          <a:spcPts val="0"/>
                        </a:spcBef>
                        <a:spcAft>
                          <a:spcPts val="0"/>
                        </a:spcAft>
                        <a:buNone/>
                        <a:defRPr sz="1400" u="none" strike="noStrike" cap="none"/>
                      </a:pPr>
                      <a:r>
                        <a:rPr lang="en-IN" sz="1800" u="none" strike="noStrike" cap="none">
                          <a:solidFill>
                            <a:schemeClr val="dk1"/>
                          </a:solidFill>
                          <a:latin typeface="Calibri"/>
                          <a:ea typeface="Calibri"/>
                          <a:cs typeface="Calibri"/>
                          <a:sym typeface="Calibri"/>
                        </a:rPr>
                        <a:t>An Exploratory Data Analysis for Loan Prediction Based on Nature of the Clients.</a:t>
                      </a: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IJRTE</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solidFill>
                            <a:schemeClr val="dk1"/>
                          </a:solidFill>
                          <a:latin typeface="Calibri"/>
                          <a:ea typeface="Calibri"/>
                          <a:cs typeface="Calibri"/>
                          <a:sym typeface="Calibri"/>
                        </a:rPr>
                        <a:t>The aim of this paper is to find the nature of the client applying for the personal loan. An exploratory data analysis technique is used to deal with this problem. </a:t>
                      </a:r>
                      <a:endParaRPr sz="1800" b="0" i="0" u="none" strike="noStrike" cap="none"/>
                    </a:p>
                  </a:txBody>
                  <a:tcPr marL="91450" marR="91450" marT="45725" marB="45725"/>
                </a:tc>
                <a:extLst>
                  <a:ext uri="{0D108BD9-81ED-4DB2-BD59-A6C34878D82A}">
                    <a16:rowId xmlns:a16="http://schemas.microsoft.com/office/drawing/2014/main" val="10003"/>
                  </a:ext>
                </a:extLst>
              </a:tr>
              <a:tr h="1795800">
                <a:tc>
                  <a:txBody>
                    <a:bodyPr/>
                    <a:lstStyle/>
                    <a:p>
                      <a:pPr marL="0" marR="0" lvl="0" indent="0" algn="ctr" rtl="0">
                        <a:lnSpc>
                          <a:spcPct val="100000"/>
                        </a:lnSpc>
                        <a:spcBef>
                          <a:spcPts val="0"/>
                        </a:spcBef>
                        <a:spcAft>
                          <a:spcPts val="0"/>
                        </a:spcAft>
                        <a:buNone/>
                        <a:defRPr sz="1400" u="none" strike="noStrike" cap="none"/>
                      </a:pPr>
                      <a:r>
                        <a:rPr lang="en-IN" sz="1800" u="none" strike="noStrike" cap="none">
                          <a:solidFill>
                            <a:schemeClr val="dk1"/>
                          </a:solidFill>
                          <a:latin typeface="Calibri"/>
                          <a:ea typeface="Calibri"/>
                          <a:cs typeface="Calibri"/>
                          <a:sym typeface="Calibri"/>
                        </a:rPr>
                        <a:t>Research on bank credit default prediction based on data mining algorithm.</a:t>
                      </a: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solidFill>
                            <a:schemeClr val="dk1"/>
                          </a:solidFill>
                          <a:latin typeface="Calibri"/>
                          <a:ea typeface="Calibri"/>
                          <a:cs typeface="Calibri"/>
                          <a:sym typeface="Calibri"/>
                        </a:rPr>
                        <a:t>The International Journal of Social Sciences and Humanities Invention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solidFill>
                            <a:schemeClr val="dk1"/>
                          </a:solidFill>
                          <a:latin typeface="Calibri"/>
                          <a:ea typeface="Calibri"/>
                          <a:cs typeface="Calibri"/>
                          <a:sym typeface="Calibri"/>
                        </a:rPr>
                        <a:t>This paper established bank credit default prediction models using Random Forest, Logistic Regression and SVM classification algorithms and compared the classification effect. Results show that Random Forest algorithm is more suitable.</a:t>
                      </a:r>
                      <a:endParaRPr sz="1800" b="0" i="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256" name="Google Shape;256;p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257" name="Google Shape;257;p7"/>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a:latin typeface="Arial Black"/>
                <a:ea typeface="Arial Black"/>
                <a:cs typeface="Arial Black"/>
                <a:sym typeface="Arial Black"/>
              </a:rPr>
              <a:t>Gap Analysis</a:t>
            </a:r>
            <a:endParaRPr/>
          </a:p>
        </p:txBody>
      </p:sp>
      <p:sp>
        <p:nvSpPr>
          <p:cNvPr id="260" name="Google Shape;260;p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261" name="Google Shape;261;p8"/>
          <p:cNvSpPr txBox="1">
            <a:spLocks noGrp="1"/>
          </p:cNvSpPr>
          <p:nvPr>
            <p:ph type="body" idx="1"/>
          </p:nvPr>
        </p:nvSpPr>
        <p:spPr>
          <a:xfrm>
            <a:off x="1154000" y="5723351"/>
            <a:ext cx="10058400" cy="365100"/>
          </a:xfrm>
          <a:prstGeom prst="rect">
            <a:avLst/>
          </a:prstGeom>
          <a:noFill/>
          <a:ln>
            <a:noFill/>
          </a:ln>
        </p:spPr>
        <p:txBody>
          <a:bodyPr spcFirstLastPara="1" wrap="square" lIns="0" tIns="45700" rIns="0" bIns="45700" anchor="t" anchorCtr="0">
            <a:normAutofit lnSpcReduction="10000"/>
          </a:bodyPr>
          <a:lstStyle/>
          <a:p>
            <a:pPr marL="91440" lvl="0" indent="-127000" algn="ctr" rtl="0">
              <a:lnSpc>
                <a:spcPct val="90000"/>
              </a:lnSpc>
              <a:spcBef>
                <a:spcPts val="0"/>
              </a:spcBef>
              <a:spcAft>
                <a:spcPts val="0"/>
              </a:spcAft>
              <a:buSzPts val="2000"/>
              <a:buChar char=" "/>
            </a:pPr>
            <a:r>
              <a:rPr lang="en-IN" b="1">
                <a:solidFill>
                  <a:schemeClr val="dk1"/>
                </a:solidFill>
              </a:rPr>
              <a:t>Feature</a:t>
            </a:r>
            <a:r>
              <a:rPr lang="en-IN">
                <a:solidFill>
                  <a:schemeClr val="dk1"/>
                </a:solidFill>
              </a:rPr>
              <a:t>: Customer Acquisition</a:t>
            </a:r>
            <a:endParaRPr/>
          </a:p>
          <a:p>
            <a:pPr marL="91440" lvl="0" indent="0" algn="ctr" rtl="0">
              <a:lnSpc>
                <a:spcPct val="90000"/>
              </a:lnSpc>
              <a:spcBef>
                <a:spcPts val="1400"/>
              </a:spcBef>
              <a:spcAft>
                <a:spcPts val="0"/>
              </a:spcAft>
              <a:buSzPts val="2000"/>
              <a:buNone/>
            </a:pPr>
            <a:endParaRPr>
              <a:solidFill>
                <a:schemeClr val="dk1"/>
              </a:solidFill>
            </a:endParaRPr>
          </a:p>
          <a:p>
            <a:pPr marL="91440" lvl="0" indent="0" algn="ctr" rtl="0">
              <a:lnSpc>
                <a:spcPct val="90000"/>
              </a:lnSpc>
              <a:spcBef>
                <a:spcPts val="1400"/>
              </a:spcBef>
              <a:spcAft>
                <a:spcPts val="0"/>
              </a:spcAft>
              <a:buSzPts val="2000"/>
              <a:buNone/>
            </a:pPr>
            <a:endParaRPr>
              <a:solidFill>
                <a:schemeClr val="dk1"/>
              </a:solidFill>
            </a:endParaRPr>
          </a:p>
          <a:p>
            <a:pPr marL="91440" lvl="0" indent="0" algn="l" rtl="0">
              <a:lnSpc>
                <a:spcPct val="90000"/>
              </a:lnSpc>
              <a:spcBef>
                <a:spcPts val="1400"/>
              </a:spcBef>
              <a:spcAft>
                <a:spcPts val="0"/>
              </a:spcAft>
              <a:buSzPts val="2000"/>
              <a:buNone/>
            </a:pPr>
            <a:endParaRPr/>
          </a:p>
        </p:txBody>
      </p:sp>
      <p:graphicFrame>
        <p:nvGraphicFramePr>
          <p:cNvPr id="262" name="Google Shape;262;p8"/>
          <p:cNvGraphicFramePr/>
          <p:nvPr/>
        </p:nvGraphicFramePr>
        <p:xfrm>
          <a:off x="2777157" y="1906294"/>
          <a:ext cx="6637650" cy="3564875"/>
        </p:xfrm>
        <a:graphic>
          <a:graphicData uri="http://schemas.openxmlformats.org/drawingml/2006/table">
            <a:tbl>
              <a:tblPr firstRow="1" bandRow="1">
                <a:noFill/>
                <a:tableStyleId>{AFB492B5-224D-4397-83F3-502D28649E36}</a:tableStyleId>
              </a:tblPr>
              <a:tblGrid>
                <a:gridCol w="1536000">
                  <a:extLst>
                    <a:ext uri="{9D8B030D-6E8A-4147-A177-3AD203B41FA5}">
                      <a16:colId xmlns:a16="http://schemas.microsoft.com/office/drawing/2014/main" val="20000"/>
                    </a:ext>
                  </a:extLst>
                </a:gridCol>
                <a:gridCol w="850275">
                  <a:extLst>
                    <a:ext uri="{9D8B030D-6E8A-4147-A177-3AD203B41FA5}">
                      <a16:colId xmlns:a16="http://schemas.microsoft.com/office/drawing/2014/main" val="20001"/>
                    </a:ext>
                  </a:extLst>
                </a:gridCol>
                <a:gridCol w="850275">
                  <a:extLst>
                    <a:ext uri="{9D8B030D-6E8A-4147-A177-3AD203B41FA5}">
                      <a16:colId xmlns:a16="http://schemas.microsoft.com/office/drawing/2014/main" val="20002"/>
                    </a:ext>
                  </a:extLst>
                </a:gridCol>
                <a:gridCol w="850275">
                  <a:extLst>
                    <a:ext uri="{9D8B030D-6E8A-4147-A177-3AD203B41FA5}">
                      <a16:colId xmlns:a16="http://schemas.microsoft.com/office/drawing/2014/main" val="20003"/>
                    </a:ext>
                  </a:extLst>
                </a:gridCol>
                <a:gridCol w="850275">
                  <a:extLst>
                    <a:ext uri="{9D8B030D-6E8A-4147-A177-3AD203B41FA5}">
                      <a16:colId xmlns:a16="http://schemas.microsoft.com/office/drawing/2014/main" val="20004"/>
                    </a:ext>
                  </a:extLst>
                </a:gridCol>
                <a:gridCol w="850275">
                  <a:extLst>
                    <a:ext uri="{9D8B030D-6E8A-4147-A177-3AD203B41FA5}">
                      <a16:colId xmlns:a16="http://schemas.microsoft.com/office/drawing/2014/main" val="20005"/>
                    </a:ext>
                  </a:extLst>
                </a:gridCol>
                <a:gridCol w="850275">
                  <a:extLst>
                    <a:ext uri="{9D8B030D-6E8A-4147-A177-3AD203B41FA5}">
                      <a16:colId xmlns:a16="http://schemas.microsoft.com/office/drawing/2014/main" val="20006"/>
                    </a:ext>
                  </a:extLst>
                </a:gridCol>
              </a:tblGrid>
              <a:tr h="404125">
                <a:tc>
                  <a:txBody>
                    <a:bodyPr/>
                    <a:lstStyle/>
                    <a:p>
                      <a:pPr marL="0" marR="0" lvl="0" indent="0" algn="ctr" rtl="0">
                        <a:lnSpc>
                          <a:spcPct val="107000"/>
                        </a:lnSpc>
                        <a:spcBef>
                          <a:spcPts val="0"/>
                        </a:spcBef>
                        <a:spcAft>
                          <a:spcPts val="0"/>
                        </a:spcAft>
                        <a:buNone/>
                        <a:defRPr sz="1400" u="none" strike="noStrike" cap="none"/>
                      </a:pPr>
                      <a:r>
                        <a:rPr lang="en-IN" sz="1600" u="none" strike="noStrike" cap="none"/>
                        <a:t>Criteria</a:t>
                      </a:r>
                      <a:endParaRPr sz="1600" u="none" strike="noStrike" cap="none">
                        <a:latin typeface="Calibri"/>
                        <a:ea typeface="Calibri"/>
                        <a:cs typeface="Calibri"/>
                        <a:sym typeface="Calibri"/>
                      </a:endParaRPr>
                    </a:p>
                  </a:txBody>
                  <a:tcPr marL="91450" marR="91450" marT="45725" marB="45725"/>
                </a:tc>
                <a:tc gridSpan="3">
                  <a:txBody>
                    <a:bodyPr/>
                    <a:lstStyle/>
                    <a:p>
                      <a:pPr marL="0" marR="0" lvl="0" indent="0" algn="ctr" rtl="0">
                        <a:lnSpc>
                          <a:spcPct val="107000"/>
                        </a:lnSpc>
                        <a:spcBef>
                          <a:spcPts val="0"/>
                        </a:spcBef>
                        <a:spcAft>
                          <a:spcPts val="0"/>
                        </a:spcAft>
                        <a:buNone/>
                        <a:defRPr sz="1400" u="none" strike="noStrike" cap="none"/>
                      </a:pPr>
                      <a:r>
                        <a:rPr lang="en-IN" sz="1600" u="none" strike="noStrike" cap="none"/>
                        <a:t>Accuracy</a:t>
                      </a:r>
                      <a:endParaRPr sz="1600" u="none" strike="noStrike" cap="none">
                        <a:latin typeface="Calibri"/>
                        <a:ea typeface="Calibri"/>
                        <a:cs typeface="Calibri"/>
                        <a:sym typeface="Calibri"/>
                      </a:endParaRPr>
                    </a:p>
                  </a:txBody>
                  <a:tcPr marL="91450" marR="91450" marT="45725" marB="45725"/>
                </a:tc>
                <a:tc hMerge="1">
                  <a:txBody>
                    <a:bodyPr/>
                    <a:lstStyle/>
                    <a:p>
                      <a:endParaRPr lang="en-US"/>
                    </a:p>
                  </a:txBody>
                  <a:tcPr/>
                </a:tc>
                <a:tc hMerge="1">
                  <a:txBody>
                    <a:bodyPr/>
                    <a:lstStyle/>
                    <a:p>
                      <a:endParaRPr lang="en-US"/>
                    </a:p>
                  </a:txBody>
                  <a:tcPr/>
                </a:tc>
                <a:tc gridSpan="3">
                  <a:txBody>
                    <a:bodyPr/>
                    <a:lstStyle/>
                    <a:p>
                      <a:pPr marL="0" marR="0" lvl="0" indent="0" algn="ctr" rtl="0">
                        <a:lnSpc>
                          <a:spcPct val="107000"/>
                        </a:lnSpc>
                        <a:spcBef>
                          <a:spcPts val="0"/>
                        </a:spcBef>
                        <a:spcAft>
                          <a:spcPts val="0"/>
                        </a:spcAft>
                        <a:buNone/>
                        <a:defRPr sz="1400" u="none" strike="noStrike" cap="none"/>
                      </a:pPr>
                      <a:r>
                        <a:rPr lang="en-IN" sz="1600" u="none" strike="noStrike" cap="none"/>
                        <a:t>Precision</a:t>
                      </a:r>
                      <a:endParaRPr sz="1600" u="none" strike="noStrike" cap="none">
                        <a:latin typeface="Calibri"/>
                        <a:ea typeface="Calibri"/>
                        <a:cs typeface="Calibri"/>
                        <a:sym typeface="Calibri"/>
                      </a:endParaRPr>
                    </a:p>
                  </a:txBody>
                  <a:tcPr marL="91450" marR="91450" marT="45725"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32150">
                <a:tc>
                  <a:txBody>
                    <a:bodyPr/>
                    <a:lstStyle/>
                    <a:p>
                      <a:pPr marL="0" marR="0" lvl="0" indent="0" algn="ctr" rtl="0">
                        <a:lnSpc>
                          <a:spcPct val="107000"/>
                        </a:lnSpc>
                        <a:spcBef>
                          <a:spcPts val="0"/>
                        </a:spcBef>
                        <a:spcAft>
                          <a:spcPts val="0"/>
                        </a:spcAft>
                        <a:buNone/>
                        <a:defRPr sz="1400" u="none" strike="noStrike" cap="none"/>
                      </a:pPr>
                      <a:r>
                        <a:rPr lang="en-IN" sz="1800" u="none" strike="noStrike" cap="none"/>
                        <a:t>Algorithms</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NB</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KNN</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C4.5</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NB</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KNN</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C4.5</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632150">
                <a:tc>
                  <a:txBody>
                    <a:bodyPr/>
                    <a:lstStyle/>
                    <a:p>
                      <a:pPr marL="0" marR="0" lvl="0" indent="0" algn="ctr" rtl="0">
                        <a:lnSpc>
                          <a:spcPct val="107000"/>
                        </a:lnSpc>
                        <a:spcBef>
                          <a:spcPts val="0"/>
                        </a:spcBef>
                        <a:spcAft>
                          <a:spcPts val="0"/>
                        </a:spcAft>
                        <a:buNone/>
                        <a:defRPr sz="1400" u="none" strike="noStrike" cap="none"/>
                      </a:pPr>
                      <a:r>
                        <a:rPr lang="en-IN" sz="1800" u="none" strike="noStrike" cap="none"/>
                        <a:t>R</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0.87</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0.87</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solidFill>
                            <a:srgbClr val="FF0000"/>
                          </a:solidFill>
                        </a:rPr>
                        <a:t>0.906</a:t>
                      </a:r>
                      <a:endParaRPr sz="1800" u="none" strike="noStrike" cap="none">
                        <a:solidFill>
                          <a:srgbClr val="FF0000"/>
                        </a:solidFill>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0.93</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0.91</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0.92</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632150">
                <a:tc>
                  <a:txBody>
                    <a:bodyPr/>
                    <a:lstStyle/>
                    <a:p>
                      <a:pPr marL="0" marR="0" lvl="0" indent="0" algn="ctr" rtl="0">
                        <a:lnSpc>
                          <a:spcPct val="107000"/>
                        </a:lnSpc>
                        <a:spcBef>
                          <a:spcPts val="0"/>
                        </a:spcBef>
                        <a:spcAft>
                          <a:spcPts val="0"/>
                        </a:spcAft>
                        <a:buNone/>
                        <a:defRPr sz="1400" u="none" strike="noStrike" cap="none"/>
                      </a:pPr>
                      <a:r>
                        <a:rPr lang="en-IN" sz="1800" u="none" strike="noStrike" cap="none"/>
                        <a:t>Knime</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0.82</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0.87</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0.905</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0.88</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0.88</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0.92</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632150">
                <a:tc>
                  <a:txBody>
                    <a:bodyPr/>
                    <a:lstStyle/>
                    <a:p>
                      <a:pPr marL="0" marR="0" lvl="0" indent="0" algn="ctr" rtl="0">
                        <a:lnSpc>
                          <a:spcPct val="107000"/>
                        </a:lnSpc>
                        <a:spcBef>
                          <a:spcPts val="0"/>
                        </a:spcBef>
                        <a:spcAft>
                          <a:spcPts val="0"/>
                        </a:spcAft>
                        <a:buNone/>
                        <a:defRPr sz="1400" u="none" strike="noStrike" cap="none"/>
                      </a:pPr>
                      <a:r>
                        <a:rPr lang="en-IN" sz="1800" u="none" strike="noStrike" cap="none"/>
                        <a:t>RapidMiner</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0.86</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0.84</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0.88</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0.88</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0.88</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0.92</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632150">
                <a:tc>
                  <a:txBody>
                    <a:bodyPr/>
                    <a:lstStyle/>
                    <a:p>
                      <a:pPr marL="0" marR="0" lvl="0" indent="0" algn="ctr" rtl="0">
                        <a:lnSpc>
                          <a:spcPct val="107000"/>
                        </a:lnSpc>
                        <a:spcBef>
                          <a:spcPts val="0"/>
                        </a:spcBef>
                        <a:spcAft>
                          <a:spcPts val="0"/>
                        </a:spcAft>
                        <a:buNone/>
                        <a:defRPr sz="1400" u="none" strike="noStrike" cap="none"/>
                      </a:pPr>
                      <a:r>
                        <a:rPr lang="en-IN" sz="1800" u="none" strike="noStrike" cap="none"/>
                        <a:t>Weka</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0.88</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0.86</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0.90</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0.93</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t>0.91</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7000"/>
                        </a:lnSpc>
                        <a:spcBef>
                          <a:spcPts val="0"/>
                        </a:spcBef>
                        <a:spcAft>
                          <a:spcPts val="0"/>
                        </a:spcAft>
                        <a:buNone/>
                        <a:defRPr sz="1400" u="none" strike="noStrike" cap="none"/>
                      </a:pPr>
                      <a:r>
                        <a:rPr lang="en-IN" sz="1800" u="none" strike="noStrike" cap="none">
                          <a:solidFill>
                            <a:srgbClr val="FF0000"/>
                          </a:solidFill>
                        </a:rPr>
                        <a:t>0.937</a:t>
                      </a:r>
                      <a:endParaRPr sz="1800" u="none" strike="noStrike" cap="none">
                        <a:solidFill>
                          <a:srgbClr val="FF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bl>
          </a:graphicData>
        </a:graphic>
      </p:graphicFrame>
      <p:sp>
        <p:nvSpPr>
          <p:cNvPr id="263" name="Google Shape;263;p8"/>
          <p:cNvSpPr txBox="1">
            <a:spLocks noGrp="1"/>
          </p:cNvSpPr>
          <p:nvPr>
            <p:ph type="ftr" idx="11"/>
          </p:nvPr>
        </p:nvSpPr>
        <p:spPr>
          <a:xfrm flipH="1">
            <a:off x="3569550" y="6369570"/>
            <a:ext cx="57015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264" name="Google Shape;264;p8"/>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a:latin typeface="Arial Black"/>
                <a:ea typeface="Arial Black"/>
                <a:cs typeface="Arial Black"/>
                <a:sym typeface="Arial Black"/>
              </a:rPr>
              <a:t>Gap Analysis</a:t>
            </a:r>
            <a:endParaRPr/>
          </a:p>
        </p:txBody>
      </p:sp>
      <p:sp>
        <p:nvSpPr>
          <p:cNvPr id="267" name="Google Shape;267;p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268" name="Google Shape;268;p9"/>
          <p:cNvSpPr txBox="1">
            <a:spLocks noGrp="1"/>
          </p:cNvSpPr>
          <p:nvPr>
            <p:ph type="body" idx="1"/>
          </p:nvPr>
        </p:nvSpPr>
        <p:spPr>
          <a:xfrm>
            <a:off x="832225" y="5496651"/>
            <a:ext cx="10058400" cy="365100"/>
          </a:xfrm>
          <a:prstGeom prst="rect">
            <a:avLst/>
          </a:prstGeom>
          <a:noFill/>
          <a:ln>
            <a:noFill/>
          </a:ln>
        </p:spPr>
        <p:txBody>
          <a:bodyPr spcFirstLastPara="1" wrap="square" lIns="0" tIns="45700" rIns="0" bIns="45700" anchor="t" anchorCtr="0">
            <a:normAutofit lnSpcReduction="10000"/>
          </a:bodyPr>
          <a:lstStyle/>
          <a:p>
            <a:pPr marL="91440" lvl="0" indent="-127000" algn="ctr" rtl="0">
              <a:lnSpc>
                <a:spcPct val="90000"/>
              </a:lnSpc>
              <a:spcBef>
                <a:spcPts val="0"/>
              </a:spcBef>
              <a:spcAft>
                <a:spcPts val="0"/>
              </a:spcAft>
              <a:buSzPts val="2000"/>
              <a:buChar char=" "/>
            </a:pPr>
            <a:r>
              <a:rPr lang="en-IN" sz="2000" b="1">
                <a:solidFill>
                  <a:schemeClr val="dk1"/>
                </a:solidFill>
              </a:rPr>
              <a:t>Feature</a:t>
            </a:r>
            <a:r>
              <a:rPr lang="en-IN" sz="2000">
                <a:solidFill>
                  <a:schemeClr val="dk1"/>
                </a:solidFill>
              </a:rPr>
              <a:t>: Customer Retention</a:t>
            </a:r>
            <a:endParaRPr/>
          </a:p>
          <a:p>
            <a:pPr marL="1700000" lvl="8" indent="-139700" algn="ctr" rtl="0">
              <a:lnSpc>
                <a:spcPct val="90000"/>
              </a:lnSpc>
              <a:spcBef>
                <a:spcPts val="400"/>
              </a:spcBef>
              <a:spcAft>
                <a:spcPts val="0"/>
              </a:spcAft>
              <a:buSzPts val="1400"/>
              <a:buNone/>
            </a:pPr>
            <a:endParaRPr>
              <a:solidFill>
                <a:schemeClr val="dk1"/>
              </a:solidFill>
            </a:endParaRPr>
          </a:p>
          <a:p>
            <a:pPr marL="91440" lvl="0" indent="0" algn="ctr" rtl="0">
              <a:lnSpc>
                <a:spcPct val="90000"/>
              </a:lnSpc>
              <a:spcBef>
                <a:spcPts val="1600"/>
              </a:spcBef>
              <a:spcAft>
                <a:spcPts val="0"/>
              </a:spcAft>
              <a:buSzPts val="2000"/>
              <a:buNone/>
            </a:pPr>
            <a:endParaRPr>
              <a:solidFill>
                <a:schemeClr val="dk1"/>
              </a:solidFill>
            </a:endParaRPr>
          </a:p>
          <a:p>
            <a:pPr marL="91440" lvl="0" indent="0" algn="l" rtl="0">
              <a:lnSpc>
                <a:spcPct val="90000"/>
              </a:lnSpc>
              <a:spcBef>
                <a:spcPts val="1400"/>
              </a:spcBef>
              <a:spcAft>
                <a:spcPts val="0"/>
              </a:spcAft>
              <a:buSzPts val="2000"/>
              <a:buNone/>
            </a:pPr>
            <a:endParaRPr/>
          </a:p>
        </p:txBody>
      </p:sp>
      <p:graphicFrame>
        <p:nvGraphicFramePr>
          <p:cNvPr id="269" name="Google Shape;269;p9"/>
          <p:cNvGraphicFramePr/>
          <p:nvPr/>
        </p:nvGraphicFramePr>
        <p:xfrm>
          <a:off x="975360" y="2217456"/>
          <a:ext cx="10119375" cy="3114275"/>
        </p:xfrm>
        <a:graphic>
          <a:graphicData uri="http://schemas.openxmlformats.org/drawingml/2006/table">
            <a:tbl>
              <a:tblPr firstRow="1" bandRow="1">
                <a:noFill/>
                <a:tableStyleId>{AFB492B5-224D-4397-83F3-502D28649E36}</a:tableStyleId>
              </a:tblPr>
              <a:tblGrid>
                <a:gridCol w="3373125">
                  <a:extLst>
                    <a:ext uri="{9D8B030D-6E8A-4147-A177-3AD203B41FA5}">
                      <a16:colId xmlns:a16="http://schemas.microsoft.com/office/drawing/2014/main" val="20000"/>
                    </a:ext>
                  </a:extLst>
                </a:gridCol>
                <a:gridCol w="3373125">
                  <a:extLst>
                    <a:ext uri="{9D8B030D-6E8A-4147-A177-3AD203B41FA5}">
                      <a16:colId xmlns:a16="http://schemas.microsoft.com/office/drawing/2014/main" val="20001"/>
                    </a:ext>
                  </a:extLst>
                </a:gridCol>
                <a:gridCol w="3373125">
                  <a:extLst>
                    <a:ext uri="{9D8B030D-6E8A-4147-A177-3AD203B41FA5}">
                      <a16:colId xmlns:a16="http://schemas.microsoft.com/office/drawing/2014/main" val="20002"/>
                    </a:ext>
                  </a:extLst>
                </a:gridCol>
              </a:tblGrid>
              <a:tr h="790300">
                <a:tc>
                  <a:txBody>
                    <a:bodyPr/>
                    <a:lstStyle/>
                    <a:p>
                      <a:pPr marL="0" marR="0" lvl="0" indent="0" algn="ctr" rtl="0">
                        <a:lnSpc>
                          <a:spcPct val="100000"/>
                        </a:lnSpc>
                        <a:spcBef>
                          <a:spcPts val="0"/>
                        </a:spcBef>
                        <a:spcAft>
                          <a:spcPts val="0"/>
                        </a:spcAft>
                        <a:buNone/>
                        <a:defRPr sz="1400" u="none" strike="noStrike" cap="none"/>
                      </a:pPr>
                      <a:r>
                        <a:rPr lang="en-IN" sz="1800" u="none" strike="noStrike" cap="none"/>
                        <a:t>Paper Name</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Algorithm</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Efficiency</a:t>
                      </a:r>
                      <a:endParaRPr/>
                    </a:p>
                  </a:txBody>
                  <a:tcPr marL="91450" marR="91450" marT="45725" marB="45725"/>
                </a:tc>
                <a:extLst>
                  <a:ext uri="{0D108BD9-81ED-4DB2-BD59-A6C34878D82A}">
                    <a16:rowId xmlns:a16="http://schemas.microsoft.com/office/drawing/2014/main" val="10000"/>
                  </a:ext>
                </a:extLst>
              </a:tr>
              <a:tr h="1010425">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IN" sz="1800" u="none" strike="noStrike" cap="none">
                          <a:solidFill>
                            <a:schemeClr val="dk1"/>
                          </a:solidFill>
                        </a:rPr>
                        <a:t>Analysis of Banking Data Using Machine Learning.</a:t>
                      </a:r>
                      <a:endParaRPr/>
                    </a:p>
                    <a:p>
                      <a:pPr marL="0" marR="0" lvl="0" indent="0" algn="ctr" rtl="0">
                        <a:lnSpc>
                          <a:spcPct val="100000"/>
                        </a:lnSpc>
                        <a:spcBef>
                          <a:spcPts val="0"/>
                        </a:spcBef>
                        <a:spcAft>
                          <a:spcPts val="0"/>
                        </a:spcAft>
                        <a:buNone/>
                        <a:defRPr sz="1400" u="none" strike="noStrike" cap="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ANN</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72%</a:t>
                      </a:r>
                      <a:endParaRPr/>
                    </a:p>
                  </a:txBody>
                  <a:tcPr marL="91450" marR="91450" marT="45725" marB="45725"/>
                </a:tc>
                <a:extLst>
                  <a:ext uri="{0D108BD9-81ED-4DB2-BD59-A6C34878D82A}">
                    <a16:rowId xmlns:a16="http://schemas.microsoft.com/office/drawing/2014/main" val="10001"/>
                  </a:ext>
                </a:extLst>
              </a:tr>
              <a:tr h="1313550">
                <a:tc>
                  <a:txBody>
                    <a:bodyPr/>
                    <a:lstStyle/>
                    <a:p>
                      <a:pPr marL="0" marR="0" lvl="0" indent="0" algn="ctr" rtl="0">
                        <a:lnSpc>
                          <a:spcPct val="100000"/>
                        </a:lnSpc>
                        <a:spcBef>
                          <a:spcPts val="0"/>
                        </a:spcBef>
                        <a:spcAft>
                          <a:spcPts val="0"/>
                        </a:spcAft>
                        <a:buNone/>
                        <a:defRPr sz="1400" u="none" strike="noStrike" cap="none"/>
                      </a:pPr>
                      <a:r>
                        <a:rPr lang="en-IN" sz="1800" u="none" strike="noStrike" cap="none"/>
                        <a:t>Techniques for customer retention- A comparative study.</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Logistic Regression</a:t>
                      </a:r>
                      <a:endParaRPr/>
                    </a:p>
                    <a:p>
                      <a:pPr marL="0" marR="0" lvl="0" indent="0" algn="ctr" rtl="0">
                        <a:lnSpc>
                          <a:spcPct val="100000"/>
                        </a:lnSpc>
                        <a:spcBef>
                          <a:spcPts val="0"/>
                        </a:spcBef>
                        <a:spcAft>
                          <a:spcPts val="0"/>
                        </a:spcAft>
                        <a:buNone/>
                        <a:defRPr sz="1400" u="none" strike="noStrike" cap="none"/>
                      </a:pPr>
                      <a:r>
                        <a:rPr lang="en-IN" sz="1800" u="none" strike="noStrike" cap="none"/>
                        <a:t>Random Forest </a:t>
                      </a:r>
                      <a:endParaRPr/>
                    </a:p>
                    <a:p>
                      <a:pPr marL="0" marR="0" lvl="0" indent="0" algn="ctr" rtl="0">
                        <a:lnSpc>
                          <a:spcPct val="100000"/>
                        </a:lnSpc>
                        <a:spcBef>
                          <a:spcPts val="0"/>
                        </a:spcBef>
                        <a:spcAft>
                          <a:spcPts val="0"/>
                        </a:spcAft>
                        <a:buNone/>
                        <a:defRPr sz="1400" u="none" strike="noStrike" cap="none"/>
                      </a:pPr>
                      <a:r>
                        <a:rPr lang="en-IN" sz="1800" u="none" strike="noStrike" cap="none"/>
                        <a:t>KNN</a:t>
                      </a:r>
                      <a:endParaRPr/>
                    </a:p>
                    <a:p>
                      <a:pPr marL="0" marR="0" lvl="0" indent="0" algn="ctr" rtl="0">
                        <a:lnSpc>
                          <a:spcPct val="100000"/>
                        </a:lnSpc>
                        <a:spcBef>
                          <a:spcPts val="0"/>
                        </a:spcBef>
                        <a:spcAft>
                          <a:spcPts val="0"/>
                        </a:spcAft>
                        <a:buNone/>
                        <a:defRPr sz="1400" u="none" strike="noStrike" cap="none"/>
                      </a:pPr>
                      <a:r>
                        <a:rPr lang="en-IN" sz="1800" u="none" strike="noStrike" cap="none"/>
                        <a:t>Naïve Bayes</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87%</a:t>
                      </a:r>
                      <a:endParaRPr/>
                    </a:p>
                    <a:p>
                      <a:pPr marL="0" marR="0" lvl="0" indent="0" algn="ctr" rtl="0">
                        <a:lnSpc>
                          <a:spcPct val="100000"/>
                        </a:lnSpc>
                        <a:spcBef>
                          <a:spcPts val="0"/>
                        </a:spcBef>
                        <a:spcAft>
                          <a:spcPts val="0"/>
                        </a:spcAft>
                        <a:buNone/>
                        <a:defRPr sz="1400" u="none" strike="noStrike" cap="none"/>
                      </a:pPr>
                      <a:r>
                        <a:rPr lang="en-IN" sz="1800" u="none" strike="noStrike" cap="none"/>
                        <a:t>96%</a:t>
                      </a:r>
                      <a:endParaRPr/>
                    </a:p>
                    <a:p>
                      <a:pPr marL="0" marR="0" lvl="0" indent="0" algn="ctr" rtl="0">
                        <a:lnSpc>
                          <a:spcPct val="100000"/>
                        </a:lnSpc>
                        <a:spcBef>
                          <a:spcPts val="0"/>
                        </a:spcBef>
                        <a:spcAft>
                          <a:spcPts val="0"/>
                        </a:spcAft>
                        <a:buNone/>
                        <a:defRPr sz="1400" u="none" strike="noStrike" cap="none"/>
                      </a:pPr>
                      <a:r>
                        <a:rPr lang="en-IN" sz="1800" u="none" strike="noStrike" cap="none"/>
                        <a:t>91%</a:t>
                      </a:r>
                      <a:endParaRPr/>
                    </a:p>
                    <a:p>
                      <a:pPr marL="0" marR="0" lvl="0" indent="0" algn="ctr" rtl="0">
                        <a:lnSpc>
                          <a:spcPct val="100000"/>
                        </a:lnSpc>
                        <a:spcBef>
                          <a:spcPts val="0"/>
                        </a:spcBef>
                        <a:spcAft>
                          <a:spcPts val="0"/>
                        </a:spcAft>
                        <a:buNone/>
                        <a:defRPr sz="1400" u="none" strike="noStrike" cap="none"/>
                      </a:pPr>
                      <a:r>
                        <a:rPr lang="en-IN" sz="1800" u="none" strike="noStrike" cap="none"/>
                        <a:t>88%</a:t>
                      </a:r>
                      <a:endParaRPr/>
                    </a:p>
                  </a:txBody>
                  <a:tcPr marL="91450" marR="91450" marT="45725" marB="45725"/>
                </a:tc>
                <a:extLst>
                  <a:ext uri="{0D108BD9-81ED-4DB2-BD59-A6C34878D82A}">
                    <a16:rowId xmlns:a16="http://schemas.microsoft.com/office/drawing/2014/main" val="10002"/>
                  </a:ext>
                </a:extLst>
              </a:tr>
            </a:tbl>
          </a:graphicData>
        </a:graphic>
      </p:graphicFrame>
      <p:sp>
        <p:nvSpPr>
          <p:cNvPr id="270" name="Google Shape;270;p9"/>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271" name="Google Shape;271;p9"/>
          <p:cNvSpPr txBox="1">
            <a:spLocks noGrp="1"/>
          </p:cNvSpPr>
          <p:nvPr>
            <p:ph type="dt" idx="10"/>
          </p:nvPr>
        </p:nvSpPr>
        <p:spPr>
          <a:xfrm>
            <a:off x="1485900" y="6459728"/>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Arial Black"/>
              <a:buNone/>
            </a:pPr>
            <a:r>
              <a:rPr lang="en-IN" b="1">
                <a:latin typeface="Arial Black"/>
                <a:ea typeface="Arial Black"/>
                <a:cs typeface="Arial Black"/>
                <a:sym typeface="Arial Black"/>
              </a:rPr>
              <a:t>Gap Analysis</a:t>
            </a:r>
            <a:endParaRPr/>
          </a:p>
        </p:txBody>
      </p:sp>
      <p:sp>
        <p:nvSpPr>
          <p:cNvPr id="274" name="Google Shape;274;p1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graphicFrame>
        <p:nvGraphicFramePr>
          <p:cNvPr id="275" name="Google Shape;275;p10"/>
          <p:cNvGraphicFramePr/>
          <p:nvPr/>
        </p:nvGraphicFramePr>
        <p:xfrm>
          <a:off x="2753360" y="2319130"/>
          <a:ext cx="7147100" cy="2896400"/>
        </p:xfrm>
        <a:graphic>
          <a:graphicData uri="http://schemas.openxmlformats.org/drawingml/2006/table">
            <a:tbl>
              <a:tblPr firstRow="1" bandRow="1">
                <a:noFill/>
                <a:tableStyleId>{AFB492B5-224D-4397-83F3-502D28649E36}</a:tableStyleId>
              </a:tblPr>
              <a:tblGrid>
                <a:gridCol w="3573550">
                  <a:extLst>
                    <a:ext uri="{9D8B030D-6E8A-4147-A177-3AD203B41FA5}">
                      <a16:colId xmlns:a16="http://schemas.microsoft.com/office/drawing/2014/main" val="20000"/>
                    </a:ext>
                  </a:extLst>
                </a:gridCol>
                <a:gridCol w="3573550">
                  <a:extLst>
                    <a:ext uri="{9D8B030D-6E8A-4147-A177-3AD203B41FA5}">
                      <a16:colId xmlns:a16="http://schemas.microsoft.com/office/drawing/2014/main" val="20001"/>
                    </a:ext>
                  </a:extLst>
                </a:gridCol>
              </a:tblGrid>
              <a:tr h="726300">
                <a:tc>
                  <a:txBody>
                    <a:bodyPr/>
                    <a:lstStyle/>
                    <a:p>
                      <a:pPr marL="0" marR="0" lvl="0" indent="0" algn="ctr" rtl="0">
                        <a:lnSpc>
                          <a:spcPct val="100000"/>
                        </a:lnSpc>
                        <a:spcBef>
                          <a:spcPts val="0"/>
                        </a:spcBef>
                        <a:spcAft>
                          <a:spcPts val="0"/>
                        </a:spcAft>
                        <a:buNone/>
                        <a:defRPr sz="1400" u="none" strike="noStrike" cap="none"/>
                      </a:pPr>
                      <a:r>
                        <a:rPr lang="en-IN" sz="1800" u="none" strike="noStrike" cap="none"/>
                        <a:t>Algorithm</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Efficiency</a:t>
                      </a:r>
                      <a:endParaRPr/>
                    </a:p>
                  </a:txBody>
                  <a:tcPr marL="91450" marR="91450" marT="45725" marB="45725"/>
                </a:tc>
                <a:extLst>
                  <a:ext uri="{0D108BD9-81ED-4DB2-BD59-A6C34878D82A}">
                    <a16:rowId xmlns:a16="http://schemas.microsoft.com/office/drawing/2014/main" val="10000"/>
                  </a:ext>
                </a:extLst>
              </a:tr>
              <a:tr h="745000">
                <a:tc>
                  <a:txBody>
                    <a:bodyPr/>
                    <a:lstStyle/>
                    <a:p>
                      <a:pPr marL="0" marR="0" lvl="0" indent="0" algn="ctr" rtl="0">
                        <a:lnSpc>
                          <a:spcPct val="100000"/>
                        </a:lnSpc>
                        <a:spcBef>
                          <a:spcPts val="0"/>
                        </a:spcBef>
                        <a:spcAft>
                          <a:spcPts val="0"/>
                        </a:spcAft>
                        <a:buNone/>
                        <a:defRPr sz="1400" u="none" strike="noStrike" cap="none"/>
                      </a:pPr>
                      <a:r>
                        <a:rPr lang="en-IN" sz="1800" u="none" strike="noStrike" cap="none"/>
                        <a:t>Random Forest Classifier </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88.63% </a:t>
                      </a:r>
                      <a:endParaRPr/>
                    </a:p>
                    <a:p>
                      <a:pPr marL="0" marR="0" lvl="0" indent="0" algn="ctr" rtl="0">
                        <a:lnSpc>
                          <a:spcPct val="100000"/>
                        </a:lnSpc>
                        <a:spcBef>
                          <a:spcPts val="0"/>
                        </a:spcBef>
                        <a:spcAft>
                          <a:spcPts val="0"/>
                        </a:spcAft>
                        <a:buNone/>
                        <a:defRPr sz="1400" u="none" strike="noStrike" cap="none"/>
                      </a:pPr>
                      <a:endParaRPr sz="1800" u="none" strike="noStrike" cap="none"/>
                    </a:p>
                  </a:txBody>
                  <a:tcPr marL="91450" marR="91450" marT="45725" marB="45725"/>
                </a:tc>
                <a:extLst>
                  <a:ext uri="{0D108BD9-81ED-4DB2-BD59-A6C34878D82A}">
                    <a16:rowId xmlns:a16="http://schemas.microsoft.com/office/drawing/2014/main" val="10001"/>
                  </a:ext>
                </a:extLst>
              </a:tr>
              <a:tr h="685100">
                <a:tc>
                  <a:txBody>
                    <a:bodyPr/>
                    <a:lstStyle/>
                    <a:p>
                      <a:pPr marL="0" marR="0" lvl="0" indent="0" algn="ctr" rtl="0">
                        <a:lnSpc>
                          <a:spcPct val="100000"/>
                        </a:lnSpc>
                        <a:spcBef>
                          <a:spcPts val="0"/>
                        </a:spcBef>
                        <a:spcAft>
                          <a:spcPts val="0"/>
                        </a:spcAft>
                        <a:buNone/>
                        <a:defRPr sz="1400" u="none" strike="noStrike" cap="none"/>
                      </a:pPr>
                      <a:r>
                        <a:rPr lang="en-IN" sz="1800" u="none" strike="noStrike" cap="none"/>
                        <a:t>Logistic Regression</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71.30%</a:t>
                      </a:r>
                      <a:endParaRPr sz="1800" u="none" strike="noStrike" cap="none"/>
                    </a:p>
                    <a:p>
                      <a:pPr marL="0" marR="0" lvl="0" indent="0" algn="ctr" rtl="0">
                        <a:lnSpc>
                          <a:spcPct val="100000"/>
                        </a:lnSpc>
                        <a:spcBef>
                          <a:spcPts val="0"/>
                        </a:spcBef>
                        <a:spcAft>
                          <a:spcPts val="0"/>
                        </a:spcAft>
                        <a:buNone/>
                        <a:defRPr sz="1400" u="none" strike="noStrike" cap="none"/>
                      </a:pPr>
                      <a:endParaRPr sz="1800" u="none" strike="noStrike" cap="none"/>
                    </a:p>
                  </a:txBody>
                  <a:tcPr marL="91450" marR="91450" marT="45725" marB="45725"/>
                </a:tc>
                <a:extLst>
                  <a:ext uri="{0D108BD9-81ED-4DB2-BD59-A6C34878D82A}">
                    <a16:rowId xmlns:a16="http://schemas.microsoft.com/office/drawing/2014/main" val="10002"/>
                  </a:ext>
                </a:extLst>
              </a:tr>
              <a:tr h="740000">
                <a:tc>
                  <a:txBody>
                    <a:bodyPr/>
                    <a:lstStyle/>
                    <a:p>
                      <a:pPr marL="0" marR="0" lvl="0" indent="0" algn="ctr" rtl="0">
                        <a:lnSpc>
                          <a:spcPct val="100000"/>
                        </a:lnSpc>
                        <a:spcBef>
                          <a:spcPts val="0"/>
                        </a:spcBef>
                        <a:spcAft>
                          <a:spcPts val="0"/>
                        </a:spcAft>
                        <a:buNone/>
                        <a:defRPr sz="1400" u="none" strike="noStrike" cap="none"/>
                      </a:pPr>
                      <a:r>
                        <a:rPr lang="en-IN" sz="1800" u="none" strike="noStrike" cap="none"/>
                        <a:t>SVC</a:t>
                      </a:r>
                      <a:endParaRPr/>
                    </a:p>
                  </a:txBody>
                  <a:tcPr marL="91450" marR="91450" marT="45725" marB="45725"/>
                </a:tc>
                <a:tc>
                  <a:txBody>
                    <a:bodyPr/>
                    <a:lstStyle/>
                    <a:p>
                      <a:pPr marL="0" marR="0" lvl="0" indent="0" algn="ctr" rtl="0">
                        <a:lnSpc>
                          <a:spcPct val="100000"/>
                        </a:lnSpc>
                        <a:spcBef>
                          <a:spcPts val="0"/>
                        </a:spcBef>
                        <a:spcAft>
                          <a:spcPts val="0"/>
                        </a:spcAft>
                        <a:buNone/>
                        <a:defRPr sz="1400" u="none" strike="noStrike" cap="none"/>
                      </a:pPr>
                      <a:r>
                        <a:rPr lang="en-IN" sz="1800" u="none" strike="noStrike" cap="none"/>
                        <a:t>85.80%</a:t>
                      </a:r>
                      <a:endParaRPr/>
                    </a:p>
                  </a:txBody>
                  <a:tcPr marL="91450" marR="91450" marT="45725" marB="45725"/>
                </a:tc>
                <a:extLst>
                  <a:ext uri="{0D108BD9-81ED-4DB2-BD59-A6C34878D82A}">
                    <a16:rowId xmlns:a16="http://schemas.microsoft.com/office/drawing/2014/main" val="10003"/>
                  </a:ext>
                </a:extLst>
              </a:tr>
            </a:tbl>
          </a:graphicData>
        </a:graphic>
      </p:graphicFrame>
      <p:sp>
        <p:nvSpPr>
          <p:cNvPr id="276" name="Google Shape;276;p10"/>
          <p:cNvSpPr txBox="1"/>
          <p:nvPr/>
        </p:nvSpPr>
        <p:spPr>
          <a:xfrm flipH="1">
            <a:off x="872000" y="5332014"/>
            <a:ext cx="10058400" cy="365100"/>
          </a:xfrm>
          <a:prstGeom prst="rect">
            <a:avLst/>
          </a:prstGeom>
          <a:noFill/>
          <a:ln>
            <a:noFill/>
          </a:ln>
        </p:spPr>
        <p:txBody>
          <a:bodyPr spcFirstLastPara="1" wrap="square" lIns="0" tIns="45700" rIns="0" bIns="45700" anchor="t" anchorCtr="0">
            <a:normAutofit lnSpcReduction="10000"/>
          </a:bodyPr>
          <a:lstStyle/>
          <a:p>
            <a:pPr marL="91440" marR="0" lvl="0" indent="-127000" algn="ctr" rtl="0">
              <a:lnSpc>
                <a:spcPct val="90000"/>
              </a:lnSpc>
              <a:spcBef>
                <a:spcPts val="0"/>
              </a:spcBef>
              <a:spcAft>
                <a:spcPts val="0"/>
              </a:spcAft>
              <a:buClr>
                <a:schemeClr val="accent1"/>
              </a:buClr>
              <a:buSzPts val="2000"/>
              <a:buFont typeface="Calibri"/>
              <a:buChar char=" "/>
            </a:pPr>
            <a:r>
              <a:rPr lang="en-IN" sz="2000" b="1">
                <a:solidFill>
                  <a:schemeClr val="dk1"/>
                </a:solidFill>
                <a:latin typeface="Calibri"/>
                <a:ea typeface="Calibri"/>
                <a:cs typeface="Calibri"/>
                <a:sym typeface="Calibri"/>
              </a:rPr>
              <a:t>Feature</a:t>
            </a:r>
            <a:r>
              <a:rPr lang="en-IN" sz="2000">
                <a:solidFill>
                  <a:schemeClr val="dk1"/>
                </a:solidFill>
                <a:latin typeface="Calibri"/>
                <a:ea typeface="Calibri"/>
                <a:cs typeface="Calibri"/>
                <a:sym typeface="Calibri"/>
              </a:rPr>
              <a:t>: Loan Prediction</a:t>
            </a:r>
            <a:endParaRPr/>
          </a:p>
          <a:p>
            <a:pPr marL="91440" marR="0" lvl="0" indent="0" algn="ctr" rtl="0">
              <a:lnSpc>
                <a:spcPct val="90000"/>
              </a:lnSpc>
              <a:spcBef>
                <a:spcPts val="1400"/>
              </a:spcBef>
              <a:spcAft>
                <a:spcPts val="0"/>
              </a:spcAft>
              <a:buClr>
                <a:schemeClr val="accent1"/>
              </a:buClr>
              <a:buSzPts val="2000"/>
              <a:buFont typeface="Calibri"/>
              <a:buNone/>
            </a:pPr>
            <a:endParaRPr sz="2000">
              <a:solidFill>
                <a:schemeClr val="dk1"/>
              </a:solidFill>
              <a:latin typeface="Calibri"/>
              <a:ea typeface="Calibri"/>
              <a:cs typeface="Calibri"/>
              <a:sym typeface="Calibri"/>
            </a:endParaRPr>
          </a:p>
          <a:p>
            <a:pPr marL="91440" marR="0" lvl="0" indent="0" algn="ctr" rtl="0">
              <a:lnSpc>
                <a:spcPct val="90000"/>
              </a:lnSpc>
              <a:spcBef>
                <a:spcPts val="1400"/>
              </a:spcBef>
              <a:spcAft>
                <a:spcPts val="0"/>
              </a:spcAft>
              <a:buClr>
                <a:schemeClr val="accent1"/>
              </a:buClr>
              <a:buSzPts val="2000"/>
              <a:buFont typeface="Calibri"/>
              <a:buNone/>
            </a:pPr>
            <a:endParaRPr sz="2000">
              <a:solidFill>
                <a:schemeClr val="dk1"/>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000"/>
              <a:buFont typeface="Calibri"/>
              <a:buNone/>
            </a:pPr>
            <a:endParaRPr sz="2000">
              <a:solidFill>
                <a:srgbClr val="3F3F3F"/>
              </a:solidFill>
              <a:latin typeface="Calibri"/>
              <a:ea typeface="Calibri"/>
              <a:cs typeface="Calibri"/>
              <a:sym typeface="Calibri"/>
            </a:endParaRPr>
          </a:p>
        </p:txBody>
      </p:sp>
      <p:sp>
        <p:nvSpPr>
          <p:cNvPr id="277" name="Google Shape;277;p1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BANK DATA CLASSIFICATION</a:t>
            </a:r>
            <a:endParaRPr/>
          </a:p>
        </p:txBody>
      </p:sp>
      <p:sp>
        <p:nvSpPr>
          <p:cNvPr id="278" name="Google Shape;278;p10"/>
          <p:cNvSpPr txBox="1">
            <a:spLocks noGrp="1"/>
          </p:cNvSpPr>
          <p:nvPr>
            <p:ph type="dt" idx="10"/>
          </p:nvPr>
        </p:nvSpPr>
        <p:spPr>
          <a:xfrm>
            <a:off x="1638300" y="6459779"/>
            <a:ext cx="2083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28/09/2020</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2117</Words>
  <Application>Microsoft Office PowerPoint</Application>
  <PresentationFormat>Widescreen</PresentationFormat>
  <Paragraphs>460</Paragraphs>
  <Slides>28</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Calibri Light</vt:lpstr>
      <vt:lpstr>Retrospect</vt:lpstr>
      <vt:lpstr>PowerPoint Presentation</vt:lpstr>
      <vt:lpstr>Motivation</vt:lpstr>
      <vt:lpstr>Introduction</vt:lpstr>
      <vt:lpstr>Problem Statement</vt:lpstr>
      <vt:lpstr>Literature Survey</vt:lpstr>
      <vt:lpstr>PowerPoint Presentation</vt:lpstr>
      <vt:lpstr>Gap Analysis</vt:lpstr>
      <vt:lpstr>Gap Analysis</vt:lpstr>
      <vt:lpstr>Gap Analysis</vt:lpstr>
      <vt:lpstr>Bank System Architecture</vt:lpstr>
      <vt:lpstr>Bank System Architecture   Datasets and Attributes</vt:lpstr>
      <vt:lpstr>Bank System Architecture   Algorithms</vt:lpstr>
      <vt:lpstr>Bank System Architecture   Algorithms</vt:lpstr>
      <vt:lpstr>Pseudocode of C 4.5</vt:lpstr>
      <vt:lpstr>Pseudocode of Random Forest</vt:lpstr>
      <vt:lpstr>PowerPoint Presentation</vt:lpstr>
      <vt:lpstr>Data Flow Diagram</vt:lpstr>
      <vt:lpstr>ER Diagram</vt:lpstr>
      <vt:lpstr>Mathematical model</vt:lpstr>
      <vt:lpstr>Mathematical model</vt:lpstr>
      <vt:lpstr>System Requirements</vt:lpstr>
      <vt:lpstr>Results</vt:lpstr>
      <vt:lpstr>Advantages</vt:lpstr>
      <vt:lpstr>Limitations</vt:lpstr>
      <vt:lpstr>Conclusion</vt:lpstr>
      <vt:lpstr>Future Scope</vt:lpstr>
      <vt:lpstr>List of Publications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24</cp:revision>
  <dcterms:modified xsi:type="dcterms:W3CDTF">2020-09-28T08:43:03Z</dcterms:modified>
</cp:coreProperties>
</file>