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85" r:id="rId24"/>
    <p:sldId id="278" r:id="rId25"/>
    <p:sldId id="279" r:id="rId26"/>
    <p:sldId id="280" r:id="rId27"/>
    <p:sldId id="281" r:id="rId28"/>
    <p:sldId id="282" r:id="rId29"/>
    <p:sldId id="287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i gedam" initials="ag" lastIdx="1" clrIdx="0">
    <p:extLst>
      <p:ext uri="{19B8F6BF-5375-455C-9EA6-DF929625EA0E}">
        <p15:presenceInfo xmlns:p15="http://schemas.microsoft.com/office/powerpoint/2012/main" userId="257a1b34eaa63f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>
      <p:cViewPr varScale="1">
        <p:scale>
          <a:sx n="98" d="100"/>
          <a:sy n="98" d="100"/>
        </p:scale>
        <p:origin x="11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27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6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5528" y="1733435"/>
            <a:ext cx="36398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1696" y="1807233"/>
            <a:ext cx="3931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05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6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38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0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8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21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spcBef>
                <a:spcPts val="220"/>
              </a:spcBef>
            </a:pPr>
            <a:fld id="{81D60167-4931-47E6-BA6A-407CBD079E47}" type="slidenum">
              <a:rPr lang="en-IN" smtClean="0"/>
              <a:pPr marL="38100">
                <a:spcBef>
                  <a:spcPts val="220"/>
                </a:spcBef>
              </a:pPr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9778" y="6454399"/>
            <a:ext cx="1276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027" y="1690687"/>
            <a:ext cx="6276975" cy="2006318"/>
          </a:xfrm>
          <a:prstGeom prst="rect">
            <a:avLst/>
          </a:prstGeom>
        </p:spPr>
        <p:txBody>
          <a:bodyPr vert="horz" wrap="square" lIns="0" tIns="462915" rIns="0" bIns="0" rtlCol="0" anchor="ctr">
            <a:spAutoFit/>
          </a:bodyPr>
          <a:lstStyle/>
          <a:p>
            <a:pPr marL="347980" marR="983615">
              <a:lnSpc>
                <a:spcPct val="100000"/>
              </a:lnSpc>
              <a:spcBef>
                <a:spcPts val="3645"/>
              </a:spcBef>
            </a:pPr>
            <a:r>
              <a:rPr sz="5000" spc="-5" dirty="0"/>
              <a:t>Dynamic</a:t>
            </a:r>
            <a:r>
              <a:rPr sz="5000" spc="-70" dirty="0"/>
              <a:t> </a:t>
            </a:r>
            <a:r>
              <a:rPr sz="5000" spc="-5" dirty="0"/>
              <a:t>Memory  Allocation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978" y="655075"/>
            <a:ext cx="8819819" cy="167417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Example</a:t>
            </a:r>
            <a:r>
              <a:rPr lang="en-US" b="1" spc="-5" dirty="0"/>
              <a:t>1: </a:t>
            </a:r>
            <a:br>
              <a:rPr lang="en-US" spc="-5" dirty="0"/>
            </a:br>
            <a:r>
              <a:rPr lang="en-US" sz="3200" b="1" spc="-5" dirty="0"/>
              <a:t>find the average height of n students.</a:t>
            </a:r>
            <a:endParaRPr sz="3200" b="1"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0837333" y="6501424"/>
            <a:ext cx="973667" cy="212879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634522" y="2251478"/>
            <a:ext cx="4381500" cy="447548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spcBef>
                <a:spcPts val="170"/>
              </a:spcBef>
            </a:pPr>
            <a:r>
              <a:rPr sz="1600" b="1" spc="-5" dirty="0">
                <a:latin typeface="Courier New"/>
                <a:cs typeface="Courier New"/>
              </a:rPr>
              <a:t>printf("Input heights </a:t>
            </a:r>
            <a:r>
              <a:rPr sz="1600" b="1" dirty="0">
                <a:latin typeface="Courier New"/>
                <a:cs typeface="Courier New"/>
              </a:rPr>
              <a:t>for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%d</a:t>
            </a:r>
            <a:endParaRPr sz="1600" dirty="0">
              <a:latin typeface="Courier New"/>
              <a:cs typeface="Courier New"/>
            </a:endParaRPr>
          </a:p>
          <a:p>
            <a:pPr marL="90805"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students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\n",N);</a:t>
            </a:r>
            <a:endParaRPr sz="1600" dirty="0">
              <a:latin typeface="Courier New"/>
              <a:cs typeface="Courier New"/>
            </a:endParaRPr>
          </a:p>
          <a:p>
            <a:pPr marL="334645"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for (i=0; i&lt;N;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i++)</a:t>
            </a:r>
            <a:endParaRPr sz="1600" dirty="0">
              <a:latin typeface="Courier New"/>
              <a:cs typeface="Courier New"/>
            </a:endParaRPr>
          </a:p>
          <a:p>
            <a:pPr marL="457834"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scanf ("%f",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&amp;height[i]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000" dirty="0">
              <a:latin typeface="Courier New"/>
              <a:cs typeface="Courier New"/>
            </a:endParaRPr>
          </a:p>
          <a:p>
            <a:pPr marL="579120" marR="1715135" indent="-24511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for(i=0;i&lt;N;i++)  </a:t>
            </a:r>
            <a:r>
              <a:rPr sz="1600" b="1" dirty="0">
                <a:latin typeface="Courier New"/>
                <a:cs typeface="Courier New"/>
              </a:rPr>
              <a:t>sum +=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height[i]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334645" marR="124460">
              <a:lnSpc>
                <a:spcPct val="240000"/>
              </a:lnSpc>
            </a:pPr>
            <a:r>
              <a:rPr sz="1600" b="1" spc="-5" dirty="0">
                <a:latin typeface="Courier New"/>
                <a:cs typeface="Courier New"/>
              </a:rPr>
              <a:t>avg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sum </a:t>
            </a:r>
            <a:r>
              <a:rPr sz="1600" b="1" dirty="0">
                <a:latin typeface="Courier New"/>
                <a:cs typeface="Courier New"/>
              </a:rPr>
              <a:t>/ </a:t>
            </a:r>
            <a:r>
              <a:rPr sz="1600" b="1" spc="-5" dirty="0">
                <a:latin typeface="Courier New"/>
                <a:cs typeface="Courier New"/>
              </a:rPr>
              <a:t>(float) </a:t>
            </a:r>
            <a:r>
              <a:rPr sz="1600" b="1" dirty="0">
                <a:latin typeface="Courier New"/>
                <a:cs typeface="Courier New"/>
              </a:rPr>
              <a:t>N;  </a:t>
            </a:r>
            <a:r>
              <a:rPr sz="1600" b="1" spc="-5" dirty="0">
                <a:latin typeface="Courier New"/>
                <a:cs typeface="Courier New"/>
              </a:rPr>
              <a:t>printf("Average height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%f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\n",</a:t>
            </a:r>
            <a:endParaRPr sz="1600" dirty="0">
              <a:latin typeface="Courier New"/>
              <a:cs typeface="Courier New"/>
            </a:endParaRPr>
          </a:p>
          <a:p>
            <a:pPr marL="334645" marR="1837055" indent="159004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v</a:t>
            </a:r>
            <a:r>
              <a:rPr sz="1600" b="1" spc="5" dirty="0">
                <a:latin typeface="Courier New"/>
                <a:cs typeface="Courier New"/>
              </a:rPr>
              <a:t>g</a:t>
            </a:r>
            <a:r>
              <a:rPr sz="1600" b="1" spc="-5" dirty="0">
                <a:latin typeface="Courier New"/>
                <a:cs typeface="Courier New"/>
              </a:rPr>
              <a:t>);  free (height);  return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90805"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53" y="2743200"/>
            <a:ext cx="4597400" cy="325807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spcBef>
                <a:spcPts val="170"/>
              </a:spcBef>
            </a:pPr>
            <a:r>
              <a:rPr sz="1600" b="1" spc="-5" dirty="0">
                <a:latin typeface="Courier New"/>
                <a:cs typeface="Courier New"/>
              </a:rPr>
              <a:t>int main()</a:t>
            </a:r>
            <a:endParaRPr sz="1600" dirty="0">
              <a:latin typeface="Courier New"/>
              <a:cs typeface="Courier New"/>
            </a:endParaRPr>
          </a:p>
          <a:p>
            <a:pPr marL="90805">
              <a:spcBef>
                <a:spcPts val="380"/>
              </a:spcBef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4645" marR="2541270">
              <a:lnSpc>
                <a:spcPct val="120000"/>
              </a:lnSpc>
            </a:pPr>
            <a:r>
              <a:rPr sz="1600" b="1" spc="-5" dirty="0">
                <a:latin typeface="Courier New"/>
                <a:cs typeface="Courier New"/>
              </a:rPr>
              <a:t>int i,N;  </a:t>
            </a:r>
            <a:r>
              <a:rPr sz="1600" b="1" dirty="0">
                <a:latin typeface="Courier New"/>
                <a:cs typeface="Courier New"/>
              </a:rPr>
              <a:t>float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*height;</a:t>
            </a:r>
            <a:endParaRPr sz="1600" dirty="0">
              <a:latin typeface="Courier New"/>
              <a:cs typeface="Courier New"/>
            </a:endParaRPr>
          </a:p>
          <a:p>
            <a:pPr marL="334645"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float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sum=0,avg;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000" dirty="0">
              <a:latin typeface="Courier New"/>
              <a:cs typeface="Courier New"/>
            </a:endParaRPr>
          </a:p>
          <a:p>
            <a:pPr marL="334645" marR="9525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printf("Input </a:t>
            </a:r>
            <a:r>
              <a:rPr sz="1600" b="1" dirty="0">
                <a:latin typeface="Courier New"/>
                <a:cs typeface="Courier New"/>
              </a:rPr>
              <a:t>no. of </a:t>
            </a:r>
            <a:r>
              <a:rPr sz="1600" b="1" spc="-5" dirty="0">
                <a:latin typeface="Courier New"/>
                <a:cs typeface="Courier New"/>
              </a:rPr>
              <a:t>students\n");  scanf("%d",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&amp;N);</a:t>
            </a:r>
            <a:endParaRPr sz="16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350" dirty="0">
              <a:latin typeface="Courier New"/>
              <a:cs typeface="Courier New"/>
            </a:endParaRPr>
          </a:p>
          <a:p>
            <a:pPr marL="334645"/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height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(float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*)</a:t>
            </a:r>
            <a:endParaRPr sz="1600" dirty="0">
              <a:latin typeface="Courier New"/>
              <a:cs typeface="Courier New"/>
            </a:endParaRPr>
          </a:p>
          <a:p>
            <a:pPr marL="946785"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malloc(N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sizeof(float));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31" y="814653"/>
            <a:ext cx="7085965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Releasing </a:t>
            </a:r>
            <a:r>
              <a:rPr sz="4000" spc="-5" dirty="0"/>
              <a:t>the </a:t>
            </a:r>
            <a:r>
              <a:rPr sz="4000" dirty="0"/>
              <a:t>Allocated</a:t>
            </a:r>
            <a:r>
              <a:rPr sz="4000" spc="-105" dirty="0"/>
              <a:t> </a:t>
            </a:r>
            <a:r>
              <a:rPr sz="4000" dirty="0"/>
              <a:t>Space:  </a:t>
            </a:r>
            <a:r>
              <a:rPr sz="4000" spc="-5" dirty="0">
                <a:solidFill>
                  <a:srgbClr val="0000FF"/>
                </a:solidFill>
              </a:rPr>
              <a:t>free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929" y="1928115"/>
            <a:ext cx="7874634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0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allocated block can be returned to the  system for future use by using the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free</a:t>
            </a:r>
            <a:r>
              <a:rPr sz="28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</a:p>
          <a:p>
            <a:pPr marL="355600" indent="-342900"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syntax:</a:t>
            </a:r>
          </a:p>
          <a:p>
            <a:pPr marL="1257300"/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free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(ptr);</a:t>
            </a:r>
            <a:endParaRPr sz="2800" dirty="0">
              <a:latin typeface="Arial"/>
              <a:cs typeface="Arial"/>
            </a:endParaRPr>
          </a:p>
          <a:p>
            <a:pPr marL="355600" marR="114300" indent="51435"/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ptr </a:t>
            </a:r>
            <a:r>
              <a:rPr sz="2800" dirty="0">
                <a:latin typeface="Arial"/>
                <a:cs typeface="Arial"/>
              </a:rPr>
              <a:t>is a pointer to a memory block </a:t>
            </a:r>
            <a:r>
              <a:rPr sz="2800" spc="-5" dirty="0">
                <a:latin typeface="Arial"/>
                <a:cs typeface="Arial"/>
              </a:rPr>
              <a:t>which  </a:t>
            </a:r>
            <a:r>
              <a:rPr sz="2800" dirty="0">
                <a:latin typeface="Arial"/>
                <a:cs typeface="Arial"/>
              </a:rPr>
              <a:t>has been previously created using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malloc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no size needs to be mentioned for the  allocated block, the system remembers it for  each pointer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779780"/>
            <a:ext cx="7207884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Can we allocate only</a:t>
            </a:r>
            <a:r>
              <a:rPr spc="10" dirty="0"/>
              <a:t> </a:t>
            </a:r>
            <a:r>
              <a:rPr spc="-5" dirty="0"/>
              <a:t>arrays?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931" y="1954785"/>
            <a:ext cx="7987665" cy="37638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malloc can be used to allocate memory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for  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spc="-10" dirty="0">
                <a:latin typeface="Arial"/>
                <a:cs typeface="Arial"/>
              </a:rPr>
              <a:t>variables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also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spcBef>
                <a:spcPts val="29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 = (int *) </a:t>
            </a:r>
            <a:r>
              <a:rPr sz="2800" spc="-5" dirty="0">
                <a:latin typeface="Arial"/>
                <a:cs typeface="Arial"/>
              </a:rPr>
              <a:t>malloc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(sizeof(int));</a:t>
            </a:r>
          </a:p>
          <a:p>
            <a:pPr marL="755015" marR="135890" lvl="1" indent="-285750">
              <a:lnSpc>
                <a:spcPts val="3020"/>
              </a:lnSpc>
              <a:spcBef>
                <a:spcPts val="72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Allocates space for a single int,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dirty="0">
                <a:latin typeface="Arial"/>
                <a:cs typeface="Arial"/>
              </a:rPr>
              <a:t>can be  accessed as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*p</a:t>
            </a:r>
            <a:endParaRPr sz="2800" dirty="0">
              <a:latin typeface="Arial"/>
              <a:cs typeface="Arial"/>
            </a:endParaRPr>
          </a:p>
          <a:p>
            <a:pPr marL="355600" marR="115570" indent="-342900">
              <a:lnSpc>
                <a:spcPts val="3460"/>
              </a:lnSpc>
              <a:spcBef>
                <a:spcPts val="76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Single variable </a:t>
            </a:r>
            <a:r>
              <a:rPr sz="3200" spc="-10" dirty="0">
                <a:latin typeface="Arial"/>
                <a:cs typeface="Arial"/>
              </a:rPr>
              <a:t>allocations </a:t>
            </a:r>
            <a:r>
              <a:rPr sz="3200" spc="-5" dirty="0">
                <a:latin typeface="Arial"/>
                <a:cs typeface="Arial"/>
              </a:rPr>
              <a:t>are just special  case of </a:t>
            </a:r>
            <a:r>
              <a:rPr sz="3200" spc="-10" dirty="0">
                <a:latin typeface="Arial"/>
                <a:cs typeface="Arial"/>
              </a:rPr>
              <a:t>array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allocations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spcBef>
                <a:spcPts val="29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Array with </a:t>
            </a:r>
            <a:r>
              <a:rPr sz="2800" dirty="0">
                <a:latin typeface="Arial"/>
                <a:cs typeface="Arial"/>
              </a:rPr>
              <a:t>only one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AB919C3-ACAA-EEBE-C270-7B2CFB3A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1676400"/>
            <a:ext cx="7290055" cy="4023360"/>
          </a:xfrm>
        </p:spPr>
        <p:txBody>
          <a:bodyPr>
            <a:normAutofit/>
          </a:bodyPr>
          <a:lstStyle/>
          <a:p>
            <a:r>
              <a:rPr lang="en-US" sz="4000" dirty="0"/>
              <a:t>Build an array of size n having variable length strings.</a:t>
            </a:r>
          </a:p>
          <a:p>
            <a:r>
              <a:rPr lang="en-US" sz="4000" dirty="0"/>
              <a:t>Ex:</a:t>
            </a:r>
          </a:p>
          <a:p>
            <a:r>
              <a:rPr lang="en-US" sz="4000" dirty="0"/>
              <a:t>{“</a:t>
            </a:r>
            <a:r>
              <a:rPr lang="en-US" sz="4000" dirty="0" err="1"/>
              <a:t>Tendulkar”,”khan”,”India</a:t>
            </a:r>
            <a:r>
              <a:rPr lang="en-US" sz="4000" dirty="0"/>
              <a:t>”}</a:t>
            </a:r>
            <a:endParaRPr lang="en-IN" sz="400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13</a:t>
            </a:fld>
            <a:endParaRPr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EF9A06A-A087-0FCE-BF4B-E0662640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72184"/>
          </a:xfrm>
        </p:spPr>
        <p:txBody>
          <a:bodyPr/>
          <a:lstStyle/>
          <a:p>
            <a:r>
              <a:rPr lang="en-US" dirty="0"/>
              <a:t>Example2: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556" y="246661"/>
            <a:ext cx="5109845" cy="635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Static </a:t>
            </a:r>
            <a:r>
              <a:rPr sz="4000" dirty="0"/>
              <a:t>array of</a:t>
            </a:r>
            <a:r>
              <a:rPr sz="4000" spc="-25" dirty="0"/>
              <a:t> </a:t>
            </a:r>
            <a:r>
              <a:rPr sz="4000" spc="-5" dirty="0"/>
              <a:t>pointers</a:t>
            </a:r>
            <a:endParaRPr sz="4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14</a:t>
            </a:fld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222252" y="1060450"/>
            <a:ext cx="7063105" cy="5334000"/>
            <a:chOff x="222250" y="1060450"/>
            <a:chExt cx="7063105" cy="5334000"/>
          </a:xfrm>
        </p:grpSpPr>
        <p:sp>
          <p:nvSpPr>
            <p:cNvPr id="12" name="object 12"/>
            <p:cNvSpPr/>
            <p:nvPr/>
          </p:nvSpPr>
          <p:spPr>
            <a:xfrm>
              <a:off x="228600" y="1066800"/>
              <a:ext cx="7050405" cy="5321300"/>
            </a:xfrm>
            <a:custGeom>
              <a:avLst/>
              <a:gdLst/>
              <a:ahLst/>
              <a:cxnLst/>
              <a:rect l="l" t="t" r="r" b="b"/>
              <a:pathLst>
                <a:path w="7050405" h="5321300">
                  <a:moveTo>
                    <a:pt x="7050087" y="0"/>
                  </a:moveTo>
                  <a:lnTo>
                    <a:pt x="0" y="0"/>
                  </a:lnTo>
                  <a:lnTo>
                    <a:pt x="0" y="5321300"/>
                  </a:lnTo>
                  <a:lnTo>
                    <a:pt x="7050087" y="5321300"/>
                  </a:lnTo>
                  <a:lnTo>
                    <a:pt x="7050087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" y="1066800"/>
              <a:ext cx="7050405" cy="5321300"/>
            </a:xfrm>
            <a:custGeom>
              <a:avLst/>
              <a:gdLst/>
              <a:ahLst/>
              <a:cxnLst/>
              <a:rect l="l" t="t" r="r" b="b"/>
              <a:pathLst>
                <a:path w="7050405" h="5321300">
                  <a:moveTo>
                    <a:pt x="0" y="0"/>
                  </a:moveTo>
                  <a:lnTo>
                    <a:pt x="7050087" y="0"/>
                  </a:lnTo>
                  <a:lnTo>
                    <a:pt x="7050087" y="5321300"/>
                  </a:lnTo>
                  <a:lnTo>
                    <a:pt x="0" y="532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050" y="1209217"/>
            <a:ext cx="6295390" cy="49669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spcBef>
                <a:spcPts val="545"/>
              </a:spcBef>
              <a:tabLst>
                <a:tab pos="939800" algn="l"/>
                <a:tab pos="1295400" algn="l"/>
              </a:tabLst>
            </a:pPr>
            <a:r>
              <a:rPr b="1" spc="-5" dirty="0">
                <a:latin typeface="Arial"/>
                <a:cs typeface="Arial"/>
              </a:rPr>
              <a:t>#define	N	20</a:t>
            </a:r>
            <a:endParaRPr dirty="0">
              <a:latin typeface="Arial"/>
              <a:cs typeface="Arial"/>
            </a:endParaRPr>
          </a:p>
          <a:p>
            <a:pPr marL="18415" marR="4768215">
              <a:lnSpc>
                <a:spcPct val="120000"/>
              </a:lnSpc>
              <a:spcBef>
                <a:spcPts val="10"/>
              </a:spcBef>
              <a:tabLst>
                <a:tab pos="946150" algn="l"/>
                <a:tab pos="1264285" algn="l"/>
              </a:tabLst>
            </a:pPr>
            <a:r>
              <a:rPr b="1" dirty="0">
                <a:latin typeface="Arial"/>
                <a:cs typeface="Arial"/>
              </a:rPr>
              <a:t>#</a:t>
            </a:r>
            <a:r>
              <a:rPr b="1" spc="-5" dirty="0">
                <a:latin typeface="Arial"/>
                <a:cs typeface="Arial"/>
              </a:rPr>
              <a:t>define</a:t>
            </a:r>
            <a:r>
              <a:rPr b="1" dirty="0">
                <a:latin typeface="Arial"/>
                <a:cs typeface="Arial"/>
              </a:rPr>
              <a:t>	M	</a:t>
            </a:r>
            <a:r>
              <a:rPr b="1" spc="-5" dirty="0">
                <a:latin typeface="Arial"/>
                <a:cs typeface="Arial"/>
              </a:rPr>
              <a:t>10  int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8415">
              <a:spcBef>
                <a:spcPts val="434"/>
              </a:spcBef>
            </a:pPr>
            <a:r>
              <a:rPr b="1" spc="-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336550" marR="3728720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char word[N],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*w[M];  </a:t>
            </a:r>
            <a:r>
              <a:rPr b="1" spc="-5" dirty="0">
                <a:latin typeface="Arial"/>
                <a:cs typeface="Arial"/>
              </a:rPr>
              <a:t>int i, n;  scanf("%d",&amp;n);</a:t>
            </a:r>
            <a:endParaRPr dirty="0">
              <a:latin typeface="Arial"/>
              <a:cs typeface="Arial"/>
            </a:endParaRPr>
          </a:p>
          <a:p>
            <a:pPr marL="654050" marR="3589020" indent="-318135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for (i=0; i&lt;n; ++i) {  scanf("%s",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word);</a:t>
            </a:r>
            <a:endParaRPr dirty="0">
              <a:latin typeface="Arial"/>
              <a:cs typeface="Arial"/>
            </a:endParaRPr>
          </a:p>
          <a:p>
            <a:pPr marL="654050" marR="5080">
              <a:lnSpc>
                <a:spcPct val="120000"/>
              </a:lnSpc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w[i]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(char *) malloc ((strlen(word)+1)*sizeof(char));  </a:t>
            </a:r>
            <a:r>
              <a:rPr b="1" spc="-5" dirty="0">
                <a:latin typeface="Arial"/>
                <a:cs typeface="Arial"/>
              </a:rPr>
              <a:t>strcpy (w[i], word) </a:t>
            </a:r>
            <a:r>
              <a:rPr b="1" dirty="0"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336550">
              <a:spcBef>
                <a:spcPts val="430"/>
              </a:spcBef>
            </a:pPr>
            <a:r>
              <a:rPr b="1" spc="-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336550" marR="954405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for (i=0; i&lt;n; i++) printf("w[%d] </a:t>
            </a:r>
            <a:r>
              <a:rPr b="1" dirty="0">
                <a:latin typeface="Arial"/>
                <a:cs typeface="Arial"/>
              </a:rPr>
              <a:t>= </a:t>
            </a:r>
            <a:r>
              <a:rPr b="1" spc="-5" dirty="0">
                <a:latin typeface="Arial"/>
                <a:cs typeface="Arial"/>
              </a:rPr>
              <a:t>%s \n",i,w[i]);  return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0;</a:t>
            </a:r>
            <a:endParaRPr dirty="0">
              <a:latin typeface="Arial"/>
              <a:cs typeface="Arial"/>
            </a:endParaRPr>
          </a:p>
          <a:p>
            <a:pPr marL="19050">
              <a:spcBef>
                <a:spcPts val="430"/>
              </a:spcBef>
            </a:pPr>
            <a:r>
              <a:rPr b="1" spc="-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90800" y="833437"/>
            <a:ext cx="1300480" cy="1833880"/>
            <a:chOff x="2590800" y="833437"/>
            <a:chExt cx="1300480" cy="1833880"/>
          </a:xfrm>
        </p:grpSpPr>
        <p:sp>
          <p:nvSpPr>
            <p:cNvPr id="16" name="object 16"/>
            <p:cNvSpPr/>
            <p:nvPr/>
          </p:nvSpPr>
          <p:spPr>
            <a:xfrm>
              <a:off x="2627503" y="838200"/>
              <a:ext cx="1259205" cy="1777364"/>
            </a:xfrm>
            <a:custGeom>
              <a:avLst/>
              <a:gdLst/>
              <a:ahLst/>
              <a:cxnLst/>
              <a:rect l="l" t="t" r="r" b="b"/>
              <a:pathLst>
                <a:path w="1259204" h="1777364">
                  <a:moveTo>
                    <a:pt x="1258697" y="0"/>
                  </a:moveTo>
                  <a:lnTo>
                    <a:pt x="0" y="177698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0800" y="2582798"/>
              <a:ext cx="75565" cy="84455"/>
            </a:xfrm>
            <a:custGeom>
              <a:avLst/>
              <a:gdLst/>
              <a:ahLst/>
              <a:cxnLst/>
              <a:rect l="l" t="t" r="r" b="b"/>
              <a:pathLst>
                <a:path w="75564" h="84455">
                  <a:moveTo>
                    <a:pt x="12954" y="0"/>
                  </a:moveTo>
                  <a:lnTo>
                    <a:pt x="0" y="84201"/>
                  </a:lnTo>
                  <a:lnTo>
                    <a:pt x="75133" y="44043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664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556" y="460986"/>
            <a:ext cx="5109845" cy="635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Static </a:t>
            </a:r>
            <a:r>
              <a:rPr sz="4000" dirty="0"/>
              <a:t>array of</a:t>
            </a:r>
            <a:r>
              <a:rPr sz="4000" spc="-25" dirty="0"/>
              <a:t> </a:t>
            </a:r>
            <a:r>
              <a:rPr sz="4000" spc="-5" dirty="0"/>
              <a:t>pointers</a:t>
            </a:r>
            <a:endParaRPr sz="4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15</a:t>
            </a:fld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222252" y="1377950"/>
            <a:ext cx="7063105" cy="5334000"/>
            <a:chOff x="222250" y="1377950"/>
            <a:chExt cx="7063105" cy="5334000"/>
          </a:xfrm>
        </p:grpSpPr>
        <p:sp>
          <p:nvSpPr>
            <p:cNvPr id="12" name="object 12"/>
            <p:cNvSpPr/>
            <p:nvPr/>
          </p:nvSpPr>
          <p:spPr>
            <a:xfrm>
              <a:off x="228600" y="1384300"/>
              <a:ext cx="7050405" cy="5321300"/>
            </a:xfrm>
            <a:custGeom>
              <a:avLst/>
              <a:gdLst/>
              <a:ahLst/>
              <a:cxnLst/>
              <a:rect l="l" t="t" r="r" b="b"/>
              <a:pathLst>
                <a:path w="7050405" h="5321300">
                  <a:moveTo>
                    <a:pt x="7050087" y="0"/>
                  </a:moveTo>
                  <a:lnTo>
                    <a:pt x="0" y="0"/>
                  </a:lnTo>
                  <a:lnTo>
                    <a:pt x="0" y="5321300"/>
                  </a:lnTo>
                  <a:lnTo>
                    <a:pt x="7050087" y="5321300"/>
                  </a:lnTo>
                  <a:lnTo>
                    <a:pt x="7050087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" y="1384300"/>
              <a:ext cx="7050405" cy="5321300"/>
            </a:xfrm>
            <a:custGeom>
              <a:avLst/>
              <a:gdLst/>
              <a:ahLst/>
              <a:cxnLst/>
              <a:rect l="l" t="t" r="r" b="b"/>
              <a:pathLst>
                <a:path w="7050405" h="5321300">
                  <a:moveTo>
                    <a:pt x="0" y="0"/>
                  </a:moveTo>
                  <a:lnTo>
                    <a:pt x="7050087" y="0"/>
                  </a:lnTo>
                  <a:lnTo>
                    <a:pt x="7050087" y="5321300"/>
                  </a:lnTo>
                  <a:lnTo>
                    <a:pt x="0" y="5321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9222" y="1529841"/>
            <a:ext cx="6289040" cy="33172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  <a:tabLst>
                <a:tab pos="939800" algn="l"/>
                <a:tab pos="1296035" algn="l"/>
              </a:tabLst>
            </a:pPr>
            <a:r>
              <a:rPr b="1" spc="-5" dirty="0">
                <a:latin typeface="Arial"/>
                <a:cs typeface="Arial"/>
              </a:rPr>
              <a:t>#define	N	20</a:t>
            </a:r>
            <a:endParaRPr dirty="0">
              <a:latin typeface="Arial"/>
              <a:cs typeface="Arial"/>
            </a:endParaRPr>
          </a:p>
          <a:p>
            <a:pPr marL="12700" marR="4768215">
              <a:lnSpc>
                <a:spcPct val="120000"/>
              </a:lnSpc>
              <a:tabLst>
                <a:tab pos="939800" algn="l"/>
                <a:tab pos="1257935" algn="l"/>
              </a:tabLst>
            </a:pPr>
            <a:r>
              <a:rPr b="1" dirty="0">
                <a:latin typeface="Arial"/>
                <a:cs typeface="Arial"/>
              </a:rPr>
              <a:t>#</a:t>
            </a:r>
            <a:r>
              <a:rPr b="1" spc="-5" dirty="0">
                <a:latin typeface="Arial"/>
                <a:cs typeface="Arial"/>
              </a:rPr>
              <a:t>define</a:t>
            </a:r>
            <a:r>
              <a:rPr b="1" dirty="0">
                <a:latin typeface="Arial"/>
                <a:cs typeface="Arial"/>
              </a:rPr>
              <a:t>	M	</a:t>
            </a:r>
            <a:r>
              <a:rPr b="1" spc="-5" dirty="0">
                <a:latin typeface="Arial"/>
                <a:cs typeface="Arial"/>
              </a:rPr>
              <a:t>10  int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main()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4"/>
              </a:spcBef>
            </a:pPr>
            <a:r>
              <a:rPr b="1" spc="-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330835" marR="3728720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char word[N],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*w[M];  </a:t>
            </a:r>
            <a:r>
              <a:rPr b="1" spc="-5" dirty="0">
                <a:latin typeface="Arial"/>
                <a:cs typeface="Arial"/>
              </a:rPr>
              <a:t>int i, n;  scanf("%d",&amp;n);</a:t>
            </a:r>
            <a:endParaRPr dirty="0">
              <a:latin typeface="Arial"/>
              <a:cs typeface="Arial"/>
            </a:endParaRPr>
          </a:p>
          <a:p>
            <a:pPr marL="648335" marR="3589020" indent="-318135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for (i=0; i&lt;n; ++i) {  scanf("%s",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word);</a:t>
            </a:r>
            <a:endParaRPr dirty="0">
              <a:latin typeface="Arial"/>
              <a:cs typeface="Arial"/>
            </a:endParaRPr>
          </a:p>
          <a:p>
            <a:pPr marL="648335">
              <a:spcBef>
                <a:spcPts val="43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w[i]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(char *) malloc</a:t>
            </a:r>
            <a:r>
              <a:rPr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((strlen(word)+1)*sizeof(char));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450" y="4821682"/>
            <a:ext cx="5339080" cy="16713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47700">
              <a:spcBef>
                <a:spcPts val="530"/>
              </a:spcBef>
            </a:pPr>
            <a:r>
              <a:rPr b="1" spc="-5" dirty="0">
                <a:latin typeface="Arial"/>
                <a:cs typeface="Arial"/>
              </a:rPr>
              <a:t>strcpy (w[i], word) </a:t>
            </a:r>
            <a:r>
              <a:rPr b="1" dirty="0">
                <a:latin typeface="Arial"/>
                <a:cs typeface="Arial"/>
              </a:rPr>
              <a:t>;</a:t>
            </a:r>
            <a:endParaRPr dirty="0">
              <a:latin typeface="Arial"/>
              <a:cs typeface="Arial"/>
            </a:endParaRPr>
          </a:p>
          <a:p>
            <a:pPr marL="330200">
              <a:spcBef>
                <a:spcPts val="434"/>
              </a:spcBef>
            </a:pPr>
            <a:r>
              <a:rPr b="1" spc="-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330200" marR="5080">
              <a:lnSpc>
                <a:spcPct val="120000"/>
              </a:lnSpc>
            </a:pPr>
            <a:r>
              <a:rPr b="1" spc="-5" dirty="0">
                <a:latin typeface="Arial"/>
                <a:cs typeface="Arial"/>
              </a:rPr>
              <a:t>for (i=0; i&lt;n; i++) printf("w[%d] </a:t>
            </a:r>
            <a:r>
              <a:rPr b="1" dirty="0">
                <a:latin typeface="Arial"/>
                <a:cs typeface="Arial"/>
              </a:rPr>
              <a:t>= </a:t>
            </a:r>
            <a:r>
              <a:rPr b="1" spc="-5" dirty="0">
                <a:latin typeface="Arial"/>
                <a:cs typeface="Arial"/>
              </a:rPr>
              <a:t>%s \n",i,w[i]);  return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0;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430"/>
              </a:spcBef>
            </a:pPr>
            <a:r>
              <a:rPr b="1" spc="-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75450" y="1441450"/>
            <a:ext cx="2146300" cy="3441700"/>
            <a:chOff x="6775450" y="1441450"/>
            <a:chExt cx="2146300" cy="3441700"/>
          </a:xfrm>
        </p:grpSpPr>
        <p:sp>
          <p:nvSpPr>
            <p:cNvPr id="17" name="object 17"/>
            <p:cNvSpPr/>
            <p:nvPr/>
          </p:nvSpPr>
          <p:spPr>
            <a:xfrm>
              <a:off x="6781800" y="1447800"/>
              <a:ext cx="2133600" cy="3429000"/>
            </a:xfrm>
            <a:custGeom>
              <a:avLst/>
              <a:gdLst/>
              <a:ahLst/>
              <a:cxnLst/>
              <a:rect l="l" t="t" r="r" b="b"/>
              <a:pathLst>
                <a:path w="2133600" h="3429000">
                  <a:moveTo>
                    <a:pt x="21336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133600" y="3429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1800" y="1447800"/>
              <a:ext cx="2133600" cy="3429000"/>
            </a:xfrm>
            <a:custGeom>
              <a:avLst/>
              <a:gdLst/>
              <a:ahLst/>
              <a:cxnLst/>
              <a:rect l="l" t="t" r="r" b="b"/>
              <a:pathLst>
                <a:path w="2133600" h="3429000">
                  <a:moveTo>
                    <a:pt x="0" y="0"/>
                  </a:moveTo>
                  <a:lnTo>
                    <a:pt x="2133600" y="0"/>
                  </a:lnTo>
                  <a:lnTo>
                    <a:pt x="2133600" y="3429000"/>
                  </a:lnTo>
                  <a:lnTo>
                    <a:pt x="0" y="3429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26250" y="168808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2365" y="1962403"/>
            <a:ext cx="172148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680085" indent="-3810">
              <a:lnSpc>
                <a:spcPct val="120000"/>
              </a:lnSpc>
              <a:spcBef>
                <a:spcPts val="100"/>
              </a:spcBef>
            </a:pPr>
            <a:r>
              <a:rPr b="1" spc="-17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endu</a:t>
            </a:r>
            <a:r>
              <a:rPr b="1" spc="-10" dirty="0">
                <a:latin typeface="Times New Roman"/>
                <a:cs typeface="Times New Roman"/>
              </a:rPr>
              <a:t>l</a:t>
            </a:r>
            <a:r>
              <a:rPr b="1" spc="-5" dirty="0">
                <a:latin typeface="Times New Roman"/>
                <a:cs typeface="Times New Roman"/>
              </a:rPr>
              <a:t>ka</a:t>
            </a:r>
            <a:r>
              <a:rPr b="1" dirty="0">
                <a:latin typeface="Times New Roman"/>
                <a:cs typeface="Times New Roman"/>
              </a:rPr>
              <a:t>r  </a:t>
            </a:r>
            <a:r>
              <a:rPr b="1" spc="-5" dirty="0">
                <a:latin typeface="Times New Roman"/>
                <a:cs typeface="Times New Roman"/>
              </a:rPr>
              <a:t>Sourav  Khan  India</a:t>
            </a:r>
            <a:endParaRPr dirty="0">
              <a:latin typeface="Times New Roman"/>
              <a:cs typeface="Times New Roman"/>
            </a:endParaRPr>
          </a:p>
          <a:p>
            <a:pPr marL="15875" marR="5080">
              <a:lnSpc>
                <a:spcPct val="120000"/>
              </a:lnSpc>
            </a:pPr>
            <a:r>
              <a:rPr b="1" spc="-5" dirty="0">
                <a:latin typeface="Times New Roman"/>
                <a:cs typeface="Times New Roman"/>
              </a:rPr>
              <a:t>w[0]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Tendulkar  </a:t>
            </a:r>
            <a:r>
              <a:rPr b="1" spc="-5" dirty="0">
                <a:latin typeface="Times New Roman"/>
                <a:cs typeface="Times New Roman"/>
              </a:rPr>
              <a:t>w[1]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Sourav  w[2]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Khan  w[3]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India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38400" y="1062037"/>
            <a:ext cx="1300480" cy="1833880"/>
            <a:chOff x="2438400" y="1062037"/>
            <a:chExt cx="1300480" cy="1833880"/>
          </a:xfrm>
        </p:grpSpPr>
        <p:sp>
          <p:nvSpPr>
            <p:cNvPr id="22" name="object 22"/>
            <p:cNvSpPr/>
            <p:nvPr/>
          </p:nvSpPr>
          <p:spPr>
            <a:xfrm>
              <a:off x="2475103" y="1066800"/>
              <a:ext cx="1259205" cy="1777364"/>
            </a:xfrm>
            <a:custGeom>
              <a:avLst/>
              <a:gdLst/>
              <a:ahLst/>
              <a:cxnLst/>
              <a:rect l="l" t="t" r="r" b="b"/>
              <a:pathLst>
                <a:path w="1259204" h="1777364">
                  <a:moveTo>
                    <a:pt x="1258697" y="0"/>
                  </a:moveTo>
                  <a:lnTo>
                    <a:pt x="0" y="177698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8400" y="2811398"/>
              <a:ext cx="75565" cy="84455"/>
            </a:xfrm>
            <a:custGeom>
              <a:avLst/>
              <a:gdLst/>
              <a:ahLst/>
              <a:cxnLst/>
              <a:rect l="l" t="t" r="r" b="b"/>
              <a:pathLst>
                <a:path w="75564" h="84455">
                  <a:moveTo>
                    <a:pt x="12954" y="0"/>
                  </a:moveTo>
                  <a:lnTo>
                    <a:pt x="0" y="84201"/>
                  </a:lnTo>
                  <a:lnTo>
                    <a:pt x="75133" y="44043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74940" y="1169923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tput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46250" y="1974850"/>
            <a:ext cx="622300" cy="1384300"/>
            <a:chOff x="1746250" y="1974850"/>
            <a:chExt cx="622300" cy="1384300"/>
          </a:xfrm>
        </p:grpSpPr>
        <p:sp>
          <p:nvSpPr>
            <p:cNvPr id="11" name="object 11"/>
            <p:cNvSpPr/>
            <p:nvPr/>
          </p:nvSpPr>
          <p:spPr>
            <a:xfrm>
              <a:off x="1752600" y="1981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600" y="1981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2600" y="2438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24384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2895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956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46250" y="5251450"/>
            <a:ext cx="622300" cy="469900"/>
            <a:chOff x="1746250" y="5251450"/>
            <a:chExt cx="622300" cy="469900"/>
          </a:xfrm>
        </p:grpSpPr>
        <p:sp>
          <p:nvSpPr>
            <p:cNvPr id="18" name="object 18"/>
            <p:cNvSpPr/>
            <p:nvPr/>
          </p:nvSpPr>
          <p:spPr>
            <a:xfrm>
              <a:off x="1752600" y="5257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5257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46250" y="3346450"/>
            <a:ext cx="2216150" cy="1917700"/>
            <a:chOff x="1746250" y="3346450"/>
            <a:chExt cx="2216150" cy="1917700"/>
          </a:xfrm>
        </p:grpSpPr>
        <p:sp>
          <p:nvSpPr>
            <p:cNvPr id="21" name="object 21"/>
            <p:cNvSpPr/>
            <p:nvPr/>
          </p:nvSpPr>
          <p:spPr>
            <a:xfrm>
              <a:off x="1752600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600" y="457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33528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0"/>
                  </a:moveTo>
                  <a:lnTo>
                    <a:pt x="609600" y="0"/>
                  </a:lnTo>
                  <a:lnTo>
                    <a:pt x="6096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3810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6096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09600" y="1447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8100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0"/>
                  </a:moveTo>
                  <a:lnTo>
                    <a:pt x="609600" y="0"/>
                  </a:lnTo>
                  <a:lnTo>
                    <a:pt x="6096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3600" y="3581400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29">
                  <a:moveTo>
                    <a:pt x="0" y="0"/>
                  </a:moveTo>
                  <a:lnTo>
                    <a:pt x="1700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9512" y="3509962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10" h="142875">
                  <a:moveTo>
                    <a:pt x="12" y="0"/>
                  </a:moveTo>
                  <a:lnTo>
                    <a:pt x="0" y="142875"/>
                  </a:lnTo>
                  <a:lnTo>
                    <a:pt x="142887" y="71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58254" y="1877187"/>
            <a:ext cx="193675" cy="18897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940"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24128" y="716906"/>
            <a:ext cx="9720072" cy="1236236"/>
          </a:xfrm>
          <a:prstGeom prst="rect">
            <a:avLst/>
          </a:prstGeom>
        </p:spPr>
        <p:txBody>
          <a:bodyPr vert="horz" wrap="square" lIns="0" tIns="12446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-5" dirty="0"/>
              <a:t>How it will look</a:t>
            </a:r>
            <a:r>
              <a:rPr spc="-25" dirty="0"/>
              <a:t> </a:t>
            </a:r>
            <a:r>
              <a:rPr spc="-5" dirty="0"/>
              <a:t>like</a:t>
            </a:r>
          </a:p>
          <a:p>
            <a:pPr marL="136779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16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282052" y="52452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33600" y="2138364"/>
            <a:ext cx="1828800" cy="142875"/>
            <a:chOff x="2133600" y="2138362"/>
            <a:chExt cx="1828800" cy="142875"/>
          </a:xfrm>
        </p:grpSpPr>
        <p:sp>
          <p:nvSpPr>
            <p:cNvPr id="31" name="object 31"/>
            <p:cNvSpPr/>
            <p:nvPr/>
          </p:nvSpPr>
          <p:spPr>
            <a:xfrm>
              <a:off x="2133600" y="2209800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29">
                  <a:moveTo>
                    <a:pt x="0" y="0"/>
                  </a:moveTo>
                  <a:lnTo>
                    <a:pt x="1700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9512" y="2138362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10" h="142875">
                  <a:moveTo>
                    <a:pt x="12" y="0"/>
                  </a:moveTo>
                  <a:lnTo>
                    <a:pt x="0" y="142875"/>
                  </a:lnTo>
                  <a:lnTo>
                    <a:pt x="142887" y="71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133600" y="2595564"/>
            <a:ext cx="1828800" cy="142875"/>
            <a:chOff x="2133600" y="2595562"/>
            <a:chExt cx="1828800" cy="142875"/>
          </a:xfrm>
        </p:grpSpPr>
        <p:sp>
          <p:nvSpPr>
            <p:cNvPr id="34" name="object 34"/>
            <p:cNvSpPr/>
            <p:nvPr/>
          </p:nvSpPr>
          <p:spPr>
            <a:xfrm>
              <a:off x="2133600" y="2667000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29">
                  <a:moveTo>
                    <a:pt x="0" y="0"/>
                  </a:moveTo>
                  <a:lnTo>
                    <a:pt x="1700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19512" y="2595562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10" h="142875">
                  <a:moveTo>
                    <a:pt x="12" y="0"/>
                  </a:moveTo>
                  <a:lnTo>
                    <a:pt x="0" y="142875"/>
                  </a:lnTo>
                  <a:lnTo>
                    <a:pt x="142887" y="71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133600" y="3052764"/>
            <a:ext cx="1828800" cy="142875"/>
            <a:chOff x="2133600" y="3052762"/>
            <a:chExt cx="1828800" cy="142875"/>
          </a:xfrm>
        </p:grpSpPr>
        <p:sp>
          <p:nvSpPr>
            <p:cNvPr id="37" name="object 37"/>
            <p:cNvSpPr/>
            <p:nvPr/>
          </p:nvSpPr>
          <p:spPr>
            <a:xfrm>
              <a:off x="2133600" y="3124200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29">
                  <a:moveTo>
                    <a:pt x="0" y="0"/>
                  </a:moveTo>
                  <a:lnTo>
                    <a:pt x="17002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9512" y="3052762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10" h="142875">
                  <a:moveTo>
                    <a:pt x="12" y="0"/>
                  </a:moveTo>
                  <a:lnTo>
                    <a:pt x="0" y="142875"/>
                  </a:lnTo>
                  <a:lnTo>
                    <a:pt x="142887" y="7145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994152" y="2058987"/>
          <a:ext cx="381634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994150" y="2474912"/>
          <a:ext cx="266890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1430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994152" y="2957512"/>
          <a:ext cx="190499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73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994152" y="3441700"/>
          <a:ext cx="228599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551180"/>
            <a:ext cx="490728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Pointers to</a:t>
            </a:r>
            <a:r>
              <a:rPr spc="-15" dirty="0"/>
              <a:t> </a:t>
            </a:r>
            <a:r>
              <a:rPr spc="-5" dirty="0"/>
              <a:t>Pointers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929" y="1623315"/>
            <a:ext cx="7817484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Pointers are also variables (storing addresses),  so they have a memory location, so they also  have 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355600" marR="722630" indent="-343535">
              <a:spcBef>
                <a:spcPts val="67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Pointer to pointer – stores the address of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pointer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200" y="4191002"/>
            <a:ext cx="5181600" cy="2295525"/>
          </a:xfrm>
          <a:prstGeom prst="rect">
            <a:avLst/>
          </a:prstGeom>
          <a:solidFill>
            <a:srgbClr val="F8F8F8"/>
          </a:solidFill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2720975"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x = </a:t>
            </a:r>
            <a:r>
              <a:rPr sz="2400" spc="-5" dirty="0">
                <a:latin typeface="Arial"/>
                <a:cs typeface="Arial"/>
              </a:rPr>
              <a:t>10, *p,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**q;  p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&amp;x;</a:t>
            </a:r>
            <a:endParaRPr sz="2400">
              <a:latin typeface="Arial"/>
              <a:cs typeface="Arial"/>
            </a:endParaRPr>
          </a:p>
          <a:p>
            <a:pPr marL="90805"/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&amp;p;</a:t>
            </a:r>
            <a:endParaRPr sz="2400">
              <a:latin typeface="Arial"/>
              <a:cs typeface="Arial"/>
            </a:endParaRPr>
          </a:p>
          <a:p>
            <a:pPr marL="90805">
              <a:tabLst>
                <a:tab pos="1581150" algn="l"/>
                <a:tab pos="2190750" algn="l"/>
              </a:tabLst>
            </a:pPr>
            <a:r>
              <a:rPr sz="2400" spc="-5" dirty="0">
                <a:latin typeface="Arial"/>
                <a:cs typeface="Arial"/>
              </a:rPr>
              <a:t>printf(“%d	%d	%d”, </a:t>
            </a:r>
            <a:r>
              <a:rPr sz="2400" dirty="0">
                <a:latin typeface="Arial"/>
                <a:cs typeface="Arial"/>
              </a:rPr>
              <a:t>x, </a:t>
            </a:r>
            <a:r>
              <a:rPr sz="2400" spc="-5" dirty="0">
                <a:latin typeface="Arial"/>
                <a:cs typeface="Arial"/>
              </a:rPr>
              <a:t>*p,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*(*q)</a:t>
            </a:r>
            <a:r>
              <a:rPr sz="2400" spc="-5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90805">
              <a:spcBef>
                <a:spcPts val="5"/>
              </a:spcBef>
              <a:tabLst>
                <a:tab pos="1786255" algn="l"/>
                <a:tab pos="2294890" algn="l"/>
              </a:tabLst>
            </a:pPr>
            <a:r>
              <a:rPr sz="2400" spc="-5" dirty="0">
                <a:latin typeface="Arial"/>
                <a:cs typeface="Arial"/>
              </a:rPr>
              <a:t>will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10	10	10 </a:t>
            </a:r>
            <a:r>
              <a:rPr sz="2400" spc="-5" dirty="0">
                <a:latin typeface="Arial"/>
                <a:cs typeface="Arial"/>
              </a:rPr>
              <a:t>(since *q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29" y="627380"/>
            <a:ext cx="6928484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Allocating Pointer to</a:t>
            </a:r>
            <a:r>
              <a:rPr spc="25" dirty="0"/>
              <a:t> </a:t>
            </a:r>
            <a:r>
              <a:rPr spc="-5" dirty="0"/>
              <a:t>Pointer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92897" y="1610424"/>
            <a:ext cx="5399405" cy="117284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spcBef>
                <a:spcPts val="1255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**p;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1155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 = (int **) malloc(3 * sizeof(int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*));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29" y="38323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8727" y="4274311"/>
            <a:ext cx="54991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1]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4527" y="3451352"/>
            <a:ext cx="54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000" y="3886200"/>
            <a:ext cx="914400" cy="344966"/>
          </a:xfrm>
          <a:prstGeom prst="rect">
            <a:avLst/>
          </a:prstGeom>
          <a:solidFill>
            <a:srgbClr val="F8F8F8"/>
          </a:solidFill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**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9450" y="3879852"/>
            <a:ext cx="698500" cy="1336675"/>
            <a:chOff x="4489450" y="3879850"/>
            <a:chExt cx="698500" cy="1336675"/>
          </a:xfrm>
        </p:grpSpPr>
        <p:sp>
          <p:nvSpPr>
            <p:cNvPr id="17" name="object 17"/>
            <p:cNvSpPr/>
            <p:nvPr/>
          </p:nvSpPr>
          <p:spPr>
            <a:xfrm>
              <a:off x="4495800" y="3886200"/>
              <a:ext cx="685800" cy="1323975"/>
            </a:xfrm>
            <a:custGeom>
              <a:avLst/>
              <a:gdLst/>
              <a:ahLst/>
              <a:cxnLst/>
              <a:rect l="l" t="t" r="r" b="b"/>
              <a:pathLst>
                <a:path w="685800" h="1323975">
                  <a:moveTo>
                    <a:pt x="6858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685800" y="13239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5800" y="3886200"/>
              <a:ext cx="685800" cy="1323975"/>
            </a:xfrm>
            <a:custGeom>
              <a:avLst/>
              <a:gdLst/>
              <a:ahLst/>
              <a:cxnLst/>
              <a:rect l="l" t="t" r="r" b="b"/>
              <a:pathLst>
                <a:path w="685800" h="1323975">
                  <a:moveTo>
                    <a:pt x="0" y="0"/>
                  </a:moveTo>
                  <a:lnTo>
                    <a:pt x="685800" y="0"/>
                  </a:lnTo>
                  <a:lnTo>
                    <a:pt x="685800" y="1323975"/>
                  </a:lnTo>
                  <a:lnTo>
                    <a:pt x="0" y="1323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02150" y="3892550"/>
            <a:ext cx="673100" cy="33855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30480" rIns="0" bIns="0" rtlCol="0">
            <a:spAutoFit/>
          </a:bodyPr>
          <a:lstStyle/>
          <a:p>
            <a:pPr marL="84455">
              <a:spcBef>
                <a:spcPts val="240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2150" y="4348164"/>
            <a:ext cx="673100" cy="3404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32384" rIns="0" bIns="0" rtlCol="0">
            <a:spAutoFit/>
          </a:bodyPr>
          <a:lstStyle/>
          <a:p>
            <a:pPr marL="84455">
              <a:spcBef>
                <a:spcPts val="254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2150" y="4805364"/>
            <a:ext cx="673100" cy="3404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32384" rIns="0" bIns="0" rtlCol="0">
            <a:spAutoFit/>
          </a:bodyPr>
          <a:lstStyle/>
          <a:p>
            <a:pPr marL="84455">
              <a:spcBef>
                <a:spcPts val="254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95800" y="3962400"/>
            <a:ext cx="1219200" cy="1143000"/>
            <a:chOff x="4495800" y="3962400"/>
            <a:chExt cx="1219200" cy="1143000"/>
          </a:xfrm>
        </p:grpSpPr>
        <p:sp>
          <p:nvSpPr>
            <p:cNvPr id="23" name="object 23"/>
            <p:cNvSpPr/>
            <p:nvPr/>
          </p:nvSpPr>
          <p:spPr>
            <a:xfrm>
              <a:off x="4495800" y="4343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800" y="48006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4038600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>
                  <a:moveTo>
                    <a:pt x="0" y="0"/>
                  </a:moveTo>
                  <a:lnTo>
                    <a:pt x="4064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2587" y="3962400"/>
              <a:ext cx="153035" cy="152400"/>
            </a:xfrm>
            <a:custGeom>
              <a:avLst/>
              <a:gdLst/>
              <a:ahLst/>
              <a:cxnLst/>
              <a:rect l="l" t="t" r="r" b="b"/>
              <a:pathLst>
                <a:path w="153035" h="152400">
                  <a:moveTo>
                    <a:pt x="12" y="0"/>
                  </a:moveTo>
                  <a:lnTo>
                    <a:pt x="0" y="152400"/>
                  </a:lnTo>
                  <a:lnTo>
                    <a:pt x="152412" y="762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1600" y="5029200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302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6387" y="4953000"/>
              <a:ext cx="153035" cy="152400"/>
            </a:xfrm>
            <a:custGeom>
              <a:avLst/>
              <a:gdLst/>
              <a:ahLst/>
              <a:cxnLst/>
              <a:rect l="l" t="t" r="r" b="b"/>
              <a:pathLst>
                <a:path w="153035" h="152400">
                  <a:moveTo>
                    <a:pt x="12" y="0"/>
                  </a:moveTo>
                  <a:lnTo>
                    <a:pt x="0" y="152400"/>
                  </a:lnTo>
                  <a:lnTo>
                    <a:pt x="152412" y="762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4572000"/>
              <a:ext cx="330200" cy="0"/>
            </a:xfrm>
            <a:custGeom>
              <a:avLst/>
              <a:gdLst/>
              <a:ahLst/>
              <a:cxnLst/>
              <a:rect l="l" t="t" r="r" b="b"/>
              <a:pathLst>
                <a:path w="330200">
                  <a:moveTo>
                    <a:pt x="0" y="0"/>
                  </a:moveTo>
                  <a:lnTo>
                    <a:pt x="3302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86387" y="4495800"/>
              <a:ext cx="153035" cy="152400"/>
            </a:xfrm>
            <a:custGeom>
              <a:avLst/>
              <a:gdLst/>
              <a:ahLst/>
              <a:cxnLst/>
              <a:rect l="l" t="t" r="r" b="b"/>
              <a:pathLst>
                <a:path w="153035" h="152400">
                  <a:moveTo>
                    <a:pt x="12" y="0"/>
                  </a:moveTo>
                  <a:lnTo>
                    <a:pt x="0" y="152400"/>
                  </a:lnTo>
                  <a:lnTo>
                    <a:pt x="152412" y="762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200400" y="4038600"/>
            <a:ext cx="1219200" cy="152400"/>
            <a:chOff x="3200400" y="4038600"/>
            <a:chExt cx="1219200" cy="152400"/>
          </a:xfrm>
        </p:grpSpPr>
        <p:sp>
          <p:nvSpPr>
            <p:cNvPr id="32" name="object 32"/>
            <p:cNvSpPr/>
            <p:nvPr/>
          </p:nvSpPr>
          <p:spPr>
            <a:xfrm>
              <a:off x="3200400" y="4114800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20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67187" y="4038600"/>
              <a:ext cx="153035" cy="152400"/>
            </a:xfrm>
            <a:custGeom>
              <a:avLst/>
              <a:gdLst/>
              <a:ahLst/>
              <a:cxnLst/>
              <a:rect l="l" t="t" r="r" b="b"/>
              <a:pathLst>
                <a:path w="153035" h="152400">
                  <a:moveTo>
                    <a:pt x="12" y="0"/>
                  </a:moveTo>
                  <a:lnTo>
                    <a:pt x="0" y="152400"/>
                  </a:lnTo>
                  <a:lnTo>
                    <a:pt x="152412" y="762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554" y="384786"/>
            <a:ext cx="6125210" cy="635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Dynamic Arrays of</a:t>
            </a:r>
            <a:r>
              <a:rPr sz="4000" spc="-70" dirty="0"/>
              <a:t> </a:t>
            </a:r>
            <a:r>
              <a:rPr sz="4000" spc="-5" dirty="0"/>
              <a:t>pointers</a:t>
            </a:r>
            <a:endParaRPr sz="4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19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04800" y="1524000"/>
            <a:ext cx="7010400" cy="4724400"/>
          </a:xfrm>
          <a:prstGeom prst="rect">
            <a:avLst/>
          </a:prstGeom>
          <a:solidFill>
            <a:srgbClr val="F8F8F8"/>
          </a:solidFill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>
              <a:spcBef>
                <a:spcPts val="610"/>
              </a:spcBef>
            </a:pPr>
            <a:r>
              <a:rPr b="1" spc="-5" dirty="0">
                <a:latin typeface="Times New Roman"/>
                <a:cs typeface="Times New Roman"/>
              </a:rPr>
              <a:t>int main()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434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14300" marR="722630">
              <a:lnSpc>
                <a:spcPct val="120000"/>
              </a:lnSpc>
            </a:pPr>
            <a:r>
              <a:rPr b="1" spc="-5" dirty="0">
                <a:latin typeface="Times New Roman"/>
                <a:cs typeface="Times New Roman"/>
              </a:rPr>
              <a:t>char word[20], </a:t>
            </a:r>
            <a:r>
              <a:rPr b="1" dirty="0">
                <a:latin typeface="Times New Roman"/>
                <a:cs typeface="Times New Roman"/>
              </a:rPr>
              <a:t>**w;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/*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“**w”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pointer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to 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pointer array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*/  </a:t>
            </a:r>
            <a:r>
              <a:rPr b="1" spc="-5" dirty="0">
                <a:latin typeface="Times New Roman"/>
                <a:cs typeface="Times New Roman"/>
              </a:rPr>
              <a:t>int i,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n;</a:t>
            </a:r>
            <a:endParaRPr>
              <a:latin typeface="Times New Roman"/>
              <a:cs typeface="Times New Roman"/>
            </a:endParaRPr>
          </a:p>
          <a:p>
            <a:pPr marL="114300"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scanf("%d",&amp;n);</a:t>
            </a:r>
            <a:endParaRPr>
              <a:latin typeface="Times New Roman"/>
              <a:cs typeface="Times New Roman"/>
            </a:endParaRPr>
          </a:p>
          <a:p>
            <a:pPr marL="114300" marR="2944495">
              <a:lnSpc>
                <a:spcPct val="120000"/>
              </a:lnSpc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(char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**)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malloc (n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sizeof(char</a:t>
            </a:r>
            <a:r>
              <a:rPr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*));  </a:t>
            </a: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5" dirty="0">
                <a:latin typeface="Times New Roman"/>
                <a:cs typeface="Times New Roman"/>
              </a:rPr>
              <a:t>(i=0; i&lt;n; ++i)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285750"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scanf("%s",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word);</a:t>
            </a:r>
            <a:endParaRPr>
              <a:latin typeface="Times New Roman"/>
              <a:cs typeface="Times New Roman"/>
            </a:endParaRPr>
          </a:p>
          <a:p>
            <a:pPr marL="285750" marR="1464945">
              <a:lnSpc>
                <a:spcPct val="120000"/>
              </a:lnSpc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w[i]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(char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*)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malloc ((strlen(word)+1)*sizeof(char));  </a:t>
            </a:r>
            <a:r>
              <a:rPr b="1" spc="-10" dirty="0">
                <a:latin typeface="Times New Roman"/>
                <a:cs typeface="Times New Roman"/>
              </a:rPr>
              <a:t>strcpy </a:t>
            </a:r>
            <a:r>
              <a:rPr b="1" spc="-5" dirty="0">
                <a:latin typeface="Times New Roman"/>
                <a:cs typeface="Times New Roman"/>
              </a:rPr>
              <a:t>(w[i], word)</a:t>
            </a:r>
            <a:r>
              <a:rPr b="1" dirty="0">
                <a:latin typeface="Times New Roman"/>
                <a:cs typeface="Times New Roman"/>
              </a:rPr>
              <a:t> ;</a:t>
            </a:r>
            <a:endParaRPr>
              <a:latin typeface="Times New Roman"/>
              <a:cs typeface="Times New Roman"/>
            </a:endParaRPr>
          </a:p>
          <a:p>
            <a:pPr marL="114300">
              <a:spcBef>
                <a:spcPts val="434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14300" marR="1962150">
              <a:lnSpc>
                <a:spcPct val="120000"/>
              </a:lnSpc>
            </a:pP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5" dirty="0">
                <a:latin typeface="Times New Roman"/>
                <a:cs typeface="Times New Roman"/>
              </a:rPr>
              <a:t>(i=0; i&lt;n; i++) printf("w[%d] = %s \n",i, w[i]);  </a:t>
            </a:r>
            <a:r>
              <a:rPr b="1" spc="-10" dirty="0">
                <a:latin typeface="Times New Roman"/>
                <a:cs typeface="Times New Roman"/>
              </a:rPr>
              <a:t>return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33602" y="884237"/>
            <a:ext cx="917575" cy="1402080"/>
            <a:chOff x="2133600" y="884237"/>
            <a:chExt cx="917575" cy="1402080"/>
          </a:xfrm>
        </p:grpSpPr>
        <p:sp>
          <p:nvSpPr>
            <p:cNvPr id="13" name="object 13"/>
            <p:cNvSpPr/>
            <p:nvPr/>
          </p:nvSpPr>
          <p:spPr>
            <a:xfrm>
              <a:off x="2185504" y="903287"/>
              <a:ext cx="847090" cy="1303020"/>
            </a:xfrm>
            <a:custGeom>
              <a:avLst/>
              <a:gdLst/>
              <a:ahLst/>
              <a:cxnLst/>
              <a:rect l="l" t="t" r="r" b="b"/>
              <a:pathLst>
                <a:path w="847089" h="1303020">
                  <a:moveTo>
                    <a:pt x="846620" y="0"/>
                  </a:moveTo>
                  <a:lnTo>
                    <a:pt x="0" y="13028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600" y="2159012"/>
              <a:ext cx="110489" cy="127000"/>
            </a:xfrm>
            <a:custGeom>
              <a:avLst/>
              <a:gdLst/>
              <a:ahLst/>
              <a:cxnLst/>
              <a:rect l="l" t="t" r="r" b="b"/>
              <a:pathLst>
                <a:path w="110489" h="127000">
                  <a:moveTo>
                    <a:pt x="14350" y="0"/>
                  </a:moveTo>
                  <a:lnTo>
                    <a:pt x="0" y="126987"/>
                  </a:lnTo>
                  <a:lnTo>
                    <a:pt x="110197" y="62280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9778" y="6454399"/>
            <a:ext cx="1276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2131" y="551180"/>
            <a:ext cx="502602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 with</a:t>
            </a:r>
            <a:r>
              <a:rPr spc="-25" dirty="0"/>
              <a:t> </a:t>
            </a:r>
            <a:r>
              <a:rPr spc="-5" dirty="0"/>
              <a:t>Arrays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29" y="1472438"/>
            <a:ext cx="815213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Sometimes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Amount of data cannot be predicted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beforehand</a:t>
            </a:r>
            <a:endParaRPr sz="2400">
              <a:latin typeface="Arial"/>
              <a:cs typeface="Arial"/>
            </a:endParaRPr>
          </a:p>
          <a:p>
            <a:pPr marL="755650" marR="101600" lvl="1" indent="-285750"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Number of data items keeps changing during </a:t>
            </a:r>
            <a:r>
              <a:rPr sz="2400" spc="-10" dirty="0">
                <a:latin typeface="Arial"/>
                <a:cs typeface="Arial"/>
              </a:rPr>
              <a:t>program  </a:t>
            </a:r>
            <a:r>
              <a:rPr sz="2400" spc="-5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marL="355600" indent="-342900"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Example: Seach for an element in an array of 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355600" marR="163195" indent="-342900"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7167880" algn="l"/>
              </a:tabLst>
            </a:pPr>
            <a:r>
              <a:rPr sz="2400" spc="-5" dirty="0">
                <a:latin typeface="Arial"/>
                <a:cs typeface="Arial"/>
              </a:rPr>
              <a:t>One solution: find the maximum possible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	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allocate an array of 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Wasteful of memory space, as N may be much smaller  in some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executions</a:t>
            </a:r>
            <a:endParaRPr sz="2400">
              <a:latin typeface="Arial"/>
              <a:cs typeface="Arial"/>
            </a:endParaRPr>
          </a:p>
          <a:p>
            <a:pPr marL="755650" marR="222250" lvl="1" indent="-285750"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  <a:tab pos="2195195" algn="l"/>
              </a:tabLst>
            </a:pPr>
            <a:r>
              <a:rPr sz="2400" spc="-5" dirty="0">
                <a:latin typeface="Arial"/>
                <a:cs typeface="Arial"/>
              </a:rPr>
              <a:t>Example:	maximum value of N may be 10,000, but a  particular run may need to search only among </a:t>
            </a:r>
            <a:r>
              <a:rPr sz="2400" spc="-10" dirty="0">
                <a:latin typeface="Arial"/>
                <a:cs typeface="Arial"/>
              </a:rPr>
              <a:t>100 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buClr>
                <a:srgbClr val="00007D"/>
              </a:buClr>
              <a:buSzPct val="64583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Using array of size 10,000 always wastes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729" y="6227312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 most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554" y="384786"/>
            <a:ext cx="6125210" cy="635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Ex3: </a:t>
            </a:r>
            <a:r>
              <a:rPr sz="4000" dirty="0"/>
              <a:t>Dynamic Arrays of</a:t>
            </a:r>
            <a:r>
              <a:rPr sz="4000" spc="-70" dirty="0"/>
              <a:t> </a:t>
            </a:r>
            <a:r>
              <a:rPr sz="4000" spc="-5" dirty="0"/>
              <a:t>pointers</a:t>
            </a:r>
            <a:endParaRPr sz="400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20</a:t>
            </a:fld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298450" y="1517650"/>
            <a:ext cx="7023100" cy="4737100"/>
            <a:chOff x="298450" y="1517650"/>
            <a:chExt cx="7023100" cy="4737100"/>
          </a:xfrm>
        </p:grpSpPr>
        <p:sp>
          <p:nvSpPr>
            <p:cNvPr id="12" name="object 12"/>
            <p:cNvSpPr/>
            <p:nvPr/>
          </p:nvSpPr>
          <p:spPr>
            <a:xfrm>
              <a:off x="304800" y="1524000"/>
              <a:ext cx="7010400" cy="4724400"/>
            </a:xfrm>
            <a:custGeom>
              <a:avLst/>
              <a:gdLst/>
              <a:ahLst/>
              <a:cxnLst/>
              <a:rect l="l" t="t" r="r" b="b"/>
              <a:pathLst>
                <a:path w="7010400" h="4724400">
                  <a:moveTo>
                    <a:pt x="70104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7010400" y="47244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00" y="1524000"/>
              <a:ext cx="7010400" cy="4724400"/>
            </a:xfrm>
            <a:custGeom>
              <a:avLst/>
              <a:gdLst/>
              <a:ahLst/>
              <a:cxnLst/>
              <a:rect l="l" t="t" r="r" b="b"/>
              <a:pathLst>
                <a:path w="7010400" h="4724400">
                  <a:moveTo>
                    <a:pt x="0" y="0"/>
                  </a:moveTo>
                  <a:lnTo>
                    <a:pt x="7010400" y="0"/>
                  </a:lnTo>
                  <a:lnTo>
                    <a:pt x="7010400" y="4724400"/>
                  </a:lnTo>
                  <a:lnTo>
                    <a:pt x="0" y="4724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2100" y="1534161"/>
            <a:ext cx="99695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b="1" spc="-5" dirty="0">
                <a:latin typeface="Times New Roman"/>
                <a:cs typeface="Times New Roman"/>
              </a:rPr>
              <a:t>int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main()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4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" y="2192527"/>
            <a:ext cx="6191250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char word[20], </a:t>
            </a:r>
            <a:r>
              <a:rPr b="1" dirty="0">
                <a:latin typeface="Times New Roman"/>
                <a:cs typeface="Times New Roman"/>
              </a:rPr>
              <a:t>**w;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/*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“**w”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pointer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to 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pointer array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*/  </a:t>
            </a:r>
            <a:r>
              <a:rPr b="1" spc="-5" dirty="0">
                <a:latin typeface="Times New Roman"/>
                <a:cs typeface="Times New Roman"/>
              </a:rPr>
              <a:t>int i,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scanf("%d",&amp;n);</a:t>
            </a:r>
            <a:endParaRPr dirty="0">
              <a:latin typeface="Times New Roman"/>
              <a:cs typeface="Times New Roman"/>
            </a:endParaRPr>
          </a:p>
          <a:p>
            <a:pPr marL="12700" marR="2226310">
              <a:lnSpc>
                <a:spcPct val="120000"/>
              </a:lnSpc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(char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**)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malloc (n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sizeof(char</a:t>
            </a:r>
            <a:r>
              <a:rPr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*));  </a:t>
            </a: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5" dirty="0">
                <a:latin typeface="Times New Roman"/>
                <a:cs typeface="Times New Roman"/>
              </a:rPr>
              <a:t>(i=0; i&lt;n; ++i)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 dirty="0">
              <a:latin typeface="Times New Roman"/>
              <a:cs typeface="Times New Roman"/>
            </a:endParaRPr>
          </a:p>
          <a:p>
            <a:pPr marL="184150">
              <a:spcBef>
                <a:spcPts val="434"/>
              </a:spcBef>
            </a:pPr>
            <a:r>
              <a:rPr b="1" spc="-5" dirty="0">
                <a:latin typeface="Times New Roman"/>
                <a:cs typeface="Times New Roman"/>
              </a:rPr>
              <a:t>scanf("%s",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word);</a:t>
            </a:r>
            <a:endParaRPr dirty="0">
              <a:latin typeface="Times New Roman"/>
              <a:cs typeface="Times New Roman"/>
            </a:endParaRPr>
          </a:p>
          <a:p>
            <a:pPr marL="184150" marR="747395">
              <a:lnSpc>
                <a:spcPct val="120000"/>
              </a:lnSpc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w[i]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(char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*)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malloc ((strlen(word)+1)*sizeof(char));  </a:t>
            </a:r>
            <a:r>
              <a:rPr b="1" spc="-10" dirty="0">
                <a:latin typeface="Times New Roman"/>
                <a:cs typeface="Times New Roman"/>
              </a:rPr>
              <a:t>strcpy </a:t>
            </a:r>
            <a:r>
              <a:rPr b="1" spc="-5" dirty="0">
                <a:latin typeface="Times New Roman"/>
                <a:cs typeface="Times New Roman"/>
              </a:rPr>
              <a:t>(w[i], word)</a:t>
            </a:r>
            <a:r>
              <a:rPr b="1" dirty="0">
                <a:latin typeface="Times New Roman"/>
                <a:cs typeface="Times New Roman"/>
              </a:rPr>
              <a:t> 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 dirty="0">
              <a:latin typeface="Times New Roman"/>
              <a:cs typeface="Times New Roman"/>
            </a:endParaRPr>
          </a:p>
          <a:p>
            <a:pPr marL="12700" marR="1244600">
              <a:lnSpc>
                <a:spcPct val="120000"/>
              </a:lnSpc>
            </a:pP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5" dirty="0">
                <a:latin typeface="Times New Roman"/>
                <a:cs typeface="Times New Roman"/>
              </a:rPr>
              <a:t>(i=0; i&lt;n; i++) printf("w[%d] = %s \n",i, w[i]);  </a:t>
            </a:r>
            <a:r>
              <a:rPr b="1" spc="-10" dirty="0">
                <a:latin typeface="Times New Roman"/>
                <a:cs typeface="Times New Roman"/>
              </a:rPr>
              <a:t>return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0;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100" y="5868416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33600" y="884237"/>
            <a:ext cx="6788150" cy="4761230"/>
            <a:chOff x="2133600" y="884237"/>
            <a:chExt cx="6788150" cy="4761230"/>
          </a:xfrm>
        </p:grpSpPr>
        <p:sp>
          <p:nvSpPr>
            <p:cNvPr id="18" name="object 18"/>
            <p:cNvSpPr/>
            <p:nvPr/>
          </p:nvSpPr>
          <p:spPr>
            <a:xfrm>
              <a:off x="2185504" y="903287"/>
              <a:ext cx="847090" cy="1303020"/>
            </a:xfrm>
            <a:custGeom>
              <a:avLst/>
              <a:gdLst/>
              <a:ahLst/>
              <a:cxnLst/>
              <a:rect l="l" t="t" r="r" b="b"/>
              <a:pathLst>
                <a:path w="847089" h="1303020">
                  <a:moveTo>
                    <a:pt x="846620" y="0"/>
                  </a:moveTo>
                  <a:lnTo>
                    <a:pt x="0" y="130284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3600" y="2159012"/>
              <a:ext cx="110489" cy="127000"/>
            </a:xfrm>
            <a:custGeom>
              <a:avLst/>
              <a:gdLst/>
              <a:ahLst/>
              <a:cxnLst/>
              <a:rect l="l" t="t" r="r" b="b"/>
              <a:pathLst>
                <a:path w="110489" h="127000">
                  <a:moveTo>
                    <a:pt x="14350" y="0"/>
                  </a:moveTo>
                  <a:lnTo>
                    <a:pt x="0" y="126987"/>
                  </a:lnTo>
                  <a:lnTo>
                    <a:pt x="110197" y="62280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1800" y="1676400"/>
              <a:ext cx="2133600" cy="3962400"/>
            </a:xfrm>
            <a:custGeom>
              <a:avLst/>
              <a:gdLst/>
              <a:ahLst/>
              <a:cxnLst/>
              <a:rect l="l" t="t" r="r" b="b"/>
              <a:pathLst>
                <a:path w="2133600" h="3962400">
                  <a:moveTo>
                    <a:pt x="21336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2133600" y="39624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1800" y="1676400"/>
              <a:ext cx="2133600" cy="3962400"/>
            </a:xfrm>
            <a:custGeom>
              <a:avLst/>
              <a:gdLst/>
              <a:ahLst/>
              <a:cxnLst/>
              <a:rect l="l" t="t" r="r" b="b"/>
              <a:pathLst>
                <a:path w="2133600" h="3962400">
                  <a:moveTo>
                    <a:pt x="0" y="0"/>
                  </a:moveTo>
                  <a:lnTo>
                    <a:pt x="2133600" y="0"/>
                  </a:lnTo>
                  <a:lnTo>
                    <a:pt x="2133600" y="3962400"/>
                  </a:lnTo>
                  <a:lnTo>
                    <a:pt x="0" y="3962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69100" y="18542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3219" y="2128520"/>
            <a:ext cx="194691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1355" indent="12700">
              <a:lnSpc>
                <a:spcPct val="12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India  Australia  Kenya  NewZealand  SriLanka  w[0]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India</a:t>
            </a:r>
            <a:endParaRPr>
              <a:latin typeface="Times New Roman"/>
              <a:cs typeface="Times New Roman"/>
            </a:endParaRPr>
          </a:p>
          <a:p>
            <a:pPr marL="25400" marR="335280">
              <a:lnSpc>
                <a:spcPct val="120000"/>
              </a:lnSpc>
            </a:pPr>
            <a:r>
              <a:rPr b="1" spc="-5" dirty="0">
                <a:latin typeface="Times New Roman"/>
                <a:cs typeface="Times New Roman"/>
              </a:rPr>
              <a:t>w[1]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Australia  w[2]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Kenya</a:t>
            </a:r>
            <a:endParaRPr>
              <a:latin typeface="Times New Roman"/>
              <a:cs typeface="Times New Roman"/>
            </a:endParaRPr>
          </a:p>
          <a:p>
            <a:pPr marL="25400" marR="5080">
              <a:lnSpc>
                <a:spcPct val="120000"/>
              </a:lnSpc>
            </a:pPr>
            <a:r>
              <a:rPr b="1" spc="-5" dirty="0">
                <a:latin typeface="Times New Roman"/>
                <a:cs typeface="Times New Roman"/>
              </a:rPr>
              <a:t>w[3]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NewZealand  w[4]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SriLanka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8816" y="1322247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tput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57200" y="1905000"/>
            <a:ext cx="417830" cy="469900"/>
          </a:xfrm>
          <a:custGeom>
            <a:avLst/>
            <a:gdLst/>
            <a:ahLst/>
            <a:cxnLst/>
            <a:rect l="l" t="t" r="r" b="b"/>
            <a:pathLst>
              <a:path w="417830" h="469900">
                <a:moveTo>
                  <a:pt x="0" y="0"/>
                </a:moveTo>
                <a:lnTo>
                  <a:pt x="417512" y="0"/>
                </a:lnTo>
                <a:lnTo>
                  <a:pt x="417512" y="469900"/>
                </a:lnTo>
                <a:lnTo>
                  <a:pt x="0" y="46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31" y="192735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280" y="1877062"/>
            <a:ext cx="211454" cy="23387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940"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45720">
              <a:spcBef>
                <a:spcPts val="655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74800" y="1990727"/>
          <a:ext cx="2245360" cy="243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7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819512" y="2138364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2" y="0"/>
                </a:moveTo>
                <a:lnTo>
                  <a:pt x="0" y="142875"/>
                </a:lnTo>
                <a:lnTo>
                  <a:pt x="142887" y="7145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512" y="2595564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2" y="0"/>
                </a:moveTo>
                <a:lnTo>
                  <a:pt x="0" y="142875"/>
                </a:lnTo>
                <a:lnTo>
                  <a:pt x="142887" y="7145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9512" y="3052764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2" y="0"/>
                </a:moveTo>
                <a:lnTo>
                  <a:pt x="0" y="142875"/>
                </a:lnTo>
                <a:lnTo>
                  <a:pt x="142887" y="7145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9512" y="3509964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2" y="0"/>
                </a:moveTo>
                <a:lnTo>
                  <a:pt x="0" y="142875"/>
                </a:lnTo>
                <a:lnTo>
                  <a:pt x="142887" y="7145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93131" y="627380"/>
            <a:ext cx="527367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this will look</a:t>
            </a:r>
            <a:r>
              <a:rPr spc="-20" dirty="0"/>
              <a:t> </a:t>
            </a:r>
            <a:r>
              <a:rPr spc="-5" dirty="0"/>
              <a:t>like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21</a:t>
            </a:fld>
            <a:endParaRPr dirty="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94152" y="2058987"/>
          <a:ext cx="228599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994150" y="3857625"/>
          <a:ext cx="343407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1430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829037" y="3938589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10" h="142875">
                <a:moveTo>
                  <a:pt x="12" y="0"/>
                </a:moveTo>
                <a:lnTo>
                  <a:pt x="0" y="142875"/>
                </a:lnTo>
                <a:lnTo>
                  <a:pt x="142887" y="7145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994152" y="2543175"/>
          <a:ext cx="381634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73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994152" y="3027362"/>
          <a:ext cx="228599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73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94150" y="3441700"/>
          <a:ext cx="420052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73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\0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838200" y="2095500"/>
            <a:ext cx="457200" cy="76200"/>
            <a:chOff x="838200" y="2095500"/>
            <a:chExt cx="457200" cy="76200"/>
          </a:xfrm>
        </p:grpSpPr>
        <p:sp>
          <p:nvSpPr>
            <p:cNvPr id="26" name="object 26"/>
            <p:cNvSpPr/>
            <p:nvPr/>
          </p:nvSpPr>
          <p:spPr>
            <a:xfrm>
              <a:off x="838200" y="213360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9202" y="2095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9507-E9CA-3219-2A0F-429515B6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250B-3B88-1C47-3B44-6E4C043C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/>
              <a:t>Build a 2-d array of int having variable lengths. </a:t>
            </a:r>
          </a:p>
          <a:p>
            <a:r>
              <a:rPr lang="en-US" sz="4000" b="1" dirty="0"/>
              <a:t>Ex:</a:t>
            </a:r>
          </a:p>
          <a:p>
            <a:r>
              <a:rPr lang="en-US" sz="4000" b="1" dirty="0"/>
              <a:t>1 2 3 4</a:t>
            </a:r>
          </a:p>
          <a:p>
            <a:r>
              <a:rPr lang="en-US" sz="4000" b="1" dirty="0"/>
              <a:t>6 2 3 7 8</a:t>
            </a:r>
          </a:p>
          <a:p>
            <a:r>
              <a:rPr lang="en-US" sz="4000" b="1" dirty="0"/>
              <a:t>2 5</a:t>
            </a:r>
          </a:p>
        </p:txBody>
      </p:sp>
    </p:spTree>
    <p:extLst>
      <p:ext uri="{BB962C8B-B14F-4D97-AF65-F5344CB8AC3E}">
        <p14:creationId xmlns:p14="http://schemas.microsoft.com/office/powerpoint/2010/main" val="342280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0B22-F9C9-658A-4458-6D058F81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86DE-80F6-94E0-86CB-E3A03015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1524000"/>
            <a:ext cx="7290055" cy="47853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BD62-2E07-55C1-DA5F-EFA76E504819}"/>
              </a:ext>
            </a:extLst>
          </p:cNvPr>
          <p:cNvSpPr txBox="1"/>
          <p:nvPr/>
        </p:nvSpPr>
        <p:spPr>
          <a:xfrm>
            <a:off x="685800" y="1496646"/>
            <a:ext cx="41399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int n;</a:t>
            </a:r>
          </a:p>
          <a:p>
            <a:r>
              <a:rPr lang="en-IN" b="1" dirty="0"/>
              <a:t>    </a:t>
            </a:r>
            <a:r>
              <a:rPr lang="en-IN" b="1" dirty="0" err="1"/>
              <a:t>scanf</a:t>
            </a:r>
            <a:r>
              <a:rPr lang="en-IN" b="1" dirty="0"/>
              <a:t>("%</a:t>
            </a:r>
            <a:r>
              <a:rPr lang="en-IN" b="1" dirty="0" err="1"/>
              <a:t>d",&amp;n</a:t>
            </a:r>
            <a:r>
              <a:rPr lang="en-IN" b="1" dirty="0"/>
              <a:t>);</a:t>
            </a:r>
          </a:p>
          <a:p>
            <a:r>
              <a:rPr lang="en-IN" b="1" dirty="0"/>
              <a:t>    int** w;</a:t>
            </a:r>
          </a:p>
          <a:p>
            <a:r>
              <a:rPr lang="en-IN" b="1" dirty="0"/>
              <a:t>    w = (int**)malloc(n*</a:t>
            </a:r>
            <a:r>
              <a:rPr lang="en-IN" b="1" dirty="0" err="1"/>
              <a:t>sizeof</a:t>
            </a:r>
            <a:r>
              <a:rPr lang="en-IN" b="1" dirty="0"/>
              <a:t>(int));</a:t>
            </a:r>
          </a:p>
          <a:p>
            <a:r>
              <a:rPr lang="en-IN" b="1" dirty="0"/>
              <a:t>    int* temp;</a:t>
            </a:r>
          </a:p>
          <a:p>
            <a:r>
              <a:rPr lang="en-IN" b="1" dirty="0"/>
              <a:t>    int m;</a:t>
            </a:r>
          </a:p>
          <a:p>
            <a:r>
              <a:rPr lang="en-IN" b="1" dirty="0"/>
              <a:t>    for(int </a:t>
            </a:r>
            <a:r>
              <a:rPr lang="en-IN" b="1" dirty="0" err="1"/>
              <a:t>i</a:t>
            </a:r>
            <a:r>
              <a:rPr lang="en-IN" b="1" dirty="0"/>
              <a:t>=0;i&lt;</a:t>
            </a:r>
            <a:r>
              <a:rPr lang="en-IN" b="1" dirty="0" err="1"/>
              <a:t>n;i</a:t>
            </a:r>
            <a:r>
              <a:rPr lang="en-IN" b="1" dirty="0"/>
              <a:t>++)</a:t>
            </a:r>
          </a:p>
          <a:p>
            <a:r>
              <a:rPr lang="en-IN" b="1" dirty="0"/>
              <a:t>   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scanf</a:t>
            </a:r>
            <a:r>
              <a:rPr lang="en-IN" b="1" dirty="0"/>
              <a:t>("%</a:t>
            </a:r>
            <a:r>
              <a:rPr lang="en-IN" b="1" dirty="0" err="1"/>
              <a:t>d",&amp;m</a:t>
            </a:r>
            <a:r>
              <a:rPr lang="en-IN" b="1" dirty="0"/>
              <a:t>);</a:t>
            </a:r>
          </a:p>
          <a:p>
            <a:r>
              <a:rPr lang="en-IN" b="1" dirty="0"/>
              <a:t>        temp = (int*)</a:t>
            </a:r>
            <a:r>
              <a:rPr lang="en-IN" b="1" dirty="0" err="1"/>
              <a:t>calloc</a:t>
            </a:r>
            <a:r>
              <a:rPr lang="en-IN" b="1" dirty="0"/>
              <a:t>(m+1,sizeof(int));</a:t>
            </a:r>
          </a:p>
          <a:p>
            <a:endParaRPr lang="en-IN" b="1" dirty="0"/>
          </a:p>
          <a:p>
            <a:r>
              <a:rPr lang="en-IN" b="1" dirty="0"/>
              <a:t>        temp[0]=m;</a:t>
            </a:r>
          </a:p>
          <a:p>
            <a:r>
              <a:rPr lang="en-IN" b="1" dirty="0"/>
              <a:t>        for(int j=1;j&lt;=</a:t>
            </a:r>
            <a:r>
              <a:rPr lang="en-IN" b="1" dirty="0" err="1"/>
              <a:t>m;j</a:t>
            </a:r>
            <a:r>
              <a:rPr lang="en-IN" b="1" dirty="0"/>
              <a:t>++)</a:t>
            </a:r>
          </a:p>
          <a:p>
            <a:r>
              <a:rPr lang="en-IN" b="1" dirty="0"/>
              <a:t>        {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scanf</a:t>
            </a:r>
            <a:r>
              <a:rPr lang="en-IN" b="1" dirty="0"/>
              <a:t>("%</a:t>
            </a:r>
            <a:r>
              <a:rPr lang="en-IN" b="1" dirty="0" err="1"/>
              <a:t>d",&amp;temp</a:t>
            </a:r>
            <a:r>
              <a:rPr lang="en-IN" b="1" dirty="0"/>
              <a:t>[j]);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    w[</a:t>
            </a:r>
            <a:r>
              <a:rPr lang="en-IN" b="1" dirty="0" err="1"/>
              <a:t>i</a:t>
            </a:r>
            <a:r>
              <a:rPr lang="en-IN" b="1" dirty="0"/>
              <a:t>]=temp;</a:t>
            </a:r>
          </a:p>
          <a:p>
            <a:r>
              <a:rPr lang="en-IN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1099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6562" y="1545388"/>
            <a:ext cx="4191000" cy="368690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void print_data (int **p, int h, int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w)</a:t>
            </a:r>
            <a:endParaRPr sz="2000" dirty="0">
              <a:latin typeface="Times New Roman"/>
              <a:cs typeface="Times New Roman"/>
            </a:endParaRPr>
          </a:p>
          <a:p>
            <a:pPr marL="218440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083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int i,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j;</a:t>
            </a:r>
            <a:endParaRPr sz="2000" dirty="0">
              <a:latin typeface="Times New Roman"/>
              <a:cs typeface="Times New Roman"/>
            </a:endParaRPr>
          </a:p>
          <a:p>
            <a:pPr marL="471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for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(i=0;i&lt;h;i++)</a:t>
            </a:r>
            <a:endParaRPr sz="2000" dirty="0">
              <a:latin typeface="Times New Roman"/>
              <a:cs typeface="Times New Roman"/>
            </a:endParaRPr>
          </a:p>
          <a:p>
            <a:pPr marL="471805">
              <a:spcBef>
                <a:spcPts val="475"/>
              </a:spcBef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71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for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(j=0;j&lt;w;j++)</a:t>
            </a:r>
            <a:endParaRPr sz="2000" dirty="0">
              <a:latin typeface="Times New Roman"/>
              <a:cs typeface="Times New Roman"/>
            </a:endParaRPr>
          </a:p>
          <a:p>
            <a:pPr marL="534670" marR="1004569" indent="6413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printf ("%5d ", p[i][j]);  printf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("\n");</a:t>
            </a:r>
            <a:endParaRPr sz="2000" dirty="0">
              <a:latin typeface="Times New Roman"/>
              <a:cs typeface="Times New Roman"/>
            </a:endParaRPr>
          </a:p>
          <a:p>
            <a:pPr marL="471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90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2648" y="510282"/>
            <a:ext cx="3161151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</a:t>
            </a:r>
            <a:r>
              <a:rPr sz="4000" spc="-5" dirty="0"/>
              <a:t>t</a:t>
            </a:r>
            <a:r>
              <a:rPr sz="4000" dirty="0"/>
              <a:t>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0837333" y="6501424"/>
            <a:ext cx="973667" cy="212879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10239" y="1566851"/>
            <a:ext cx="4000500" cy="44532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main()</a:t>
            </a:r>
            <a:endParaRPr sz="2000" dirty="0">
              <a:latin typeface="Times New Roman"/>
              <a:cs typeface="Times New Roman"/>
            </a:endParaRPr>
          </a:p>
          <a:p>
            <a:pPr marL="90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217804" marR="278193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int **p;  int M,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N;</a:t>
            </a:r>
            <a:endParaRPr sz="2000" dirty="0">
              <a:latin typeface="Times New Roman"/>
              <a:cs typeface="Times New Roman"/>
            </a:endParaRPr>
          </a:p>
          <a:p>
            <a:pPr marL="217170" marR="723265" indent="63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printf ("Give M and N \n");  scanf ("%d%d", &amp;M,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&amp;N);  p = allocate (M, N);  </a:t>
            </a:r>
            <a:r>
              <a:rPr sz="2000" b="1" spc="-10" dirty="0">
                <a:latin typeface="Times New Roman"/>
                <a:cs typeface="Times New Roman"/>
              </a:rPr>
              <a:t>read_data </a:t>
            </a:r>
            <a:r>
              <a:rPr sz="2000" b="1" spc="-5" dirty="0">
                <a:latin typeface="Times New Roman"/>
                <a:cs typeface="Times New Roman"/>
              </a:rPr>
              <a:t>(p, M, N);</a:t>
            </a:r>
            <a:endParaRPr sz="2000" dirty="0">
              <a:latin typeface="Times New Roman"/>
              <a:cs typeface="Times New Roman"/>
            </a:endParaRPr>
          </a:p>
          <a:p>
            <a:pPr marL="216535" marR="121920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printf ("\nThe array </a:t>
            </a:r>
            <a:r>
              <a:rPr sz="2000" b="1" spc="-10" dirty="0">
                <a:latin typeface="Times New Roman"/>
                <a:cs typeface="Times New Roman"/>
              </a:rPr>
              <a:t>read </a:t>
            </a:r>
            <a:r>
              <a:rPr sz="2000" b="1" spc="-5" dirty="0">
                <a:latin typeface="Times New Roman"/>
                <a:cs typeface="Times New Roman"/>
              </a:rPr>
              <a:t>as \n");  print_data (p, M,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N);</a:t>
            </a:r>
            <a:endParaRPr sz="2000" dirty="0">
              <a:latin typeface="Times New Roman"/>
              <a:cs typeface="Times New Roman"/>
            </a:endParaRPr>
          </a:p>
          <a:p>
            <a:pPr marL="215900">
              <a:spcBef>
                <a:spcPts val="475"/>
              </a:spcBef>
            </a:pPr>
            <a:r>
              <a:rPr sz="2000" b="1" spc="-10" dirty="0">
                <a:latin typeface="Times New Roman"/>
                <a:cs typeface="Times New Roman"/>
              </a:rPr>
              <a:t>return </a:t>
            </a:r>
            <a:r>
              <a:rPr sz="2000" b="1" spc="-5" dirty="0">
                <a:latin typeface="Times New Roman"/>
                <a:cs typeface="Times New Roman"/>
              </a:rPr>
              <a:t>0;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90161"/>
              </p:ext>
            </p:extLst>
          </p:nvPr>
        </p:nvGraphicFramePr>
        <p:xfrm>
          <a:off x="133352" y="1234238"/>
          <a:ext cx="4521200" cy="5774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5762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void print_data (int **p, int h, int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w)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083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int i,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j;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(i=0;i&lt;h;i++)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(j=0;j&lt;w;j++)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5988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printf ("%5d ",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p[i][j]);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431"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printf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("\n");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1590">
                        <a:lnSpc>
                          <a:spcPts val="2590"/>
                        </a:lnSpc>
                        <a:spcBef>
                          <a:spcPts val="2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Give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1 2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4 5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103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7 8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0805" marR="194945" indent="527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 array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read 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719455" algn="l"/>
                          <a:tab pos="111950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	2	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719455" algn="l"/>
                          <a:tab pos="1119505" algn="l"/>
                        </a:tabLst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	5	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62305" indent="-342900">
                        <a:lnSpc>
                          <a:spcPct val="100000"/>
                        </a:lnSpc>
                        <a:spcBef>
                          <a:spcPts val="434"/>
                        </a:spcBef>
                        <a:buAutoNum type="arabicPlain" startAt="7"/>
                        <a:tabLst>
                          <a:tab pos="719455" algn="l"/>
                          <a:tab pos="1119505" algn="l"/>
                        </a:tabLs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8      9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2649" y="505792"/>
            <a:ext cx="1522730" cy="635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</a:t>
            </a:r>
            <a:r>
              <a:rPr sz="4000" spc="-5" dirty="0"/>
              <a:t>t</a:t>
            </a:r>
            <a:r>
              <a:rPr sz="4000" dirty="0"/>
              <a:t>d.</a:t>
            </a:r>
            <a:endParaRPr sz="4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62677" y="1274370"/>
            <a:ext cx="4000500" cy="441531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spcBef>
                <a:spcPts val="290"/>
              </a:spcBef>
            </a:pPr>
            <a:r>
              <a:rPr sz="2000" b="1" spc="-5" dirty="0">
                <a:latin typeface="Times New Roman"/>
                <a:cs typeface="Times New Roman"/>
              </a:rPr>
              <a:t>int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  <a:p>
            <a:pPr marL="9080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17804" marR="2781300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int **p;  int M,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N;</a:t>
            </a:r>
            <a:endParaRPr sz="2000">
              <a:latin typeface="Times New Roman"/>
              <a:cs typeface="Times New Roman"/>
            </a:endParaRPr>
          </a:p>
          <a:p>
            <a:pPr marL="217170" marR="722630" indent="63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printf ("Give M and N \n");  scanf ("%d%d", &amp;M, &amp;N);  p = allocate (M, N);  </a:t>
            </a:r>
            <a:r>
              <a:rPr sz="2000" b="1" spc="-10" dirty="0">
                <a:latin typeface="Times New Roman"/>
                <a:cs typeface="Times New Roman"/>
              </a:rPr>
              <a:t>read_data </a:t>
            </a:r>
            <a:r>
              <a:rPr sz="2000" b="1" spc="-5" dirty="0">
                <a:latin typeface="Times New Roman"/>
                <a:cs typeface="Times New Roman"/>
              </a:rPr>
              <a:t>(p, M, N);</a:t>
            </a:r>
            <a:endParaRPr sz="2000">
              <a:latin typeface="Times New Roman"/>
              <a:cs typeface="Times New Roman"/>
            </a:endParaRPr>
          </a:p>
          <a:p>
            <a:pPr marL="217170" marR="121285">
              <a:lnSpc>
                <a:spcPct val="120000"/>
              </a:lnSpc>
            </a:pPr>
            <a:r>
              <a:rPr sz="2000" b="1" spc="-5" dirty="0">
                <a:latin typeface="Times New Roman"/>
                <a:cs typeface="Times New Roman"/>
              </a:rPr>
              <a:t>printf ("\nThe array </a:t>
            </a:r>
            <a:r>
              <a:rPr sz="2000" b="1" spc="-10" dirty="0">
                <a:latin typeface="Times New Roman"/>
                <a:cs typeface="Times New Roman"/>
              </a:rPr>
              <a:t>read </a:t>
            </a:r>
            <a:r>
              <a:rPr sz="2000" b="1" spc="-5" dirty="0">
                <a:latin typeface="Times New Roman"/>
                <a:cs typeface="Times New Roman"/>
              </a:rPr>
              <a:t>as </a:t>
            </a:r>
            <a:r>
              <a:rPr sz="2000" b="1" dirty="0">
                <a:latin typeface="Times New Roman"/>
                <a:cs typeface="Times New Roman"/>
              </a:rPr>
              <a:t>\n");  </a:t>
            </a:r>
            <a:r>
              <a:rPr sz="2000" b="1" spc="-5" dirty="0">
                <a:latin typeface="Times New Roman"/>
                <a:cs typeface="Times New Roman"/>
              </a:rPr>
              <a:t>print_data (p, M,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N);</a:t>
            </a:r>
            <a:endParaRPr sz="2000">
              <a:latin typeface="Times New Roman"/>
              <a:cs typeface="Times New Roman"/>
            </a:endParaRPr>
          </a:p>
          <a:p>
            <a:pPr marL="217170">
              <a:spcBef>
                <a:spcPts val="475"/>
              </a:spcBef>
            </a:pPr>
            <a:r>
              <a:rPr sz="2000" b="1" spc="-10" dirty="0">
                <a:latin typeface="Times New Roman"/>
                <a:cs typeface="Times New Roman"/>
              </a:rPr>
              <a:t>return </a:t>
            </a:r>
            <a:r>
              <a:rPr sz="2000" b="1" spc="-5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89535"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651" y="422709"/>
            <a:ext cx="7672705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Memory Layout in Dynamic</a:t>
            </a:r>
            <a:r>
              <a:rPr sz="3600" spc="10" dirty="0"/>
              <a:t> </a:t>
            </a:r>
            <a:r>
              <a:rPr sz="3600" spc="-5" dirty="0"/>
              <a:t>Allocation</a:t>
            </a:r>
            <a:endParaRPr sz="3600" dirty="0"/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588034" y="1543529"/>
            <a:ext cx="3824075" cy="612731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int</a:t>
            </a:r>
            <a:r>
              <a:rPr spc="-15" dirty="0"/>
              <a:t> </a:t>
            </a:r>
            <a:r>
              <a:rPr spc="-5" dirty="0"/>
              <a:t>main()</a:t>
            </a:r>
          </a:p>
          <a:p>
            <a:pPr marL="1397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{</a:t>
            </a:r>
          </a:p>
          <a:p>
            <a:pPr marL="140970" marR="2498090">
              <a:lnSpc>
                <a:spcPct val="120000"/>
              </a:lnSpc>
            </a:pPr>
            <a:r>
              <a:rPr spc="-5" dirty="0"/>
              <a:t>int **p;  int M,</a:t>
            </a:r>
            <a:r>
              <a:rPr spc="-85" dirty="0"/>
              <a:t> </a:t>
            </a:r>
            <a:r>
              <a:rPr spc="-10" dirty="0"/>
              <a:t>N;</a:t>
            </a:r>
          </a:p>
          <a:p>
            <a:pPr marL="140335" marR="439420" algn="just">
              <a:lnSpc>
                <a:spcPct val="120000"/>
              </a:lnSpc>
            </a:pPr>
            <a:r>
              <a:rPr spc="-5" dirty="0"/>
              <a:t>printf ("Give M and N \n");  </a:t>
            </a:r>
            <a:endParaRPr lang="en-US" spc="-5" dirty="0"/>
          </a:p>
          <a:p>
            <a:pPr marL="140335" marR="439420" algn="just">
              <a:lnSpc>
                <a:spcPct val="120000"/>
              </a:lnSpc>
            </a:pPr>
            <a:r>
              <a:rPr spc="-5" dirty="0" err="1"/>
              <a:t>scanf</a:t>
            </a:r>
            <a:r>
              <a:rPr spc="-5" dirty="0"/>
              <a:t> ("%d%d", &amp;M,</a:t>
            </a:r>
            <a:r>
              <a:rPr spc="-55" dirty="0"/>
              <a:t> </a:t>
            </a:r>
            <a:r>
              <a:rPr spc="-5" dirty="0"/>
              <a:t>&amp;N);  p = allocate (M,</a:t>
            </a:r>
            <a:r>
              <a:rPr spc="-30" dirty="0"/>
              <a:t> </a:t>
            </a:r>
            <a:r>
              <a:rPr spc="-5" dirty="0"/>
              <a:t>N);</a:t>
            </a:r>
          </a:p>
          <a:p>
            <a:pPr marL="520700" marR="1248410" indent="-381000" algn="just">
              <a:lnSpc>
                <a:spcPct val="100000"/>
              </a:lnSpc>
            </a:pPr>
            <a:r>
              <a:rPr spc="-5" dirty="0"/>
              <a:t>for (i=0;i&lt;M;i++) {  for</a:t>
            </a:r>
            <a:r>
              <a:rPr spc="-90" dirty="0"/>
              <a:t> </a:t>
            </a:r>
            <a:r>
              <a:rPr spc="-5" dirty="0"/>
              <a:t>(j=0;j&lt;N;j++)</a:t>
            </a:r>
          </a:p>
          <a:p>
            <a:pPr marL="520700" marR="5080" indent="252729" algn="just">
              <a:lnSpc>
                <a:spcPct val="100000"/>
              </a:lnSpc>
            </a:pPr>
            <a:r>
              <a:rPr spc="-5" dirty="0"/>
              <a:t>printf ("%10d", &amp;p[i][j]);  printf(“\n”);</a:t>
            </a:r>
          </a:p>
          <a:p>
            <a:pPr marL="139700">
              <a:lnSpc>
                <a:spcPct val="100000"/>
              </a:lnSpc>
            </a:pPr>
            <a:r>
              <a:rPr spc="-5" dirty="0"/>
              <a:t>}</a:t>
            </a:r>
          </a:p>
          <a:p>
            <a:pPr marL="139700">
              <a:lnSpc>
                <a:spcPct val="100000"/>
              </a:lnSpc>
            </a:pPr>
            <a:r>
              <a:rPr spc="-10" dirty="0"/>
              <a:t>return </a:t>
            </a:r>
            <a:r>
              <a:rPr spc="-5" dirty="0"/>
              <a:t>0;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}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0837333" y="6501424"/>
            <a:ext cx="973667" cy="212879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26</a:t>
            </a:fld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4474166" y="1446545"/>
            <a:ext cx="4631868" cy="4449790"/>
            <a:chOff x="4221632" y="1557807"/>
            <a:chExt cx="4709795" cy="4364990"/>
          </a:xfrm>
        </p:grpSpPr>
        <p:sp>
          <p:nvSpPr>
            <p:cNvPr id="12" name="object 12"/>
            <p:cNvSpPr/>
            <p:nvPr/>
          </p:nvSpPr>
          <p:spPr>
            <a:xfrm>
              <a:off x="4226394" y="1562569"/>
              <a:ext cx="4700270" cy="4355465"/>
            </a:xfrm>
            <a:custGeom>
              <a:avLst/>
              <a:gdLst/>
              <a:ahLst/>
              <a:cxnLst/>
              <a:rect l="l" t="t" r="r" b="b"/>
              <a:pathLst>
                <a:path w="4700270" h="4355465">
                  <a:moveTo>
                    <a:pt x="4700155" y="0"/>
                  </a:moveTo>
                  <a:lnTo>
                    <a:pt x="0" y="0"/>
                  </a:lnTo>
                  <a:lnTo>
                    <a:pt x="0" y="4355020"/>
                  </a:lnTo>
                  <a:lnTo>
                    <a:pt x="4700155" y="4355020"/>
                  </a:lnTo>
                  <a:lnTo>
                    <a:pt x="4700155" y="0"/>
                  </a:lnTo>
                  <a:close/>
                </a:path>
              </a:pathLst>
            </a:custGeom>
            <a:solidFill>
              <a:srgbClr val="F8F8F8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26394" y="1562569"/>
              <a:ext cx="4700270" cy="4355465"/>
            </a:xfrm>
            <a:custGeom>
              <a:avLst/>
              <a:gdLst/>
              <a:ahLst/>
              <a:cxnLst/>
              <a:rect l="l" t="t" r="r" b="b"/>
              <a:pathLst>
                <a:path w="4700270" h="4355465">
                  <a:moveTo>
                    <a:pt x="0" y="0"/>
                  </a:moveTo>
                  <a:lnTo>
                    <a:pt x="4700155" y="0"/>
                  </a:lnTo>
                  <a:lnTo>
                    <a:pt x="4700155" y="4355020"/>
                  </a:lnTo>
                  <a:lnTo>
                    <a:pt x="0" y="43550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86192" y="1560562"/>
            <a:ext cx="4519930" cy="4365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int </a:t>
            </a:r>
            <a:r>
              <a:rPr sz="2200" b="1" spc="-5" dirty="0">
                <a:latin typeface="Times New Roman"/>
                <a:cs typeface="Times New Roman"/>
              </a:rPr>
              <a:t>**allocate (int </a:t>
            </a:r>
            <a:r>
              <a:rPr sz="2200" b="1" dirty="0">
                <a:latin typeface="Times New Roman"/>
                <a:cs typeface="Times New Roman"/>
              </a:rPr>
              <a:t>h, int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w)</a:t>
            </a:r>
            <a:endParaRPr sz="2200" dirty="0">
              <a:latin typeface="Times New Roman"/>
              <a:cs typeface="Times New Roman"/>
            </a:endParaRPr>
          </a:p>
          <a:p>
            <a:pPr marL="12700"/>
            <a:r>
              <a:rPr sz="2200" b="1" dirty="0"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361315" marR="3223895"/>
            <a:r>
              <a:rPr sz="2200" b="1" dirty="0">
                <a:latin typeface="Times New Roman"/>
                <a:cs typeface="Times New Roman"/>
              </a:rPr>
              <a:t>int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**p;  </a:t>
            </a:r>
            <a:r>
              <a:rPr sz="2200" b="1" spc="-5" dirty="0">
                <a:latin typeface="Times New Roman"/>
                <a:cs typeface="Times New Roman"/>
              </a:rPr>
              <a:t>int </a:t>
            </a:r>
            <a:r>
              <a:rPr sz="2200" b="1" dirty="0">
                <a:latin typeface="Times New Roman"/>
                <a:cs typeface="Times New Roman"/>
              </a:rPr>
              <a:t>i,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j;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1315" marR="5080"/>
            <a:r>
              <a:rPr sz="2200" b="1" dirty="0">
                <a:latin typeface="Times New Roman"/>
                <a:cs typeface="Times New Roman"/>
              </a:rPr>
              <a:t>p = </a:t>
            </a:r>
            <a:r>
              <a:rPr sz="2200" b="1" spc="-5" dirty="0">
                <a:latin typeface="Times New Roman"/>
                <a:cs typeface="Times New Roman"/>
              </a:rPr>
              <a:t>(int **)malloc(h*sizeof (int *));  for (i=0; i&lt;h;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i++)</a:t>
            </a:r>
            <a:endParaRPr sz="2200" dirty="0">
              <a:latin typeface="Times New Roman"/>
              <a:cs typeface="Times New Roman"/>
            </a:endParaRPr>
          </a:p>
          <a:p>
            <a:pPr marL="361315" marR="1181100" indent="203200"/>
            <a:r>
              <a:rPr sz="2200" b="1" spc="-5" dirty="0">
                <a:latin typeface="Times New Roman"/>
                <a:cs typeface="Times New Roman"/>
              </a:rPr>
              <a:t>printf(“%10d”, &amp;p[i]);  printf(“\n\n”);</a:t>
            </a:r>
            <a:endParaRPr sz="2200" dirty="0">
              <a:latin typeface="Times New Roman"/>
              <a:cs typeface="Times New Roman"/>
            </a:endParaRPr>
          </a:p>
          <a:p>
            <a:pPr marL="501650" marR="2185035" indent="-140970"/>
            <a:r>
              <a:rPr sz="2200" b="1" spc="-5" dirty="0">
                <a:latin typeface="Times New Roman"/>
                <a:cs typeface="Times New Roman"/>
              </a:rPr>
              <a:t>for (i=0;i&lt;h;i++)  p[i] </a:t>
            </a:r>
            <a:r>
              <a:rPr sz="2200" b="1" dirty="0">
                <a:latin typeface="Times New Roman"/>
                <a:cs typeface="Times New Roman"/>
              </a:rPr>
              <a:t>=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(int</a:t>
            </a:r>
            <a:endParaRPr sz="2200" dirty="0">
              <a:latin typeface="Times New Roman"/>
              <a:cs typeface="Times New Roman"/>
            </a:endParaRPr>
          </a:p>
          <a:p>
            <a:pPr marL="354965">
              <a:lnSpc>
                <a:spcPts val="2110"/>
              </a:lnSpc>
            </a:pPr>
            <a:r>
              <a:rPr sz="2200" b="1" spc="-5" dirty="0">
                <a:latin typeface="Times New Roman"/>
                <a:cs typeface="Times New Roman"/>
              </a:rPr>
              <a:t>*)malloc(w*sizeof(int));</a:t>
            </a:r>
            <a:endParaRPr sz="2200" dirty="0">
              <a:latin typeface="Times New Roman"/>
              <a:cs typeface="Times New Roman"/>
            </a:endParaRPr>
          </a:p>
          <a:p>
            <a:pPr marL="361315"/>
            <a:r>
              <a:rPr sz="2200" b="1" spc="-5" dirty="0">
                <a:latin typeface="Times New Roman"/>
                <a:cs typeface="Times New Roman"/>
              </a:rPr>
              <a:t>return(p);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855" y="5810467"/>
            <a:ext cx="1358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971" y="1600025"/>
            <a:ext cx="4078604" cy="4822190"/>
          </a:xfrm>
          <a:custGeom>
            <a:avLst/>
            <a:gdLst/>
            <a:ahLst/>
            <a:cxnLst/>
            <a:rect l="l" t="t" r="r" b="b"/>
            <a:pathLst>
              <a:path w="4078604" h="4822190">
                <a:moveTo>
                  <a:pt x="0" y="0"/>
                </a:moveTo>
                <a:lnTo>
                  <a:pt x="4078084" y="0"/>
                </a:lnTo>
                <a:lnTo>
                  <a:pt x="4078084" y="4821631"/>
                </a:lnTo>
                <a:lnTo>
                  <a:pt x="0" y="482163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31" y="779780"/>
            <a:ext cx="1704339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Output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27</a:t>
            </a:fld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453163" y="1976882"/>
            <a:ext cx="4953635" cy="4291330"/>
            <a:chOff x="453161" y="1976882"/>
            <a:chExt cx="4953635" cy="4291330"/>
          </a:xfrm>
        </p:grpSpPr>
        <p:sp>
          <p:nvSpPr>
            <p:cNvPr id="12" name="object 12"/>
            <p:cNvSpPr/>
            <p:nvPr/>
          </p:nvSpPr>
          <p:spPr>
            <a:xfrm>
              <a:off x="457923" y="1981644"/>
              <a:ext cx="4944110" cy="4281805"/>
            </a:xfrm>
            <a:custGeom>
              <a:avLst/>
              <a:gdLst/>
              <a:ahLst/>
              <a:cxnLst/>
              <a:rect l="l" t="t" r="r" b="b"/>
              <a:pathLst>
                <a:path w="4944110" h="4281805">
                  <a:moveTo>
                    <a:pt x="4943525" y="0"/>
                  </a:moveTo>
                  <a:lnTo>
                    <a:pt x="0" y="0"/>
                  </a:lnTo>
                  <a:lnTo>
                    <a:pt x="0" y="4281576"/>
                  </a:lnTo>
                  <a:lnTo>
                    <a:pt x="4943525" y="4281576"/>
                  </a:lnTo>
                  <a:lnTo>
                    <a:pt x="49435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23" y="1981644"/>
              <a:ext cx="4944110" cy="4281805"/>
            </a:xfrm>
            <a:custGeom>
              <a:avLst/>
              <a:gdLst/>
              <a:ahLst/>
              <a:cxnLst/>
              <a:rect l="l" t="t" r="r" b="b"/>
              <a:pathLst>
                <a:path w="4944110" h="4281805">
                  <a:moveTo>
                    <a:pt x="0" y="0"/>
                  </a:moveTo>
                  <a:lnTo>
                    <a:pt x="4943525" y="0"/>
                  </a:lnTo>
                  <a:lnTo>
                    <a:pt x="4943525" y="4281576"/>
                  </a:lnTo>
                  <a:lnTo>
                    <a:pt x="0" y="42815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7923" y="1981646"/>
          <a:ext cx="4708524" cy="270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3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31535120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31535128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31535136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31535152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9554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31535156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9554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31535160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9554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31535184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31535188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31535192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19">
                <a:tc>
                  <a:txBody>
                    <a:bodyPr/>
                    <a:lstStyle/>
                    <a:p>
                      <a:pPr marL="90805">
                        <a:lnSpc>
                          <a:spcPts val="293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31535216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31535220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2930"/>
                        </a:lnSpc>
                        <a:spcBef>
                          <a:spcPts val="165"/>
                        </a:spcBef>
                      </a:pPr>
                      <a:r>
                        <a:rPr sz="2500" spc="-5" dirty="0">
                          <a:latin typeface="Arial"/>
                          <a:cs typeface="Arial"/>
                        </a:rPr>
                        <a:t>31535224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954397" y="1631695"/>
            <a:ext cx="2972435" cy="83820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R="166370">
              <a:lnSpc>
                <a:spcPts val="2160"/>
              </a:lnSpc>
              <a:spcBef>
                <a:spcPts val="25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Starting address of each  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row,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contiguous (pointers  are 8 bytes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long)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1364" y="3686708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85519" algn="l"/>
              </a:tabLst>
            </a:pPr>
            <a:r>
              <a:rPr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45607" y="3705506"/>
            <a:ext cx="2143125" cy="554355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R="27940">
              <a:lnSpc>
                <a:spcPts val="2160"/>
              </a:lnSpc>
              <a:spcBef>
                <a:spcPts val="25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Elements in each  row are</a:t>
            </a: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contiguous</a:t>
            </a:r>
            <a:endParaRPr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24970" y="2110818"/>
            <a:ext cx="695960" cy="1909445"/>
            <a:chOff x="5124970" y="2110816"/>
            <a:chExt cx="695960" cy="1909445"/>
          </a:xfrm>
        </p:grpSpPr>
        <p:sp>
          <p:nvSpPr>
            <p:cNvPr id="19" name="object 19"/>
            <p:cNvSpPr/>
            <p:nvPr/>
          </p:nvSpPr>
          <p:spPr>
            <a:xfrm>
              <a:off x="5181752" y="2115578"/>
              <a:ext cx="635000" cy="317500"/>
            </a:xfrm>
            <a:custGeom>
              <a:avLst/>
              <a:gdLst/>
              <a:ahLst/>
              <a:cxnLst/>
              <a:rect l="l" t="t" r="r" b="b"/>
              <a:pathLst>
                <a:path w="635000" h="317500">
                  <a:moveTo>
                    <a:pt x="634403" y="0"/>
                  </a:moveTo>
                  <a:lnTo>
                    <a:pt x="0" y="31723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4970" y="2393060"/>
              <a:ext cx="422275" cy="1627505"/>
            </a:xfrm>
            <a:custGeom>
              <a:avLst/>
              <a:gdLst/>
              <a:ahLst/>
              <a:cxnLst/>
              <a:rect l="l" t="t" r="r" b="b"/>
              <a:pathLst>
                <a:path w="422275" h="1627504">
                  <a:moveTo>
                    <a:pt x="85191" y="68148"/>
                  </a:moveTo>
                  <a:lnTo>
                    <a:pt x="51104" y="0"/>
                  </a:lnTo>
                  <a:lnTo>
                    <a:pt x="0" y="68160"/>
                  </a:lnTo>
                  <a:lnTo>
                    <a:pt x="85191" y="68148"/>
                  </a:lnTo>
                  <a:close/>
                </a:path>
                <a:path w="422275" h="1627504">
                  <a:moveTo>
                    <a:pt x="421792" y="1550860"/>
                  </a:moveTo>
                  <a:lnTo>
                    <a:pt x="345592" y="1588960"/>
                  </a:lnTo>
                  <a:lnTo>
                    <a:pt x="421792" y="1627060"/>
                  </a:lnTo>
                  <a:lnTo>
                    <a:pt x="421792" y="1550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779780"/>
            <a:ext cx="456311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Practice</a:t>
            </a:r>
            <a:r>
              <a:rPr spc="-40" dirty="0"/>
              <a:t> </a:t>
            </a:r>
            <a:r>
              <a:rPr spc="-5" dirty="0"/>
              <a:t>Problems</a:t>
            </a:r>
            <a:r>
              <a:rPr lang="en-US" spc="-5" dirty="0"/>
              <a:t> 01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09577" y="1371600"/>
            <a:ext cx="7851775" cy="4828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spcBef>
                <a:spcPts val="9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sz="3200" b="1" i="0" dirty="0">
                <a:effectLst/>
                <a:latin typeface="Söhne"/>
              </a:rPr>
              <a:t>Write a C program to dynamically allocate memory for an array of n integers.</a:t>
            </a:r>
            <a:r>
              <a:rPr lang="en-US" sz="3200" b="1" dirty="0">
                <a:latin typeface="Söhne"/>
              </a:rPr>
              <a:t> Take k elements from the users and insert them into the array.</a:t>
            </a:r>
            <a:r>
              <a:rPr lang="en-US" sz="3200" b="1" i="0" dirty="0">
                <a:effectLst/>
                <a:latin typeface="Söhne"/>
              </a:rPr>
              <a:t> Print the sorted array ascending order.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800" b="1" dirty="0">
                <a:latin typeface="Söhne"/>
              </a:rPr>
              <a:t>Test case: 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input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4</a:t>
            </a:r>
            <a:endParaRPr lang="en-US" sz="2400" b="1" i="0" dirty="0">
              <a:effectLst/>
              <a:latin typeface="Söhne"/>
            </a:endParaRP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2 5 8 9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3</a:t>
            </a:r>
            <a:r>
              <a:rPr lang="en-US" sz="2400" b="1" dirty="0">
                <a:latin typeface="Söhne"/>
                <a:sym typeface="Wingdings" panose="05000000000000000000" pitchFamily="2" charset="2"/>
              </a:rPr>
              <a:t> 4 6 2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i="0" dirty="0">
                <a:effectLst/>
                <a:latin typeface="Söhne"/>
                <a:sym typeface="Wingdings" panose="05000000000000000000" pitchFamily="2" charset="2"/>
              </a:rPr>
              <a:t>Output: 2 </a:t>
            </a:r>
            <a:r>
              <a:rPr lang="en-US" sz="2400" b="1" dirty="0">
                <a:latin typeface="Söhne"/>
                <a:sym typeface="Wingdings" panose="05000000000000000000" pitchFamily="2" charset="2"/>
              </a:rPr>
              <a:t>2 4 5 6 8 9</a:t>
            </a:r>
            <a:endParaRPr lang="en-US" sz="2400" b="1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779780"/>
            <a:ext cx="456311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Practice</a:t>
            </a:r>
            <a:r>
              <a:rPr spc="-40" dirty="0"/>
              <a:t> </a:t>
            </a:r>
            <a:r>
              <a:rPr spc="-5" dirty="0"/>
              <a:t>Problems</a:t>
            </a:r>
            <a:r>
              <a:rPr lang="en-US" spc="-5" dirty="0"/>
              <a:t> 02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09577" y="1371600"/>
            <a:ext cx="7851775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800" b="1" dirty="0">
                <a:latin typeface="Söhne"/>
              </a:rPr>
              <a:t>Write a C program to dynamically allocate memory for a two-dimensional array </a:t>
            </a:r>
            <a:r>
              <a:rPr lang="en-US" sz="2800" b="1" dirty="0" err="1">
                <a:latin typeface="Söhne"/>
              </a:rPr>
              <a:t>Arr</a:t>
            </a:r>
            <a:r>
              <a:rPr lang="en-US" sz="2800" b="1" dirty="0">
                <a:latin typeface="Söhne"/>
              </a:rPr>
              <a:t> of string.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800" b="1" dirty="0">
                <a:latin typeface="Söhne"/>
              </a:rPr>
              <a:t>Input: Take string from the user and put each word of that string in Arr. 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800" b="1" dirty="0">
                <a:latin typeface="Söhne"/>
              </a:rPr>
              <a:t>Output: print 2-D array Arr.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800" b="1" dirty="0">
                <a:latin typeface="Söhne"/>
              </a:rPr>
              <a:t>Test case: 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input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i="0" dirty="0">
                <a:effectLst/>
                <a:latin typeface="Söhne"/>
                <a:sym typeface="Wingdings" panose="05000000000000000000" pitchFamily="2" charset="2"/>
              </a:rPr>
              <a:t>Hello how are you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i="0" dirty="0">
                <a:effectLst/>
                <a:latin typeface="Söhne"/>
                <a:sym typeface="Wingdings" panose="05000000000000000000" pitchFamily="2" charset="2"/>
              </a:rPr>
              <a:t>Output: 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i="0" dirty="0">
                <a:effectLst/>
                <a:latin typeface="Söhne"/>
                <a:sym typeface="Wingdings" panose="05000000000000000000" pitchFamily="2" charset="2"/>
              </a:rPr>
              <a:t>Hello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h</a:t>
            </a:r>
            <a:r>
              <a:rPr lang="en-US" sz="2400" b="1" i="0" dirty="0">
                <a:effectLst/>
                <a:latin typeface="Söhne"/>
              </a:rPr>
              <a:t>ow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are</a:t>
            </a:r>
          </a:p>
          <a:p>
            <a:pPr marL="469265" marR="5080" lvl="1">
              <a:spcBef>
                <a:spcPts val="95"/>
              </a:spcBef>
              <a:buClr>
                <a:srgbClr val="00007D"/>
              </a:buClr>
              <a:buSzPct val="75000"/>
              <a:tabLst>
                <a:tab pos="355600" algn="l"/>
              </a:tabLst>
            </a:pPr>
            <a:r>
              <a:rPr lang="en-US" sz="2400" b="1" dirty="0">
                <a:latin typeface="Söhne"/>
              </a:rPr>
              <a:t>you</a:t>
            </a:r>
            <a:endParaRPr lang="en-US" sz="24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138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31" y="779780"/>
            <a:ext cx="369506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Better</a:t>
            </a:r>
            <a:r>
              <a:rPr spc="-35" dirty="0"/>
              <a:t> </a:t>
            </a:r>
            <a:r>
              <a:rPr spc="-5" dirty="0"/>
              <a:t>Solution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54378" y="6439071"/>
            <a:ext cx="178435" cy="2128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pPr marL="38100">
                <a:spcBef>
                  <a:spcPts val="220"/>
                </a:spcBef>
              </a:pPr>
              <a:t>3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29" y="1917487"/>
            <a:ext cx="8018780" cy="393248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spcBef>
                <a:spcPts val="78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Dynamic </a:t>
            </a:r>
            <a:r>
              <a:rPr sz="2800" dirty="0">
                <a:latin typeface="Arial"/>
                <a:cs typeface="Arial"/>
              </a:rPr>
              <a:t>memory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allocation</a:t>
            </a:r>
          </a:p>
          <a:p>
            <a:pPr marL="755015" marR="5080" lvl="1" indent="-285750">
              <a:spcBef>
                <a:spcPts val="58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Know how much memory is needed after the </a:t>
            </a:r>
            <a:r>
              <a:rPr sz="2400" spc="-10" dirty="0">
                <a:latin typeface="Arial"/>
                <a:cs typeface="Arial"/>
              </a:rPr>
              <a:t>program 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spcBef>
                <a:spcPts val="490"/>
              </a:spcBef>
              <a:buClr>
                <a:srgbClr val="00007D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Example: ask the user to enter from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keyboard</a:t>
            </a:r>
            <a:endParaRPr sz="2000" dirty="0">
              <a:latin typeface="Arial"/>
              <a:cs typeface="Arial"/>
            </a:endParaRPr>
          </a:p>
          <a:p>
            <a:pPr marL="755015" marR="696595" lvl="1" indent="-285750">
              <a:spcBef>
                <a:spcPts val="56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Dynamically allocate only the amount of memory  needed</a:t>
            </a:r>
            <a:endParaRPr sz="2400" dirty="0">
              <a:latin typeface="Arial"/>
              <a:cs typeface="Arial"/>
            </a:endParaRPr>
          </a:p>
          <a:p>
            <a:pPr marL="355600" marR="743585" indent="-342900">
              <a:spcBef>
                <a:spcPts val="66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 provides functions to dynamically allocate  memory</a:t>
            </a:r>
          </a:p>
          <a:p>
            <a:pPr marL="755650" lvl="1" indent="-285750">
              <a:spcBef>
                <a:spcPts val="58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malloc, calloc,</a:t>
            </a:r>
            <a:r>
              <a:rPr sz="24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realloc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627380"/>
            <a:ext cx="720598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 Allocation</a:t>
            </a:r>
            <a:r>
              <a:rPr dirty="0"/>
              <a:t> </a:t>
            </a:r>
            <a:r>
              <a:rPr spc="-5" dirty="0"/>
              <a:t>Functions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54378" y="6439071"/>
            <a:ext cx="178435" cy="2128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pPr marL="38100">
                <a:spcBef>
                  <a:spcPts val="220"/>
                </a:spcBef>
              </a:pPr>
              <a:t>4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29" y="1551688"/>
            <a:ext cx="7612380" cy="42787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spcBef>
                <a:spcPts val="38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malloc</a:t>
            </a:r>
            <a:endParaRPr sz="2400" dirty="0">
              <a:latin typeface="Arial"/>
              <a:cs typeface="Arial"/>
            </a:endParaRPr>
          </a:p>
          <a:p>
            <a:pPr marL="755015" marR="18415" lvl="1" indent="-285750">
              <a:lnSpc>
                <a:spcPts val="2590"/>
              </a:lnSpc>
              <a:spcBef>
                <a:spcPts val="61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Allocates requested number of bytes and returns a  pointer to the first byte of the allocated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254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calloc</a:t>
            </a:r>
            <a:endParaRPr sz="2400" dirty="0">
              <a:latin typeface="Arial"/>
              <a:cs typeface="Arial"/>
            </a:endParaRPr>
          </a:p>
          <a:p>
            <a:pPr marL="755015" marR="5080" lvl="1" indent="-285750">
              <a:lnSpc>
                <a:spcPts val="2590"/>
              </a:lnSpc>
              <a:spcBef>
                <a:spcPts val="61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Allocates space for an array of elements, initializes  them to zero and then returns a pointer to </a:t>
            </a:r>
            <a:r>
              <a:rPr sz="2400" spc="-1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memory.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254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free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spcBef>
                <a:spcPts val="28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Frees previously allocated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29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realloc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spcBef>
                <a:spcPts val="29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Modifies the size of previously allocated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29" y="627380"/>
            <a:ext cx="723773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Allocating a Block of</a:t>
            </a:r>
            <a:r>
              <a:rPr spc="20" dirty="0"/>
              <a:t> </a:t>
            </a:r>
            <a:r>
              <a:rPr spc="-5" dirty="0"/>
              <a:t>Memory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54378" y="6439071"/>
            <a:ext cx="178435" cy="2128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/>
                <a:cs typeface="Arial Black"/>
              </a:rPr>
              <a:pPr marL="38100">
                <a:spcBef>
                  <a:spcPts val="220"/>
                </a:spcBef>
              </a:pPr>
              <a:t>5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31" y="1733042"/>
            <a:ext cx="7915909" cy="39516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363855" indent="-342900">
              <a:lnSpc>
                <a:spcPts val="3020"/>
              </a:lnSpc>
              <a:spcBef>
                <a:spcPts val="484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block of memory can be allocated using the  function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malloc</a:t>
            </a:r>
            <a:endParaRPr sz="2800" dirty="0">
              <a:latin typeface="Arial"/>
              <a:cs typeface="Arial"/>
            </a:endParaRPr>
          </a:p>
          <a:p>
            <a:pPr marL="755015" marR="5080" lvl="1" indent="-285750">
              <a:lnSpc>
                <a:spcPts val="3020"/>
              </a:lnSpc>
              <a:spcBef>
                <a:spcPts val="68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Reserves a block of memory of specified size  and returns a pointer of type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endParaRPr sz="2800" dirty="0">
              <a:latin typeface="Arial"/>
              <a:cs typeface="Arial"/>
            </a:endParaRPr>
          </a:p>
          <a:p>
            <a:pPr marL="755015" marR="141605" lvl="1" indent="-285750">
              <a:lnSpc>
                <a:spcPts val="3020"/>
              </a:lnSpc>
              <a:spcBef>
                <a:spcPts val="68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return pointer can be </a:t>
            </a:r>
            <a:r>
              <a:rPr sz="2800" spc="-5" dirty="0">
                <a:latin typeface="Arial"/>
                <a:cs typeface="Arial"/>
              </a:rPr>
              <a:t>type-casted </a:t>
            </a:r>
            <a:r>
              <a:rPr sz="2800" dirty="0">
                <a:latin typeface="Arial"/>
                <a:cs typeface="Arial"/>
              </a:rPr>
              <a:t>to any  pointer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type</a:t>
            </a:r>
          </a:p>
          <a:p>
            <a:pPr marL="354965" marR="5075555" indent="-354965">
              <a:lnSpc>
                <a:spcPts val="3700"/>
              </a:lnSpc>
              <a:spcBef>
                <a:spcPts val="13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format: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 type</a:t>
            </a:r>
            <a:r>
              <a:rPr sz="2800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*p;</a:t>
            </a:r>
            <a:endParaRPr sz="2800" dirty="0">
              <a:latin typeface="Arial"/>
              <a:cs typeface="Arial"/>
            </a:endParaRPr>
          </a:p>
          <a:p>
            <a:pPr marL="765175">
              <a:spcBef>
                <a:spcPts val="150"/>
              </a:spcBef>
              <a:tabLst>
                <a:tab pos="146685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=	(type *) malloc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(byte_size);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9778" y="6454399"/>
            <a:ext cx="1276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 Black"/>
                <a:cs typeface="Arial Black"/>
              </a:rPr>
              <a:t>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2129" y="627380"/>
            <a:ext cx="220091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51237" y="5549900"/>
          <a:ext cx="4191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960437" y="4711700"/>
            <a:ext cx="2533650" cy="881380"/>
            <a:chOff x="960437" y="4711700"/>
            <a:chExt cx="2533650" cy="881380"/>
          </a:xfrm>
        </p:grpSpPr>
        <p:sp>
          <p:nvSpPr>
            <p:cNvPr id="14" name="object 14"/>
            <p:cNvSpPr/>
            <p:nvPr/>
          </p:nvSpPr>
          <p:spPr>
            <a:xfrm>
              <a:off x="979487" y="473075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09600" y="533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7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9487" y="473075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609600" y="0"/>
                  </a:lnTo>
                  <a:lnTo>
                    <a:pt x="6096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0487" y="4959350"/>
              <a:ext cx="2042160" cy="583565"/>
            </a:xfrm>
            <a:custGeom>
              <a:avLst/>
              <a:gdLst/>
              <a:ahLst/>
              <a:cxnLst/>
              <a:rect l="l" t="t" r="r" b="b"/>
              <a:pathLst>
                <a:path w="2042160" h="583564">
                  <a:moveTo>
                    <a:pt x="0" y="0"/>
                  </a:moveTo>
                  <a:lnTo>
                    <a:pt x="2042020" y="58343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8484" y="5482590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29" h="110489">
                  <a:moveTo>
                    <a:pt x="31407" y="0"/>
                  </a:moveTo>
                  <a:lnTo>
                    <a:pt x="0" y="109905"/>
                  </a:lnTo>
                  <a:lnTo>
                    <a:pt x="125603" y="86360"/>
                  </a:lnTo>
                  <a:lnTo>
                    <a:pt x="314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840" y="1596645"/>
            <a:ext cx="7411084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algn="ctr"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 = (int *) malloc(100 *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sizeof(int));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863600" marR="5080" indent="-285750">
              <a:buClr>
                <a:srgbClr val="9999CC"/>
              </a:buClr>
              <a:buSzPct val="78571"/>
              <a:buFont typeface="Wingdings"/>
              <a:buChar char=""/>
              <a:tabLst>
                <a:tab pos="962025" algn="l"/>
                <a:tab pos="962660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A memory space equivalent to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100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times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the size of an int </a:t>
            </a:r>
            <a:r>
              <a:rPr sz="2800" dirty="0">
                <a:latin typeface="Arial"/>
                <a:cs typeface="Arial"/>
              </a:rPr>
              <a:t>bytes is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reserved</a:t>
            </a:r>
          </a:p>
          <a:p>
            <a:pPr marL="863600" marR="854075" indent="-285750">
              <a:spcBef>
                <a:spcPts val="67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864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address of the first byte of the  allocated </a:t>
            </a: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dirty="0">
                <a:latin typeface="Arial"/>
                <a:cs typeface="Arial"/>
              </a:rPr>
              <a:t>is assigned to the  pointer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of type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635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7991" y="6203238"/>
            <a:ext cx="273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400 bytes of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8331" y="322580"/>
            <a:ext cx="167322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Contd.</a:t>
            </a:r>
          </a:p>
        </p:txBody>
      </p:sp>
      <p:sp>
        <p:nvSpPr>
          <p:cNvPr id="11" name="object 11"/>
          <p:cNvSpPr/>
          <p:nvPr/>
        </p:nvSpPr>
        <p:spPr>
          <a:xfrm>
            <a:off x="296418" y="1245869"/>
            <a:ext cx="609600" cy="636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7029" y="1243075"/>
            <a:ext cx="8198484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 indent="-455930">
              <a:spcBef>
                <a:spcPts val="100"/>
              </a:spcBef>
              <a:buClr>
                <a:srgbClr val="00007D"/>
              </a:buClr>
              <a:buSzPct val="85714"/>
              <a:buFont typeface="Wingdings"/>
              <a:buChar char=""/>
              <a:tabLst>
                <a:tab pos="480695" algn="l"/>
                <a:tab pos="48133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cptr = (char *)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malloc</a:t>
            </a:r>
            <a:r>
              <a:rPr sz="2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(20);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7D"/>
              </a:buClr>
              <a:buFont typeface="Wingdings"/>
              <a:buChar char=""/>
            </a:pPr>
            <a:endParaRPr sz="2750" dirty="0">
              <a:latin typeface="Arial"/>
              <a:cs typeface="Arial"/>
            </a:endParaRPr>
          </a:p>
          <a:p>
            <a:pPr marL="767715" marR="88265" indent="9525">
              <a:lnSpc>
                <a:spcPts val="3020"/>
              </a:lnSpc>
            </a:pPr>
            <a:r>
              <a:rPr sz="2800" dirty="0">
                <a:latin typeface="Arial"/>
                <a:cs typeface="Arial"/>
              </a:rPr>
              <a:t>Allocates 20 bytes of space for the pointer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cptr  </a:t>
            </a:r>
            <a:r>
              <a:rPr sz="2800" dirty="0">
                <a:latin typeface="Arial"/>
                <a:cs typeface="Arial"/>
              </a:rPr>
              <a:t>of type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85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600" dirty="0">
              <a:latin typeface="Arial"/>
              <a:cs typeface="Arial"/>
            </a:endParaRPr>
          </a:p>
          <a:p>
            <a:pPr marL="523875" marR="43180" indent="-381635">
              <a:lnSpc>
                <a:spcPts val="259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Always use sizeof operator to find number of bytes for  a data type, as it can vary from machine to machine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aseline="-16203" dirty="0">
                <a:latin typeface="Arial Black"/>
                <a:cs typeface="Arial Black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29" y="551180"/>
            <a:ext cx="353822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Points to</a:t>
            </a:r>
            <a:r>
              <a:rPr spc="-40" dirty="0"/>
              <a:t> </a:t>
            </a:r>
            <a:r>
              <a:rPr spc="-5" dirty="0"/>
              <a:t>Note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88329" y="1520443"/>
            <a:ext cx="7383780" cy="497110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4965" marR="1659255" indent="-342900">
              <a:lnSpc>
                <a:spcPct val="102699"/>
              </a:lnSpc>
              <a:spcBef>
                <a:spcPts val="1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malloc </a:t>
            </a:r>
            <a:r>
              <a:rPr sz="2800" spc="-5" dirty="0">
                <a:latin typeface="Arial"/>
                <a:cs typeface="Arial"/>
              </a:rPr>
              <a:t>always </a:t>
            </a:r>
            <a:r>
              <a:rPr sz="2800" dirty="0">
                <a:latin typeface="Arial"/>
                <a:cs typeface="Arial"/>
              </a:rPr>
              <a:t>allocates a block of  contiguous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bytes</a:t>
            </a:r>
          </a:p>
          <a:p>
            <a:pPr marL="755015" marR="5080" lvl="1" indent="-285750">
              <a:spcBef>
                <a:spcPts val="675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allocation can fail if sufficient  contiguous memory space is not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available</a:t>
            </a:r>
          </a:p>
          <a:p>
            <a:pPr marL="755650" lvl="1" indent="-285750">
              <a:spcBef>
                <a:spcPts val="670"/>
              </a:spcBef>
              <a:buClr>
                <a:srgbClr val="9999CC"/>
              </a:buClr>
              <a:buSzPct val="78571"/>
              <a:buFont typeface="Wingdings"/>
              <a:buChar char="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If it fails,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malloc </a:t>
            </a:r>
            <a:r>
              <a:rPr sz="2800" dirty="0">
                <a:latin typeface="Arial"/>
                <a:cs typeface="Arial"/>
              </a:rPr>
              <a:t>returns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000" dirty="0">
              <a:latin typeface="Arial"/>
              <a:cs typeface="Arial"/>
            </a:endParaRPr>
          </a:p>
          <a:p>
            <a:pPr marL="469900">
              <a:tabLst>
                <a:tab pos="78994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if	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((p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(int *) malloc(100 * sizeof(int)))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==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NULL)</a:t>
            </a:r>
            <a:endParaRPr sz="2400" dirty="0">
              <a:latin typeface="Arial"/>
              <a:cs typeface="Arial"/>
            </a:endParaRPr>
          </a:p>
          <a:p>
            <a:pPr marL="637540"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1094740" marR="862330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printf (“\n Memory cannot be allocated”);  exit();</a:t>
            </a:r>
            <a:endParaRPr sz="2400" dirty="0">
              <a:latin typeface="Arial"/>
              <a:cs typeface="Arial"/>
            </a:endParaRPr>
          </a:p>
          <a:p>
            <a:pPr marL="754380"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764" y="0"/>
            <a:ext cx="9012555" cy="546100"/>
            <a:chOff x="131762" y="0"/>
            <a:chExt cx="9012555" cy="546100"/>
          </a:xfrm>
        </p:grpSpPr>
        <p:sp>
          <p:nvSpPr>
            <p:cNvPr id="4" name="object 4"/>
            <p:cNvSpPr/>
            <p:nvPr/>
          </p:nvSpPr>
          <p:spPr>
            <a:xfrm>
              <a:off x="412750" y="134950"/>
              <a:ext cx="8731250" cy="274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0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937"/>
                  </a:moveTo>
                  <a:lnTo>
                    <a:pt x="0" y="134937"/>
                  </a:lnTo>
                  <a:lnTo>
                    <a:pt x="0" y="271462"/>
                  </a:lnTo>
                  <a:lnTo>
                    <a:pt x="138112" y="271462"/>
                  </a:lnTo>
                  <a:lnTo>
                    <a:pt x="138112" y="134937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937"/>
                  </a:lnTo>
                  <a:lnTo>
                    <a:pt x="277812" y="134937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25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29" y="551180"/>
            <a:ext cx="608584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Using the malloc’d</a:t>
            </a:r>
            <a:r>
              <a:rPr spc="-15" dirty="0"/>
              <a:t> </a:t>
            </a:r>
            <a:r>
              <a:rPr spc="-5" dirty="0"/>
              <a:t>Array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516813"/>
            <a:ext cx="973667" cy="182101"/>
          </a:xfrm>
          <a:prstGeom prst="rect">
            <a:avLst/>
          </a:prstGeom>
        </p:spPr>
        <p:txBody>
          <a:bodyPr vert="horz" wrap="square" lIns="0" tIns="27940" rIns="0" bIns="0" rtlCol="0" anchor="ctr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5622" y="1472438"/>
            <a:ext cx="7525384" cy="4694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4975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Once the memory is allocated,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can be used with  pointers, or with array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notation</a:t>
            </a:r>
            <a:r>
              <a:rPr lang="en-US"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spcBef>
                <a:spcPts val="5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841500" marR="3474085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int *p, n,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i;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scanf(“%d”,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&amp;n);</a:t>
            </a:r>
            <a:endParaRPr sz="2400" dirty="0">
              <a:latin typeface="Arial"/>
              <a:cs typeface="Arial"/>
            </a:endParaRPr>
          </a:p>
          <a:p>
            <a:pPr marL="1852930" marR="1315720" indent="-12065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(int *) malloc (n * sizeof(int));  for (i=0; i&lt;n;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++i)</a:t>
            </a:r>
            <a:endParaRPr sz="2400" dirty="0">
              <a:latin typeface="Arial"/>
              <a:cs typeface="Arial"/>
            </a:endParaRPr>
          </a:p>
          <a:p>
            <a:pPr marL="2261870"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scanf(“%d”,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&amp;p[i]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500" dirty="0">
              <a:latin typeface="Arial"/>
              <a:cs typeface="Arial"/>
            </a:endParaRPr>
          </a:p>
          <a:p>
            <a:pPr marR="5080" algn="r"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 n integers allocated can be accessed as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*p,</a:t>
            </a:r>
            <a:r>
              <a:rPr sz="2400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*(p+1),</a:t>
            </a:r>
            <a:endParaRPr sz="2400" dirty="0">
              <a:latin typeface="Arial"/>
              <a:cs typeface="Arial"/>
            </a:endParaRPr>
          </a:p>
          <a:p>
            <a:pPr marR="51435" algn="r"/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*(p+2),…, *(p+n-1) </a:t>
            </a:r>
            <a:r>
              <a:rPr sz="2400" spc="-5" dirty="0">
                <a:latin typeface="Arial"/>
                <a:cs typeface="Arial"/>
              </a:rPr>
              <a:t>or just as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p[0], p[1], p[2],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…,p[n-1]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429</TotalTime>
  <Words>2477</Words>
  <Application>Microsoft Office PowerPoint</Application>
  <PresentationFormat>On-screen Show (4:3)</PresentationFormat>
  <Paragraphs>407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Courier New</vt:lpstr>
      <vt:lpstr>Söhne</vt:lpstr>
      <vt:lpstr>Times New Roman</vt:lpstr>
      <vt:lpstr>Tw Cen MT</vt:lpstr>
      <vt:lpstr>Tw Cen MT Condensed</vt:lpstr>
      <vt:lpstr>Wingdings</vt:lpstr>
      <vt:lpstr>Wingdings 3</vt:lpstr>
      <vt:lpstr>Integral</vt:lpstr>
      <vt:lpstr>Dynamic Memory  Allocation</vt:lpstr>
      <vt:lpstr>Problem with Arrays</vt:lpstr>
      <vt:lpstr>Better Solution</vt:lpstr>
      <vt:lpstr>Memory Allocation Functions</vt:lpstr>
      <vt:lpstr>Allocating a Block of Memory</vt:lpstr>
      <vt:lpstr>Example</vt:lpstr>
      <vt:lpstr>Contd.</vt:lpstr>
      <vt:lpstr>Points to Note</vt:lpstr>
      <vt:lpstr>Using the malloc’d Array</vt:lpstr>
      <vt:lpstr>Example1:  find the average height of n students.</vt:lpstr>
      <vt:lpstr>Releasing the Allocated Space:  free</vt:lpstr>
      <vt:lpstr>Can we allocate only arrays?</vt:lpstr>
      <vt:lpstr>Example2: </vt:lpstr>
      <vt:lpstr>Static array of pointers</vt:lpstr>
      <vt:lpstr>Static array of pointers</vt:lpstr>
      <vt:lpstr>How it will look like w</vt:lpstr>
      <vt:lpstr>Pointers to Pointers</vt:lpstr>
      <vt:lpstr>Allocating Pointer to Pointer</vt:lpstr>
      <vt:lpstr>Dynamic Arrays of pointers</vt:lpstr>
      <vt:lpstr>Ex3: Dynamic Arrays of pointers</vt:lpstr>
      <vt:lpstr>How this will look like</vt:lpstr>
      <vt:lpstr>Example4</vt:lpstr>
      <vt:lpstr>COde:</vt:lpstr>
      <vt:lpstr>Contd.</vt:lpstr>
      <vt:lpstr>Contd.</vt:lpstr>
      <vt:lpstr>Memory Layout in Dynamic Allocation</vt:lpstr>
      <vt:lpstr>Output</vt:lpstr>
      <vt:lpstr>Practice Problems 01</vt:lpstr>
      <vt:lpstr>Practice Problems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aditi gedam</cp:lastModifiedBy>
  <cp:revision>7</cp:revision>
  <dcterms:created xsi:type="dcterms:W3CDTF">2023-02-20T03:50:49Z</dcterms:created>
  <dcterms:modified xsi:type="dcterms:W3CDTF">2023-02-23T04:52:35Z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2023-02-20T00:00:00Z</vt:filetime>
  </property>
</Properties>
</file>