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4" r:id="rId3"/>
    <p:sldId id="265" r:id="rId4"/>
    <p:sldId id="266" r:id="rId5"/>
    <p:sldId id="267" r:id="rId6"/>
    <p:sldId id="263" r:id="rId7"/>
    <p:sldId id="269" r:id="rId8"/>
    <p:sldId id="297" r:id="rId9"/>
    <p:sldId id="312" r:id="rId10"/>
    <p:sldId id="313" r:id="rId11"/>
    <p:sldId id="315" r:id="rId12"/>
    <p:sldId id="316" r:id="rId13"/>
    <p:sldId id="317" r:id="rId14"/>
    <p:sldId id="314" r:id="rId15"/>
    <p:sldId id="270" r:id="rId16"/>
    <p:sldId id="273" r:id="rId17"/>
    <p:sldId id="278" r:id="rId18"/>
    <p:sldId id="279" r:id="rId19"/>
    <p:sldId id="285" r:id="rId20"/>
    <p:sldId id="296" r:id="rId21"/>
    <p:sldId id="300" r:id="rId22"/>
    <p:sldId id="301" r:id="rId23"/>
    <p:sldId id="304" r:id="rId24"/>
    <p:sldId id="305" r:id="rId25"/>
    <p:sldId id="311" r:id="rId26"/>
    <p:sldId id="321" r:id="rId27"/>
    <p:sldId id="322" r:id="rId28"/>
    <p:sldId id="324" r:id="rId29"/>
    <p:sldId id="325" r:id="rId30"/>
    <p:sldId id="318" r:id="rId31"/>
    <p:sldId id="32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1:34.595"/>
    </inkml:context>
    <inkml:brush xml:id="br0">
      <inkml:brushProperty name="width" value="0.05" units="cm"/>
      <inkml:brushProperty name="height" value="0.05" units="cm"/>
      <inkml:brushProperty name="color" value="#004F8B"/>
    </inkml:brush>
  </inkml:definitions>
  <inkml:trace contextRef="#ctx0" brushRef="#br0">194 1 24575,'738'50'0,"-421"-19"0,-305-30 0,-1 1 0,1 0 0,0 0 0,-1 1 0,0 1 0,1 0 0,-2 0 0,1 1 0,0 1 0,11 7 0,-10-3 0,1 0 0,-2 0 0,0 2 0,0-1 0,-1 1 0,0 1 0,10 17 0,8 18 0,-2 0 0,-2 2 0,-3 1 0,19 64 0,-21-45 0,-3 2 0,13 124 0,-24-22 0,-4-104 0,10 85 0,-3-67 0,-4 137 0,4 49 0,-1-173 0,8 49 0,6-71 0,3 8 0,-23-78 0,0-1 0,0 0 0,0 1 0,-1-1 0,-1 1 0,0-1 0,0 0 0,-3 12 0,3-15 0,-1-1 0,0 0 0,-1 0 0,1 1 0,-1-1 0,0-1 0,0 1 0,0 0 0,0-1 0,-1 1 0,1-1 0,-1 0 0,0 0 0,0-1 0,0 1 0,0-1 0,0 0 0,-1 0 0,-4 2 0,-12 3 0,0-1 0,-40 7 0,59-13 0,-231 34 0,-2-11 0,-279-7 0,-74-19-1365,548 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1:36.788"/>
    </inkml:context>
    <inkml:brush xml:id="br0">
      <inkml:brushProperty name="width" value="0.05" units="cm"/>
      <inkml:brushProperty name="height" value="0.05" units="cm"/>
      <inkml:brushProperty name="color" value="#004F8B"/>
    </inkml:brush>
  </inkml:definitions>
  <inkml:trace contextRef="#ctx0" brushRef="#br0">0 1483 24575,'1'-3'0,"-1"1"0,1-1 0,-1 1 0,1-1 0,0 1 0,0-1 0,0 1 0,0 0 0,0-1 0,1 1 0,-1 0 0,1 0 0,-1 0 0,1 0 0,0 0 0,0 0 0,2-2 0,42-27 0,-36 26 0,86-48 0,131-51 0,-106 52 0,256-105 0,-95 42 0,-158 54 0,-71 34 0,68-26 0,-81 37 0,72-41 0,-17 6 0,220-73 0,-111 34 0,-102 42 0,186-99 0,-194 96 0,-40 26 0,72-24 0,23-10 0,-56 4-1365,-74 45-5461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1:38.087"/>
    </inkml:context>
    <inkml:brush xml:id="br0">
      <inkml:brushProperty name="width" value="0.05" units="cm"/>
      <inkml:brushProperty name="height" value="0.05" units="cm"/>
      <inkml:brushProperty name="color" value="#004F8B"/>
    </inkml:brush>
  </inkml:definitions>
  <inkml:trace contextRef="#ctx0" brushRef="#br0">0 1 24575,'20'1'0,"-1"1"0,0 1 0,0 1 0,0 1 0,-1 1 0,29 12 0,-19-7 0,48 11 0,-64-19 0,1 0 0,-1 1 0,0 0 0,0 1 0,-1 0 0,1 1 0,-1 1 0,0-1 0,-1 2 0,0-1 0,0 2 0,-1-1 0,1 1 0,-2 1 0,1-1 0,-2 1 0,1 1 0,-1 0 0,-1 0 0,0 0 0,-1 0 0,0 1 0,0 0 0,-1 0 0,2 16 0,7 46 0,-4 0 0,-3 1 0,-5 77 0,-1-146-151,0 0-1,-1 0 0,0 0 0,0-1 1,-1 1-1,0 0 0,0 0 1,-4 6-1,-5 6-6674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7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1:52.084"/>
    </inkml:context>
    <inkml:brush xml:id="br0">
      <inkml:brushProperty name="width" value="0.05" units="cm"/>
      <inkml:brushProperty name="height" value="0.05" units="cm"/>
      <inkml:brushProperty name="color" value="#004F8B"/>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2:18.797"/>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5:12:19.17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5.95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01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5T06:12:07.41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1025A1F-E647-40EA-911C-DA08FF67B7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52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826C8-1E7B-468A-B2FB-8B82DA39D1B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25A1F-E647-40EA-911C-DA08FF67B734}" type="slidenum">
              <a:rPr lang="en-IN" smtClean="0"/>
              <a:t>‹#›</a:t>
            </a:fld>
            <a:endParaRPr lang="en-IN"/>
          </a:p>
        </p:txBody>
      </p:sp>
    </p:spTree>
    <p:extLst>
      <p:ext uri="{BB962C8B-B14F-4D97-AF65-F5344CB8AC3E}">
        <p14:creationId xmlns:p14="http://schemas.microsoft.com/office/powerpoint/2010/main" val="41393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2841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131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spTree>
    <p:extLst>
      <p:ext uri="{BB962C8B-B14F-4D97-AF65-F5344CB8AC3E}">
        <p14:creationId xmlns:p14="http://schemas.microsoft.com/office/powerpoint/2010/main" val="2883097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430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1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859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65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spTree>
    <p:extLst>
      <p:ext uri="{BB962C8B-B14F-4D97-AF65-F5344CB8AC3E}">
        <p14:creationId xmlns:p14="http://schemas.microsoft.com/office/powerpoint/2010/main" val="163554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826C8-1E7B-468A-B2FB-8B82DA39D1B8}"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025A1F-E647-40EA-911C-DA08FF67B7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22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826C8-1E7B-468A-B2FB-8B82DA39D1B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25A1F-E647-40EA-911C-DA08FF67B734}"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61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826C8-1E7B-468A-B2FB-8B82DA39D1B8}"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025A1F-E647-40EA-911C-DA08FF67B7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74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826C8-1E7B-468A-B2FB-8B82DA39D1B8}"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025A1F-E647-40EA-911C-DA08FF67B7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75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826C8-1E7B-468A-B2FB-8B82DA39D1B8}"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025A1F-E647-40EA-911C-DA08FF67B734}" type="slidenum">
              <a:rPr lang="en-IN" smtClean="0"/>
              <a:t>‹#›</a:t>
            </a:fld>
            <a:endParaRPr lang="en-IN"/>
          </a:p>
        </p:txBody>
      </p:sp>
    </p:spTree>
    <p:extLst>
      <p:ext uri="{BB962C8B-B14F-4D97-AF65-F5344CB8AC3E}">
        <p14:creationId xmlns:p14="http://schemas.microsoft.com/office/powerpoint/2010/main" val="317247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826C8-1E7B-468A-B2FB-8B82DA39D1B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25A1F-E647-40EA-911C-DA08FF67B7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25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826C8-1E7B-468A-B2FB-8B82DA39D1B8}"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025A1F-E647-40EA-911C-DA08FF67B734}" type="slidenum">
              <a:rPr lang="en-IN" smtClean="0"/>
              <a:t>‹#›</a:t>
            </a:fld>
            <a:endParaRPr lang="en-IN"/>
          </a:p>
        </p:txBody>
      </p:sp>
    </p:spTree>
    <p:extLst>
      <p:ext uri="{BB962C8B-B14F-4D97-AF65-F5344CB8AC3E}">
        <p14:creationId xmlns:p14="http://schemas.microsoft.com/office/powerpoint/2010/main" val="52286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4826C8-1E7B-468A-B2FB-8B82DA39D1B8}" type="datetimeFigureOut">
              <a:rPr lang="en-IN" smtClean="0"/>
              <a:t>19-01-2023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025A1F-E647-40EA-911C-DA08FF67B734}" type="slidenum">
              <a:rPr lang="en-IN" smtClean="0"/>
              <a:t>‹#›</a:t>
            </a:fld>
            <a:endParaRPr lang="en-IN"/>
          </a:p>
        </p:txBody>
      </p:sp>
    </p:spTree>
    <p:extLst>
      <p:ext uri="{BB962C8B-B14F-4D97-AF65-F5344CB8AC3E}">
        <p14:creationId xmlns:p14="http://schemas.microsoft.com/office/powerpoint/2010/main" val="62940936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customXml" Target="../ink/ink17.xml"/><Relationship Id="rId4" Type="http://schemas.openxmlformats.org/officeDocument/2006/relationships/customXml" Target="../ink/ink16.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customXml" Target="../ink/ink21.xml"/><Relationship Id="rId4" Type="http://schemas.openxmlformats.org/officeDocument/2006/relationships/customXml" Target="../ink/ink20.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customXml" Target="../ink/ink25.xml"/><Relationship Id="rId4" Type="http://schemas.openxmlformats.org/officeDocument/2006/relationships/customXml" Target="../ink/ink24.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customXml" Target="../ink/ink29.xml"/><Relationship Id="rId4" Type="http://schemas.openxmlformats.org/officeDocument/2006/relationships/customXml" Target="../ink/ink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6C6D-B14E-8EA5-8B5A-C53609C19200}"/>
              </a:ext>
            </a:extLst>
          </p:cNvPr>
          <p:cNvSpPr>
            <a:spLocks noGrp="1"/>
          </p:cNvSpPr>
          <p:nvPr>
            <p:ph type="ctrTitle"/>
          </p:nvPr>
        </p:nvSpPr>
        <p:spPr/>
        <p:txBody>
          <a:bodyPr/>
          <a:lstStyle/>
          <a:p>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br>
              <a:rPr lang="en-IN" b="1" i="0" dirty="0">
                <a:solidFill>
                  <a:srgbClr val="273239"/>
                </a:solidFill>
                <a:effectLst/>
                <a:latin typeface="sofia-pro"/>
              </a:rPr>
            </a:br>
            <a:r>
              <a:rPr lang="en-IN" b="1" i="0" dirty="0">
                <a:solidFill>
                  <a:srgbClr val="273239"/>
                </a:solidFill>
                <a:effectLst/>
                <a:latin typeface="sofia-pro"/>
              </a:rPr>
              <a:t>Introduction to Recursion</a:t>
            </a:r>
            <a:br>
              <a:rPr lang="en-IN" b="1" i="0" dirty="0">
                <a:solidFill>
                  <a:srgbClr val="273239"/>
                </a:solidFill>
                <a:effectLst/>
                <a:latin typeface="sofia-pro"/>
              </a:rPr>
            </a:br>
            <a:endParaRPr lang="en-IN" dirty="0"/>
          </a:p>
        </p:txBody>
      </p:sp>
      <p:sp>
        <p:nvSpPr>
          <p:cNvPr id="3" name="Subtitle 2">
            <a:extLst>
              <a:ext uri="{FF2B5EF4-FFF2-40B4-BE49-F238E27FC236}">
                <a16:creationId xmlns:a16="http://schemas.microsoft.com/office/drawing/2014/main" id="{44903234-5CFA-14CF-5C93-FC1AB83B1B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9201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1266-5640-0436-24AE-28F14F0E2BD0}"/>
              </a:ext>
            </a:extLst>
          </p:cNvPr>
          <p:cNvSpPr>
            <a:spLocks noGrp="1"/>
          </p:cNvSpPr>
          <p:nvPr>
            <p:ph type="title"/>
          </p:nvPr>
        </p:nvSpPr>
        <p:spPr/>
        <p:txBody>
          <a:bodyPr/>
          <a:lstStyle/>
          <a:p>
            <a:r>
              <a:rPr lang="en-US" b="1" dirty="0"/>
              <a:t>Important Points</a:t>
            </a:r>
            <a:endParaRPr lang="en-IN" b="1" dirty="0"/>
          </a:p>
        </p:txBody>
      </p:sp>
      <p:sp>
        <p:nvSpPr>
          <p:cNvPr id="3" name="Content Placeholder 2">
            <a:extLst>
              <a:ext uri="{FF2B5EF4-FFF2-40B4-BE49-F238E27FC236}">
                <a16:creationId xmlns:a16="http://schemas.microsoft.com/office/drawing/2014/main" id="{40155F4B-FA39-FAA9-F742-29B3164ADD75}"/>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sz="3200" b="0" i="0" dirty="0">
                <a:solidFill>
                  <a:srgbClr val="273239"/>
                </a:solidFill>
                <a:effectLst/>
                <a:latin typeface="urw-din"/>
              </a:rPr>
              <a:t>Performing the same operations multiple times with different inputs.</a:t>
            </a:r>
          </a:p>
          <a:p>
            <a:pPr algn="l" fontAlgn="base">
              <a:buFont typeface="Arial" panose="020B0604020202020204" pitchFamily="34" charset="0"/>
              <a:buChar char="•"/>
            </a:pPr>
            <a:r>
              <a:rPr lang="en-US" sz="3200" b="0" i="0" dirty="0">
                <a:solidFill>
                  <a:srgbClr val="273239"/>
                </a:solidFill>
                <a:effectLst/>
                <a:latin typeface="urw-din"/>
              </a:rPr>
              <a:t>In every step, we try smaller inputs to make the problem smaller.</a:t>
            </a:r>
          </a:p>
          <a:p>
            <a:pPr algn="l" fontAlgn="base">
              <a:buFont typeface="Arial" panose="020B0604020202020204" pitchFamily="34" charset="0"/>
              <a:buChar char="•"/>
            </a:pPr>
            <a:r>
              <a:rPr lang="en-US" sz="3200" b="0" i="0" dirty="0">
                <a:solidFill>
                  <a:srgbClr val="273239"/>
                </a:solidFill>
                <a:effectLst/>
                <a:latin typeface="urw-din"/>
              </a:rPr>
              <a:t>Base condition is needed to stop the recursion otherwise infinite loop will occur.</a:t>
            </a:r>
          </a:p>
          <a:p>
            <a:pPr algn="l" fontAlgn="base">
              <a:buFont typeface="Arial" panose="020B0604020202020204" pitchFamily="34" charset="0"/>
              <a:buChar char="•"/>
            </a:pPr>
            <a:r>
              <a:rPr lang="en-US" sz="3200" i="0" dirty="0">
                <a:solidFill>
                  <a:srgbClr val="273239"/>
                </a:solidFill>
                <a:effectLst/>
                <a:latin typeface="urw-din"/>
              </a:rPr>
              <a:t>Stack Overflow in recursion: </a:t>
            </a:r>
            <a:r>
              <a:rPr lang="en-US" sz="3200" b="0" i="0" dirty="0">
                <a:solidFill>
                  <a:srgbClr val="273239"/>
                </a:solidFill>
                <a:effectLst/>
                <a:latin typeface="urw-din"/>
              </a:rPr>
              <a:t>If the base case is not reached or not defined, then the stack overflow problem may arise</a:t>
            </a:r>
            <a:endParaRPr lang="en-US" sz="3200" i="0" dirty="0">
              <a:solidFill>
                <a:srgbClr val="273239"/>
              </a:solidFill>
              <a:effectLst/>
              <a:latin typeface="urw-din"/>
            </a:endParaRPr>
          </a:p>
        </p:txBody>
      </p:sp>
    </p:spTree>
    <p:extLst>
      <p:ext uri="{BB962C8B-B14F-4D97-AF65-F5344CB8AC3E}">
        <p14:creationId xmlns:p14="http://schemas.microsoft.com/office/powerpoint/2010/main" val="24523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1266-5640-0436-24AE-28F14F0E2BD0}"/>
              </a:ext>
            </a:extLst>
          </p:cNvPr>
          <p:cNvSpPr>
            <a:spLocks noGrp="1"/>
          </p:cNvSpPr>
          <p:nvPr>
            <p:ph type="title"/>
          </p:nvPr>
        </p:nvSpPr>
        <p:spPr/>
        <p:txBody>
          <a:bodyPr/>
          <a:lstStyle/>
          <a:p>
            <a:r>
              <a:rPr lang="en-US" b="1" dirty="0"/>
              <a:t>Important Points</a:t>
            </a:r>
            <a:endParaRPr lang="en-IN" b="1" dirty="0"/>
          </a:p>
        </p:txBody>
      </p:sp>
      <p:sp>
        <p:nvSpPr>
          <p:cNvPr id="3" name="Content Placeholder 2">
            <a:extLst>
              <a:ext uri="{FF2B5EF4-FFF2-40B4-BE49-F238E27FC236}">
                <a16:creationId xmlns:a16="http://schemas.microsoft.com/office/drawing/2014/main" id="{40155F4B-FA39-FAA9-F742-29B3164ADD75}"/>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sz="3200" b="0" i="0" dirty="0">
                <a:solidFill>
                  <a:srgbClr val="273239"/>
                </a:solidFill>
                <a:effectLst/>
                <a:latin typeface="urw-din"/>
              </a:rPr>
              <a:t>Performing the same operations multiple times with different inputs.</a:t>
            </a:r>
          </a:p>
          <a:p>
            <a:pPr algn="l" fontAlgn="base">
              <a:buFont typeface="Arial" panose="020B0604020202020204" pitchFamily="34" charset="0"/>
              <a:buChar char="•"/>
            </a:pPr>
            <a:r>
              <a:rPr lang="en-US" sz="3200" b="0" i="0" dirty="0">
                <a:solidFill>
                  <a:srgbClr val="273239"/>
                </a:solidFill>
                <a:effectLst/>
                <a:latin typeface="urw-din"/>
              </a:rPr>
              <a:t>In every step, we try smaller inputs to make the problem smaller.</a:t>
            </a:r>
          </a:p>
          <a:p>
            <a:pPr algn="l" fontAlgn="base">
              <a:buFont typeface="Arial" panose="020B0604020202020204" pitchFamily="34" charset="0"/>
              <a:buChar char="•"/>
            </a:pPr>
            <a:r>
              <a:rPr lang="en-US" sz="3200" b="0" i="0" dirty="0">
                <a:solidFill>
                  <a:srgbClr val="273239"/>
                </a:solidFill>
                <a:effectLst/>
                <a:latin typeface="urw-din"/>
              </a:rPr>
              <a:t>Base condition is needed to stop the recursion otherwise infinite loop will occur.</a:t>
            </a:r>
          </a:p>
          <a:p>
            <a:pPr algn="l" fontAlgn="base">
              <a:buFont typeface="Arial" panose="020B0604020202020204" pitchFamily="34" charset="0"/>
              <a:buChar char="•"/>
            </a:pPr>
            <a:r>
              <a:rPr lang="en-US" sz="3200" i="0" dirty="0">
                <a:solidFill>
                  <a:srgbClr val="273239"/>
                </a:solidFill>
                <a:effectLst/>
                <a:latin typeface="urw-din"/>
              </a:rPr>
              <a:t>Stack Overflow in recursion: </a:t>
            </a:r>
            <a:r>
              <a:rPr lang="en-US" sz="3200" b="0" i="0" dirty="0">
                <a:solidFill>
                  <a:srgbClr val="273239"/>
                </a:solidFill>
                <a:effectLst/>
                <a:latin typeface="urw-din"/>
              </a:rPr>
              <a:t>If the base case is not reached or not defined, then the stack overflow problem may arise</a:t>
            </a:r>
            <a:endParaRPr lang="en-US" sz="3200" i="0" dirty="0">
              <a:solidFill>
                <a:srgbClr val="273239"/>
              </a:solidFill>
              <a:effectLst/>
              <a:latin typeface="urw-din"/>
            </a:endParaRPr>
          </a:p>
        </p:txBody>
      </p:sp>
      <p:pic>
        <p:nvPicPr>
          <p:cNvPr id="4" name="Picture 3">
            <a:extLst>
              <a:ext uri="{FF2B5EF4-FFF2-40B4-BE49-F238E27FC236}">
                <a16:creationId xmlns:a16="http://schemas.microsoft.com/office/drawing/2014/main" id="{F1F05162-D213-8E17-7F48-C9871B757336}"/>
              </a:ext>
            </a:extLst>
          </p:cNvPr>
          <p:cNvPicPr>
            <a:picLocks noChangeAspect="1"/>
          </p:cNvPicPr>
          <p:nvPr/>
        </p:nvPicPr>
        <p:blipFill>
          <a:blip r:embed="rId2"/>
          <a:stretch>
            <a:fillRect/>
          </a:stretch>
        </p:blipFill>
        <p:spPr>
          <a:xfrm>
            <a:off x="5541831" y="4306142"/>
            <a:ext cx="5407621" cy="2005758"/>
          </a:xfrm>
          <a:prstGeom prst="rect">
            <a:avLst/>
          </a:prstGeom>
        </p:spPr>
      </p:pic>
    </p:spTree>
    <p:extLst>
      <p:ext uri="{BB962C8B-B14F-4D97-AF65-F5344CB8AC3E}">
        <p14:creationId xmlns:p14="http://schemas.microsoft.com/office/powerpoint/2010/main" val="394237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0D32-320D-9CF8-B1CD-4D3124E5FF70}"/>
              </a:ext>
            </a:extLst>
          </p:cNvPr>
          <p:cNvSpPr>
            <a:spLocks noGrp="1"/>
          </p:cNvSpPr>
          <p:nvPr>
            <p:ph type="title"/>
          </p:nvPr>
        </p:nvSpPr>
        <p:spPr/>
        <p:txBody>
          <a:bodyPr/>
          <a:lstStyle/>
          <a:p>
            <a:r>
              <a:rPr lang="en-IN" b="1" i="0" dirty="0">
                <a:solidFill>
                  <a:srgbClr val="273239"/>
                </a:solidFill>
                <a:effectLst/>
                <a:latin typeface="urw-din"/>
              </a:rPr>
              <a:t>Recursion VS Iteration</a:t>
            </a:r>
            <a:endParaRPr lang="en-IN" dirty="0"/>
          </a:p>
        </p:txBody>
      </p:sp>
      <p:sp>
        <p:nvSpPr>
          <p:cNvPr id="3" name="Content Placeholder 2">
            <a:extLst>
              <a:ext uri="{FF2B5EF4-FFF2-40B4-BE49-F238E27FC236}">
                <a16:creationId xmlns:a16="http://schemas.microsoft.com/office/drawing/2014/main" id="{8EAB5932-9CB0-9482-E04A-205AF462FB3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F13D0E8-9BB2-3EB8-10D5-8AA6479194A4}"/>
              </a:ext>
            </a:extLst>
          </p:cNvPr>
          <p:cNvPicPr>
            <a:picLocks noChangeAspect="1"/>
          </p:cNvPicPr>
          <p:nvPr/>
        </p:nvPicPr>
        <p:blipFill>
          <a:blip r:embed="rId2"/>
          <a:stretch>
            <a:fillRect/>
          </a:stretch>
        </p:blipFill>
        <p:spPr>
          <a:xfrm>
            <a:off x="838200" y="1690688"/>
            <a:ext cx="6329182" cy="2769017"/>
          </a:xfrm>
          <a:prstGeom prst="rect">
            <a:avLst/>
          </a:prstGeom>
        </p:spPr>
      </p:pic>
      <p:pic>
        <p:nvPicPr>
          <p:cNvPr id="5" name="Picture 4">
            <a:extLst>
              <a:ext uri="{FF2B5EF4-FFF2-40B4-BE49-F238E27FC236}">
                <a16:creationId xmlns:a16="http://schemas.microsoft.com/office/drawing/2014/main" id="{35FDFB0C-D239-81C3-002D-DBFD29D8E979}"/>
              </a:ext>
            </a:extLst>
          </p:cNvPr>
          <p:cNvPicPr>
            <a:picLocks noChangeAspect="1"/>
          </p:cNvPicPr>
          <p:nvPr/>
        </p:nvPicPr>
        <p:blipFill>
          <a:blip r:embed="rId3"/>
          <a:stretch>
            <a:fillRect/>
          </a:stretch>
        </p:blipFill>
        <p:spPr>
          <a:xfrm>
            <a:off x="7254117" y="1439237"/>
            <a:ext cx="3794801" cy="3154027"/>
          </a:xfrm>
          <a:prstGeom prst="rect">
            <a:avLst/>
          </a:prstGeom>
        </p:spPr>
      </p:pic>
    </p:spTree>
    <p:extLst>
      <p:ext uri="{BB962C8B-B14F-4D97-AF65-F5344CB8AC3E}">
        <p14:creationId xmlns:p14="http://schemas.microsoft.com/office/powerpoint/2010/main" val="130177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0D32-320D-9CF8-B1CD-4D3124E5FF70}"/>
              </a:ext>
            </a:extLst>
          </p:cNvPr>
          <p:cNvSpPr>
            <a:spLocks noGrp="1"/>
          </p:cNvSpPr>
          <p:nvPr>
            <p:ph type="title"/>
          </p:nvPr>
        </p:nvSpPr>
        <p:spPr/>
        <p:txBody>
          <a:bodyPr/>
          <a:lstStyle/>
          <a:p>
            <a:r>
              <a:rPr lang="en-IN" b="1" i="0" dirty="0">
                <a:solidFill>
                  <a:srgbClr val="273239"/>
                </a:solidFill>
                <a:effectLst/>
                <a:latin typeface="urw-din"/>
              </a:rPr>
              <a:t>Recursion VS Iteration</a:t>
            </a:r>
            <a:endParaRPr lang="en-IN" dirty="0"/>
          </a:p>
        </p:txBody>
      </p:sp>
      <p:sp>
        <p:nvSpPr>
          <p:cNvPr id="3" name="Content Placeholder 2">
            <a:extLst>
              <a:ext uri="{FF2B5EF4-FFF2-40B4-BE49-F238E27FC236}">
                <a16:creationId xmlns:a16="http://schemas.microsoft.com/office/drawing/2014/main" id="{8EAB5932-9CB0-9482-E04A-205AF462FB3A}"/>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89F0E23-939A-B730-5B17-30344AC66949}"/>
              </a:ext>
            </a:extLst>
          </p:cNvPr>
          <p:cNvPicPr>
            <a:picLocks noChangeAspect="1"/>
          </p:cNvPicPr>
          <p:nvPr/>
        </p:nvPicPr>
        <p:blipFill>
          <a:blip r:embed="rId2"/>
          <a:stretch>
            <a:fillRect/>
          </a:stretch>
        </p:blipFill>
        <p:spPr>
          <a:xfrm>
            <a:off x="0" y="0"/>
            <a:ext cx="12650824" cy="6858000"/>
          </a:xfrm>
          <a:prstGeom prst="rect">
            <a:avLst/>
          </a:prstGeom>
        </p:spPr>
      </p:pic>
    </p:spTree>
    <p:extLst>
      <p:ext uri="{BB962C8B-B14F-4D97-AF65-F5344CB8AC3E}">
        <p14:creationId xmlns:p14="http://schemas.microsoft.com/office/powerpoint/2010/main" val="113047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87BE-067F-FBBD-FC58-F78DC0747436}"/>
              </a:ext>
            </a:extLst>
          </p:cNvPr>
          <p:cNvSpPr>
            <a:spLocks noGrp="1"/>
          </p:cNvSpPr>
          <p:nvPr>
            <p:ph type="title"/>
          </p:nvPr>
        </p:nvSpPr>
        <p:spPr/>
        <p:txBody>
          <a:bodyPr>
            <a:normAutofit fontScale="90000"/>
          </a:bodyPr>
          <a:lstStyle/>
          <a:p>
            <a:r>
              <a:rPr lang="en-US" b="1" i="0" dirty="0">
                <a:solidFill>
                  <a:srgbClr val="273239"/>
                </a:solidFill>
                <a:effectLst/>
                <a:latin typeface="urw-din"/>
              </a:rPr>
              <a:t>How are recursive functions stored in memory?</a:t>
            </a:r>
            <a:endParaRPr lang="en-IN" dirty="0"/>
          </a:p>
        </p:txBody>
      </p:sp>
      <p:sp>
        <p:nvSpPr>
          <p:cNvPr id="3" name="Content Placeholder 2">
            <a:extLst>
              <a:ext uri="{FF2B5EF4-FFF2-40B4-BE49-F238E27FC236}">
                <a16:creationId xmlns:a16="http://schemas.microsoft.com/office/drawing/2014/main" id="{08ABB35E-5E1F-970C-C2AF-1AAB8BA9B24A}"/>
              </a:ext>
            </a:extLst>
          </p:cNvPr>
          <p:cNvSpPr>
            <a:spLocks noGrp="1"/>
          </p:cNvSpPr>
          <p:nvPr>
            <p:ph idx="1"/>
          </p:nvPr>
        </p:nvSpPr>
        <p:spPr/>
        <p:txBody>
          <a:bodyPr/>
          <a:lstStyle/>
          <a:p>
            <a:r>
              <a:rPr lang="en-US" b="0" i="0" dirty="0">
                <a:solidFill>
                  <a:srgbClr val="273239"/>
                </a:solidFill>
                <a:effectLst/>
                <a:latin typeface="urw-din"/>
              </a:rPr>
              <a:t>Recursive function adds to the stack with each recursive call, and keeps the values there until the call is finished.</a:t>
            </a:r>
          </a:p>
          <a:p>
            <a:endParaRPr lang="en-US" dirty="0">
              <a:solidFill>
                <a:srgbClr val="273239"/>
              </a:solidFill>
              <a:latin typeface="urw-din"/>
            </a:endParaRPr>
          </a:p>
          <a:p>
            <a:r>
              <a:rPr lang="en-US" dirty="0">
                <a:solidFill>
                  <a:srgbClr val="273239"/>
                </a:solidFill>
                <a:latin typeface="urw-din"/>
              </a:rPr>
              <a:t>Hence </a:t>
            </a:r>
            <a:r>
              <a:rPr lang="en-IN" b="0" i="0" dirty="0">
                <a:solidFill>
                  <a:srgbClr val="273239"/>
                </a:solidFill>
                <a:effectLst/>
                <a:latin typeface="urw-din"/>
              </a:rPr>
              <a:t>Recursion uses more memory.</a:t>
            </a:r>
          </a:p>
          <a:p>
            <a:r>
              <a:rPr lang="en-US" b="0" i="0" dirty="0">
                <a:solidFill>
                  <a:srgbClr val="273239"/>
                </a:solidFill>
                <a:effectLst/>
                <a:latin typeface="urw-din"/>
              </a:rPr>
              <a:t>The recursive function uses LIFO (LAST IN FIRST OUT) Structure.</a:t>
            </a:r>
            <a:endParaRPr lang="en-IN" dirty="0"/>
          </a:p>
        </p:txBody>
      </p:sp>
    </p:spTree>
    <p:extLst>
      <p:ext uri="{BB962C8B-B14F-4D97-AF65-F5344CB8AC3E}">
        <p14:creationId xmlns:p14="http://schemas.microsoft.com/office/powerpoint/2010/main" val="378930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743-D610-5107-4537-96DC4316C4DC}"/>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5973BEE4-51E2-FB37-12DA-4167D3C3E60A}"/>
              </a:ext>
            </a:extLst>
          </p:cNvPr>
          <p:cNvSpPr>
            <a:spLocks noGrp="1"/>
          </p:cNvSpPr>
          <p:nvPr>
            <p:ph idx="1"/>
          </p:nvPr>
        </p:nvSpPr>
        <p:spPr/>
        <p:txBody>
          <a:bodyPr/>
          <a:lstStyle/>
          <a:p>
            <a:r>
              <a:rPr lang="en-US" dirty="0"/>
              <a:t>Print sum of first n natural numbers.</a:t>
            </a:r>
          </a:p>
          <a:p>
            <a:endParaRPr lang="en-IN" dirty="0"/>
          </a:p>
        </p:txBody>
      </p:sp>
    </p:spTree>
    <p:extLst>
      <p:ext uri="{BB962C8B-B14F-4D97-AF65-F5344CB8AC3E}">
        <p14:creationId xmlns:p14="http://schemas.microsoft.com/office/powerpoint/2010/main" val="61539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743-D610-5107-4537-96DC4316C4DC}"/>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5973BEE4-51E2-FB37-12DA-4167D3C3E60A}"/>
              </a:ext>
            </a:extLst>
          </p:cNvPr>
          <p:cNvSpPr>
            <a:spLocks noGrp="1"/>
          </p:cNvSpPr>
          <p:nvPr>
            <p:ph idx="1"/>
          </p:nvPr>
        </p:nvSpPr>
        <p:spPr/>
        <p:txBody>
          <a:bodyPr/>
          <a:lstStyle/>
          <a:p>
            <a:r>
              <a:rPr lang="en-US" dirty="0"/>
              <a:t>Print sum of first n natural numbers.</a:t>
            </a:r>
          </a:p>
          <a:p>
            <a:pPr marL="457200" lvl="1" indent="0">
              <a:buNone/>
            </a:pPr>
            <a:r>
              <a:rPr lang="en-IN" dirty="0"/>
              <a:t>Natural numbers = 1,2,3,….,n</a:t>
            </a:r>
          </a:p>
          <a:p>
            <a:pPr marL="457200" lvl="1" indent="0">
              <a:buNone/>
            </a:pPr>
            <a:r>
              <a:rPr lang="en-IN" dirty="0"/>
              <a:t>Sum = 1+2+3+4+5+…+n</a:t>
            </a:r>
          </a:p>
          <a:p>
            <a:pPr marL="457200" lvl="1" indent="0">
              <a:buNone/>
            </a:pPr>
            <a:r>
              <a:rPr lang="en-IN" dirty="0"/>
              <a:t>1</a:t>
            </a:r>
            <a:r>
              <a:rPr lang="en-IN" baseline="30000" dirty="0"/>
              <a:t>st</a:t>
            </a:r>
            <a:r>
              <a:rPr lang="en-IN" dirty="0"/>
              <a:t> approach: </a:t>
            </a:r>
          </a:p>
        </p:txBody>
      </p:sp>
      <p:pic>
        <p:nvPicPr>
          <p:cNvPr id="8" name="Picture 7">
            <a:extLst>
              <a:ext uri="{FF2B5EF4-FFF2-40B4-BE49-F238E27FC236}">
                <a16:creationId xmlns:a16="http://schemas.microsoft.com/office/drawing/2014/main" id="{50A133BB-D925-F992-D15D-07B889592ABD}"/>
              </a:ext>
            </a:extLst>
          </p:cNvPr>
          <p:cNvPicPr>
            <a:picLocks noChangeAspect="1"/>
          </p:cNvPicPr>
          <p:nvPr/>
        </p:nvPicPr>
        <p:blipFill>
          <a:blip r:embed="rId2"/>
          <a:stretch>
            <a:fillRect/>
          </a:stretch>
        </p:blipFill>
        <p:spPr>
          <a:xfrm>
            <a:off x="3415714" y="3295732"/>
            <a:ext cx="3244501" cy="2699715"/>
          </a:xfrm>
          <a:prstGeom prst="rect">
            <a:avLst/>
          </a:prstGeom>
        </p:spPr>
      </p:pic>
    </p:spTree>
    <p:extLst>
      <p:ext uri="{BB962C8B-B14F-4D97-AF65-F5344CB8AC3E}">
        <p14:creationId xmlns:p14="http://schemas.microsoft.com/office/powerpoint/2010/main" val="208328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743-D610-5107-4537-96DC4316C4DC}"/>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5973BEE4-51E2-FB37-12DA-4167D3C3E60A}"/>
              </a:ext>
            </a:extLst>
          </p:cNvPr>
          <p:cNvSpPr>
            <a:spLocks noGrp="1"/>
          </p:cNvSpPr>
          <p:nvPr>
            <p:ph idx="1"/>
          </p:nvPr>
        </p:nvSpPr>
        <p:spPr/>
        <p:txBody>
          <a:bodyPr/>
          <a:lstStyle/>
          <a:p>
            <a:r>
              <a:rPr lang="en-US" dirty="0"/>
              <a:t>Print sum of first n natural numbers.</a:t>
            </a:r>
          </a:p>
          <a:p>
            <a:pPr marL="0" indent="0">
              <a:buNone/>
            </a:pPr>
            <a:r>
              <a:rPr lang="en-US" dirty="0"/>
              <a:t>             2</a:t>
            </a:r>
            <a:r>
              <a:rPr lang="en-US" baseline="30000" dirty="0"/>
              <a:t>nd</a:t>
            </a:r>
            <a:r>
              <a:rPr lang="en-US" dirty="0"/>
              <a:t> approach: Mathematical Formula</a:t>
            </a:r>
          </a:p>
          <a:p>
            <a:pPr marL="0" indent="0">
              <a:buNone/>
            </a:pPr>
            <a:r>
              <a:rPr lang="en-US" dirty="0"/>
              <a:t>	  sum of first n natural numbers = n*(n+1)/2</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315A3E18-7ABD-B310-3838-E14AC5C39B85}"/>
              </a:ext>
            </a:extLst>
          </p:cNvPr>
          <p:cNvPicPr>
            <a:picLocks noChangeAspect="1"/>
          </p:cNvPicPr>
          <p:nvPr/>
        </p:nvPicPr>
        <p:blipFill>
          <a:blip r:embed="rId2"/>
          <a:stretch>
            <a:fillRect/>
          </a:stretch>
        </p:blipFill>
        <p:spPr>
          <a:xfrm>
            <a:off x="4662872" y="3429000"/>
            <a:ext cx="4472758" cy="1960662"/>
          </a:xfrm>
          <a:prstGeom prst="rect">
            <a:avLst/>
          </a:prstGeom>
        </p:spPr>
      </p:pic>
    </p:spTree>
    <p:extLst>
      <p:ext uri="{BB962C8B-B14F-4D97-AF65-F5344CB8AC3E}">
        <p14:creationId xmlns:p14="http://schemas.microsoft.com/office/powerpoint/2010/main" val="100967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743-D610-5107-4537-96DC4316C4DC}"/>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5973BEE4-51E2-FB37-12DA-4167D3C3E60A}"/>
              </a:ext>
            </a:extLst>
          </p:cNvPr>
          <p:cNvSpPr>
            <a:spLocks noGrp="1"/>
          </p:cNvSpPr>
          <p:nvPr>
            <p:ph idx="1"/>
          </p:nvPr>
        </p:nvSpPr>
        <p:spPr/>
        <p:txBody>
          <a:bodyPr/>
          <a:lstStyle/>
          <a:p>
            <a:r>
              <a:rPr lang="en-US" dirty="0"/>
              <a:t>Print sum of first n natural numbers.</a:t>
            </a:r>
          </a:p>
          <a:p>
            <a:pPr marL="457200" lvl="1" indent="0">
              <a:buNone/>
            </a:pPr>
            <a:r>
              <a:rPr lang="en-US" dirty="0"/>
              <a:t>Recursive approach:</a:t>
            </a:r>
          </a:p>
          <a:p>
            <a:pPr marL="457200" lvl="1" indent="0">
              <a:buNone/>
            </a:pPr>
            <a:endParaRPr lang="en-US" dirty="0"/>
          </a:p>
          <a:p>
            <a:pPr marL="457200" lvl="1" indent="0">
              <a:buNone/>
            </a:pPr>
            <a:endParaRPr lang="en-US" dirty="0"/>
          </a:p>
          <a:p>
            <a:pPr marL="0" indent="0">
              <a:buNone/>
            </a:pPr>
            <a:r>
              <a:rPr lang="en-US" dirty="0"/>
              <a:t>	</a:t>
            </a:r>
          </a:p>
        </p:txBody>
      </p:sp>
    </p:spTree>
    <p:extLst>
      <p:ext uri="{BB962C8B-B14F-4D97-AF65-F5344CB8AC3E}">
        <p14:creationId xmlns:p14="http://schemas.microsoft.com/office/powerpoint/2010/main" val="340112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5743-D610-5107-4537-96DC4316C4DC}"/>
              </a:ext>
            </a:extLst>
          </p:cNvPr>
          <p:cNvSpPr>
            <a:spLocks noGrp="1"/>
          </p:cNvSpPr>
          <p:nvPr>
            <p:ph type="title"/>
          </p:nvPr>
        </p:nvSpPr>
        <p:spPr/>
        <p:txBody>
          <a:bodyPr/>
          <a:lstStyle/>
          <a:p>
            <a:r>
              <a:rPr lang="en-US" dirty="0"/>
              <a:t>Example1 </a:t>
            </a:r>
            <a:endParaRPr lang="en-IN" dirty="0"/>
          </a:p>
        </p:txBody>
      </p:sp>
      <p:sp>
        <p:nvSpPr>
          <p:cNvPr id="3" name="Content Placeholder 2">
            <a:extLst>
              <a:ext uri="{FF2B5EF4-FFF2-40B4-BE49-F238E27FC236}">
                <a16:creationId xmlns:a16="http://schemas.microsoft.com/office/drawing/2014/main" id="{5973BEE4-51E2-FB37-12DA-4167D3C3E60A}"/>
              </a:ext>
            </a:extLst>
          </p:cNvPr>
          <p:cNvSpPr>
            <a:spLocks noGrp="1"/>
          </p:cNvSpPr>
          <p:nvPr>
            <p:ph idx="1"/>
          </p:nvPr>
        </p:nvSpPr>
        <p:spPr/>
        <p:txBody>
          <a:bodyPr>
            <a:normAutofit fontScale="47500" lnSpcReduction="20000"/>
          </a:bodyPr>
          <a:lstStyle/>
          <a:p>
            <a:r>
              <a:rPr lang="en-US" dirty="0"/>
              <a:t>Print sum of first n natural numbers.</a:t>
            </a:r>
          </a:p>
          <a:p>
            <a:pPr marL="457200" lvl="1" indent="0">
              <a:buNone/>
            </a:pPr>
            <a:r>
              <a:rPr lang="en-US" dirty="0"/>
              <a:t>Recursive approach:</a:t>
            </a:r>
          </a:p>
          <a:p>
            <a:pPr marL="457200" lvl="1" indent="0">
              <a:buNone/>
            </a:pPr>
            <a:endParaRPr lang="en-US" dirty="0"/>
          </a:p>
          <a:p>
            <a:pPr marL="457200" lvl="1" indent="0">
              <a:buNone/>
            </a:pPr>
            <a:r>
              <a:rPr lang="en-US" dirty="0"/>
              <a:t>Sum(n) = sum(n-1) + n</a:t>
            </a:r>
          </a:p>
          <a:p>
            <a:pPr marL="457200" lvl="1" indent="0">
              <a:buNone/>
            </a:pPr>
            <a:r>
              <a:rPr lang="en-US" dirty="0"/>
              <a:t>	        = sum(n-2) + n-1 + n</a:t>
            </a:r>
          </a:p>
          <a:p>
            <a:pPr marL="457200" lvl="1" indent="0">
              <a:buNone/>
            </a:pPr>
            <a:r>
              <a:rPr lang="en-US" dirty="0"/>
              <a:t>	        = sum(n-3) + n-2 + n-1 + n;</a:t>
            </a:r>
          </a:p>
          <a:p>
            <a:pPr marL="457200" lvl="1" indent="0">
              <a:buNone/>
            </a:pPr>
            <a:r>
              <a:rPr lang="en-US" dirty="0"/>
              <a:t>                = sum(n-4) +n-3 + n-2 + n-1 + n;</a:t>
            </a:r>
          </a:p>
          <a:p>
            <a:pPr marL="457200" lvl="1" indent="0">
              <a:buNone/>
            </a:pPr>
            <a:r>
              <a:rPr lang="en-US" dirty="0"/>
              <a:t>                :</a:t>
            </a:r>
          </a:p>
          <a:p>
            <a:pPr marL="457200" lvl="1" indent="0">
              <a:buNone/>
            </a:pPr>
            <a:r>
              <a:rPr lang="en-US" dirty="0"/>
              <a:t>	        :</a:t>
            </a:r>
          </a:p>
          <a:p>
            <a:pPr marL="457200" lvl="1" indent="0">
              <a:buNone/>
            </a:pPr>
            <a:r>
              <a:rPr lang="en-US" dirty="0"/>
              <a:t>                :</a:t>
            </a:r>
          </a:p>
          <a:p>
            <a:pPr marL="457200" lvl="1" indent="0">
              <a:buNone/>
            </a:pPr>
            <a:r>
              <a:rPr lang="en-US" dirty="0"/>
              <a:t>                = 1 + 2 + 3 + ………………….+ n-1 + n-2 + n-3</a:t>
            </a:r>
          </a:p>
          <a:p>
            <a:pPr marL="457200" lvl="1" indent="0">
              <a:buNone/>
            </a:pPr>
            <a:endParaRPr lang="en-US" dirty="0"/>
          </a:p>
          <a:p>
            <a:pPr marL="457200" lvl="1" indent="0">
              <a:buNone/>
            </a:pPr>
            <a:endParaRPr lang="en-US" dirty="0"/>
          </a:p>
          <a:p>
            <a:pPr marL="0" indent="0">
              <a:buNone/>
            </a:pPr>
            <a:r>
              <a:rPr lang="en-US" dirty="0"/>
              <a:t>	</a:t>
            </a:r>
          </a:p>
        </p:txBody>
      </p:sp>
      <p:sp>
        <p:nvSpPr>
          <p:cNvPr id="5" name="TextBox 4">
            <a:extLst>
              <a:ext uri="{FF2B5EF4-FFF2-40B4-BE49-F238E27FC236}">
                <a16:creationId xmlns:a16="http://schemas.microsoft.com/office/drawing/2014/main" id="{BE5752C2-E21F-37D8-3FBC-1739EDD97801}"/>
              </a:ext>
            </a:extLst>
          </p:cNvPr>
          <p:cNvSpPr txBox="1"/>
          <p:nvPr/>
        </p:nvSpPr>
        <p:spPr>
          <a:xfrm>
            <a:off x="6097572" y="1825625"/>
            <a:ext cx="6094428" cy="2585323"/>
          </a:xfrm>
          <a:prstGeom prst="rect">
            <a:avLst/>
          </a:prstGeom>
          <a:solidFill>
            <a:schemeClr val="tx1"/>
          </a:solidFill>
        </p:spPr>
        <p:txBody>
          <a:bodyPr wrap="square">
            <a:spAutoFit/>
          </a:bodyPr>
          <a:lstStyle/>
          <a:p>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sum</a:t>
            </a:r>
            <a:r>
              <a:rPr lang="pt-BR" b="0" dirty="0">
                <a:solidFill>
                  <a:srgbClr val="D4D4D4"/>
                </a:solidFill>
                <a:effectLst/>
                <a:latin typeface="Consolas" panose="020B0609020204030204" pitchFamily="49" charset="0"/>
              </a:rPr>
              <a:t>(</a:t>
            </a:r>
            <a:r>
              <a:rPr lang="pt-BR" b="0" dirty="0">
                <a:solidFill>
                  <a:srgbClr val="569CD6"/>
                </a:solidFill>
                <a:effectLst/>
                <a:latin typeface="Consolas" panose="020B0609020204030204" pitchFamily="49" charset="0"/>
              </a:rPr>
              <a:t>int</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n</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C586C0"/>
                </a:solidFill>
                <a:effectLst/>
                <a:latin typeface="Consolas" panose="020B0609020204030204" pitchFamily="49" charset="0"/>
              </a:rPr>
              <a:t>if</a:t>
            </a:r>
            <a:r>
              <a:rPr lang="pt-BR" b="0" dirty="0">
                <a:solidFill>
                  <a:srgbClr val="D4D4D4"/>
                </a:solidFill>
                <a:effectLst/>
                <a:latin typeface="Consolas" panose="020B0609020204030204" pitchFamily="49" charset="0"/>
              </a:rPr>
              <a:t>(n==</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p>
          <a:p>
            <a:r>
              <a:rPr lang="pt-BR" b="0" dirty="0">
                <a:solidFill>
                  <a:srgbClr val="D4D4D4"/>
                </a:solidFill>
                <a:effectLst/>
                <a:latin typeface="Consolas" panose="020B0609020204030204" pitchFamily="49" charset="0"/>
              </a:rPr>
              <a:t>    </a:t>
            </a:r>
            <a:r>
              <a:rPr lang="pt-BR" b="0" dirty="0">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p>
          <a:p>
            <a:br>
              <a:rPr lang="pt-BR" b="0" dirty="0">
                <a:solidFill>
                  <a:srgbClr val="D4D4D4"/>
                </a:solidFill>
                <a:effectLst/>
                <a:latin typeface="Consolas" panose="020B0609020204030204" pitchFamily="49" charset="0"/>
              </a:rPr>
            </a:br>
            <a:r>
              <a:rPr lang="pt-BR" b="0" dirty="0">
                <a:solidFill>
                  <a:srgbClr val="D4D4D4"/>
                </a:solidFill>
                <a:effectLst/>
                <a:latin typeface="Consolas" panose="020B0609020204030204" pitchFamily="49" charset="0"/>
              </a:rPr>
              <a:t>   </a:t>
            </a:r>
            <a:r>
              <a:rPr lang="pt-BR" b="0" dirty="0">
                <a:solidFill>
                  <a:srgbClr val="C586C0"/>
                </a:solidFill>
                <a:effectLst/>
                <a:latin typeface="Consolas" panose="020B0609020204030204" pitchFamily="49" charset="0"/>
              </a:rPr>
              <a:t>return</a:t>
            </a:r>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sum</a:t>
            </a:r>
            <a:r>
              <a:rPr lang="pt-BR" b="0" dirty="0">
                <a:solidFill>
                  <a:srgbClr val="D4D4D4"/>
                </a:solidFill>
                <a:effectLst/>
                <a:latin typeface="Consolas" panose="020B0609020204030204" pitchFamily="49" charset="0"/>
              </a:rPr>
              <a:t>(n-</a:t>
            </a:r>
            <a:r>
              <a:rPr lang="pt-BR" b="0" dirty="0">
                <a:solidFill>
                  <a:srgbClr val="B5CEA8"/>
                </a:solidFill>
                <a:effectLst/>
                <a:latin typeface="Consolas" panose="020B0609020204030204" pitchFamily="49" charset="0"/>
              </a:rPr>
              <a:t>1</a:t>
            </a:r>
            <a:r>
              <a:rPr lang="pt-BR" b="0" dirty="0">
                <a:solidFill>
                  <a:srgbClr val="D4D4D4"/>
                </a:solidFill>
                <a:effectLst/>
                <a:latin typeface="Consolas" panose="020B0609020204030204" pitchFamily="49" charset="0"/>
              </a:rPr>
              <a:t>) + n;</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215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normAutofit/>
          </a:bodyPr>
          <a:lstStyle/>
          <a:p>
            <a:r>
              <a:rPr lang="en-US" sz="5400" b="1" dirty="0"/>
              <a:t>What is Recursion?</a:t>
            </a:r>
            <a:endParaRPr lang="en-IN" sz="5400" b="1"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p:txBody>
          <a:bodyPr>
            <a:normAutofit fontScale="77500" lnSpcReduction="20000"/>
          </a:bodyPr>
          <a:lstStyle/>
          <a:p>
            <a:r>
              <a:rPr lang="en-US" sz="3600" dirty="0"/>
              <a:t>Recursion:  The </a:t>
            </a:r>
            <a:r>
              <a:rPr lang="en-US" sz="3600" b="0" i="0" dirty="0">
                <a:effectLst/>
                <a:latin typeface="euclid_circular_a"/>
              </a:rPr>
              <a:t>technique of calling the recursive functions is known as recursion.</a:t>
            </a:r>
            <a:endParaRPr lang="en-US" sz="3600" dirty="0"/>
          </a:p>
          <a:p>
            <a:r>
              <a:rPr lang="en-US" sz="3600" dirty="0"/>
              <a:t>Functions : </a:t>
            </a:r>
            <a:r>
              <a:rPr lang="en-US" sz="3600" b="0" i="0" dirty="0">
                <a:solidFill>
                  <a:srgbClr val="333333"/>
                </a:solidFill>
                <a:effectLst/>
                <a:latin typeface="inter-regular"/>
              </a:rPr>
              <a:t>In c, we can divide a large program into the basic building blocks known as function.</a:t>
            </a:r>
          </a:p>
          <a:p>
            <a:pPr lvl="2"/>
            <a:r>
              <a:rPr lang="en-US" sz="3600" dirty="0">
                <a:solidFill>
                  <a:srgbClr val="333333"/>
                </a:solidFill>
                <a:latin typeface="inter-regular"/>
              </a:rPr>
              <a:t>It reduces the duplicity in the code.</a:t>
            </a:r>
          </a:p>
          <a:p>
            <a:pPr lvl="2"/>
            <a:r>
              <a:rPr lang="en-US" sz="3600" dirty="0">
                <a:solidFill>
                  <a:srgbClr val="333333"/>
                </a:solidFill>
                <a:latin typeface="inter-regular"/>
              </a:rPr>
              <a:t>It takes arguments and return some value or does not return anything in case of void.</a:t>
            </a:r>
            <a:endParaRPr lang="en-US" sz="3600" b="0" i="0" dirty="0">
              <a:solidFill>
                <a:srgbClr val="333333"/>
              </a:solidFill>
              <a:effectLst/>
              <a:latin typeface="inter-regular"/>
            </a:endParaRPr>
          </a:p>
          <a:p>
            <a:pPr lvl="2"/>
            <a:endParaRPr lang="en-US" b="0" i="0" dirty="0">
              <a:solidFill>
                <a:srgbClr val="333333"/>
              </a:solidFill>
              <a:effectLst/>
              <a:latin typeface="inter-regular"/>
            </a:endParaRPr>
          </a:p>
        </p:txBody>
      </p:sp>
    </p:spTree>
    <p:extLst>
      <p:ext uri="{BB962C8B-B14F-4D97-AF65-F5344CB8AC3E}">
        <p14:creationId xmlns:p14="http://schemas.microsoft.com/office/powerpoint/2010/main" val="1071187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lstStyle/>
          <a:p>
            <a:r>
              <a:rPr lang="en-US" dirty="0"/>
              <a:t>Print Factorial of a number.</a:t>
            </a:r>
          </a:p>
          <a:p>
            <a:pPr marL="0" indent="0">
              <a:buNone/>
            </a:pPr>
            <a:r>
              <a:rPr lang="en-US" dirty="0"/>
              <a:t>     </a:t>
            </a:r>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55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5033" y="1018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Tree>
    <p:extLst>
      <p:ext uri="{BB962C8B-B14F-4D97-AF65-F5344CB8AC3E}">
        <p14:creationId xmlns:p14="http://schemas.microsoft.com/office/powerpoint/2010/main" val="70082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normAutofit lnSpcReduction="10000"/>
          </a:bodyPr>
          <a:lstStyle/>
          <a:p>
            <a:r>
              <a:rPr lang="en-US" dirty="0"/>
              <a:t>Print Factorial of a number.</a:t>
            </a:r>
          </a:p>
          <a:p>
            <a:pPr marL="0" indent="0">
              <a:buNone/>
            </a:pPr>
            <a:r>
              <a:rPr lang="en-US" dirty="0"/>
              <a:t>            factorial of n = n*(n-1)*(n-2)*….*1</a:t>
            </a:r>
          </a:p>
          <a:p>
            <a:pPr marL="0" indent="0">
              <a:buNone/>
            </a:pPr>
            <a:r>
              <a:rPr lang="en-US" dirty="0"/>
              <a:t>  	 1</a:t>
            </a:r>
            <a:r>
              <a:rPr lang="en-US" baseline="30000" dirty="0"/>
              <a:t>st</a:t>
            </a:r>
            <a:r>
              <a:rPr lang="en-US" dirty="0"/>
              <a:t> approach:</a:t>
            </a:r>
          </a:p>
          <a:p>
            <a:pPr marL="0" indent="0">
              <a:buNone/>
            </a:pPr>
            <a:r>
              <a:rPr lang="en-US" dirty="0"/>
              <a:t>             </a:t>
            </a:r>
          </a:p>
          <a:p>
            <a:pPr marL="0" indent="0">
              <a:buNone/>
            </a:pPr>
            <a:endParaRPr lang="en-US" dirty="0"/>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19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4673" y="1018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
        <p:nvSpPr>
          <p:cNvPr id="9" name="TextBox 8">
            <a:extLst>
              <a:ext uri="{FF2B5EF4-FFF2-40B4-BE49-F238E27FC236}">
                <a16:creationId xmlns:a16="http://schemas.microsoft.com/office/drawing/2014/main" id="{7A72B55C-6CE0-7218-1EEE-CB4B97CB0235}"/>
              </a:ext>
            </a:extLst>
          </p:cNvPr>
          <p:cNvSpPr txBox="1"/>
          <p:nvPr/>
        </p:nvSpPr>
        <p:spPr>
          <a:xfrm>
            <a:off x="3945320" y="3003442"/>
            <a:ext cx="6093372" cy="2585323"/>
          </a:xfrm>
          <a:prstGeom prst="rect">
            <a:avLst/>
          </a:prstGeom>
          <a:solidFill>
            <a:schemeClr val="tx1"/>
          </a:solidFill>
        </p:spPr>
        <p:txBody>
          <a:bodyPr wrap="square">
            <a:spAutoFit/>
          </a:bodyPr>
          <a:lstStyle/>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fact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n;i</a:t>
            </a:r>
            <a:r>
              <a:rPr lang="en-IN" b="0" dirty="0">
                <a:solidFill>
                  <a:srgbClr val="D4D4D4"/>
                </a:solidFill>
                <a:effectLst/>
                <a:latin typeface="Consolas" panose="020B0609020204030204" pitchFamily="49" charset="0"/>
              </a:rPr>
              <a:t>&gt;=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;i--)</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 = </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i</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3085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normAutofit fontScale="92500" lnSpcReduction="20000"/>
          </a:bodyPr>
          <a:lstStyle/>
          <a:p>
            <a:r>
              <a:rPr lang="en-US" dirty="0"/>
              <a:t>Print Factorial of a number.</a:t>
            </a:r>
          </a:p>
          <a:p>
            <a:pPr marL="0" indent="0">
              <a:buNone/>
            </a:pPr>
            <a:r>
              <a:rPr lang="en-US" dirty="0"/>
              <a:t>            factorial of n = n*(n-1)*(n-2)*….*1</a:t>
            </a:r>
          </a:p>
          <a:p>
            <a:pPr marL="0" indent="0">
              <a:buNone/>
            </a:pPr>
            <a:r>
              <a:rPr lang="en-US" dirty="0"/>
              <a:t>  	 2nd approach: Mathematical formula </a:t>
            </a:r>
          </a:p>
          <a:p>
            <a:pPr marL="0" indent="0">
              <a:buNone/>
            </a:pPr>
            <a:r>
              <a:rPr lang="en-US" dirty="0"/>
              <a:t>             product of n numbers = pow(</a:t>
            </a:r>
            <a:r>
              <a:rPr lang="en-US" dirty="0" err="1"/>
              <a:t>a,n</a:t>
            </a:r>
            <a:r>
              <a:rPr lang="en-US" dirty="0"/>
              <a:t>)*pow(r,(n(n-1))/2)</a:t>
            </a:r>
          </a:p>
          <a:p>
            <a:pPr marL="0" indent="0">
              <a:buNone/>
            </a:pPr>
            <a:r>
              <a:rPr lang="en-US" dirty="0"/>
              <a:t>             </a:t>
            </a:r>
          </a:p>
          <a:p>
            <a:pPr marL="0" indent="0">
              <a:buNone/>
            </a:pPr>
            <a:endParaRPr lang="en-US" dirty="0"/>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19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4673" y="1018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Tree>
    <p:extLst>
      <p:ext uri="{BB962C8B-B14F-4D97-AF65-F5344CB8AC3E}">
        <p14:creationId xmlns:p14="http://schemas.microsoft.com/office/powerpoint/2010/main" val="170695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normAutofit lnSpcReduction="10000"/>
          </a:bodyPr>
          <a:lstStyle/>
          <a:p>
            <a:r>
              <a:rPr lang="en-US" dirty="0"/>
              <a:t>Print Factorial of a number.</a:t>
            </a:r>
          </a:p>
          <a:p>
            <a:pPr marL="0" indent="0">
              <a:buNone/>
            </a:pPr>
            <a:r>
              <a:rPr lang="en-US" dirty="0"/>
              <a:t>            factorial of n = n*(n-1)*(n-2)*….*1</a:t>
            </a:r>
          </a:p>
          <a:p>
            <a:pPr marL="0" indent="0">
              <a:buNone/>
            </a:pPr>
            <a:r>
              <a:rPr lang="en-US" dirty="0"/>
              <a:t>  	 3rd approach: Recursive</a:t>
            </a:r>
          </a:p>
          <a:p>
            <a:pPr marL="0" indent="0">
              <a:buNone/>
            </a:pPr>
            <a:r>
              <a:rPr lang="en-US" dirty="0"/>
              <a:t>             </a:t>
            </a:r>
          </a:p>
          <a:p>
            <a:pPr marL="0" indent="0">
              <a:buNone/>
            </a:pPr>
            <a:endParaRPr lang="en-US" dirty="0"/>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19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4673" y="1018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Tree>
    <p:extLst>
      <p:ext uri="{BB962C8B-B14F-4D97-AF65-F5344CB8AC3E}">
        <p14:creationId xmlns:p14="http://schemas.microsoft.com/office/powerpoint/2010/main" val="3470621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normAutofit fontScale="25000" lnSpcReduction="20000"/>
          </a:bodyPr>
          <a:lstStyle/>
          <a:p>
            <a:r>
              <a:rPr lang="en-US" sz="7400" dirty="0"/>
              <a:t>Print Factorial of a number.</a:t>
            </a:r>
          </a:p>
          <a:p>
            <a:pPr marL="0" indent="0">
              <a:buNone/>
            </a:pPr>
            <a:r>
              <a:rPr lang="en-US" sz="7400" dirty="0"/>
              <a:t>            factorial of n = n*(n-1)*(n-2)*….*1</a:t>
            </a:r>
          </a:p>
          <a:p>
            <a:pPr marL="0" indent="0">
              <a:buNone/>
            </a:pPr>
            <a:r>
              <a:rPr lang="en-US" sz="7400" dirty="0"/>
              <a:t>  	 3rd approach: Recursive</a:t>
            </a:r>
          </a:p>
          <a:p>
            <a:pPr marL="0" indent="0">
              <a:buNone/>
            </a:pPr>
            <a:endParaRPr lang="en-US" sz="7400" dirty="0"/>
          </a:p>
          <a:p>
            <a:pPr marL="457200" lvl="1" indent="0">
              <a:buNone/>
            </a:pPr>
            <a:r>
              <a:rPr lang="en-US" sz="7400" dirty="0"/>
              <a:t>	 fact(n) = fact(n-1)*n</a:t>
            </a:r>
          </a:p>
          <a:p>
            <a:pPr marL="457200" lvl="1" indent="0">
              <a:buNone/>
            </a:pPr>
            <a:r>
              <a:rPr lang="en-US" sz="7400" dirty="0"/>
              <a:t>	        = fact(n-2)*(n-1) *n</a:t>
            </a:r>
          </a:p>
          <a:p>
            <a:pPr marL="457200" lvl="1" indent="0">
              <a:buNone/>
            </a:pPr>
            <a:r>
              <a:rPr lang="en-US" sz="7400" dirty="0"/>
              <a:t>	        = fact(n-3)*(n-2)*(n-1)*n;</a:t>
            </a:r>
          </a:p>
          <a:p>
            <a:pPr marL="457200" lvl="1" indent="0">
              <a:buNone/>
            </a:pPr>
            <a:r>
              <a:rPr lang="en-US" sz="7400" dirty="0"/>
              <a:t>                = fact(n-4)*(n-3)*(n-2)*(n-1)*n;</a:t>
            </a:r>
          </a:p>
          <a:p>
            <a:pPr marL="457200" lvl="1" indent="0">
              <a:buNone/>
            </a:pPr>
            <a:r>
              <a:rPr lang="en-US" sz="7400" dirty="0"/>
              <a:t>                :</a:t>
            </a:r>
          </a:p>
          <a:p>
            <a:pPr marL="457200" lvl="1" indent="0">
              <a:buNone/>
            </a:pPr>
            <a:r>
              <a:rPr lang="en-US" sz="7400" dirty="0"/>
              <a:t>	        :</a:t>
            </a:r>
          </a:p>
          <a:p>
            <a:pPr marL="457200" lvl="1" indent="0">
              <a:buNone/>
            </a:pPr>
            <a:r>
              <a:rPr lang="en-US" sz="7400" dirty="0"/>
              <a:t>                :</a:t>
            </a:r>
          </a:p>
          <a:p>
            <a:pPr marL="457200" lvl="1" indent="0">
              <a:buNone/>
            </a:pPr>
            <a:r>
              <a:rPr lang="en-US" sz="7400" dirty="0"/>
              <a:t>                = 1*2*3*………………….*(n-2)*(n-1)(n)</a:t>
            </a:r>
          </a:p>
          <a:p>
            <a:pPr marL="457200" lvl="1" indent="0">
              <a:buNone/>
            </a:pPr>
            <a:endParaRPr lang="en-US" sz="7400"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19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4673" y="1018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Tree>
    <p:extLst>
      <p:ext uri="{BB962C8B-B14F-4D97-AF65-F5344CB8AC3E}">
        <p14:creationId xmlns:p14="http://schemas.microsoft.com/office/powerpoint/2010/main" val="415338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6B5B-62C6-8CB1-1D23-C93E3558145A}"/>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3B98B06C-8D6A-28B3-21E7-03A86085AF8B}"/>
              </a:ext>
            </a:extLst>
          </p:cNvPr>
          <p:cNvSpPr>
            <a:spLocks noGrp="1"/>
          </p:cNvSpPr>
          <p:nvPr>
            <p:ph idx="1"/>
          </p:nvPr>
        </p:nvSpPr>
        <p:spPr/>
        <p:txBody>
          <a:bodyPr>
            <a:normAutofit fontScale="25000" lnSpcReduction="20000"/>
          </a:bodyPr>
          <a:lstStyle/>
          <a:p>
            <a:r>
              <a:rPr lang="en-US" sz="7400" dirty="0"/>
              <a:t>Print Factorial of a number.</a:t>
            </a:r>
          </a:p>
          <a:p>
            <a:pPr marL="0" indent="0">
              <a:buNone/>
            </a:pPr>
            <a:r>
              <a:rPr lang="en-US" sz="7400" dirty="0"/>
              <a:t>            factorial of n = n*(n-1)*(n-2)*….*1</a:t>
            </a:r>
          </a:p>
          <a:p>
            <a:pPr marL="0" indent="0">
              <a:buNone/>
            </a:pPr>
            <a:r>
              <a:rPr lang="en-US" sz="7400" dirty="0"/>
              <a:t>  	 3rd approach: Recursive</a:t>
            </a:r>
          </a:p>
          <a:p>
            <a:pPr marL="0" indent="0">
              <a:buNone/>
            </a:pPr>
            <a:endParaRPr lang="en-US" sz="7400" dirty="0"/>
          </a:p>
          <a:p>
            <a:pPr marL="457200" lvl="1" indent="0">
              <a:buNone/>
            </a:pPr>
            <a:r>
              <a:rPr lang="en-US" sz="7400" dirty="0"/>
              <a:t>	 fact(n) = fact(n-1)*n</a:t>
            </a:r>
          </a:p>
          <a:p>
            <a:pPr marL="457200" lvl="1" indent="0">
              <a:buNone/>
            </a:pPr>
            <a:r>
              <a:rPr lang="en-US" sz="7400" dirty="0"/>
              <a:t>	        = fact(n-2)*(n-1) *n</a:t>
            </a:r>
          </a:p>
          <a:p>
            <a:pPr marL="457200" lvl="1" indent="0">
              <a:buNone/>
            </a:pPr>
            <a:r>
              <a:rPr lang="en-US" sz="7400" dirty="0"/>
              <a:t>	        = fact(n-3)*(n-2)*(n-1)*n;</a:t>
            </a:r>
          </a:p>
          <a:p>
            <a:pPr marL="457200" lvl="1" indent="0">
              <a:buNone/>
            </a:pPr>
            <a:r>
              <a:rPr lang="en-US" sz="7400" dirty="0"/>
              <a:t>                = fact(n-4)*(n-3)*(n-2)*(n-1)*n;</a:t>
            </a:r>
          </a:p>
          <a:p>
            <a:pPr marL="457200" lvl="1" indent="0">
              <a:buNone/>
            </a:pPr>
            <a:r>
              <a:rPr lang="en-US" sz="7400" dirty="0"/>
              <a:t>                :</a:t>
            </a:r>
          </a:p>
          <a:p>
            <a:pPr marL="457200" lvl="1" indent="0">
              <a:buNone/>
            </a:pPr>
            <a:r>
              <a:rPr lang="en-US" sz="7400" dirty="0"/>
              <a:t>	        :</a:t>
            </a:r>
          </a:p>
          <a:p>
            <a:pPr marL="457200" lvl="1" indent="0">
              <a:buNone/>
            </a:pPr>
            <a:r>
              <a:rPr lang="en-US" sz="7400" dirty="0"/>
              <a:t>                :</a:t>
            </a:r>
          </a:p>
          <a:p>
            <a:pPr marL="457200" lvl="1" indent="0">
              <a:buNone/>
            </a:pPr>
            <a:r>
              <a:rPr lang="en-US" sz="7400" dirty="0"/>
              <a:t>                = 1*2*3*………………….*(n-2)*(n-1)(n)</a:t>
            </a:r>
          </a:p>
          <a:p>
            <a:pPr marL="457200" lvl="1" indent="0">
              <a:buNone/>
            </a:pPr>
            <a:endParaRPr lang="en-US" sz="7400"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96EE7-C44D-B67C-9D99-5DFAE43F51CA}"/>
                  </a:ext>
                </a:extLst>
              </p14:cNvPr>
              <p14:cNvContentPartPr/>
              <p14:nvPr/>
            </p14:nvContentPartPr>
            <p14:xfrm>
              <a:off x="2535833" y="1187985"/>
              <a:ext cx="360" cy="360"/>
            </p14:xfrm>
          </p:contentPart>
        </mc:Choice>
        <mc:Fallback xmlns="">
          <p:pic>
            <p:nvPicPr>
              <p:cNvPr id="4" name="Ink 3">
                <a:extLst>
                  <a:ext uri="{FF2B5EF4-FFF2-40B4-BE49-F238E27FC236}">
                    <a16:creationId xmlns:a16="http://schemas.microsoft.com/office/drawing/2014/main" id="{FD096EE7-C44D-B67C-9D99-5DFAE43F51CA}"/>
                  </a:ext>
                </a:extLst>
              </p:cNvPr>
              <p:cNvPicPr/>
              <p:nvPr/>
            </p:nvPicPr>
            <p:blipFill>
              <a:blip r:embed="rId3"/>
              <a:stretch>
                <a:fillRect/>
              </a:stretch>
            </p:blipFill>
            <p:spPr>
              <a:xfrm>
                <a:off x="2526833" y="1178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A726B2-C24B-4331-0BD8-C8B5FE7AD72E}"/>
                  </a:ext>
                </a:extLst>
              </p14:cNvPr>
              <p14:cNvContentPartPr/>
              <p14:nvPr/>
            </p14:nvContentPartPr>
            <p14:xfrm>
              <a:off x="2950193" y="933105"/>
              <a:ext cx="360" cy="360"/>
            </p14:xfrm>
          </p:contentPart>
        </mc:Choice>
        <mc:Fallback xmlns="">
          <p:pic>
            <p:nvPicPr>
              <p:cNvPr id="5" name="Ink 4">
                <a:extLst>
                  <a:ext uri="{FF2B5EF4-FFF2-40B4-BE49-F238E27FC236}">
                    <a16:creationId xmlns:a16="http://schemas.microsoft.com/office/drawing/2014/main" id="{82A726B2-C24B-4331-0BD8-C8B5FE7AD72E}"/>
                  </a:ext>
                </a:extLst>
              </p:cNvPr>
              <p:cNvPicPr/>
              <p:nvPr/>
            </p:nvPicPr>
            <p:blipFill>
              <a:blip r:embed="rId3"/>
              <a:stretch>
                <a:fillRect/>
              </a:stretch>
            </p:blipFill>
            <p:spPr>
              <a:xfrm>
                <a:off x="2941193" y="924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D725625-080D-2074-C648-97D7F3DC1F5E}"/>
                  </a:ext>
                </a:extLst>
              </p14:cNvPr>
              <p14:cNvContentPartPr/>
              <p14:nvPr/>
            </p14:nvContentPartPr>
            <p14:xfrm>
              <a:off x="2893673" y="1027425"/>
              <a:ext cx="360" cy="360"/>
            </p14:xfrm>
          </p:contentPart>
        </mc:Choice>
        <mc:Fallback xmlns="">
          <p:pic>
            <p:nvPicPr>
              <p:cNvPr id="6" name="Ink 5">
                <a:extLst>
                  <a:ext uri="{FF2B5EF4-FFF2-40B4-BE49-F238E27FC236}">
                    <a16:creationId xmlns:a16="http://schemas.microsoft.com/office/drawing/2014/main" id="{ED725625-080D-2074-C648-97D7F3DC1F5E}"/>
                  </a:ext>
                </a:extLst>
              </p:cNvPr>
              <p:cNvPicPr/>
              <p:nvPr/>
            </p:nvPicPr>
            <p:blipFill>
              <a:blip r:embed="rId3"/>
              <a:stretch>
                <a:fillRect/>
              </a:stretch>
            </p:blipFill>
            <p:spPr>
              <a:xfrm>
                <a:off x="2884673" y="1018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7CDD6BD-3018-8C5B-F13D-131A22E5C3AC}"/>
                  </a:ext>
                </a:extLst>
              </p14:cNvPr>
              <p14:cNvContentPartPr/>
              <p14:nvPr/>
            </p14:nvContentPartPr>
            <p14:xfrm>
              <a:off x="5976713" y="820065"/>
              <a:ext cx="360" cy="360"/>
            </p14:xfrm>
          </p:contentPart>
        </mc:Choice>
        <mc:Fallback xmlns="">
          <p:pic>
            <p:nvPicPr>
              <p:cNvPr id="7" name="Ink 6">
                <a:extLst>
                  <a:ext uri="{FF2B5EF4-FFF2-40B4-BE49-F238E27FC236}">
                    <a16:creationId xmlns:a16="http://schemas.microsoft.com/office/drawing/2014/main" id="{E7CDD6BD-3018-8C5B-F13D-131A22E5C3AC}"/>
                  </a:ext>
                </a:extLst>
              </p:cNvPr>
              <p:cNvPicPr/>
              <p:nvPr/>
            </p:nvPicPr>
            <p:blipFill>
              <a:blip r:embed="rId3"/>
              <a:stretch>
                <a:fillRect/>
              </a:stretch>
            </p:blipFill>
            <p:spPr>
              <a:xfrm>
                <a:off x="5967713" y="811065"/>
                <a:ext cx="18000" cy="18000"/>
              </a:xfrm>
              <a:prstGeom prst="rect">
                <a:avLst/>
              </a:prstGeom>
            </p:spPr>
          </p:pic>
        </mc:Fallback>
      </mc:AlternateContent>
      <p:sp>
        <p:nvSpPr>
          <p:cNvPr id="9" name="TextBox 8">
            <a:extLst>
              <a:ext uri="{FF2B5EF4-FFF2-40B4-BE49-F238E27FC236}">
                <a16:creationId xmlns:a16="http://schemas.microsoft.com/office/drawing/2014/main" id="{A23389F4-9EC3-70BB-2C8F-64365C958C5E}"/>
              </a:ext>
            </a:extLst>
          </p:cNvPr>
          <p:cNvSpPr txBox="1"/>
          <p:nvPr/>
        </p:nvSpPr>
        <p:spPr>
          <a:xfrm>
            <a:off x="5549153" y="2050721"/>
            <a:ext cx="6096000" cy="2308324"/>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(n==</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fact</a:t>
            </a:r>
            <a:r>
              <a:rPr lang="en-US" b="0" dirty="0">
                <a:solidFill>
                  <a:srgbClr val="D4D4D4"/>
                </a:solidFill>
                <a:effectLst/>
                <a:latin typeface="Consolas" panose="020B0609020204030204" pitchFamily="49" charset="0"/>
              </a:rPr>
              <a:t>(n-</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)*n;</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1755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898D-58D1-A380-F68F-9FB43E97E05C}"/>
              </a:ext>
            </a:extLst>
          </p:cNvPr>
          <p:cNvSpPr>
            <a:spLocks noGrp="1"/>
          </p:cNvSpPr>
          <p:nvPr>
            <p:ph type="title"/>
          </p:nvPr>
        </p:nvSpPr>
        <p:spPr/>
        <p:txBody>
          <a:bodyPr>
            <a:normAutofit/>
          </a:bodyPr>
          <a:lstStyle/>
          <a:p>
            <a:r>
              <a:rPr lang="en-US" sz="5400" b="1" dirty="0"/>
              <a:t>Practice</a:t>
            </a:r>
            <a:endParaRPr lang="en-IN" sz="5400" b="1" dirty="0"/>
          </a:p>
        </p:txBody>
      </p:sp>
      <p:sp>
        <p:nvSpPr>
          <p:cNvPr id="3" name="Content Placeholder 2">
            <a:extLst>
              <a:ext uri="{FF2B5EF4-FFF2-40B4-BE49-F238E27FC236}">
                <a16:creationId xmlns:a16="http://schemas.microsoft.com/office/drawing/2014/main" id="{EBEA9C1D-BA5B-9A6F-3B73-2AFE996A4E33}"/>
              </a:ext>
            </a:extLst>
          </p:cNvPr>
          <p:cNvSpPr>
            <a:spLocks noGrp="1"/>
          </p:cNvSpPr>
          <p:nvPr>
            <p:ph idx="1"/>
          </p:nvPr>
        </p:nvSpPr>
        <p:spPr/>
        <p:txBody>
          <a:bodyPr>
            <a:normAutofit lnSpcReduction="10000"/>
          </a:bodyPr>
          <a:lstStyle/>
          <a:p>
            <a:endParaRPr lang="en-US" dirty="0"/>
          </a:p>
          <a:p>
            <a:pPr marL="0" indent="0">
              <a:buNone/>
            </a:pPr>
            <a:r>
              <a:rPr lang="en-US" b="1" dirty="0"/>
              <a:t>Write a recursive function to print first n natural numbers.</a:t>
            </a:r>
          </a:p>
          <a:p>
            <a:pPr marL="0" indent="0">
              <a:buNone/>
            </a:pPr>
            <a:endParaRPr lang="en-US" dirty="0"/>
          </a:p>
          <a:p>
            <a:pPr marL="0" indent="0">
              <a:buNone/>
            </a:pPr>
            <a:r>
              <a:rPr lang="en-US" b="1" dirty="0">
                <a:highlight>
                  <a:srgbClr val="FFFF00"/>
                </a:highlight>
              </a:rPr>
              <a:t>Test Case</a:t>
            </a:r>
          </a:p>
          <a:p>
            <a:pPr marL="0" indent="0">
              <a:buNone/>
            </a:pPr>
            <a:r>
              <a:rPr lang="en-US" b="1" dirty="0"/>
              <a:t>Enter a number: 5</a:t>
            </a:r>
          </a:p>
          <a:p>
            <a:pPr marL="0" indent="0">
              <a:buNone/>
            </a:pPr>
            <a:r>
              <a:rPr lang="en-US" b="1" dirty="0"/>
              <a:t>Output</a:t>
            </a:r>
          </a:p>
          <a:p>
            <a:pPr marL="0" indent="0">
              <a:buNone/>
            </a:pPr>
            <a:r>
              <a:rPr lang="en-US" b="1" dirty="0"/>
              <a:t> 1 2 3 4 5</a:t>
            </a:r>
            <a:endParaRPr lang="en-IN" b="1" dirty="0"/>
          </a:p>
        </p:txBody>
      </p:sp>
    </p:spTree>
    <p:extLst>
      <p:ext uri="{BB962C8B-B14F-4D97-AF65-F5344CB8AC3E}">
        <p14:creationId xmlns:p14="http://schemas.microsoft.com/office/powerpoint/2010/main" val="365987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898D-58D1-A380-F68F-9FB43E97E05C}"/>
              </a:ext>
            </a:extLst>
          </p:cNvPr>
          <p:cNvSpPr>
            <a:spLocks noGrp="1"/>
          </p:cNvSpPr>
          <p:nvPr>
            <p:ph type="title"/>
          </p:nvPr>
        </p:nvSpPr>
        <p:spPr/>
        <p:txBody>
          <a:bodyPr/>
          <a:lstStyle/>
          <a:p>
            <a:r>
              <a:rPr lang="en-US" b="1" dirty="0" err="1"/>
              <a:t>Practise</a:t>
            </a:r>
            <a:endParaRPr lang="en-IN" b="1" dirty="0"/>
          </a:p>
        </p:txBody>
      </p:sp>
      <p:sp>
        <p:nvSpPr>
          <p:cNvPr id="3" name="Content Placeholder 2">
            <a:extLst>
              <a:ext uri="{FF2B5EF4-FFF2-40B4-BE49-F238E27FC236}">
                <a16:creationId xmlns:a16="http://schemas.microsoft.com/office/drawing/2014/main" id="{EBEA9C1D-BA5B-9A6F-3B73-2AFE996A4E33}"/>
              </a:ext>
            </a:extLst>
          </p:cNvPr>
          <p:cNvSpPr>
            <a:spLocks noGrp="1"/>
          </p:cNvSpPr>
          <p:nvPr>
            <p:ph idx="1"/>
          </p:nvPr>
        </p:nvSpPr>
        <p:spPr/>
        <p:txBody>
          <a:bodyPr>
            <a:normAutofit lnSpcReduction="10000"/>
          </a:bodyPr>
          <a:lstStyle/>
          <a:p>
            <a:endParaRPr lang="en-US" dirty="0"/>
          </a:p>
          <a:p>
            <a:pPr marL="0" indent="0">
              <a:buNone/>
            </a:pPr>
            <a:r>
              <a:rPr lang="en-US" b="1" dirty="0"/>
              <a:t>Write a recursive function to print first n natural numbers.</a:t>
            </a:r>
          </a:p>
          <a:p>
            <a:pPr marL="0" indent="0">
              <a:buNone/>
            </a:pPr>
            <a:endParaRPr lang="en-US" dirty="0"/>
          </a:p>
          <a:p>
            <a:pPr marL="0" indent="0">
              <a:buNone/>
            </a:pPr>
            <a:r>
              <a:rPr lang="en-US" b="1" dirty="0">
                <a:highlight>
                  <a:srgbClr val="FFFF00"/>
                </a:highlight>
              </a:rPr>
              <a:t>Test Case</a:t>
            </a:r>
          </a:p>
          <a:p>
            <a:pPr marL="0" indent="0">
              <a:buNone/>
            </a:pPr>
            <a:r>
              <a:rPr lang="en-US" b="1" dirty="0"/>
              <a:t>Enter a number: 5</a:t>
            </a:r>
          </a:p>
          <a:p>
            <a:pPr marL="0" indent="0">
              <a:buNone/>
            </a:pPr>
            <a:r>
              <a:rPr lang="en-US" b="1" dirty="0"/>
              <a:t>Output</a:t>
            </a:r>
          </a:p>
          <a:p>
            <a:pPr marL="0" indent="0">
              <a:buNone/>
            </a:pPr>
            <a:r>
              <a:rPr lang="en-US" b="1" dirty="0"/>
              <a:t> 1 2 3 4 5</a:t>
            </a:r>
            <a:endParaRPr lang="en-IN" b="1" dirty="0"/>
          </a:p>
        </p:txBody>
      </p:sp>
      <p:pic>
        <p:nvPicPr>
          <p:cNvPr id="4" name="Picture 3">
            <a:extLst>
              <a:ext uri="{FF2B5EF4-FFF2-40B4-BE49-F238E27FC236}">
                <a16:creationId xmlns:a16="http://schemas.microsoft.com/office/drawing/2014/main" id="{F93E8875-6C97-C466-08AB-9F98BD3D1F22}"/>
              </a:ext>
            </a:extLst>
          </p:cNvPr>
          <p:cNvPicPr>
            <a:picLocks noChangeAspect="1"/>
          </p:cNvPicPr>
          <p:nvPr/>
        </p:nvPicPr>
        <p:blipFill>
          <a:blip r:embed="rId2"/>
          <a:stretch>
            <a:fillRect/>
          </a:stretch>
        </p:blipFill>
        <p:spPr>
          <a:xfrm>
            <a:off x="607039" y="1591472"/>
            <a:ext cx="6151397" cy="2694666"/>
          </a:xfrm>
          <a:prstGeom prst="rect">
            <a:avLst/>
          </a:prstGeom>
        </p:spPr>
      </p:pic>
      <p:sp>
        <p:nvSpPr>
          <p:cNvPr id="6" name="TextBox 5">
            <a:extLst>
              <a:ext uri="{FF2B5EF4-FFF2-40B4-BE49-F238E27FC236}">
                <a16:creationId xmlns:a16="http://schemas.microsoft.com/office/drawing/2014/main" id="{33F99F73-49A4-5FB1-A9B8-2B0402E847B8}"/>
              </a:ext>
            </a:extLst>
          </p:cNvPr>
          <p:cNvSpPr txBox="1"/>
          <p:nvPr/>
        </p:nvSpPr>
        <p:spPr>
          <a:xfrm>
            <a:off x="4519572" y="4219823"/>
            <a:ext cx="6094428" cy="2585323"/>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n;</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"Enter a number:"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scanf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a:t>
            </a:r>
            <a:r>
              <a:rPr lang="en-US" b="0" dirty="0" err="1">
                <a:solidFill>
                  <a:srgbClr val="CE9178"/>
                </a:solidFill>
                <a:effectLst/>
                <a:latin typeface="Consolas" panose="020B0609020204030204" pitchFamily="49" charset="0"/>
              </a:rPr>
              <a:t>"</a:t>
            </a:r>
            <a:r>
              <a:rPr lang="en-US" b="0" dirty="0" err="1">
                <a:solidFill>
                  <a:srgbClr val="D4D4D4"/>
                </a:solidFill>
                <a:effectLst/>
                <a:latin typeface="Consolas" panose="020B0609020204030204" pitchFamily="49" charset="0"/>
              </a:rPr>
              <a:t>,&amp;n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print_naturalNum</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8623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898D-58D1-A380-F68F-9FB43E97E05C}"/>
              </a:ext>
            </a:extLst>
          </p:cNvPr>
          <p:cNvSpPr>
            <a:spLocks noGrp="1"/>
          </p:cNvSpPr>
          <p:nvPr>
            <p:ph type="title"/>
          </p:nvPr>
        </p:nvSpPr>
        <p:spPr/>
        <p:txBody>
          <a:bodyPr>
            <a:normAutofit/>
          </a:bodyPr>
          <a:lstStyle/>
          <a:p>
            <a:r>
              <a:rPr lang="en-US" sz="5400" b="1" dirty="0"/>
              <a:t>Practice</a:t>
            </a:r>
            <a:endParaRPr lang="en-IN" sz="5400" b="1" dirty="0"/>
          </a:p>
        </p:txBody>
      </p:sp>
      <p:sp>
        <p:nvSpPr>
          <p:cNvPr id="3" name="Content Placeholder 2">
            <a:extLst>
              <a:ext uri="{FF2B5EF4-FFF2-40B4-BE49-F238E27FC236}">
                <a16:creationId xmlns:a16="http://schemas.microsoft.com/office/drawing/2014/main" id="{EBEA9C1D-BA5B-9A6F-3B73-2AFE996A4E33}"/>
              </a:ext>
            </a:extLst>
          </p:cNvPr>
          <p:cNvSpPr>
            <a:spLocks noGrp="1"/>
          </p:cNvSpPr>
          <p:nvPr>
            <p:ph idx="1"/>
          </p:nvPr>
        </p:nvSpPr>
        <p:spPr/>
        <p:txBody>
          <a:bodyPr>
            <a:normAutofit lnSpcReduction="10000"/>
          </a:bodyPr>
          <a:lstStyle/>
          <a:p>
            <a:endParaRPr lang="en-US" dirty="0"/>
          </a:p>
          <a:p>
            <a:pPr marL="0" indent="0">
              <a:buNone/>
            </a:pPr>
            <a:r>
              <a:rPr lang="en-US" b="1" dirty="0"/>
              <a:t>Write a Recursive functions to print Factorial of a number.</a:t>
            </a:r>
          </a:p>
          <a:p>
            <a:pPr marL="0" indent="0">
              <a:buNone/>
            </a:pPr>
            <a:endParaRPr lang="en-US" dirty="0"/>
          </a:p>
          <a:p>
            <a:pPr marL="0" indent="0">
              <a:buNone/>
            </a:pPr>
            <a:r>
              <a:rPr lang="en-US" b="1" dirty="0">
                <a:highlight>
                  <a:srgbClr val="FFFF00"/>
                </a:highlight>
              </a:rPr>
              <a:t>Test Case</a:t>
            </a:r>
          </a:p>
          <a:p>
            <a:pPr marL="0" indent="0">
              <a:buNone/>
            </a:pPr>
            <a:r>
              <a:rPr lang="en-US" b="1" dirty="0"/>
              <a:t>Enter a number: 5</a:t>
            </a:r>
          </a:p>
          <a:p>
            <a:pPr marL="0" indent="0">
              <a:buNone/>
            </a:pPr>
            <a:r>
              <a:rPr lang="en-US" b="1" dirty="0"/>
              <a:t>Output</a:t>
            </a:r>
          </a:p>
          <a:p>
            <a:pPr marL="0" indent="0">
              <a:buNone/>
            </a:pPr>
            <a:r>
              <a:rPr lang="en-US" b="1" dirty="0"/>
              <a:t>120</a:t>
            </a:r>
            <a:endParaRPr lang="en-IN" b="1" dirty="0"/>
          </a:p>
        </p:txBody>
      </p:sp>
    </p:spTree>
    <p:extLst>
      <p:ext uri="{BB962C8B-B14F-4D97-AF65-F5344CB8AC3E}">
        <p14:creationId xmlns:p14="http://schemas.microsoft.com/office/powerpoint/2010/main" val="2313161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898D-58D1-A380-F68F-9FB43E97E05C}"/>
              </a:ext>
            </a:extLst>
          </p:cNvPr>
          <p:cNvSpPr>
            <a:spLocks noGrp="1"/>
          </p:cNvSpPr>
          <p:nvPr>
            <p:ph type="title"/>
          </p:nvPr>
        </p:nvSpPr>
        <p:spPr/>
        <p:txBody>
          <a:bodyPr>
            <a:normAutofit/>
          </a:bodyPr>
          <a:lstStyle/>
          <a:p>
            <a:r>
              <a:rPr lang="en-US" sz="5400" b="1" dirty="0"/>
              <a:t>Practice</a:t>
            </a:r>
            <a:endParaRPr lang="en-IN" sz="5400" b="1" dirty="0"/>
          </a:p>
        </p:txBody>
      </p:sp>
      <p:sp>
        <p:nvSpPr>
          <p:cNvPr id="3" name="Content Placeholder 2">
            <a:extLst>
              <a:ext uri="{FF2B5EF4-FFF2-40B4-BE49-F238E27FC236}">
                <a16:creationId xmlns:a16="http://schemas.microsoft.com/office/drawing/2014/main" id="{EBEA9C1D-BA5B-9A6F-3B73-2AFE996A4E33}"/>
              </a:ext>
            </a:extLst>
          </p:cNvPr>
          <p:cNvSpPr>
            <a:spLocks noGrp="1"/>
          </p:cNvSpPr>
          <p:nvPr>
            <p:ph idx="1"/>
          </p:nvPr>
        </p:nvSpPr>
        <p:spPr/>
        <p:txBody>
          <a:bodyPr>
            <a:normAutofit lnSpcReduction="10000"/>
          </a:bodyPr>
          <a:lstStyle/>
          <a:p>
            <a:endParaRPr lang="en-US" dirty="0"/>
          </a:p>
          <a:p>
            <a:pPr marL="0" indent="0">
              <a:buNone/>
            </a:pPr>
            <a:r>
              <a:rPr lang="en-US" b="1" dirty="0"/>
              <a:t>Write a Recursive functions to print Factorial of a number.</a:t>
            </a:r>
          </a:p>
          <a:p>
            <a:pPr marL="0" indent="0">
              <a:buNone/>
            </a:pPr>
            <a:endParaRPr lang="en-US" dirty="0"/>
          </a:p>
          <a:p>
            <a:pPr marL="0" indent="0">
              <a:buNone/>
            </a:pPr>
            <a:r>
              <a:rPr lang="en-US" b="1" dirty="0">
                <a:highlight>
                  <a:srgbClr val="FFFF00"/>
                </a:highlight>
              </a:rPr>
              <a:t>Test Case</a:t>
            </a:r>
          </a:p>
          <a:p>
            <a:pPr marL="0" indent="0">
              <a:buNone/>
            </a:pPr>
            <a:r>
              <a:rPr lang="en-US" b="1" dirty="0"/>
              <a:t>Enter a number: 5</a:t>
            </a:r>
          </a:p>
          <a:p>
            <a:pPr marL="0" indent="0">
              <a:buNone/>
            </a:pPr>
            <a:r>
              <a:rPr lang="en-US" b="1" dirty="0"/>
              <a:t>Output</a:t>
            </a:r>
          </a:p>
          <a:p>
            <a:pPr marL="0" indent="0">
              <a:buNone/>
            </a:pPr>
            <a:r>
              <a:rPr lang="en-US" b="1" dirty="0"/>
              <a:t>120</a:t>
            </a:r>
            <a:endParaRPr lang="en-IN" b="1" dirty="0"/>
          </a:p>
        </p:txBody>
      </p:sp>
      <p:sp>
        <p:nvSpPr>
          <p:cNvPr id="5" name="TextBox 4">
            <a:extLst>
              <a:ext uri="{FF2B5EF4-FFF2-40B4-BE49-F238E27FC236}">
                <a16:creationId xmlns:a16="http://schemas.microsoft.com/office/drawing/2014/main" id="{6622CBAC-FFC6-C201-9D80-2C00F7AA1343}"/>
              </a:ext>
            </a:extLst>
          </p:cNvPr>
          <p:cNvSpPr txBox="1"/>
          <p:nvPr/>
        </p:nvSpPr>
        <p:spPr>
          <a:xfrm>
            <a:off x="1105293" y="1987866"/>
            <a:ext cx="6094428" cy="2585323"/>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long</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long</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long</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long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(n==</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fact</a:t>
            </a:r>
            <a:r>
              <a:rPr lang="en-US" b="0" dirty="0">
                <a:solidFill>
                  <a:srgbClr val="D4D4D4"/>
                </a:solidFill>
                <a:effectLst/>
                <a:latin typeface="Consolas" panose="020B0609020204030204" pitchFamily="49" charset="0"/>
              </a:rPr>
              <a:t>(n-</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)*n;</a:t>
            </a:r>
          </a:p>
          <a:p>
            <a:r>
              <a:rPr lang="en-US"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FFF5B83-34AD-DCD3-2095-C27D6E39311D}"/>
              </a:ext>
            </a:extLst>
          </p:cNvPr>
          <p:cNvSpPr txBox="1"/>
          <p:nvPr/>
        </p:nvSpPr>
        <p:spPr>
          <a:xfrm>
            <a:off x="4992279" y="3638790"/>
            <a:ext cx="6094428" cy="2862322"/>
          </a:xfrm>
          <a:prstGeom prst="rect">
            <a:avLst/>
          </a:prstGeom>
          <a:solidFill>
            <a:schemeClr val="tx1"/>
          </a:solidFill>
        </p:spPr>
        <p:txBody>
          <a:bodyPr wrap="square">
            <a:spAutoFit/>
          </a:bodyPr>
          <a:lstStyle/>
          <a:p>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n;</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"Enter a number:"</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scanf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a:t>
            </a:r>
            <a:r>
              <a:rPr lang="en-IN" b="0" dirty="0" err="1">
                <a:solidFill>
                  <a:srgbClr val="9CDCFE"/>
                </a:solidFill>
                <a:effectLst/>
                <a:latin typeface="Consolas" panose="020B0609020204030204" pitchFamily="49" charset="0"/>
              </a:rPr>
              <a:t>d</a:t>
            </a:r>
            <a:r>
              <a:rPr lang="en-IN" b="0" dirty="0" err="1">
                <a:solidFill>
                  <a:srgbClr val="CE9178"/>
                </a:solidFill>
                <a:effectLst/>
                <a:latin typeface="Consolas" panose="020B0609020204030204" pitchFamily="49" charset="0"/>
              </a:rPr>
              <a:t>"</a:t>
            </a:r>
            <a:r>
              <a:rPr lang="en-IN" b="0" dirty="0" err="1">
                <a:solidFill>
                  <a:srgbClr val="D4D4D4"/>
                </a:solidFill>
                <a:effectLst/>
                <a:latin typeface="Consolas" panose="020B0609020204030204" pitchFamily="49" charset="0"/>
              </a:rPr>
              <a:t>,&amp;n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fact</a:t>
            </a:r>
            <a:r>
              <a:rPr lang="en-IN" b="0" dirty="0">
                <a:solidFill>
                  <a:srgbClr val="D4D4D4"/>
                </a:solidFill>
                <a:effectLst/>
                <a:latin typeface="Consolas" panose="020B0609020204030204" pitchFamily="49" charset="0"/>
              </a:rPr>
              <a:t>(n);</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%d</a:t>
            </a:r>
            <a:r>
              <a:rPr lang="en-IN" b="0" dirty="0">
                <a:solidFill>
                  <a:srgbClr val="D7BA7D"/>
                </a:solidFill>
                <a:effectLst/>
                <a:latin typeface="Consolas" panose="020B0609020204030204" pitchFamily="49" charset="0"/>
              </a:rPr>
              <a:t>\n</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err="1">
                <a:solidFill>
                  <a:srgbClr val="D4D4D4"/>
                </a:solidFill>
                <a:effectLst/>
                <a:latin typeface="Consolas" panose="020B0609020204030204" pitchFamily="49" charset="0"/>
              </a:rPr>
              <a:t>ans</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4308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lstStyle/>
          <a:p>
            <a:r>
              <a:rPr lang="en-US" dirty="0"/>
              <a:t>What is Recursion?</a:t>
            </a:r>
            <a:endParaRPr lang="en-IN"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p:txBody>
          <a:bodyPr>
            <a:normAutofit/>
          </a:bodyPr>
          <a:lstStyle/>
          <a:p>
            <a:r>
              <a:rPr lang="en-US" dirty="0"/>
              <a:t>Recursion:  The </a:t>
            </a:r>
            <a:r>
              <a:rPr lang="en-US" b="0" i="0" dirty="0">
                <a:effectLst/>
                <a:latin typeface="euclid_circular_a"/>
              </a:rPr>
              <a:t>technique of calling the recursive functions is known as recursion.</a:t>
            </a:r>
            <a:endParaRPr lang="en-US" dirty="0"/>
          </a:p>
          <a:p>
            <a:r>
              <a:rPr lang="en-US" dirty="0"/>
              <a:t>Functions : </a:t>
            </a:r>
            <a:r>
              <a:rPr lang="en-US" b="0" i="0" dirty="0">
                <a:solidFill>
                  <a:srgbClr val="333333"/>
                </a:solidFill>
                <a:effectLst/>
                <a:latin typeface="inter-regular"/>
              </a:rPr>
              <a:t>In c, we can divide a large program into the basic building blocks known as function.</a:t>
            </a:r>
          </a:p>
          <a:p>
            <a:pPr lvl="2"/>
            <a:r>
              <a:rPr lang="en-US" dirty="0">
                <a:solidFill>
                  <a:srgbClr val="333333"/>
                </a:solidFill>
                <a:latin typeface="inter-regular"/>
              </a:rPr>
              <a:t>It reduces the duplicity in the code.</a:t>
            </a:r>
          </a:p>
          <a:p>
            <a:pPr lvl="2"/>
            <a:r>
              <a:rPr lang="en-US" dirty="0">
                <a:solidFill>
                  <a:srgbClr val="333333"/>
                </a:solidFill>
                <a:latin typeface="inter-regular"/>
              </a:rPr>
              <a:t>It takes arguments and return some value or does not return anything in case of void.</a:t>
            </a:r>
            <a:endParaRPr lang="en-US" b="0" i="0" dirty="0">
              <a:solidFill>
                <a:srgbClr val="333333"/>
              </a:solidFill>
              <a:effectLst/>
              <a:latin typeface="inter-regular"/>
            </a:endParaRPr>
          </a:p>
          <a:p>
            <a:pPr lvl="2"/>
            <a:endParaRPr lang="en-US" b="0" i="0" dirty="0">
              <a:solidFill>
                <a:srgbClr val="333333"/>
              </a:solidFill>
              <a:effectLst/>
              <a:latin typeface="inter-regular"/>
            </a:endParaRPr>
          </a:p>
        </p:txBody>
      </p:sp>
      <p:pic>
        <p:nvPicPr>
          <p:cNvPr id="4" name="Picture 3">
            <a:extLst>
              <a:ext uri="{FF2B5EF4-FFF2-40B4-BE49-F238E27FC236}">
                <a16:creationId xmlns:a16="http://schemas.microsoft.com/office/drawing/2014/main" id="{27A07EC6-99B1-6DEA-BFF4-62782D9B1B08}"/>
              </a:ext>
            </a:extLst>
          </p:cNvPr>
          <p:cNvPicPr>
            <a:picLocks noChangeAspect="1"/>
          </p:cNvPicPr>
          <p:nvPr/>
        </p:nvPicPr>
        <p:blipFill>
          <a:blip r:embed="rId2"/>
          <a:stretch>
            <a:fillRect/>
          </a:stretch>
        </p:blipFill>
        <p:spPr>
          <a:xfrm>
            <a:off x="6965023" y="2542061"/>
            <a:ext cx="2235538" cy="2612843"/>
          </a:xfrm>
          <a:prstGeom prst="rect">
            <a:avLst/>
          </a:prstGeom>
        </p:spPr>
      </p:pic>
    </p:spTree>
    <p:extLst>
      <p:ext uri="{BB962C8B-B14F-4D97-AF65-F5344CB8AC3E}">
        <p14:creationId xmlns:p14="http://schemas.microsoft.com/office/powerpoint/2010/main" val="401930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8B22-20BA-9A9F-9619-751846C7598F}"/>
              </a:ext>
            </a:extLst>
          </p:cNvPr>
          <p:cNvSpPr>
            <a:spLocks noGrp="1"/>
          </p:cNvSpPr>
          <p:nvPr>
            <p:ph type="title"/>
          </p:nvPr>
        </p:nvSpPr>
        <p:spPr/>
        <p:txBody>
          <a:bodyPr/>
          <a:lstStyle/>
          <a:p>
            <a:r>
              <a:rPr lang="en-US" b="1" dirty="0"/>
              <a:t>Practice</a:t>
            </a:r>
            <a:endParaRPr lang="en-IN" b="1" dirty="0"/>
          </a:p>
        </p:txBody>
      </p:sp>
      <p:sp>
        <p:nvSpPr>
          <p:cNvPr id="3" name="Content Placeholder 2">
            <a:extLst>
              <a:ext uri="{FF2B5EF4-FFF2-40B4-BE49-F238E27FC236}">
                <a16:creationId xmlns:a16="http://schemas.microsoft.com/office/drawing/2014/main" id="{7118061E-422D-520C-9626-558FC72D9083}"/>
              </a:ext>
            </a:extLst>
          </p:cNvPr>
          <p:cNvSpPr>
            <a:spLocks noGrp="1"/>
          </p:cNvSpPr>
          <p:nvPr>
            <p:ph idx="1"/>
          </p:nvPr>
        </p:nvSpPr>
        <p:spPr>
          <a:xfrm>
            <a:off x="838200" y="1825625"/>
            <a:ext cx="10515600" cy="4667250"/>
          </a:xfrm>
        </p:spPr>
        <p:txBody>
          <a:bodyPr>
            <a:normAutofit/>
          </a:bodyPr>
          <a:lstStyle/>
          <a:p>
            <a:r>
              <a:rPr lang="en-US" b="1" i="0" dirty="0">
                <a:solidFill>
                  <a:srgbClr val="273239"/>
                </a:solidFill>
                <a:effectLst/>
                <a:latin typeface="urw-din"/>
              </a:rPr>
              <a:t>Write a program to print the Fibonacci nth terms where n&gt;2 . </a:t>
            </a:r>
            <a:br>
              <a:rPr lang="en-US" dirty="0"/>
            </a:br>
            <a:endParaRPr lang="en-US" dirty="0"/>
          </a:p>
          <a:p>
            <a:endParaRPr lang="en-US" dirty="0"/>
          </a:p>
          <a:p>
            <a:pPr marL="0" indent="0">
              <a:buNone/>
            </a:pPr>
            <a:r>
              <a:rPr lang="en-US" dirty="0">
                <a:highlight>
                  <a:srgbClr val="FFFF00"/>
                </a:highlight>
              </a:rPr>
              <a:t>Hint:</a:t>
            </a:r>
          </a:p>
          <a:p>
            <a:pPr marL="0" indent="0">
              <a:buNone/>
            </a:pPr>
            <a:r>
              <a:rPr lang="en-US" b="1" dirty="0"/>
              <a:t>Fibonacci series is the series where every term is sum of previous two terms except the first two terms. First two terms of Fibonacci series is 0 and 1.  As</a:t>
            </a:r>
          </a:p>
          <a:p>
            <a:pPr marL="0" indent="0">
              <a:buNone/>
            </a:pPr>
            <a:r>
              <a:rPr lang="en-US" b="1" dirty="0"/>
              <a:t>N = 6</a:t>
            </a:r>
          </a:p>
          <a:p>
            <a:pPr marL="0" indent="0">
              <a:buNone/>
            </a:pPr>
            <a:r>
              <a:rPr lang="en-US" b="1" dirty="0"/>
              <a:t>Fibonacci series = 0 1 1 2 3 5 8 13 21..……….</a:t>
            </a:r>
          </a:p>
          <a:p>
            <a:pPr marL="0" indent="0">
              <a:buNone/>
            </a:pPr>
            <a:r>
              <a:rPr lang="en-US" b="1" dirty="0"/>
              <a:t>6</a:t>
            </a:r>
            <a:r>
              <a:rPr lang="en-US" b="1" baseline="30000" dirty="0"/>
              <a:t>th</a:t>
            </a:r>
            <a:r>
              <a:rPr lang="en-US" b="1" dirty="0"/>
              <a:t> term = 8</a:t>
            </a:r>
          </a:p>
        </p:txBody>
      </p:sp>
    </p:spTree>
    <p:extLst>
      <p:ext uri="{BB962C8B-B14F-4D97-AF65-F5344CB8AC3E}">
        <p14:creationId xmlns:p14="http://schemas.microsoft.com/office/powerpoint/2010/main" val="1326017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8B22-20BA-9A9F-9619-751846C7598F}"/>
              </a:ext>
            </a:extLst>
          </p:cNvPr>
          <p:cNvSpPr>
            <a:spLocks noGrp="1"/>
          </p:cNvSpPr>
          <p:nvPr>
            <p:ph type="title"/>
          </p:nvPr>
        </p:nvSpPr>
        <p:spPr/>
        <p:txBody>
          <a:bodyPr/>
          <a:lstStyle/>
          <a:p>
            <a:r>
              <a:rPr lang="en-US" b="1" dirty="0"/>
              <a:t>Practice</a:t>
            </a:r>
            <a:endParaRPr lang="en-IN" b="1" dirty="0"/>
          </a:p>
        </p:txBody>
      </p:sp>
      <p:sp>
        <p:nvSpPr>
          <p:cNvPr id="3" name="Content Placeholder 2">
            <a:extLst>
              <a:ext uri="{FF2B5EF4-FFF2-40B4-BE49-F238E27FC236}">
                <a16:creationId xmlns:a16="http://schemas.microsoft.com/office/drawing/2014/main" id="{7118061E-422D-520C-9626-558FC72D9083}"/>
              </a:ext>
            </a:extLst>
          </p:cNvPr>
          <p:cNvSpPr>
            <a:spLocks noGrp="1"/>
          </p:cNvSpPr>
          <p:nvPr>
            <p:ph idx="1"/>
          </p:nvPr>
        </p:nvSpPr>
        <p:spPr>
          <a:xfrm>
            <a:off x="838200" y="1825625"/>
            <a:ext cx="10515600" cy="4667250"/>
          </a:xfrm>
        </p:spPr>
        <p:txBody>
          <a:bodyPr>
            <a:normAutofit/>
          </a:bodyPr>
          <a:lstStyle/>
          <a:p>
            <a:r>
              <a:rPr lang="en-US" b="1" i="0" dirty="0">
                <a:solidFill>
                  <a:srgbClr val="273239"/>
                </a:solidFill>
                <a:effectLst/>
                <a:latin typeface="urw-din"/>
              </a:rPr>
              <a:t>Write a program to print the Fibonacci nth terms where n&gt;2 . </a:t>
            </a:r>
            <a:br>
              <a:rPr lang="en-US" dirty="0"/>
            </a:br>
            <a:endParaRPr lang="en-US" dirty="0"/>
          </a:p>
          <a:p>
            <a:endParaRPr lang="en-US" dirty="0"/>
          </a:p>
          <a:p>
            <a:pPr marL="0" indent="0">
              <a:buNone/>
            </a:pPr>
            <a:r>
              <a:rPr lang="en-US" dirty="0">
                <a:highlight>
                  <a:srgbClr val="FFFF00"/>
                </a:highlight>
              </a:rPr>
              <a:t>Hint:</a:t>
            </a:r>
          </a:p>
          <a:p>
            <a:pPr marL="0" indent="0">
              <a:buNone/>
            </a:pPr>
            <a:r>
              <a:rPr lang="en-US" b="1" dirty="0"/>
              <a:t>Fibonacci series is the series where every term is sum of previous two terms except the first two terms. First two terms of Fibonacci series is 0 and 1.  As</a:t>
            </a:r>
          </a:p>
          <a:p>
            <a:pPr marL="0" indent="0">
              <a:buNone/>
            </a:pPr>
            <a:r>
              <a:rPr lang="en-US" b="1" dirty="0"/>
              <a:t>N = 6</a:t>
            </a:r>
          </a:p>
          <a:p>
            <a:pPr marL="0" indent="0">
              <a:buNone/>
            </a:pPr>
            <a:r>
              <a:rPr lang="en-US" b="1" dirty="0"/>
              <a:t>Fibonacci series = 0 1 1 2 3 5 8 13 21..……….</a:t>
            </a:r>
          </a:p>
          <a:p>
            <a:pPr marL="0" indent="0">
              <a:buNone/>
            </a:pPr>
            <a:r>
              <a:rPr lang="en-US" b="1" dirty="0"/>
              <a:t>6</a:t>
            </a:r>
            <a:r>
              <a:rPr lang="en-US" b="1" baseline="30000" dirty="0"/>
              <a:t>th</a:t>
            </a:r>
            <a:r>
              <a:rPr lang="en-US" b="1" dirty="0"/>
              <a:t> term = 8</a:t>
            </a:r>
          </a:p>
        </p:txBody>
      </p:sp>
      <p:sp>
        <p:nvSpPr>
          <p:cNvPr id="5" name="TextBox 4">
            <a:extLst>
              <a:ext uri="{FF2B5EF4-FFF2-40B4-BE49-F238E27FC236}">
                <a16:creationId xmlns:a16="http://schemas.microsoft.com/office/drawing/2014/main" id="{C5A542CE-7F46-6E48-4EF7-3EECEB5E71FA}"/>
              </a:ext>
            </a:extLst>
          </p:cNvPr>
          <p:cNvSpPr txBox="1"/>
          <p:nvPr/>
        </p:nvSpPr>
        <p:spPr>
          <a:xfrm>
            <a:off x="1143002" y="1704011"/>
            <a:ext cx="6094428" cy="4401205"/>
          </a:xfrm>
          <a:prstGeom prst="rect">
            <a:avLst/>
          </a:prstGeom>
          <a:solidFill>
            <a:schemeClr val="tx1"/>
          </a:solidFill>
          <a:ln>
            <a:solidFill>
              <a:schemeClr val="bg1"/>
            </a:solidFill>
          </a:ln>
        </p:spPr>
        <p:txBody>
          <a:bodyPr wrap="square">
            <a:spAutoFit/>
          </a:bodyPr>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print_fibonacci_Series</a:t>
            </a:r>
            <a:r>
              <a:rPr lang="en-IN" sz="2000" b="0" dirty="0">
                <a:solidFill>
                  <a:srgbClr val="D4D4D4"/>
                </a:solidFill>
                <a:effectLst/>
                <a:latin typeface="Consolas" panose="020B0609020204030204" pitchFamily="49" charset="0"/>
              </a:rPr>
              <a:t>(</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D4D4D4"/>
                </a:solidFill>
                <a:effectLst/>
                <a:latin typeface="Consolas" panose="020B0609020204030204" pitchFamily="49" charset="0"/>
              </a:rPr>
              <a:t>(n==</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D4D4D4"/>
                </a:solidFill>
                <a:effectLst/>
                <a:latin typeface="Consolas" panose="020B0609020204030204" pitchFamily="49" charset="0"/>
              </a:rPr>
              <a:t>(n==</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 =  </a:t>
            </a:r>
            <a:r>
              <a:rPr lang="en-IN" sz="2000" b="0" dirty="0" err="1">
                <a:solidFill>
                  <a:srgbClr val="DCDCAA"/>
                </a:solidFill>
                <a:effectLst/>
                <a:latin typeface="Consolas" panose="020B0609020204030204" pitchFamily="49" charset="0"/>
              </a:rPr>
              <a:t>print_fibonacci_Series</a:t>
            </a:r>
            <a:r>
              <a:rPr lang="en-IN" sz="2000" b="0" dirty="0">
                <a:solidFill>
                  <a:srgbClr val="D4D4D4"/>
                </a:solidFill>
                <a:effectLst/>
                <a:latin typeface="Consolas" panose="020B0609020204030204" pitchFamily="49" charset="0"/>
              </a:rPr>
              <a:t>(n-</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b =  </a:t>
            </a:r>
            <a:r>
              <a:rPr lang="en-IN" sz="2000" b="0" dirty="0" err="1">
                <a:solidFill>
                  <a:srgbClr val="DCDCAA"/>
                </a:solidFill>
                <a:effectLst/>
                <a:latin typeface="Consolas" panose="020B0609020204030204" pitchFamily="49" charset="0"/>
              </a:rPr>
              <a:t>print_fibonacci_Series</a:t>
            </a:r>
            <a:r>
              <a:rPr lang="en-IN" sz="2000" b="0" dirty="0">
                <a:solidFill>
                  <a:srgbClr val="D4D4D4"/>
                </a:solidFill>
                <a:effectLst/>
                <a:latin typeface="Consolas" panose="020B0609020204030204" pitchFamily="49" charset="0"/>
              </a:rPr>
              <a:t>(n-</a:t>
            </a:r>
            <a:r>
              <a:rPr lang="en-IN" sz="2000" b="0" dirty="0">
                <a:solidFill>
                  <a:srgbClr val="B5CEA8"/>
                </a:solidFill>
                <a:effectLst/>
                <a:latin typeface="Consolas" panose="020B0609020204030204" pitchFamily="49" charset="0"/>
              </a:rPr>
              <a:t>2</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err="1">
                <a:solidFill>
                  <a:srgbClr val="D4D4D4"/>
                </a:solidFill>
                <a:effectLst/>
                <a:latin typeface="Consolas" panose="020B0609020204030204" pitchFamily="49" charset="0"/>
              </a:rPr>
              <a:t>a+b</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5702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lstStyle/>
          <a:p>
            <a:r>
              <a:rPr lang="en-US" dirty="0"/>
              <a:t>What is Recursion?</a:t>
            </a:r>
            <a:endParaRPr lang="en-IN"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p:txBody>
          <a:bodyPr>
            <a:normAutofit lnSpcReduction="10000"/>
          </a:bodyPr>
          <a:lstStyle/>
          <a:p>
            <a:r>
              <a:rPr lang="en-US" dirty="0"/>
              <a:t>Recursion:  The </a:t>
            </a:r>
            <a:r>
              <a:rPr lang="en-US" b="0" i="0" dirty="0">
                <a:effectLst/>
                <a:latin typeface="euclid_circular_a"/>
              </a:rPr>
              <a:t>technique of calling the recursive functions is known as recursion.</a:t>
            </a:r>
            <a:endParaRPr lang="en-US" dirty="0"/>
          </a:p>
          <a:p>
            <a:r>
              <a:rPr lang="en-US" dirty="0"/>
              <a:t>Functions : </a:t>
            </a:r>
            <a:r>
              <a:rPr lang="en-US" b="0" i="0" dirty="0">
                <a:solidFill>
                  <a:srgbClr val="333333"/>
                </a:solidFill>
                <a:effectLst/>
                <a:latin typeface="inter-regular"/>
              </a:rPr>
              <a:t>In c, we can divide a large program into the basic building blocks known as function.</a:t>
            </a:r>
          </a:p>
          <a:p>
            <a:pPr lvl="2"/>
            <a:r>
              <a:rPr lang="en-US" dirty="0">
                <a:solidFill>
                  <a:srgbClr val="333333"/>
                </a:solidFill>
                <a:latin typeface="inter-regular"/>
              </a:rPr>
              <a:t>It reduces the duplicity in the code.</a:t>
            </a:r>
          </a:p>
          <a:p>
            <a:pPr lvl="2"/>
            <a:r>
              <a:rPr lang="en-US" dirty="0">
                <a:solidFill>
                  <a:srgbClr val="333333"/>
                </a:solidFill>
                <a:latin typeface="inter-regular"/>
              </a:rPr>
              <a:t>It takes arguments and return some value or does not return anything in case of void.</a:t>
            </a:r>
          </a:p>
          <a:p>
            <a:r>
              <a:rPr lang="en-US" dirty="0">
                <a:solidFill>
                  <a:srgbClr val="333333"/>
                </a:solidFill>
                <a:latin typeface="inter-regular"/>
              </a:rPr>
              <a:t>Recursive Functions: </a:t>
            </a:r>
            <a:r>
              <a:rPr lang="en-US" b="0" i="0" dirty="0">
                <a:effectLst/>
                <a:latin typeface="euclid_circular_a"/>
              </a:rPr>
              <a:t>A function that calls itself is known as a recursive function.</a:t>
            </a:r>
            <a:endParaRPr lang="en-US" b="0" i="0" dirty="0">
              <a:solidFill>
                <a:srgbClr val="333333"/>
              </a:solidFill>
              <a:effectLst/>
              <a:latin typeface="inter-regular"/>
            </a:endParaRPr>
          </a:p>
        </p:txBody>
      </p:sp>
    </p:spTree>
    <p:extLst>
      <p:ext uri="{BB962C8B-B14F-4D97-AF65-F5344CB8AC3E}">
        <p14:creationId xmlns:p14="http://schemas.microsoft.com/office/powerpoint/2010/main" val="176091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lstStyle/>
          <a:p>
            <a:r>
              <a:rPr lang="en-US" dirty="0"/>
              <a:t>What is Recursion?</a:t>
            </a:r>
            <a:endParaRPr lang="en-IN"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p:txBody>
          <a:bodyPr>
            <a:normAutofit lnSpcReduction="10000"/>
          </a:bodyPr>
          <a:lstStyle/>
          <a:p>
            <a:r>
              <a:rPr lang="en-US" dirty="0"/>
              <a:t>Recursion:  The </a:t>
            </a:r>
            <a:r>
              <a:rPr lang="en-US" b="0" i="0" dirty="0">
                <a:effectLst/>
                <a:latin typeface="euclid_circular_a"/>
              </a:rPr>
              <a:t>technique of calling the recursive functions is known as recursion.</a:t>
            </a:r>
            <a:endParaRPr lang="en-US" dirty="0"/>
          </a:p>
          <a:p>
            <a:r>
              <a:rPr lang="en-US" dirty="0"/>
              <a:t>Functions : </a:t>
            </a:r>
            <a:r>
              <a:rPr lang="en-US" b="0" i="0" dirty="0">
                <a:solidFill>
                  <a:srgbClr val="333333"/>
                </a:solidFill>
                <a:effectLst/>
                <a:latin typeface="inter-regular"/>
              </a:rPr>
              <a:t>In c, we can divide a large program into the basic building blocks known as function.</a:t>
            </a:r>
          </a:p>
          <a:p>
            <a:pPr lvl="2"/>
            <a:r>
              <a:rPr lang="en-US" dirty="0">
                <a:solidFill>
                  <a:srgbClr val="333333"/>
                </a:solidFill>
                <a:latin typeface="inter-regular"/>
              </a:rPr>
              <a:t>It reduces the duplicity in the code.</a:t>
            </a:r>
          </a:p>
          <a:p>
            <a:pPr lvl="2"/>
            <a:r>
              <a:rPr lang="en-US" dirty="0">
                <a:solidFill>
                  <a:srgbClr val="333333"/>
                </a:solidFill>
                <a:latin typeface="inter-regular"/>
              </a:rPr>
              <a:t>It takes arguments and return some value or does not return anything in case of void.</a:t>
            </a:r>
          </a:p>
          <a:p>
            <a:r>
              <a:rPr lang="en-US" dirty="0">
                <a:solidFill>
                  <a:srgbClr val="333333"/>
                </a:solidFill>
                <a:latin typeface="inter-regular"/>
              </a:rPr>
              <a:t>Recursive Functions: </a:t>
            </a:r>
            <a:r>
              <a:rPr lang="en-US" b="0" i="0" dirty="0">
                <a:effectLst/>
                <a:latin typeface="euclid_circular_a"/>
              </a:rPr>
              <a:t>A function that calls itself is known as a recursive function.</a:t>
            </a:r>
            <a:endParaRPr lang="en-US" b="0" i="0" dirty="0">
              <a:solidFill>
                <a:srgbClr val="333333"/>
              </a:solidFill>
              <a:effectLst/>
              <a:latin typeface="inter-regular"/>
            </a:endParaRPr>
          </a:p>
        </p:txBody>
      </p:sp>
      <p:pic>
        <p:nvPicPr>
          <p:cNvPr id="5" name="Picture 4">
            <a:extLst>
              <a:ext uri="{FF2B5EF4-FFF2-40B4-BE49-F238E27FC236}">
                <a16:creationId xmlns:a16="http://schemas.microsoft.com/office/drawing/2014/main" id="{D77DDFDE-433A-02FC-2566-403C41A3A2D9}"/>
              </a:ext>
            </a:extLst>
          </p:cNvPr>
          <p:cNvPicPr>
            <a:picLocks noChangeAspect="1"/>
          </p:cNvPicPr>
          <p:nvPr/>
        </p:nvPicPr>
        <p:blipFill>
          <a:blip r:embed="rId2"/>
          <a:stretch>
            <a:fillRect/>
          </a:stretch>
        </p:blipFill>
        <p:spPr>
          <a:xfrm>
            <a:off x="4837751" y="4203604"/>
            <a:ext cx="5409185" cy="2007316"/>
          </a:xfrm>
          <a:prstGeom prst="rect">
            <a:avLst/>
          </a:prstGeom>
        </p:spPr>
      </p:pic>
    </p:spTree>
    <p:extLst>
      <p:ext uri="{BB962C8B-B14F-4D97-AF65-F5344CB8AC3E}">
        <p14:creationId xmlns:p14="http://schemas.microsoft.com/office/powerpoint/2010/main" val="39932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lstStyle/>
          <a:p>
            <a:r>
              <a:rPr lang="en-US" dirty="0"/>
              <a:t>Recursive functions</a:t>
            </a:r>
            <a:endParaRPr lang="en-IN"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a:ln>
            <a:solidFill>
              <a:srgbClr val="0070C0"/>
            </a:solidFill>
          </a:ln>
        </p:spPr>
        <p:txBody>
          <a:bodyPr>
            <a:normAutofit/>
          </a:bodyPr>
          <a:lstStyle/>
          <a:p>
            <a:r>
              <a:rPr lang="en-US" dirty="0">
                <a:solidFill>
                  <a:srgbClr val="333333"/>
                </a:solidFill>
                <a:latin typeface="inter-regular"/>
              </a:rPr>
              <a:t>Recursive Functions: </a:t>
            </a:r>
            <a:r>
              <a:rPr lang="en-US" b="0" i="0" dirty="0">
                <a:effectLst/>
                <a:latin typeface="euclid_circular_a"/>
              </a:rPr>
              <a:t>A function that calls itself is known as a recursive function. </a:t>
            </a:r>
          </a:p>
          <a:p>
            <a:r>
              <a:rPr lang="en-US" dirty="0">
                <a:latin typeface="euclid_circular_a"/>
              </a:rPr>
              <a:t>Terminating Condition(base case) : </a:t>
            </a:r>
            <a:r>
              <a:rPr lang="en-US" b="0" i="0" dirty="0">
                <a:effectLst/>
                <a:latin typeface="euclid_circular_a"/>
              </a:rPr>
              <a:t>To prevent infinite recursion, if else loops can be used where one branch makes the recursive call, and other doesn't.</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pPr marL="0" indent="0">
              <a:buNone/>
            </a:pPr>
            <a:endParaRPr lang="en-US" b="0" i="0" dirty="0">
              <a:effectLst/>
              <a:latin typeface="euclid_circular_a"/>
            </a:endParaRPr>
          </a:p>
        </p:txBody>
      </p:sp>
      <p:pic>
        <p:nvPicPr>
          <p:cNvPr id="6" name="Picture 5">
            <a:extLst>
              <a:ext uri="{FF2B5EF4-FFF2-40B4-BE49-F238E27FC236}">
                <a16:creationId xmlns:a16="http://schemas.microsoft.com/office/drawing/2014/main" id="{CB473527-75BC-5EF2-A7C6-85A5ED719D6C}"/>
              </a:ext>
            </a:extLst>
          </p:cNvPr>
          <p:cNvPicPr>
            <a:picLocks noChangeAspect="1"/>
          </p:cNvPicPr>
          <p:nvPr/>
        </p:nvPicPr>
        <p:blipFill>
          <a:blip r:embed="rId2"/>
          <a:stretch>
            <a:fillRect/>
          </a:stretch>
        </p:blipFill>
        <p:spPr>
          <a:xfrm>
            <a:off x="2338657" y="3920896"/>
            <a:ext cx="3251051" cy="2256067"/>
          </a:xfrm>
          <a:prstGeom prst="rect">
            <a:avLst/>
          </a:prstGeom>
        </p:spPr>
      </p:pic>
    </p:spTree>
    <p:extLst>
      <p:ext uri="{BB962C8B-B14F-4D97-AF65-F5344CB8AC3E}">
        <p14:creationId xmlns:p14="http://schemas.microsoft.com/office/powerpoint/2010/main" val="141282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A878-0ADB-B596-952D-A6343091ED0F}"/>
              </a:ext>
            </a:extLst>
          </p:cNvPr>
          <p:cNvSpPr>
            <a:spLocks noGrp="1"/>
          </p:cNvSpPr>
          <p:nvPr>
            <p:ph type="title"/>
          </p:nvPr>
        </p:nvSpPr>
        <p:spPr/>
        <p:txBody>
          <a:bodyPr/>
          <a:lstStyle/>
          <a:p>
            <a:r>
              <a:rPr lang="en-US" dirty="0"/>
              <a:t>Recursive functions</a:t>
            </a:r>
            <a:endParaRPr lang="en-IN" dirty="0"/>
          </a:p>
        </p:txBody>
      </p:sp>
      <p:sp>
        <p:nvSpPr>
          <p:cNvPr id="3" name="Content Placeholder 2">
            <a:extLst>
              <a:ext uri="{FF2B5EF4-FFF2-40B4-BE49-F238E27FC236}">
                <a16:creationId xmlns:a16="http://schemas.microsoft.com/office/drawing/2014/main" id="{6FAB4612-7DAC-C3A0-63C5-088DAF7465F8}"/>
              </a:ext>
            </a:extLst>
          </p:cNvPr>
          <p:cNvSpPr>
            <a:spLocks noGrp="1"/>
          </p:cNvSpPr>
          <p:nvPr>
            <p:ph idx="1"/>
          </p:nvPr>
        </p:nvSpPr>
        <p:spPr>
          <a:ln>
            <a:solidFill>
              <a:srgbClr val="0070C0"/>
            </a:solidFill>
          </a:ln>
        </p:spPr>
        <p:txBody>
          <a:bodyPr>
            <a:normAutofit/>
          </a:bodyPr>
          <a:lstStyle/>
          <a:p>
            <a:r>
              <a:rPr lang="en-US" dirty="0">
                <a:solidFill>
                  <a:srgbClr val="333333"/>
                </a:solidFill>
                <a:latin typeface="inter-regular"/>
              </a:rPr>
              <a:t>Recursive Functions: </a:t>
            </a:r>
            <a:r>
              <a:rPr lang="en-US" b="0" i="0" dirty="0">
                <a:effectLst/>
                <a:latin typeface="euclid_circular_a"/>
              </a:rPr>
              <a:t>A function that calls itself is known as a recursive function. </a:t>
            </a:r>
          </a:p>
          <a:p>
            <a:r>
              <a:rPr lang="en-US" dirty="0">
                <a:latin typeface="euclid_circular_a"/>
              </a:rPr>
              <a:t>Terminating Condition(base case) : </a:t>
            </a:r>
            <a:r>
              <a:rPr lang="en-US" b="0" i="0" dirty="0">
                <a:effectLst/>
                <a:latin typeface="euclid_circular_a"/>
              </a:rPr>
              <a:t>To prevent infinite recursion, if else loops can be used where one branch makes the recursive call, and other doesn't.</a:t>
            </a:r>
          </a:p>
          <a:p>
            <a:pPr marL="0" indent="0">
              <a:buNone/>
            </a:pPr>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dirty="0">
                <a:solidFill>
                  <a:srgbClr val="D4D4D4"/>
                </a:solidFill>
                <a:latin typeface="Consolas" panose="020B0609020204030204" pitchFamily="49" charset="0"/>
              </a:rPr>
              <a:t>  </a:t>
            </a:r>
            <a:r>
              <a:rPr lang="en-US" dirty="0">
                <a:latin typeface="euclid_circular_a"/>
              </a:rPr>
              <a:t>Terminating Condition</a:t>
            </a:r>
            <a:endParaRPr lang="en-IN" b="0" dirty="0">
              <a:solidFill>
                <a:srgbClr val="D4D4D4"/>
              </a:solidFill>
              <a:effectLst/>
              <a:latin typeface="Consolas" panose="020B0609020204030204" pitchFamily="49" charset="0"/>
            </a:endParaRPr>
          </a:p>
          <a:p>
            <a:endParaRPr lang="en-IN" b="0" dirty="0">
              <a:solidFill>
                <a:srgbClr val="D4D4D4"/>
              </a:solidFill>
              <a:effectLst/>
              <a:latin typeface="Consolas" panose="020B0609020204030204" pitchFamily="49" charset="0"/>
            </a:endParaRPr>
          </a:p>
          <a:p>
            <a:pPr marL="0" indent="0">
              <a:buNone/>
            </a:pPr>
            <a:endParaRPr lang="en-US" b="0" i="0" dirty="0">
              <a:effectLst/>
              <a:latin typeface="euclid_circular_a"/>
            </a:endParaRPr>
          </a:p>
        </p:txBody>
      </p:sp>
      <p:pic>
        <p:nvPicPr>
          <p:cNvPr id="6" name="Picture 5">
            <a:extLst>
              <a:ext uri="{FF2B5EF4-FFF2-40B4-BE49-F238E27FC236}">
                <a16:creationId xmlns:a16="http://schemas.microsoft.com/office/drawing/2014/main" id="{CB473527-75BC-5EF2-A7C6-85A5ED719D6C}"/>
              </a:ext>
            </a:extLst>
          </p:cNvPr>
          <p:cNvPicPr>
            <a:picLocks noChangeAspect="1"/>
          </p:cNvPicPr>
          <p:nvPr/>
        </p:nvPicPr>
        <p:blipFill>
          <a:blip r:embed="rId2"/>
          <a:stretch>
            <a:fillRect/>
          </a:stretch>
        </p:blipFill>
        <p:spPr>
          <a:xfrm>
            <a:off x="2338657" y="3920896"/>
            <a:ext cx="3251051" cy="2256067"/>
          </a:xfrm>
          <a:prstGeom prst="rect">
            <a:avLst/>
          </a:prstGeom>
        </p:spPr>
      </p:pic>
      <p:grpSp>
        <p:nvGrpSpPr>
          <p:cNvPr id="11" name="Group 10">
            <a:extLst>
              <a:ext uri="{FF2B5EF4-FFF2-40B4-BE49-F238E27FC236}">
                <a16:creationId xmlns:a16="http://schemas.microsoft.com/office/drawing/2014/main" id="{EB6F19C2-765C-2D9D-1E59-94FD03883EE6}"/>
              </a:ext>
            </a:extLst>
          </p:cNvPr>
          <p:cNvGrpSpPr/>
          <p:nvPr/>
        </p:nvGrpSpPr>
        <p:grpSpPr>
          <a:xfrm>
            <a:off x="4200833" y="4449225"/>
            <a:ext cx="1917360" cy="1028520"/>
            <a:chOff x="4200833" y="4449225"/>
            <a:chExt cx="1917360" cy="10285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CE5C55B-6F18-C8B3-F62B-A441C10908EC}"/>
                    </a:ext>
                  </a:extLst>
                </p14:cNvPr>
                <p14:cNvContentPartPr/>
                <p14:nvPr/>
              </p14:nvContentPartPr>
              <p14:xfrm>
                <a:off x="4200833" y="4562265"/>
                <a:ext cx="645480" cy="915480"/>
              </p14:xfrm>
            </p:contentPart>
          </mc:Choice>
          <mc:Fallback xmlns="">
            <p:pic>
              <p:nvPicPr>
                <p:cNvPr id="5" name="Ink 4">
                  <a:extLst>
                    <a:ext uri="{FF2B5EF4-FFF2-40B4-BE49-F238E27FC236}">
                      <a16:creationId xmlns:a16="http://schemas.microsoft.com/office/drawing/2014/main" id="{5CE5C55B-6F18-C8B3-F62B-A441C10908EC}"/>
                    </a:ext>
                  </a:extLst>
                </p:cNvPr>
                <p:cNvPicPr/>
                <p:nvPr/>
              </p:nvPicPr>
              <p:blipFill>
                <a:blip r:embed="rId4"/>
                <a:stretch>
                  <a:fillRect/>
                </a:stretch>
              </p:blipFill>
              <p:spPr>
                <a:xfrm>
                  <a:off x="4191833" y="4553265"/>
                  <a:ext cx="663120" cy="93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4111654-A11B-E410-EF4C-8871393F4AC1}"/>
                    </a:ext>
                  </a:extLst>
                </p14:cNvPr>
                <p14:cNvContentPartPr/>
                <p14:nvPr/>
              </p14:nvContentPartPr>
              <p14:xfrm>
                <a:off x="4713113" y="4547145"/>
                <a:ext cx="1141920" cy="534240"/>
              </p14:xfrm>
            </p:contentPart>
          </mc:Choice>
          <mc:Fallback xmlns="">
            <p:pic>
              <p:nvPicPr>
                <p:cNvPr id="7" name="Ink 6">
                  <a:extLst>
                    <a:ext uri="{FF2B5EF4-FFF2-40B4-BE49-F238E27FC236}">
                      <a16:creationId xmlns:a16="http://schemas.microsoft.com/office/drawing/2014/main" id="{D4111654-A11B-E410-EF4C-8871393F4AC1}"/>
                    </a:ext>
                  </a:extLst>
                </p:cNvPr>
                <p:cNvPicPr/>
                <p:nvPr/>
              </p:nvPicPr>
              <p:blipFill>
                <a:blip r:embed="rId6"/>
                <a:stretch>
                  <a:fillRect/>
                </a:stretch>
              </p:blipFill>
              <p:spPr>
                <a:xfrm>
                  <a:off x="4704116" y="4538145"/>
                  <a:ext cx="1159554"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B891C95-23D4-73C2-15F4-D51F0229B626}"/>
                    </a:ext>
                  </a:extLst>
                </p14:cNvPr>
                <p14:cNvContentPartPr/>
                <p14:nvPr/>
              </p14:nvContentPartPr>
              <p14:xfrm>
                <a:off x="5721833" y="4477665"/>
                <a:ext cx="189360" cy="272520"/>
              </p14:xfrm>
            </p:contentPart>
          </mc:Choice>
          <mc:Fallback xmlns="">
            <p:pic>
              <p:nvPicPr>
                <p:cNvPr id="8" name="Ink 7">
                  <a:extLst>
                    <a:ext uri="{FF2B5EF4-FFF2-40B4-BE49-F238E27FC236}">
                      <a16:creationId xmlns:a16="http://schemas.microsoft.com/office/drawing/2014/main" id="{8B891C95-23D4-73C2-15F4-D51F0229B626}"/>
                    </a:ext>
                  </a:extLst>
                </p:cNvPr>
                <p:cNvPicPr/>
                <p:nvPr/>
              </p:nvPicPr>
              <p:blipFill>
                <a:blip r:embed="rId8"/>
                <a:stretch>
                  <a:fillRect/>
                </a:stretch>
              </p:blipFill>
              <p:spPr>
                <a:xfrm>
                  <a:off x="5712833" y="4468665"/>
                  <a:ext cx="2070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FE79637-66A7-B32D-04AB-5B972A0C4790}"/>
                    </a:ext>
                  </a:extLst>
                </p14:cNvPr>
                <p14:cNvContentPartPr/>
                <p14:nvPr/>
              </p14:nvContentPartPr>
              <p14:xfrm>
                <a:off x="6117833" y="4449225"/>
                <a:ext cx="360" cy="360"/>
              </p14:xfrm>
            </p:contentPart>
          </mc:Choice>
          <mc:Fallback xmlns="">
            <p:pic>
              <p:nvPicPr>
                <p:cNvPr id="10" name="Ink 9">
                  <a:extLst>
                    <a:ext uri="{FF2B5EF4-FFF2-40B4-BE49-F238E27FC236}">
                      <a16:creationId xmlns:a16="http://schemas.microsoft.com/office/drawing/2014/main" id="{DFE79637-66A7-B32D-04AB-5B972A0C4790}"/>
                    </a:ext>
                  </a:extLst>
                </p:cNvPr>
                <p:cNvPicPr/>
                <p:nvPr/>
              </p:nvPicPr>
              <p:blipFill>
                <a:blip r:embed="rId10"/>
                <a:stretch>
                  <a:fillRect/>
                </a:stretch>
              </p:blipFill>
              <p:spPr>
                <a:xfrm>
                  <a:off x="6108833" y="444022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B09541B-F21E-D63C-BD14-60DB2462127B}"/>
                  </a:ext>
                </a:extLst>
              </p14:cNvPr>
              <p14:cNvContentPartPr/>
              <p14:nvPr/>
            </p14:nvContentPartPr>
            <p14:xfrm>
              <a:off x="3242513" y="3534825"/>
              <a:ext cx="360" cy="360"/>
            </p14:xfrm>
          </p:contentPart>
        </mc:Choice>
        <mc:Fallback xmlns="">
          <p:pic>
            <p:nvPicPr>
              <p:cNvPr id="12" name="Ink 11">
                <a:extLst>
                  <a:ext uri="{FF2B5EF4-FFF2-40B4-BE49-F238E27FC236}">
                    <a16:creationId xmlns:a16="http://schemas.microsoft.com/office/drawing/2014/main" id="{0B09541B-F21E-D63C-BD14-60DB2462127B}"/>
                  </a:ext>
                </a:extLst>
              </p:cNvPr>
              <p:cNvPicPr/>
              <p:nvPr/>
            </p:nvPicPr>
            <p:blipFill>
              <a:blip r:embed="rId10"/>
              <a:stretch>
                <a:fillRect/>
              </a:stretch>
            </p:blipFill>
            <p:spPr>
              <a:xfrm>
                <a:off x="3233513" y="3525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6187A90-7922-1EC5-D2DB-95A5FF8275DB}"/>
                  </a:ext>
                </a:extLst>
              </p14:cNvPr>
              <p14:cNvContentPartPr/>
              <p14:nvPr/>
            </p14:nvContentPartPr>
            <p14:xfrm>
              <a:off x="3685673" y="3290025"/>
              <a:ext cx="360" cy="360"/>
            </p14:xfrm>
          </p:contentPart>
        </mc:Choice>
        <mc:Fallback xmlns="">
          <p:pic>
            <p:nvPicPr>
              <p:cNvPr id="13" name="Ink 12">
                <a:extLst>
                  <a:ext uri="{FF2B5EF4-FFF2-40B4-BE49-F238E27FC236}">
                    <a16:creationId xmlns:a16="http://schemas.microsoft.com/office/drawing/2014/main" id="{46187A90-7922-1EC5-D2DB-95A5FF8275DB}"/>
                  </a:ext>
                </a:extLst>
              </p:cNvPr>
              <p:cNvPicPr/>
              <p:nvPr/>
            </p:nvPicPr>
            <p:blipFill>
              <a:blip r:embed="rId10"/>
              <a:stretch>
                <a:fillRect/>
              </a:stretch>
            </p:blipFill>
            <p:spPr>
              <a:xfrm>
                <a:off x="3676673" y="3281025"/>
                <a:ext cx="18000" cy="18000"/>
              </a:xfrm>
              <a:prstGeom prst="rect">
                <a:avLst/>
              </a:prstGeom>
            </p:spPr>
          </p:pic>
        </mc:Fallback>
      </mc:AlternateContent>
    </p:spTree>
    <p:extLst>
      <p:ext uri="{BB962C8B-B14F-4D97-AF65-F5344CB8AC3E}">
        <p14:creationId xmlns:p14="http://schemas.microsoft.com/office/powerpoint/2010/main" val="263417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739F-44B4-1B11-0E55-E68BD8CFAAE7}"/>
              </a:ext>
            </a:extLst>
          </p:cNvPr>
          <p:cNvSpPr>
            <a:spLocks noGrp="1"/>
          </p:cNvSpPr>
          <p:nvPr>
            <p:ph type="title"/>
          </p:nvPr>
        </p:nvSpPr>
        <p:spPr/>
        <p:txBody>
          <a:bodyPr/>
          <a:lstStyle/>
          <a:p>
            <a:r>
              <a:rPr lang="en-US" dirty="0"/>
              <a:t>Intuitive understanding</a:t>
            </a:r>
            <a:endParaRPr lang="en-IN" dirty="0"/>
          </a:p>
        </p:txBody>
      </p:sp>
      <p:sp>
        <p:nvSpPr>
          <p:cNvPr id="3" name="Content Placeholder 2">
            <a:extLst>
              <a:ext uri="{FF2B5EF4-FFF2-40B4-BE49-F238E27FC236}">
                <a16:creationId xmlns:a16="http://schemas.microsoft.com/office/drawing/2014/main" id="{4068A817-E5C4-4467-0B31-B3E0D4A378AB}"/>
              </a:ext>
            </a:extLst>
          </p:cNvPr>
          <p:cNvSpPr>
            <a:spLocks noGrp="1"/>
          </p:cNvSpPr>
          <p:nvPr>
            <p:ph idx="1"/>
          </p:nvPr>
        </p:nvSpPr>
        <p:spPr/>
        <p:txBody>
          <a:bodyPr>
            <a:normAutofit fontScale="85000" lnSpcReduction="10000"/>
          </a:bodyPr>
          <a:lstStyle/>
          <a:p>
            <a:r>
              <a:rPr lang="en-US" dirty="0"/>
              <a:t>Preparation of Aloo Paratha</a:t>
            </a:r>
          </a:p>
          <a:p>
            <a:pPr lvl="1"/>
            <a:r>
              <a:rPr lang="en-US" dirty="0"/>
              <a:t>Prep(Aloo paratha) = prep(aloo) +</a:t>
            </a:r>
          </a:p>
          <a:p>
            <a:pPr marL="457200" lvl="1" indent="0">
              <a:buNone/>
            </a:pPr>
            <a:r>
              <a:rPr lang="en-US" dirty="0"/>
              <a:t>			          prep(paratha) + </a:t>
            </a:r>
          </a:p>
          <a:p>
            <a:pPr marL="457200" lvl="1" indent="0">
              <a:buNone/>
            </a:pPr>
            <a:r>
              <a:rPr lang="en-US" dirty="0"/>
              <a:t>				prep(cooking)</a:t>
            </a:r>
          </a:p>
          <a:p>
            <a:pPr marL="457200" lvl="1" indent="0">
              <a:buNone/>
            </a:pPr>
            <a:r>
              <a:rPr lang="en-US" dirty="0"/>
              <a:t>			         = prep(boiling aloo) +</a:t>
            </a:r>
          </a:p>
          <a:p>
            <a:pPr marL="457200" lvl="1" indent="0">
              <a:buNone/>
            </a:pPr>
            <a:r>
              <a:rPr lang="en-US" dirty="0"/>
              <a:t>				prep(</a:t>
            </a:r>
            <a:r>
              <a:rPr lang="en-IN" b="0" dirty="0">
                <a:solidFill>
                  <a:srgbClr val="000000"/>
                </a:solidFill>
                <a:effectLst/>
              </a:rPr>
              <a:t>mash the potatoes ) + prep(mixed the 						ingredients) + prep(</a:t>
            </a:r>
            <a:r>
              <a:rPr lang="en-IN" i="0" dirty="0">
                <a:solidFill>
                  <a:srgbClr val="000000"/>
                </a:solidFill>
                <a:effectLst/>
              </a:rPr>
              <a:t>Make The Dough</a:t>
            </a:r>
            <a:r>
              <a:rPr lang="en-IN" i="0" dirty="0">
                <a:solidFill>
                  <a:srgbClr val="000000"/>
                </a:solidFill>
                <a:effectLst/>
                <a:latin typeface="-apple-system"/>
              </a:rPr>
              <a:t>)</a:t>
            </a:r>
            <a:r>
              <a:rPr lang="en-IN" b="1" i="0" dirty="0">
                <a:solidFill>
                  <a:srgbClr val="000000"/>
                </a:solidFill>
                <a:effectLst/>
                <a:latin typeface="-apple-system"/>
              </a:rPr>
              <a:t> </a:t>
            </a:r>
            <a:r>
              <a:rPr lang="en-IN" i="0" dirty="0">
                <a:solidFill>
                  <a:srgbClr val="000000"/>
                </a:solidFill>
                <a:effectLst/>
                <a:latin typeface="-apple-system"/>
              </a:rPr>
              <a:t>+  prep(roll 					paratha) + prep(put potato inside paratha) + </a:t>
            </a:r>
            <a:r>
              <a:rPr lang="en-IN" dirty="0">
                <a:solidFill>
                  <a:srgbClr val="000000"/>
                </a:solidFill>
                <a:latin typeface="-apple-system"/>
              </a:rPr>
              <a:t>…….</a:t>
            </a:r>
          </a:p>
          <a:p>
            <a:pPr marL="457200" lvl="1" indent="0">
              <a:buNone/>
            </a:pPr>
            <a:r>
              <a:rPr lang="en-IN" dirty="0">
                <a:solidFill>
                  <a:srgbClr val="000000"/>
                </a:solidFill>
                <a:latin typeface="-apple-system"/>
              </a:rPr>
              <a:t>			           =  prep(take aloo) + prep(take necessary utensils) + prep(masala) + prep(take flour) + prep(water)+ …….</a:t>
            </a:r>
            <a:endParaRPr lang="en-US" dirty="0"/>
          </a:p>
          <a:p>
            <a:endParaRPr lang="en-IN" dirty="0"/>
          </a:p>
        </p:txBody>
      </p:sp>
      <p:pic>
        <p:nvPicPr>
          <p:cNvPr id="5" name="Picture 4">
            <a:extLst>
              <a:ext uri="{FF2B5EF4-FFF2-40B4-BE49-F238E27FC236}">
                <a16:creationId xmlns:a16="http://schemas.microsoft.com/office/drawing/2014/main" id="{C0F190BE-360A-BE63-EA19-CCE3FB292462}"/>
              </a:ext>
            </a:extLst>
          </p:cNvPr>
          <p:cNvPicPr>
            <a:picLocks noChangeAspect="1"/>
          </p:cNvPicPr>
          <p:nvPr/>
        </p:nvPicPr>
        <p:blipFill>
          <a:blip r:embed="rId2"/>
          <a:stretch>
            <a:fillRect/>
          </a:stretch>
        </p:blipFill>
        <p:spPr>
          <a:xfrm>
            <a:off x="7210958" y="974428"/>
            <a:ext cx="4142842" cy="2312827"/>
          </a:xfrm>
          <a:prstGeom prst="rect">
            <a:avLst/>
          </a:prstGeom>
        </p:spPr>
      </p:pic>
    </p:spTree>
    <p:extLst>
      <p:ext uri="{BB962C8B-B14F-4D97-AF65-F5344CB8AC3E}">
        <p14:creationId xmlns:p14="http://schemas.microsoft.com/office/powerpoint/2010/main" val="39013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3817-A427-839D-DF05-246D74A0EF7C}"/>
              </a:ext>
            </a:extLst>
          </p:cNvPr>
          <p:cNvSpPr>
            <a:spLocks noGrp="1"/>
          </p:cNvSpPr>
          <p:nvPr>
            <p:ph type="title"/>
          </p:nvPr>
        </p:nvSpPr>
        <p:spPr>
          <a:xfrm>
            <a:off x="966537" y="681037"/>
            <a:ext cx="10515600" cy="1325563"/>
          </a:xfrm>
        </p:spPr>
        <p:txBody>
          <a:bodyPr>
            <a:normAutofit fontScale="90000"/>
          </a:bodyPr>
          <a:lstStyle/>
          <a:p>
            <a:br>
              <a:rPr lang="en-US" b="1" dirty="0"/>
            </a:br>
            <a:r>
              <a:rPr lang="en-US" b="1" dirty="0"/>
              <a:t>Why we need of Recursion?</a:t>
            </a:r>
            <a:br>
              <a:rPr lang="en-US" dirty="0"/>
            </a:br>
            <a:endParaRPr lang="en-IN" dirty="0"/>
          </a:p>
        </p:txBody>
      </p:sp>
      <p:sp>
        <p:nvSpPr>
          <p:cNvPr id="3" name="Content Placeholder 2">
            <a:extLst>
              <a:ext uri="{FF2B5EF4-FFF2-40B4-BE49-F238E27FC236}">
                <a16:creationId xmlns:a16="http://schemas.microsoft.com/office/drawing/2014/main" id="{F99D8AE9-ADC8-01DF-5CC0-C7D2E21C2C88}"/>
              </a:ext>
            </a:extLst>
          </p:cNvPr>
          <p:cNvSpPr>
            <a:spLocks noGrp="1"/>
          </p:cNvSpPr>
          <p:nvPr>
            <p:ph idx="1"/>
          </p:nvPr>
        </p:nvSpPr>
        <p:spPr/>
        <p:txBody>
          <a:bodyPr/>
          <a:lstStyle/>
          <a:p>
            <a:pPr marL="0" indent="0">
              <a:buNone/>
            </a:pPr>
            <a:endParaRPr lang="en-US" dirty="0"/>
          </a:p>
          <a:p>
            <a:r>
              <a:rPr lang="en-US" dirty="0"/>
              <a:t>Recursion is an amazing technique with the help of which we can reduce the length of our code and make it easier to read and write. It has certain advantages over the iteration technique which will be discussed later. A task that can be defined with its similar subtask, recursion is one of the best solutions for it. For example</a:t>
            </a:r>
            <a:r>
              <a:rPr lang="en-US" dirty="0">
                <a:sym typeface="Wingdings" panose="05000000000000000000" pitchFamily="2" charset="2"/>
              </a:rPr>
              <a:t></a:t>
            </a:r>
            <a:r>
              <a:rPr lang="en-US" dirty="0"/>
              <a:t> The Factorial of a number.</a:t>
            </a:r>
            <a:endParaRPr lang="en-IN" dirty="0"/>
          </a:p>
        </p:txBody>
      </p:sp>
    </p:spTree>
    <p:extLst>
      <p:ext uri="{BB962C8B-B14F-4D97-AF65-F5344CB8AC3E}">
        <p14:creationId xmlns:p14="http://schemas.microsoft.com/office/powerpoint/2010/main" val="39587669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286</TotalTime>
  <Words>1817</Words>
  <Application>Microsoft Office PowerPoint</Application>
  <PresentationFormat>Widescreen</PresentationFormat>
  <Paragraphs>273</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-apple-system</vt:lpstr>
      <vt:lpstr>Arial</vt:lpstr>
      <vt:lpstr>Consolas</vt:lpstr>
      <vt:lpstr>euclid_circular_a</vt:lpstr>
      <vt:lpstr>Garamond</vt:lpstr>
      <vt:lpstr>inter-regular</vt:lpstr>
      <vt:lpstr>sofia-pro</vt:lpstr>
      <vt:lpstr>urw-din</vt:lpstr>
      <vt:lpstr>Organic</vt:lpstr>
      <vt:lpstr>         Introduction to Recursion </vt:lpstr>
      <vt:lpstr>What is Recursion?</vt:lpstr>
      <vt:lpstr>What is Recursion?</vt:lpstr>
      <vt:lpstr>What is Recursion?</vt:lpstr>
      <vt:lpstr>What is Recursion?</vt:lpstr>
      <vt:lpstr>Recursive functions</vt:lpstr>
      <vt:lpstr>Recursive functions</vt:lpstr>
      <vt:lpstr>Intuitive understanding</vt:lpstr>
      <vt:lpstr> Why we need of Recursion? </vt:lpstr>
      <vt:lpstr>Important Points</vt:lpstr>
      <vt:lpstr>Important Points</vt:lpstr>
      <vt:lpstr>Recursion VS Iteration</vt:lpstr>
      <vt:lpstr>Recursion VS Iteration</vt:lpstr>
      <vt:lpstr>How are recursive functions stored in memory?</vt:lpstr>
      <vt:lpstr>Example1 </vt:lpstr>
      <vt:lpstr>Example1 </vt:lpstr>
      <vt:lpstr>Example1 </vt:lpstr>
      <vt:lpstr>Example1 </vt:lpstr>
      <vt:lpstr>Example1 </vt:lpstr>
      <vt:lpstr>Example 2:</vt:lpstr>
      <vt:lpstr>Example 2:</vt:lpstr>
      <vt:lpstr>Example 2:</vt:lpstr>
      <vt:lpstr>Example 2:</vt:lpstr>
      <vt:lpstr>Example 2:</vt:lpstr>
      <vt:lpstr>Example 2:</vt:lpstr>
      <vt:lpstr>Practice</vt:lpstr>
      <vt:lpstr>Practise</vt:lpstr>
      <vt:lpstr>Practice</vt:lpstr>
      <vt:lpstr>Practice</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Recursion </dc:title>
  <dc:creator>aditi gedam</dc:creator>
  <cp:lastModifiedBy>aditi gedam</cp:lastModifiedBy>
  <cp:revision>3</cp:revision>
  <dcterms:created xsi:type="dcterms:W3CDTF">2023-01-19T03:17:55Z</dcterms:created>
  <dcterms:modified xsi:type="dcterms:W3CDTF">2023-01-19T08:46:24Z</dcterms:modified>
</cp:coreProperties>
</file>