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327" r:id="rId8"/>
    <p:sldId id="264" r:id="rId9"/>
    <p:sldId id="266" r:id="rId10"/>
    <p:sldId id="329" r:id="rId11"/>
    <p:sldId id="267" r:id="rId12"/>
    <p:sldId id="268" r:id="rId13"/>
    <p:sldId id="331" r:id="rId14"/>
    <p:sldId id="269" r:id="rId15"/>
    <p:sldId id="270" r:id="rId16"/>
    <p:sldId id="332" r:id="rId17"/>
    <p:sldId id="272" r:id="rId18"/>
    <p:sldId id="334" r:id="rId19"/>
    <p:sldId id="322" r:id="rId20"/>
    <p:sldId id="323" r:id="rId21"/>
    <p:sldId id="324" r:id="rId22"/>
    <p:sldId id="325" r:id="rId23"/>
    <p:sldId id="32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7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1E857-8692-452B-9B66-5CE34FE801D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DBFF2-AC79-4581-BC45-90FA0C748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01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03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4323-EF93-EB68-F02A-4C0E94E94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1D051-CB2F-5AE3-F872-3ADB4A0CB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38E46-ED8D-2874-DD0A-17289520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444F-43F4-4D30-B1C0-6EDC90976EB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76D83-7295-B72B-BA3F-467CEEEA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A676E-2537-B324-B15C-5028A828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73BC-076C-44D2-B61A-7727F7F05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03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8169-92B5-2DB3-C923-40234019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9F7C7-8D7D-E527-66EC-8E0C78E93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0906B-3F2E-2654-B9A5-EDCDE278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444F-43F4-4D30-B1C0-6EDC90976EB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AA14-12C6-E144-B587-3AE6ECDC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83F06-FA26-BBF4-D60B-5C60904C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73BC-076C-44D2-B61A-7727F7F05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91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92719-D7DB-5B22-C665-B9A74A470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EA5FC-0569-2079-E0F4-9439BBFA9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0C82C-931C-2293-4CCD-426FBFDC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444F-43F4-4D30-B1C0-6EDC90976EB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049ED-ACCB-6F3C-346B-4050A757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BA423-D5DC-F9E6-0EDA-F3AD3E82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73BC-076C-44D2-B61A-7727F7F05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161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0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68FC-770E-12E1-AF48-18FE60E3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8B62-4872-7602-1969-24E1757D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DECC7-4C68-8351-8265-2F6B6581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444F-43F4-4D30-B1C0-6EDC90976EB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9B9C2-3CCE-4CFE-79A0-8CD783F4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58B27-8DB8-F645-C39C-57F3583A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73BC-076C-44D2-B61A-7727F7F05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0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6F05-1A43-0AD7-F2EB-5EF8B063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6C1B3-4AF4-655B-8FAF-E1EA3160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16F4F-D2D1-734D-1569-CB97BCB5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444F-43F4-4D30-B1C0-6EDC90976EB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8E7B6-A5D8-BD06-24FE-A63B2373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E99A8-7A16-147B-4A7B-27850A82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73BC-076C-44D2-B61A-7727F7F05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52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884B-FA9A-A932-4BB1-2935CFB4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2440-F96F-FB4D-8FF8-AB9BE7211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14381-5D11-2E53-16D9-1F68786BC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5540A-D23F-4445-9034-CE19D653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444F-43F4-4D30-B1C0-6EDC90976EB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81538-8953-86D2-38B2-B4B72E31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6E062-640A-81A7-E0E3-6F3CF86D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73BC-076C-44D2-B61A-7727F7F05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80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F5E-AE94-557A-D1B2-FDBD873B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B2053-3428-9EEA-083B-94D13ABBC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F42B4-D0F4-2E25-3A00-D482F367B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EF306-224D-1BB1-4FF3-A524CA084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77909-AA34-0AB5-C401-35CB1A83A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C0C3E-1B91-DB6B-EC30-A663B1A2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444F-43F4-4D30-B1C0-6EDC90976EB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01B2A-8686-6384-3210-7BFB585A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6B406-DABB-EC4A-AC7D-5D8554DF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73BC-076C-44D2-B61A-7727F7F05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81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038A-F1BB-E6E0-2A87-E89649D9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F1EBE-A939-8A1C-D137-E6D3DCE6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444F-43F4-4D30-B1C0-6EDC90976EB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91095-FB58-49CB-0D7D-1A31537B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88C55-00A1-66FE-CEF3-4ADDA051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73BC-076C-44D2-B61A-7727F7F05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67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0C060-693A-9EFE-9781-5C232CC8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444F-43F4-4D30-B1C0-6EDC90976EB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C78CE-6AAB-1C8B-0A9A-56A1C03A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912A-16BB-998F-A769-BCFA18C3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73BC-076C-44D2-B61A-7727F7F05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5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C41E-7EE8-F315-EE4E-F85E70CE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AFDD-C339-B52B-2BCD-7015B2974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0BAA6-F106-B169-7021-DE12B1F73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6041C-3F35-F37F-DBBA-30EAEB32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444F-43F4-4D30-B1C0-6EDC90976EB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13C97-EF17-D8C2-972B-1859EF80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7D707-19D9-C33E-1FC3-84DA54EC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73BC-076C-44D2-B61A-7727F7F05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23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04E0-B8B7-3D65-AB81-378B1042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707A3B-A6AD-9372-5209-24106F59E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712CC-29A5-9F58-A4C9-1986F9858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A650-D065-B7C7-76EF-0AC56E97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444F-43F4-4D30-B1C0-6EDC90976EB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20887-F834-BDBF-0A28-F50976A8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00183-9BD8-6A78-467F-ADB4F906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73BC-076C-44D2-B61A-7727F7F05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3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0B2F4-B8DA-A5C3-6A39-78E1F2B6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E3D83-45DF-673D-6819-0F1A5ADEE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EB16-05D9-6ECE-E0E1-1EA80492F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0444F-43F4-4D30-B1C0-6EDC90976EB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A0239-9698-005B-F5E4-C7FB41580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B13CF-17CD-7B95-D12E-E34A88C6A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73BC-076C-44D2-B61A-7727F7F05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32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recursio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F8D7-475A-2CA4-8E07-A3E0D2AF3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Types of Recursions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397EB-073A-9AC4-154A-CAAF2E943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1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1471C6-9204-9C5B-87A5-917D504F0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759"/>
            <a:ext cx="10515600" cy="5152204"/>
          </a:xfrm>
        </p:spPr>
        <p:txBody>
          <a:bodyPr/>
          <a:lstStyle/>
          <a:p>
            <a:r>
              <a:rPr lang="en-US" dirty="0"/>
              <a:t>fact(5)</a:t>
            </a:r>
          </a:p>
          <a:p>
            <a:r>
              <a:rPr lang="en-US" dirty="0"/>
              <a:t>fact(7)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06C29-5B33-5108-5D87-5C721FEF436F}"/>
              </a:ext>
            </a:extLst>
          </p:cNvPr>
          <p:cNvSpPr txBox="1"/>
          <p:nvPr/>
        </p:nvSpPr>
        <p:spPr>
          <a:xfrm>
            <a:off x="4150273" y="1368425"/>
            <a:ext cx="6093372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(A==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A*</a:t>
            </a:r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(A-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459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22BA-D6D2-0D3C-AF9B-171AB79C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Recursion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37D1-E692-E174-DF2A-6D55CA201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3.Tree Recursion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: To understand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Tree Recursion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let’s first understand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Linear Recursion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 If a recursive function calling itself for one time then it’s known as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Linear Recursion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 Otherwise if a recursive function calling itself for more than one time then it’s known as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Tree Recursion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22BA-D6D2-0D3C-AF9B-171AB79C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Recursion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37D1-E692-E174-DF2A-6D55CA201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further divided into four types: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3.Tree Recursion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: To understand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Tree Recursion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let’s first understand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Linear Recursion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 If a recursive function calling itself for one time then it’s known as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Linear Recursion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 Otherwise if a recursive function calling itself for more than one time then it’s known as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Tree Recursion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E28DC-A250-F88D-EC0F-132201EC55C7}"/>
              </a:ext>
            </a:extLst>
          </p:cNvPr>
          <p:cNvSpPr txBox="1"/>
          <p:nvPr/>
        </p:nvSpPr>
        <p:spPr>
          <a:xfrm>
            <a:off x="4186990" y="2902076"/>
            <a:ext cx="60960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 &gt;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n;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Calling once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Calling twice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75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1471C6-9204-9C5B-87A5-917D504F0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759"/>
            <a:ext cx="10515600" cy="5152204"/>
          </a:xfrm>
        </p:spPr>
        <p:txBody>
          <a:bodyPr/>
          <a:lstStyle/>
          <a:p>
            <a:r>
              <a:rPr lang="en-US" dirty="0"/>
              <a:t>fib(3)</a:t>
            </a:r>
          </a:p>
          <a:p>
            <a:r>
              <a:rPr lang="en-US" dirty="0"/>
              <a:t>fib(5)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06C29-5B33-5108-5D87-5C721FEF436F}"/>
              </a:ext>
            </a:extLst>
          </p:cNvPr>
          <p:cNvSpPr txBox="1"/>
          <p:nvPr/>
        </p:nvSpPr>
        <p:spPr>
          <a:xfrm>
            <a:off x="4150273" y="1368425"/>
            <a:ext cx="74293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 &lt;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(n);</a:t>
            </a:r>
          </a:p>
          <a:p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(n-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(n-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4189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22BA-D6D2-0D3C-AF9B-171AB79C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Recursion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37D1-E692-E174-DF2A-6D55CA201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4.Nested Recursion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: In this recursion, a recursive function will pass the parameter as a recursive call. That means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“recursion inside recursion”.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Let see the example to understand this recursion.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68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22BA-D6D2-0D3C-AF9B-171AB79C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Recursion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37D1-E692-E174-DF2A-6D55CA201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4.Nested Recursion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: In this recursion, a recursive function will pass the parameter as a recursive call. That means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“recursion inside recursion”.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Let see the example to understand this recursion.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957BC-BA79-F3CE-EED2-1244BA4454AF}"/>
              </a:ext>
            </a:extLst>
          </p:cNvPr>
          <p:cNvSpPr txBox="1"/>
          <p:nvPr/>
        </p:nvSpPr>
        <p:spPr>
          <a:xfrm>
            <a:off x="2858703" y="3429000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 &gt;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 -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 +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6939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213F-786B-7879-D347-6A4CFC60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21ED2-ADF6-6571-E209-5828F20AB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Fun(98)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18560-D08C-8733-68FF-7557B59E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923" y="1928446"/>
            <a:ext cx="6194073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91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81B7-6DF0-D510-3F22-CCC53AEC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D658-E4DF-45C2-A8B3-70405056B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3"/>
            <a:ext cx="10515600" cy="4620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Tribonacci sequence Tn is defined as follows: </a:t>
            </a:r>
          </a:p>
          <a:p>
            <a:pPr marL="0" indent="0">
              <a:buNone/>
            </a:pPr>
            <a:r>
              <a:rPr lang="en-US" dirty="0"/>
              <a:t>T0 = 0, T1 = 1, T2 = 1, and Tn+3 = Tn + Tn+1 + Tn+2 for n &gt;= 0.</a:t>
            </a:r>
          </a:p>
          <a:p>
            <a:pPr marL="0" indent="0">
              <a:buNone/>
            </a:pPr>
            <a:r>
              <a:rPr lang="en-US" dirty="0"/>
              <a:t>Given n, return the value of Tn.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Input: n = 4</a:t>
            </a:r>
          </a:p>
          <a:p>
            <a:pPr marL="0" indent="0">
              <a:buNone/>
            </a:pPr>
            <a:r>
              <a:rPr lang="fr-FR" dirty="0"/>
              <a:t>Output: 4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Input: n = 25</a:t>
            </a:r>
          </a:p>
          <a:p>
            <a:pPr marL="0" indent="0">
              <a:buNone/>
            </a:pPr>
            <a:r>
              <a:rPr lang="fr-FR" dirty="0"/>
              <a:t>Output: 1389537</a:t>
            </a:r>
          </a:p>
        </p:txBody>
      </p:sp>
    </p:spTree>
    <p:extLst>
      <p:ext uri="{BB962C8B-B14F-4D97-AF65-F5344CB8AC3E}">
        <p14:creationId xmlns:p14="http://schemas.microsoft.com/office/powerpoint/2010/main" val="274626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81B7-6DF0-D510-3F22-CCC53AEC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D658-E4DF-45C2-A8B3-70405056B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3"/>
            <a:ext cx="10515600" cy="4620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 Write a C Program to find power of a number using recursion.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Given a and b, return the value of </a:t>
            </a:r>
            <a:r>
              <a:rPr lang="en-US" dirty="0" err="1"/>
              <a:t>a^b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Input: n = 2,3</a:t>
            </a:r>
          </a:p>
          <a:p>
            <a:pPr marL="0" indent="0">
              <a:buNone/>
            </a:pPr>
            <a:r>
              <a:rPr lang="fr-FR" dirty="0"/>
              <a:t>Output: 8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Input: n = 5,6</a:t>
            </a:r>
          </a:p>
          <a:p>
            <a:pPr marL="0" indent="0">
              <a:buNone/>
            </a:pPr>
            <a:r>
              <a:rPr lang="fr-FR" dirty="0"/>
              <a:t>Output: 15625</a:t>
            </a:r>
          </a:p>
        </p:txBody>
      </p:sp>
    </p:spTree>
    <p:extLst>
      <p:ext uri="{BB962C8B-B14F-4D97-AF65-F5344CB8AC3E}">
        <p14:creationId xmlns:p14="http://schemas.microsoft.com/office/powerpoint/2010/main" val="2374976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03512" y="188640"/>
            <a:ext cx="8712968" cy="100811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Towers of Hanoi Problem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19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52850" y="1393825"/>
            <a:ext cx="153988" cy="3225800"/>
          </a:xfrm>
          <a:prstGeom prst="rect">
            <a:avLst/>
          </a:prstGeom>
          <a:solidFill>
            <a:srgbClr val="000000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79576" y="4619625"/>
            <a:ext cx="7143750" cy="23018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721024" y="4351339"/>
            <a:ext cx="2266950" cy="268287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5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946400" y="4081464"/>
            <a:ext cx="1843088" cy="269875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4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176588" y="3813175"/>
            <a:ext cx="1382712" cy="26828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3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368675" y="3582989"/>
            <a:ext cx="960438" cy="230187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522663" y="3352800"/>
            <a:ext cx="614362" cy="23018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942014" y="1393825"/>
            <a:ext cx="153987" cy="3225800"/>
          </a:xfrm>
          <a:prstGeom prst="rect">
            <a:avLst/>
          </a:prstGeom>
          <a:solidFill>
            <a:srgbClr val="000000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8285164" y="1393825"/>
            <a:ext cx="153987" cy="3225800"/>
          </a:xfrm>
          <a:prstGeom prst="rect">
            <a:avLst/>
          </a:prstGeom>
          <a:solidFill>
            <a:srgbClr val="000000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368675" y="4927600"/>
            <a:ext cx="958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699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A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289550" y="4965700"/>
            <a:ext cx="184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699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B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7824788" y="4965700"/>
            <a:ext cx="1306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699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7613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E32D-3D24-B419-BE8B-6BFC17EC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Types of </a:t>
            </a:r>
            <a:r>
              <a:rPr lang="en-IN" b="1" i="0" u="sng" dirty="0">
                <a:effectLst/>
                <a:latin typeface="urw-din"/>
                <a:hlinkClick r:id="rId2"/>
              </a:rPr>
              <a:t>Recursions</a:t>
            </a: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: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EFDE0-2D8E-EBA6-6D3E-1A60BD19E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Recursion are mainly of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 two types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depending on whether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 function calls itself from within itself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or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more than one function call one another mutually.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1. </a:t>
            </a:r>
            <a:r>
              <a:rPr lang="en-US" b="1" dirty="0">
                <a:solidFill>
                  <a:srgbClr val="273239"/>
                </a:solidFill>
                <a:latin typeface="urw-din"/>
              </a:rPr>
              <a:t>D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irect recursion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r>
              <a:rPr lang="en-US" b="1" dirty="0">
                <a:solidFill>
                  <a:srgbClr val="273239"/>
                </a:solidFill>
                <a:latin typeface="urw-din"/>
              </a:rPr>
              <a:t>2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. </a:t>
            </a:r>
            <a:r>
              <a:rPr lang="en-US" b="1" dirty="0">
                <a:solidFill>
                  <a:srgbClr val="273239"/>
                </a:solidFill>
                <a:latin typeface="urw-din"/>
              </a:rPr>
              <a:t>I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ndirect recursion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82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03512" y="188640"/>
            <a:ext cx="8712968" cy="100811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Towers of Hanoi Problem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20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828800" y="1268760"/>
            <a:ext cx="8610600" cy="502920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problem statement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Initially all the disks are stacked on the A pole.</a:t>
            </a:r>
            <a:endParaRPr 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Required to transfer all the disks to the C pole.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Only one disk can be moved at a time.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larger disk cannot be placed on a smaller disk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 pole is used for temporary storage of disks.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26" y="2348880"/>
            <a:ext cx="2720675" cy="18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27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03512" y="188640"/>
            <a:ext cx="8712968" cy="100811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Towers of Hanoi Problem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21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828800" y="1295400"/>
            <a:ext cx="8610600" cy="3357736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Recursive statement of the general problem of n disks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the top (n-1) disks from A to B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 2: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the largest disk from A to C.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 3: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the (n-1) disks from B to C.</a:t>
            </a:r>
          </a:p>
          <a:p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853616"/>
            <a:ext cx="3096344" cy="431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3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03512" y="188640"/>
            <a:ext cx="8712968" cy="100811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Towers of Hanoi Problem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22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168411" y="1380756"/>
            <a:ext cx="7783171" cy="461664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IN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IN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char A, char B, char C);</a:t>
            </a:r>
          </a:p>
          <a:p>
            <a:endParaRPr lang="en-IN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IN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 	/* Number of disks */</a:t>
            </a:r>
          </a:p>
          <a:p>
            <a:pPr lvl="1"/>
            <a:r>
              <a:rPr lang="en-IN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IN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(“%d”, &amp;n);</a:t>
            </a:r>
          </a:p>
          <a:p>
            <a:pPr lvl="1"/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pt-BR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(n, ‘A’, ‘B’, ‘C’);</a:t>
            </a:r>
          </a:p>
          <a:p>
            <a:pPr lvl="1"/>
            <a:r>
              <a:rPr lang="en-IN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N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IN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char A, char B, char C)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(n &gt; 0) {</a:t>
            </a:r>
          </a:p>
          <a:p>
            <a:pPr lvl="4"/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IN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 A, C, B);</a:t>
            </a:r>
          </a:p>
          <a:p>
            <a:pPr lvl="4"/>
            <a:r>
              <a:rPr lang="en-IN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(“Move disk %d from %c to %c \n”, n, A, C);</a:t>
            </a:r>
          </a:p>
          <a:p>
            <a:pPr lvl="4"/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IN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(n-1, B, C, A);</a:t>
            </a:r>
          </a:p>
          <a:p>
            <a:pPr lvl="4"/>
            <a:r>
              <a:rPr lang="en-IN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2239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03512" y="188640"/>
            <a:ext cx="8712968" cy="100811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Towers of Hanoi – Execution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23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207568" y="1139088"/>
            <a:ext cx="2016224" cy="1815882"/>
          </a:xfrm>
          <a:prstGeom prst="rect">
            <a:avLst/>
          </a:prstGeom>
          <a:solidFill>
            <a:schemeClr val="accent3">
              <a:lumMod val="20000"/>
              <a:lumOff val="80000"/>
              <a:alpha val="78000"/>
            </a:schemeClr>
          </a:solidFill>
          <a:ln w="25400"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r>
              <a:rPr lang="en-IN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A to C</a:t>
            </a:r>
          </a:p>
          <a:p>
            <a:r>
              <a:rPr lang="en-IN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2 from A to B</a:t>
            </a:r>
          </a:p>
          <a:p>
            <a:r>
              <a:rPr lang="en-IN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C to B</a:t>
            </a:r>
          </a:p>
          <a:p>
            <a:r>
              <a:rPr lang="en-IN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3 from A to C</a:t>
            </a:r>
          </a:p>
          <a:p>
            <a:r>
              <a:rPr lang="en-IN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B to A</a:t>
            </a:r>
          </a:p>
          <a:p>
            <a:r>
              <a:rPr lang="en-IN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2 from B to C</a:t>
            </a:r>
          </a:p>
          <a:p>
            <a:r>
              <a:rPr lang="en-IN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A to C</a:t>
            </a:r>
          </a:p>
        </p:txBody>
      </p:sp>
      <p:sp>
        <p:nvSpPr>
          <p:cNvPr id="8" name="Rectangle 7"/>
          <p:cNvSpPr/>
          <p:nvPr/>
        </p:nvSpPr>
        <p:spPr>
          <a:xfrm>
            <a:off x="4655840" y="1122437"/>
            <a:ext cx="2088232" cy="3539430"/>
          </a:xfrm>
          <a:prstGeom prst="rect">
            <a:avLst/>
          </a:prstGeom>
          <a:solidFill>
            <a:schemeClr val="accent5">
              <a:lumMod val="20000"/>
              <a:lumOff val="80000"/>
              <a:alpha val="61000"/>
            </a:schemeClr>
          </a:solidFill>
          <a:ln w="25400"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r>
              <a:rPr lang="en-IN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A to B</a:t>
            </a:r>
          </a:p>
          <a:p>
            <a:r>
              <a:rPr lang="en-IN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2 from A to C</a:t>
            </a:r>
          </a:p>
          <a:p>
            <a:r>
              <a:rPr lang="en-IN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B to R</a:t>
            </a:r>
          </a:p>
          <a:p>
            <a:r>
              <a:rPr lang="en-IN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3 from A to B</a:t>
            </a:r>
          </a:p>
          <a:p>
            <a:r>
              <a:rPr lang="en-IN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C to L</a:t>
            </a:r>
          </a:p>
          <a:p>
            <a:r>
              <a:rPr lang="en-IN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2 from C to B</a:t>
            </a:r>
          </a:p>
          <a:p>
            <a:r>
              <a:rPr lang="en-IN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A to B</a:t>
            </a:r>
          </a:p>
          <a:p>
            <a:r>
              <a:rPr lang="en-IN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4 from A to C</a:t>
            </a:r>
          </a:p>
          <a:p>
            <a:r>
              <a:rPr lang="en-IN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B to C</a:t>
            </a:r>
          </a:p>
          <a:p>
            <a:r>
              <a:rPr lang="en-IN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2 from B to A</a:t>
            </a:r>
          </a:p>
          <a:p>
            <a:r>
              <a:rPr lang="en-IN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C to A</a:t>
            </a:r>
          </a:p>
          <a:p>
            <a:r>
              <a:rPr lang="en-IN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3 from B to C</a:t>
            </a:r>
          </a:p>
          <a:p>
            <a:r>
              <a:rPr lang="en-IN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A to B</a:t>
            </a:r>
          </a:p>
          <a:p>
            <a:r>
              <a:rPr lang="en-IN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2 from A to C</a:t>
            </a:r>
          </a:p>
          <a:p>
            <a:r>
              <a:rPr lang="en-IN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B to C</a:t>
            </a:r>
          </a:p>
        </p:txBody>
      </p:sp>
      <p:sp>
        <p:nvSpPr>
          <p:cNvPr id="9" name="Rectangle 8"/>
          <p:cNvSpPr/>
          <p:nvPr/>
        </p:nvSpPr>
        <p:spPr>
          <a:xfrm>
            <a:off x="7254284" y="1124744"/>
            <a:ext cx="1872208" cy="5016758"/>
          </a:xfrm>
          <a:prstGeom prst="rect">
            <a:avLst/>
          </a:prstGeom>
          <a:solidFill>
            <a:schemeClr val="accent4">
              <a:alpha val="22000"/>
            </a:schemeClr>
          </a:solidFill>
          <a:ln w="25400"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A to C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2 from A to B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C to B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3 from A to C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B to A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2 from B to C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A to C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4 from A to B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C to B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2 from C to A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B to A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3 from C to B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A to C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2 from A to B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C to B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5 from A to C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B to A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2 from B to C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A to C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3 from B to A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C to B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2 from C to A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B to A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4 from B to C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A to C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2 from A to B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C to B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3 from A to C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B to A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2 from B to C</a:t>
            </a:r>
          </a:p>
          <a:p>
            <a:r>
              <a:rPr lang="en-IN" sz="1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disk 1 from A to C</a:t>
            </a:r>
          </a:p>
        </p:txBody>
      </p:sp>
      <p:sp>
        <p:nvSpPr>
          <p:cNvPr id="3" name="Rectangle 2"/>
          <p:cNvSpPr/>
          <p:nvPr/>
        </p:nvSpPr>
        <p:spPr>
          <a:xfrm>
            <a:off x="1837304" y="4661868"/>
            <a:ext cx="23083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many moves are </a:t>
            </a:r>
          </a:p>
          <a:p>
            <a:pPr marL="45720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required for 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disks?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2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22BA-D6D2-0D3C-AF9B-171AB79C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Recursion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37D1-E692-E174-DF2A-6D55CA201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Direct Recursion: A method is directly recursive if it contains an explicit call to itself.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4BEE6-D3F9-5AB0-D7AF-57C04F3FA669}"/>
              </a:ext>
            </a:extLst>
          </p:cNvPr>
          <p:cNvSpPr txBox="1"/>
          <p:nvPr/>
        </p:nvSpPr>
        <p:spPr>
          <a:xfrm>
            <a:off x="2223247" y="2657965"/>
            <a:ext cx="7189693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(x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*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(x –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832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22BA-D6D2-0D3C-AF9B-171AB79C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Recursion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37D1-E692-E174-DF2A-6D55CA201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Indirect Recursion: A method x is indirectly recursive if it contains a call to another method which in turn calls x. They are also known as mutually recursive methods.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9D07B-64DA-68DA-A4B4-0AB4795CDD5D}"/>
              </a:ext>
            </a:extLst>
          </p:cNvPr>
          <p:cNvSpPr txBox="1"/>
          <p:nvPr/>
        </p:nvSpPr>
        <p:spPr>
          <a:xfrm>
            <a:off x="5257800" y="2719498"/>
            <a:ext cx="5930153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(n==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isOdd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(n-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isOdd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(n));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851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22BA-D6D2-0D3C-AF9B-171AB79C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Recursion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37D1-E692-E174-DF2A-6D55CA201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further divided into four types: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1.Tail Recursion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: If a recursive function calling itself and that recursive call is the last statement in the function then it’s known as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Tail Recursion.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After that call the recursive function performs nothing. The function has to process or perform any operation at the time of calling and it does nothing at returning time.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5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22BA-D6D2-0D3C-AF9B-171AB79C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Recursion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37D1-E692-E174-DF2A-6D55CA201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further divided into four types: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1.Tail Recursion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: If a recursive function calling itself and that recursive call is the last statement in the function then it’s known as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Tail Recursion.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After that call the recursive function performs nothing. The function has to process or perform any operation at the time of calling and it does nothing at returning time.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B1F70-7AB3-AC50-5CFE-2D55815B00B2}"/>
              </a:ext>
            </a:extLst>
          </p:cNvPr>
          <p:cNvSpPr txBox="1"/>
          <p:nvPr/>
        </p:nvSpPr>
        <p:spPr>
          <a:xfrm>
            <a:off x="3753853" y="3591640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 &gt;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n &lt;&lt;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Last statement in the function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82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1471C6-9204-9C5B-87A5-917D504F0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759"/>
            <a:ext cx="10515600" cy="5152204"/>
          </a:xfrm>
        </p:spPr>
        <p:txBody>
          <a:bodyPr/>
          <a:lstStyle/>
          <a:p>
            <a:r>
              <a:rPr lang="en-US" dirty="0" err="1"/>
              <a:t>gcd</a:t>
            </a:r>
            <a:r>
              <a:rPr lang="en-US" dirty="0"/>
              <a:t>((12,16)</a:t>
            </a:r>
          </a:p>
          <a:p>
            <a:r>
              <a:rPr lang="en-US" dirty="0" err="1"/>
              <a:t>gcd</a:t>
            </a:r>
            <a:r>
              <a:rPr lang="en-US" dirty="0"/>
              <a:t>(17,11)</a:t>
            </a:r>
          </a:p>
          <a:p>
            <a:r>
              <a:rPr lang="en-US" dirty="0" err="1"/>
              <a:t>gcd</a:t>
            </a:r>
            <a:r>
              <a:rPr lang="en-US" dirty="0"/>
              <a:t>(2,2)</a:t>
            </a:r>
          </a:p>
          <a:p>
            <a:r>
              <a:rPr lang="en-US" dirty="0" err="1"/>
              <a:t>gcd</a:t>
            </a:r>
            <a:r>
              <a:rPr lang="en-US" dirty="0"/>
              <a:t>(0,5)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06C29-5B33-5108-5D87-5C721FEF436F}"/>
              </a:ext>
            </a:extLst>
          </p:cNvPr>
          <p:cNvSpPr txBox="1"/>
          <p:nvPr/>
        </p:nvSpPr>
        <p:spPr>
          <a:xfrm>
            <a:off x="4150273" y="1368425"/>
            <a:ext cx="6093372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gcd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(B==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gcd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(B, A%B);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911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22BA-D6D2-0D3C-AF9B-171AB79C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Recursion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37D1-E692-E174-DF2A-6D55CA201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2.Head Recursion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: If a recursive function calling itself and that recursive call is the first statement in the function then it’s known as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Head Recursion.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There’s no statement, no operation before the call. The function doesn’t have to process or perform any operation at the time of calling and all operations are done at returning time.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9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22BA-D6D2-0D3C-AF9B-171AB79C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Recursion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37D1-E692-E174-DF2A-6D55CA201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2.Head Recursion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: If a recursive function calling itself and that recursive call is the first statement in the function then it’s known as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Head Recursion.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There’s no statement, no operation before the call. The function doesn’t have to process or perform any operation at the time of calling and all operations are done at returning time.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443DC-923C-4C8E-924D-7494139D5D1F}"/>
              </a:ext>
            </a:extLst>
          </p:cNvPr>
          <p:cNvSpPr txBox="1"/>
          <p:nvPr/>
        </p:nvSpPr>
        <p:spPr>
          <a:xfrm>
            <a:off x="3577389" y="3630553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 &gt;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First statement in the function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 n;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114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1746</Words>
  <Application>Microsoft Office PowerPoint</Application>
  <PresentationFormat>Widescreen</PresentationFormat>
  <Paragraphs>276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Georgia</vt:lpstr>
      <vt:lpstr>Open Sans</vt:lpstr>
      <vt:lpstr>Times New Roman</vt:lpstr>
      <vt:lpstr>urw-din</vt:lpstr>
      <vt:lpstr>Office Theme</vt:lpstr>
      <vt:lpstr>Types of Recursions</vt:lpstr>
      <vt:lpstr>Types of Recursions: </vt:lpstr>
      <vt:lpstr>Direct Recursion</vt:lpstr>
      <vt:lpstr>Indirect Recursion</vt:lpstr>
      <vt:lpstr>Direct Recursion</vt:lpstr>
      <vt:lpstr>Direct Recursion</vt:lpstr>
      <vt:lpstr>PowerPoint Presentation</vt:lpstr>
      <vt:lpstr>Direct Recursion</vt:lpstr>
      <vt:lpstr>Direct Recursion</vt:lpstr>
      <vt:lpstr>PowerPoint Presentation</vt:lpstr>
      <vt:lpstr>Direct Recursion</vt:lpstr>
      <vt:lpstr>Direct Recursion</vt:lpstr>
      <vt:lpstr>PowerPoint Presentation</vt:lpstr>
      <vt:lpstr>Direct Recursion</vt:lpstr>
      <vt:lpstr>Direct Recursion</vt:lpstr>
      <vt:lpstr>PowerPoint Presentation</vt:lpstr>
      <vt:lpstr>Examples: </vt:lpstr>
      <vt:lpstr>Examples: </vt:lpstr>
      <vt:lpstr>Towers of Hanoi Problem</vt:lpstr>
      <vt:lpstr>Towers of Hanoi Problem</vt:lpstr>
      <vt:lpstr>Towers of Hanoi Problem</vt:lpstr>
      <vt:lpstr>Towers of Hanoi Problem</vt:lpstr>
      <vt:lpstr>Towers of Hanoi –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Recursions</dc:title>
  <dc:creator>aditi gedam</dc:creator>
  <cp:lastModifiedBy>aditi gedam</cp:lastModifiedBy>
  <cp:revision>8</cp:revision>
  <dcterms:created xsi:type="dcterms:W3CDTF">2023-01-27T06:00:55Z</dcterms:created>
  <dcterms:modified xsi:type="dcterms:W3CDTF">2023-02-01T01:23:23Z</dcterms:modified>
</cp:coreProperties>
</file>