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70" r:id="rId4"/>
    <p:sldId id="258" r:id="rId5"/>
    <p:sldId id="260" r:id="rId6"/>
    <p:sldId id="257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73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1D0A5EE-E996-45F1-95D6-AC8C4FAD74A6}">
          <p14:sldIdLst>
            <p14:sldId id="256"/>
            <p14:sldId id="269"/>
            <p14:sldId id="270"/>
            <p14:sldId id="258"/>
            <p14:sldId id="260"/>
            <p14:sldId id="257"/>
            <p14:sldId id="261"/>
            <p14:sldId id="262"/>
            <p14:sldId id="264"/>
            <p14:sldId id="265"/>
            <p14:sldId id="266"/>
            <p14:sldId id="267"/>
            <p14:sldId id="268"/>
            <p14:sldId id="271"/>
            <p14:sldId id="272"/>
            <p14:sldId id="273"/>
          </p14:sldIdLst>
        </p14:section>
        <p14:section name="Untitled Section" id="{E1DD48D7-3A88-45E0-B725-80C6DB277733}">
          <p14:sldIdLst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4" d="100"/>
          <a:sy n="94" d="100"/>
        </p:scale>
        <p:origin x="1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82E7C2D-AAB8-4B47-A4A0-42F35974486C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5857-3212-43F6-93F1-16DCB4A9C1D1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6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7C2D-AAB8-4B47-A4A0-42F35974486C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5857-3212-43F6-93F1-16DCB4A9C1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510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7C2D-AAB8-4B47-A4A0-42F35974486C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5857-3212-43F6-93F1-16DCB4A9C1D1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89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7C2D-AAB8-4B47-A4A0-42F35974486C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5857-3212-43F6-93F1-16DCB4A9C1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779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7C2D-AAB8-4B47-A4A0-42F35974486C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5857-3212-43F6-93F1-16DCB4A9C1D1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82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7C2D-AAB8-4B47-A4A0-42F35974486C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5857-3212-43F6-93F1-16DCB4A9C1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557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7C2D-AAB8-4B47-A4A0-42F35974486C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5857-3212-43F6-93F1-16DCB4A9C1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70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7C2D-AAB8-4B47-A4A0-42F35974486C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5857-3212-43F6-93F1-16DCB4A9C1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091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7C2D-AAB8-4B47-A4A0-42F35974486C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5857-3212-43F6-93F1-16DCB4A9C1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91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7C2D-AAB8-4B47-A4A0-42F35974486C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5857-3212-43F6-93F1-16DCB4A9C1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89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7C2D-AAB8-4B47-A4A0-42F35974486C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5857-3212-43F6-93F1-16DCB4A9C1D1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949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82E7C2D-AAB8-4B47-A4A0-42F35974486C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32D5857-3212-43F6-93F1-16DCB4A9C1D1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55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6629E-FB7D-2DE4-C11C-56DEB7C94B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Pointers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D4FE19-34F7-ADC8-DDFC-6293DA9277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639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46E58-BDFC-6360-7F6E-01391BB5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Value Pointed by Pointers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28700-C97B-F294-6C88-EF31B72FB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Initially, the address of c is assigned to the pc pointer using pc = &amp;c;. Since c is 5, *pc gives us 5.</a:t>
            </a:r>
          </a:p>
          <a:p>
            <a:r>
              <a:rPr lang="en-US" dirty="0"/>
              <a:t>Then, the address of d is assigned to the pc pointer using pc = &amp;d;. Since d is -15, *pc gives us -15.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F11784-C2A7-7166-8C24-7FB83C21BDF4}"/>
              </a:ext>
            </a:extLst>
          </p:cNvPr>
          <p:cNvSpPr txBox="1"/>
          <p:nvPr/>
        </p:nvSpPr>
        <p:spPr>
          <a:xfrm>
            <a:off x="5842001" y="3129975"/>
            <a:ext cx="6096000" cy="3046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pc, c, d;</a:t>
            </a:r>
          </a:p>
          <a:p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 = </a:t>
            </a:r>
            <a:r>
              <a:rPr lang="en-IN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 = -</a:t>
            </a:r>
            <a:r>
              <a:rPr lang="en-IN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pc = &amp;c; </a:t>
            </a:r>
            <a:r>
              <a:rPr lang="en-IN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*</a:t>
            </a:r>
            <a:r>
              <a:rPr lang="en-I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pc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IN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Output: 5</a:t>
            </a:r>
            <a:endParaRPr lang="en-I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pc = &amp;d; </a:t>
            </a:r>
            <a:r>
              <a:rPr lang="en-IN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*</a:t>
            </a:r>
            <a:r>
              <a:rPr lang="en-I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pc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IN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en-IN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Ouptut</a:t>
            </a:r>
            <a:r>
              <a:rPr lang="en-IN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-15</a:t>
            </a:r>
            <a:endParaRPr lang="en-I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207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46E58-BDFC-6360-7F6E-01391BB5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i="0" dirty="0">
                <a:solidFill>
                  <a:srgbClr val="25265E"/>
                </a:solidFill>
                <a:effectLst/>
                <a:latin typeface="euclid_circular_a"/>
              </a:rPr>
              <a:t>Working of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28700-C97B-F294-6C88-EF31B72FB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D8D36B-E08A-E102-AEB0-776ED491E5CC}"/>
              </a:ext>
            </a:extLst>
          </p:cNvPr>
          <p:cNvSpPr txBox="1"/>
          <p:nvPr/>
        </p:nvSpPr>
        <p:spPr>
          <a:xfrm>
            <a:off x="2116974" y="2011680"/>
            <a:ext cx="7270866" cy="461664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pc, c;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c = 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"Address of c: 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IN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&amp;c);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"Value of c: 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c);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 22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pc = &amp;c;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"Address of pointer pc: 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IN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pc);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 of pointer pc: 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*pc);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22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c = 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"Address of pointer pc: 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IN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pc);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 of pointer pc: 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*pc);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11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*pc = 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"Address of c: 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IN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&amp;c);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"Value of c: 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c);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2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3121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46E58-BDFC-6360-7F6E-01391BB5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Value Pointed by Pointers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28700-C97B-F294-6C88-EF31B72FB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assigned the address of c to the pc pointer.</a:t>
            </a:r>
          </a:p>
          <a:p>
            <a:r>
              <a:rPr lang="en-US" dirty="0"/>
              <a:t>Then, we changed *pc to 1 using *pc = 1;. Since pc and the address of c is the same, c will be equal to 1.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F11784-C2A7-7166-8C24-7FB83C21BDF4}"/>
              </a:ext>
            </a:extLst>
          </p:cNvPr>
          <p:cNvSpPr txBox="1"/>
          <p:nvPr/>
        </p:nvSpPr>
        <p:spPr>
          <a:xfrm>
            <a:off x="2438401" y="3429000"/>
            <a:ext cx="6096000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pc, c;</a:t>
            </a:r>
          </a:p>
          <a:p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 = </a:t>
            </a:r>
            <a:r>
              <a:rPr lang="en-IN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pc = &amp;c;</a:t>
            </a:r>
          </a:p>
          <a:p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 = </a:t>
            </a:r>
            <a:r>
              <a:rPr lang="en-IN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*pc);</a:t>
            </a:r>
            <a:r>
              <a:rPr lang="en-IN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// Output: 1</a:t>
            </a:r>
            <a:endParaRPr lang="en-I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IN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en-IN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Ouptut</a:t>
            </a:r>
            <a:r>
              <a:rPr lang="en-IN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1</a:t>
            </a:r>
            <a:endParaRPr lang="en-I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558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46E58-BDFC-6360-7F6E-01391BB5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Value Pointed by Pointers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28700-C97B-F294-6C88-EF31B72FB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assigned the address of c to the pc pointer.</a:t>
            </a:r>
          </a:p>
          <a:p>
            <a:r>
              <a:rPr lang="en-US" dirty="0"/>
              <a:t>Then, we changed *pc to 1 using *pc = 1;. Since pc and the address of c is the same, c will be equal to 1.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2BF36B-424F-BB96-1508-354CCED723DB}"/>
              </a:ext>
            </a:extLst>
          </p:cNvPr>
          <p:cNvSpPr txBox="1"/>
          <p:nvPr/>
        </p:nvSpPr>
        <p:spPr>
          <a:xfrm>
            <a:off x="3046535" y="1859340"/>
            <a:ext cx="6093068" cy="433965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 = </a:t>
            </a:r>
            <a:r>
              <a:rPr lang="en-IN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*pc = &amp;c;</a:t>
            </a:r>
          </a:p>
          <a:p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c = </a:t>
            </a:r>
            <a:r>
              <a:rPr lang="en-IN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2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*pc);</a:t>
            </a:r>
            <a:r>
              <a:rPr lang="en-IN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Output: 1</a:t>
            </a:r>
            <a:endParaRPr lang="en-I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c);</a:t>
            </a:r>
            <a:r>
              <a:rPr lang="en-IN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IN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Ouptut</a:t>
            </a:r>
            <a:r>
              <a:rPr lang="en-IN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1</a:t>
            </a:r>
            <a:endParaRPr lang="en-I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371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E0A50-1DDF-BFD0-5B32-748C050A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590FC-E23F-E5CC-733B-5E8EF237F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IN" b="1" i="0" dirty="0">
                <a:solidFill>
                  <a:srgbClr val="273239"/>
                </a:solidFill>
                <a:effectLst/>
                <a:latin typeface="urw-din"/>
              </a:rPr>
              <a:t>Void Pointers: </a:t>
            </a:r>
            <a:r>
              <a:rPr lang="en-US" dirty="0"/>
              <a:t>A Void Pointer in C can be defined as an address of any variable. It has no standard data type. A void pointer is created by using the keyword void.</a:t>
            </a:r>
          </a:p>
          <a:p>
            <a:pPr lvl="1" fontAlgn="base"/>
            <a:r>
              <a:rPr lang="en-US" i="0" dirty="0">
                <a:solidFill>
                  <a:srgbClr val="273239"/>
                </a:solidFill>
                <a:effectLst/>
                <a:latin typeface="urw-din"/>
              </a:rPr>
              <a:t>void* </a:t>
            </a:r>
            <a:r>
              <a:rPr lang="en-US" i="0" dirty="0" err="1">
                <a:solidFill>
                  <a:srgbClr val="273239"/>
                </a:solidFill>
                <a:effectLst/>
                <a:latin typeface="urw-din"/>
              </a:rPr>
              <a:t>ptr</a:t>
            </a:r>
            <a:r>
              <a:rPr lang="en-US" i="0" dirty="0">
                <a:solidFill>
                  <a:srgbClr val="273239"/>
                </a:solidFill>
                <a:effectLst/>
                <a:latin typeface="urw-din"/>
              </a:rPr>
              <a:t> = NULL;</a:t>
            </a:r>
          </a:p>
          <a:p>
            <a:pPr fontAlgn="base"/>
            <a:r>
              <a:rPr lang="en-IN" b="1" i="0" dirty="0">
                <a:solidFill>
                  <a:srgbClr val="273239"/>
                </a:solidFill>
                <a:effectLst/>
                <a:latin typeface="urw-din"/>
              </a:rPr>
              <a:t>NULL Pointers: </a:t>
            </a:r>
            <a:r>
              <a:rPr lang="en-US" i="0" dirty="0">
                <a:solidFill>
                  <a:srgbClr val="273239"/>
                </a:solidFill>
                <a:effectLst/>
                <a:latin typeface="urw-din"/>
              </a:rPr>
              <a:t>Null pointers can be created by assigning a zero value during pointer declaration. This method is useful when no address is assigned to the pointer.</a:t>
            </a:r>
          </a:p>
          <a:p>
            <a:pPr lvl="1" fontAlgn="base"/>
            <a:r>
              <a:rPr lang="en-US" i="0" dirty="0">
                <a:solidFill>
                  <a:srgbClr val="273239"/>
                </a:solidFill>
                <a:effectLst/>
                <a:latin typeface="urw-din"/>
              </a:rPr>
              <a:t>int * </a:t>
            </a:r>
            <a:r>
              <a:rPr lang="en-US" i="0" dirty="0" err="1">
                <a:solidFill>
                  <a:srgbClr val="273239"/>
                </a:solidFill>
                <a:effectLst/>
                <a:latin typeface="urw-din"/>
              </a:rPr>
              <a:t>ptr</a:t>
            </a:r>
            <a:r>
              <a:rPr lang="en-US" i="0" dirty="0">
                <a:solidFill>
                  <a:srgbClr val="273239"/>
                </a:solidFill>
                <a:effectLst/>
                <a:latin typeface="urw-din"/>
              </a:rPr>
              <a:t> = NULL;</a:t>
            </a:r>
          </a:p>
          <a:p>
            <a:pPr fontAlgn="base"/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Wild Pointers: </a:t>
            </a:r>
            <a:r>
              <a:rPr lang="en-US" i="0" dirty="0">
                <a:solidFill>
                  <a:srgbClr val="273239"/>
                </a:solidFill>
                <a:effectLst/>
                <a:latin typeface="urw-din"/>
              </a:rPr>
              <a:t>Wild Pointers are pointers that have not been initialized with something yet. These types of C-pointers can cause problems in our programs and can eventually cause them to crash.</a:t>
            </a:r>
          </a:p>
          <a:p>
            <a:pPr lvl="1" fontAlgn="base"/>
            <a:endParaRPr lang="en-US" i="0" dirty="0">
              <a:solidFill>
                <a:srgbClr val="273239"/>
              </a:solidFill>
              <a:effectLst/>
              <a:latin typeface="urw-din"/>
            </a:endParaRPr>
          </a:p>
          <a:p>
            <a:pPr fontAlgn="base"/>
            <a:endParaRPr lang="en-US" b="1" i="0" dirty="0">
              <a:solidFill>
                <a:srgbClr val="273239"/>
              </a:solidFill>
              <a:effectLst/>
              <a:latin typeface="urw-din"/>
            </a:endParaRPr>
          </a:p>
          <a:p>
            <a:pPr fontAlgn="base"/>
            <a:endParaRPr lang="en-IN" b="1" i="0" dirty="0">
              <a:solidFill>
                <a:srgbClr val="273239"/>
              </a:solidFill>
              <a:effectLst/>
              <a:latin typeface="urw-din"/>
            </a:endParaRPr>
          </a:p>
        </p:txBody>
      </p:sp>
    </p:spTree>
    <p:extLst>
      <p:ext uri="{BB962C8B-B14F-4D97-AF65-F5344CB8AC3E}">
        <p14:creationId xmlns:p14="http://schemas.microsoft.com/office/powerpoint/2010/main" val="2995450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E0A50-1DDF-BFD0-5B32-748C050A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590FC-E23F-E5CC-733B-5E8EF237F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IN" b="1" i="0" dirty="0">
                <a:solidFill>
                  <a:srgbClr val="273239"/>
                </a:solidFill>
                <a:effectLst/>
                <a:latin typeface="urw-din"/>
              </a:rPr>
              <a:t>Void Pointers: </a:t>
            </a:r>
            <a:r>
              <a:rPr lang="en-US" dirty="0"/>
              <a:t>A Void Pointer in C can be defined as an address of any variable. It has no standard data type. A void pointer is created by using the keyword void.</a:t>
            </a:r>
          </a:p>
          <a:p>
            <a:pPr lvl="1" fontAlgn="base"/>
            <a:r>
              <a:rPr lang="en-US" i="0" dirty="0">
                <a:solidFill>
                  <a:srgbClr val="273239"/>
                </a:solidFill>
                <a:effectLst/>
                <a:latin typeface="urw-din"/>
              </a:rPr>
              <a:t>void* </a:t>
            </a:r>
            <a:r>
              <a:rPr lang="en-US" i="0" dirty="0" err="1">
                <a:solidFill>
                  <a:srgbClr val="273239"/>
                </a:solidFill>
                <a:effectLst/>
                <a:latin typeface="urw-din"/>
              </a:rPr>
              <a:t>ptr</a:t>
            </a:r>
            <a:r>
              <a:rPr lang="en-US" i="0" dirty="0">
                <a:solidFill>
                  <a:srgbClr val="273239"/>
                </a:solidFill>
                <a:effectLst/>
                <a:latin typeface="urw-din"/>
              </a:rPr>
              <a:t> = NULL;</a:t>
            </a:r>
          </a:p>
          <a:p>
            <a:pPr fontAlgn="base"/>
            <a:r>
              <a:rPr lang="en-IN" b="1" i="0" dirty="0">
                <a:solidFill>
                  <a:srgbClr val="273239"/>
                </a:solidFill>
                <a:effectLst/>
                <a:latin typeface="urw-din"/>
              </a:rPr>
              <a:t>NULL Pointers: </a:t>
            </a:r>
            <a:r>
              <a:rPr lang="en-US" i="0" dirty="0">
                <a:solidFill>
                  <a:srgbClr val="273239"/>
                </a:solidFill>
                <a:effectLst/>
                <a:latin typeface="urw-din"/>
              </a:rPr>
              <a:t>Null pointers can be created by assigning a zero value during pointer declaration. This method is useful when no address is assigned to the pointer.</a:t>
            </a:r>
          </a:p>
          <a:p>
            <a:pPr lvl="1" fontAlgn="base"/>
            <a:r>
              <a:rPr lang="en-US" i="0" dirty="0">
                <a:solidFill>
                  <a:srgbClr val="273239"/>
                </a:solidFill>
                <a:effectLst/>
                <a:latin typeface="urw-din"/>
              </a:rPr>
              <a:t>int * </a:t>
            </a:r>
            <a:r>
              <a:rPr lang="en-US" i="0" dirty="0" err="1">
                <a:solidFill>
                  <a:srgbClr val="273239"/>
                </a:solidFill>
                <a:effectLst/>
                <a:latin typeface="urw-din"/>
              </a:rPr>
              <a:t>ptr</a:t>
            </a:r>
            <a:r>
              <a:rPr lang="en-US" i="0" dirty="0">
                <a:solidFill>
                  <a:srgbClr val="273239"/>
                </a:solidFill>
                <a:effectLst/>
                <a:latin typeface="urw-din"/>
              </a:rPr>
              <a:t> = NULL;</a:t>
            </a:r>
          </a:p>
          <a:p>
            <a:pPr fontAlgn="base"/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Wild Pointers: </a:t>
            </a:r>
            <a:r>
              <a:rPr lang="en-US" i="0" dirty="0">
                <a:solidFill>
                  <a:srgbClr val="273239"/>
                </a:solidFill>
                <a:effectLst/>
                <a:latin typeface="urw-din"/>
              </a:rPr>
              <a:t>Wild Pointers are pointers that have not been initialized with something yet. These types of C-pointers can cause problems in our programs and can eventually cause them to crash.</a:t>
            </a:r>
          </a:p>
          <a:p>
            <a:pPr lvl="1" fontAlgn="base"/>
            <a:endParaRPr lang="en-US" i="0" dirty="0">
              <a:solidFill>
                <a:srgbClr val="273239"/>
              </a:solidFill>
              <a:effectLst/>
              <a:latin typeface="urw-din"/>
            </a:endParaRPr>
          </a:p>
          <a:p>
            <a:pPr fontAlgn="base"/>
            <a:endParaRPr lang="en-US" b="1" i="0" dirty="0">
              <a:solidFill>
                <a:srgbClr val="273239"/>
              </a:solidFill>
              <a:effectLst/>
              <a:latin typeface="urw-din"/>
            </a:endParaRPr>
          </a:p>
          <a:p>
            <a:pPr fontAlgn="base"/>
            <a:endParaRPr lang="en-IN" b="1" i="0" dirty="0">
              <a:solidFill>
                <a:srgbClr val="273239"/>
              </a:solidFill>
              <a:effectLst/>
              <a:latin typeface="urw-di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E1CFB3-EB70-5397-6DCD-DB7CAC2CA8E8}"/>
              </a:ext>
            </a:extLst>
          </p:cNvPr>
          <p:cNvSpPr txBox="1"/>
          <p:nvPr/>
        </p:nvSpPr>
        <p:spPr>
          <a:xfrm>
            <a:off x="3239966" y="3173832"/>
            <a:ext cx="6093068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wild pointer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20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*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4512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9CCCF-AE10-C485-ADDF-1C8CCE4B9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407C4-8137-20EA-DDDC-91F396DF8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function to swap two values using pointers.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241924-27EB-DE53-56ED-054B64329AF3}"/>
              </a:ext>
            </a:extLst>
          </p:cNvPr>
          <p:cNvSpPr txBox="1"/>
          <p:nvPr/>
        </p:nvSpPr>
        <p:spPr>
          <a:xfrm>
            <a:off x="1192795" y="3105834"/>
            <a:ext cx="67305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Enter Two numbers: 5 8</a:t>
            </a:r>
          </a:p>
          <a:p>
            <a:r>
              <a:rPr lang="en-US" dirty="0"/>
              <a:t>numbers after swapping: 8 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8386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ED09E-603A-9FEE-C3C5-0775DAFE4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5EBD6-7321-88CB-C551-3519FEC82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a program in C to find the sum of digits of a number</a:t>
            </a:r>
          </a:p>
          <a:p>
            <a:pPr marL="0" indent="0">
              <a:buNone/>
            </a:pPr>
            <a:r>
              <a:rPr lang="en-US" dirty="0"/>
              <a:t>using recursion.</a:t>
            </a:r>
          </a:p>
          <a:p>
            <a:pPr marL="457200" lvl="1" indent="0">
              <a:buNone/>
            </a:pPr>
            <a:r>
              <a:rPr lang="en-US" dirty="0"/>
              <a:t>Test Data:</a:t>
            </a:r>
          </a:p>
          <a:p>
            <a:pPr marL="457200" lvl="1" indent="0">
              <a:buNone/>
            </a:pPr>
            <a:r>
              <a:rPr lang="en-US" dirty="0"/>
              <a:t>Input any number to find the sum of digits: 25</a:t>
            </a:r>
          </a:p>
          <a:p>
            <a:pPr marL="457200" lvl="1" indent="0">
              <a:buNone/>
            </a:pPr>
            <a:r>
              <a:rPr lang="en-US" dirty="0"/>
              <a:t>3</a:t>
            </a:r>
          </a:p>
          <a:p>
            <a:pPr marL="457200" lvl="1" indent="0">
              <a:buNone/>
            </a:pPr>
            <a:r>
              <a:rPr lang="en-US" dirty="0"/>
              <a:t>Expected Output:</a:t>
            </a:r>
          </a:p>
          <a:p>
            <a:pPr marL="457200" lvl="1" indent="0">
              <a:buNone/>
            </a:pPr>
            <a:r>
              <a:rPr lang="en-US" dirty="0"/>
              <a:t>The Sum of digits of 25 = 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3707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515E2-53D3-EFC0-E321-D2421AD80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39CF9-A730-EA09-7D3D-7BFB46A69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a program in C to convert a decimal number to</a:t>
            </a:r>
          </a:p>
          <a:p>
            <a:pPr marL="0" indent="0">
              <a:buNone/>
            </a:pPr>
            <a:r>
              <a:rPr lang="en-US" dirty="0"/>
              <a:t>binary using recursion.</a:t>
            </a:r>
          </a:p>
          <a:p>
            <a:pPr marL="0" indent="0">
              <a:buNone/>
            </a:pPr>
            <a:r>
              <a:rPr lang="en-US" dirty="0"/>
              <a:t>Test Data:</a:t>
            </a:r>
          </a:p>
          <a:p>
            <a:pPr marL="0" indent="0">
              <a:buNone/>
            </a:pPr>
            <a:r>
              <a:rPr lang="en-US" dirty="0"/>
              <a:t>Input any decimal number: 66</a:t>
            </a:r>
          </a:p>
          <a:p>
            <a:pPr marL="0" indent="0">
              <a:buNone/>
            </a:pPr>
            <a:r>
              <a:rPr lang="en-US" dirty="0"/>
              <a:t>Expected Output :</a:t>
            </a:r>
          </a:p>
          <a:p>
            <a:pPr marL="0" indent="0">
              <a:buNone/>
            </a:pPr>
            <a:r>
              <a:rPr lang="en-US" dirty="0"/>
              <a:t>The Binary value of decimal no. 66 is: 1000010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1136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BEF3C-365B-A05D-7A3C-BFA93278B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pointer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53BA5-970D-4920-7A6E-73E5321A5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Pass by reference</a:t>
            </a:r>
          </a:p>
          <a:p>
            <a:r>
              <a:rPr lang="en-US" dirty="0"/>
              <a:t>For accessing array elements</a:t>
            </a:r>
          </a:p>
          <a:p>
            <a:r>
              <a:rPr lang="en-US" dirty="0"/>
              <a:t>To return multiple values</a:t>
            </a:r>
          </a:p>
          <a:p>
            <a:r>
              <a:rPr lang="en-US" dirty="0"/>
              <a:t>Dynamic memory allocation</a:t>
            </a:r>
          </a:p>
          <a:p>
            <a:r>
              <a:rPr lang="en-US" dirty="0"/>
              <a:t>To Implement data structures</a:t>
            </a:r>
          </a:p>
          <a:p>
            <a:r>
              <a:rPr lang="en-US" dirty="0"/>
              <a:t>To do System-Level Programming where memory addresses are useful</a:t>
            </a:r>
          </a:p>
          <a:p>
            <a:r>
              <a:rPr lang="en-US" dirty="0"/>
              <a:t>To help locating exact value at exact location.</a:t>
            </a:r>
          </a:p>
          <a:p>
            <a:r>
              <a:rPr lang="en-US" dirty="0"/>
              <a:t>To avoid compiler confusion for same variable name.</a:t>
            </a:r>
          </a:p>
          <a:p>
            <a:r>
              <a:rPr lang="en-US" dirty="0"/>
              <a:t>To use in Control Tables.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6844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518C7-C59B-402D-B1A3-1AF0C930F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pointers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0A54E-FF07-0325-8737-A2726CEB4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corruption can occur if an incorrect value is provided to pointers</a:t>
            </a:r>
          </a:p>
          <a:p>
            <a:r>
              <a:rPr lang="en-US" dirty="0"/>
              <a:t>Pointers are Complex to understand.</a:t>
            </a:r>
          </a:p>
          <a:p>
            <a:r>
              <a:rPr lang="en-US" dirty="0"/>
              <a:t>Pointers are majorly responsible for memory leaks.</a:t>
            </a:r>
          </a:p>
          <a:p>
            <a:r>
              <a:rPr lang="en-US" dirty="0"/>
              <a:t>Pointers are comparatively slower than variables in C.</a:t>
            </a:r>
          </a:p>
          <a:p>
            <a:r>
              <a:rPr lang="en-US" dirty="0"/>
              <a:t>Uninitialized pointers might cause segmentation fault.</a:t>
            </a:r>
          </a:p>
        </p:txBody>
      </p:sp>
    </p:spTree>
    <p:extLst>
      <p:ext uri="{BB962C8B-B14F-4D97-AF65-F5344CB8AC3E}">
        <p14:creationId xmlns:p14="http://schemas.microsoft.com/office/powerpoint/2010/main" val="1949013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41A9E-6B1E-DCA2-6F24-FD8993E54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in 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5CE20-A3E9-638E-A056-5351E3541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you have a variable var in your program, &amp;var will give you its address in the memory.</a:t>
            </a:r>
          </a:p>
          <a:p>
            <a:pPr marL="0" indent="0">
              <a:buNone/>
            </a:pPr>
            <a:r>
              <a:rPr lang="en-US" dirty="0"/>
              <a:t>We have used address numerous times while using the </a:t>
            </a:r>
            <a:r>
              <a:rPr lang="en-US" dirty="0" err="1"/>
              <a:t>scanf</a:t>
            </a:r>
            <a:r>
              <a:rPr lang="en-US" dirty="0"/>
              <a:t>() function.</a:t>
            </a:r>
          </a:p>
          <a:p>
            <a:pPr marL="0" indent="0">
              <a:buNone/>
            </a:pPr>
            <a:r>
              <a:rPr lang="en-US" dirty="0" err="1"/>
              <a:t>scanf</a:t>
            </a:r>
            <a:r>
              <a:rPr lang="en-US" dirty="0"/>
              <a:t>("%d", &amp;var);</a:t>
            </a:r>
          </a:p>
          <a:p>
            <a:pPr marL="0" indent="0">
              <a:buNone/>
            </a:pPr>
            <a:r>
              <a:rPr lang="en-US" dirty="0"/>
              <a:t>Here, the value entered by the user is stored in the address of var variable. Let's take a working example.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203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41A9E-6B1E-DCA2-6F24-FD8993E54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in 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5CE20-A3E9-638E-A056-5351E3541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you have a variable var in your program, &amp;var will give you its address in the memory.</a:t>
            </a:r>
          </a:p>
          <a:p>
            <a:pPr marL="0" indent="0">
              <a:buNone/>
            </a:pPr>
            <a:r>
              <a:rPr lang="en-US" dirty="0"/>
              <a:t>We have used address numerous times while using the </a:t>
            </a:r>
            <a:r>
              <a:rPr lang="en-US" dirty="0" err="1"/>
              <a:t>scanf</a:t>
            </a:r>
            <a:r>
              <a:rPr lang="en-US" dirty="0"/>
              <a:t>() function.</a:t>
            </a:r>
          </a:p>
          <a:p>
            <a:pPr marL="0" indent="0">
              <a:buNone/>
            </a:pPr>
            <a:r>
              <a:rPr lang="en-US" dirty="0" err="1"/>
              <a:t>scanf</a:t>
            </a:r>
            <a:r>
              <a:rPr lang="en-US" dirty="0"/>
              <a:t>("%d", &amp;var);</a:t>
            </a:r>
          </a:p>
          <a:p>
            <a:pPr marL="0" indent="0">
              <a:buNone/>
            </a:pPr>
            <a:r>
              <a:rPr lang="en-US" dirty="0"/>
              <a:t>Here, the value entered by the user is stored in the address of var variable. Let's take a working example.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32BE30-DFE7-E16A-805F-3CB505EE80A3}"/>
              </a:ext>
            </a:extLst>
          </p:cNvPr>
          <p:cNvSpPr txBox="1"/>
          <p:nvPr/>
        </p:nvSpPr>
        <p:spPr>
          <a:xfrm>
            <a:off x="3048693" y="1720840"/>
            <a:ext cx="6097384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var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"var: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var);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Notice the use of &amp; before var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"address of var: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&amp;var); 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061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E0A50-1DDF-BFD0-5B32-748C050A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590FC-E23F-E5CC-733B-5E8EF237F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Pointers (pointer variables) are special variables that are used to store addresses rather than values.</a:t>
            </a:r>
          </a:p>
          <a:p>
            <a:r>
              <a:rPr lang="en-US" dirty="0"/>
              <a:t>Here is how we can declare pointers.</a:t>
            </a:r>
          </a:p>
          <a:p>
            <a:pPr lvl="1"/>
            <a:r>
              <a:rPr lang="en-US" dirty="0"/>
              <a:t>int* p;</a:t>
            </a:r>
          </a:p>
          <a:p>
            <a:r>
              <a:rPr lang="en-US" dirty="0"/>
              <a:t>Assigning addresses to Pointers</a:t>
            </a:r>
          </a:p>
          <a:p>
            <a:pPr marL="0" indent="0">
              <a:buNone/>
            </a:pPr>
            <a:r>
              <a:rPr lang="en-US" dirty="0"/>
              <a:t>     Let's take an example.</a:t>
            </a:r>
          </a:p>
          <a:p>
            <a:pPr lvl="1"/>
            <a:r>
              <a:rPr lang="en-US" dirty="0"/>
              <a:t>int* pc, c;</a:t>
            </a:r>
          </a:p>
          <a:p>
            <a:pPr lvl="1"/>
            <a:r>
              <a:rPr lang="en-US" dirty="0"/>
              <a:t>c = 5;</a:t>
            </a:r>
          </a:p>
          <a:p>
            <a:pPr lvl="1"/>
            <a:r>
              <a:rPr lang="en-US" dirty="0"/>
              <a:t>pc = &amp;c;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3906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8CD21-4DDE-398A-B6F5-6E4A30309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811FD-CF70-B578-112F-367C256DF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Get Value of Thing Pointed by Pointers</a:t>
            </a:r>
          </a:p>
          <a:p>
            <a:pPr marL="0" indent="0">
              <a:buNone/>
            </a:pPr>
            <a:r>
              <a:rPr lang="en-US" dirty="0"/>
              <a:t>To get the value of the thing pointed by the pointers, we use the * operator. For example: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int* pc, c;</a:t>
            </a:r>
          </a:p>
          <a:p>
            <a:pPr lvl="1"/>
            <a:r>
              <a:rPr lang="en-US" dirty="0"/>
              <a:t>c = 5;</a:t>
            </a:r>
          </a:p>
          <a:p>
            <a:pPr lvl="1"/>
            <a:r>
              <a:rPr lang="en-US" dirty="0"/>
              <a:t>pc = &amp;c;</a:t>
            </a:r>
          </a:p>
          <a:p>
            <a:pPr lvl="1"/>
            <a:r>
              <a:rPr lang="en-US" dirty="0" err="1"/>
              <a:t>printf</a:t>
            </a:r>
            <a:r>
              <a:rPr lang="en-US" dirty="0"/>
              <a:t>("%d", *pc);   // Output: 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052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46E58-BDFC-6360-7F6E-01391BB5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Value Pointed by Pointers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28700-C97B-F294-6C88-EF31B72FB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assigned the address of c to the pc pointer.</a:t>
            </a:r>
          </a:p>
          <a:p>
            <a:r>
              <a:rPr lang="en-US" dirty="0"/>
              <a:t>Then, we changed the value of c to 1. Since pc and the address of c is the same, *pc gives us 1.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F11784-C2A7-7166-8C24-7FB83C21BDF4}"/>
              </a:ext>
            </a:extLst>
          </p:cNvPr>
          <p:cNvSpPr txBox="1"/>
          <p:nvPr/>
        </p:nvSpPr>
        <p:spPr>
          <a:xfrm>
            <a:off x="2438401" y="3429000"/>
            <a:ext cx="6096000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pc, c;</a:t>
            </a:r>
          </a:p>
          <a:p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 = </a:t>
            </a:r>
            <a:r>
              <a:rPr lang="en-IN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pc = &amp;c;</a:t>
            </a:r>
          </a:p>
          <a:p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 = </a:t>
            </a:r>
            <a:r>
              <a:rPr lang="en-IN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c);</a:t>
            </a:r>
            <a:r>
              <a:rPr lang="en-IN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// Output: 1</a:t>
            </a:r>
            <a:endParaRPr lang="en-I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*</a:t>
            </a:r>
            <a:r>
              <a:rPr lang="en-I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pc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IN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en-IN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Ouptut</a:t>
            </a:r>
            <a:r>
              <a:rPr lang="en-IN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1</a:t>
            </a:r>
            <a:endParaRPr lang="en-I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195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46E58-BDFC-6360-7F6E-01391BB5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Value Pointed by Pointers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28700-C97B-F294-6C88-EF31B72FB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assigned the address of c to the pc pointer.</a:t>
            </a:r>
          </a:p>
          <a:p>
            <a:r>
              <a:rPr lang="en-US" dirty="0"/>
              <a:t>Then, we changed *pc to 1 using *pc = 1;. Since pc and the address of c is the same, c will be equal to 1.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F11784-C2A7-7166-8C24-7FB83C21BDF4}"/>
              </a:ext>
            </a:extLst>
          </p:cNvPr>
          <p:cNvSpPr txBox="1"/>
          <p:nvPr/>
        </p:nvSpPr>
        <p:spPr>
          <a:xfrm>
            <a:off x="2438401" y="3429000"/>
            <a:ext cx="6096000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pc, c;</a:t>
            </a:r>
          </a:p>
          <a:p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 = </a:t>
            </a:r>
            <a:r>
              <a:rPr lang="en-IN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pc = &amp;c;</a:t>
            </a:r>
          </a:p>
          <a:p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 = </a:t>
            </a:r>
            <a:r>
              <a:rPr lang="en-IN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*pc);</a:t>
            </a:r>
            <a:r>
              <a:rPr lang="en-IN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// Output: 1</a:t>
            </a:r>
            <a:endParaRPr lang="en-I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IN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en-IN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Ouptut</a:t>
            </a:r>
            <a:r>
              <a:rPr lang="en-IN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1</a:t>
            </a:r>
            <a:endParaRPr lang="en-I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8231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115</TotalTime>
  <Words>1430</Words>
  <Application>Microsoft Office PowerPoint</Application>
  <PresentationFormat>Widescreen</PresentationFormat>
  <Paragraphs>166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Consolas</vt:lpstr>
      <vt:lpstr>euclid_circular_a</vt:lpstr>
      <vt:lpstr>Tw Cen MT</vt:lpstr>
      <vt:lpstr>Tw Cen MT Condensed</vt:lpstr>
      <vt:lpstr>urw-din</vt:lpstr>
      <vt:lpstr>Wingdings 3</vt:lpstr>
      <vt:lpstr>Integral</vt:lpstr>
      <vt:lpstr>Introduction to Pointers</vt:lpstr>
      <vt:lpstr>Applications of pointer</vt:lpstr>
      <vt:lpstr>Disadvantages of pointers</vt:lpstr>
      <vt:lpstr>Address in C</vt:lpstr>
      <vt:lpstr>Address in C</vt:lpstr>
      <vt:lpstr>C Pointers</vt:lpstr>
      <vt:lpstr>C Pointers</vt:lpstr>
      <vt:lpstr>Changing Value Pointed by Pointers</vt:lpstr>
      <vt:lpstr>Changing Value Pointed by Pointers</vt:lpstr>
      <vt:lpstr>Changing Value Pointed by Pointers</vt:lpstr>
      <vt:lpstr>Working of Pointers</vt:lpstr>
      <vt:lpstr>Changing Value Pointed by Pointers</vt:lpstr>
      <vt:lpstr>Changing Value Pointed by Pointers</vt:lpstr>
      <vt:lpstr>Pointers</vt:lpstr>
      <vt:lpstr>Pointers</vt:lpstr>
      <vt:lpstr>Practice</vt:lpstr>
      <vt:lpstr>Practice</vt:lpstr>
      <vt:lpstr>Practice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Pointers</dc:title>
  <dc:creator>aditi gedam</dc:creator>
  <cp:lastModifiedBy>aditi gedam</cp:lastModifiedBy>
  <cp:revision>2</cp:revision>
  <dcterms:created xsi:type="dcterms:W3CDTF">2023-01-31T23:15:43Z</dcterms:created>
  <dcterms:modified xsi:type="dcterms:W3CDTF">2023-02-01T12:50:48Z</dcterms:modified>
</cp:coreProperties>
</file>