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08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10083800" cy="7562850"/>
  <p:notesSz cx="100838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181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4732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4732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56361" y="1673733"/>
            <a:ext cx="4098290" cy="5147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06667" y="2636520"/>
            <a:ext cx="3505200" cy="4533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4732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864864" cy="755904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891283" y="1863852"/>
            <a:ext cx="8190230" cy="2792095"/>
          </a:xfrm>
          <a:custGeom>
            <a:avLst/>
            <a:gdLst/>
            <a:ahLst/>
            <a:cxnLst/>
            <a:rect l="l" t="t" r="r" b="b"/>
            <a:pathLst>
              <a:path w="8190230" h="2792095">
                <a:moveTo>
                  <a:pt x="8189976" y="0"/>
                </a:moveTo>
                <a:lnTo>
                  <a:pt x="0" y="0"/>
                </a:lnTo>
                <a:lnTo>
                  <a:pt x="0" y="2791968"/>
                </a:lnTo>
                <a:lnTo>
                  <a:pt x="8189976" y="2791968"/>
                </a:lnTo>
                <a:lnTo>
                  <a:pt x="8189976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2459" y="3959352"/>
            <a:ext cx="626745" cy="696595"/>
          </a:xfrm>
          <a:custGeom>
            <a:avLst/>
            <a:gdLst/>
            <a:ahLst/>
            <a:cxnLst/>
            <a:rect l="l" t="t" r="r" b="b"/>
            <a:pathLst>
              <a:path w="626744" h="696595">
                <a:moveTo>
                  <a:pt x="0" y="696468"/>
                </a:moveTo>
                <a:lnTo>
                  <a:pt x="626364" y="696468"/>
                </a:lnTo>
                <a:lnTo>
                  <a:pt x="626364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891284" y="1176527"/>
            <a:ext cx="1270000" cy="1385570"/>
          </a:xfrm>
          <a:custGeom>
            <a:avLst/>
            <a:gdLst/>
            <a:ahLst/>
            <a:cxnLst/>
            <a:rect l="l" t="t" r="r" b="b"/>
            <a:pathLst>
              <a:path w="1270000" h="1385570">
                <a:moveTo>
                  <a:pt x="623316" y="687324"/>
                </a:moveTo>
                <a:lnTo>
                  <a:pt x="0" y="687324"/>
                </a:lnTo>
                <a:lnTo>
                  <a:pt x="0" y="1385328"/>
                </a:lnTo>
                <a:lnTo>
                  <a:pt x="623316" y="1385328"/>
                </a:lnTo>
                <a:lnTo>
                  <a:pt x="623316" y="687324"/>
                </a:lnTo>
                <a:close/>
              </a:path>
              <a:path w="1270000" h="1385570">
                <a:moveTo>
                  <a:pt x="1269492" y="0"/>
                </a:moveTo>
                <a:lnTo>
                  <a:pt x="623316" y="0"/>
                </a:lnTo>
                <a:lnTo>
                  <a:pt x="623316" y="687324"/>
                </a:lnTo>
                <a:lnTo>
                  <a:pt x="1269492" y="687324"/>
                </a:lnTo>
                <a:lnTo>
                  <a:pt x="1269492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58824" y="3959352"/>
            <a:ext cx="641985" cy="696595"/>
          </a:xfrm>
          <a:custGeom>
            <a:avLst/>
            <a:gdLst/>
            <a:ahLst/>
            <a:cxnLst/>
            <a:rect l="l" t="t" r="r" b="b"/>
            <a:pathLst>
              <a:path w="641985" h="696595">
                <a:moveTo>
                  <a:pt x="0" y="696468"/>
                </a:moveTo>
                <a:lnTo>
                  <a:pt x="641604" y="696468"/>
                </a:lnTo>
                <a:lnTo>
                  <a:pt x="641604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514600" y="1863852"/>
            <a:ext cx="646430" cy="708660"/>
          </a:xfrm>
          <a:custGeom>
            <a:avLst/>
            <a:gdLst/>
            <a:ahLst/>
            <a:cxnLst/>
            <a:rect l="l" t="t" r="r" b="b"/>
            <a:pathLst>
              <a:path w="646430" h="708660">
                <a:moveTo>
                  <a:pt x="646176" y="0"/>
                </a:moveTo>
                <a:lnTo>
                  <a:pt x="0" y="0"/>
                </a:lnTo>
                <a:lnTo>
                  <a:pt x="0" y="708660"/>
                </a:lnTo>
                <a:lnTo>
                  <a:pt x="646176" y="708660"/>
                </a:lnTo>
                <a:lnTo>
                  <a:pt x="646176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58824" y="2561844"/>
            <a:ext cx="632460" cy="687705"/>
          </a:xfrm>
          <a:custGeom>
            <a:avLst/>
            <a:gdLst/>
            <a:ahLst/>
            <a:cxnLst/>
            <a:rect l="l" t="t" r="r" b="b"/>
            <a:pathLst>
              <a:path w="632460" h="687705">
                <a:moveTo>
                  <a:pt x="0" y="687323"/>
                </a:moveTo>
                <a:lnTo>
                  <a:pt x="632459" y="687323"/>
                </a:lnTo>
                <a:lnTo>
                  <a:pt x="632459" y="0"/>
                </a:lnTo>
                <a:lnTo>
                  <a:pt x="0" y="0"/>
                </a:lnTo>
                <a:lnTo>
                  <a:pt x="0" y="687323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2561844"/>
            <a:ext cx="641985" cy="698500"/>
          </a:xfrm>
          <a:custGeom>
            <a:avLst/>
            <a:gdLst/>
            <a:ahLst/>
            <a:cxnLst/>
            <a:rect l="l" t="t" r="r" b="b"/>
            <a:pathLst>
              <a:path w="641985" h="698500">
                <a:moveTo>
                  <a:pt x="641604" y="0"/>
                </a:moveTo>
                <a:lnTo>
                  <a:pt x="0" y="0"/>
                </a:lnTo>
                <a:lnTo>
                  <a:pt x="0" y="697991"/>
                </a:lnTo>
                <a:lnTo>
                  <a:pt x="641604" y="697991"/>
                </a:lnTo>
                <a:lnTo>
                  <a:pt x="641604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891283" y="2561844"/>
            <a:ext cx="634365" cy="698500"/>
          </a:xfrm>
          <a:custGeom>
            <a:avLst/>
            <a:gdLst/>
            <a:ahLst/>
            <a:cxnLst/>
            <a:rect l="l" t="t" r="r" b="b"/>
            <a:pathLst>
              <a:path w="634364" h="698500">
                <a:moveTo>
                  <a:pt x="633983" y="0"/>
                </a:moveTo>
                <a:lnTo>
                  <a:pt x="0" y="0"/>
                </a:lnTo>
                <a:lnTo>
                  <a:pt x="0" y="697991"/>
                </a:lnTo>
                <a:lnTo>
                  <a:pt x="633983" y="697991"/>
                </a:lnTo>
                <a:lnTo>
                  <a:pt x="633983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32459" y="3249168"/>
            <a:ext cx="626745" cy="710565"/>
          </a:xfrm>
          <a:custGeom>
            <a:avLst/>
            <a:gdLst/>
            <a:ahLst/>
            <a:cxnLst/>
            <a:rect l="l" t="t" r="r" b="b"/>
            <a:pathLst>
              <a:path w="626744" h="710564">
                <a:moveTo>
                  <a:pt x="0" y="710184"/>
                </a:moveTo>
                <a:lnTo>
                  <a:pt x="626364" y="710184"/>
                </a:lnTo>
                <a:lnTo>
                  <a:pt x="626364" y="0"/>
                </a:lnTo>
                <a:lnTo>
                  <a:pt x="0" y="0"/>
                </a:lnTo>
                <a:lnTo>
                  <a:pt x="0" y="71018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258824" y="3249168"/>
            <a:ext cx="641985" cy="710565"/>
          </a:xfrm>
          <a:custGeom>
            <a:avLst/>
            <a:gdLst/>
            <a:ahLst/>
            <a:cxnLst/>
            <a:rect l="l" t="t" r="r" b="b"/>
            <a:pathLst>
              <a:path w="641985" h="710564">
                <a:moveTo>
                  <a:pt x="641604" y="0"/>
                </a:moveTo>
                <a:lnTo>
                  <a:pt x="0" y="0"/>
                </a:lnTo>
                <a:lnTo>
                  <a:pt x="0" y="710184"/>
                </a:lnTo>
                <a:lnTo>
                  <a:pt x="641604" y="710184"/>
                </a:lnTo>
                <a:lnTo>
                  <a:pt x="641604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4732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4732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315468" cy="58826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5675" y="149352"/>
            <a:ext cx="9625584" cy="30022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51104" y="0"/>
            <a:ext cx="306705" cy="299085"/>
          </a:xfrm>
          <a:custGeom>
            <a:avLst/>
            <a:gdLst/>
            <a:ahLst/>
            <a:cxnLst/>
            <a:rect l="l" t="t" r="r" b="b"/>
            <a:pathLst>
              <a:path w="306705" h="299085">
                <a:moveTo>
                  <a:pt x="152400" y="149352"/>
                </a:moveTo>
                <a:lnTo>
                  <a:pt x="0" y="149352"/>
                </a:lnTo>
                <a:lnTo>
                  <a:pt x="0" y="298704"/>
                </a:lnTo>
                <a:lnTo>
                  <a:pt x="152400" y="298704"/>
                </a:lnTo>
                <a:lnTo>
                  <a:pt x="152400" y="149352"/>
                </a:lnTo>
                <a:close/>
              </a:path>
              <a:path w="306705" h="299085">
                <a:moveTo>
                  <a:pt x="306324" y="0"/>
                </a:moveTo>
                <a:lnTo>
                  <a:pt x="152400" y="0"/>
                </a:lnTo>
                <a:lnTo>
                  <a:pt x="152400" y="149352"/>
                </a:lnTo>
                <a:lnTo>
                  <a:pt x="306324" y="149352"/>
                </a:lnTo>
                <a:lnTo>
                  <a:pt x="306324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03503" y="149352"/>
            <a:ext cx="154305" cy="155575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23" y="0"/>
                </a:moveTo>
                <a:lnTo>
                  <a:pt x="0" y="0"/>
                </a:lnTo>
                <a:lnTo>
                  <a:pt x="0" y="155448"/>
                </a:lnTo>
                <a:lnTo>
                  <a:pt x="153923" y="155448"/>
                </a:lnTo>
                <a:lnTo>
                  <a:pt x="153923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03275" y="303276"/>
            <a:ext cx="149860" cy="147955"/>
          </a:xfrm>
          <a:custGeom>
            <a:avLst/>
            <a:gdLst/>
            <a:ahLst/>
            <a:cxnLst/>
            <a:rect l="l" t="t" r="r" b="b"/>
            <a:pathLst>
              <a:path w="149859" h="147954">
                <a:moveTo>
                  <a:pt x="0" y="147827"/>
                </a:moveTo>
                <a:lnTo>
                  <a:pt x="149352" y="147827"/>
                </a:lnTo>
                <a:lnTo>
                  <a:pt x="149352" y="0"/>
                </a:lnTo>
                <a:lnTo>
                  <a:pt x="0" y="0"/>
                </a:lnTo>
                <a:lnTo>
                  <a:pt x="0" y="147827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4779" y="150876"/>
            <a:ext cx="157480" cy="152400"/>
          </a:xfrm>
          <a:custGeom>
            <a:avLst/>
            <a:gdLst/>
            <a:ahLst/>
            <a:cxnLst/>
            <a:rect l="l" t="t" r="r" b="b"/>
            <a:pathLst>
              <a:path w="157479" h="152400">
                <a:moveTo>
                  <a:pt x="156971" y="0"/>
                </a:moveTo>
                <a:lnTo>
                  <a:pt x="0" y="0"/>
                </a:lnTo>
                <a:lnTo>
                  <a:pt x="0" y="152400"/>
                </a:lnTo>
                <a:lnTo>
                  <a:pt x="156971" y="152400"/>
                </a:lnTo>
                <a:lnTo>
                  <a:pt x="156971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03276" y="298703"/>
            <a:ext cx="300355" cy="303530"/>
          </a:xfrm>
          <a:custGeom>
            <a:avLst/>
            <a:gdLst/>
            <a:ahLst/>
            <a:cxnLst/>
            <a:rect l="l" t="t" r="r" b="b"/>
            <a:pathLst>
              <a:path w="300355" h="303530">
                <a:moveTo>
                  <a:pt x="300228" y="0"/>
                </a:moveTo>
                <a:lnTo>
                  <a:pt x="147828" y="0"/>
                </a:lnTo>
                <a:lnTo>
                  <a:pt x="147828" y="152400"/>
                </a:lnTo>
                <a:lnTo>
                  <a:pt x="0" y="152400"/>
                </a:lnTo>
                <a:lnTo>
                  <a:pt x="0" y="303276"/>
                </a:lnTo>
                <a:lnTo>
                  <a:pt x="149352" y="303276"/>
                </a:lnTo>
                <a:lnTo>
                  <a:pt x="149352" y="152400"/>
                </a:lnTo>
                <a:lnTo>
                  <a:pt x="300228" y="152400"/>
                </a:lnTo>
                <a:lnTo>
                  <a:pt x="300228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2937" y="483869"/>
            <a:ext cx="8897924" cy="1518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2541" y="1865757"/>
            <a:ext cx="5012690" cy="5293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19565" y="7104283"/>
            <a:ext cx="295909" cy="257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4732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0427" y="3259836"/>
            <a:ext cx="8181340" cy="1396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07415" algn="ctr">
              <a:lnSpc>
                <a:spcPts val="4250"/>
              </a:lnSpc>
            </a:pPr>
            <a:r>
              <a:rPr sz="5500" dirty="0">
                <a:solidFill>
                  <a:srgbClr val="FFFFFF"/>
                </a:solidFill>
              </a:rPr>
              <a:t>1-d</a:t>
            </a:r>
            <a:r>
              <a:rPr sz="5500" spc="-35" dirty="0">
                <a:solidFill>
                  <a:srgbClr val="FFFFFF"/>
                </a:solidFill>
              </a:rPr>
              <a:t> </a:t>
            </a:r>
            <a:r>
              <a:rPr sz="5500" spc="-5" dirty="0">
                <a:solidFill>
                  <a:srgbClr val="FFFFFF"/>
                </a:solidFill>
              </a:rPr>
              <a:t>Arrays</a:t>
            </a:r>
            <a:endParaRPr sz="55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6467" y="1182382"/>
            <a:ext cx="8882380" cy="565594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5"/>
              </a:spcBef>
              <a:buClr>
                <a:srgbClr val="00007C"/>
              </a:buClr>
              <a:buSzPct val="74285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500" dirty="0">
                <a:latin typeface="Arial MT"/>
                <a:cs typeface="Arial MT"/>
              </a:rPr>
              <a:t>Examples:</a:t>
            </a:r>
          </a:p>
          <a:p>
            <a:pPr marL="952500" marR="5560695">
              <a:lnSpc>
                <a:spcPct val="120000"/>
              </a:lnSpc>
              <a:spcBef>
                <a:spcPts val="10"/>
              </a:spcBef>
              <a:tabLst>
                <a:tab pos="1587500" algn="l"/>
                <a:tab pos="1938020" algn="l"/>
              </a:tabLst>
            </a:pPr>
            <a:r>
              <a:rPr sz="3100" spc="-5" dirty="0">
                <a:latin typeface="Arial MT"/>
                <a:cs typeface="Arial MT"/>
              </a:rPr>
              <a:t>int	x[10]; 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ch</a:t>
            </a:r>
            <a:r>
              <a:rPr sz="3100" spc="-15" dirty="0">
                <a:latin typeface="Arial MT"/>
                <a:cs typeface="Arial MT"/>
              </a:rPr>
              <a:t>a</a:t>
            </a:r>
            <a:r>
              <a:rPr sz="3100" spc="-5" dirty="0">
                <a:latin typeface="Arial MT"/>
                <a:cs typeface="Arial MT"/>
              </a:rPr>
              <a:t>r</a:t>
            </a:r>
            <a:r>
              <a:rPr sz="3100" dirty="0">
                <a:latin typeface="Arial MT"/>
                <a:cs typeface="Arial MT"/>
              </a:rPr>
              <a:t>	</a:t>
            </a:r>
            <a:r>
              <a:rPr sz="3100" spc="-5" dirty="0">
                <a:latin typeface="Arial MT"/>
                <a:cs typeface="Arial MT"/>
              </a:rPr>
              <a:t>lin</a:t>
            </a:r>
            <a:r>
              <a:rPr sz="3100" spc="-25" dirty="0">
                <a:latin typeface="Arial MT"/>
                <a:cs typeface="Arial MT"/>
              </a:rPr>
              <a:t>e</a:t>
            </a:r>
            <a:r>
              <a:rPr sz="3100" spc="-5" dirty="0">
                <a:latin typeface="Arial MT"/>
                <a:cs typeface="Arial MT"/>
              </a:rPr>
              <a:t>[80];</a:t>
            </a:r>
            <a:endParaRPr sz="3100" dirty="0">
              <a:latin typeface="Arial MT"/>
              <a:cs typeface="Arial MT"/>
            </a:endParaRPr>
          </a:p>
          <a:p>
            <a:pPr marL="952500" marR="4926330">
              <a:lnSpc>
                <a:spcPct val="120000"/>
              </a:lnSpc>
              <a:tabLst>
                <a:tab pos="1917064" algn="l"/>
                <a:tab pos="1938020" algn="l"/>
              </a:tabLst>
            </a:pPr>
            <a:r>
              <a:rPr sz="3100" spc="-5" dirty="0">
                <a:latin typeface="Arial MT"/>
                <a:cs typeface="Arial MT"/>
              </a:rPr>
              <a:t>flo</a:t>
            </a:r>
            <a:r>
              <a:rPr sz="3100" spc="-15" dirty="0">
                <a:latin typeface="Arial MT"/>
                <a:cs typeface="Arial MT"/>
              </a:rPr>
              <a:t>a</a:t>
            </a:r>
            <a:r>
              <a:rPr sz="3100" spc="-5" dirty="0">
                <a:latin typeface="Arial MT"/>
                <a:cs typeface="Arial MT"/>
              </a:rPr>
              <a:t>t</a:t>
            </a:r>
            <a:r>
              <a:rPr sz="3100" dirty="0">
                <a:latin typeface="Arial MT"/>
                <a:cs typeface="Arial MT"/>
              </a:rPr>
              <a:t>	</a:t>
            </a:r>
            <a:r>
              <a:rPr sz="3100" spc="-5" dirty="0">
                <a:latin typeface="Arial MT"/>
                <a:cs typeface="Arial MT"/>
              </a:rPr>
              <a:t>po</a:t>
            </a:r>
            <a:r>
              <a:rPr sz="3100" spc="-15" dirty="0">
                <a:latin typeface="Arial MT"/>
                <a:cs typeface="Arial MT"/>
              </a:rPr>
              <a:t>i</a:t>
            </a:r>
            <a:r>
              <a:rPr sz="3100" spc="-5" dirty="0">
                <a:latin typeface="Arial MT"/>
                <a:cs typeface="Arial MT"/>
              </a:rPr>
              <a:t>nts[1</a:t>
            </a:r>
            <a:r>
              <a:rPr sz="3100" spc="-15" dirty="0">
                <a:latin typeface="Arial MT"/>
                <a:cs typeface="Arial MT"/>
              </a:rPr>
              <a:t>5</a:t>
            </a:r>
            <a:r>
              <a:rPr sz="3100" spc="-5" dirty="0">
                <a:latin typeface="Arial MT"/>
                <a:cs typeface="Arial MT"/>
              </a:rPr>
              <a:t>0];  char		name[35];</a:t>
            </a:r>
            <a:endParaRPr sz="3100" dirty="0">
              <a:latin typeface="Arial MT"/>
              <a:cs typeface="Arial MT"/>
            </a:endParaRPr>
          </a:p>
          <a:p>
            <a:pPr marL="390525" marR="276225" indent="-378460">
              <a:lnSpc>
                <a:spcPct val="100000"/>
              </a:lnSpc>
              <a:spcBef>
                <a:spcPts val="745"/>
              </a:spcBef>
              <a:buClr>
                <a:srgbClr val="00007C"/>
              </a:buClr>
              <a:buSzPct val="74193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100" spc="-5" dirty="0">
                <a:latin typeface="Arial MT"/>
                <a:cs typeface="Arial MT"/>
              </a:rPr>
              <a:t>If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we are</a:t>
            </a:r>
            <a:r>
              <a:rPr sz="3100" spc="2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not</a:t>
            </a:r>
            <a:r>
              <a:rPr sz="3100" spc="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sure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of the</a:t>
            </a:r>
            <a:r>
              <a:rPr sz="3100" spc="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exact</a:t>
            </a:r>
            <a:r>
              <a:rPr sz="3100" spc="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size of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the array, </a:t>
            </a:r>
            <a:r>
              <a:rPr sz="3100" spc="-844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we can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define</a:t>
            </a:r>
            <a:r>
              <a:rPr sz="3100" spc="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an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array</a:t>
            </a:r>
            <a:r>
              <a:rPr sz="3100" spc="3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of a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large</a:t>
            </a:r>
            <a:r>
              <a:rPr sz="3100" spc="2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size</a:t>
            </a:r>
            <a:endParaRPr sz="3100" dirty="0">
              <a:latin typeface="Arial MT"/>
              <a:cs typeface="Arial MT"/>
            </a:endParaRPr>
          </a:p>
          <a:p>
            <a:pPr marL="952500">
              <a:lnSpc>
                <a:spcPct val="100000"/>
              </a:lnSpc>
              <a:spcBef>
                <a:spcPts val="745"/>
              </a:spcBef>
              <a:tabLst>
                <a:tab pos="1696720" algn="l"/>
              </a:tabLst>
            </a:pPr>
            <a:r>
              <a:rPr sz="3100" spc="-5" dirty="0">
                <a:latin typeface="Arial MT"/>
                <a:cs typeface="Arial MT"/>
              </a:rPr>
              <a:t>int	marks[50];</a:t>
            </a:r>
            <a:endParaRPr sz="3100" dirty="0">
              <a:latin typeface="Arial MT"/>
              <a:cs typeface="Arial MT"/>
            </a:endParaRPr>
          </a:p>
          <a:p>
            <a:pPr marL="390525" marR="5080" indent="116839">
              <a:lnSpc>
                <a:spcPct val="102299"/>
              </a:lnSpc>
              <a:spcBef>
                <a:spcPts val="1150"/>
              </a:spcBef>
            </a:pPr>
            <a:r>
              <a:rPr sz="3100" spc="-5" dirty="0">
                <a:latin typeface="Arial MT"/>
                <a:cs typeface="Arial MT"/>
              </a:rPr>
              <a:t>though</a:t>
            </a:r>
            <a:r>
              <a:rPr sz="3100" spc="3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in</a:t>
            </a:r>
            <a:r>
              <a:rPr sz="3100" spc="-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 particular</a:t>
            </a:r>
            <a:r>
              <a:rPr sz="3100" spc="4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run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we</a:t>
            </a:r>
            <a:r>
              <a:rPr sz="3100" spc="-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may</a:t>
            </a:r>
            <a:r>
              <a:rPr sz="3100" spc="2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only</a:t>
            </a:r>
            <a:r>
              <a:rPr sz="3100" spc="2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be </a:t>
            </a:r>
            <a:r>
              <a:rPr sz="3100" spc="-10" dirty="0">
                <a:latin typeface="Arial MT"/>
                <a:cs typeface="Arial MT"/>
              </a:rPr>
              <a:t>using, </a:t>
            </a:r>
            <a:r>
              <a:rPr sz="3100" spc="-844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say, 10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elements</a:t>
            </a:r>
            <a:endParaRPr sz="31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561" y="628650"/>
            <a:ext cx="7290434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Accessing Array</a:t>
            </a:r>
            <a:r>
              <a:rPr spc="10" dirty="0"/>
              <a:t> </a:t>
            </a:r>
            <a:r>
              <a:rPr spc="-5" dirty="0"/>
              <a:t>Elements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32561" y="1778888"/>
            <a:ext cx="8879205" cy="531749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90525" marR="1582420" indent="-378460">
              <a:lnSpc>
                <a:spcPts val="3350"/>
              </a:lnSpc>
              <a:spcBef>
                <a:spcPts val="515"/>
              </a:spcBef>
              <a:buClr>
                <a:srgbClr val="00007C"/>
              </a:buClr>
              <a:buSzPct val="74193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100" spc="-5" dirty="0">
                <a:latin typeface="Arial MT"/>
                <a:cs typeface="Arial MT"/>
              </a:rPr>
              <a:t>A</a:t>
            </a:r>
            <a:r>
              <a:rPr sz="3100" spc="-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particular</a:t>
            </a:r>
            <a:r>
              <a:rPr sz="3100" spc="3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element</a:t>
            </a:r>
            <a:r>
              <a:rPr sz="3100" spc="4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of the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array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can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be </a:t>
            </a:r>
            <a:r>
              <a:rPr sz="3100" spc="-85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accessed</a:t>
            </a:r>
            <a:r>
              <a:rPr sz="3100" spc="3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by</a:t>
            </a:r>
            <a:r>
              <a:rPr sz="3100" spc="-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specifying</a:t>
            </a:r>
            <a:r>
              <a:rPr sz="3100" spc="2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two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things:</a:t>
            </a:r>
            <a:endParaRPr sz="3100" dirty="0">
              <a:latin typeface="Arial MT"/>
              <a:cs typeface="Arial MT"/>
            </a:endParaRPr>
          </a:p>
          <a:p>
            <a:pPr marL="832485" lvl="1" indent="-317500">
              <a:lnSpc>
                <a:spcPct val="100000"/>
              </a:lnSpc>
              <a:spcBef>
                <a:spcPts val="320"/>
              </a:spcBef>
              <a:buClr>
                <a:srgbClr val="9999CC"/>
              </a:buClr>
              <a:buSzPct val="79032"/>
              <a:buFont typeface="Wingdings"/>
              <a:buChar char=""/>
              <a:tabLst>
                <a:tab pos="833119" algn="l"/>
              </a:tabLst>
            </a:pPr>
            <a:r>
              <a:rPr sz="3100" spc="-10" dirty="0">
                <a:latin typeface="Arial MT"/>
                <a:cs typeface="Arial MT"/>
              </a:rPr>
              <a:t>Name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of</a:t>
            </a:r>
            <a:r>
              <a:rPr sz="3100" spc="-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the</a:t>
            </a:r>
            <a:r>
              <a:rPr sz="3100" spc="-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array</a:t>
            </a:r>
            <a:endParaRPr sz="3100" dirty="0">
              <a:latin typeface="Arial MT"/>
              <a:cs typeface="Arial MT"/>
            </a:endParaRPr>
          </a:p>
          <a:p>
            <a:pPr marL="832485" marR="287655" lvl="1" indent="-317500">
              <a:lnSpc>
                <a:spcPts val="3350"/>
              </a:lnSpc>
              <a:spcBef>
                <a:spcPts val="795"/>
              </a:spcBef>
              <a:buClr>
                <a:srgbClr val="9999CC"/>
              </a:buClr>
              <a:buSzPct val="79032"/>
              <a:buFont typeface="Wingdings"/>
              <a:buChar char=""/>
              <a:tabLst>
                <a:tab pos="833119" algn="l"/>
              </a:tabLst>
            </a:pPr>
            <a:r>
              <a:rPr sz="3100" spc="-10" dirty="0">
                <a:latin typeface="Arial MT"/>
                <a:cs typeface="Arial MT"/>
              </a:rPr>
              <a:t>Index</a:t>
            </a:r>
            <a:r>
              <a:rPr sz="3100" spc="2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(relative</a:t>
            </a:r>
            <a:r>
              <a:rPr sz="3100" spc="4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position)</a:t>
            </a:r>
            <a:r>
              <a:rPr sz="3100" spc="5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of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the</a:t>
            </a:r>
            <a:r>
              <a:rPr sz="3100" spc="2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element</a:t>
            </a:r>
            <a:r>
              <a:rPr sz="3100" spc="4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in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the </a:t>
            </a:r>
            <a:r>
              <a:rPr sz="3100" spc="-844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array</a:t>
            </a:r>
            <a:endParaRPr sz="3100" dirty="0">
              <a:latin typeface="Arial MT"/>
              <a:cs typeface="Arial MT"/>
            </a:endParaRPr>
          </a:p>
          <a:p>
            <a:pPr marL="390525" indent="-378460">
              <a:lnSpc>
                <a:spcPct val="100000"/>
              </a:lnSpc>
              <a:spcBef>
                <a:spcPts val="320"/>
              </a:spcBef>
              <a:buClr>
                <a:srgbClr val="00007C"/>
              </a:buClr>
              <a:buSzPct val="74193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100" spc="-5" dirty="0">
                <a:latin typeface="Arial MT"/>
                <a:cs typeface="Arial MT"/>
              </a:rPr>
              <a:t>In C,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the </a:t>
            </a:r>
            <a:r>
              <a:rPr sz="3100" spc="-10" dirty="0">
                <a:latin typeface="Arial MT"/>
                <a:cs typeface="Arial MT"/>
              </a:rPr>
              <a:t>index</a:t>
            </a:r>
            <a:r>
              <a:rPr sz="3100" spc="4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of an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array</a:t>
            </a:r>
            <a:r>
              <a:rPr sz="3100" spc="3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starts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from</a:t>
            </a:r>
            <a:r>
              <a:rPr sz="3100" spc="45" dirty="0">
                <a:latin typeface="Arial MT"/>
                <a:cs typeface="Arial MT"/>
              </a:rPr>
              <a:t> </a:t>
            </a: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zero</a:t>
            </a:r>
            <a:endParaRPr sz="3100" dirty="0">
              <a:latin typeface="Arial MT"/>
              <a:cs typeface="Arial MT"/>
            </a:endParaRPr>
          </a:p>
          <a:p>
            <a:pPr marL="390525" indent="-378460">
              <a:lnSpc>
                <a:spcPct val="100000"/>
              </a:lnSpc>
              <a:spcBef>
                <a:spcPts val="375"/>
              </a:spcBef>
              <a:buClr>
                <a:srgbClr val="00007C"/>
              </a:buClr>
              <a:buSzPct val="74193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100" spc="-5" dirty="0">
                <a:latin typeface="Arial MT"/>
                <a:cs typeface="Arial MT"/>
              </a:rPr>
              <a:t>Example:</a:t>
            </a:r>
            <a:endParaRPr sz="3100" dirty="0">
              <a:latin typeface="Arial MT"/>
              <a:cs typeface="Arial MT"/>
            </a:endParaRPr>
          </a:p>
          <a:p>
            <a:pPr marL="832485" lvl="1" indent="-317500">
              <a:lnSpc>
                <a:spcPct val="100000"/>
              </a:lnSpc>
              <a:spcBef>
                <a:spcPts val="370"/>
              </a:spcBef>
              <a:buClr>
                <a:srgbClr val="9999CC"/>
              </a:buClr>
              <a:buSzPct val="79032"/>
              <a:buFont typeface="Wingdings"/>
              <a:buChar char=""/>
              <a:tabLst>
                <a:tab pos="833119" algn="l"/>
                <a:tab pos="5081905" algn="l"/>
                <a:tab pos="5715635" algn="l"/>
              </a:tabLst>
            </a:pPr>
            <a:r>
              <a:rPr sz="3100" spc="-5" dirty="0">
                <a:latin typeface="Arial MT"/>
                <a:cs typeface="Arial MT"/>
              </a:rPr>
              <a:t>An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array</a:t>
            </a:r>
            <a:r>
              <a:rPr sz="3100" spc="4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is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defined</a:t>
            </a:r>
            <a:r>
              <a:rPr sz="3100" spc="5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as	</a:t>
            </a: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int	x[10];</a:t>
            </a:r>
            <a:endParaRPr sz="3100" dirty="0">
              <a:latin typeface="Arial MT"/>
              <a:cs typeface="Arial MT"/>
            </a:endParaRPr>
          </a:p>
          <a:p>
            <a:pPr marL="832485" marR="5080" lvl="1" indent="-317500">
              <a:lnSpc>
                <a:spcPct val="90000"/>
              </a:lnSpc>
              <a:spcBef>
                <a:spcPts val="745"/>
              </a:spcBef>
              <a:buClr>
                <a:srgbClr val="9999CC"/>
              </a:buClr>
              <a:buSzPct val="79032"/>
              <a:buFont typeface="Wingdings"/>
              <a:buChar char=""/>
              <a:tabLst>
                <a:tab pos="833119" algn="l"/>
              </a:tabLst>
            </a:pPr>
            <a:r>
              <a:rPr sz="3100" spc="-5" dirty="0">
                <a:latin typeface="Arial MT"/>
                <a:cs typeface="Arial MT"/>
              </a:rPr>
              <a:t>The first </a:t>
            </a:r>
            <a:r>
              <a:rPr sz="3100" spc="-10" dirty="0">
                <a:latin typeface="Arial MT"/>
                <a:cs typeface="Arial MT"/>
              </a:rPr>
              <a:t>element</a:t>
            </a:r>
            <a:r>
              <a:rPr sz="3100" spc="5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of the</a:t>
            </a:r>
            <a:r>
              <a:rPr sz="3100" spc="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array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x can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be 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accessed</a:t>
            </a:r>
            <a:r>
              <a:rPr sz="3100" spc="3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as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x[0],</a:t>
            </a:r>
            <a:r>
              <a:rPr sz="3100" spc="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fourth</a:t>
            </a:r>
            <a:r>
              <a:rPr sz="3100" spc="2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element</a:t>
            </a:r>
            <a:r>
              <a:rPr sz="3100" spc="4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as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x[3],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tenth </a:t>
            </a:r>
            <a:r>
              <a:rPr sz="3100" spc="-844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element</a:t>
            </a:r>
            <a:r>
              <a:rPr sz="3100" spc="4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as x[9],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etc.</a:t>
            </a:r>
            <a:endParaRPr sz="31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937" y="857250"/>
            <a:ext cx="185737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2937" y="2164842"/>
            <a:ext cx="8644255" cy="424053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90525" marR="607060" indent="-378460" algn="just">
              <a:lnSpc>
                <a:spcPts val="3350"/>
              </a:lnSpc>
              <a:spcBef>
                <a:spcPts val="515"/>
              </a:spcBef>
              <a:buClr>
                <a:srgbClr val="00007C"/>
              </a:buClr>
              <a:buSzPct val="74193"/>
              <a:buFont typeface="Wingdings"/>
              <a:buChar char=""/>
              <a:tabLst>
                <a:tab pos="391160" algn="l"/>
              </a:tabLst>
            </a:pPr>
            <a:r>
              <a:rPr sz="3100" spc="-5" dirty="0">
                <a:latin typeface="Arial MT"/>
                <a:cs typeface="Arial MT"/>
              </a:rPr>
              <a:t>The array </a:t>
            </a:r>
            <a:r>
              <a:rPr sz="3100" spc="-10" dirty="0">
                <a:latin typeface="Arial MT"/>
                <a:cs typeface="Arial MT"/>
              </a:rPr>
              <a:t>index </a:t>
            </a:r>
            <a:r>
              <a:rPr sz="3100" spc="-5" dirty="0">
                <a:latin typeface="Arial MT"/>
                <a:cs typeface="Arial MT"/>
              </a:rPr>
              <a:t>must evaluate to an integer </a:t>
            </a:r>
            <a:r>
              <a:rPr sz="3100" spc="-85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between 0 and </a:t>
            </a:r>
            <a:r>
              <a:rPr sz="3100" spc="-10" dirty="0">
                <a:latin typeface="Arial MT"/>
                <a:cs typeface="Arial MT"/>
              </a:rPr>
              <a:t>n-1 where </a:t>
            </a:r>
            <a:r>
              <a:rPr sz="3100" spc="-5" dirty="0">
                <a:latin typeface="Arial MT"/>
                <a:cs typeface="Arial MT"/>
              </a:rPr>
              <a:t>n is the maximum </a:t>
            </a:r>
            <a:r>
              <a:rPr sz="3100" spc="-85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number</a:t>
            </a:r>
            <a:r>
              <a:rPr sz="3100" spc="3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of elements</a:t>
            </a:r>
            <a:r>
              <a:rPr sz="3100" spc="4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possible</a:t>
            </a:r>
            <a:r>
              <a:rPr sz="3100" spc="3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in the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array</a:t>
            </a:r>
            <a:endParaRPr sz="3100" dirty="0">
              <a:latin typeface="Arial MT"/>
              <a:cs typeface="Arial MT"/>
            </a:endParaRPr>
          </a:p>
          <a:p>
            <a:pPr marL="953135" algn="just">
              <a:lnSpc>
                <a:spcPct val="100000"/>
              </a:lnSpc>
              <a:spcBef>
                <a:spcPts val="320"/>
              </a:spcBef>
            </a:pPr>
            <a:r>
              <a:rPr sz="3100" spc="-5" dirty="0">
                <a:latin typeface="Arial MT"/>
                <a:cs typeface="Arial MT"/>
              </a:rPr>
              <a:t>a[x+2] =</a:t>
            </a:r>
            <a:r>
              <a:rPr sz="3100" spc="-2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25;</a:t>
            </a:r>
            <a:endParaRPr sz="3100" dirty="0">
              <a:latin typeface="Arial MT"/>
              <a:cs typeface="Arial MT"/>
            </a:endParaRPr>
          </a:p>
          <a:p>
            <a:pPr marL="953135" algn="just">
              <a:lnSpc>
                <a:spcPct val="100000"/>
              </a:lnSpc>
              <a:spcBef>
                <a:spcPts val="370"/>
              </a:spcBef>
            </a:pPr>
            <a:r>
              <a:rPr sz="3100" spc="-5" dirty="0">
                <a:latin typeface="Arial MT"/>
                <a:cs typeface="Arial MT"/>
              </a:rPr>
              <a:t>b[3*x-y]</a:t>
            </a:r>
            <a:r>
              <a:rPr sz="3100" spc="2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=</a:t>
            </a:r>
            <a:r>
              <a:rPr sz="3100" spc="-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a[10-x]</a:t>
            </a:r>
            <a:r>
              <a:rPr sz="3100" spc="2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+</a:t>
            </a:r>
            <a:r>
              <a:rPr sz="3100" spc="-2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5;</a:t>
            </a:r>
            <a:endParaRPr sz="3100" dirty="0">
              <a:latin typeface="Arial MT"/>
              <a:cs typeface="Arial MT"/>
            </a:endParaRPr>
          </a:p>
          <a:p>
            <a:pPr marL="390525" marR="5080" indent="-378460">
              <a:lnSpc>
                <a:spcPct val="90000"/>
              </a:lnSpc>
              <a:spcBef>
                <a:spcPts val="7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200" dirty="0">
                <a:latin typeface="Arial MT"/>
                <a:cs typeface="Arial MT"/>
              </a:rPr>
              <a:t>Remember that each array </a:t>
            </a:r>
            <a:r>
              <a:rPr sz="3200" spc="-5" dirty="0">
                <a:latin typeface="Arial MT"/>
                <a:cs typeface="Arial MT"/>
              </a:rPr>
              <a:t>element </a:t>
            </a:r>
            <a:r>
              <a:rPr sz="3200" dirty="0">
                <a:latin typeface="Arial MT"/>
                <a:cs typeface="Arial MT"/>
              </a:rPr>
              <a:t>is a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variable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itself,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used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anywhere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variable can be </a:t>
            </a:r>
            <a:r>
              <a:rPr sz="3200" spc="-5" dirty="0">
                <a:latin typeface="Arial MT"/>
                <a:cs typeface="Arial MT"/>
              </a:rPr>
              <a:t>used </a:t>
            </a:r>
            <a:r>
              <a:rPr sz="3200" dirty="0">
                <a:latin typeface="Arial MT"/>
                <a:cs typeface="Arial MT"/>
              </a:rPr>
              <a:t>(in expressions,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assignments,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conditions,…)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</a:t>
            </a:r>
            <a:r>
              <a:rPr spc="-15" dirty="0"/>
              <a:t> </a:t>
            </a:r>
            <a:r>
              <a:rPr spc="-5" dirty="0"/>
              <a:t>is</a:t>
            </a:r>
            <a:r>
              <a:rPr dirty="0"/>
              <a:t> </a:t>
            </a:r>
            <a:r>
              <a:rPr spc="-5" dirty="0"/>
              <a:t>an</a:t>
            </a:r>
            <a:r>
              <a:rPr spc="-15" dirty="0"/>
              <a:t> </a:t>
            </a:r>
            <a:r>
              <a:rPr spc="-5" dirty="0"/>
              <a:t>array</a:t>
            </a:r>
            <a:r>
              <a:rPr spc="5" dirty="0"/>
              <a:t> </a:t>
            </a:r>
            <a:r>
              <a:rPr spc="-5" dirty="0"/>
              <a:t>stored</a:t>
            </a:r>
            <a:r>
              <a:rPr dirty="0"/>
              <a:t> </a:t>
            </a:r>
            <a:r>
              <a:rPr spc="-5" dirty="0"/>
              <a:t>in </a:t>
            </a:r>
            <a:r>
              <a:rPr spc="-1345" dirty="0"/>
              <a:t> </a:t>
            </a:r>
            <a:r>
              <a:rPr spc="-5" dirty="0"/>
              <a:t>memory?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30779" y="4066032"/>
          <a:ext cx="6215378" cy="67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0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09066" y="2359532"/>
            <a:ext cx="8567420" cy="4640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marR="5080" indent="-378460">
              <a:lnSpc>
                <a:spcPct val="100000"/>
              </a:lnSpc>
              <a:spcBef>
                <a:spcPts val="95"/>
              </a:spcBef>
              <a:buClr>
                <a:srgbClr val="00007C"/>
              </a:buClr>
              <a:buSzPct val="74193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100" spc="-5" dirty="0">
                <a:latin typeface="Arial MT"/>
                <a:cs typeface="Arial MT"/>
              </a:rPr>
              <a:t>Starting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from</a:t>
            </a:r>
            <a:r>
              <a:rPr sz="3100" spc="2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given</a:t>
            </a:r>
            <a:r>
              <a:rPr sz="3100" spc="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memory</a:t>
            </a:r>
            <a:r>
              <a:rPr sz="3100" spc="3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location,</a:t>
            </a:r>
            <a:r>
              <a:rPr sz="3100" spc="4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the 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successive</a:t>
            </a:r>
            <a:r>
              <a:rPr sz="3100" spc="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array</a:t>
            </a:r>
            <a:r>
              <a:rPr sz="3100" spc="2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elements</a:t>
            </a:r>
            <a:r>
              <a:rPr sz="3100" spc="3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are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allocated</a:t>
            </a:r>
            <a:r>
              <a:rPr sz="3100" spc="3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space </a:t>
            </a:r>
            <a:r>
              <a:rPr sz="3100" spc="-844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in</a:t>
            </a:r>
            <a:r>
              <a:rPr sz="3100" spc="-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consecutive</a:t>
            </a:r>
            <a:r>
              <a:rPr sz="3100" spc="3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memory</a:t>
            </a:r>
            <a:r>
              <a:rPr sz="3100" spc="3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locations</a:t>
            </a:r>
            <a:endParaRPr sz="3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7C"/>
              </a:buClr>
              <a:buFont typeface="Wingdings"/>
              <a:buChar char=""/>
            </a:pPr>
            <a:endParaRPr sz="3300" dirty="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</a:pPr>
            <a:r>
              <a:rPr sz="2600" b="1" dirty="0">
                <a:latin typeface="Times New Roman"/>
                <a:cs typeface="Times New Roman"/>
              </a:rPr>
              <a:t>Array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1272540" lvl="1" indent="-253365">
              <a:lnSpc>
                <a:spcPct val="100000"/>
              </a:lnSpc>
              <a:buClr>
                <a:srgbClr val="00007C"/>
              </a:buClr>
              <a:buSzPct val="65384"/>
              <a:buFont typeface="Wingdings"/>
              <a:buChar char=""/>
              <a:tabLst>
                <a:tab pos="1273175" algn="l"/>
              </a:tabLst>
            </a:pPr>
            <a:r>
              <a:rPr sz="2600" dirty="0">
                <a:latin typeface="Arial MT"/>
                <a:cs typeface="Arial MT"/>
              </a:rPr>
              <a:t>x: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starting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address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array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 memory</a:t>
            </a:r>
          </a:p>
          <a:p>
            <a:pPr marL="1272540" lvl="1" indent="-253365">
              <a:lnSpc>
                <a:spcPct val="100000"/>
              </a:lnSpc>
              <a:spcBef>
                <a:spcPts val="625"/>
              </a:spcBef>
              <a:buClr>
                <a:srgbClr val="00007C"/>
              </a:buClr>
              <a:buSzPct val="65384"/>
              <a:buFont typeface="Wingdings"/>
              <a:buChar char=""/>
              <a:tabLst>
                <a:tab pos="1273175" algn="l"/>
              </a:tabLst>
            </a:pPr>
            <a:r>
              <a:rPr sz="2600" dirty="0">
                <a:latin typeface="Arial MT"/>
                <a:cs typeface="Arial MT"/>
              </a:rPr>
              <a:t>k: number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bytes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allocated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per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array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element</a:t>
            </a:r>
          </a:p>
          <a:p>
            <a:pPr marL="832485" marR="1144905" indent="-317500">
              <a:lnSpc>
                <a:spcPct val="100000"/>
              </a:lnSpc>
              <a:spcBef>
                <a:spcPts val="725"/>
              </a:spcBef>
              <a:buClr>
                <a:srgbClr val="9999CC"/>
              </a:buClr>
              <a:buSzPct val="79032"/>
              <a:buFont typeface="Wingdings"/>
              <a:buChar char=""/>
              <a:tabLst>
                <a:tab pos="833119" algn="l"/>
                <a:tab pos="2454275" algn="l"/>
              </a:tabLst>
            </a:pPr>
            <a:r>
              <a:rPr sz="3100" spc="-5" dirty="0">
                <a:latin typeface="Arial MT"/>
                <a:cs typeface="Arial MT"/>
              </a:rPr>
              <a:t>a[i]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Wingdings"/>
                <a:cs typeface="Wingdings"/>
              </a:rPr>
              <a:t></a:t>
            </a:r>
            <a:r>
              <a:rPr sz="3100" spc="90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Arial MT"/>
                <a:cs typeface="Arial MT"/>
              </a:rPr>
              <a:t>is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allocated</a:t>
            </a:r>
            <a:r>
              <a:rPr sz="3100" spc="5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memory</a:t>
            </a:r>
            <a:r>
              <a:rPr sz="3100" spc="3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location</a:t>
            </a:r>
            <a:r>
              <a:rPr sz="3100" spc="4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at </a:t>
            </a:r>
            <a:r>
              <a:rPr sz="3100" spc="-844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address	</a:t>
            </a:r>
            <a:r>
              <a:rPr sz="3100" spc="-5" dirty="0">
                <a:solidFill>
                  <a:srgbClr val="FF0000"/>
                </a:solidFill>
                <a:latin typeface="Arial MT"/>
                <a:cs typeface="Arial MT"/>
              </a:rPr>
              <a:t>x</a:t>
            </a:r>
            <a:r>
              <a:rPr sz="31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100" spc="-5" dirty="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r>
              <a:rPr sz="31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100" spc="-5" dirty="0">
                <a:solidFill>
                  <a:srgbClr val="FF0000"/>
                </a:solidFill>
                <a:latin typeface="Arial MT"/>
                <a:cs typeface="Arial MT"/>
              </a:rPr>
              <a:t>i*k</a:t>
            </a:r>
            <a:endParaRPr sz="31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961" y="678002"/>
            <a:ext cx="21088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Storage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39268" y="2484120"/>
            <a:ext cx="5943600" cy="3004185"/>
          </a:xfrm>
          <a:prstGeom prst="rect">
            <a:avLst/>
          </a:prstGeom>
          <a:solidFill>
            <a:srgbClr val="EAEAEA"/>
          </a:solidFill>
          <a:ln w="12192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15"/>
              </a:spcBef>
            </a:pPr>
            <a:r>
              <a:rPr sz="2400" b="1" spc="-5" dirty="0">
                <a:latin typeface="Times New Roman"/>
                <a:cs typeface="Times New Roman"/>
              </a:rPr>
              <a:t>void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main()</a:t>
            </a:r>
            <a:endParaRPr sz="24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434"/>
              </a:spcBef>
            </a:pPr>
            <a:r>
              <a:rPr sz="2400" b="1" dirty="0">
                <a:latin typeface="Times New Roman"/>
                <a:cs typeface="Times New Roman"/>
              </a:rPr>
              <a:t>{</a:t>
            </a:r>
            <a:endParaRPr sz="2400" dirty="0">
              <a:latin typeface="Times New Roman"/>
              <a:cs typeface="Times New Roman"/>
            </a:endParaRPr>
          </a:p>
          <a:p>
            <a:pPr marL="253365">
              <a:lnSpc>
                <a:spcPct val="100000"/>
              </a:lnSpc>
              <a:spcBef>
                <a:spcPts val="434"/>
              </a:spcBef>
            </a:pPr>
            <a:r>
              <a:rPr sz="2400" b="1" spc="-5" dirty="0">
                <a:latin typeface="Times New Roman"/>
                <a:cs typeface="Times New Roman"/>
              </a:rPr>
              <a:t>int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i;</a:t>
            </a:r>
            <a:endParaRPr sz="2400" dirty="0">
              <a:latin typeface="Times New Roman"/>
              <a:cs typeface="Times New Roman"/>
            </a:endParaRPr>
          </a:p>
          <a:p>
            <a:pPr marL="253365" marR="3331210">
              <a:lnSpc>
                <a:spcPct val="114999"/>
              </a:lnSpc>
            </a:pPr>
            <a:r>
              <a:rPr sz="2400" b="1" spc="-5" dirty="0">
                <a:latin typeface="Times New Roman"/>
                <a:cs typeface="Times New Roman"/>
              </a:rPr>
              <a:t>int </a:t>
            </a:r>
            <a:r>
              <a:rPr sz="2400" b="1" dirty="0">
                <a:latin typeface="Times New Roman"/>
                <a:cs typeface="Times New Roman"/>
              </a:rPr>
              <a:t>data[10]; 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for(i=0;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i&lt;10;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i++)</a:t>
            </a:r>
            <a:endParaRPr sz="2400" dirty="0">
              <a:latin typeface="Times New Roman"/>
              <a:cs typeface="Times New Roman"/>
            </a:endParaRPr>
          </a:p>
          <a:p>
            <a:pPr marL="253365">
              <a:lnSpc>
                <a:spcPct val="100000"/>
              </a:lnSpc>
              <a:spcBef>
                <a:spcPts val="430"/>
              </a:spcBef>
            </a:pPr>
            <a:r>
              <a:rPr sz="2400" b="1" dirty="0">
                <a:latin typeface="Times New Roman"/>
                <a:cs typeface="Times New Roman"/>
              </a:rPr>
              <a:t>printf("&amp;Data[%d]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%</a:t>
            </a:r>
            <a:r>
              <a:rPr lang="en-US" sz="2400" b="1" spc="-5" dirty="0">
                <a:latin typeface="Times New Roman"/>
                <a:cs typeface="Times New Roman"/>
              </a:rPr>
              <a:t>u</a:t>
            </a:r>
            <a:r>
              <a:rPr sz="2400" b="1" spc="-5" dirty="0">
                <a:latin typeface="Times New Roman"/>
                <a:cs typeface="Times New Roman"/>
              </a:rPr>
              <a:t>\n",</a:t>
            </a:r>
            <a:r>
              <a:rPr sz="2400" b="1" dirty="0">
                <a:latin typeface="Times New Roman"/>
                <a:cs typeface="Times New Roman"/>
              </a:rPr>
              <a:t> i,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&amp;data[i]);</a:t>
            </a:r>
            <a:endParaRPr sz="24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434"/>
              </a:spcBef>
            </a:pPr>
            <a:r>
              <a:rPr sz="2400" b="1" spc="-5" dirty="0">
                <a:latin typeface="Times New Roman"/>
                <a:cs typeface="Times New Roman"/>
              </a:rPr>
              <a:t>}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5267" y="1264920"/>
            <a:ext cx="3505200" cy="5408930"/>
          </a:xfrm>
          <a:prstGeom prst="rect">
            <a:avLst/>
          </a:prstGeom>
          <a:solidFill>
            <a:srgbClr val="CCFFCC"/>
          </a:solidFill>
          <a:ln w="12192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15"/>
              </a:spcBef>
            </a:pPr>
            <a:r>
              <a:rPr sz="2400" b="1" dirty="0">
                <a:latin typeface="Times New Roman"/>
                <a:cs typeface="Times New Roman"/>
              </a:rPr>
              <a:t>&amp;Data[0]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32212244</a:t>
            </a:r>
            <a:r>
              <a:rPr sz="24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80</a:t>
            </a:r>
            <a:endParaRPr sz="24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445"/>
              </a:spcBef>
            </a:pPr>
            <a:r>
              <a:rPr sz="2400" b="1" dirty="0">
                <a:latin typeface="Times New Roman"/>
                <a:cs typeface="Times New Roman"/>
              </a:rPr>
              <a:t>&amp;Data[1]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=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32212244</a:t>
            </a:r>
            <a:r>
              <a:rPr sz="24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84</a:t>
            </a:r>
            <a:endParaRPr sz="24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435"/>
              </a:spcBef>
            </a:pPr>
            <a:r>
              <a:rPr sz="2400" b="1" dirty="0">
                <a:latin typeface="Times New Roman"/>
                <a:cs typeface="Times New Roman"/>
              </a:rPr>
              <a:t>&amp;Data[2]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=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32212244</a:t>
            </a:r>
            <a:r>
              <a:rPr sz="24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88</a:t>
            </a:r>
            <a:endParaRPr sz="24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445"/>
              </a:spcBef>
            </a:pPr>
            <a:r>
              <a:rPr sz="2400" b="1" dirty="0">
                <a:latin typeface="Times New Roman"/>
                <a:cs typeface="Times New Roman"/>
              </a:rPr>
              <a:t>&amp;Data[3]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32212244</a:t>
            </a:r>
            <a:r>
              <a:rPr sz="24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92</a:t>
            </a:r>
            <a:endParaRPr sz="24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Times New Roman"/>
                <a:cs typeface="Times New Roman"/>
              </a:rPr>
              <a:t>&amp;Data[4]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=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3221224496</a:t>
            </a:r>
            <a:endParaRPr sz="24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Times New Roman"/>
                <a:cs typeface="Times New Roman"/>
              </a:rPr>
              <a:t>&amp;Data[5]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=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3221224500</a:t>
            </a:r>
            <a:endParaRPr sz="24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Times New Roman"/>
                <a:cs typeface="Times New Roman"/>
              </a:rPr>
              <a:t>&amp;Data[6]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3221224504</a:t>
            </a:r>
            <a:endParaRPr sz="24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Times New Roman"/>
                <a:cs typeface="Times New Roman"/>
              </a:rPr>
              <a:t>&amp;Data[7]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=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3221224508</a:t>
            </a:r>
            <a:endParaRPr sz="24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Times New Roman"/>
                <a:cs typeface="Times New Roman"/>
              </a:rPr>
              <a:t>&amp;Data[8]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=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3221224512</a:t>
            </a:r>
            <a:endParaRPr sz="24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445"/>
              </a:spcBef>
            </a:pPr>
            <a:r>
              <a:rPr sz="2400" b="1" dirty="0">
                <a:latin typeface="Times New Roman"/>
                <a:cs typeface="Times New Roman"/>
              </a:rPr>
              <a:t>&amp;Data[9]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3221224516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2292" y="788035"/>
            <a:ext cx="102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Ou</a:t>
            </a:r>
            <a:r>
              <a:rPr sz="2400" b="1" spc="5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put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937" y="630174"/>
            <a:ext cx="593725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Initialization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Arrays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13866" y="1589304"/>
            <a:ext cx="7766684" cy="49764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2800" spc="-5" dirty="0">
                <a:latin typeface="Arial MT"/>
                <a:cs typeface="Arial MT"/>
              </a:rPr>
              <a:t>General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form:</a:t>
            </a:r>
          </a:p>
          <a:p>
            <a:pPr marL="810895">
              <a:lnSpc>
                <a:spcPct val="100000"/>
              </a:lnSpc>
              <a:spcBef>
                <a:spcPts val="675"/>
              </a:spcBef>
              <a:tabLst>
                <a:tab pos="1778635" algn="l"/>
                <a:tab pos="4705985" algn="l"/>
                <a:tab pos="5110480" algn="l"/>
              </a:tabLst>
            </a:pPr>
            <a:r>
              <a:rPr sz="2800" spc="-5" dirty="0">
                <a:latin typeface="Arial MT"/>
                <a:cs typeface="Arial MT"/>
              </a:rPr>
              <a:t>type	array_name[size]	=	{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list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values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};</a:t>
            </a:r>
            <a:endParaRPr sz="2800" dirty="0">
              <a:latin typeface="Arial MT"/>
              <a:cs typeface="Arial MT"/>
            </a:endParaRPr>
          </a:p>
          <a:p>
            <a:pPr marL="390525" indent="-378460">
              <a:lnSpc>
                <a:spcPct val="100000"/>
              </a:lnSpc>
              <a:spcBef>
                <a:spcPts val="6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2800" spc="-5" dirty="0">
                <a:latin typeface="Arial MT"/>
                <a:cs typeface="Arial MT"/>
              </a:rPr>
              <a:t>Examples:</a:t>
            </a:r>
            <a:endParaRPr sz="2800" dirty="0">
              <a:latin typeface="Arial MT"/>
              <a:cs typeface="Arial MT"/>
            </a:endParaRPr>
          </a:p>
          <a:p>
            <a:pPr marL="810895">
              <a:lnSpc>
                <a:spcPct val="100000"/>
              </a:lnSpc>
              <a:spcBef>
                <a:spcPts val="675"/>
              </a:spcBef>
              <a:tabLst>
                <a:tab pos="1384300" algn="l"/>
              </a:tabLst>
            </a:pPr>
            <a:r>
              <a:rPr sz="2800" dirty="0">
                <a:latin typeface="Arial MT"/>
                <a:cs typeface="Arial MT"/>
              </a:rPr>
              <a:t>int	</a:t>
            </a:r>
            <a:r>
              <a:rPr sz="2800" spc="-5" dirty="0">
                <a:latin typeface="Arial MT"/>
                <a:cs typeface="Arial MT"/>
              </a:rPr>
              <a:t>marks[5]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 </a:t>
            </a:r>
            <a:r>
              <a:rPr sz="2800" dirty="0">
                <a:latin typeface="Arial MT"/>
                <a:cs typeface="Arial MT"/>
              </a:rPr>
              <a:t>{72,</a:t>
            </a:r>
            <a:r>
              <a:rPr sz="2800" spc="-5" dirty="0">
                <a:latin typeface="Arial MT"/>
                <a:cs typeface="Arial MT"/>
              </a:rPr>
              <a:t> 83,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65, 80,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76};</a:t>
            </a:r>
            <a:endParaRPr sz="2800" dirty="0">
              <a:latin typeface="Arial MT"/>
              <a:cs typeface="Arial MT"/>
            </a:endParaRPr>
          </a:p>
          <a:p>
            <a:pPr marL="810895">
              <a:lnSpc>
                <a:spcPct val="100000"/>
              </a:lnSpc>
              <a:spcBef>
                <a:spcPts val="670"/>
              </a:spcBef>
              <a:tabLst>
                <a:tab pos="1701164" algn="l"/>
              </a:tabLst>
            </a:pPr>
            <a:r>
              <a:rPr sz="2800" spc="-5" dirty="0">
                <a:latin typeface="Arial MT"/>
                <a:cs typeface="Arial MT"/>
              </a:rPr>
              <a:t>char	name[4]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 {‘A’,</a:t>
            </a:r>
            <a:r>
              <a:rPr sz="2800" spc="-10" dirty="0">
                <a:latin typeface="Arial MT"/>
                <a:cs typeface="Arial MT"/>
              </a:rPr>
              <a:t> ‘m’,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‘i’, ‘t’};</a:t>
            </a:r>
            <a:endParaRPr sz="2800" dirty="0">
              <a:latin typeface="Arial MT"/>
              <a:cs typeface="Arial MT"/>
            </a:endParaRPr>
          </a:p>
          <a:p>
            <a:pPr marL="390525" marR="5080" indent="-378460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size may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omitted.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 such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cases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compiler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automatically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allocates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enough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space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 all </a:t>
            </a:r>
            <a:r>
              <a:rPr sz="2800" dirty="0">
                <a:latin typeface="Arial MT"/>
                <a:cs typeface="Arial MT"/>
              </a:rPr>
              <a:t>initialized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elements</a:t>
            </a:r>
            <a:endParaRPr sz="2800" dirty="0">
              <a:latin typeface="Arial MT"/>
              <a:cs typeface="Arial MT"/>
            </a:endParaRPr>
          </a:p>
          <a:p>
            <a:pPr marL="1400810">
              <a:lnSpc>
                <a:spcPct val="100000"/>
              </a:lnSpc>
              <a:spcBef>
                <a:spcPts val="675"/>
              </a:spcBef>
              <a:tabLst>
                <a:tab pos="2072639" algn="l"/>
              </a:tabLst>
            </a:pPr>
            <a:r>
              <a:rPr sz="2800" dirty="0">
                <a:latin typeface="Arial MT"/>
                <a:cs typeface="Arial MT"/>
              </a:rPr>
              <a:t>int	</a:t>
            </a:r>
            <a:r>
              <a:rPr sz="2800" spc="-5" dirty="0">
                <a:latin typeface="Arial MT"/>
                <a:cs typeface="Arial MT"/>
              </a:rPr>
              <a:t>flag[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]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{1,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1,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1,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0};</a:t>
            </a:r>
          </a:p>
          <a:p>
            <a:pPr marL="1400810">
              <a:lnSpc>
                <a:spcPct val="100000"/>
              </a:lnSpc>
              <a:spcBef>
                <a:spcPts val="670"/>
              </a:spcBef>
              <a:tabLst>
                <a:tab pos="2291080" algn="l"/>
              </a:tabLst>
            </a:pPr>
            <a:r>
              <a:rPr sz="2800" spc="-5" dirty="0">
                <a:latin typeface="Arial MT"/>
                <a:cs typeface="Arial MT"/>
              </a:rPr>
              <a:t>char	name[ ] =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{‘A’, ‘m’, ‘i’, ‘t’};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</a:t>
            </a:r>
            <a:r>
              <a:rPr spc="-10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read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elements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an </a:t>
            </a:r>
            <a:r>
              <a:rPr spc="-1345" dirty="0"/>
              <a:t> </a:t>
            </a:r>
            <a:r>
              <a:rPr spc="-5" dirty="0"/>
              <a:t>array?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2937" y="2326386"/>
            <a:ext cx="8816975" cy="4183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00007C"/>
              </a:buClr>
              <a:buSzPct val="74193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100" spc="-5" dirty="0">
                <a:latin typeface="Arial MT"/>
                <a:cs typeface="Arial MT"/>
              </a:rPr>
              <a:t>By</a:t>
            </a:r>
            <a:r>
              <a:rPr sz="3100" spc="-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reading</a:t>
            </a:r>
            <a:r>
              <a:rPr sz="3100" spc="4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them</a:t>
            </a:r>
            <a:r>
              <a:rPr sz="3100" spc="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one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element</a:t>
            </a:r>
            <a:r>
              <a:rPr sz="3100" spc="4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at</a:t>
            </a:r>
            <a:r>
              <a:rPr sz="3100" spc="-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time</a:t>
            </a:r>
            <a:endParaRPr sz="3100" dirty="0">
              <a:latin typeface="Arial MT"/>
              <a:cs typeface="Arial MT"/>
            </a:endParaRPr>
          </a:p>
          <a:p>
            <a:pPr marL="1391920" marR="4154170" indent="-439420">
              <a:lnSpc>
                <a:spcPts val="5950"/>
              </a:lnSpc>
              <a:spcBef>
                <a:spcPts val="570"/>
              </a:spcBef>
              <a:tabLst>
                <a:tab pos="1631950" algn="l"/>
                <a:tab pos="2552700" algn="l"/>
              </a:tabLst>
            </a:pPr>
            <a:r>
              <a:rPr sz="3100" spc="-5" dirty="0">
                <a:latin typeface="Arial MT"/>
                <a:cs typeface="Arial MT"/>
              </a:rPr>
              <a:t>for	(j=0;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j&lt;25;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j++) 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scanf	(“%f”,</a:t>
            </a:r>
            <a:r>
              <a:rPr sz="3100" spc="-3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&amp;a[j]);</a:t>
            </a:r>
            <a:endParaRPr sz="3100" dirty="0">
              <a:latin typeface="Arial MT"/>
              <a:cs typeface="Arial MT"/>
            </a:endParaRPr>
          </a:p>
          <a:p>
            <a:pPr marL="390525" indent="-378460">
              <a:lnSpc>
                <a:spcPct val="100000"/>
              </a:lnSpc>
              <a:spcBef>
                <a:spcPts val="1670"/>
              </a:spcBef>
              <a:buClr>
                <a:srgbClr val="00007C"/>
              </a:buClr>
              <a:buSzPct val="74193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100" spc="-5" dirty="0">
                <a:latin typeface="Arial MT"/>
                <a:cs typeface="Arial MT"/>
              </a:rPr>
              <a:t>The ampersand</a:t>
            </a:r>
            <a:r>
              <a:rPr sz="3100" spc="4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(&amp;)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is</a:t>
            </a:r>
            <a:r>
              <a:rPr sz="3100" spc="-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necessary</a:t>
            </a:r>
            <a:endParaRPr sz="3100" dirty="0">
              <a:latin typeface="Arial MT"/>
              <a:cs typeface="Arial MT"/>
            </a:endParaRPr>
          </a:p>
          <a:p>
            <a:pPr marL="390525" marR="5080" indent="-378460">
              <a:lnSpc>
                <a:spcPct val="140000"/>
              </a:lnSpc>
              <a:spcBef>
                <a:spcPts val="745"/>
              </a:spcBef>
              <a:buClr>
                <a:srgbClr val="00007C"/>
              </a:buClr>
              <a:buSzPct val="74193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100" spc="-5" dirty="0">
                <a:latin typeface="Arial MT"/>
                <a:cs typeface="Arial MT"/>
              </a:rPr>
              <a:t>The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elements</a:t>
            </a:r>
            <a:r>
              <a:rPr sz="3100" spc="5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can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be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entered</a:t>
            </a:r>
            <a:r>
              <a:rPr sz="3100" spc="3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all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in one</a:t>
            </a:r>
            <a:r>
              <a:rPr sz="3100" spc="2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line</a:t>
            </a:r>
            <a:r>
              <a:rPr sz="3100" spc="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or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in </a:t>
            </a:r>
            <a:r>
              <a:rPr sz="3100" spc="-844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different</a:t>
            </a:r>
            <a:r>
              <a:rPr sz="3100" spc="2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lines</a:t>
            </a:r>
            <a:endParaRPr sz="31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937" y="857250"/>
            <a:ext cx="292798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</a:t>
            </a:r>
            <a:r>
              <a:rPr spc="-80" dirty="0"/>
              <a:t> </a:t>
            </a:r>
            <a:r>
              <a:rPr spc="-5" dirty="0"/>
              <a:t>Warning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2937" y="2164842"/>
            <a:ext cx="8831580" cy="507619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90525" marR="899794" indent="-378460">
              <a:lnSpc>
                <a:spcPts val="3350"/>
              </a:lnSpc>
              <a:spcBef>
                <a:spcPts val="515"/>
              </a:spcBef>
              <a:buClr>
                <a:srgbClr val="00007C"/>
              </a:buClr>
              <a:buSzPct val="74193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100" spc="-5" dirty="0">
                <a:latin typeface="Arial MT"/>
                <a:cs typeface="Arial MT"/>
              </a:rPr>
              <a:t>In</a:t>
            </a:r>
            <a:r>
              <a:rPr sz="3100" spc="-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C,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while</a:t>
            </a:r>
            <a:r>
              <a:rPr sz="3100" spc="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accessing</a:t>
            </a:r>
            <a:r>
              <a:rPr sz="3100" spc="4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array</a:t>
            </a:r>
            <a:r>
              <a:rPr sz="3100" spc="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elements,</a:t>
            </a:r>
            <a:r>
              <a:rPr sz="3100" spc="5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array </a:t>
            </a:r>
            <a:r>
              <a:rPr sz="3100" spc="-844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bounds</a:t>
            </a:r>
            <a:r>
              <a:rPr sz="3100" spc="4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are</a:t>
            </a:r>
            <a:r>
              <a:rPr sz="3100" spc="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not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checked</a:t>
            </a:r>
            <a:endParaRPr sz="3100" dirty="0">
              <a:latin typeface="Arial MT"/>
              <a:cs typeface="Arial MT"/>
            </a:endParaRPr>
          </a:p>
          <a:p>
            <a:pPr marL="390525" indent="-378460">
              <a:lnSpc>
                <a:spcPct val="100000"/>
              </a:lnSpc>
              <a:spcBef>
                <a:spcPts val="320"/>
              </a:spcBef>
              <a:buClr>
                <a:srgbClr val="00007C"/>
              </a:buClr>
              <a:buSzPct val="74193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100" spc="-5" dirty="0">
                <a:latin typeface="Arial MT"/>
                <a:cs typeface="Arial MT"/>
              </a:rPr>
              <a:t>Example:</a:t>
            </a:r>
            <a:endParaRPr sz="3100" dirty="0">
              <a:latin typeface="Arial MT"/>
              <a:cs typeface="Arial MT"/>
            </a:endParaRPr>
          </a:p>
          <a:p>
            <a:pPr marL="1019810">
              <a:lnSpc>
                <a:spcPct val="100000"/>
              </a:lnSpc>
              <a:spcBef>
                <a:spcPts val="330"/>
              </a:spcBef>
              <a:tabLst>
                <a:tab pos="1645285" algn="l"/>
              </a:tabLst>
            </a:pPr>
            <a:r>
              <a:rPr sz="2600" dirty="0">
                <a:latin typeface="Arial MT"/>
                <a:cs typeface="Arial MT"/>
              </a:rPr>
              <a:t>int	marks[5];</a:t>
            </a:r>
          </a:p>
          <a:p>
            <a:pPr marL="1019810">
              <a:lnSpc>
                <a:spcPct val="100000"/>
              </a:lnSpc>
              <a:spcBef>
                <a:spcPts val="315"/>
              </a:spcBef>
            </a:pPr>
            <a:r>
              <a:rPr sz="2600" dirty="0">
                <a:latin typeface="Arial MT"/>
                <a:cs typeface="Arial MT"/>
              </a:rPr>
              <a:t>:</a:t>
            </a:r>
          </a:p>
          <a:p>
            <a:pPr marL="1019810">
              <a:lnSpc>
                <a:spcPct val="100000"/>
              </a:lnSpc>
              <a:spcBef>
                <a:spcPts val="315"/>
              </a:spcBef>
            </a:pPr>
            <a:r>
              <a:rPr sz="2600" dirty="0">
                <a:latin typeface="Arial MT"/>
                <a:cs typeface="Arial MT"/>
              </a:rPr>
              <a:t>:</a:t>
            </a:r>
          </a:p>
          <a:p>
            <a:pPr marL="1019810">
              <a:lnSpc>
                <a:spcPct val="100000"/>
              </a:lnSpc>
              <a:spcBef>
                <a:spcPts val="310"/>
              </a:spcBef>
            </a:pPr>
            <a:r>
              <a:rPr sz="2600" dirty="0">
                <a:latin typeface="Arial MT"/>
                <a:cs typeface="Arial MT"/>
              </a:rPr>
              <a:t>marks[8]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=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75;</a:t>
            </a:r>
          </a:p>
          <a:p>
            <a:pPr marL="832485" marR="137795" lvl="1" indent="-317500">
              <a:lnSpc>
                <a:spcPts val="3350"/>
              </a:lnSpc>
              <a:spcBef>
                <a:spcPts val="775"/>
              </a:spcBef>
              <a:buClr>
                <a:srgbClr val="9999CC"/>
              </a:buClr>
              <a:buSzPct val="79032"/>
              <a:buFont typeface="Wingdings"/>
              <a:buChar char=""/>
              <a:tabLst>
                <a:tab pos="833119" algn="l"/>
              </a:tabLst>
            </a:pPr>
            <a:r>
              <a:rPr sz="3100" spc="-5" dirty="0">
                <a:latin typeface="Arial MT"/>
                <a:cs typeface="Arial MT"/>
              </a:rPr>
              <a:t>The above</a:t>
            </a:r>
            <a:r>
              <a:rPr sz="3100" spc="2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assignment</a:t>
            </a:r>
            <a:r>
              <a:rPr sz="3100" spc="5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would</a:t>
            </a:r>
            <a:r>
              <a:rPr sz="3100" spc="2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not</a:t>
            </a:r>
            <a:r>
              <a:rPr sz="3100" spc="2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necessarily </a:t>
            </a:r>
            <a:r>
              <a:rPr sz="3100" spc="-844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cause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an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error</a:t>
            </a:r>
            <a:endParaRPr sz="3100" dirty="0">
              <a:latin typeface="Arial MT"/>
              <a:cs typeface="Arial MT"/>
            </a:endParaRPr>
          </a:p>
          <a:p>
            <a:pPr marL="832485" marR="5080" lvl="1" indent="-317500">
              <a:lnSpc>
                <a:spcPts val="3350"/>
              </a:lnSpc>
              <a:spcBef>
                <a:spcPts val="740"/>
              </a:spcBef>
              <a:buClr>
                <a:srgbClr val="9999CC"/>
              </a:buClr>
              <a:buSzPct val="79032"/>
              <a:buFont typeface="Wingdings"/>
              <a:buChar char=""/>
              <a:tabLst>
                <a:tab pos="833119" algn="l"/>
              </a:tabLst>
            </a:pPr>
            <a:r>
              <a:rPr sz="3100" spc="-5" dirty="0">
                <a:latin typeface="Arial MT"/>
                <a:cs typeface="Arial MT"/>
              </a:rPr>
              <a:t>Rather,</a:t>
            </a:r>
            <a:r>
              <a:rPr sz="3100" spc="2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it may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result</a:t>
            </a:r>
            <a:r>
              <a:rPr sz="3100" spc="2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in unpredictable</a:t>
            </a:r>
            <a:r>
              <a:rPr sz="3100" spc="5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program </a:t>
            </a:r>
            <a:r>
              <a:rPr sz="3100" spc="-85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results</a:t>
            </a:r>
            <a:endParaRPr sz="31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44965" y="7120838"/>
            <a:ext cx="2451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Black"/>
                <a:cs typeface="Arial Black"/>
              </a:rPr>
              <a:t>18</a:t>
            </a:r>
            <a:endParaRPr sz="13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961" y="525602"/>
            <a:ext cx="5745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Reading</a:t>
            </a:r>
            <a:r>
              <a:rPr sz="4400" b="1" spc="-15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into</a:t>
            </a:r>
            <a:r>
              <a:rPr sz="4400" b="1" spc="-1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an</a:t>
            </a:r>
            <a:r>
              <a:rPr sz="4400" b="1" spc="-1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array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3172" y="1240535"/>
            <a:ext cx="5956300" cy="6324600"/>
            <a:chOff x="233172" y="1240535"/>
            <a:chExt cx="5956300" cy="6324600"/>
          </a:xfrm>
        </p:grpSpPr>
        <p:sp>
          <p:nvSpPr>
            <p:cNvPr id="5" name="object 5"/>
            <p:cNvSpPr/>
            <p:nvPr/>
          </p:nvSpPr>
          <p:spPr>
            <a:xfrm>
              <a:off x="239268" y="1246631"/>
              <a:ext cx="5943600" cy="6312535"/>
            </a:xfrm>
            <a:custGeom>
              <a:avLst/>
              <a:gdLst/>
              <a:ahLst/>
              <a:cxnLst/>
              <a:rect l="l" t="t" r="r" b="b"/>
              <a:pathLst>
                <a:path w="5943600" h="6312534">
                  <a:moveTo>
                    <a:pt x="5943600" y="0"/>
                  </a:moveTo>
                  <a:lnTo>
                    <a:pt x="0" y="0"/>
                  </a:lnTo>
                  <a:lnTo>
                    <a:pt x="0" y="6312408"/>
                  </a:lnTo>
                  <a:lnTo>
                    <a:pt x="5943600" y="6312408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9268" y="1246631"/>
              <a:ext cx="5943600" cy="6312535"/>
            </a:xfrm>
            <a:custGeom>
              <a:avLst/>
              <a:gdLst/>
              <a:ahLst/>
              <a:cxnLst/>
              <a:rect l="l" t="t" r="r" b="b"/>
              <a:pathLst>
                <a:path w="5943600" h="6312534">
                  <a:moveTo>
                    <a:pt x="0" y="6312408"/>
                  </a:moveTo>
                  <a:lnTo>
                    <a:pt x="5943600" y="6312408"/>
                  </a:lnTo>
                  <a:lnTo>
                    <a:pt x="5943600" y="0"/>
                  </a:lnTo>
                  <a:lnTo>
                    <a:pt x="0" y="0"/>
                  </a:lnTo>
                  <a:lnTo>
                    <a:pt x="0" y="63124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5363" y="1218691"/>
            <a:ext cx="5931535" cy="62814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530"/>
              </a:spcBef>
            </a:pPr>
            <a:r>
              <a:rPr sz="2400" b="1" spc="-5" dirty="0">
                <a:latin typeface="Times New Roman"/>
                <a:cs typeface="Times New Roman"/>
              </a:rPr>
              <a:t>void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main()</a:t>
            </a:r>
            <a:endParaRPr sz="2400" dirty="0">
              <a:latin typeface="Times New Roman"/>
              <a:cs typeface="Times New Roman"/>
            </a:endParaRPr>
          </a:p>
          <a:p>
            <a:pPr marL="94615">
              <a:lnSpc>
                <a:spcPct val="100000"/>
              </a:lnSpc>
              <a:spcBef>
                <a:spcPts val="434"/>
              </a:spcBef>
            </a:pPr>
            <a:r>
              <a:rPr sz="2400" b="1" spc="-5" dirty="0">
                <a:latin typeface="Times New Roman"/>
                <a:cs typeface="Times New Roman"/>
              </a:rPr>
              <a:t>{</a:t>
            </a:r>
            <a:endParaRPr sz="2400" dirty="0">
              <a:latin typeface="Times New Roman"/>
              <a:cs typeface="Times New Roman"/>
            </a:endParaRPr>
          </a:p>
          <a:p>
            <a:pPr marL="399415">
              <a:lnSpc>
                <a:spcPct val="100000"/>
              </a:lnSpc>
              <a:spcBef>
                <a:spcPts val="430"/>
              </a:spcBef>
            </a:pPr>
            <a:r>
              <a:rPr sz="2400" b="1" dirty="0">
                <a:latin typeface="Times New Roman"/>
                <a:cs typeface="Times New Roman"/>
              </a:rPr>
              <a:t>const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int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MAX_SIZE</a:t>
            </a:r>
            <a:r>
              <a:rPr sz="2400" b="1" spc="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100;</a:t>
            </a:r>
            <a:endParaRPr sz="2400" dirty="0">
              <a:latin typeface="Times New Roman"/>
              <a:cs typeface="Times New Roman"/>
            </a:endParaRPr>
          </a:p>
          <a:p>
            <a:pPr marL="399415">
              <a:lnSpc>
                <a:spcPct val="100000"/>
              </a:lnSpc>
              <a:spcBef>
                <a:spcPts val="434"/>
              </a:spcBef>
            </a:pPr>
            <a:r>
              <a:rPr sz="2400" b="1" dirty="0">
                <a:latin typeface="Times New Roman"/>
                <a:cs typeface="Times New Roman"/>
              </a:rPr>
              <a:t>int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i,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size;</a:t>
            </a:r>
            <a:endParaRPr sz="2400" dirty="0">
              <a:latin typeface="Times New Roman"/>
              <a:cs typeface="Times New Roman"/>
            </a:endParaRPr>
          </a:p>
          <a:p>
            <a:pPr marL="399415" marR="2143125">
              <a:lnSpc>
                <a:spcPct val="114999"/>
              </a:lnSpc>
            </a:pPr>
            <a:r>
              <a:rPr sz="2400" b="1" dirty="0">
                <a:latin typeface="Times New Roman"/>
                <a:cs typeface="Times New Roman"/>
              </a:rPr>
              <a:t>float </a:t>
            </a:r>
            <a:r>
              <a:rPr sz="2400" b="1" spc="-5" dirty="0">
                <a:latin typeface="Times New Roman"/>
                <a:cs typeface="Times New Roman"/>
              </a:rPr>
              <a:t>marks[MAX_SIZE];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float total; 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scanf("%d",&amp;size);</a:t>
            </a:r>
            <a:endParaRPr sz="2400" dirty="0">
              <a:latin typeface="Times New Roman"/>
              <a:cs typeface="Times New Roman"/>
            </a:endParaRPr>
          </a:p>
          <a:p>
            <a:pPr marL="399415">
              <a:lnSpc>
                <a:spcPct val="100000"/>
              </a:lnSpc>
              <a:spcBef>
                <a:spcPts val="434"/>
              </a:spcBef>
            </a:pP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(i=0,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total=0;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i&lt;size;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i++)</a:t>
            </a:r>
            <a:endParaRPr sz="2400" dirty="0">
              <a:latin typeface="Times New Roman"/>
              <a:cs typeface="Times New Roman"/>
            </a:endParaRPr>
          </a:p>
          <a:p>
            <a:pPr marL="399415">
              <a:lnSpc>
                <a:spcPct val="100000"/>
              </a:lnSpc>
              <a:spcBef>
                <a:spcPts val="430"/>
              </a:spcBef>
            </a:pPr>
            <a:r>
              <a:rPr sz="2400" b="1" spc="-5" dirty="0">
                <a:latin typeface="Times New Roman"/>
                <a:cs typeface="Times New Roman"/>
              </a:rPr>
              <a:t>{</a:t>
            </a:r>
            <a:endParaRPr sz="2400" dirty="0">
              <a:latin typeface="Times New Roman"/>
              <a:cs typeface="Times New Roman"/>
            </a:endParaRPr>
          </a:p>
          <a:p>
            <a:pPr marL="704850" marR="2042795">
              <a:lnSpc>
                <a:spcPct val="114999"/>
              </a:lnSpc>
            </a:pPr>
            <a:r>
              <a:rPr sz="2400" b="1" spc="-5" dirty="0">
                <a:latin typeface="Times New Roman"/>
                <a:cs typeface="Times New Roman"/>
              </a:rPr>
              <a:t>scanf("%f",&amp;marks[i]);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+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marks[i];</a:t>
            </a:r>
            <a:endParaRPr sz="2400" dirty="0">
              <a:latin typeface="Times New Roman"/>
              <a:cs typeface="Times New Roman"/>
            </a:endParaRPr>
          </a:p>
          <a:p>
            <a:pPr marL="476250">
              <a:lnSpc>
                <a:spcPct val="100000"/>
              </a:lnSpc>
              <a:spcBef>
                <a:spcPts val="434"/>
              </a:spcBef>
            </a:pPr>
            <a:r>
              <a:rPr sz="2400" b="1" spc="-5" dirty="0">
                <a:latin typeface="Times New Roman"/>
                <a:cs typeface="Times New Roman"/>
              </a:rPr>
              <a:t>}</a:t>
            </a:r>
            <a:endParaRPr sz="2400" dirty="0">
              <a:latin typeface="Times New Roman"/>
              <a:cs typeface="Times New Roman"/>
            </a:endParaRPr>
          </a:p>
          <a:p>
            <a:pPr marL="94615" marR="298450" indent="228600">
              <a:lnSpc>
                <a:spcPct val="100000"/>
              </a:lnSpc>
              <a:spcBef>
                <a:spcPts val="430"/>
              </a:spcBef>
            </a:pPr>
            <a:r>
              <a:rPr sz="2400" b="1" spc="-20" dirty="0">
                <a:latin typeface="Times New Roman"/>
                <a:cs typeface="Times New Roman"/>
              </a:rPr>
              <a:t>printf("Total </a:t>
            </a:r>
            <a:r>
              <a:rPr sz="2400" b="1" dirty="0">
                <a:latin typeface="Times New Roman"/>
                <a:cs typeface="Times New Roman"/>
              </a:rPr>
              <a:t>= </a:t>
            </a:r>
            <a:r>
              <a:rPr sz="2400" b="1" spc="-10" dirty="0">
                <a:latin typeface="Times New Roman"/>
                <a:cs typeface="Times New Roman"/>
              </a:rPr>
              <a:t>%f </a:t>
            </a:r>
            <a:r>
              <a:rPr sz="2400" b="1" dirty="0">
                <a:latin typeface="Times New Roman"/>
                <a:cs typeface="Times New Roman"/>
              </a:rPr>
              <a:t>\n</a:t>
            </a:r>
            <a:r>
              <a:rPr sz="2400" b="1" spc="-135" dirty="0">
                <a:latin typeface="Times New Roman"/>
                <a:cs typeface="Times New Roman"/>
              </a:rPr>
              <a:t> </a:t>
            </a:r>
            <a:r>
              <a:rPr sz="2400" b="1" spc="-65" dirty="0">
                <a:latin typeface="Times New Roman"/>
                <a:cs typeface="Times New Roman"/>
              </a:rPr>
              <a:t>Avg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%f\n",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total,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total/size);</a:t>
            </a:r>
            <a:endParaRPr sz="2400" dirty="0">
              <a:latin typeface="Times New Roman"/>
              <a:cs typeface="Times New Roman"/>
            </a:endParaRPr>
          </a:p>
          <a:p>
            <a:pPr marL="94615">
              <a:lnSpc>
                <a:spcPct val="100000"/>
              </a:lnSpc>
              <a:spcBef>
                <a:spcPts val="434"/>
              </a:spcBef>
            </a:pPr>
            <a:r>
              <a:rPr sz="2400" b="1" dirty="0">
                <a:latin typeface="Times New Roman"/>
                <a:cs typeface="Times New Roman"/>
              </a:rPr>
              <a:t>}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8668" y="2712720"/>
            <a:ext cx="2667000" cy="3766185"/>
          </a:xfrm>
          <a:prstGeom prst="rect">
            <a:avLst/>
          </a:prstGeom>
          <a:solidFill>
            <a:srgbClr val="CCFFCC"/>
          </a:solidFill>
          <a:ln w="12192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15"/>
              </a:spcBef>
            </a:pPr>
            <a:r>
              <a:rPr sz="2400" b="1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445"/>
              </a:spcBef>
            </a:pPr>
            <a:r>
              <a:rPr sz="2400" b="1" dirty="0">
                <a:latin typeface="Times New Roman"/>
                <a:cs typeface="Times New Roman"/>
              </a:rPr>
              <a:t>2.5</a:t>
            </a:r>
            <a:endParaRPr sz="24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Times New Roman"/>
                <a:cs typeface="Times New Roman"/>
              </a:rPr>
              <a:t>3.5</a:t>
            </a:r>
            <a:endParaRPr sz="24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Times New Roman"/>
                <a:cs typeface="Times New Roman"/>
              </a:rPr>
              <a:t>4.5</a:t>
            </a:r>
            <a:endParaRPr sz="24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445"/>
              </a:spcBef>
            </a:pPr>
            <a:r>
              <a:rPr sz="2400" b="1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435"/>
              </a:spcBef>
            </a:pPr>
            <a:r>
              <a:rPr sz="2400" b="1" spc="-45" dirty="0">
                <a:latin typeface="Times New Roman"/>
                <a:cs typeface="Times New Roman"/>
              </a:rPr>
              <a:t>Total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15.500000</a:t>
            </a:r>
            <a:endParaRPr sz="2400">
              <a:latin typeface="Times New Roman"/>
              <a:cs typeface="Times New Roman"/>
            </a:endParaRPr>
          </a:p>
          <a:p>
            <a:pPr marL="161290">
              <a:lnSpc>
                <a:spcPct val="100000"/>
              </a:lnSpc>
              <a:spcBef>
                <a:spcPts val="1440"/>
              </a:spcBef>
            </a:pPr>
            <a:r>
              <a:rPr sz="2400" b="1" spc="-65" dirty="0">
                <a:latin typeface="Times New Roman"/>
                <a:cs typeface="Times New Roman"/>
              </a:rPr>
              <a:t>Avg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3.875000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0892" y="2236089"/>
            <a:ext cx="102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Ou</a:t>
            </a:r>
            <a:r>
              <a:rPr sz="2400" b="1" spc="5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put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 to </a:t>
            </a:r>
            <a:r>
              <a:rPr dirty="0"/>
              <a:t>print </a:t>
            </a:r>
            <a:r>
              <a:rPr spc="-5" dirty="0"/>
              <a:t>the elements of an </a:t>
            </a:r>
            <a:r>
              <a:rPr spc="-1350" dirty="0"/>
              <a:t> </a:t>
            </a:r>
            <a:r>
              <a:rPr spc="-5" dirty="0"/>
              <a:t>array?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2937" y="2102587"/>
            <a:ext cx="8027670" cy="510984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5"/>
              </a:spcBef>
              <a:buClr>
                <a:srgbClr val="00007C"/>
              </a:buClr>
              <a:buSzPct val="74285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500" dirty="0">
                <a:latin typeface="Arial MT"/>
                <a:cs typeface="Arial MT"/>
              </a:rPr>
              <a:t>By</a:t>
            </a:r>
            <a:r>
              <a:rPr sz="3500" spc="-10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printing</a:t>
            </a:r>
            <a:r>
              <a:rPr sz="3500" spc="-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them</a:t>
            </a:r>
            <a:r>
              <a:rPr sz="3500" spc="1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one</a:t>
            </a:r>
            <a:r>
              <a:rPr sz="3500" spc="-10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element</a:t>
            </a:r>
            <a:r>
              <a:rPr sz="3500" spc="10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at</a:t>
            </a:r>
            <a:r>
              <a:rPr sz="3500" spc="-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a time</a:t>
            </a:r>
          </a:p>
          <a:p>
            <a:pPr marL="2158365" marR="2487295" indent="-437515">
              <a:lnSpc>
                <a:spcPct val="120000"/>
              </a:lnSpc>
              <a:tabLst>
                <a:tab pos="2400300" algn="l"/>
                <a:tab pos="3253104" algn="l"/>
              </a:tabLst>
            </a:pPr>
            <a:r>
              <a:rPr sz="3100" spc="-5" dirty="0">
                <a:latin typeface="Arial MT"/>
                <a:cs typeface="Arial MT"/>
              </a:rPr>
              <a:t>for	(j=0;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j&lt;25;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j++) 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printf	</a:t>
            </a:r>
            <a:r>
              <a:rPr sz="3100" dirty="0">
                <a:latin typeface="Arial MT"/>
                <a:cs typeface="Arial MT"/>
              </a:rPr>
              <a:t>(“\n</a:t>
            </a:r>
            <a:r>
              <a:rPr sz="3100" spc="-3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%f”, </a:t>
            </a:r>
            <a:r>
              <a:rPr sz="3100" spc="-10" dirty="0">
                <a:latin typeface="Arial MT"/>
                <a:cs typeface="Arial MT"/>
              </a:rPr>
              <a:t>a[j]);</a:t>
            </a:r>
            <a:endParaRPr sz="3100" dirty="0">
              <a:latin typeface="Arial MT"/>
              <a:cs typeface="Arial MT"/>
            </a:endParaRPr>
          </a:p>
          <a:p>
            <a:pPr marL="833119" marR="641985" lvl="1" indent="-833119">
              <a:lnSpc>
                <a:spcPct val="120000"/>
              </a:lnSpc>
              <a:spcBef>
                <a:spcPts val="5"/>
              </a:spcBef>
              <a:buClr>
                <a:srgbClr val="9999CC"/>
              </a:buClr>
              <a:buSzPct val="79032"/>
              <a:buFont typeface="Wingdings"/>
              <a:buChar char=""/>
              <a:tabLst>
                <a:tab pos="833119" algn="l"/>
                <a:tab pos="2816225" algn="l"/>
              </a:tabLst>
            </a:pPr>
            <a:r>
              <a:rPr sz="3100" spc="-5" dirty="0">
                <a:latin typeface="Arial MT"/>
                <a:cs typeface="Arial MT"/>
              </a:rPr>
              <a:t>The</a:t>
            </a:r>
            <a:r>
              <a:rPr sz="3100" spc="-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elements</a:t>
            </a:r>
            <a:r>
              <a:rPr sz="3100" spc="4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are printed</a:t>
            </a:r>
            <a:r>
              <a:rPr sz="3100" spc="3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one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per</a:t>
            </a:r>
            <a:r>
              <a:rPr sz="3100" spc="2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line </a:t>
            </a:r>
            <a:r>
              <a:rPr sz="3100" spc="-85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printf	</a:t>
            </a:r>
            <a:r>
              <a:rPr sz="3100" spc="-5" dirty="0">
                <a:latin typeface="Arial MT"/>
                <a:cs typeface="Arial MT"/>
              </a:rPr>
              <a:t>(“\n”);</a:t>
            </a:r>
            <a:endParaRPr sz="3100" dirty="0">
              <a:latin typeface="Arial MT"/>
              <a:cs typeface="Arial MT"/>
            </a:endParaRPr>
          </a:p>
          <a:p>
            <a:pPr marL="2158365" marR="2927350" indent="-437515">
              <a:lnSpc>
                <a:spcPts val="4470"/>
              </a:lnSpc>
              <a:spcBef>
                <a:spcPts val="265"/>
              </a:spcBef>
              <a:tabLst>
                <a:tab pos="2398395" algn="l"/>
              </a:tabLst>
            </a:pPr>
            <a:r>
              <a:rPr sz="3100" spc="-5" dirty="0">
                <a:latin typeface="Arial MT"/>
                <a:cs typeface="Arial MT"/>
              </a:rPr>
              <a:t>for	(j=0; j&lt;25; j++) 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printf</a:t>
            </a:r>
            <a:r>
              <a:rPr sz="3100" spc="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(“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%f”,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a[j]);</a:t>
            </a:r>
            <a:endParaRPr sz="3100" dirty="0">
              <a:latin typeface="Arial MT"/>
              <a:cs typeface="Arial MT"/>
            </a:endParaRPr>
          </a:p>
          <a:p>
            <a:pPr marL="832485" marR="402590" lvl="1" indent="-317500">
              <a:lnSpc>
                <a:spcPct val="100000"/>
              </a:lnSpc>
              <a:spcBef>
                <a:spcPts val="470"/>
              </a:spcBef>
              <a:buClr>
                <a:srgbClr val="9999CC"/>
              </a:buClr>
              <a:buSzPct val="79032"/>
              <a:buFont typeface="Wingdings"/>
              <a:buChar char=""/>
              <a:tabLst>
                <a:tab pos="833119" algn="l"/>
              </a:tabLst>
            </a:pPr>
            <a:r>
              <a:rPr sz="3100" spc="-5" dirty="0">
                <a:latin typeface="Arial MT"/>
                <a:cs typeface="Arial MT"/>
              </a:rPr>
              <a:t>The</a:t>
            </a:r>
            <a:r>
              <a:rPr sz="3100" spc="-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elements</a:t>
            </a:r>
            <a:r>
              <a:rPr sz="3100" spc="4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are printed</a:t>
            </a:r>
            <a:r>
              <a:rPr sz="3100" spc="3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all in</a:t>
            </a:r>
            <a:r>
              <a:rPr sz="3100" spc="-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one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line </a:t>
            </a:r>
            <a:r>
              <a:rPr sz="3100" spc="-844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(starting</a:t>
            </a:r>
            <a:r>
              <a:rPr sz="3100" spc="2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with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 new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line)</a:t>
            </a:r>
            <a:endParaRPr sz="31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561" y="628650"/>
            <a:ext cx="151130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Array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9861" y="1824609"/>
            <a:ext cx="8712835" cy="431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3225" marR="490220" indent="-378460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4285"/>
              <a:buFont typeface="Wingdings"/>
              <a:buChar char=""/>
              <a:tabLst>
                <a:tab pos="403225" algn="l"/>
                <a:tab pos="403860" algn="l"/>
              </a:tabLst>
            </a:pPr>
            <a:r>
              <a:rPr sz="3500" spc="-5" dirty="0">
                <a:latin typeface="Arial MT"/>
                <a:cs typeface="Arial MT"/>
              </a:rPr>
              <a:t>Many </a:t>
            </a:r>
            <a:r>
              <a:rPr sz="3500" dirty="0">
                <a:latin typeface="Arial MT"/>
                <a:cs typeface="Arial MT"/>
              </a:rPr>
              <a:t>applications </a:t>
            </a:r>
            <a:r>
              <a:rPr sz="3500" spc="-5" dirty="0">
                <a:latin typeface="Arial MT"/>
                <a:cs typeface="Arial MT"/>
              </a:rPr>
              <a:t>require </a:t>
            </a:r>
            <a:r>
              <a:rPr sz="3500" dirty="0">
                <a:latin typeface="Arial MT"/>
                <a:cs typeface="Arial MT"/>
              </a:rPr>
              <a:t>multiple data </a:t>
            </a:r>
            <a:r>
              <a:rPr sz="3500" spc="-960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items</a:t>
            </a:r>
            <a:r>
              <a:rPr sz="3500" spc="-15" dirty="0">
                <a:latin typeface="Arial MT"/>
                <a:cs typeface="Arial MT"/>
              </a:rPr>
              <a:t> </a:t>
            </a:r>
            <a:r>
              <a:rPr sz="3500" spc="-5" dirty="0">
                <a:latin typeface="Arial MT"/>
                <a:cs typeface="Arial MT"/>
              </a:rPr>
              <a:t>that</a:t>
            </a:r>
            <a:r>
              <a:rPr sz="3500" spc="-10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have</a:t>
            </a:r>
            <a:r>
              <a:rPr sz="3500" spc="-2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common</a:t>
            </a:r>
            <a:r>
              <a:rPr sz="3500" spc="-1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characteristics</a:t>
            </a:r>
            <a:endParaRPr sz="3500">
              <a:latin typeface="Arial MT"/>
              <a:cs typeface="Arial MT"/>
            </a:endParaRPr>
          </a:p>
          <a:p>
            <a:pPr marL="845185" marR="1050290" lvl="1" indent="-317500">
              <a:lnSpc>
                <a:spcPct val="100000"/>
              </a:lnSpc>
              <a:spcBef>
                <a:spcPts val="745"/>
              </a:spcBef>
              <a:buClr>
                <a:srgbClr val="9999CC"/>
              </a:buClr>
              <a:buSzPct val="79032"/>
              <a:buFont typeface="Wingdings"/>
              <a:buChar char=""/>
              <a:tabLst>
                <a:tab pos="845819" algn="l"/>
              </a:tabLst>
            </a:pPr>
            <a:r>
              <a:rPr sz="3100" spc="-5" dirty="0">
                <a:latin typeface="Arial MT"/>
                <a:cs typeface="Arial MT"/>
              </a:rPr>
              <a:t>In mathematics,</a:t>
            </a:r>
            <a:r>
              <a:rPr sz="3100" spc="5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we often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express</a:t>
            </a:r>
            <a:r>
              <a:rPr sz="3100" spc="2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such </a:t>
            </a:r>
            <a:r>
              <a:rPr sz="3100" spc="-85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groups</a:t>
            </a:r>
            <a:r>
              <a:rPr sz="3100" spc="3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of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data</a:t>
            </a:r>
            <a:r>
              <a:rPr sz="3100" spc="2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items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in indexed</a:t>
            </a:r>
            <a:r>
              <a:rPr sz="3100" spc="3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form:</a:t>
            </a:r>
            <a:endParaRPr sz="3100">
              <a:latin typeface="Arial MT"/>
              <a:cs typeface="Arial MT"/>
            </a:endParaRPr>
          </a:p>
          <a:p>
            <a:pPr marL="1285875" lvl="2" indent="-254000">
              <a:lnSpc>
                <a:spcPct val="100000"/>
              </a:lnSpc>
              <a:spcBef>
                <a:spcPts val="645"/>
              </a:spcBef>
              <a:buClr>
                <a:srgbClr val="00007C"/>
              </a:buClr>
              <a:buSzPct val="65384"/>
              <a:buFont typeface="Wingdings"/>
              <a:buChar char=""/>
              <a:tabLst>
                <a:tab pos="1286510" algn="l"/>
              </a:tabLst>
            </a:pPr>
            <a:r>
              <a:rPr sz="2600" spc="5" dirty="0">
                <a:latin typeface="Arial MT"/>
                <a:cs typeface="Arial MT"/>
              </a:rPr>
              <a:t>x</a:t>
            </a:r>
            <a:r>
              <a:rPr sz="2550" spc="7" baseline="-21241" dirty="0">
                <a:latin typeface="Arial MT"/>
                <a:cs typeface="Arial MT"/>
              </a:rPr>
              <a:t>1</a:t>
            </a:r>
            <a:r>
              <a:rPr sz="2600" spc="5" dirty="0">
                <a:latin typeface="Arial MT"/>
                <a:cs typeface="Arial MT"/>
              </a:rPr>
              <a:t>,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x</a:t>
            </a:r>
            <a:r>
              <a:rPr sz="2550" spc="7" baseline="-21241" dirty="0">
                <a:latin typeface="Arial MT"/>
                <a:cs typeface="Arial MT"/>
              </a:rPr>
              <a:t>2</a:t>
            </a:r>
            <a:r>
              <a:rPr sz="2600" spc="5" dirty="0">
                <a:latin typeface="Arial MT"/>
                <a:cs typeface="Arial MT"/>
              </a:rPr>
              <a:t>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x</a:t>
            </a:r>
            <a:r>
              <a:rPr sz="2550" spc="7" baseline="-21241" dirty="0">
                <a:latin typeface="Arial MT"/>
                <a:cs typeface="Arial MT"/>
              </a:rPr>
              <a:t>3</a:t>
            </a:r>
            <a:r>
              <a:rPr sz="2600" spc="5" dirty="0">
                <a:latin typeface="Arial MT"/>
                <a:cs typeface="Arial MT"/>
              </a:rPr>
              <a:t>,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…,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10" dirty="0">
                <a:latin typeface="Arial MT"/>
                <a:cs typeface="Arial MT"/>
              </a:rPr>
              <a:t>x</a:t>
            </a:r>
            <a:r>
              <a:rPr sz="2550" spc="15" baseline="-21241" dirty="0">
                <a:latin typeface="Arial MT"/>
                <a:cs typeface="Arial MT"/>
              </a:rPr>
              <a:t>n</a:t>
            </a:r>
            <a:endParaRPr sz="2550" baseline="-21241">
              <a:latin typeface="Arial MT"/>
              <a:cs typeface="Arial MT"/>
            </a:endParaRPr>
          </a:p>
          <a:p>
            <a:pPr marL="403225" marR="17780" indent="-378460">
              <a:lnSpc>
                <a:spcPct val="100000"/>
              </a:lnSpc>
              <a:spcBef>
                <a:spcPts val="820"/>
              </a:spcBef>
              <a:buClr>
                <a:srgbClr val="00007C"/>
              </a:buClr>
              <a:buSzPct val="74285"/>
              <a:buFont typeface="Wingdings"/>
              <a:buChar char=""/>
              <a:tabLst>
                <a:tab pos="403225" algn="l"/>
                <a:tab pos="403860" algn="l"/>
              </a:tabLst>
            </a:pPr>
            <a:r>
              <a:rPr sz="3500" spc="-5" dirty="0">
                <a:latin typeface="Arial MT"/>
                <a:cs typeface="Arial MT"/>
              </a:rPr>
              <a:t>Array</a:t>
            </a:r>
            <a:r>
              <a:rPr sz="3500" dirty="0">
                <a:latin typeface="Arial MT"/>
                <a:cs typeface="Arial MT"/>
              </a:rPr>
              <a:t> is a</a:t>
            </a:r>
            <a:r>
              <a:rPr sz="3500" spc="-10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data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spc="-5" dirty="0">
                <a:latin typeface="Arial MT"/>
                <a:cs typeface="Arial MT"/>
              </a:rPr>
              <a:t>structure</a:t>
            </a:r>
            <a:r>
              <a:rPr sz="3500" dirty="0">
                <a:latin typeface="Arial MT"/>
                <a:cs typeface="Arial MT"/>
              </a:rPr>
              <a:t> which </a:t>
            </a:r>
            <a:r>
              <a:rPr sz="3500" spc="-5" dirty="0">
                <a:latin typeface="Arial MT"/>
                <a:cs typeface="Arial MT"/>
              </a:rPr>
              <a:t>can </a:t>
            </a:r>
            <a:r>
              <a:rPr sz="3500" dirty="0">
                <a:latin typeface="Arial MT"/>
                <a:cs typeface="Arial MT"/>
              </a:rPr>
              <a:t> </a:t>
            </a:r>
            <a:r>
              <a:rPr sz="3500" spc="-5" dirty="0">
                <a:latin typeface="Arial MT"/>
                <a:cs typeface="Arial MT"/>
              </a:rPr>
              <a:t>represent</a:t>
            </a:r>
            <a:r>
              <a:rPr sz="3500" spc="2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a </a:t>
            </a:r>
            <a:r>
              <a:rPr sz="3500" spc="-5" dirty="0">
                <a:latin typeface="Arial MT"/>
                <a:cs typeface="Arial MT"/>
              </a:rPr>
              <a:t>collection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of data</a:t>
            </a:r>
            <a:r>
              <a:rPr sz="3500" spc="10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items </a:t>
            </a:r>
            <a:r>
              <a:rPr sz="3500" spc="-5" dirty="0">
                <a:latin typeface="Arial MT"/>
                <a:cs typeface="Arial MT"/>
              </a:rPr>
              <a:t>which </a:t>
            </a:r>
            <a:r>
              <a:rPr sz="3500" dirty="0">
                <a:latin typeface="Arial MT"/>
                <a:cs typeface="Arial MT"/>
              </a:rPr>
              <a:t> </a:t>
            </a:r>
            <a:r>
              <a:rPr sz="3500" spc="-5" dirty="0">
                <a:latin typeface="Arial MT"/>
                <a:cs typeface="Arial MT"/>
              </a:rPr>
              <a:t>have</a:t>
            </a:r>
            <a:r>
              <a:rPr sz="3500" spc="-1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the</a:t>
            </a:r>
            <a:r>
              <a:rPr sz="3500" spc="-20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same</a:t>
            </a:r>
            <a:r>
              <a:rPr sz="3500" spc="-10" dirty="0">
                <a:latin typeface="Arial MT"/>
                <a:cs typeface="Arial MT"/>
              </a:rPr>
              <a:t> </a:t>
            </a:r>
            <a:r>
              <a:rPr sz="3500" spc="-5" dirty="0">
                <a:latin typeface="Arial MT"/>
                <a:cs typeface="Arial MT"/>
              </a:rPr>
              <a:t>data</a:t>
            </a:r>
            <a:r>
              <a:rPr sz="3500" dirty="0">
                <a:latin typeface="Arial MT"/>
                <a:cs typeface="Arial MT"/>
              </a:rPr>
              <a:t> type</a:t>
            </a:r>
            <a:r>
              <a:rPr sz="3500" spc="-20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(float/int/char/…)</a:t>
            </a:r>
            <a:endParaRPr sz="3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361" y="717042"/>
            <a:ext cx="835152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How</a:t>
            </a:r>
            <a:r>
              <a:rPr sz="4500" spc="-15" dirty="0"/>
              <a:t> </a:t>
            </a:r>
            <a:r>
              <a:rPr sz="4500" dirty="0"/>
              <a:t>to</a:t>
            </a:r>
            <a:r>
              <a:rPr sz="4500" spc="-10" dirty="0"/>
              <a:t> </a:t>
            </a:r>
            <a:r>
              <a:rPr sz="4500" dirty="0"/>
              <a:t>copy</a:t>
            </a:r>
            <a:r>
              <a:rPr sz="4500" spc="-20" dirty="0"/>
              <a:t> </a:t>
            </a:r>
            <a:r>
              <a:rPr sz="4500" dirty="0"/>
              <a:t>the</a:t>
            </a:r>
            <a:r>
              <a:rPr sz="4500" spc="-5" dirty="0"/>
              <a:t> </a:t>
            </a:r>
            <a:r>
              <a:rPr sz="4500" dirty="0"/>
              <a:t>elements</a:t>
            </a:r>
            <a:r>
              <a:rPr sz="4500" spc="-30" dirty="0"/>
              <a:t> </a:t>
            </a:r>
            <a:r>
              <a:rPr sz="4500" dirty="0"/>
              <a:t>of</a:t>
            </a:r>
            <a:r>
              <a:rPr sz="4500" spc="-10" dirty="0"/>
              <a:t> </a:t>
            </a:r>
            <a:r>
              <a:rPr sz="4500" spc="-5" dirty="0"/>
              <a:t>one </a:t>
            </a:r>
            <a:r>
              <a:rPr sz="4500" spc="-1235" dirty="0"/>
              <a:t> </a:t>
            </a:r>
            <a:r>
              <a:rPr sz="4500" dirty="0"/>
              <a:t>array</a:t>
            </a:r>
            <a:r>
              <a:rPr sz="4500" spc="-15" dirty="0"/>
              <a:t> </a:t>
            </a:r>
            <a:r>
              <a:rPr sz="4500" dirty="0"/>
              <a:t>to</a:t>
            </a:r>
            <a:r>
              <a:rPr sz="4500" spc="-5" dirty="0"/>
              <a:t> </a:t>
            </a:r>
            <a:r>
              <a:rPr sz="4500" dirty="0"/>
              <a:t>another?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5266" y="2669047"/>
            <a:ext cx="8549005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2771775" indent="-390525">
              <a:lnSpc>
                <a:spcPct val="140100"/>
              </a:lnSpc>
              <a:spcBef>
                <a:spcPts val="100"/>
              </a:spcBef>
              <a:buClr>
                <a:srgbClr val="00007C"/>
              </a:buClr>
              <a:buSzPct val="74193"/>
              <a:buFont typeface="Wingdings"/>
              <a:buChar char=""/>
              <a:tabLst>
                <a:tab pos="390525" algn="l"/>
                <a:tab pos="391160" algn="l"/>
                <a:tab pos="1631950" algn="l"/>
              </a:tabLst>
            </a:pPr>
            <a:r>
              <a:rPr sz="3100" spc="-5" dirty="0">
                <a:latin typeface="Arial MT"/>
                <a:cs typeface="Arial MT"/>
              </a:rPr>
              <a:t>By</a:t>
            </a:r>
            <a:r>
              <a:rPr sz="3100" spc="-2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copying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individual</a:t>
            </a:r>
            <a:r>
              <a:rPr sz="3100" spc="2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elements </a:t>
            </a:r>
            <a:r>
              <a:rPr sz="3100" spc="-844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for	(j=0;</a:t>
            </a:r>
            <a:r>
              <a:rPr sz="3100" spc="2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j&lt;25;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j++)</a:t>
            </a:r>
            <a:endParaRPr sz="3100" dirty="0">
              <a:latin typeface="Arial MT"/>
              <a:cs typeface="Arial MT"/>
            </a:endParaRPr>
          </a:p>
          <a:p>
            <a:pPr marL="1391285">
              <a:lnSpc>
                <a:spcPct val="100000"/>
              </a:lnSpc>
              <a:spcBef>
                <a:spcPts val="1490"/>
              </a:spcBef>
            </a:pPr>
            <a:r>
              <a:rPr sz="3100" spc="-5" dirty="0">
                <a:latin typeface="Arial MT"/>
                <a:cs typeface="Arial MT"/>
              </a:rPr>
              <a:t>a[j]</a:t>
            </a:r>
            <a:r>
              <a:rPr sz="3100" spc="-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=</a:t>
            </a:r>
            <a:r>
              <a:rPr sz="3100" spc="-2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b[j];</a:t>
            </a:r>
            <a:endParaRPr sz="3100" dirty="0">
              <a:latin typeface="Arial MT"/>
              <a:cs typeface="Arial MT"/>
            </a:endParaRPr>
          </a:p>
          <a:p>
            <a:pPr marL="390525" marR="5080" indent="-378460">
              <a:lnSpc>
                <a:spcPct val="120000"/>
              </a:lnSpc>
              <a:spcBef>
                <a:spcPts val="75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200" dirty="0">
                <a:latin typeface="Arial MT"/>
                <a:cs typeface="Arial MT"/>
              </a:rPr>
              <a:t>The </a:t>
            </a:r>
            <a:r>
              <a:rPr sz="3200" spc="-5" dirty="0">
                <a:latin typeface="Arial MT"/>
                <a:cs typeface="Arial MT"/>
              </a:rPr>
              <a:t>element assignments </a:t>
            </a:r>
            <a:r>
              <a:rPr sz="3200" dirty="0">
                <a:latin typeface="Arial MT"/>
                <a:cs typeface="Arial MT"/>
              </a:rPr>
              <a:t>will </a:t>
            </a:r>
            <a:r>
              <a:rPr sz="3200" spc="-5" dirty="0">
                <a:latin typeface="Arial MT"/>
                <a:cs typeface="Arial MT"/>
              </a:rPr>
              <a:t>follow the rules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assignment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expressions</a:t>
            </a:r>
          </a:p>
          <a:p>
            <a:pPr marL="390525" indent="-378460">
              <a:lnSpc>
                <a:spcPct val="100000"/>
              </a:lnSpc>
              <a:spcBef>
                <a:spcPts val="153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200" spc="-5" dirty="0">
                <a:latin typeface="Arial MT"/>
                <a:cs typeface="Arial MT"/>
              </a:rPr>
              <a:t>Destination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array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must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have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sufficient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size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262" y="553338"/>
            <a:ext cx="787654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835910" algn="l"/>
              </a:tabLst>
            </a:pPr>
            <a:r>
              <a:rPr sz="4000" spc="-5" dirty="0"/>
              <a:t>Example</a:t>
            </a:r>
            <a:r>
              <a:rPr sz="4000" spc="25" dirty="0"/>
              <a:t> </a:t>
            </a:r>
            <a:r>
              <a:rPr sz="4000" spc="-5" dirty="0"/>
              <a:t>1:	Find </a:t>
            </a:r>
            <a:r>
              <a:rPr sz="4000" dirty="0"/>
              <a:t>the </a:t>
            </a:r>
            <a:r>
              <a:rPr sz="4000" spc="-5" dirty="0"/>
              <a:t>minimum of a </a:t>
            </a:r>
            <a:r>
              <a:rPr sz="4000" spc="-1100" dirty="0"/>
              <a:t> </a:t>
            </a:r>
            <a:r>
              <a:rPr sz="4000" spc="-5" dirty="0"/>
              <a:t>set</a:t>
            </a:r>
            <a:r>
              <a:rPr sz="4000" spc="-10" dirty="0"/>
              <a:t> </a:t>
            </a:r>
            <a:r>
              <a:rPr sz="4000" spc="-5" dirty="0"/>
              <a:t>of 10</a:t>
            </a:r>
            <a:r>
              <a:rPr sz="4000" spc="10" dirty="0"/>
              <a:t> </a:t>
            </a:r>
            <a:r>
              <a:rPr sz="4000" spc="-5" dirty="0"/>
              <a:t>numbers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915667" y="1950720"/>
            <a:ext cx="5125720" cy="5139055"/>
          </a:xfrm>
          <a:prstGeom prst="rect">
            <a:avLst/>
          </a:prstGeom>
          <a:solidFill>
            <a:srgbClr val="EAEAEA"/>
          </a:solidFill>
          <a:ln w="12192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40"/>
              </a:spcBef>
            </a:pPr>
            <a:r>
              <a:rPr sz="2200" b="1" spc="-5" dirty="0">
                <a:latin typeface="Arial"/>
                <a:cs typeface="Arial"/>
              </a:rPr>
              <a:t>void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main()</a:t>
            </a:r>
            <a:endParaRPr sz="2200" dirty="0">
              <a:latin typeface="Arial"/>
              <a:cs typeface="Arial"/>
            </a:endParaRPr>
          </a:p>
          <a:p>
            <a:pPr marL="100965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{</a:t>
            </a:r>
            <a:endParaRPr sz="2200" dirty="0">
              <a:latin typeface="Arial"/>
              <a:cs typeface="Arial"/>
            </a:endParaRPr>
          </a:p>
          <a:p>
            <a:pPr marL="412115">
              <a:lnSpc>
                <a:spcPct val="100000"/>
              </a:lnSpc>
              <a:tabLst>
                <a:tab pos="909955" algn="l"/>
              </a:tabLst>
            </a:pPr>
            <a:r>
              <a:rPr sz="2200" b="1" spc="-5" dirty="0">
                <a:latin typeface="Arial"/>
                <a:cs typeface="Arial"/>
              </a:rPr>
              <a:t>int	a[10],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i,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min;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Arial"/>
              <a:cs typeface="Arial"/>
            </a:endParaRPr>
          </a:p>
          <a:p>
            <a:pPr marL="722630" marR="1832610" indent="-311150">
              <a:lnSpc>
                <a:spcPct val="100000"/>
              </a:lnSpc>
              <a:spcBef>
                <a:spcPts val="5"/>
              </a:spcBef>
              <a:tabLst>
                <a:tab pos="940435" algn="l"/>
              </a:tabLst>
            </a:pPr>
            <a:r>
              <a:rPr sz="2200" b="1" spc="-5" dirty="0">
                <a:latin typeface="Arial"/>
                <a:cs typeface="Arial"/>
              </a:rPr>
              <a:t>for	(i=0;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i&lt;10;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i++) 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scanf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(“%d”,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&amp;a[i]);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Arial"/>
              <a:cs typeface="Arial"/>
            </a:endParaRPr>
          </a:p>
          <a:p>
            <a:pPr marL="412115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min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=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a[0];</a:t>
            </a:r>
            <a:endParaRPr sz="2200" dirty="0">
              <a:latin typeface="Arial"/>
              <a:cs typeface="Arial"/>
            </a:endParaRPr>
          </a:p>
          <a:p>
            <a:pPr marL="412115">
              <a:lnSpc>
                <a:spcPct val="100000"/>
              </a:lnSpc>
              <a:tabLst>
                <a:tab pos="940435" algn="l"/>
              </a:tabLst>
            </a:pPr>
            <a:r>
              <a:rPr sz="2200" b="1" spc="-5" dirty="0">
                <a:latin typeface="Arial"/>
                <a:cs typeface="Arial"/>
              </a:rPr>
              <a:t>for	(i=1; i&lt;10;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i++)</a:t>
            </a:r>
            <a:endParaRPr sz="2200" dirty="0">
              <a:latin typeface="Arial"/>
              <a:cs typeface="Arial"/>
            </a:endParaRPr>
          </a:p>
          <a:p>
            <a:pPr marL="412115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Arial"/>
                <a:cs typeface="Arial"/>
              </a:rPr>
              <a:t>{</a:t>
            </a:r>
            <a:endParaRPr sz="2200" dirty="0">
              <a:latin typeface="Arial"/>
              <a:cs typeface="Arial"/>
            </a:endParaRPr>
          </a:p>
          <a:p>
            <a:pPr marL="722630">
              <a:lnSpc>
                <a:spcPct val="100000"/>
              </a:lnSpc>
              <a:tabLst>
                <a:tab pos="1050290" algn="l"/>
              </a:tabLst>
            </a:pPr>
            <a:r>
              <a:rPr sz="2200" b="1" spc="-5" dirty="0">
                <a:latin typeface="Arial"/>
                <a:cs typeface="Arial"/>
              </a:rPr>
              <a:t>if	(a[i]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&lt;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min)</a:t>
            </a:r>
            <a:endParaRPr sz="2200" dirty="0">
              <a:latin typeface="Arial"/>
              <a:cs typeface="Arial"/>
            </a:endParaRPr>
          </a:p>
          <a:p>
            <a:pPr marL="1034415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min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=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a[i];</a:t>
            </a:r>
            <a:endParaRPr sz="2200" dirty="0">
              <a:latin typeface="Arial"/>
              <a:cs typeface="Arial"/>
            </a:endParaRPr>
          </a:p>
          <a:p>
            <a:pPr marL="412115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  <a:p>
            <a:pPr marL="412115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printf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(“\n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Minimum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is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%d”,</a:t>
            </a:r>
            <a:r>
              <a:rPr sz="2200" b="1" spc="6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min);</a:t>
            </a:r>
            <a:endParaRPr sz="2200" dirty="0">
              <a:latin typeface="Arial"/>
              <a:cs typeface="Arial"/>
            </a:endParaRPr>
          </a:p>
          <a:p>
            <a:pPr marL="100965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49267" y="960120"/>
            <a:ext cx="5125720" cy="6143625"/>
          </a:xfrm>
          <a:prstGeom prst="rect">
            <a:avLst/>
          </a:prstGeom>
          <a:solidFill>
            <a:srgbClr val="EAEAEA"/>
          </a:solidFill>
          <a:ln w="12192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Arial"/>
                <a:cs typeface="Arial"/>
              </a:rPr>
              <a:t>const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int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size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=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10;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Arial"/>
                <a:cs typeface="Arial"/>
              </a:rPr>
              <a:t>void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main()</a:t>
            </a:r>
            <a:endParaRPr sz="2200" dirty="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{</a:t>
            </a:r>
            <a:endParaRPr sz="2200" dirty="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tabLst>
                <a:tab pos="909955" algn="l"/>
              </a:tabLst>
            </a:pPr>
            <a:r>
              <a:rPr sz="2200" b="1" spc="-5" dirty="0">
                <a:latin typeface="Arial"/>
                <a:cs typeface="Arial"/>
              </a:rPr>
              <a:t>int	a[size],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i,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min;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 dirty="0">
              <a:latin typeface="Arial"/>
              <a:cs typeface="Arial"/>
            </a:endParaRPr>
          </a:p>
          <a:p>
            <a:pPr marL="723265" marR="1832610" indent="-311150">
              <a:lnSpc>
                <a:spcPct val="100000"/>
              </a:lnSpc>
              <a:tabLst>
                <a:tab pos="940435" algn="l"/>
              </a:tabLst>
            </a:pPr>
            <a:r>
              <a:rPr sz="2200" b="1" spc="-5" dirty="0">
                <a:latin typeface="Arial"/>
                <a:cs typeface="Arial"/>
              </a:rPr>
              <a:t>for	(i=0;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i&lt;size;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i++) 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scanf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(“%d”,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&amp;a[i]);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min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=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a[0];</a:t>
            </a:r>
            <a:endParaRPr sz="2200" dirty="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tabLst>
                <a:tab pos="941069" algn="l"/>
              </a:tabLst>
            </a:pPr>
            <a:r>
              <a:rPr sz="2200" b="1" spc="-5" dirty="0">
                <a:latin typeface="Arial"/>
                <a:cs typeface="Arial"/>
              </a:rPr>
              <a:t>for	(i=1;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i&lt;size;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i++)</a:t>
            </a:r>
            <a:endParaRPr sz="2200" dirty="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Arial"/>
                <a:cs typeface="Arial"/>
              </a:rPr>
              <a:t>{</a:t>
            </a:r>
            <a:endParaRPr sz="2200" dirty="0">
              <a:latin typeface="Arial"/>
              <a:cs typeface="Arial"/>
            </a:endParaRPr>
          </a:p>
          <a:p>
            <a:pPr marL="723265">
              <a:lnSpc>
                <a:spcPct val="100000"/>
              </a:lnSpc>
              <a:tabLst>
                <a:tab pos="1050290" algn="l"/>
              </a:tabLst>
            </a:pPr>
            <a:r>
              <a:rPr sz="2200" b="1" spc="-5" dirty="0">
                <a:latin typeface="Arial"/>
                <a:cs typeface="Arial"/>
              </a:rPr>
              <a:t>if	(a[i]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&lt;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min)</a:t>
            </a:r>
            <a:endParaRPr sz="2200" dirty="0">
              <a:latin typeface="Arial"/>
              <a:cs typeface="Arial"/>
            </a:endParaRPr>
          </a:p>
          <a:p>
            <a:pPr marL="1034415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min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=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a[i];</a:t>
            </a:r>
            <a:endParaRPr sz="2200" dirty="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printf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(“\n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Minimum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is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%d”,</a:t>
            </a:r>
            <a:r>
              <a:rPr sz="2200" b="1" spc="6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min);</a:t>
            </a:r>
            <a:endParaRPr sz="2200" dirty="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636" y="647827"/>
            <a:ext cx="3252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Alternate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Version </a:t>
            </a:r>
            <a:r>
              <a:rPr sz="2800" b="1" spc="-5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0644" y="3017520"/>
            <a:ext cx="2786380" cy="1524000"/>
            <a:chOff x="580644" y="3017520"/>
            <a:chExt cx="2786380" cy="1524000"/>
          </a:xfrm>
        </p:grpSpPr>
        <p:sp>
          <p:nvSpPr>
            <p:cNvPr id="5" name="object 5"/>
            <p:cNvSpPr/>
            <p:nvPr/>
          </p:nvSpPr>
          <p:spPr>
            <a:xfrm>
              <a:off x="586740" y="3023616"/>
              <a:ext cx="2773680" cy="1511935"/>
            </a:xfrm>
            <a:custGeom>
              <a:avLst/>
              <a:gdLst/>
              <a:ahLst/>
              <a:cxnLst/>
              <a:rect l="l" t="t" r="r" b="b"/>
              <a:pathLst>
                <a:path w="2773679" h="1511935">
                  <a:moveTo>
                    <a:pt x="1386840" y="0"/>
                  </a:moveTo>
                  <a:lnTo>
                    <a:pt x="1325065" y="736"/>
                  </a:lnTo>
                  <a:lnTo>
                    <a:pt x="1263982" y="2925"/>
                  </a:lnTo>
                  <a:lnTo>
                    <a:pt x="1203647" y="6536"/>
                  </a:lnTo>
                  <a:lnTo>
                    <a:pt x="1144117" y="11539"/>
                  </a:lnTo>
                  <a:lnTo>
                    <a:pt x="1085448" y="17901"/>
                  </a:lnTo>
                  <a:lnTo>
                    <a:pt x="1027697" y="25594"/>
                  </a:lnTo>
                  <a:lnTo>
                    <a:pt x="970919" y="34585"/>
                  </a:lnTo>
                  <a:lnTo>
                    <a:pt x="915171" y="44845"/>
                  </a:lnTo>
                  <a:lnTo>
                    <a:pt x="860510" y="56342"/>
                  </a:lnTo>
                  <a:lnTo>
                    <a:pt x="806992" y="69046"/>
                  </a:lnTo>
                  <a:lnTo>
                    <a:pt x="754673" y="82925"/>
                  </a:lnTo>
                  <a:lnTo>
                    <a:pt x="703610" y="97951"/>
                  </a:lnTo>
                  <a:lnTo>
                    <a:pt x="653859" y="114090"/>
                  </a:lnTo>
                  <a:lnTo>
                    <a:pt x="605476" y="131314"/>
                  </a:lnTo>
                  <a:lnTo>
                    <a:pt x="558518" y="149590"/>
                  </a:lnTo>
                  <a:lnTo>
                    <a:pt x="513041" y="168889"/>
                  </a:lnTo>
                  <a:lnTo>
                    <a:pt x="469101" y="189180"/>
                  </a:lnTo>
                  <a:lnTo>
                    <a:pt x="426755" y="210432"/>
                  </a:lnTo>
                  <a:lnTo>
                    <a:pt x="386060" y="232613"/>
                  </a:lnTo>
                  <a:lnTo>
                    <a:pt x="347071" y="255694"/>
                  </a:lnTo>
                  <a:lnTo>
                    <a:pt x="309845" y="279644"/>
                  </a:lnTo>
                  <a:lnTo>
                    <a:pt x="274439" y="304432"/>
                  </a:lnTo>
                  <a:lnTo>
                    <a:pt x="240908" y="330027"/>
                  </a:lnTo>
                  <a:lnTo>
                    <a:pt x="209310" y="356398"/>
                  </a:lnTo>
                  <a:lnTo>
                    <a:pt x="179700" y="383516"/>
                  </a:lnTo>
                  <a:lnTo>
                    <a:pt x="152134" y="411348"/>
                  </a:lnTo>
                  <a:lnTo>
                    <a:pt x="126670" y="439864"/>
                  </a:lnTo>
                  <a:lnTo>
                    <a:pt x="82271" y="498827"/>
                  </a:lnTo>
                  <a:lnTo>
                    <a:pt x="46954" y="560158"/>
                  </a:lnTo>
                  <a:lnTo>
                    <a:pt x="21169" y="623612"/>
                  </a:lnTo>
                  <a:lnTo>
                    <a:pt x="5367" y="688942"/>
                  </a:lnTo>
                  <a:lnTo>
                    <a:pt x="0" y="755903"/>
                  </a:lnTo>
                  <a:lnTo>
                    <a:pt x="1351" y="789572"/>
                  </a:lnTo>
                  <a:lnTo>
                    <a:pt x="11992" y="855749"/>
                  </a:lnTo>
                  <a:lnTo>
                    <a:pt x="32842" y="920172"/>
                  </a:lnTo>
                  <a:lnTo>
                    <a:pt x="63449" y="982595"/>
                  </a:lnTo>
                  <a:lnTo>
                    <a:pt x="103364" y="1042773"/>
                  </a:lnTo>
                  <a:lnTo>
                    <a:pt x="152134" y="1100459"/>
                  </a:lnTo>
                  <a:lnTo>
                    <a:pt x="179700" y="1128291"/>
                  </a:lnTo>
                  <a:lnTo>
                    <a:pt x="209310" y="1155409"/>
                  </a:lnTo>
                  <a:lnTo>
                    <a:pt x="240908" y="1181780"/>
                  </a:lnTo>
                  <a:lnTo>
                    <a:pt x="274439" y="1207375"/>
                  </a:lnTo>
                  <a:lnTo>
                    <a:pt x="309845" y="1232163"/>
                  </a:lnTo>
                  <a:lnTo>
                    <a:pt x="347071" y="1256113"/>
                  </a:lnTo>
                  <a:lnTo>
                    <a:pt x="386060" y="1279194"/>
                  </a:lnTo>
                  <a:lnTo>
                    <a:pt x="426755" y="1301375"/>
                  </a:lnTo>
                  <a:lnTo>
                    <a:pt x="469101" y="1322627"/>
                  </a:lnTo>
                  <a:lnTo>
                    <a:pt x="513041" y="1342918"/>
                  </a:lnTo>
                  <a:lnTo>
                    <a:pt x="558518" y="1362217"/>
                  </a:lnTo>
                  <a:lnTo>
                    <a:pt x="605476" y="1380493"/>
                  </a:lnTo>
                  <a:lnTo>
                    <a:pt x="653859" y="1397717"/>
                  </a:lnTo>
                  <a:lnTo>
                    <a:pt x="703610" y="1413856"/>
                  </a:lnTo>
                  <a:lnTo>
                    <a:pt x="754673" y="1428882"/>
                  </a:lnTo>
                  <a:lnTo>
                    <a:pt x="806992" y="1442761"/>
                  </a:lnTo>
                  <a:lnTo>
                    <a:pt x="860510" y="1455465"/>
                  </a:lnTo>
                  <a:lnTo>
                    <a:pt x="915171" y="1466962"/>
                  </a:lnTo>
                  <a:lnTo>
                    <a:pt x="970919" y="1477222"/>
                  </a:lnTo>
                  <a:lnTo>
                    <a:pt x="1027697" y="1486213"/>
                  </a:lnTo>
                  <a:lnTo>
                    <a:pt x="1085448" y="1493906"/>
                  </a:lnTo>
                  <a:lnTo>
                    <a:pt x="1144117" y="1500268"/>
                  </a:lnTo>
                  <a:lnTo>
                    <a:pt x="1203647" y="1505271"/>
                  </a:lnTo>
                  <a:lnTo>
                    <a:pt x="1263982" y="1508882"/>
                  </a:lnTo>
                  <a:lnTo>
                    <a:pt x="1325065" y="1511071"/>
                  </a:lnTo>
                  <a:lnTo>
                    <a:pt x="1386840" y="1511808"/>
                  </a:lnTo>
                  <a:lnTo>
                    <a:pt x="1448615" y="1511071"/>
                  </a:lnTo>
                  <a:lnTo>
                    <a:pt x="1509699" y="1508882"/>
                  </a:lnTo>
                  <a:lnTo>
                    <a:pt x="1570034" y="1505271"/>
                  </a:lnTo>
                  <a:lnTo>
                    <a:pt x="1629565" y="1500268"/>
                  </a:lnTo>
                  <a:lnTo>
                    <a:pt x="1688235" y="1493906"/>
                  </a:lnTo>
                  <a:lnTo>
                    <a:pt x="1745987" y="1486213"/>
                  </a:lnTo>
                  <a:lnTo>
                    <a:pt x="1802765" y="1477222"/>
                  </a:lnTo>
                  <a:lnTo>
                    <a:pt x="1858513" y="1466962"/>
                  </a:lnTo>
                  <a:lnTo>
                    <a:pt x="1913174" y="1455465"/>
                  </a:lnTo>
                  <a:lnTo>
                    <a:pt x="1966692" y="1442761"/>
                  </a:lnTo>
                  <a:lnTo>
                    <a:pt x="2019011" y="1428882"/>
                  </a:lnTo>
                  <a:lnTo>
                    <a:pt x="2070075" y="1413856"/>
                  </a:lnTo>
                  <a:lnTo>
                    <a:pt x="2119826" y="1397717"/>
                  </a:lnTo>
                  <a:lnTo>
                    <a:pt x="2168209" y="1380493"/>
                  </a:lnTo>
                  <a:lnTo>
                    <a:pt x="2215167" y="1362217"/>
                  </a:lnTo>
                  <a:lnTo>
                    <a:pt x="2260644" y="1342918"/>
                  </a:lnTo>
                  <a:lnTo>
                    <a:pt x="2304583" y="1322627"/>
                  </a:lnTo>
                  <a:lnTo>
                    <a:pt x="2346928" y="1301375"/>
                  </a:lnTo>
                  <a:lnTo>
                    <a:pt x="2387624" y="1279194"/>
                  </a:lnTo>
                  <a:lnTo>
                    <a:pt x="2426612" y="1256113"/>
                  </a:lnTo>
                  <a:lnTo>
                    <a:pt x="2463838" y="1232163"/>
                  </a:lnTo>
                  <a:lnTo>
                    <a:pt x="2499244" y="1207375"/>
                  </a:lnTo>
                  <a:lnTo>
                    <a:pt x="2532774" y="1181780"/>
                  </a:lnTo>
                  <a:lnTo>
                    <a:pt x="2564372" y="1155409"/>
                  </a:lnTo>
                  <a:lnTo>
                    <a:pt x="2593982" y="1128291"/>
                  </a:lnTo>
                  <a:lnTo>
                    <a:pt x="2621547" y="1100459"/>
                  </a:lnTo>
                  <a:lnTo>
                    <a:pt x="2647011" y="1071943"/>
                  </a:lnTo>
                  <a:lnTo>
                    <a:pt x="2691409" y="1012980"/>
                  </a:lnTo>
                  <a:lnTo>
                    <a:pt x="2726726" y="951649"/>
                  </a:lnTo>
                  <a:lnTo>
                    <a:pt x="2752511" y="888195"/>
                  </a:lnTo>
                  <a:lnTo>
                    <a:pt x="2768312" y="822865"/>
                  </a:lnTo>
                  <a:lnTo>
                    <a:pt x="2773680" y="755903"/>
                  </a:lnTo>
                  <a:lnTo>
                    <a:pt x="2772328" y="722235"/>
                  </a:lnTo>
                  <a:lnTo>
                    <a:pt x="2761687" y="656058"/>
                  </a:lnTo>
                  <a:lnTo>
                    <a:pt x="2740838" y="591635"/>
                  </a:lnTo>
                  <a:lnTo>
                    <a:pt x="2710231" y="529212"/>
                  </a:lnTo>
                  <a:lnTo>
                    <a:pt x="2670317" y="469034"/>
                  </a:lnTo>
                  <a:lnTo>
                    <a:pt x="2621547" y="411348"/>
                  </a:lnTo>
                  <a:lnTo>
                    <a:pt x="2593982" y="383516"/>
                  </a:lnTo>
                  <a:lnTo>
                    <a:pt x="2564372" y="356398"/>
                  </a:lnTo>
                  <a:lnTo>
                    <a:pt x="2532774" y="330027"/>
                  </a:lnTo>
                  <a:lnTo>
                    <a:pt x="2499244" y="304432"/>
                  </a:lnTo>
                  <a:lnTo>
                    <a:pt x="2463838" y="279644"/>
                  </a:lnTo>
                  <a:lnTo>
                    <a:pt x="2426612" y="255694"/>
                  </a:lnTo>
                  <a:lnTo>
                    <a:pt x="2387624" y="232613"/>
                  </a:lnTo>
                  <a:lnTo>
                    <a:pt x="2346928" y="210432"/>
                  </a:lnTo>
                  <a:lnTo>
                    <a:pt x="2304583" y="189180"/>
                  </a:lnTo>
                  <a:lnTo>
                    <a:pt x="2260644" y="168889"/>
                  </a:lnTo>
                  <a:lnTo>
                    <a:pt x="2215167" y="149590"/>
                  </a:lnTo>
                  <a:lnTo>
                    <a:pt x="2168209" y="131314"/>
                  </a:lnTo>
                  <a:lnTo>
                    <a:pt x="2119826" y="114090"/>
                  </a:lnTo>
                  <a:lnTo>
                    <a:pt x="2070075" y="97951"/>
                  </a:lnTo>
                  <a:lnTo>
                    <a:pt x="2019011" y="82925"/>
                  </a:lnTo>
                  <a:lnTo>
                    <a:pt x="1966692" y="69046"/>
                  </a:lnTo>
                  <a:lnTo>
                    <a:pt x="1913174" y="56342"/>
                  </a:lnTo>
                  <a:lnTo>
                    <a:pt x="1858513" y="44845"/>
                  </a:lnTo>
                  <a:lnTo>
                    <a:pt x="1802765" y="34585"/>
                  </a:lnTo>
                  <a:lnTo>
                    <a:pt x="1745987" y="25594"/>
                  </a:lnTo>
                  <a:lnTo>
                    <a:pt x="1688235" y="17901"/>
                  </a:lnTo>
                  <a:lnTo>
                    <a:pt x="1629565" y="11539"/>
                  </a:lnTo>
                  <a:lnTo>
                    <a:pt x="1570034" y="6536"/>
                  </a:lnTo>
                  <a:lnTo>
                    <a:pt x="1509699" y="2925"/>
                  </a:lnTo>
                  <a:lnTo>
                    <a:pt x="1448615" y="736"/>
                  </a:lnTo>
                  <a:lnTo>
                    <a:pt x="138684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6740" y="3023616"/>
              <a:ext cx="2773680" cy="1511935"/>
            </a:xfrm>
            <a:custGeom>
              <a:avLst/>
              <a:gdLst/>
              <a:ahLst/>
              <a:cxnLst/>
              <a:rect l="l" t="t" r="r" b="b"/>
              <a:pathLst>
                <a:path w="2773679" h="1511935">
                  <a:moveTo>
                    <a:pt x="0" y="755903"/>
                  </a:moveTo>
                  <a:lnTo>
                    <a:pt x="5367" y="688942"/>
                  </a:lnTo>
                  <a:lnTo>
                    <a:pt x="21169" y="623612"/>
                  </a:lnTo>
                  <a:lnTo>
                    <a:pt x="46954" y="560158"/>
                  </a:lnTo>
                  <a:lnTo>
                    <a:pt x="82271" y="498827"/>
                  </a:lnTo>
                  <a:lnTo>
                    <a:pt x="126670" y="439864"/>
                  </a:lnTo>
                  <a:lnTo>
                    <a:pt x="152134" y="411348"/>
                  </a:lnTo>
                  <a:lnTo>
                    <a:pt x="179700" y="383516"/>
                  </a:lnTo>
                  <a:lnTo>
                    <a:pt x="209310" y="356398"/>
                  </a:lnTo>
                  <a:lnTo>
                    <a:pt x="240908" y="330027"/>
                  </a:lnTo>
                  <a:lnTo>
                    <a:pt x="274439" y="304432"/>
                  </a:lnTo>
                  <a:lnTo>
                    <a:pt x="309845" y="279644"/>
                  </a:lnTo>
                  <a:lnTo>
                    <a:pt x="347071" y="255694"/>
                  </a:lnTo>
                  <a:lnTo>
                    <a:pt x="386060" y="232613"/>
                  </a:lnTo>
                  <a:lnTo>
                    <a:pt x="426755" y="210432"/>
                  </a:lnTo>
                  <a:lnTo>
                    <a:pt x="469101" y="189180"/>
                  </a:lnTo>
                  <a:lnTo>
                    <a:pt x="513041" y="168889"/>
                  </a:lnTo>
                  <a:lnTo>
                    <a:pt x="558518" y="149590"/>
                  </a:lnTo>
                  <a:lnTo>
                    <a:pt x="605476" y="131314"/>
                  </a:lnTo>
                  <a:lnTo>
                    <a:pt x="653859" y="114090"/>
                  </a:lnTo>
                  <a:lnTo>
                    <a:pt x="703610" y="97951"/>
                  </a:lnTo>
                  <a:lnTo>
                    <a:pt x="754673" y="82925"/>
                  </a:lnTo>
                  <a:lnTo>
                    <a:pt x="806992" y="69046"/>
                  </a:lnTo>
                  <a:lnTo>
                    <a:pt x="860510" y="56342"/>
                  </a:lnTo>
                  <a:lnTo>
                    <a:pt x="915171" y="44845"/>
                  </a:lnTo>
                  <a:lnTo>
                    <a:pt x="970919" y="34585"/>
                  </a:lnTo>
                  <a:lnTo>
                    <a:pt x="1027697" y="25594"/>
                  </a:lnTo>
                  <a:lnTo>
                    <a:pt x="1085448" y="17901"/>
                  </a:lnTo>
                  <a:lnTo>
                    <a:pt x="1144117" y="11539"/>
                  </a:lnTo>
                  <a:lnTo>
                    <a:pt x="1203647" y="6536"/>
                  </a:lnTo>
                  <a:lnTo>
                    <a:pt x="1263982" y="2925"/>
                  </a:lnTo>
                  <a:lnTo>
                    <a:pt x="1325065" y="736"/>
                  </a:lnTo>
                  <a:lnTo>
                    <a:pt x="1386840" y="0"/>
                  </a:lnTo>
                  <a:lnTo>
                    <a:pt x="1448615" y="736"/>
                  </a:lnTo>
                  <a:lnTo>
                    <a:pt x="1509699" y="2925"/>
                  </a:lnTo>
                  <a:lnTo>
                    <a:pt x="1570034" y="6536"/>
                  </a:lnTo>
                  <a:lnTo>
                    <a:pt x="1629565" y="11539"/>
                  </a:lnTo>
                  <a:lnTo>
                    <a:pt x="1688235" y="17901"/>
                  </a:lnTo>
                  <a:lnTo>
                    <a:pt x="1745987" y="25594"/>
                  </a:lnTo>
                  <a:lnTo>
                    <a:pt x="1802765" y="34585"/>
                  </a:lnTo>
                  <a:lnTo>
                    <a:pt x="1858513" y="44845"/>
                  </a:lnTo>
                  <a:lnTo>
                    <a:pt x="1913174" y="56342"/>
                  </a:lnTo>
                  <a:lnTo>
                    <a:pt x="1966692" y="69046"/>
                  </a:lnTo>
                  <a:lnTo>
                    <a:pt x="2019011" y="82925"/>
                  </a:lnTo>
                  <a:lnTo>
                    <a:pt x="2070075" y="97951"/>
                  </a:lnTo>
                  <a:lnTo>
                    <a:pt x="2119826" y="114090"/>
                  </a:lnTo>
                  <a:lnTo>
                    <a:pt x="2168209" y="131314"/>
                  </a:lnTo>
                  <a:lnTo>
                    <a:pt x="2215167" y="149590"/>
                  </a:lnTo>
                  <a:lnTo>
                    <a:pt x="2260644" y="168889"/>
                  </a:lnTo>
                  <a:lnTo>
                    <a:pt x="2304583" y="189180"/>
                  </a:lnTo>
                  <a:lnTo>
                    <a:pt x="2346928" y="210432"/>
                  </a:lnTo>
                  <a:lnTo>
                    <a:pt x="2387624" y="232613"/>
                  </a:lnTo>
                  <a:lnTo>
                    <a:pt x="2426612" y="255694"/>
                  </a:lnTo>
                  <a:lnTo>
                    <a:pt x="2463838" y="279644"/>
                  </a:lnTo>
                  <a:lnTo>
                    <a:pt x="2499244" y="304432"/>
                  </a:lnTo>
                  <a:lnTo>
                    <a:pt x="2532774" y="330027"/>
                  </a:lnTo>
                  <a:lnTo>
                    <a:pt x="2564372" y="356398"/>
                  </a:lnTo>
                  <a:lnTo>
                    <a:pt x="2593982" y="383516"/>
                  </a:lnTo>
                  <a:lnTo>
                    <a:pt x="2621547" y="411348"/>
                  </a:lnTo>
                  <a:lnTo>
                    <a:pt x="2647011" y="439864"/>
                  </a:lnTo>
                  <a:lnTo>
                    <a:pt x="2691409" y="498827"/>
                  </a:lnTo>
                  <a:lnTo>
                    <a:pt x="2726726" y="560158"/>
                  </a:lnTo>
                  <a:lnTo>
                    <a:pt x="2752511" y="623612"/>
                  </a:lnTo>
                  <a:lnTo>
                    <a:pt x="2768312" y="688942"/>
                  </a:lnTo>
                  <a:lnTo>
                    <a:pt x="2773680" y="755903"/>
                  </a:lnTo>
                  <a:lnTo>
                    <a:pt x="2772328" y="789572"/>
                  </a:lnTo>
                  <a:lnTo>
                    <a:pt x="2761687" y="855749"/>
                  </a:lnTo>
                  <a:lnTo>
                    <a:pt x="2740838" y="920172"/>
                  </a:lnTo>
                  <a:lnTo>
                    <a:pt x="2710231" y="982595"/>
                  </a:lnTo>
                  <a:lnTo>
                    <a:pt x="2670317" y="1042773"/>
                  </a:lnTo>
                  <a:lnTo>
                    <a:pt x="2621547" y="1100459"/>
                  </a:lnTo>
                  <a:lnTo>
                    <a:pt x="2593982" y="1128291"/>
                  </a:lnTo>
                  <a:lnTo>
                    <a:pt x="2564372" y="1155409"/>
                  </a:lnTo>
                  <a:lnTo>
                    <a:pt x="2532774" y="1181780"/>
                  </a:lnTo>
                  <a:lnTo>
                    <a:pt x="2499244" y="1207375"/>
                  </a:lnTo>
                  <a:lnTo>
                    <a:pt x="2463838" y="1232163"/>
                  </a:lnTo>
                  <a:lnTo>
                    <a:pt x="2426612" y="1256113"/>
                  </a:lnTo>
                  <a:lnTo>
                    <a:pt x="2387624" y="1279194"/>
                  </a:lnTo>
                  <a:lnTo>
                    <a:pt x="2346928" y="1301375"/>
                  </a:lnTo>
                  <a:lnTo>
                    <a:pt x="2304583" y="1322627"/>
                  </a:lnTo>
                  <a:lnTo>
                    <a:pt x="2260644" y="1342918"/>
                  </a:lnTo>
                  <a:lnTo>
                    <a:pt x="2215167" y="1362217"/>
                  </a:lnTo>
                  <a:lnTo>
                    <a:pt x="2168209" y="1380493"/>
                  </a:lnTo>
                  <a:lnTo>
                    <a:pt x="2119826" y="1397717"/>
                  </a:lnTo>
                  <a:lnTo>
                    <a:pt x="2070075" y="1413856"/>
                  </a:lnTo>
                  <a:lnTo>
                    <a:pt x="2019011" y="1428882"/>
                  </a:lnTo>
                  <a:lnTo>
                    <a:pt x="1966692" y="1442761"/>
                  </a:lnTo>
                  <a:lnTo>
                    <a:pt x="1913174" y="1455465"/>
                  </a:lnTo>
                  <a:lnTo>
                    <a:pt x="1858513" y="1466962"/>
                  </a:lnTo>
                  <a:lnTo>
                    <a:pt x="1802765" y="1477222"/>
                  </a:lnTo>
                  <a:lnTo>
                    <a:pt x="1745987" y="1486213"/>
                  </a:lnTo>
                  <a:lnTo>
                    <a:pt x="1688235" y="1493906"/>
                  </a:lnTo>
                  <a:lnTo>
                    <a:pt x="1629565" y="1500268"/>
                  </a:lnTo>
                  <a:lnTo>
                    <a:pt x="1570034" y="1505271"/>
                  </a:lnTo>
                  <a:lnTo>
                    <a:pt x="1509699" y="1508882"/>
                  </a:lnTo>
                  <a:lnTo>
                    <a:pt x="1448615" y="1511071"/>
                  </a:lnTo>
                  <a:lnTo>
                    <a:pt x="1386840" y="1511808"/>
                  </a:lnTo>
                  <a:lnTo>
                    <a:pt x="1325065" y="1511071"/>
                  </a:lnTo>
                  <a:lnTo>
                    <a:pt x="1263982" y="1508882"/>
                  </a:lnTo>
                  <a:lnTo>
                    <a:pt x="1203647" y="1505271"/>
                  </a:lnTo>
                  <a:lnTo>
                    <a:pt x="1144117" y="1500268"/>
                  </a:lnTo>
                  <a:lnTo>
                    <a:pt x="1085448" y="1493906"/>
                  </a:lnTo>
                  <a:lnTo>
                    <a:pt x="1027697" y="1486213"/>
                  </a:lnTo>
                  <a:lnTo>
                    <a:pt x="970919" y="1477222"/>
                  </a:lnTo>
                  <a:lnTo>
                    <a:pt x="915171" y="1466962"/>
                  </a:lnTo>
                  <a:lnTo>
                    <a:pt x="860510" y="1455465"/>
                  </a:lnTo>
                  <a:lnTo>
                    <a:pt x="806992" y="1442761"/>
                  </a:lnTo>
                  <a:lnTo>
                    <a:pt x="754673" y="1428882"/>
                  </a:lnTo>
                  <a:lnTo>
                    <a:pt x="703610" y="1413856"/>
                  </a:lnTo>
                  <a:lnTo>
                    <a:pt x="653859" y="1397717"/>
                  </a:lnTo>
                  <a:lnTo>
                    <a:pt x="605476" y="1380493"/>
                  </a:lnTo>
                  <a:lnTo>
                    <a:pt x="558518" y="1362217"/>
                  </a:lnTo>
                  <a:lnTo>
                    <a:pt x="513041" y="1342918"/>
                  </a:lnTo>
                  <a:lnTo>
                    <a:pt x="469101" y="1322627"/>
                  </a:lnTo>
                  <a:lnTo>
                    <a:pt x="426755" y="1301375"/>
                  </a:lnTo>
                  <a:lnTo>
                    <a:pt x="386060" y="1279194"/>
                  </a:lnTo>
                  <a:lnTo>
                    <a:pt x="347071" y="1256113"/>
                  </a:lnTo>
                  <a:lnTo>
                    <a:pt x="309845" y="1232163"/>
                  </a:lnTo>
                  <a:lnTo>
                    <a:pt x="274439" y="1207375"/>
                  </a:lnTo>
                  <a:lnTo>
                    <a:pt x="240908" y="1181780"/>
                  </a:lnTo>
                  <a:lnTo>
                    <a:pt x="209310" y="1155409"/>
                  </a:lnTo>
                  <a:lnTo>
                    <a:pt x="179700" y="1128291"/>
                  </a:lnTo>
                  <a:lnTo>
                    <a:pt x="152134" y="1100459"/>
                  </a:lnTo>
                  <a:lnTo>
                    <a:pt x="126670" y="1071943"/>
                  </a:lnTo>
                  <a:lnTo>
                    <a:pt x="82271" y="1012980"/>
                  </a:lnTo>
                  <a:lnTo>
                    <a:pt x="46954" y="951649"/>
                  </a:lnTo>
                  <a:lnTo>
                    <a:pt x="21169" y="888195"/>
                  </a:lnTo>
                  <a:lnTo>
                    <a:pt x="5367" y="822865"/>
                  </a:lnTo>
                  <a:lnTo>
                    <a:pt x="0" y="75590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09345" y="3257169"/>
            <a:ext cx="240601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78105" algn="ctr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Change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only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one 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line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to change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the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problem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size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49267" y="960120"/>
            <a:ext cx="5125720" cy="6143625"/>
          </a:xfrm>
          <a:prstGeom prst="rect">
            <a:avLst/>
          </a:prstGeom>
          <a:solidFill>
            <a:srgbClr val="EAEAEA"/>
          </a:solidFill>
          <a:ln w="12192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Arial"/>
                <a:cs typeface="Arial"/>
              </a:rPr>
              <a:t>#define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size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10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Arial"/>
                <a:cs typeface="Arial"/>
              </a:rPr>
              <a:t>void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main()</a:t>
            </a:r>
            <a:endParaRPr sz="2200" dirty="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{</a:t>
            </a:r>
            <a:endParaRPr sz="2200" dirty="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tabLst>
                <a:tab pos="909955" algn="l"/>
              </a:tabLst>
            </a:pPr>
            <a:r>
              <a:rPr sz="2200" b="1" spc="-5" dirty="0">
                <a:latin typeface="Arial"/>
                <a:cs typeface="Arial"/>
              </a:rPr>
              <a:t>int	a[size],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i,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min;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 dirty="0">
              <a:latin typeface="Arial"/>
              <a:cs typeface="Arial"/>
            </a:endParaRPr>
          </a:p>
          <a:p>
            <a:pPr marL="723265" marR="1832610" indent="-311150">
              <a:lnSpc>
                <a:spcPct val="100000"/>
              </a:lnSpc>
              <a:tabLst>
                <a:tab pos="940435" algn="l"/>
              </a:tabLst>
            </a:pPr>
            <a:r>
              <a:rPr sz="2200" b="1" spc="-5" dirty="0">
                <a:latin typeface="Arial"/>
                <a:cs typeface="Arial"/>
              </a:rPr>
              <a:t>for	(i=0;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i&lt;size;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i++) 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scanf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(“%d”,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&amp;a[i]);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min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=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a[0];</a:t>
            </a:r>
            <a:endParaRPr sz="2200" dirty="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tabLst>
                <a:tab pos="941069" algn="l"/>
              </a:tabLst>
            </a:pPr>
            <a:r>
              <a:rPr sz="2200" b="1" spc="-5" dirty="0">
                <a:latin typeface="Arial"/>
                <a:cs typeface="Arial"/>
              </a:rPr>
              <a:t>for	(i=1;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i&lt;size;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i++)</a:t>
            </a:r>
            <a:endParaRPr sz="2200" dirty="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Arial"/>
                <a:cs typeface="Arial"/>
              </a:rPr>
              <a:t>{</a:t>
            </a:r>
            <a:endParaRPr sz="2200" dirty="0">
              <a:latin typeface="Arial"/>
              <a:cs typeface="Arial"/>
            </a:endParaRPr>
          </a:p>
          <a:p>
            <a:pPr marL="723265">
              <a:lnSpc>
                <a:spcPct val="100000"/>
              </a:lnSpc>
              <a:tabLst>
                <a:tab pos="1050290" algn="l"/>
              </a:tabLst>
            </a:pPr>
            <a:r>
              <a:rPr sz="2200" b="1" spc="-5" dirty="0">
                <a:latin typeface="Arial"/>
                <a:cs typeface="Arial"/>
              </a:rPr>
              <a:t>if	(a[i]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&lt;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min)</a:t>
            </a:r>
            <a:endParaRPr sz="2200" dirty="0">
              <a:latin typeface="Arial"/>
              <a:cs typeface="Arial"/>
            </a:endParaRPr>
          </a:p>
          <a:p>
            <a:pPr marL="1034415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min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=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a[i];</a:t>
            </a:r>
            <a:endParaRPr sz="2200" dirty="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printf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(“\n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Minimum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is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%d”,</a:t>
            </a:r>
            <a:r>
              <a:rPr sz="2200" b="1" spc="6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min);</a:t>
            </a:r>
            <a:endParaRPr sz="2200" dirty="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636" y="647827"/>
            <a:ext cx="3252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Alternate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Version </a:t>
            </a:r>
            <a:r>
              <a:rPr sz="2800" b="1" spc="-5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0644" y="3017520"/>
            <a:ext cx="2786380" cy="1524000"/>
            <a:chOff x="580644" y="3017520"/>
            <a:chExt cx="2786380" cy="1524000"/>
          </a:xfrm>
        </p:grpSpPr>
        <p:sp>
          <p:nvSpPr>
            <p:cNvPr id="5" name="object 5"/>
            <p:cNvSpPr/>
            <p:nvPr/>
          </p:nvSpPr>
          <p:spPr>
            <a:xfrm>
              <a:off x="586740" y="3023616"/>
              <a:ext cx="2773680" cy="1511935"/>
            </a:xfrm>
            <a:custGeom>
              <a:avLst/>
              <a:gdLst/>
              <a:ahLst/>
              <a:cxnLst/>
              <a:rect l="l" t="t" r="r" b="b"/>
              <a:pathLst>
                <a:path w="2773679" h="1511935">
                  <a:moveTo>
                    <a:pt x="1386840" y="0"/>
                  </a:moveTo>
                  <a:lnTo>
                    <a:pt x="1325065" y="736"/>
                  </a:lnTo>
                  <a:lnTo>
                    <a:pt x="1263982" y="2925"/>
                  </a:lnTo>
                  <a:lnTo>
                    <a:pt x="1203647" y="6536"/>
                  </a:lnTo>
                  <a:lnTo>
                    <a:pt x="1144117" y="11539"/>
                  </a:lnTo>
                  <a:lnTo>
                    <a:pt x="1085448" y="17901"/>
                  </a:lnTo>
                  <a:lnTo>
                    <a:pt x="1027697" y="25594"/>
                  </a:lnTo>
                  <a:lnTo>
                    <a:pt x="970919" y="34585"/>
                  </a:lnTo>
                  <a:lnTo>
                    <a:pt x="915171" y="44845"/>
                  </a:lnTo>
                  <a:lnTo>
                    <a:pt x="860510" y="56342"/>
                  </a:lnTo>
                  <a:lnTo>
                    <a:pt x="806992" y="69046"/>
                  </a:lnTo>
                  <a:lnTo>
                    <a:pt x="754673" y="82925"/>
                  </a:lnTo>
                  <a:lnTo>
                    <a:pt x="703610" y="97951"/>
                  </a:lnTo>
                  <a:lnTo>
                    <a:pt x="653859" y="114090"/>
                  </a:lnTo>
                  <a:lnTo>
                    <a:pt x="605476" y="131314"/>
                  </a:lnTo>
                  <a:lnTo>
                    <a:pt x="558518" y="149590"/>
                  </a:lnTo>
                  <a:lnTo>
                    <a:pt x="513041" y="168889"/>
                  </a:lnTo>
                  <a:lnTo>
                    <a:pt x="469101" y="189180"/>
                  </a:lnTo>
                  <a:lnTo>
                    <a:pt x="426755" y="210432"/>
                  </a:lnTo>
                  <a:lnTo>
                    <a:pt x="386060" y="232613"/>
                  </a:lnTo>
                  <a:lnTo>
                    <a:pt x="347071" y="255694"/>
                  </a:lnTo>
                  <a:lnTo>
                    <a:pt x="309845" y="279644"/>
                  </a:lnTo>
                  <a:lnTo>
                    <a:pt x="274439" y="304432"/>
                  </a:lnTo>
                  <a:lnTo>
                    <a:pt x="240908" y="330027"/>
                  </a:lnTo>
                  <a:lnTo>
                    <a:pt x="209310" y="356398"/>
                  </a:lnTo>
                  <a:lnTo>
                    <a:pt x="179700" y="383516"/>
                  </a:lnTo>
                  <a:lnTo>
                    <a:pt x="152134" y="411348"/>
                  </a:lnTo>
                  <a:lnTo>
                    <a:pt x="126670" y="439864"/>
                  </a:lnTo>
                  <a:lnTo>
                    <a:pt x="82271" y="498827"/>
                  </a:lnTo>
                  <a:lnTo>
                    <a:pt x="46954" y="560158"/>
                  </a:lnTo>
                  <a:lnTo>
                    <a:pt x="21169" y="623612"/>
                  </a:lnTo>
                  <a:lnTo>
                    <a:pt x="5367" y="688942"/>
                  </a:lnTo>
                  <a:lnTo>
                    <a:pt x="0" y="755903"/>
                  </a:lnTo>
                  <a:lnTo>
                    <a:pt x="1351" y="789572"/>
                  </a:lnTo>
                  <a:lnTo>
                    <a:pt x="11992" y="855749"/>
                  </a:lnTo>
                  <a:lnTo>
                    <a:pt x="32842" y="920172"/>
                  </a:lnTo>
                  <a:lnTo>
                    <a:pt x="63449" y="982595"/>
                  </a:lnTo>
                  <a:lnTo>
                    <a:pt x="103364" y="1042773"/>
                  </a:lnTo>
                  <a:lnTo>
                    <a:pt x="152134" y="1100459"/>
                  </a:lnTo>
                  <a:lnTo>
                    <a:pt x="179700" y="1128291"/>
                  </a:lnTo>
                  <a:lnTo>
                    <a:pt x="209310" y="1155409"/>
                  </a:lnTo>
                  <a:lnTo>
                    <a:pt x="240908" y="1181780"/>
                  </a:lnTo>
                  <a:lnTo>
                    <a:pt x="274439" y="1207375"/>
                  </a:lnTo>
                  <a:lnTo>
                    <a:pt x="309845" y="1232163"/>
                  </a:lnTo>
                  <a:lnTo>
                    <a:pt x="347071" y="1256113"/>
                  </a:lnTo>
                  <a:lnTo>
                    <a:pt x="386060" y="1279194"/>
                  </a:lnTo>
                  <a:lnTo>
                    <a:pt x="426755" y="1301375"/>
                  </a:lnTo>
                  <a:lnTo>
                    <a:pt x="469101" y="1322627"/>
                  </a:lnTo>
                  <a:lnTo>
                    <a:pt x="513041" y="1342918"/>
                  </a:lnTo>
                  <a:lnTo>
                    <a:pt x="558518" y="1362217"/>
                  </a:lnTo>
                  <a:lnTo>
                    <a:pt x="605476" y="1380493"/>
                  </a:lnTo>
                  <a:lnTo>
                    <a:pt x="653859" y="1397717"/>
                  </a:lnTo>
                  <a:lnTo>
                    <a:pt x="703610" y="1413856"/>
                  </a:lnTo>
                  <a:lnTo>
                    <a:pt x="754673" y="1428882"/>
                  </a:lnTo>
                  <a:lnTo>
                    <a:pt x="806992" y="1442761"/>
                  </a:lnTo>
                  <a:lnTo>
                    <a:pt x="860510" y="1455465"/>
                  </a:lnTo>
                  <a:lnTo>
                    <a:pt x="915171" y="1466962"/>
                  </a:lnTo>
                  <a:lnTo>
                    <a:pt x="970919" y="1477222"/>
                  </a:lnTo>
                  <a:lnTo>
                    <a:pt x="1027697" y="1486213"/>
                  </a:lnTo>
                  <a:lnTo>
                    <a:pt x="1085448" y="1493906"/>
                  </a:lnTo>
                  <a:lnTo>
                    <a:pt x="1144117" y="1500268"/>
                  </a:lnTo>
                  <a:lnTo>
                    <a:pt x="1203647" y="1505271"/>
                  </a:lnTo>
                  <a:lnTo>
                    <a:pt x="1263982" y="1508882"/>
                  </a:lnTo>
                  <a:lnTo>
                    <a:pt x="1325065" y="1511071"/>
                  </a:lnTo>
                  <a:lnTo>
                    <a:pt x="1386840" y="1511808"/>
                  </a:lnTo>
                  <a:lnTo>
                    <a:pt x="1448615" y="1511071"/>
                  </a:lnTo>
                  <a:lnTo>
                    <a:pt x="1509699" y="1508882"/>
                  </a:lnTo>
                  <a:lnTo>
                    <a:pt x="1570034" y="1505271"/>
                  </a:lnTo>
                  <a:lnTo>
                    <a:pt x="1629565" y="1500268"/>
                  </a:lnTo>
                  <a:lnTo>
                    <a:pt x="1688235" y="1493906"/>
                  </a:lnTo>
                  <a:lnTo>
                    <a:pt x="1745987" y="1486213"/>
                  </a:lnTo>
                  <a:lnTo>
                    <a:pt x="1802765" y="1477222"/>
                  </a:lnTo>
                  <a:lnTo>
                    <a:pt x="1858513" y="1466962"/>
                  </a:lnTo>
                  <a:lnTo>
                    <a:pt x="1913174" y="1455465"/>
                  </a:lnTo>
                  <a:lnTo>
                    <a:pt x="1966692" y="1442761"/>
                  </a:lnTo>
                  <a:lnTo>
                    <a:pt x="2019011" y="1428882"/>
                  </a:lnTo>
                  <a:lnTo>
                    <a:pt x="2070075" y="1413856"/>
                  </a:lnTo>
                  <a:lnTo>
                    <a:pt x="2119826" y="1397717"/>
                  </a:lnTo>
                  <a:lnTo>
                    <a:pt x="2168209" y="1380493"/>
                  </a:lnTo>
                  <a:lnTo>
                    <a:pt x="2215167" y="1362217"/>
                  </a:lnTo>
                  <a:lnTo>
                    <a:pt x="2260644" y="1342918"/>
                  </a:lnTo>
                  <a:lnTo>
                    <a:pt x="2304583" y="1322627"/>
                  </a:lnTo>
                  <a:lnTo>
                    <a:pt x="2346928" y="1301375"/>
                  </a:lnTo>
                  <a:lnTo>
                    <a:pt x="2387624" y="1279194"/>
                  </a:lnTo>
                  <a:lnTo>
                    <a:pt x="2426612" y="1256113"/>
                  </a:lnTo>
                  <a:lnTo>
                    <a:pt x="2463838" y="1232163"/>
                  </a:lnTo>
                  <a:lnTo>
                    <a:pt x="2499244" y="1207375"/>
                  </a:lnTo>
                  <a:lnTo>
                    <a:pt x="2532774" y="1181780"/>
                  </a:lnTo>
                  <a:lnTo>
                    <a:pt x="2564372" y="1155409"/>
                  </a:lnTo>
                  <a:lnTo>
                    <a:pt x="2593982" y="1128291"/>
                  </a:lnTo>
                  <a:lnTo>
                    <a:pt x="2621547" y="1100459"/>
                  </a:lnTo>
                  <a:lnTo>
                    <a:pt x="2647011" y="1071943"/>
                  </a:lnTo>
                  <a:lnTo>
                    <a:pt x="2691409" y="1012980"/>
                  </a:lnTo>
                  <a:lnTo>
                    <a:pt x="2726726" y="951649"/>
                  </a:lnTo>
                  <a:lnTo>
                    <a:pt x="2752511" y="888195"/>
                  </a:lnTo>
                  <a:lnTo>
                    <a:pt x="2768312" y="822865"/>
                  </a:lnTo>
                  <a:lnTo>
                    <a:pt x="2773680" y="755903"/>
                  </a:lnTo>
                  <a:lnTo>
                    <a:pt x="2772328" y="722235"/>
                  </a:lnTo>
                  <a:lnTo>
                    <a:pt x="2761687" y="656058"/>
                  </a:lnTo>
                  <a:lnTo>
                    <a:pt x="2740838" y="591635"/>
                  </a:lnTo>
                  <a:lnTo>
                    <a:pt x="2710231" y="529212"/>
                  </a:lnTo>
                  <a:lnTo>
                    <a:pt x="2670317" y="469034"/>
                  </a:lnTo>
                  <a:lnTo>
                    <a:pt x="2621547" y="411348"/>
                  </a:lnTo>
                  <a:lnTo>
                    <a:pt x="2593982" y="383516"/>
                  </a:lnTo>
                  <a:lnTo>
                    <a:pt x="2564372" y="356398"/>
                  </a:lnTo>
                  <a:lnTo>
                    <a:pt x="2532774" y="330027"/>
                  </a:lnTo>
                  <a:lnTo>
                    <a:pt x="2499244" y="304432"/>
                  </a:lnTo>
                  <a:lnTo>
                    <a:pt x="2463838" y="279644"/>
                  </a:lnTo>
                  <a:lnTo>
                    <a:pt x="2426612" y="255694"/>
                  </a:lnTo>
                  <a:lnTo>
                    <a:pt x="2387624" y="232613"/>
                  </a:lnTo>
                  <a:lnTo>
                    <a:pt x="2346928" y="210432"/>
                  </a:lnTo>
                  <a:lnTo>
                    <a:pt x="2304583" y="189180"/>
                  </a:lnTo>
                  <a:lnTo>
                    <a:pt x="2260644" y="168889"/>
                  </a:lnTo>
                  <a:lnTo>
                    <a:pt x="2215167" y="149590"/>
                  </a:lnTo>
                  <a:lnTo>
                    <a:pt x="2168209" y="131314"/>
                  </a:lnTo>
                  <a:lnTo>
                    <a:pt x="2119826" y="114090"/>
                  </a:lnTo>
                  <a:lnTo>
                    <a:pt x="2070075" y="97951"/>
                  </a:lnTo>
                  <a:lnTo>
                    <a:pt x="2019011" y="82925"/>
                  </a:lnTo>
                  <a:lnTo>
                    <a:pt x="1966692" y="69046"/>
                  </a:lnTo>
                  <a:lnTo>
                    <a:pt x="1913174" y="56342"/>
                  </a:lnTo>
                  <a:lnTo>
                    <a:pt x="1858513" y="44845"/>
                  </a:lnTo>
                  <a:lnTo>
                    <a:pt x="1802765" y="34585"/>
                  </a:lnTo>
                  <a:lnTo>
                    <a:pt x="1745987" y="25594"/>
                  </a:lnTo>
                  <a:lnTo>
                    <a:pt x="1688235" y="17901"/>
                  </a:lnTo>
                  <a:lnTo>
                    <a:pt x="1629565" y="11539"/>
                  </a:lnTo>
                  <a:lnTo>
                    <a:pt x="1570034" y="6536"/>
                  </a:lnTo>
                  <a:lnTo>
                    <a:pt x="1509699" y="2925"/>
                  </a:lnTo>
                  <a:lnTo>
                    <a:pt x="1448615" y="736"/>
                  </a:lnTo>
                  <a:lnTo>
                    <a:pt x="138684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6740" y="3023616"/>
              <a:ext cx="2773680" cy="1511935"/>
            </a:xfrm>
            <a:custGeom>
              <a:avLst/>
              <a:gdLst/>
              <a:ahLst/>
              <a:cxnLst/>
              <a:rect l="l" t="t" r="r" b="b"/>
              <a:pathLst>
                <a:path w="2773679" h="1511935">
                  <a:moveTo>
                    <a:pt x="0" y="755903"/>
                  </a:moveTo>
                  <a:lnTo>
                    <a:pt x="5367" y="688942"/>
                  </a:lnTo>
                  <a:lnTo>
                    <a:pt x="21169" y="623612"/>
                  </a:lnTo>
                  <a:lnTo>
                    <a:pt x="46954" y="560158"/>
                  </a:lnTo>
                  <a:lnTo>
                    <a:pt x="82271" y="498827"/>
                  </a:lnTo>
                  <a:lnTo>
                    <a:pt x="126670" y="439864"/>
                  </a:lnTo>
                  <a:lnTo>
                    <a:pt x="152134" y="411348"/>
                  </a:lnTo>
                  <a:lnTo>
                    <a:pt x="179700" y="383516"/>
                  </a:lnTo>
                  <a:lnTo>
                    <a:pt x="209310" y="356398"/>
                  </a:lnTo>
                  <a:lnTo>
                    <a:pt x="240908" y="330027"/>
                  </a:lnTo>
                  <a:lnTo>
                    <a:pt x="274439" y="304432"/>
                  </a:lnTo>
                  <a:lnTo>
                    <a:pt x="309845" y="279644"/>
                  </a:lnTo>
                  <a:lnTo>
                    <a:pt x="347071" y="255694"/>
                  </a:lnTo>
                  <a:lnTo>
                    <a:pt x="386060" y="232613"/>
                  </a:lnTo>
                  <a:lnTo>
                    <a:pt x="426755" y="210432"/>
                  </a:lnTo>
                  <a:lnTo>
                    <a:pt x="469101" y="189180"/>
                  </a:lnTo>
                  <a:lnTo>
                    <a:pt x="513041" y="168889"/>
                  </a:lnTo>
                  <a:lnTo>
                    <a:pt x="558518" y="149590"/>
                  </a:lnTo>
                  <a:lnTo>
                    <a:pt x="605476" y="131314"/>
                  </a:lnTo>
                  <a:lnTo>
                    <a:pt x="653859" y="114090"/>
                  </a:lnTo>
                  <a:lnTo>
                    <a:pt x="703610" y="97951"/>
                  </a:lnTo>
                  <a:lnTo>
                    <a:pt x="754673" y="82925"/>
                  </a:lnTo>
                  <a:lnTo>
                    <a:pt x="806992" y="69046"/>
                  </a:lnTo>
                  <a:lnTo>
                    <a:pt x="860510" y="56342"/>
                  </a:lnTo>
                  <a:lnTo>
                    <a:pt x="915171" y="44845"/>
                  </a:lnTo>
                  <a:lnTo>
                    <a:pt x="970919" y="34585"/>
                  </a:lnTo>
                  <a:lnTo>
                    <a:pt x="1027697" y="25594"/>
                  </a:lnTo>
                  <a:lnTo>
                    <a:pt x="1085448" y="17901"/>
                  </a:lnTo>
                  <a:lnTo>
                    <a:pt x="1144117" y="11539"/>
                  </a:lnTo>
                  <a:lnTo>
                    <a:pt x="1203647" y="6536"/>
                  </a:lnTo>
                  <a:lnTo>
                    <a:pt x="1263982" y="2925"/>
                  </a:lnTo>
                  <a:lnTo>
                    <a:pt x="1325065" y="736"/>
                  </a:lnTo>
                  <a:lnTo>
                    <a:pt x="1386840" y="0"/>
                  </a:lnTo>
                  <a:lnTo>
                    <a:pt x="1448615" y="736"/>
                  </a:lnTo>
                  <a:lnTo>
                    <a:pt x="1509699" y="2925"/>
                  </a:lnTo>
                  <a:lnTo>
                    <a:pt x="1570034" y="6536"/>
                  </a:lnTo>
                  <a:lnTo>
                    <a:pt x="1629565" y="11539"/>
                  </a:lnTo>
                  <a:lnTo>
                    <a:pt x="1688235" y="17901"/>
                  </a:lnTo>
                  <a:lnTo>
                    <a:pt x="1745987" y="25594"/>
                  </a:lnTo>
                  <a:lnTo>
                    <a:pt x="1802765" y="34585"/>
                  </a:lnTo>
                  <a:lnTo>
                    <a:pt x="1858513" y="44845"/>
                  </a:lnTo>
                  <a:lnTo>
                    <a:pt x="1913174" y="56342"/>
                  </a:lnTo>
                  <a:lnTo>
                    <a:pt x="1966692" y="69046"/>
                  </a:lnTo>
                  <a:lnTo>
                    <a:pt x="2019011" y="82925"/>
                  </a:lnTo>
                  <a:lnTo>
                    <a:pt x="2070075" y="97951"/>
                  </a:lnTo>
                  <a:lnTo>
                    <a:pt x="2119826" y="114090"/>
                  </a:lnTo>
                  <a:lnTo>
                    <a:pt x="2168209" y="131314"/>
                  </a:lnTo>
                  <a:lnTo>
                    <a:pt x="2215167" y="149590"/>
                  </a:lnTo>
                  <a:lnTo>
                    <a:pt x="2260644" y="168889"/>
                  </a:lnTo>
                  <a:lnTo>
                    <a:pt x="2304583" y="189180"/>
                  </a:lnTo>
                  <a:lnTo>
                    <a:pt x="2346928" y="210432"/>
                  </a:lnTo>
                  <a:lnTo>
                    <a:pt x="2387624" y="232613"/>
                  </a:lnTo>
                  <a:lnTo>
                    <a:pt x="2426612" y="255694"/>
                  </a:lnTo>
                  <a:lnTo>
                    <a:pt x="2463838" y="279644"/>
                  </a:lnTo>
                  <a:lnTo>
                    <a:pt x="2499244" y="304432"/>
                  </a:lnTo>
                  <a:lnTo>
                    <a:pt x="2532774" y="330027"/>
                  </a:lnTo>
                  <a:lnTo>
                    <a:pt x="2564372" y="356398"/>
                  </a:lnTo>
                  <a:lnTo>
                    <a:pt x="2593982" y="383516"/>
                  </a:lnTo>
                  <a:lnTo>
                    <a:pt x="2621547" y="411348"/>
                  </a:lnTo>
                  <a:lnTo>
                    <a:pt x="2647011" y="439864"/>
                  </a:lnTo>
                  <a:lnTo>
                    <a:pt x="2691409" y="498827"/>
                  </a:lnTo>
                  <a:lnTo>
                    <a:pt x="2726726" y="560158"/>
                  </a:lnTo>
                  <a:lnTo>
                    <a:pt x="2752511" y="623612"/>
                  </a:lnTo>
                  <a:lnTo>
                    <a:pt x="2768312" y="688942"/>
                  </a:lnTo>
                  <a:lnTo>
                    <a:pt x="2773680" y="755903"/>
                  </a:lnTo>
                  <a:lnTo>
                    <a:pt x="2772328" y="789572"/>
                  </a:lnTo>
                  <a:lnTo>
                    <a:pt x="2761687" y="855749"/>
                  </a:lnTo>
                  <a:lnTo>
                    <a:pt x="2740838" y="920172"/>
                  </a:lnTo>
                  <a:lnTo>
                    <a:pt x="2710231" y="982595"/>
                  </a:lnTo>
                  <a:lnTo>
                    <a:pt x="2670317" y="1042773"/>
                  </a:lnTo>
                  <a:lnTo>
                    <a:pt x="2621547" y="1100459"/>
                  </a:lnTo>
                  <a:lnTo>
                    <a:pt x="2593982" y="1128291"/>
                  </a:lnTo>
                  <a:lnTo>
                    <a:pt x="2564372" y="1155409"/>
                  </a:lnTo>
                  <a:lnTo>
                    <a:pt x="2532774" y="1181780"/>
                  </a:lnTo>
                  <a:lnTo>
                    <a:pt x="2499244" y="1207375"/>
                  </a:lnTo>
                  <a:lnTo>
                    <a:pt x="2463838" y="1232163"/>
                  </a:lnTo>
                  <a:lnTo>
                    <a:pt x="2426612" y="1256113"/>
                  </a:lnTo>
                  <a:lnTo>
                    <a:pt x="2387624" y="1279194"/>
                  </a:lnTo>
                  <a:lnTo>
                    <a:pt x="2346928" y="1301375"/>
                  </a:lnTo>
                  <a:lnTo>
                    <a:pt x="2304583" y="1322627"/>
                  </a:lnTo>
                  <a:lnTo>
                    <a:pt x="2260644" y="1342918"/>
                  </a:lnTo>
                  <a:lnTo>
                    <a:pt x="2215167" y="1362217"/>
                  </a:lnTo>
                  <a:lnTo>
                    <a:pt x="2168209" y="1380493"/>
                  </a:lnTo>
                  <a:lnTo>
                    <a:pt x="2119826" y="1397717"/>
                  </a:lnTo>
                  <a:lnTo>
                    <a:pt x="2070075" y="1413856"/>
                  </a:lnTo>
                  <a:lnTo>
                    <a:pt x="2019011" y="1428882"/>
                  </a:lnTo>
                  <a:lnTo>
                    <a:pt x="1966692" y="1442761"/>
                  </a:lnTo>
                  <a:lnTo>
                    <a:pt x="1913174" y="1455465"/>
                  </a:lnTo>
                  <a:lnTo>
                    <a:pt x="1858513" y="1466962"/>
                  </a:lnTo>
                  <a:lnTo>
                    <a:pt x="1802765" y="1477222"/>
                  </a:lnTo>
                  <a:lnTo>
                    <a:pt x="1745987" y="1486213"/>
                  </a:lnTo>
                  <a:lnTo>
                    <a:pt x="1688235" y="1493906"/>
                  </a:lnTo>
                  <a:lnTo>
                    <a:pt x="1629565" y="1500268"/>
                  </a:lnTo>
                  <a:lnTo>
                    <a:pt x="1570034" y="1505271"/>
                  </a:lnTo>
                  <a:lnTo>
                    <a:pt x="1509699" y="1508882"/>
                  </a:lnTo>
                  <a:lnTo>
                    <a:pt x="1448615" y="1511071"/>
                  </a:lnTo>
                  <a:lnTo>
                    <a:pt x="1386840" y="1511808"/>
                  </a:lnTo>
                  <a:lnTo>
                    <a:pt x="1325065" y="1511071"/>
                  </a:lnTo>
                  <a:lnTo>
                    <a:pt x="1263982" y="1508882"/>
                  </a:lnTo>
                  <a:lnTo>
                    <a:pt x="1203647" y="1505271"/>
                  </a:lnTo>
                  <a:lnTo>
                    <a:pt x="1144117" y="1500268"/>
                  </a:lnTo>
                  <a:lnTo>
                    <a:pt x="1085448" y="1493906"/>
                  </a:lnTo>
                  <a:lnTo>
                    <a:pt x="1027697" y="1486213"/>
                  </a:lnTo>
                  <a:lnTo>
                    <a:pt x="970919" y="1477222"/>
                  </a:lnTo>
                  <a:lnTo>
                    <a:pt x="915171" y="1466962"/>
                  </a:lnTo>
                  <a:lnTo>
                    <a:pt x="860510" y="1455465"/>
                  </a:lnTo>
                  <a:lnTo>
                    <a:pt x="806992" y="1442761"/>
                  </a:lnTo>
                  <a:lnTo>
                    <a:pt x="754673" y="1428882"/>
                  </a:lnTo>
                  <a:lnTo>
                    <a:pt x="703610" y="1413856"/>
                  </a:lnTo>
                  <a:lnTo>
                    <a:pt x="653859" y="1397717"/>
                  </a:lnTo>
                  <a:lnTo>
                    <a:pt x="605476" y="1380493"/>
                  </a:lnTo>
                  <a:lnTo>
                    <a:pt x="558518" y="1362217"/>
                  </a:lnTo>
                  <a:lnTo>
                    <a:pt x="513041" y="1342918"/>
                  </a:lnTo>
                  <a:lnTo>
                    <a:pt x="469101" y="1322627"/>
                  </a:lnTo>
                  <a:lnTo>
                    <a:pt x="426755" y="1301375"/>
                  </a:lnTo>
                  <a:lnTo>
                    <a:pt x="386060" y="1279194"/>
                  </a:lnTo>
                  <a:lnTo>
                    <a:pt x="347071" y="1256113"/>
                  </a:lnTo>
                  <a:lnTo>
                    <a:pt x="309845" y="1232163"/>
                  </a:lnTo>
                  <a:lnTo>
                    <a:pt x="274439" y="1207375"/>
                  </a:lnTo>
                  <a:lnTo>
                    <a:pt x="240908" y="1181780"/>
                  </a:lnTo>
                  <a:lnTo>
                    <a:pt x="209310" y="1155409"/>
                  </a:lnTo>
                  <a:lnTo>
                    <a:pt x="179700" y="1128291"/>
                  </a:lnTo>
                  <a:lnTo>
                    <a:pt x="152134" y="1100459"/>
                  </a:lnTo>
                  <a:lnTo>
                    <a:pt x="126670" y="1071943"/>
                  </a:lnTo>
                  <a:lnTo>
                    <a:pt x="82271" y="1012980"/>
                  </a:lnTo>
                  <a:lnTo>
                    <a:pt x="46954" y="951649"/>
                  </a:lnTo>
                  <a:lnTo>
                    <a:pt x="21169" y="888195"/>
                  </a:lnTo>
                  <a:lnTo>
                    <a:pt x="5367" y="822865"/>
                  </a:lnTo>
                  <a:lnTo>
                    <a:pt x="0" y="75590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09345" y="3257169"/>
            <a:ext cx="240601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78105" algn="ctr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Change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only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one 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line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to change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the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problem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size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91668" y="5303520"/>
            <a:ext cx="3200400" cy="375285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30"/>
              </a:lnSpc>
            </a:pPr>
            <a:r>
              <a:rPr sz="2400" b="1" spc="-5" dirty="0">
                <a:latin typeface="Arial"/>
                <a:cs typeface="Arial"/>
              </a:rPr>
              <a:t>Used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#define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macro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937" y="857250"/>
            <a:ext cx="396684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#define</a:t>
            </a:r>
            <a:r>
              <a:rPr spc="-60" dirty="0"/>
              <a:t> </a:t>
            </a:r>
            <a:r>
              <a:rPr spc="-5" dirty="0"/>
              <a:t>macro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32561" y="1883435"/>
            <a:ext cx="8723630" cy="4277995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845"/>
              </a:spcBef>
              <a:buClr>
                <a:srgbClr val="00007C"/>
              </a:buClr>
              <a:buSzPct val="74193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100" spc="-10" dirty="0">
                <a:solidFill>
                  <a:srgbClr val="0000FF"/>
                </a:solidFill>
                <a:latin typeface="Arial MT"/>
                <a:cs typeface="Arial MT"/>
              </a:rPr>
              <a:t>#define</a:t>
            </a:r>
            <a:r>
              <a:rPr sz="310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X</a:t>
            </a:r>
            <a:r>
              <a:rPr sz="3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Y</a:t>
            </a:r>
            <a:endParaRPr sz="3100">
              <a:latin typeface="Arial MT"/>
              <a:cs typeface="Arial MT"/>
            </a:endParaRPr>
          </a:p>
          <a:p>
            <a:pPr marL="390525" indent="-378460">
              <a:lnSpc>
                <a:spcPct val="100000"/>
              </a:lnSpc>
              <a:spcBef>
                <a:spcPts val="740"/>
              </a:spcBef>
              <a:buClr>
                <a:srgbClr val="00007C"/>
              </a:buClr>
              <a:buSzPct val="74193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Preprocessor</a:t>
            </a:r>
            <a:r>
              <a:rPr sz="310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directive</a:t>
            </a:r>
            <a:endParaRPr sz="3100">
              <a:latin typeface="Arial MT"/>
              <a:cs typeface="Arial MT"/>
            </a:endParaRPr>
          </a:p>
          <a:p>
            <a:pPr marL="390525" marR="752475" indent="-378460">
              <a:lnSpc>
                <a:spcPct val="100000"/>
              </a:lnSpc>
              <a:spcBef>
                <a:spcPts val="750"/>
              </a:spcBef>
              <a:buClr>
                <a:srgbClr val="00007C"/>
              </a:buClr>
              <a:buSzPct val="74193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100" spc="-10" dirty="0">
                <a:latin typeface="Arial MT"/>
                <a:cs typeface="Arial MT"/>
              </a:rPr>
              <a:t>Compiler</a:t>
            </a:r>
            <a:r>
              <a:rPr sz="3100" spc="4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will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first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replace</a:t>
            </a:r>
            <a:r>
              <a:rPr sz="3100" spc="3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all</a:t>
            </a:r>
            <a:r>
              <a:rPr sz="3100" spc="-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occurrences</a:t>
            </a:r>
            <a:r>
              <a:rPr sz="3100" spc="5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of </a:t>
            </a:r>
            <a:r>
              <a:rPr sz="3100" spc="-844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string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X with string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Y in the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program,</a:t>
            </a:r>
            <a:r>
              <a:rPr sz="3100" spc="6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then 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compile</a:t>
            </a:r>
            <a:r>
              <a:rPr sz="3100" spc="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the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program</a:t>
            </a:r>
            <a:endParaRPr sz="3100">
              <a:latin typeface="Arial MT"/>
              <a:cs typeface="Arial MT"/>
            </a:endParaRPr>
          </a:p>
          <a:p>
            <a:pPr marL="390525" marR="5080" indent="-378460">
              <a:lnSpc>
                <a:spcPct val="100000"/>
              </a:lnSpc>
              <a:spcBef>
                <a:spcPts val="745"/>
              </a:spcBef>
              <a:buClr>
                <a:srgbClr val="00007C"/>
              </a:buClr>
              <a:buSzPct val="74193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100" spc="-5" dirty="0">
                <a:latin typeface="Arial MT"/>
                <a:cs typeface="Arial MT"/>
              </a:rPr>
              <a:t>Similar</a:t>
            </a:r>
            <a:r>
              <a:rPr sz="3100" spc="2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effect</a:t>
            </a:r>
            <a:r>
              <a:rPr sz="3100" spc="2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as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read-only</a:t>
            </a:r>
            <a:r>
              <a:rPr sz="3100" spc="5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variables</a:t>
            </a:r>
            <a:r>
              <a:rPr sz="3100" spc="6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(</a:t>
            </a:r>
            <a:r>
              <a:rPr sz="3100" spc="-10" dirty="0">
                <a:solidFill>
                  <a:srgbClr val="0000FF"/>
                </a:solidFill>
                <a:latin typeface="Arial MT"/>
                <a:cs typeface="Arial MT"/>
              </a:rPr>
              <a:t>const</a:t>
            </a:r>
            <a:r>
              <a:rPr sz="3100" spc="-10" dirty="0">
                <a:latin typeface="Arial MT"/>
                <a:cs typeface="Arial MT"/>
              </a:rPr>
              <a:t>),</a:t>
            </a:r>
            <a:r>
              <a:rPr sz="3100" spc="2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but </a:t>
            </a:r>
            <a:r>
              <a:rPr sz="3100" spc="-85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no storage</a:t>
            </a:r>
            <a:r>
              <a:rPr sz="3100" spc="4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allocated</a:t>
            </a:r>
            <a:endParaRPr sz="3100">
              <a:latin typeface="Arial MT"/>
              <a:cs typeface="Arial MT"/>
            </a:endParaRPr>
          </a:p>
          <a:p>
            <a:pPr marL="390525" indent="-378460">
              <a:lnSpc>
                <a:spcPct val="100000"/>
              </a:lnSpc>
              <a:spcBef>
                <a:spcPts val="745"/>
              </a:spcBef>
              <a:buClr>
                <a:srgbClr val="00007C"/>
              </a:buClr>
              <a:buSzPct val="74193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100" spc="-5" dirty="0">
                <a:latin typeface="Arial MT"/>
                <a:cs typeface="Arial MT"/>
              </a:rPr>
              <a:t>We</a:t>
            </a:r>
            <a:r>
              <a:rPr sz="3100" spc="-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prefer</a:t>
            </a:r>
            <a:r>
              <a:rPr sz="3100" spc="2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you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use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const</a:t>
            </a:r>
            <a:r>
              <a:rPr sz="3100" spc="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instead</a:t>
            </a:r>
            <a:r>
              <a:rPr sz="3100" spc="2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of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10" dirty="0">
                <a:solidFill>
                  <a:srgbClr val="0000FF"/>
                </a:solidFill>
                <a:latin typeface="Arial MT"/>
                <a:cs typeface="Arial MT"/>
              </a:rPr>
              <a:t>#define</a:t>
            </a:r>
            <a:endParaRPr sz="3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0667" y="1264920"/>
            <a:ext cx="5949950" cy="5474335"/>
          </a:xfrm>
          <a:prstGeom prst="rect">
            <a:avLst/>
          </a:prstGeom>
          <a:solidFill>
            <a:srgbClr val="EAEAEA"/>
          </a:solidFill>
          <a:ln w="12192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35"/>
              </a:spcBef>
            </a:pPr>
            <a:r>
              <a:rPr sz="2200" b="1" spc="-5" dirty="0">
                <a:latin typeface="Arial"/>
                <a:cs typeface="Arial"/>
              </a:rPr>
              <a:t>void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main()</a:t>
            </a:r>
            <a:endParaRPr sz="2200" dirty="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Arial"/>
                <a:cs typeface="Arial"/>
              </a:rPr>
              <a:t>{</a:t>
            </a:r>
            <a:endParaRPr sz="2200" dirty="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tabLst>
                <a:tab pos="909955" algn="l"/>
              </a:tabLst>
            </a:pPr>
            <a:r>
              <a:rPr sz="2200" b="1" spc="-5" dirty="0">
                <a:latin typeface="Arial"/>
                <a:cs typeface="Arial"/>
              </a:rPr>
              <a:t>int	a[100],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i,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min,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n;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tabLst>
                <a:tab pos="2886075" algn="l"/>
              </a:tabLst>
            </a:pPr>
            <a:r>
              <a:rPr sz="2200" b="1" spc="-5" dirty="0">
                <a:latin typeface="Arial"/>
                <a:cs typeface="Arial"/>
              </a:rPr>
              <a:t>scanf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(“%d”,</a:t>
            </a:r>
            <a:r>
              <a:rPr sz="2200" b="1" spc="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&amp;n);	</a:t>
            </a:r>
            <a:r>
              <a:rPr sz="2000" b="1" dirty="0">
                <a:latin typeface="Arial"/>
                <a:cs typeface="Arial"/>
              </a:rPr>
              <a:t>/*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Number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elements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*/</a:t>
            </a:r>
            <a:endParaRPr sz="2000" dirty="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tabLst>
                <a:tab pos="941069" algn="l"/>
              </a:tabLst>
            </a:pPr>
            <a:r>
              <a:rPr sz="2200" b="1" spc="-5" dirty="0">
                <a:latin typeface="Arial"/>
                <a:cs typeface="Arial"/>
              </a:rPr>
              <a:t>for	(i=0; i&lt;n;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i++)</a:t>
            </a:r>
            <a:endParaRPr sz="2200" dirty="0">
              <a:latin typeface="Arial"/>
              <a:cs typeface="Arial"/>
            </a:endParaRPr>
          </a:p>
          <a:p>
            <a:pPr marL="723265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Arial"/>
                <a:cs typeface="Arial"/>
              </a:rPr>
              <a:t>scanf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(“%d”,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&amp;a[i]);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min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=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a[0];</a:t>
            </a:r>
            <a:endParaRPr sz="2200" dirty="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tabLst>
                <a:tab pos="940435" algn="l"/>
              </a:tabLst>
            </a:pPr>
            <a:r>
              <a:rPr sz="2200" b="1" spc="-5" dirty="0">
                <a:latin typeface="Arial"/>
                <a:cs typeface="Arial"/>
              </a:rPr>
              <a:t>for	(i=1;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i&lt;n;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i++)</a:t>
            </a:r>
            <a:endParaRPr sz="2200" dirty="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{</a:t>
            </a:r>
            <a:endParaRPr sz="2200" dirty="0">
              <a:latin typeface="Arial"/>
              <a:cs typeface="Arial"/>
            </a:endParaRPr>
          </a:p>
          <a:p>
            <a:pPr marL="723265">
              <a:lnSpc>
                <a:spcPct val="100000"/>
              </a:lnSpc>
              <a:spcBef>
                <a:spcPts val="5"/>
              </a:spcBef>
              <a:tabLst>
                <a:tab pos="1050290" algn="l"/>
              </a:tabLst>
            </a:pPr>
            <a:r>
              <a:rPr sz="2200" b="1" spc="-5" dirty="0">
                <a:latin typeface="Arial"/>
                <a:cs typeface="Arial"/>
              </a:rPr>
              <a:t>if	(a[i]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&lt;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min)</a:t>
            </a:r>
            <a:endParaRPr sz="2200" dirty="0">
              <a:latin typeface="Arial"/>
              <a:cs typeface="Arial"/>
            </a:endParaRPr>
          </a:p>
          <a:p>
            <a:pPr marL="1034415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min =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a[i];</a:t>
            </a:r>
            <a:endParaRPr sz="2200" dirty="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printf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(“\n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Minimum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is </a:t>
            </a:r>
            <a:r>
              <a:rPr sz="2200" b="1" spc="-15" dirty="0">
                <a:latin typeface="Arial"/>
                <a:cs typeface="Arial"/>
              </a:rPr>
              <a:t>%d”,</a:t>
            </a:r>
            <a:r>
              <a:rPr sz="2200" b="1" spc="5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min);</a:t>
            </a:r>
            <a:endParaRPr sz="2200" dirty="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761" y="760603"/>
            <a:ext cx="3247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Alternate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30" dirty="0">
                <a:latin typeface="Arial"/>
                <a:cs typeface="Arial"/>
              </a:rPr>
              <a:t>Version</a:t>
            </a:r>
            <a:r>
              <a:rPr sz="2800" b="1" spc="-5" dirty="0">
                <a:latin typeface="Arial"/>
                <a:cs typeface="Arial"/>
              </a:rPr>
              <a:t> 3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8411" y="2862072"/>
            <a:ext cx="3397250" cy="1969135"/>
            <a:chOff x="248411" y="2862072"/>
            <a:chExt cx="3397250" cy="1969135"/>
          </a:xfrm>
        </p:grpSpPr>
        <p:sp>
          <p:nvSpPr>
            <p:cNvPr id="5" name="object 5"/>
            <p:cNvSpPr/>
            <p:nvPr/>
          </p:nvSpPr>
          <p:spPr>
            <a:xfrm>
              <a:off x="267461" y="2881122"/>
              <a:ext cx="3359150" cy="1931035"/>
            </a:xfrm>
            <a:custGeom>
              <a:avLst/>
              <a:gdLst/>
              <a:ahLst/>
              <a:cxnLst/>
              <a:rect l="l" t="t" r="r" b="b"/>
              <a:pathLst>
                <a:path w="3359150" h="1931035">
                  <a:moveTo>
                    <a:pt x="1679448" y="0"/>
                  </a:moveTo>
                  <a:lnTo>
                    <a:pt x="1619211" y="609"/>
                  </a:lnTo>
                  <a:lnTo>
                    <a:pt x="1559508" y="2424"/>
                  </a:lnTo>
                  <a:lnTo>
                    <a:pt x="1500375" y="5424"/>
                  </a:lnTo>
                  <a:lnTo>
                    <a:pt x="1441845" y="9588"/>
                  </a:lnTo>
                  <a:lnTo>
                    <a:pt x="1383956" y="14897"/>
                  </a:lnTo>
                  <a:lnTo>
                    <a:pt x="1326743" y="21329"/>
                  </a:lnTo>
                  <a:lnTo>
                    <a:pt x="1270240" y="28864"/>
                  </a:lnTo>
                  <a:lnTo>
                    <a:pt x="1214484" y="37482"/>
                  </a:lnTo>
                  <a:lnTo>
                    <a:pt x="1159510" y="47163"/>
                  </a:lnTo>
                  <a:lnTo>
                    <a:pt x="1105354" y="57885"/>
                  </a:lnTo>
                  <a:lnTo>
                    <a:pt x="1052052" y="69629"/>
                  </a:lnTo>
                  <a:lnTo>
                    <a:pt x="999638" y="82374"/>
                  </a:lnTo>
                  <a:lnTo>
                    <a:pt x="948148" y="96100"/>
                  </a:lnTo>
                  <a:lnTo>
                    <a:pt x="897618" y="110786"/>
                  </a:lnTo>
                  <a:lnTo>
                    <a:pt x="848083" y="126412"/>
                  </a:lnTo>
                  <a:lnTo>
                    <a:pt x="799579" y="142957"/>
                  </a:lnTo>
                  <a:lnTo>
                    <a:pt x="752142" y="160401"/>
                  </a:lnTo>
                  <a:lnTo>
                    <a:pt x="705806" y="178723"/>
                  </a:lnTo>
                  <a:lnTo>
                    <a:pt x="660608" y="197903"/>
                  </a:lnTo>
                  <a:lnTo>
                    <a:pt x="616582" y="217921"/>
                  </a:lnTo>
                  <a:lnTo>
                    <a:pt x="573765" y="238757"/>
                  </a:lnTo>
                  <a:lnTo>
                    <a:pt x="532192" y="260388"/>
                  </a:lnTo>
                  <a:lnTo>
                    <a:pt x="491899" y="282797"/>
                  </a:lnTo>
                  <a:lnTo>
                    <a:pt x="452921" y="305961"/>
                  </a:lnTo>
                  <a:lnTo>
                    <a:pt x="415293" y="329860"/>
                  </a:lnTo>
                  <a:lnTo>
                    <a:pt x="379051" y="354475"/>
                  </a:lnTo>
                  <a:lnTo>
                    <a:pt x="344231" y="379784"/>
                  </a:lnTo>
                  <a:lnTo>
                    <a:pt x="310868" y="405768"/>
                  </a:lnTo>
                  <a:lnTo>
                    <a:pt x="278998" y="432405"/>
                  </a:lnTo>
                  <a:lnTo>
                    <a:pt x="248655" y="459675"/>
                  </a:lnTo>
                  <a:lnTo>
                    <a:pt x="219877" y="487558"/>
                  </a:lnTo>
                  <a:lnTo>
                    <a:pt x="192698" y="516034"/>
                  </a:lnTo>
                  <a:lnTo>
                    <a:pt x="167153" y="545081"/>
                  </a:lnTo>
                  <a:lnTo>
                    <a:pt x="121110" y="604811"/>
                  </a:lnTo>
                  <a:lnTo>
                    <a:pt x="82033" y="666583"/>
                  </a:lnTo>
                  <a:lnTo>
                    <a:pt x="50205" y="730234"/>
                  </a:lnTo>
                  <a:lnTo>
                    <a:pt x="25911" y="795601"/>
                  </a:lnTo>
                  <a:lnTo>
                    <a:pt x="9434" y="862521"/>
                  </a:lnTo>
                  <a:lnTo>
                    <a:pt x="1060" y="930829"/>
                  </a:lnTo>
                  <a:lnTo>
                    <a:pt x="0" y="965453"/>
                  </a:lnTo>
                  <a:lnTo>
                    <a:pt x="1060" y="1000078"/>
                  </a:lnTo>
                  <a:lnTo>
                    <a:pt x="9434" y="1068386"/>
                  </a:lnTo>
                  <a:lnTo>
                    <a:pt x="25911" y="1135306"/>
                  </a:lnTo>
                  <a:lnTo>
                    <a:pt x="50205" y="1200673"/>
                  </a:lnTo>
                  <a:lnTo>
                    <a:pt x="82033" y="1264324"/>
                  </a:lnTo>
                  <a:lnTo>
                    <a:pt x="121110" y="1326096"/>
                  </a:lnTo>
                  <a:lnTo>
                    <a:pt x="167153" y="1385826"/>
                  </a:lnTo>
                  <a:lnTo>
                    <a:pt x="192698" y="1414873"/>
                  </a:lnTo>
                  <a:lnTo>
                    <a:pt x="219877" y="1443349"/>
                  </a:lnTo>
                  <a:lnTo>
                    <a:pt x="248655" y="1471232"/>
                  </a:lnTo>
                  <a:lnTo>
                    <a:pt x="278998" y="1498502"/>
                  </a:lnTo>
                  <a:lnTo>
                    <a:pt x="310868" y="1525139"/>
                  </a:lnTo>
                  <a:lnTo>
                    <a:pt x="344231" y="1551123"/>
                  </a:lnTo>
                  <a:lnTo>
                    <a:pt x="379051" y="1576432"/>
                  </a:lnTo>
                  <a:lnTo>
                    <a:pt x="415293" y="1601047"/>
                  </a:lnTo>
                  <a:lnTo>
                    <a:pt x="452921" y="1624946"/>
                  </a:lnTo>
                  <a:lnTo>
                    <a:pt x="491899" y="1648110"/>
                  </a:lnTo>
                  <a:lnTo>
                    <a:pt x="532192" y="1670519"/>
                  </a:lnTo>
                  <a:lnTo>
                    <a:pt x="573765" y="1692150"/>
                  </a:lnTo>
                  <a:lnTo>
                    <a:pt x="616582" y="1712986"/>
                  </a:lnTo>
                  <a:lnTo>
                    <a:pt x="660608" y="1733004"/>
                  </a:lnTo>
                  <a:lnTo>
                    <a:pt x="705806" y="1752184"/>
                  </a:lnTo>
                  <a:lnTo>
                    <a:pt x="752142" y="1770506"/>
                  </a:lnTo>
                  <a:lnTo>
                    <a:pt x="799579" y="1787950"/>
                  </a:lnTo>
                  <a:lnTo>
                    <a:pt x="848083" y="1804495"/>
                  </a:lnTo>
                  <a:lnTo>
                    <a:pt x="897618" y="1820121"/>
                  </a:lnTo>
                  <a:lnTo>
                    <a:pt x="948148" y="1834807"/>
                  </a:lnTo>
                  <a:lnTo>
                    <a:pt x="999638" y="1848533"/>
                  </a:lnTo>
                  <a:lnTo>
                    <a:pt x="1052052" y="1861278"/>
                  </a:lnTo>
                  <a:lnTo>
                    <a:pt x="1105354" y="1873022"/>
                  </a:lnTo>
                  <a:lnTo>
                    <a:pt x="1159510" y="1883744"/>
                  </a:lnTo>
                  <a:lnTo>
                    <a:pt x="1214484" y="1893425"/>
                  </a:lnTo>
                  <a:lnTo>
                    <a:pt x="1270240" y="1902043"/>
                  </a:lnTo>
                  <a:lnTo>
                    <a:pt x="1326743" y="1909578"/>
                  </a:lnTo>
                  <a:lnTo>
                    <a:pt x="1383956" y="1916010"/>
                  </a:lnTo>
                  <a:lnTo>
                    <a:pt x="1441845" y="1921319"/>
                  </a:lnTo>
                  <a:lnTo>
                    <a:pt x="1500375" y="1925483"/>
                  </a:lnTo>
                  <a:lnTo>
                    <a:pt x="1559508" y="1928483"/>
                  </a:lnTo>
                  <a:lnTo>
                    <a:pt x="1619211" y="1930298"/>
                  </a:lnTo>
                  <a:lnTo>
                    <a:pt x="1679448" y="1930907"/>
                  </a:lnTo>
                  <a:lnTo>
                    <a:pt x="1739681" y="1930298"/>
                  </a:lnTo>
                  <a:lnTo>
                    <a:pt x="1799381" y="1928483"/>
                  </a:lnTo>
                  <a:lnTo>
                    <a:pt x="1858512" y="1925483"/>
                  </a:lnTo>
                  <a:lnTo>
                    <a:pt x="1917039" y="1921319"/>
                  </a:lnTo>
                  <a:lnTo>
                    <a:pt x="1974926" y="1916010"/>
                  </a:lnTo>
                  <a:lnTo>
                    <a:pt x="2032137" y="1909578"/>
                  </a:lnTo>
                  <a:lnTo>
                    <a:pt x="2088638" y="1902043"/>
                  </a:lnTo>
                  <a:lnTo>
                    <a:pt x="2144393" y="1893425"/>
                  </a:lnTo>
                  <a:lnTo>
                    <a:pt x="2199365" y="1883744"/>
                  </a:lnTo>
                  <a:lnTo>
                    <a:pt x="2253520" y="1873022"/>
                  </a:lnTo>
                  <a:lnTo>
                    <a:pt x="2306822" y="1861278"/>
                  </a:lnTo>
                  <a:lnTo>
                    <a:pt x="2359236" y="1848533"/>
                  </a:lnTo>
                  <a:lnTo>
                    <a:pt x="2410725" y="1834807"/>
                  </a:lnTo>
                  <a:lnTo>
                    <a:pt x="2461255" y="1820121"/>
                  </a:lnTo>
                  <a:lnTo>
                    <a:pt x="2510789" y="1804495"/>
                  </a:lnTo>
                  <a:lnTo>
                    <a:pt x="2559293" y="1787950"/>
                  </a:lnTo>
                  <a:lnTo>
                    <a:pt x="2606731" y="1770506"/>
                  </a:lnTo>
                  <a:lnTo>
                    <a:pt x="2653067" y="1752184"/>
                  </a:lnTo>
                  <a:lnTo>
                    <a:pt x="2698266" y="1733004"/>
                  </a:lnTo>
                  <a:lnTo>
                    <a:pt x="2742292" y="1712986"/>
                  </a:lnTo>
                  <a:lnTo>
                    <a:pt x="2785109" y="1692150"/>
                  </a:lnTo>
                  <a:lnTo>
                    <a:pt x="2826683" y="1670519"/>
                  </a:lnTo>
                  <a:lnTo>
                    <a:pt x="2866977" y="1648110"/>
                  </a:lnTo>
                  <a:lnTo>
                    <a:pt x="2905956" y="1624946"/>
                  </a:lnTo>
                  <a:lnTo>
                    <a:pt x="2943585" y="1601047"/>
                  </a:lnTo>
                  <a:lnTo>
                    <a:pt x="2979828" y="1576432"/>
                  </a:lnTo>
                  <a:lnTo>
                    <a:pt x="3014649" y="1551123"/>
                  </a:lnTo>
                  <a:lnTo>
                    <a:pt x="3048013" y="1525139"/>
                  </a:lnTo>
                  <a:lnTo>
                    <a:pt x="3079884" y="1498502"/>
                  </a:lnTo>
                  <a:lnTo>
                    <a:pt x="3110228" y="1471232"/>
                  </a:lnTo>
                  <a:lnTo>
                    <a:pt x="3139007" y="1443349"/>
                  </a:lnTo>
                  <a:lnTo>
                    <a:pt x="3166188" y="1414873"/>
                  </a:lnTo>
                  <a:lnTo>
                    <a:pt x="3191733" y="1385826"/>
                  </a:lnTo>
                  <a:lnTo>
                    <a:pt x="3237778" y="1326096"/>
                  </a:lnTo>
                  <a:lnTo>
                    <a:pt x="3276857" y="1264324"/>
                  </a:lnTo>
                  <a:lnTo>
                    <a:pt x="3308687" y="1200673"/>
                  </a:lnTo>
                  <a:lnTo>
                    <a:pt x="3332983" y="1135306"/>
                  </a:lnTo>
                  <a:lnTo>
                    <a:pt x="3349460" y="1068386"/>
                  </a:lnTo>
                  <a:lnTo>
                    <a:pt x="3357835" y="1000078"/>
                  </a:lnTo>
                  <a:lnTo>
                    <a:pt x="3358896" y="965453"/>
                  </a:lnTo>
                  <a:lnTo>
                    <a:pt x="3357835" y="930829"/>
                  </a:lnTo>
                  <a:lnTo>
                    <a:pt x="3349460" y="862521"/>
                  </a:lnTo>
                  <a:lnTo>
                    <a:pt x="3332983" y="795601"/>
                  </a:lnTo>
                  <a:lnTo>
                    <a:pt x="3308687" y="730234"/>
                  </a:lnTo>
                  <a:lnTo>
                    <a:pt x="3276857" y="666583"/>
                  </a:lnTo>
                  <a:lnTo>
                    <a:pt x="3237778" y="604811"/>
                  </a:lnTo>
                  <a:lnTo>
                    <a:pt x="3191733" y="545081"/>
                  </a:lnTo>
                  <a:lnTo>
                    <a:pt x="3166188" y="516034"/>
                  </a:lnTo>
                  <a:lnTo>
                    <a:pt x="3139007" y="487558"/>
                  </a:lnTo>
                  <a:lnTo>
                    <a:pt x="3110228" y="459675"/>
                  </a:lnTo>
                  <a:lnTo>
                    <a:pt x="3079884" y="432405"/>
                  </a:lnTo>
                  <a:lnTo>
                    <a:pt x="3048013" y="405768"/>
                  </a:lnTo>
                  <a:lnTo>
                    <a:pt x="3014649" y="379784"/>
                  </a:lnTo>
                  <a:lnTo>
                    <a:pt x="2979828" y="354475"/>
                  </a:lnTo>
                  <a:lnTo>
                    <a:pt x="2943585" y="329860"/>
                  </a:lnTo>
                  <a:lnTo>
                    <a:pt x="2905956" y="305961"/>
                  </a:lnTo>
                  <a:lnTo>
                    <a:pt x="2866977" y="282797"/>
                  </a:lnTo>
                  <a:lnTo>
                    <a:pt x="2826683" y="260388"/>
                  </a:lnTo>
                  <a:lnTo>
                    <a:pt x="2785109" y="238757"/>
                  </a:lnTo>
                  <a:lnTo>
                    <a:pt x="2742292" y="217921"/>
                  </a:lnTo>
                  <a:lnTo>
                    <a:pt x="2698266" y="197903"/>
                  </a:lnTo>
                  <a:lnTo>
                    <a:pt x="2653067" y="178723"/>
                  </a:lnTo>
                  <a:lnTo>
                    <a:pt x="2606731" y="160401"/>
                  </a:lnTo>
                  <a:lnTo>
                    <a:pt x="2559293" y="142957"/>
                  </a:lnTo>
                  <a:lnTo>
                    <a:pt x="2510789" y="126412"/>
                  </a:lnTo>
                  <a:lnTo>
                    <a:pt x="2461255" y="110786"/>
                  </a:lnTo>
                  <a:lnTo>
                    <a:pt x="2410725" y="96100"/>
                  </a:lnTo>
                  <a:lnTo>
                    <a:pt x="2359236" y="82374"/>
                  </a:lnTo>
                  <a:lnTo>
                    <a:pt x="2306822" y="69629"/>
                  </a:lnTo>
                  <a:lnTo>
                    <a:pt x="2253520" y="57885"/>
                  </a:lnTo>
                  <a:lnTo>
                    <a:pt x="2199365" y="47163"/>
                  </a:lnTo>
                  <a:lnTo>
                    <a:pt x="2144393" y="37482"/>
                  </a:lnTo>
                  <a:lnTo>
                    <a:pt x="2088638" y="28864"/>
                  </a:lnTo>
                  <a:lnTo>
                    <a:pt x="2032137" y="21329"/>
                  </a:lnTo>
                  <a:lnTo>
                    <a:pt x="1974926" y="14897"/>
                  </a:lnTo>
                  <a:lnTo>
                    <a:pt x="1917039" y="9588"/>
                  </a:lnTo>
                  <a:lnTo>
                    <a:pt x="1858512" y="5424"/>
                  </a:lnTo>
                  <a:lnTo>
                    <a:pt x="1799381" y="2424"/>
                  </a:lnTo>
                  <a:lnTo>
                    <a:pt x="1739681" y="609"/>
                  </a:lnTo>
                  <a:lnTo>
                    <a:pt x="167944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7461" y="2881122"/>
              <a:ext cx="3359150" cy="1931035"/>
            </a:xfrm>
            <a:custGeom>
              <a:avLst/>
              <a:gdLst/>
              <a:ahLst/>
              <a:cxnLst/>
              <a:rect l="l" t="t" r="r" b="b"/>
              <a:pathLst>
                <a:path w="3359150" h="1931035">
                  <a:moveTo>
                    <a:pt x="0" y="965453"/>
                  </a:moveTo>
                  <a:lnTo>
                    <a:pt x="4216" y="896512"/>
                  </a:lnTo>
                  <a:lnTo>
                    <a:pt x="16677" y="828877"/>
                  </a:lnTo>
                  <a:lnTo>
                    <a:pt x="37098" y="762713"/>
                  </a:lnTo>
                  <a:lnTo>
                    <a:pt x="65195" y="698184"/>
                  </a:lnTo>
                  <a:lnTo>
                    <a:pt x="100683" y="635452"/>
                  </a:lnTo>
                  <a:lnTo>
                    <a:pt x="143279" y="574680"/>
                  </a:lnTo>
                  <a:lnTo>
                    <a:pt x="192698" y="516034"/>
                  </a:lnTo>
                  <a:lnTo>
                    <a:pt x="219877" y="487558"/>
                  </a:lnTo>
                  <a:lnTo>
                    <a:pt x="248655" y="459675"/>
                  </a:lnTo>
                  <a:lnTo>
                    <a:pt x="278998" y="432405"/>
                  </a:lnTo>
                  <a:lnTo>
                    <a:pt x="310868" y="405768"/>
                  </a:lnTo>
                  <a:lnTo>
                    <a:pt x="344231" y="379784"/>
                  </a:lnTo>
                  <a:lnTo>
                    <a:pt x="379051" y="354475"/>
                  </a:lnTo>
                  <a:lnTo>
                    <a:pt x="415293" y="329860"/>
                  </a:lnTo>
                  <a:lnTo>
                    <a:pt x="452921" y="305961"/>
                  </a:lnTo>
                  <a:lnTo>
                    <a:pt x="491899" y="282797"/>
                  </a:lnTo>
                  <a:lnTo>
                    <a:pt x="532192" y="260388"/>
                  </a:lnTo>
                  <a:lnTo>
                    <a:pt x="573765" y="238757"/>
                  </a:lnTo>
                  <a:lnTo>
                    <a:pt x="616582" y="217921"/>
                  </a:lnTo>
                  <a:lnTo>
                    <a:pt x="660608" y="197903"/>
                  </a:lnTo>
                  <a:lnTo>
                    <a:pt x="705806" y="178723"/>
                  </a:lnTo>
                  <a:lnTo>
                    <a:pt x="752142" y="160401"/>
                  </a:lnTo>
                  <a:lnTo>
                    <a:pt x="799579" y="142957"/>
                  </a:lnTo>
                  <a:lnTo>
                    <a:pt x="848083" y="126412"/>
                  </a:lnTo>
                  <a:lnTo>
                    <a:pt x="897618" y="110786"/>
                  </a:lnTo>
                  <a:lnTo>
                    <a:pt x="948148" y="96100"/>
                  </a:lnTo>
                  <a:lnTo>
                    <a:pt x="999638" y="82374"/>
                  </a:lnTo>
                  <a:lnTo>
                    <a:pt x="1052052" y="69629"/>
                  </a:lnTo>
                  <a:lnTo>
                    <a:pt x="1105354" y="57885"/>
                  </a:lnTo>
                  <a:lnTo>
                    <a:pt x="1159510" y="47163"/>
                  </a:lnTo>
                  <a:lnTo>
                    <a:pt x="1214484" y="37482"/>
                  </a:lnTo>
                  <a:lnTo>
                    <a:pt x="1270240" y="28864"/>
                  </a:lnTo>
                  <a:lnTo>
                    <a:pt x="1326743" y="21329"/>
                  </a:lnTo>
                  <a:lnTo>
                    <a:pt x="1383956" y="14897"/>
                  </a:lnTo>
                  <a:lnTo>
                    <a:pt x="1441845" y="9588"/>
                  </a:lnTo>
                  <a:lnTo>
                    <a:pt x="1500375" y="5424"/>
                  </a:lnTo>
                  <a:lnTo>
                    <a:pt x="1559508" y="2424"/>
                  </a:lnTo>
                  <a:lnTo>
                    <a:pt x="1619211" y="609"/>
                  </a:lnTo>
                  <a:lnTo>
                    <a:pt x="1679448" y="0"/>
                  </a:lnTo>
                  <a:lnTo>
                    <a:pt x="1739681" y="609"/>
                  </a:lnTo>
                  <a:lnTo>
                    <a:pt x="1799381" y="2424"/>
                  </a:lnTo>
                  <a:lnTo>
                    <a:pt x="1858512" y="5424"/>
                  </a:lnTo>
                  <a:lnTo>
                    <a:pt x="1917039" y="9588"/>
                  </a:lnTo>
                  <a:lnTo>
                    <a:pt x="1974926" y="14897"/>
                  </a:lnTo>
                  <a:lnTo>
                    <a:pt x="2032137" y="21329"/>
                  </a:lnTo>
                  <a:lnTo>
                    <a:pt x="2088638" y="28864"/>
                  </a:lnTo>
                  <a:lnTo>
                    <a:pt x="2144393" y="37482"/>
                  </a:lnTo>
                  <a:lnTo>
                    <a:pt x="2199365" y="47163"/>
                  </a:lnTo>
                  <a:lnTo>
                    <a:pt x="2253520" y="57885"/>
                  </a:lnTo>
                  <a:lnTo>
                    <a:pt x="2306822" y="69629"/>
                  </a:lnTo>
                  <a:lnTo>
                    <a:pt x="2359236" y="82374"/>
                  </a:lnTo>
                  <a:lnTo>
                    <a:pt x="2410725" y="96100"/>
                  </a:lnTo>
                  <a:lnTo>
                    <a:pt x="2461255" y="110786"/>
                  </a:lnTo>
                  <a:lnTo>
                    <a:pt x="2510789" y="126412"/>
                  </a:lnTo>
                  <a:lnTo>
                    <a:pt x="2559293" y="142957"/>
                  </a:lnTo>
                  <a:lnTo>
                    <a:pt x="2606731" y="160401"/>
                  </a:lnTo>
                  <a:lnTo>
                    <a:pt x="2653067" y="178723"/>
                  </a:lnTo>
                  <a:lnTo>
                    <a:pt x="2698266" y="197903"/>
                  </a:lnTo>
                  <a:lnTo>
                    <a:pt x="2742292" y="217921"/>
                  </a:lnTo>
                  <a:lnTo>
                    <a:pt x="2785109" y="238757"/>
                  </a:lnTo>
                  <a:lnTo>
                    <a:pt x="2826683" y="260388"/>
                  </a:lnTo>
                  <a:lnTo>
                    <a:pt x="2866977" y="282797"/>
                  </a:lnTo>
                  <a:lnTo>
                    <a:pt x="2905956" y="305961"/>
                  </a:lnTo>
                  <a:lnTo>
                    <a:pt x="2943585" y="329860"/>
                  </a:lnTo>
                  <a:lnTo>
                    <a:pt x="2979828" y="354475"/>
                  </a:lnTo>
                  <a:lnTo>
                    <a:pt x="3014649" y="379784"/>
                  </a:lnTo>
                  <a:lnTo>
                    <a:pt x="3048013" y="405768"/>
                  </a:lnTo>
                  <a:lnTo>
                    <a:pt x="3079884" y="432405"/>
                  </a:lnTo>
                  <a:lnTo>
                    <a:pt x="3110228" y="459675"/>
                  </a:lnTo>
                  <a:lnTo>
                    <a:pt x="3139007" y="487558"/>
                  </a:lnTo>
                  <a:lnTo>
                    <a:pt x="3166188" y="516034"/>
                  </a:lnTo>
                  <a:lnTo>
                    <a:pt x="3191733" y="545081"/>
                  </a:lnTo>
                  <a:lnTo>
                    <a:pt x="3237778" y="604811"/>
                  </a:lnTo>
                  <a:lnTo>
                    <a:pt x="3276857" y="666583"/>
                  </a:lnTo>
                  <a:lnTo>
                    <a:pt x="3308687" y="730234"/>
                  </a:lnTo>
                  <a:lnTo>
                    <a:pt x="3332983" y="795601"/>
                  </a:lnTo>
                  <a:lnTo>
                    <a:pt x="3349460" y="862521"/>
                  </a:lnTo>
                  <a:lnTo>
                    <a:pt x="3357835" y="930829"/>
                  </a:lnTo>
                  <a:lnTo>
                    <a:pt x="3358896" y="965453"/>
                  </a:lnTo>
                  <a:lnTo>
                    <a:pt x="3357835" y="1000078"/>
                  </a:lnTo>
                  <a:lnTo>
                    <a:pt x="3349460" y="1068386"/>
                  </a:lnTo>
                  <a:lnTo>
                    <a:pt x="3332983" y="1135306"/>
                  </a:lnTo>
                  <a:lnTo>
                    <a:pt x="3308687" y="1200673"/>
                  </a:lnTo>
                  <a:lnTo>
                    <a:pt x="3276857" y="1264324"/>
                  </a:lnTo>
                  <a:lnTo>
                    <a:pt x="3237778" y="1326096"/>
                  </a:lnTo>
                  <a:lnTo>
                    <a:pt x="3191733" y="1385826"/>
                  </a:lnTo>
                  <a:lnTo>
                    <a:pt x="3166188" y="1414873"/>
                  </a:lnTo>
                  <a:lnTo>
                    <a:pt x="3139007" y="1443349"/>
                  </a:lnTo>
                  <a:lnTo>
                    <a:pt x="3110228" y="1471232"/>
                  </a:lnTo>
                  <a:lnTo>
                    <a:pt x="3079884" y="1498502"/>
                  </a:lnTo>
                  <a:lnTo>
                    <a:pt x="3048013" y="1525139"/>
                  </a:lnTo>
                  <a:lnTo>
                    <a:pt x="3014649" y="1551123"/>
                  </a:lnTo>
                  <a:lnTo>
                    <a:pt x="2979828" y="1576432"/>
                  </a:lnTo>
                  <a:lnTo>
                    <a:pt x="2943585" y="1601047"/>
                  </a:lnTo>
                  <a:lnTo>
                    <a:pt x="2905956" y="1624946"/>
                  </a:lnTo>
                  <a:lnTo>
                    <a:pt x="2866977" y="1648110"/>
                  </a:lnTo>
                  <a:lnTo>
                    <a:pt x="2826683" y="1670519"/>
                  </a:lnTo>
                  <a:lnTo>
                    <a:pt x="2785109" y="1692150"/>
                  </a:lnTo>
                  <a:lnTo>
                    <a:pt x="2742292" y="1712986"/>
                  </a:lnTo>
                  <a:lnTo>
                    <a:pt x="2698266" y="1733004"/>
                  </a:lnTo>
                  <a:lnTo>
                    <a:pt x="2653067" y="1752184"/>
                  </a:lnTo>
                  <a:lnTo>
                    <a:pt x="2606731" y="1770506"/>
                  </a:lnTo>
                  <a:lnTo>
                    <a:pt x="2559293" y="1787950"/>
                  </a:lnTo>
                  <a:lnTo>
                    <a:pt x="2510789" y="1804495"/>
                  </a:lnTo>
                  <a:lnTo>
                    <a:pt x="2461255" y="1820121"/>
                  </a:lnTo>
                  <a:lnTo>
                    <a:pt x="2410725" y="1834807"/>
                  </a:lnTo>
                  <a:lnTo>
                    <a:pt x="2359236" y="1848533"/>
                  </a:lnTo>
                  <a:lnTo>
                    <a:pt x="2306822" y="1861278"/>
                  </a:lnTo>
                  <a:lnTo>
                    <a:pt x="2253520" y="1873022"/>
                  </a:lnTo>
                  <a:lnTo>
                    <a:pt x="2199365" y="1883744"/>
                  </a:lnTo>
                  <a:lnTo>
                    <a:pt x="2144393" y="1893425"/>
                  </a:lnTo>
                  <a:lnTo>
                    <a:pt x="2088638" y="1902043"/>
                  </a:lnTo>
                  <a:lnTo>
                    <a:pt x="2032137" y="1909578"/>
                  </a:lnTo>
                  <a:lnTo>
                    <a:pt x="1974926" y="1916010"/>
                  </a:lnTo>
                  <a:lnTo>
                    <a:pt x="1917039" y="1921319"/>
                  </a:lnTo>
                  <a:lnTo>
                    <a:pt x="1858512" y="1925483"/>
                  </a:lnTo>
                  <a:lnTo>
                    <a:pt x="1799381" y="1928483"/>
                  </a:lnTo>
                  <a:lnTo>
                    <a:pt x="1739681" y="1930298"/>
                  </a:lnTo>
                  <a:lnTo>
                    <a:pt x="1679448" y="1930907"/>
                  </a:lnTo>
                  <a:lnTo>
                    <a:pt x="1619211" y="1930298"/>
                  </a:lnTo>
                  <a:lnTo>
                    <a:pt x="1559508" y="1928483"/>
                  </a:lnTo>
                  <a:lnTo>
                    <a:pt x="1500375" y="1925483"/>
                  </a:lnTo>
                  <a:lnTo>
                    <a:pt x="1441845" y="1921319"/>
                  </a:lnTo>
                  <a:lnTo>
                    <a:pt x="1383956" y="1916010"/>
                  </a:lnTo>
                  <a:lnTo>
                    <a:pt x="1326743" y="1909578"/>
                  </a:lnTo>
                  <a:lnTo>
                    <a:pt x="1270240" y="1902043"/>
                  </a:lnTo>
                  <a:lnTo>
                    <a:pt x="1214484" y="1893425"/>
                  </a:lnTo>
                  <a:lnTo>
                    <a:pt x="1159510" y="1883744"/>
                  </a:lnTo>
                  <a:lnTo>
                    <a:pt x="1105354" y="1873022"/>
                  </a:lnTo>
                  <a:lnTo>
                    <a:pt x="1052052" y="1861278"/>
                  </a:lnTo>
                  <a:lnTo>
                    <a:pt x="999638" y="1848533"/>
                  </a:lnTo>
                  <a:lnTo>
                    <a:pt x="948148" y="1834807"/>
                  </a:lnTo>
                  <a:lnTo>
                    <a:pt x="897618" y="1820121"/>
                  </a:lnTo>
                  <a:lnTo>
                    <a:pt x="848083" y="1804495"/>
                  </a:lnTo>
                  <a:lnTo>
                    <a:pt x="799579" y="1787950"/>
                  </a:lnTo>
                  <a:lnTo>
                    <a:pt x="752142" y="1770506"/>
                  </a:lnTo>
                  <a:lnTo>
                    <a:pt x="705806" y="1752184"/>
                  </a:lnTo>
                  <a:lnTo>
                    <a:pt x="660608" y="1733004"/>
                  </a:lnTo>
                  <a:lnTo>
                    <a:pt x="616582" y="1712986"/>
                  </a:lnTo>
                  <a:lnTo>
                    <a:pt x="573765" y="1692150"/>
                  </a:lnTo>
                  <a:lnTo>
                    <a:pt x="532192" y="1670519"/>
                  </a:lnTo>
                  <a:lnTo>
                    <a:pt x="491899" y="1648110"/>
                  </a:lnTo>
                  <a:lnTo>
                    <a:pt x="452921" y="1624946"/>
                  </a:lnTo>
                  <a:lnTo>
                    <a:pt x="415293" y="1601047"/>
                  </a:lnTo>
                  <a:lnTo>
                    <a:pt x="379051" y="1576432"/>
                  </a:lnTo>
                  <a:lnTo>
                    <a:pt x="344231" y="1551123"/>
                  </a:lnTo>
                  <a:lnTo>
                    <a:pt x="310868" y="1525139"/>
                  </a:lnTo>
                  <a:lnTo>
                    <a:pt x="278998" y="1498502"/>
                  </a:lnTo>
                  <a:lnTo>
                    <a:pt x="248655" y="1471232"/>
                  </a:lnTo>
                  <a:lnTo>
                    <a:pt x="219877" y="1443349"/>
                  </a:lnTo>
                  <a:lnTo>
                    <a:pt x="192698" y="1414873"/>
                  </a:lnTo>
                  <a:lnTo>
                    <a:pt x="167153" y="1385826"/>
                  </a:lnTo>
                  <a:lnTo>
                    <a:pt x="121110" y="1326096"/>
                  </a:lnTo>
                  <a:lnTo>
                    <a:pt x="82033" y="1264324"/>
                  </a:lnTo>
                  <a:lnTo>
                    <a:pt x="50205" y="1200673"/>
                  </a:lnTo>
                  <a:lnTo>
                    <a:pt x="25911" y="1135306"/>
                  </a:lnTo>
                  <a:lnTo>
                    <a:pt x="9434" y="1068386"/>
                  </a:lnTo>
                  <a:lnTo>
                    <a:pt x="1060" y="1000078"/>
                  </a:lnTo>
                  <a:lnTo>
                    <a:pt x="0" y="965453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4824" y="3155442"/>
            <a:ext cx="268160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Define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array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of 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large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size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use 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only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the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required 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number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of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elements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961" y="929386"/>
            <a:ext cx="23114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Example</a:t>
            </a:r>
            <a:r>
              <a:rPr sz="3600" spc="-114" dirty="0"/>
              <a:t> </a:t>
            </a:r>
            <a:r>
              <a:rPr sz="3600" dirty="0"/>
              <a:t>2: </a:t>
            </a:r>
            <a:r>
              <a:rPr sz="3600" spc="-990" dirty="0"/>
              <a:t> </a:t>
            </a:r>
            <a:r>
              <a:rPr sz="3600"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961" y="2137613"/>
            <a:ext cx="101726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 MT"/>
                <a:cs typeface="Arial MT"/>
              </a:rPr>
              <a:t>cgpa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192779" y="702564"/>
            <a:ext cx="6908800" cy="6543040"/>
            <a:chOff x="3192779" y="702564"/>
            <a:chExt cx="6908800" cy="6543040"/>
          </a:xfrm>
        </p:grpSpPr>
        <p:sp>
          <p:nvSpPr>
            <p:cNvPr id="5" name="object 5"/>
            <p:cNvSpPr/>
            <p:nvPr/>
          </p:nvSpPr>
          <p:spPr>
            <a:xfrm>
              <a:off x="3211829" y="721614"/>
              <a:ext cx="6870700" cy="6504940"/>
            </a:xfrm>
            <a:custGeom>
              <a:avLst/>
              <a:gdLst/>
              <a:ahLst/>
              <a:cxnLst/>
              <a:rect l="l" t="t" r="r" b="b"/>
              <a:pathLst>
                <a:path w="6870700" h="6504940">
                  <a:moveTo>
                    <a:pt x="6870192" y="0"/>
                  </a:moveTo>
                  <a:lnTo>
                    <a:pt x="0" y="0"/>
                  </a:lnTo>
                  <a:lnTo>
                    <a:pt x="0" y="6504432"/>
                  </a:lnTo>
                  <a:lnTo>
                    <a:pt x="6870192" y="6504432"/>
                  </a:lnTo>
                  <a:lnTo>
                    <a:pt x="6870192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11829" y="721614"/>
              <a:ext cx="6870700" cy="6504940"/>
            </a:xfrm>
            <a:custGeom>
              <a:avLst/>
              <a:gdLst/>
              <a:ahLst/>
              <a:cxnLst/>
              <a:rect l="l" t="t" r="r" b="b"/>
              <a:pathLst>
                <a:path w="6870700" h="6504940">
                  <a:moveTo>
                    <a:pt x="0" y="6504432"/>
                  </a:moveTo>
                  <a:lnTo>
                    <a:pt x="6870192" y="6504432"/>
                  </a:lnTo>
                  <a:lnTo>
                    <a:pt x="6870192" y="0"/>
                  </a:lnTo>
                  <a:lnTo>
                    <a:pt x="0" y="0"/>
                  </a:lnTo>
                  <a:lnTo>
                    <a:pt x="0" y="650443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00221" y="751078"/>
            <a:ext cx="25850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35405" algn="l"/>
              </a:tabLst>
            </a:pPr>
            <a:r>
              <a:rPr sz="2200" b="1" spc="-5" dirty="0">
                <a:latin typeface="Arial"/>
                <a:cs typeface="Arial"/>
              </a:rPr>
              <a:t>const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int	nsub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=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6;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0221" y="1421638"/>
            <a:ext cx="478853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void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main()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{</a:t>
            </a:r>
            <a:endParaRPr sz="2200" dirty="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  <a:tabLst>
                <a:tab pos="821055" algn="l"/>
              </a:tabLst>
            </a:pPr>
            <a:r>
              <a:rPr sz="2200" b="1" spc="-5" dirty="0">
                <a:latin typeface="Arial"/>
                <a:cs typeface="Arial"/>
              </a:rPr>
              <a:t>int	grade_pt[nsub],</a:t>
            </a:r>
            <a:r>
              <a:rPr sz="2200" b="1" spc="6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cred[nsub],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i,</a:t>
            </a:r>
            <a:endParaRPr sz="2200" dirty="0">
              <a:latin typeface="Arial"/>
              <a:cs typeface="Arial"/>
            </a:endParaRPr>
          </a:p>
          <a:p>
            <a:pPr marL="323215" marR="635635" indent="54356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gp_sum=0, cred_sum=0;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double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gpa;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11117" y="3433699"/>
            <a:ext cx="56343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0385" algn="l"/>
              </a:tabLst>
            </a:pPr>
            <a:r>
              <a:rPr sz="2200" b="1" spc="-5" dirty="0">
                <a:latin typeface="Arial"/>
                <a:cs typeface="Arial"/>
              </a:rPr>
              <a:t>for	(i=0; i&lt;nsub;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i++)</a:t>
            </a:r>
            <a:endParaRPr sz="2200" dirty="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scanf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(“%d</a:t>
            </a:r>
            <a:r>
              <a:rPr sz="2200" b="1" spc="65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%d”,</a:t>
            </a:r>
            <a:r>
              <a:rPr sz="2200" b="1" spc="7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&amp;grade_pt[i],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&amp;cred[i]);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00221" y="4439793"/>
            <a:ext cx="6585584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95"/>
              </a:spcBef>
              <a:tabLst>
                <a:tab pos="851535" algn="l"/>
              </a:tabLst>
            </a:pPr>
            <a:r>
              <a:rPr sz="2200" b="1" spc="-5" dirty="0">
                <a:latin typeface="Arial"/>
                <a:cs typeface="Arial"/>
              </a:rPr>
              <a:t>for	(i=0; i&lt;nsub;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i++)</a:t>
            </a:r>
            <a:endParaRPr sz="220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gp_sum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+=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grade_pt[i]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*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cred[i];</a:t>
            </a:r>
            <a:endParaRPr sz="22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cred_sum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+=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cred[i];</a:t>
            </a:r>
            <a:endParaRPr sz="220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gpa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=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((float)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gp_sum)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/ cred_sum;</a:t>
            </a:r>
            <a:endParaRPr sz="220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  <a:tabLst>
                <a:tab pos="4631690" algn="l"/>
              </a:tabLst>
            </a:pPr>
            <a:r>
              <a:rPr sz="2200" b="1" spc="-5" dirty="0">
                <a:latin typeface="Arial"/>
                <a:cs typeface="Arial"/>
              </a:rPr>
              <a:t>printf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(“\n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Grade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point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average:	</a:t>
            </a:r>
            <a:r>
              <a:rPr sz="2200" b="1" spc="-5" dirty="0">
                <a:latin typeface="Arial"/>
                <a:cs typeface="Arial"/>
              </a:rPr>
              <a:t>is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%.2lf”,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gpa);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4779" y="3304032"/>
            <a:ext cx="2954020" cy="1551940"/>
            <a:chOff x="144779" y="3304032"/>
            <a:chExt cx="2954020" cy="1551940"/>
          </a:xfrm>
        </p:grpSpPr>
        <p:sp>
          <p:nvSpPr>
            <p:cNvPr id="12" name="object 12"/>
            <p:cNvSpPr/>
            <p:nvPr/>
          </p:nvSpPr>
          <p:spPr>
            <a:xfrm>
              <a:off x="163829" y="3323082"/>
              <a:ext cx="2915920" cy="1513840"/>
            </a:xfrm>
            <a:custGeom>
              <a:avLst/>
              <a:gdLst/>
              <a:ahLst/>
              <a:cxnLst/>
              <a:rect l="l" t="t" r="r" b="b"/>
              <a:pathLst>
                <a:path w="2915920" h="1513839">
                  <a:moveTo>
                    <a:pt x="1457706" y="0"/>
                  </a:moveTo>
                  <a:lnTo>
                    <a:pt x="1396086" y="663"/>
                  </a:lnTo>
                  <a:lnTo>
                    <a:pt x="1335119" y="2637"/>
                  </a:lnTo>
                  <a:lnTo>
                    <a:pt x="1274855" y="5894"/>
                  </a:lnTo>
                  <a:lnTo>
                    <a:pt x="1215343" y="10409"/>
                  </a:lnTo>
                  <a:lnTo>
                    <a:pt x="1156635" y="16154"/>
                  </a:lnTo>
                  <a:lnTo>
                    <a:pt x="1098781" y="23105"/>
                  </a:lnTo>
                  <a:lnTo>
                    <a:pt x="1041832" y="31234"/>
                  </a:lnTo>
                  <a:lnTo>
                    <a:pt x="985839" y="40516"/>
                  </a:lnTo>
                  <a:lnTo>
                    <a:pt x="930852" y="50924"/>
                  </a:lnTo>
                  <a:lnTo>
                    <a:pt x="876921" y="62432"/>
                  </a:lnTo>
                  <a:lnTo>
                    <a:pt x="824098" y="75014"/>
                  </a:lnTo>
                  <a:lnTo>
                    <a:pt x="772432" y="88643"/>
                  </a:lnTo>
                  <a:lnTo>
                    <a:pt x="721975" y="103293"/>
                  </a:lnTo>
                  <a:lnTo>
                    <a:pt x="672777" y="118938"/>
                  </a:lnTo>
                  <a:lnTo>
                    <a:pt x="624888" y="135552"/>
                  </a:lnTo>
                  <a:lnTo>
                    <a:pt x="578360" y="153108"/>
                  </a:lnTo>
                  <a:lnTo>
                    <a:pt x="533242" y="171581"/>
                  </a:lnTo>
                  <a:lnTo>
                    <a:pt x="489586" y="190943"/>
                  </a:lnTo>
                  <a:lnTo>
                    <a:pt x="447442" y="211170"/>
                  </a:lnTo>
                  <a:lnTo>
                    <a:pt x="406861" y="232234"/>
                  </a:lnTo>
                  <a:lnTo>
                    <a:pt x="367892" y="254109"/>
                  </a:lnTo>
                  <a:lnTo>
                    <a:pt x="330588" y="276769"/>
                  </a:lnTo>
                  <a:lnTo>
                    <a:pt x="294998" y="300188"/>
                  </a:lnTo>
                  <a:lnTo>
                    <a:pt x="261173" y="324339"/>
                  </a:lnTo>
                  <a:lnTo>
                    <a:pt x="229163" y="349197"/>
                  </a:lnTo>
                  <a:lnTo>
                    <a:pt x="199020" y="374734"/>
                  </a:lnTo>
                  <a:lnTo>
                    <a:pt x="170793" y="400926"/>
                  </a:lnTo>
                  <a:lnTo>
                    <a:pt x="120293" y="455165"/>
                  </a:lnTo>
                  <a:lnTo>
                    <a:pt x="78067" y="511704"/>
                  </a:lnTo>
                  <a:lnTo>
                    <a:pt x="44519" y="570334"/>
                  </a:lnTo>
                  <a:lnTo>
                    <a:pt x="20056" y="630844"/>
                  </a:lnTo>
                  <a:lnTo>
                    <a:pt x="5081" y="693025"/>
                  </a:lnTo>
                  <a:lnTo>
                    <a:pt x="0" y="756666"/>
                  </a:lnTo>
                  <a:lnTo>
                    <a:pt x="1278" y="788655"/>
                  </a:lnTo>
                  <a:lnTo>
                    <a:pt x="11357" y="851592"/>
                  </a:lnTo>
                  <a:lnTo>
                    <a:pt x="31127" y="912964"/>
                  </a:lnTo>
                  <a:lnTo>
                    <a:pt x="60183" y="972560"/>
                  </a:lnTo>
                  <a:lnTo>
                    <a:pt x="98120" y="1030171"/>
                  </a:lnTo>
                  <a:lnTo>
                    <a:pt x="144534" y="1085586"/>
                  </a:lnTo>
                  <a:lnTo>
                    <a:pt x="199020" y="1138597"/>
                  </a:lnTo>
                  <a:lnTo>
                    <a:pt x="229163" y="1164134"/>
                  </a:lnTo>
                  <a:lnTo>
                    <a:pt x="261173" y="1188992"/>
                  </a:lnTo>
                  <a:lnTo>
                    <a:pt x="294998" y="1213143"/>
                  </a:lnTo>
                  <a:lnTo>
                    <a:pt x="330588" y="1236562"/>
                  </a:lnTo>
                  <a:lnTo>
                    <a:pt x="367892" y="1259222"/>
                  </a:lnTo>
                  <a:lnTo>
                    <a:pt x="406861" y="1281097"/>
                  </a:lnTo>
                  <a:lnTo>
                    <a:pt x="447442" y="1302161"/>
                  </a:lnTo>
                  <a:lnTo>
                    <a:pt x="489586" y="1322388"/>
                  </a:lnTo>
                  <a:lnTo>
                    <a:pt x="533242" y="1341750"/>
                  </a:lnTo>
                  <a:lnTo>
                    <a:pt x="578360" y="1360223"/>
                  </a:lnTo>
                  <a:lnTo>
                    <a:pt x="624888" y="1377779"/>
                  </a:lnTo>
                  <a:lnTo>
                    <a:pt x="672777" y="1394393"/>
                  </a:lnTo>
                  <a:lnTo>
                    <a:pt x="721975" y="1410038"/>
                  </a:lnTo>
                  <a:lnTo>
                    <a:pt x="772432" y="1424688"/>
                  </a:lnTo>
                  <a:lnTo>
                    <a:pt x="824098" y="1438317"/>
                  </a:lnTo>
                  <a:lnTo>
                    <a:pt x="876921" y="1450899"/>
                  </a:lnTo>
                  <a:lnTo>
                    <a:pt x="930852" y="1462407"/>
                  </a:lnTo>
                  <a:lnTo>
                    <a:pt x="985839" y="1472815"/>
                  </a:lnTo>
                  <a:lnTo>
                    <a:pt x="1041832" y="1482097"/>
                  </a:lnTo>
                  <a:lnTo>
                    <a:pt x="1098781" y="1490226"/>
                  </a:lnTo>
                  <a:lnTo>
                    <a:pt x="1156635" y="1497177"/>
                  </a:lnTo>
                  <a:lnTo>
                    <a:pt x="1215343" y="1502922"/>
                  </a:lnTo>
                  <a:lnTo>
                    <a:pt x="1274855" y="1507437"/>
                  </a:lnTo>
                  <a:lnTo>
                    <a:pt x="1335119" y="1510694"/>
                  </a:lnTo>
                  <a:lnTo>
                    <a:pt x="1396086" y="1512668"/>
                  </a:lnTo>
                  <a:lnTo>
                    <a:pt x="1457706" y="1513332"/>
                  </a:lnTo>
                  <a:lnTo>
                    <a:pt x="1519324" y="1512668"/>
                  </a:lnTo>
                  <a:lnTo>
                    <a:pt x="1580290" y="1510694"/>
                  </a:lnTo>
                  <a:lnTo>
                    <a:pt x="1640554" y="1507437"/>
                  </a:lnTo>
                  <a:lnTo>
                    <a:pt x="1700065" y="1502922"/>
                  </a:lnTo>
                  <a:lnTo>
                    <a:pt x="1758772" y="1497177"/>
                  </a:lnTo>
                  <a:lnTo>
                    <a:pt x="1816626" y="1490226"/>
                  </a:lnTo>
                  <a:lnTo>
                    <a:pt x="1873574" y="1482097"/>
                  </a:lnTo>
                  <a:lnTo>
                    <a:pt x="1929567" y="1472815"/>
                  </a:lnTo>
                  <a:lnTo>
                    <a:pt x="1984554" y="1462407"/>
                  </a:lnTo>
                  <a:lnTo>
                    <a:pt x="2038485" y="1450899"/>
                  </a:lnTo>
                  <a:lnTo>
                    <a:pt x="2091308" y="1438317"/>
                  </a:lnTo>
                  <a:lnTo>
                    <a:pt x="2142973" y="1424688"/>
                  </a:lnTo>
                  <a:lnTo>
                    <a:pt x="2193431" y="1410038"/>
                  </a:lnTo>
                  <a:lnTo>
                    <a:pt x="2242629" y="1394393"/>
                  </a:lnTo>
                  <a:lnTo>
                    <a:pt x="2290517" y="1377779"/>
                  </a:lnTo>
                  <a:lnTo>
                    <a:pt x="2337046" y="1360223"/>
                  </a:lnTo>
                  <a:lnTo>
                    <a:pt x="2382163" y="1341750"/>
                  </a:lnTo>
                  <a:lnTo>
                    <a:pt x="2425820" y="1322388"/>
                  </a:lnTo>
                  <a:lnTo>
                    <a:pt x="2467964" y="1302161"/>
                  </a:lnTo>
                  <a:lnTo>
                    <a:pt x="2508546" y="1281097"/>
                  </a:lnTo>
                  <a:lnTo>
                    <a:pt x="2547514" y="1259222"/>
                  </a:lnTo>
                  <a:lnTo>
                    <a:pt x="2584819" y="1236562"/>
                  </a:lnTo>
                  <a:lnTo>
                    <a:pt x="2620409" y="1213143"/>
                  </a:lnTo>
                  <a:lnTo>
                    <a:pt x="2654235" y="1188992"/>
                  </a:lnTo>
                  <a:lnTo>
                    <a:pt x="2686245" y="1164134"/>
                  </a:lnTo>
                  <a:lnTo>
                    <a:pt x="2716388" y="1138597"/>
                  </a:lnTo>
                  <a:lnTo>
                    <a:pt x="2744615" y="1112405"/>
                  </a:lnTo>
                  <a:lnTo>
                    <a:pt x="2795116" y="1058166"/>
                  </a:lnTo>
                  <a:lnTo>
                    <a:pt x="2837343" y="1001627"/>
                  </a:lnTo>
                  <a:lnTo>
                    <a:pt x="2870891" y="942997"/>
                  </a:lnTo>
                  <a:lnTo>
                    <a:pt x="2895355" y="882487"/>
                  </a:lnTo>
                  <a:lnTo>
                    <a:pt x="2910330" y="820306"/>
                  </a:lnTo>
                  <a:lnTo>
                    <a:pt x="2915412" y="756666"/>
                  </a:lnTo>
                  <a:lnTo>
                    <a:pt x="2914133" y="724676"/>
                  </a:lnTo>
                  <a:lnTo>
                    <a:pt x="2904054" y="661739"/>
                  </a:lnTo>
                  <a:lnTo>
                    <a:pt x="2884284" y="600367"/>
                  </a:lnTo>
                  <a:lnTo>
                    <a:pt x="2855227" y="540771"/>
                  </a:lnTo>
                  <a:lnTo>
                    <a:pt x="2817289" y="483160"/>
                  </a:lnTo>
                  <a:lnTo>
                    <a:pt x="2770875" y="427745"/>
                  </a:lnTo>
                  <a:lnTo>
                    <a:pt x="2716388" y="374734"/>
                  </a:lnTo>
                  <a:lnTo>
                    <a:pt x="2686245" y="349197"/>
                  </a:lnTo>
                  <a:lnTo>
                    <a:pt x="2654235" y="324339"/>
                  </a:lnTo>
                  <a:lnTo>
                    <a:pt x="2620409" y="300188"/>
                  </a:lnTo>
                  <a:lnTo>
                    <a:pt x="2584819" y="276769"/>
                  </a:lnTo>
                  <a:lnTo>
                    <a:pt x="2547514" y="254109"/>
                  </a:lnTo>
                  <a:lnTo>
                    <a:pt x="2508546" y="232234"/>
                  </a:lnTo>
                  <a:lnTo>
                    <a:pt x="2467964" y="211170"/>
                  </a:lnTo>
                  <a:lnTo>
                    <a:pt x="2425820" y="190943"/>
                  </a:lnTo>
                  <a:lnTo>
                    <a:pt x="2382163" y="171581"/>
                  </a:lnTo>
                  <a:lnTo>
                    <a:pt x="2337046" y="153108"/>
                  </a:lnTo>
                  <a:lnTo>
                    <a:pt x="2290517" y="135552"/>
                  </a:lnTo>
                  <a:lnTo>
                    <a:pt x="2242629" y="118938"/>
                  </a:lnTo>
                  <a:lnTo>
                    <a:pt x="2193431" y="103293"/>
                  </a:lnTo>
                  <a:lnTo>
                    <a:pt x="2142973" y="88643"/>
                  </a:lnTo>
                  <a:lnTo>
                    <a:pt x="2091308" y="75014"/>
                  </a:lnTo>
                  <a:lnTo>
                    <a:pt x="2038485" y="62432"/>
                  </a:lnTo>
                  <a:lnTo>
                    <a:pt x="1984554" y="50924"/>
                  </a:lnTo>
                  <a:lnTo>
                    <a:pt x="1929567" y="40516"/>
                  </a:lnTo>
                  <a:lnTo>
                    <a:pt x="1873574" y="31234"/>
                  </a:lnTo>
                  <a:lnTo>
                    <a:pt x="1816626" y="23105"/>
                  </a:lnTo>
                  <a:lnTo>
                    <a:pt x="1758772" y="16154"/>
                  </a:lnTo>
                  <a:lnTo>
                    <a:pt x="1700065" y="10409"/>
                  </a:lnTo>
                  <a:lnTo>
                    <a:pt x="1640554" y="5894"/>
                  </a:lnTo>
                  <a:lnTo>
                    <a:pt x="1580290" y="2637"/>
                  </a:lnTo>
                  <a:lnTo>
                    <a:pt x="1519324" y="663"/>
                  </a:lnTo>
                  <a:lnTo>
                    <a:pt x="1457706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3829" y="3323082"/>
              <a:ext cx="2915920" cy="1513840"/>
            </a:xfrm>
            <a:custGeom>
              <a:avLst/>
              <a:gdLst/>
              <a:ahLst/>
              <a:cxnLst/>
              <a:rect l="l" t="t" r="r" b="b"/>
              <a:pathLst>
                <a:path w="2915920" h="1513839">
                  <a:moveTo>
                    <a:pt x="0" y="756666"/>
                  </a:moveTo>
                  <a:lnTo>
                    <a:pt x="5081" y="693025"/>
                  </a:lnTo>
                  <a:lnTo>
                    <a:pt x="20056" y="630844"/>
                  </a:lnTo>
                  <a:lnTo>
                    <a:pt x="44519" y="570334"/>
                  </a:lnTo>
                  <a:lnTo>
                    <a:pt x="78067" y="511704"/>
                  </a:lnTo>
                  <a:lnTo>
                    <a:pt x="120293" y="455165"/>
                  </a:lnTo>
                  <a:lnTo>
                    <a:pt x="170793" y="400926"/>
                  </a:lnTo>
                  <a:lnTo>
                    <a:pt x="199020" y="374734"/>
                  </a:lnTo>
                  <a:lnTo>
                    <a:pt x="229163" y="349197"/>
                  </a:lnTo>
                  <a:lnTo>
                    <a:pt x="261173" y="324339"/>
                  </a:lnTo>
                  <a:lnTo>
                    <a:pt x="294998" y="300188"/>
                  </a:lnTo>
                  <a:lnTo>
                    <a:pt x="330588" y="276769"/>
                  </a:lnTo>
                  <a:lnTo>
                    <a:pt x="367892" y="254109"/>
                  </a:lnTo>
                  <a:lnTo>
                    <a:pt x="406861" y="232234"/>
                  </a:lnTo>
                  <a:lnTo>
                    <a:pt x="447442" y="211170"/>
                  </a:lnTo>
                  <a:lnTo>
                    <a:pt x="489586" y="190943"/>
                  </a:lnTo>
                  <a:lnTo>
                    <a:pt x="533242" y="171581"/>
                  </a:lnTo>
                  <a:lnTo>
                    <a:pt x="578360" y="153108"/>
                  </a:lnTo>
                  <a:lnTo>
                    <a:pt x="624888" y="135552"/>
                  </a:lnTo>
                  <a:lnTo>
                    <a:pt x="672777" y="118938"/>
                  </a:lnTo>
                  <a:lnTo>
                    <a:pt x="721975" y="103293"/>
                  </a:lnTo>
                  <a:lnTo>
                    <a:pt x="772432" y="88643"/>
                  </a:lnTo>
                  <a:lnTo>
                    <a:pt x="824098" y="75014"/>
                  </a:lnTo>
                  <a:lnTo>
                    <a:pt x="876921" y="62432"/>
                  </a:lnTo>
                  <a:lnTo>
                    <a:pt x="930852" y="50924"/>
                  </a:lnTo>
                  <a:lnTo>
                    <a:pt x="985839" y="40516"/>
                  </a:lnTo>
                  <a:lnTo>
                    <a:pt x="1041832" y="31234"/>
                  </a:lnTo>
                  <a:lnTo>
                    <a:pt x="1098781" y="23105"/>
                  </a:lnTo>
                  <a:lnTo>
                    <a:pt x="1156635" y="16154"/>
                  </a:lnTo>
                  <a:lnTo>
                    <a:pt x="1215343" y="10409"/>
                  </a:lnTo>
                  <a:lnTo>
                    <a:pt x="1274855" y="5894"/>
                  </a:lnTo>
                  <a:lnTo>
                    <a:pt x="1335119" y="2637"/>
                  </a:lnTo>
                  <a:lnTo>
                    <a:pt x="1396086" y="663"/>
                  </a:lnTo>
                  <a:lnTo>
                    <a:pt x="1457706" y="0"/>
                  </a:lnTo>
                  <a:lnTo>
                    <a:pt x="1519324" y="663"/>
                  </a:lnTo>
                  <a:lnTo>
                    <a:pt x="1580290" y="2637"/>
                  </a:lnTo>
                  <a:lnTo>
                    <a:pt x="1640554" y="5894"/>
                  </a:lnTo>
                  <a:lnTo>
                    <a:pt x="1700065" y="10409"/>
                  </a:lnTo>
                  <a:lnTo>
                    <a:pt x="1758772" y="16154"/>
                  </a:lnTo>
                  <a:lnTo>
                    <a:pt x="1816626" y="23105"/>
                  </a:lnTo>
                  <a:lnTo>
                    <a:pt x="1873574" y="31234"/>
                  </a:lnTo>
                  <a:lnTo>
                    <a:pt x="1929567" y="40516"/>
                  </a:lnTo>
                  <a:lnTo>
                    <a:pt x="1984554" y="50924"/>
                  </a:lnTo>
                  <a:lnTo>
                    <a:pt x="2038485" y="62432"/>
                  </a:lnTo>
                  <a:lnTo>
                    <a:pt x="2091308" y="75014"/>
                  </a:lnTo>
                  <a:lnTo>
                    <a:pt x="2142973" y="88643"/>
                  </a:lnTo>
                  <a:lnTo>
                    <a:pt x="2193431" y="103293"/>
                  </a:lnTo>
                  <a:lnTo>
                    <a:pt x="2242629" y="118938"/>
                  </a:lnTo>
                  <a:lnTo>
                    <a:pt x="2290517" y="135552"/>
                  </a:lnTo>
                  <a:lnTo>
                    <a:pt x="2337046" y="153108"/>
                  </a:lnTo>
                  <a:lnTo>
                    <a:pt x="2382163" y="171581"/>
                  </a:lnTo>
                  <a:lnTo>
                    <a:pt x="2425820" y="190943"/>
                  </a:lnTo>
                  <a:lnTo>
                    <a:pt x="2467964" y="211170"/>
                  </a:lnTo>
                  <a:lnTo>
                    <a:pt x="2508546" y="232234"/>
                  </a:lnTo>
                  <a:lnTo>
                    <a:pt x="2547514" y="254109"/>
                  </a:lnTo>
                  <a:lnTo>
                    <a:pt x="2584819" y="276769"/>
                  </a:lnTo>
                  <a:lnTo>
                    <a:pt x="2620409" y="300188"/>
                  </a:lnTo>
                  <a:lnTo>
                    <a:pt x="2654235" y="324339"/>
                  </a:lnTo>
                  <a:lnTo>
                    <a:pt x="2686245" y="349197"/>
                  </a:lnTo>
                  <a:lnTo>
                    <a:pt x="2716388" y="374734"/>
                  </a:lnTo>
                  <a:lnTo>
                    <a:pt x="2744615" y="400926"/>
                  </a:lnTo>
                  <a:lnTo>
                    <a:pt x="2795116" y="455165"/>
                  </a:lnTo>
                  <a:lnTo>
                    <a:pt x="2837343" y="511704"/>
                  </a:lnTo>
                  <a:lnTo>
                    <a:pt x="2870891" y="570334"/>
                  </a:lnTo>
                  <a:lnTo>
                    <a:pt x="2895355" y="630844"/>
                  </a:lnTo>
                  <a:lnTo>
                    <a:pt x="2910330" y="693025"/>
                  </a:lnTo>
                  <a:lnTo>
                    <a:pt x="2915412" y="756666"/>
                  </a:lnTo>
                  <a:lnTo>
                    <a:pt x="2914133" y="788655"/>
                  </a:lnTo>
                  <a:lnTo>
                    <a:pt x="2904054" y="851592"/>
                  </a:lnTo>
                  <a:lnTo>
                    <a:pt x="2884284" y="912964"/>
                  </a:lnTo>
                  <a:lnTo>
                    <a:pt x="2855227" y="972560"/>
                  </a:lnTo>
                  <a:lnTo>
                    <a:pt x="2817289" y="1030171"/>
                  </a:lnTo>
                  <a:lnTo>
                    <a:pt x="2770875" y="1085586"/>
                  </a:lnTo>
                  <a:lnTo>
                    <a:pt x="2716388" y="1138597"/>
                  </a:lnTo>
                  <a:lnTo>
                    <a:pt x="2686245" y="1164134"/>
                  </a:lnTo>
                  <a:lnTo>
                    <a:pt x="2654235" y="1188992"/>
                  </a:lnTo>
                  <a:lnTo>
                    <a:pt x="2620409" y="1213143"/>
                  </a:lnTo>
                  <a:lnTo>
                    <a:pt x="2584819" y="1236562"/>
                  </a:lnTo>
                  <a:lnTo>
                    <a:pt x="2547514" y="1259222"/>
                  </a:lnTo>
                  <a:lnTo>
                    <a:pt x="2508546" y="1281097"/>
                  </a:lnTo>
                  <a:lnTo>
                    <a:pt x="2467964" y="1302161"/>
                  </a:lnTo>
                  <a:lnTo>
                    <a:pt x="2425820" y="1322388"/>
                  </a:lnTo>
                  <a:lnTo>
                    <a:pt x="2382163" y="1341750"/>
                  </a:lnTo>
                  <a:lnTo>
                    <a:pt x="2337046" y="1360223"/>
                  </a:lnTo>
                  <a:lnTo>
                    <a:pt x="2290517" y="1377779"/>
                  </a:lnTo>
                  <a:lnTo>
                    <a:pt x="2242629" y="1394393"/>
                  </a:lnTo>
                  <a:lnTo>
                    <a:pt x="2193431" y="1410038"/>
                  </a:lnTo>
                  <a:lnTo>
                    <a:pt x="2142973" y="1424688"/>
                  </a:lnTo>
                  <a:lnTo>
                    <a:pt x="2091308" y="1438317"/>
                  </a:lnTo>
                  <a:lnTo>
                    <a:pt x="2038485" y="1450899"/>
                  </a:lnTo>
                  <a:lnTo>
                    <a:pt x="1984554" y="1462407"/>
                  </a:lnTo>
                  <a:lnTo>
                    <a:pt x="1929567" y="1472815"/>
                  </a:lnTo>
                  <a:lnTo>
                    <a:pt x="1873574" y="1482097"/>
                  </a:lnTo>
                  <a:lnTo>
                    <a:pt x="1816626" y="1490226"/>
                  </a:lnTo>
                  <a:lnTo>
                    <a:pt x="1758772" y="1497177"/>
                  </a:lnTo>
                  <a:lnTo>
                    <a:pt x="1700065" y="1502922"/>
                  </a:lnTo>
                  <a:lnTo>
                    <a:pt x="1640554" y="1507437"/>
                  </a:lnTo>
                  <a:lnTo>
                    <a:pt x="1580290" y="1510694"/>
                  </a:lnTo>
                  <a:lnTo>
                    <a:pt x="1519324" y="1512668"/>
                  </a:lnTo>
                  <a:lnTo>
                    <a:pt x="1457706" y="1513332"/>
                  </a:lnTo>
                  <a:lnTo>
                    <a:pt x="1396086" y="1512668"/>
                  </a:lnTo>
                  <a:lnTo>
                    <a:pt x="1335119" y="1510694"/>
                  </a:lnTo>
                  <a:lnTo>
                    <a:pt x="1274855" y="1507437"/>
                  </a:lnTo>
                  <a:lnTo>
                    <a:pt x="1215343" y="1502922"/>
                  </a:lnTo>
                  <a:lnTo>
                    <a:pt x="1156635" y="1497177"/>
                  </a:lnTo>
                  <a:lnTo>
                    <a:pt x="1098781" y="1490226"/>
                  </a:lnTo>
                  <a:lnTo>
                    <a:pt x="1041832" y="1482097"/>
                  </a:lnTo>
                  <a:lnTo>
                    <a:pt x="985839" y="1472815"/>
                  </a:lnTo>
                  <a:lnTo>
                    <a:pt x="930852" y="1462407"/>
                  </a:lnTo>
                  <a:lnTo>
                    <a:pt x="876921" y="1450899"/>
                  </a:lnTo>
                  <a:lnTo>
                    <a:pt x="824098" y="1438317"/>
                  </a:lnTo>
                  <a:lnTo>
                    <a:pt x="772432" y="1424688"/>
                  </a:lnTo>
                  <a:lnTo>
                    <a:pt x="721975" y="1410038"/>
                  </a:lnTo>
                  <a:lnTo>
                    <a:pt x="672777" y="1394393"/>
                  </a:lnTo>
                  <a:lnTo>
                    <a:pt x="624888" y="1377779"/>
                  </a:lnTo>
                  <a:lnTo>
                    <a:pt x="578360" y="1360223"/>
                  </a:lnTo>
                  <a:lnTo>
                    <a:pt x="533242" y="1341750"/>
                  </a:lnTo>
                  <a:lnTo>
                    <a:pt x="489586" y="1322388"/>
                  </a:lnTo>
                  <a:lnTo>
                    <a:pt x="447442" y="1302161"/>
                  </a:lnTo>
                  <a:lnTo>
                    <a:pt x="406861" y="1281097"/>
                  </a:lnTo>
                  <a:lnTo>
                    <a:pt x="367892" y="1259222"/>
                  </a:lnTo>
                  <a:lnTo>
                    <a:pt x="330588" y="1236562"/>
                  </a:lnTo>
                  <a:lnTo>
                    <a:pt x="294998" y="1213143"/>
                  </a:lnTo>
                  <a:lnTo>
                    <a:pt x="261173" y="1188992"/>
                  </a:lnTo>
                  <a:lnTo>
                    <a:pt x="229163" y="1164134"/>
                  </a:lnTo>
                  <a:lnTo>
                    <a:pt x="199020" y="1138597"/>
                  </a:lnTo>
                  <a:lnTo>
                    <a:pt x="170793" y="1112405"/>
                  </a:lnTo>
                  <a:lnTo>
                    <a:pt x="120293" y="1058166"/>
                  </a:lnTo>
                  <a:lnTo>
                    <a:pt x="78067" y="1001627"/>
                  </a:lnTo>
                  <a:lnTo>
                    <a:pt x="44519" y="942997"/>
                  </a:lnTo>
                  <a:lnTo>
                    <a:pt x="20056" y="882487"/>
                  </a:lnTo>
                  <a:lnTo>
                    <a:pt x="5081" y="820306"/>
                  </a:lnTo>
                  <a:lnTo>
                    <a:pt x="0" y="756666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3202" y="3724148"/>
            <a:ext cx="26955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Handling</a:t>
            </a:r>
            <a:r>
              <a:rPr sz="2200" b="1" dirty="0">
                <a:latin typeface="Arial"/>
                <a:cs typeface="Arial"/>
              </a:rPr>
              <a:t> two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arrays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at the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same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363" y="599897"/>
            <a:ext cx="65678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Example:</a:t>
            </a:r>
            <a:r>
              <a:rPr sz="4800" spc="-10" dirty="0"/>
              <a:t> </a:t>
            </a:r>
            <a:r>
              <a:rPr sz="4800" dirty="0"/>
              <a:t>Binary</a:t>
            </a:r>
            <a:r>
              <a:rPr sz="4800" spc="-30" dirty="0"/>
              <a:t> </a:t>
            </a:r>
            <a:r>
              <a:rPr sz="4800" dirty="0"/>
              <a:t>Search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67461" y="1403426"/>
            <a:ext cx="9050655" cy="52749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403225" marR="348615" indent="-378460">
              <a:lnSpc>
                <a:spcPts val="3030"/>
              </a:lnSpc>
              <a:spcBef>
                <a:spcPts val="4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03225" algn="l"/>
                <a:tab pos="403860" algn="l"/>
              </a:tabLst>
            </a:pPr>
            <a:r>
              <a:rPr sz="2800" dirty="0">
                <a:latin typeface="Arial MT"/>
                <a:cs typeface="Arial MT"/>
              </a:rPr>
              <a:t>Searching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 an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element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sorted array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elements</a:t>
            </a:r>
            <a:endParaRPr sz="2800">
              <a:latin typeface="Arial MT"/>
              <a:cs typeface="Arial MT"/>
            </a:endParaRPr>
          </a:p>
          <a:p>
            <a:pPr marL="403225" indent="-378460">
              <a:lnSpc>
                <a:spcPct val="100000"/>
              </a:lnSpc>
              <a:spcBef>
                <a:spcPts val="28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03225" algn="l"/>
                <a:tab pos="403860" algn="l"/>
              </a:tabLst>
            </a:pPr>
            <a:r>
              <a:rPr sz="2800" dirty="0">
                <a:latin typeface="Arial MT"/>
                <a:cs typeface="Arial MT"/>
              </a:rPr>
              <a:t>Idea:</a:t>
            </a:r>
            <a:endParaRPr sz="2800">
              <a:latin typeface="Arial MT"/>
              <a:cs typeface="Arial MT"/>
            </a:endParaRPr>
          </a:p>
          <a:p>
            <a:pPr marL="845185" lvl="1" indent="-317500">
              <a:lnSpc>
                <a:spcPct val="100000"/>
              </a:lnSpc>
              <a:spcBef>
                <a:spcPts val="33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845819" algn="l"/>
              </a:tabLst>
            </a:pPr>
            <a:r>
              <a:rPr sz="2800" spc="-5" dirty="0">
                <a:latin typeface="Arial MT"/>
                <a:cs typeface="Arial MT"/>
              </a:rPr>
              <a:t>Choose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middle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element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A[n/2]</a:t>
            </a:r>
            <a:endParaRPr sz="2800">
              <a:latin typeface="Arial MT"/>
              <a:cs typeface="Arial MT"/>
            </a:endParaRPr>
          </a:p>
          <a:p>
            <a:pPr marL="845185" lvl="1" indent="-317500">
              <a:lnSpc>
                <a:spcPct val="100000"/>
              </a:lnSpc>
              <a:spcBef>
                <a:spcPts val="34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845819" algn="l"/>
              </a:tabLst>
            </a:pPr>
            <a:r>
              <a:rPr sz="2800" spc="-5" dirty="0">
                <a:latin typeface="Arial MT"/>
                <a:cs typeface="Arial MT"/>
              </a:rPr>
              <a:t>If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==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A[n/2],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done</a:t>
            </a:r>
            <a:endParaRPr sz="2800">
              <a:latin typeface="Arial MT"/>
              <a:cs typeface="Arial MT"/>
            </a:endParaRPr>
          </a:p>
          <a:p>
            <a:pPr marL="845185" lvl="1" indent="-317500">
              <a:lnSpc>
                <a:spcPct val="100000"/>
              </a:lnSpc>
              <a:spcBef>
                <a:spcPts val="33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845819" algn="l"/>
              </a:tabLst>
            </a:pPr>
            <a:r>
              <a:rPr sz="2800" spc="-5" dirty="0">
                <a:latin typeface="Arial MT"/>
                <a:cs typeface="Arial MT"/>
              </a:rPr>
              <a:t>If k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&lt;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A[n/2],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search for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between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A[0] and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A[n/2</a:t>
            </a:r>
            <a:r>
              <a:rPr sz="2800" spc="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-1]</a:t>
            </a:r>
            <a:endParaRPr sz="2800">
              <a:latin typeface="Arial MT"/>
              <a:cs typeface="Arial MT"/>
            </a:endParaRPr>
          </a:p>
          <a:p>
            <a:pPr marL="845185" marR="567690" lvl="1" indent="-317500">
              <a:lnSpc>
                <a:spcPts val="3020"/>
              </a:lnSpc>
              <a:spcBef>
                <a:spcPts val="72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845819" algn="l"/>
              </a:tabLst>
            </a:pPr>
            <a:r>
              <a:rPr sz="2800" spc="-5" dirty="0">
                <a:latin typeface="Arial MT"/>
                <a:cs typeface="Arial MT"/>
              </a:rPr>
              <a:t>If k &gt;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A[n/2], search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between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A[n/2 +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1]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A[n-1]</a:t>
            </a:r>
            <a:endParaRPr sz="2800">
              <a:latin typeface="Arial MT"/>
              <a:cs typeface="Arial MT"/>
            </a:endParaRPr>
          </a:p>
          <a:p>
            <a:pPr marL="845185" marR="225425" lvl="1" indent="-317500">
              <a:lnSpc>
                <a:spcPts val="3020"/>
              </a:lnSpc>
              <a:spcBef>
                <a:spcPts val="68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845819" algn="l"/>
              </a:tabLst>
            </a:pPr>
            <a:r>
              <a:rPr sz="2800" spc="-5" dirty="0">
                <a:latin typeface="Arial MT"/>
                <a:cs typeface="Arial MT"/>
              </a:rPr>
              <a:t>Repeat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until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either </a:t>
            </a:r>
            <a:r>
              <a:rPr sz="2800" spc="-5" dirty="0">
                <a:latin typeface="Arial MT"/>
                <a:cs typeface="Arial MT"/>
              </a:rPr>
              <a:t>k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 </a:t>
            </a:r>
            <a:r>
              <a:rPr sz="2800" dirty="0">
                <a:latin typeface="Arial MT"/>
                <a:cs typeface="Arial MT"/>
              </a:rPr>
              <a:t>found, or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</a:t>
            </a:r>
            <a:r>
              <a:rPr sz="2800" spc="-5" dirty="0">
                <a:latin typeface="Arial MT"/>
                <a:cs typeface="Arial MT"/>
              </a:rPr>
              <a:t> more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elements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search</a:t>
            </a:r>
            <a:endParaRPr sz="2800">
              <a:latin typeface="Arial MT"/>
              <a:cs typeface="Arial MT"/>
            </a:endParaRPr>
          </a:p>
          <a:p>
            <a:pPr marL="403225" marR="902335" indent="-378460">
              <a:lnSpc>
                <a:spcPts val="3020"/>
              </a:lnSpc>
              <a:spcBef>
                <a:spcPts val="6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03225" algn="l"/>
                <a:tab pos="403860" algn="l"/>
              </a:tabLst>
            </a:pPr>
            <a:r>
              <a:rPr sz="2800" dirty="0">
                <a:latin typeface="Arial MT"/>
                <a:cs typeface="Arial MT"/>
              </a:rPr>
              <a:t>Requires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less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number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 </a:t>
            </a:r>
            <a:r>
              <a:rPr sz="2800" dirty="0">
                <a:latin typeface="Arial MT"/>
                <a:cs typeface="Arial MT"/>
              </a:rPr>
              <a:t>comparisons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linear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search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 the</a:t>
            </a:r>
            <a:r>
              <a:rPr sz="2800" spc="-5" dirty="0">
                <a:latin typeface="Arial MT"/>
                <a:cs typeface="Arial MT"/>
              </a:rPr>
              <a:t> worst</a:t>
            </a:r>
            <a:r>
              <a:rPr sz="2800" dirty="0">
                <a:latin typeface="Arial MT"/>
                <a:cs typeface="Arial MT"/>
              </a:rPr>
              <a:t> case </a:t>
            </a:r>
            <a:r>
              <a:rPr sz="2800" spc="5" dirty="0">
                <a:latin typeface="Arial MT"/>
                <a:cs typeface="Arial MT"/>
              </a:rPr>
              <a:t>(log</a:t>
            </a:r>
            <a:r>
              <a:rPr sz="2775" spc="7" baseline="-21021" dirty="0">
                <a:latin typeface="Arial MT"/>
                <a:cs typeface="Arial MT"/>
              </a:rPr>
              <a:t>2</a:t>
            </a:r>
            <a:r>
              <a:rPr sz="2800" spc="5" dirty="0">
                <a:latin typeface="Arial MT"/>
                <a:cs typeface="Arial MT"/>
              </a:rPr>
              <a:t>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instead of</a:t>
            </a:r>
            <a:r>
              <a:rPr sz="2800" spc="-5" dirty="0">
                <a:latin typeface="Arial MT"/>
                <a:cs typeface="Arial MT"/>
              </a:rPr>
              <a:t> n)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44965" y="7120838"/>
            <a:ext cx="2451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Black"/>
                <a:cs typeface="Arial Black"/>
              </a:rPr>
              <a:t>28</a:t>
            </a:r>
            <a:endParaRPr sz="13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361" y="765175"/>
            <a:ext cx="4992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void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main()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35115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int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A[100],</a:t>
            </a:r>
            <a:r>
              <a:rPr sz="2400" b="1" dirty="0">
                <a:latin typeface="Arial"/>
                <a:cs typeface="Arial"/>
              </a:rPr>
              <a:t> n,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k, </a:t>
            </a:r>
            <a:r>
              <a:rPr sz="2400" b="1" dirty="0">
                <a:latin typeface="Arial"/>
                <a:cs typeface="Arial"/>
              </a:rPr>
              <a:t>i,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mid,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low,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high;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361" y="1496949"/>
            <a:ext cx="8691245" cy="5805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scanf(“%d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%d”,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&amp;n,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&amp;k);</a:t>
            </a:r>
            <a:endParaRPr sz="2400">
              <a:latin typeface="Arial"/>
              <a:cs typeface="Arial"/>
            </a:endParaRPr>
          </a:p>
          <a:p>
            <a:pPr marL="35115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(i=0;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i&lt;n;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++i)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scanf(“%d”,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&amp;A[i]);</a:t>
            </a:r>
            <a:endParaRPr sz="2400">
              <a:latin typeface="Arial"/>
              <a:cs typeface="Arial"/>
            </a:endParaRPr>
          </a:p>
          <a:p>
            <a:pPr marL="351155" marR="1468755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low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0;</a:t>
            </a:r>
            <a:r>
              <a:rPr sz="2400" b="1" dirty="0">
                <a:latin typeface="Arial"/>
                <a:cs typeface="Arial"/>
              </a:rPr>
              <a:t> high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–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1; </a:t>
            </a:r>
            <a:r>
              <a:rPr sz="2400" b="1" dirty="0">
                <a:latin typeface="Arial"/>
                <a:cs typeface="Arial"/>
              </a:rPr>
              <a:t>mid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low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(high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–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low)/2;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while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(high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&gt;=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low)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855344">
              <a:lnSpc>
                <a:spcPts val="2595"/>
              </a:lnSpc>
            </a:pPr>
            <a:r>
              <a:rPr sz="2400" b="1" spc="-5" dirty="0">
                <a:latin typeface="Arial"/>
                <a:cs typeface="Arial"/>
              </a:rPr>
              <a:t>printf(“low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 </a:t>
            </a:r>
            <a:r>
              <a:rPr sz="2400" b="1" spc="-20" dirty="0">
                <a:latin typeface="Arial"/>
                <a:cs typeface="Arial"/>
              </a:rPr>
              <a:t>%d,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high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 </a:t>
            </a:r>
            <a:r>
              <a:rPr sz="2400" b="1" spc="-20" dirty="0">
                <a:latin typeface="Arial"/>
                <a:cs typeface="Arial"/>
              </a:rPr>
              <a:t>%d,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mid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 </a:t>
            </a:r>
            <a:r>
              <a:rPr sz="2400" b="1" spc="-20" dirty="0">
                <a:latin typeface="Arial"/>
                <a:cs typeface="Arial"/>
              </a:rPr>
              <a:t>%d,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A[%d]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 </a:t>
            </a:r>
            <a:r>
              <a:rPr sz="2400" b="1" spc="-10" dirty="0">
                <a:latin typeface="Arial"/>
                <a:cs typeface="Arial"/>
              </a:rPr>
              <a:t>%d\n”,</a:t>
            </a:r>
            <a:endParaRPr sz="2400">
              <a:latin typeface="Arial"/>
              <a:cs typeface="Arial"/>
            </a:endParaRPr>
          </a:p>
          <a:p>
            <a:pPr marL="390525">
              <a:lnSpc>
                <a:spcPts val="2595"/>
              </a:lnSpc>
            </a:pPr>
            <a:r>
              <a:rPr sz="2400" b="1" dirty="0">
                <a:latin typeface="Arial"/>
                <a:cs typeface="Arial"/>
              </a:rPr>
              <a:t>low,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high,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mid,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mid,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A[mid]);</a:t>
            </a:r>
            <a:endParaRPr sz="2400">
              <a:latin typeface="Arial"/>
              <a:cs typeface="Arial"/>
            </a:endParaRPr>
          </a:p>
          <a:p>
            <a:pPr marL="896619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if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(A[mid] </a:t>
            </a:r>
            <a:r>
              <a:rPr sz="2400" b="1" dirty="0">
                <a:latin typeface="Arial"/>
                <a:cs typeface="Arial"/>
              </a:rPr>
              <a:t>==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k)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1233170" marR="3773804" indent="-4318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printf(“%d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found\n”,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k);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break;</a:t>
            </a:r>
            <a:endParaRPr sz="2400">
              <a:latin typeface="Arial"/>
              <a:cs typeface="Arial"/>
            </a:endParaRPr>
          </a:p>
          <a:p>
            <a:pPr marL="937894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937894" marR="356806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if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(k </a:t>
            </a:r>
            <a:r>
              <a:rPr sz="2400" b="1" dirty="0">
                <a:latin typeface="Arial"/>
                <a:cs typeface="Arial"/>
              </a:rPr>
              <a:t>&lt;</a:t>
            </a:r>
            <a:r>
              <a:rPr sz="2400" b="1" spc="-5" dirty="0">
                <a:latin typeface="Arial"/>
                <a:cs typeface="Arial"/>
              </a:rPr>
              <a:t> A[mid])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high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mid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–</a:t>
            </a:r>
            <a:r>
              <a:rPr sz="2400" b="1" spc="-10" dirty="0">
                <a:latin typeface="Arial"/>
                <a:cs typeface="Arial"/>
              </a:rPr>
              <a:t> 1;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else </a:t>
            </a:r>
            <a:r>
              <a:rPr sz="2400" b="1" dirty="0">
                <a:latin typeface="Arial"/>
                <a:cs typeface="Arial"/>
              </a:rPr>
              <a:t>low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mid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1;</a:t>
            </a:r>
            <a:endParaRPr sz="2400">
              <a:latin typeface="Arial"/>
              <a:cs typeface="Arial"/>
            </a:endParaRPr>
          </a:p>
          <a:p>
            <a:pPr marL="937894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mid =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low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+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(high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–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low)/2;</a:t>
            </a:r>
            <a:endParaRPr sz="2400">
              <a:latin typeface="Arial"/>
              <a:cs typeface="Arial"/>
            </a:endParaRPr>
          </a:p>
          <a:p>
            <a:pPr marL="35115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If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(high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&lt;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low)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printf(“%d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not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found\n”,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k);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268" y="1341120"/>
            <a:ext cx="5943600" cy="3048000"/>
          </a:xfrm>
          <a:prstGeom prst="rect">
            <a:avLst/>
          </a:prstGeom>
          <a:solidFill>
            <a:srgbClr val="F8F8F8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3350"/>
              </a:lnSpc>
              <a:tabLst>
                <a:tab pos="495934" algn="l"/>
              </a:tabLst>
            </a:pPr>
            <a:r>
              <a:rPr sz="2800" spc="-5" dirty="0">
                <a:latin typeface="Arial MT"/>
                <a:cs typeface="Arial MT"/>
              </a:rPr>
              <a:t>8	21</a:t>
            </a:r>
            <a:endParaRPr sz="2800">
              <a:latin typeface="Arial MT"/>
              <a:cs typeface="Arial MT"/>
            </a:endParaRPr>
          </a:p>
          <a:p>
            <a:pPr marL="100965">
              <a:lnSpc>
                <a:spcPct val="100000"/>
              </a:lnSpc>
              <a:spcBef>
                <a:spcPts val="335"/>
              </a:spcBef>
              <a:tabLst>
                <a:tab pos="495934" algn="l"/>
                <a:tab pos="1088390" algn="l"/>
                <a:tab pos="1683385" algn="l"/>
                <a:tab pos="2276475" algn="l"/>
                <a:tab pos="2869565" algn="l"/>
                <a:tab pos="3462654" algn="l"/>
                <a:tab pos="4055745" algn="l"/>
              </a:tabLst>
            </a:pPr>
            <a:r>
              <a:rPr sz="2800" spc="-5" dirty="0">
                <a:latin typeface="Arial MT"/>
                <a:cs typeface="Arial MT"/>
              </a:rPr>
              <a:t>9	11	14	17	19	20	23	27</a:t>
            </a:r>
            <a:endParaRPr sz="2800">
              <a:latin typeface="Arial MT"/>
              <a:cs typeface="Arial MT"/>
            </a:endParaRPr>
          </a:p>
          <a:p>
            <a:pPr marL="100965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Arial MT"/>
                <a:cs typeface="Arial MT"/>
              </a:rPr>
              <a:t>low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 0,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high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 </a:t>
            </a:r>
            <a:r>
              <a:rPr sz="2800" dirty="0">
                <a:latin typeface="Arial MT"/>
                <a:cs typeface="Arial MT"/>
              </a:rPr>
              <a:t>7,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mid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 </a:t>
            </a:r>
            <a:r>
              <a:rPr sz="2800" dirty="0">
                <a:latin typeface="Arial MT"/>
                <a:cs typeface="Arial MT"/>
              </a:rPr>
              <a:t>3,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A[3] = 17</a:t>
            </a:r>
            <a:endParaRPr sz="2800">
              <a:latin typeface="Arial MT"/>
              <a:cs typeface="Arial MT"/>
            </a:endParaRPr>
          </a:p>
          <a:p>
            <a:pPr marL="100965">
              <a:lnSpc>
                <a:spcPct val="100000"/>
              </a:lnSpc>
              <a:spcBef>
                <a:spcPts val="334"/>
              </a:spcBef>
            </a:pPr>
            <a:r>
              <a:rPr sz="2800" spc="-5" dirty="0">
                <a:latin typeface="Arial MT"/>
                <a:cs typeface="Arial MT"/>
              </a:rPr>
              <a:t>low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 4,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high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 </a:t>
            </a:r>
            <a:r>
              <a:rPr sz="2800" dirty="0">
                <a:latin typeface="Arial MT"/>
                <a:cs typeface="Arial MT"/>
              </a:rPr>
              <a:t>7,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mid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 </a:t>
            </a:r>
            <a:r>
              <a:rPr sz="2800" dirty="0">
                <a:latin typeface="Arial MT"/>
                <a:cs typeface="Arial MT"/>
              </a:rPr>
              <a:t>5,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A[5] = 20</a:t>
            </a:r>
            <a:endParaRPr sz="2800">
              <a:latin typeface="Arial MT"/>
              <a:cs typeface="Arial MT"/>
            </a:endParaRPr>
          </a:p>
          <a:p>
            <a:pPr marL="100965" marR="220345">
              <a:lnSpc>
                <a:spcPct val="110000"/>
              </a:lnSpc>
            </a:pPr>
            <a:r>
              <a:rPr sz="2800" spc="-5" dirty="0">
                <a:latin typeface="Arial MT"/>
                <a:cs typeface="Arial MT"/>
              </a:rPr>
              <a:t>low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 6,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high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 </a:t>
            </a:r>
            <a:r>
              <a:rPr sz="2800" dirty="0">
                <a:latin typeface="Arial MT"/>
                <a:cs typeface="Arial MT"/>
              </a:rPr>
              <a:t>7,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mid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 </a:t>
            </a:r>
            <a:r>
              <a:rPr sz="2800" dirty="0">
                <a:latin typeface="Arial MT"/>
                <a:cs typeface="Arial MT"/>
              </a:rPr>
              <a:t>6,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A[6] = 23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21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 not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found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592067" y="4617720"/>
            <a:ext cx="6019800" cy="2573020"/>
          </a:xfrm>
          <a:prstGeom prst="rect">
            <a:avLst/>
          </a:prstGeom>
          <a:solidFill>
            <a:srgbClr val="EAEAEA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3295"/>
              </a:lnSpc>
            </a:pPr>
            <a:r>
              <a:rPr sz="2800" spc="-5" dirty="0">
                <a:latin typeface="Arial MT"/>
                <a:cs typeface="Arial MT"/>
              </a:rPr>
              <a:t>8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14</a:t>
            </a:r>
            <a:endParaRPr sz="2800">
              <a:latin typeface="Arial MT"/>
              <a:cs typeface="Arial MT"/>
            </a:endParaRPr>
          </a:p>
          <a:p>
            <a:pPr marL="635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9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100" dirty="0">
                <a:latin typeface="Arial MT"/>
                <a:cs typeface="Arial MT"/>
              </a:rPr>
              <a:t>11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14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17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19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20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23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27</a:t>
            </a:r>
            <a:endParaRPr sz="2800">
              <a:latin typeface="Arial MT"/>
              <a:cs typeface="Arial MT"/>
            </a:endParaRPr>
          </a:p>
          <a:p>
            <a:pPr marL="635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low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 0,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high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7,</a:t>
            </a:r>
            <a:r>
              <a:rPr sz="2800" spc="-5" dirty="0">
                <a:latin typeface="Arial MT"/>
                <a:cs typeface="Arial MT"/>
              </a:rPr>
              <a:t> mid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3,</a:t>
            </a:r>
            <a:r>
              <a:rPr sz="2800" spc="-1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A[3]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 17</a:t>
            </a:r>
            <a:endParaRPr sz="2800">
              <a:latin typeface="Arial MT"/>
              <a:cs typeface="Arial MT"/>
            </a:endParaRPr>
          </a:p>
          <a:p>
            <a:pPr marL="635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low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 0, high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 </a:t>
            </a:r>
            <a:r>
              <a:rPr sz="2800" dirty="0">
                <a:latin typeface="Arial MT"/>
                <a:cs typeface="Arial MT"/>
              </a:rPr>
              <a:t>2,</a:t>
            </a:r>
            <a:r>
              <a:rPr sz="2800" spc="-5" dirty="0">
                <a:latin typeface="Arial MT"/>
                <a:cs typeface="Arial MT"/>
              </a:rPr>
              <a:t> mid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 </a:t>
            </a:r>
            <a:r>
              <a:rPr sz="2800" dirty="0">
                <a:latin typeface="Arial MT"/>
                <a:cs typeface="Arial MT"/>
              </a:rPr>
              <a:t>1,</a:t>
            </a:r>
            <a:r>
              <a:rPr sz="2800" spc="-1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A[1]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 </a:t>
            </a:r>
            <a:r>
              <a:rPr sz="2800" spc="-110" dirty="0">
                <a:latin typeface="Arial MT"/>
                <a:cs typeface="Arial MT"/>
              </a:rPr>
              <a:t>11</a:t>
            </a:r>
            <a:endParaRPr sz="2800">
              <a:latin typeface="Arial MT"/>
              <a:cs typeface="Arial MT"/>
            </a:endParaRPr>
          </a:p>
          <a:p>
            <a:pPr marL="635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low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 2,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high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2,</a:t>
            </a:r>
            <a:r>
              <a:rPr sz="2800" spc="-5" dirty="0">
                <a:latin typeface="Arial MT"/>
                <a:cs typeface="Arial MT"/>
              </a:rPr>
              <a:t> mid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2,</a:t>
            </a:r>
            <a:r>
              <a:rPr sz="2800" spc="-1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A[2]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 14</a:t>
            </a:r>
            <a:endParaRPr sz="2800">
              <a:latin typeface="Arial MT"/>
              <a:cs typeface="Arial MT"/>
            </a:endParaRPr>
          </a:p>
          <a:p>
            <a:pPr marL="635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14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found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5377" y="516763"/>
            <a:ext cx="154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Output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868" y="3322320"/>
            <a:ext cx="3429000" cy="2926080"/>
          </a:xfrm>
          <a:prstGeom prst="rect">
            <a:avLst/>
          </a:prstGeom>
          <a:solidFill>
            <a:srgbClr val="EAEAEA"/>
          </a:solidFill>
          <a:ln w="12192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100965" marR="1095375">
              <a:lnSpc>
                <a:spcPct val="120000"/>
              </a:lnSpc>
              <a:spcBef>
                <a:spcPts val="55"/>
              </a:spcBef>
            </a:pPr>
            <a:r>
              <a:rPr sz="2200" b="1" dirty="0">
                <a:latin typeface="Arial"/>
                <a:cs typeface="Arial"/>
              </a:rPr>
              <a:t>int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a,</a:t>
            </a:r>
            <a:r>
              <a:rPr sz="2200" b="1" dirty="0">
                <a:latin typeface="Arial"/>
                <a:cs typeface="Arial"/>
              </a:rPr>
              <a:t> b,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c; 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scanf(“%d”,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&amp;a);</a:t>
            </a:r>
            <a:endParaRPr sz="2200">
              <a:latin typeface="Arial"/>
              <a:cs typeface="Arial"/>
            </a:endParaRPr>
          </a:p>
          <a:p>
            <a:pPr marL="100965">
              <a:lnSpc>
                <a:spcPct val="100000"/>
              </a:lnSpc>
              <a:spcBef>
                <a:spcPts val="525"/>
              </a:spcBef>
            </a:pPr>
            <a:r>
              <a:rPr sz="2200" b="1" spc="-5" dirty="0">
                <a:latin typeface="Arial"/>
                <a:cs typeface="Arial"/>
              </a:rPr>
              <a:t>scanf(“%d”,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&amp;b);</a:t>
            </a:r>
            <a:endParaRPr sz="2200">
              <a:latin typeface="Arial"/>
              <a:cs typeface="Arial"/>
            </a:endParaRPr>
          </a:p>
          <a:p>
            <a:pPr marL="100965">
              <a:lnSpc>
                <a:spcPct val="100000"/>
              </a:lnSpc>
              <a:spcBef>
                <a:spcPts val="530"/>
              </a:spcBef>
            </a:pPr>
            <a:r>
              <a:rPr sz="2200" b="1" spc="-5" dirty="0">
                <a:latin typeface="Arial"/>
                <a:cs typeface="Arial"/>
              </a:rPr>
              <a:t>scanf(“%d”,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&amp;c);</a:t>
            </a:r>
            <a:endParaRPr sz="2200">
              <a:latin typeface="Arial"/>
              <a:cs typeface="Arial"/>
            </a:endParaRPr>
          </a:p>
          <a:p>
            <a:pPr marL="100965">
              <a:lnSpc>
                <a:spcPct val="100000"/>
              </a:lnSpc>
              <a:spcBef>
                <a:spcPts val="530"/>
              </a:spcBef>
              <a:tabLst>
                <a:tab pos="1626870" algn="l"/>
              </a:tabLst>
            </a:pPr>
            <a:r>
              <a:rPr sz="2200" b="1" spc="-5" dirty="0">
                <a:latin typeface="Arial"/>
                <a:cs typeface="Arial"/>
              </a:rPr>
              <a:t>printf(“%d	</a:t>
            </a:r>
            <a:r>
              <a:rPr sz="2200" b="1" dirty="0">
                <a:latin typeface="Arial"/>
                <a:cs typeface="Arial"/>
              </a:rPr>
              <a:t>”,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c);</a:t>
            </a:r>
            <a:endParaRPr sz="2200">
              <a:latin typeface="Arial"/>
              <a:cs typeface="Arial"/>
            </a:endParaRPr>
          </a:p>
          <a:p>
            <a:pPr marL="100965">
              <a:lnSpc>
                <a:spcPct val="100000"/>
              </a:lnSpc>
              <a:spcBef>
                <a:spcPts val="525"/>
              </a:spcBef>
              <a:tabLst>
                <a:tab pos="1626870" algn="l"/>
              </a:tabLst>
            </a:pPr>
            <a:r>
              <a:rPr sz="2200" b="1" spc="-5" dirty="0">
                <a:latin typeface="Arial"/>
                <a:cs typeface="Arial"/>
              </a:rPr>
              <a:t>printf(“%d	</a:t>
            </a:r>
            <a:r>
              <a:rPr sz="2200" b="1" dirty="0">
                <a:latin typeface="Arial"/>
                <a:cs typeface="Arial"/>
              </a:rPr>
              <a:t>”,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b);</a:t>
            </a:r>
            <a:endParaRPr sz="2200">
              <a:latin typeface="Arial"/>
              <a:cs typeface="Arial"/>
            </a:endParaRPr>
          </a:p>
          <a:p>
            <a:pPr marL="100965">
              <a:lnSpc>
                <a:spcPct val="100000"/>
              </a:lnSpc>
              <a:spcBef>
                <a:spcPts val="530"/>
              </a:spcBef>
              <a:tabLst>
                <a:tab pos="1624965" algn="l"/>
              </a:tabLst>
            </a:pPr>
            <a:r>
              <a:rPr sz="2200" b="1" spc="-5" dirty="0">
                <a:latin typeface="Arial"/>
                <a:cs typeface="Arial"/>
              </a:rPr>
              <a:t>printf(“%d	\n”,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a);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68467" y="2865120"/>
            <a:ext cx="2971800" cy="3729354"/>
          </a:xfrm>
          <a:prstGeom prst="rect">
            <a:avLst/>
          </a:prstGeom>
          <a:solidFill>
            <a:srgbClr val="EAEAEA"/>
          </a:solidFill>
          <a:ln w="12192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580"/>
              </a:spcBef>
            </a:pPr>
            <a:r>
              <a:rPr sz="2200" b="1" spc="-5" dirty="0">
                <a:latin typeface="Arial"/>
                <a:cs typeface="Arial"/>
              </a:rPr>
              <a:t>int a,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b,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c,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d;</a:t>
            </a:r>
            <a:endParaRPr sz="22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530"/>
              </a:spcBef>
            </a:pPr>
            <a:r>
              <a:rPr sz="2200" b="1" spc="-10" dirty="0">
                <a:latin typeface="Arial"/>
                <a:cs typeface="Arial"/>
              </a:rPr>
              <a:t>scanf(“%d”,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&amp;a);</a:t>
            </a:r>
            <a:endParaRPr sz="22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525"/>
              </a:spcBef>
            </a:pPr>
            <a:r>
              <a:rPr sz="2200" b="1" spc="-10" dirty="0">
                <a:latin typeface="Arial"/>
                <a:cs typeface="Arial"/>
              </a:rPr>
              <a:t>scanf(“%d”,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&amp;b);</a:t>
            </a:r>
            <a:endParaRPr sz="22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530"/>
              </a:spcBef>
            </a:pPr>
            <a:r>
              <a:rPr sz="2200" b="1" spc="-10" dirty="0">
                <a:latin typeface="Arial"/>
                <a:cs typeface="Arial"/>
              </a:rPr>
              <a:t>scanf(“%d”,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&amp;c);</a:t>
            </a:r>
            <a:endParaRPr sz="22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530"/>
              </a:spcBef>
            </a:pPr>
            <a:r>
              <a:rPr sz="2200" b="1" spc="-10" dirty="0">
                <a:latin typeface="Arial"/>
                <a:cs typeface="Arial"/>
              </a:rPr>
              <a:t>scanf(“%d”,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&amp;d);</a:t>
            </a:r>
            <a:endParaRPr sz="22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525"/>
              </a:spcBef>
              <a:tabLst>
                <a:tab pos="1625600" algn="l"/>
              </a:tabLst>
            </a:pPr>
            <a:r>
              <a:rPr sz="2200" b="1" spc="-5" dirty="0">
                <a:latin typeface="Arial"/>
                <a:cs typeface="Arial"/>
              </a:rPr>
              <a:t>printf(“%d	”,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d);</a:t>
            </a:r>
            <a:endParaRPr sz="22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530"/>
              </a:spcBef>
              <a:tabLst>
                <a:tab pos="1625600" algn="l"/>
              </a:tabLst>
            </a:pPr>
            <a:r>
              <a:rPr sz="2200" b="1" spc="-5" dirty="0">
                <a:latin typeface="Arial"/>
                <a:cs typeface="Arial"/>
              </a:rPr>
              <a:t>printf(“%d	”,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c);</a:t>
            </a:r>
            <a:endParaRPr sz="22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530"/>
              </a:spcBef>
              <a:tabLst>
                <a:tab pos="1625600" algn="l"/>
              </a:tabLst>
            </a:pPr>
            <a:r>
              <a:rPr sz="2200" b="1" spc="-5" dirty="0">
                <a:latin typeface="Arial"/>
                <a:cs typeface="Arial"/>
              </a:rPr>
              <a:t>printf(“%d	”,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b);</a:t>
            </a:r>
            <a:endParaRPr sz="22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525"/>
              </a:spcBef>
              <a:tabLst>
                <a:tab pos="1625600" algn="l"/>
              </a:tabLst>
            </a:pPr>
            <a:r>
              <a:rPr sz="2200" b="1" spc="-5" dirty="0">
                <a:latin typeface="Arial"/>
                <a:cs typeface="Arial"/>
              </a:rPr>
              <a:t>printf(“%d	\n”,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a);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266" y="2662809"/>
            <a:ext cx="15227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2600" b="1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00FF"/>
                </a:solidFill>
                <a:latin typeface="Times New Roman"/>
                <a:cs typeface="Times New Roman"/>
              </a:rPr>
              <a:t>numbers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8876" y="2281809"/>
            <a:ext cx="15227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sz="2600" b="1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00FF"/>
                </a:solidFill>
                <a:latin typeface="Times New Roman"/>
                <a:cs typeface="Times New Roman"/>
              </a:rPr>
              <a:t>numbers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5266" y="560069"/>
            <a:ext cx="8255634" cy="1518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Example:</a:t>
            </a:r>
            <a:r>
              <a:rPr dirty="0"/>
              <a:t> </a:t>
            </a:r>
            <a:r>
              <a:rPr spc="-5" dirty="0"/>
              <a:t>Printing</a:t>
            </a:r>
            <a:r>
              <a:rPr dirty="0"/>
              <a:t> </a:t>
            </a:r>
            <a:r>
              <a:rPr spc="-5" dirty="0"/>
              <a:t>Numbers</a:t>
            </a:r>
            <a:r>
              <a:rPr dirty="0"/>
              <a:t> </a:t>
            </a:r>
            <a:r>
              <a:rPr spc="-5" dirty="0"/>
              <a:t>in </a:t>
            </a:r>
            <a:r>
              <a:rPr spc="-1350" dirty="0"/>
              <a:t> </a:t>
            </a:r>
            <a:r>
              <a:rPr spc="-5" dirty="0"/>
              <a:t>Reverse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937" y="857250"/>
            <a:ext cx="666305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Example:</a:t>
            </a:r>
            <a:r>
              <a:rPr spc="-10" dirty="0"/>
              <a:t> </a:t>
            </a:r>
            <a:r>
              <a:rPr spc="-5" dirty="0"/>
              <a:t>Selection</a:t>
            </a:r>
            <a:r>
              <a:rPr spc="-20" dirty="0"/>
              <a:t> </a:t>
            </a:r>
            <a:r>
              <a:rPr spc="-5" dirty="0"/>
              <a:t>Sort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9861" y="1900809"/>
            <a:ext cx="8422005" cy="4852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3225" marR="564515" indent="-378460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4285"/>
              <a:buFont typeface="Wingdings"/>
              <a:buChar char=""/>
              <a:tabLst>
                <a:tab pos="403225" algn="l"/>
                <a:tab pos="403860" algn="l"/>
              </a:tabLst>
            </a:pPr>
            <a:r>
              <a:rPr sz="3500" dirty="0">
                <a:latin typeface="Arial MT"/>
                <a:cs typeface="Arial MT"/>
              </a:rPr>
              <a:t>Sort the </a:t>
            </a:r>
            <a:r>
              <a:rPr sz="3500" spc="-5" dirty="0">
                <a:latin typeface="Arial MT"/>
                <a:cs typeface="Arial MT"/>
              </a:rPr>
              <a:t>elements </a:t>
            </a:r>
            <a:r>
              <a:rPr sz="3500" dirty="0">
                <a:latin typeface="Arial MT"/>
                <a:cs typeface="Arial MT"/>
              </a:rPr>
              <a:t>of an array A with n </a:t>
            </a:r>
            <a:r>
              <a:rPr sz="3500" spc="-960" dirty="0">
                <a:latin typeface="Arial MT"/>
                <a:cs typeface="Arial MT"/>
              </a:rPr>
              <a:t> </a:t>
            </a:r>
            <a:r>
              <a:rPr sz="3500" spc="-5" dirty="0">
                <a:latin typeface="Arial MT"/>
                <a:cs typeface="Arial MT"/>
              </a:rPr>
              <a:t>elements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in </a:t>
            </a:r>
            <a:r>
              <a:rPr sz="3500" spc="-5" dirty="0">
                <a:latin typeface="Arial MT"/>
                <a:cs typeface="Arial MT"/>
              </a:rPr>
              <a:t>ascending</a:t>
            </a:r>
            <a:r>
              <a:rPr sz="3500" spc="15" dirty="0">
                <a:latin typeface="Arial MT"/>
                <a:cs typeface="Arial MT"/>
              </a:rPr>
              <a:t> </a:t>
            </a:r>
            <a:r>
              <a:rPr sz="3500" spc="-5" dirty="0">
                <a:latin typeface="Arial MT"/>
                <a:cs typeface="Arial MT"/>
              </a:rPr>
              <a:t>order</a:t>
            </a:r>
            <a:endParaRPr sz="3500">
              <a:latin typeface="Arial MT"/>
              <a:cs typeface="Arial MT"/>
            </a:endParaRPr>
          </a:p>
          <a:p>
            <a:pPr marL="403225" indent="-378460">
              <a:lnSpc>
                <a:spcPct val="100000"/>
              </a:lnSpc>
              <a:spcBef>
                <a:spcPts val="840"/>
              </a:spcBef>
              <a:buClr>
                <a:srgbClr val="00007C"/>
              </a:buClr>
              <a:buSzPct val="74285"/>
              <a:buFont typeface="Wingdings"/>
              <a:buChar char=""/>
              <a:tabLst>
                <a:tab pos="403225" algn="l"/>
                <a:tab pos="403860" algn="l"/>
              </a:tabLst>
            </a:pPr>
            <a:r>
              <a:rPr sz="3500" dirty="0">
                <a:latin typeface="Arial MT"/>
                <a:cs typeface="Arial MT"/>
              </a:rPr>
              <a:t>Basic</a:t>
            </a:r>
            <a:r>
              <a:rPr sz="3500" spc="-35" dirty="0">
                <a:latin typeface="Arial MT"/>
                <a:cs typeface="Arial MT"/>
              </a:rPr>
              <a:t> </a:t>
            </a:r>
            <a:r>
              <a:rPr sz="3500" spc="-5" dirty="0">
                <a:latin typeface="Arial MT"/>
                <a:cs typeface="Arial MT"/>
              </a:rPr>
              <a:t>Idea:</a:t>
            </a:r>
            <a:endParaRPr sz="3500">
              <a:latin typeface="Arial MT"/>
              <a:cs typeface="Arial MT"/>
            </a:endParaRPr>
          </a:p>
          <a:p>
            <a:pPr marL="845185" marR="17780" lvl="1" indent="-317500">
              <a:lnSpc>
                <a:spcPct val="100000"/>
              </a:lnSpc>
              <a:spcBef>
                <a:spcPts val="750"/>
              </a:spcBef>
              <a:buClr>
                <a:srgbClr val="9999CC"/>
              </a:buClr>
              <a:buSzPct val="79032"/>
              <a:buFont typeface="Wingdings"/>
              <a:buChar char=""/>
              <a:tabLst>
                <a:tab pos="845819" algn="l"/>
              </a:tabLst>
            </a:pPr>
            <a:r>
              <a:rPr sz="3100" spc="-5" dirty="0">
                <a:latin typeface="Arial MT"/>
                <a:cs typeface="Arial MT"/>
              </a:rPr>
              <a:t>Find the min</a:t>
            </a:r>
            <a:r>
              <a:rPr sz="3100" spc="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of the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n elements,</a:t>
            </a:r>
            <a:r>
              <a:rPr sz="3100" spc="4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swap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it with </a:t>
            </a:r>
            <a:r>
              <a:rPr sz="3100" spc="-844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A[0]</a:t>
            </a:r>
            <a:r>
              <a:rPr sz="3100" spc="-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(so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min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is</a:t>
            </a:r>
            <a:r>
              <a:rPr sz="3100" spc="-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at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A[0] now)</a:t>
            </a:r>
            <a:endParaRPr sz="3100">
              <a:latin typeface="Arial MT"/>
              <a:cs typeface="Arial MT"/>
            </a:endParaRPr>
          </a:p>
          <a:p>
            <a:pPr marL="845185" marR="50800" lvl="1" indent="-317500">
              <a:lnSpc>
                <a:spcPct val="100000"/>
              </a:lnSpc>
              <a:spcBef>
                <a:spcPts val="745"/>
              </a:spcBef>
              <a:buClr>
                <a:srgbClr val="9999CC"/>
              </a:buClr>
              <a:buSzPct val="79032"/>
              <a:buFont typeface="Wingdings"/>
              <a:buChar char=""/>
              <a:tabLst>
                <a:tab pos="845819" algn="l"/>
              </a:tabLst>
            </a:pPr>
            <a:r>
              <a:rPr sz="3100" spc="-5" dirty="0">
                <a:latin typeface="Arial MT"/>
                <a:cs typeface="Arial MT"/>
              </a:rPr>
              <a:t>Now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find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the min</a:t>
            </a:r>
            <a:r>
              <a:rPr sz="3100" spc="2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of the</a:t>
            </a:r>
            <a:r>
              <a:rPr sz="3100" spc="1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remaining</a:t>
            </a:r>
            <a:r>
              <a:rPr sz="3100" spc="55" dirty="0">
                <a:latin typeface="Arial MT"/>
                <a:cs typeface="Arial MT"/>
              </a:rPr>
              <a:t> </a:t>
            </a:r>
            <a:r>
              <a:rPr sz="3100" dirty="0">
                <a:latin typeface="Arial MT"/>
                <a:cs typeface="Arial MT"/>
              </a:rPr>
              <a:t>n-1 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elements,</a:t>
            </a:r>
            <a:r>
              <a:rPr sz="3100" spc="5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swap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it with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A[1] (so</a:t>
            </a:r>
            <a:r>
              <a:rPr sz="3100" spc="25" dirty="0">
                <a:latin typeface="Arial MT"/>
                <a:cs typeface="Arial MT"/>
              </a:rPr>
              <a:t> </a:t>
            </a:r>
            <a:r>
              <a:rPr sz="3100" spc="5" dirty="0">
                <a:latin typeface="Arial MT"/>
                <a:cs typeface="Arial MT"/>
              </a:rPr>
              <a:t>2</a:t>
            </a:r>
            <a:r>
              <a:rPr sz="3075" spc="7" baseline="25745" dirty="0">
                <a:latin typeface="Arial MT"/>
                <a:cs typeface="Arial MT"/>
              </a:rPr>
              <a:t>nd</a:t>
            </a:r>
            <a:r>
              <a:rPr sz="3075" spc="442" baseline="2574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min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is</a:t>
            </a:r>
            <a:r>
              <a:rPr sz="3100" spc="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at </a:t>
            </a:r>
            <a:r>
              <a:rPr sz="3100" spc="-85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A[1]</a:t>
            </a:r>
            <a:r>
              <a:rPr sz="3100" spc="-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now)</a:t>
            </a:r>
            <a:endParaRPr sz="3100">
              <a:latin typeface="Arial MT"/>
              <a:cs typeface="Arial MT"/>
            </a:endParaRPr>
          </a:p>
          <a:p>
            <a:pPr marL="845185" lvl="1" indent="-317500">
              <a:lnSpc>
                <a:spcPct val="100000"/>
              </a:lnSpc>
              <a:spcBef>
                <a:spcPts val="745"/>
              </a:spcBef>
              <a:buClr>
                <a:srgbClr val="9999CC"/>
              </a:buClr>
              <a:buSzPct val="79032"/>
              <a:buFont typeface="Wingdings"/>
              <a:buChar char=""/>
              <a:tabLst>
                <a:tab pos="845819" algn="l"/>
              </a:tabLst>
            </a:pPr>
            <a:r>
              <a:rPr sz="3100" spc="-10" dirty="0">
                <a:latin typeface="Arial MT"/>
                <a:cs typeface="Arial MT"/>
              </a:rPr>
              <a:t>Continue</a:t>
            </a:r>
            <a:r>
              <a:rPr sz="3100" spc="2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until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no more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elements</a:t>
            </a:r>
            <a:r>
              <a:rPr sz="3100" spc="3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left</a:t>
            </a:r>
            <a:endParaRPr sz="3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44965" y="7120838"/>
            <a:ext cx="2451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Black"/>
                <a:cs typeface="Arial Black"/>
              </a:rPr>
              <a:t>31</a:t>
            </a:r>
            <a:endParaRPr sz="13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4839" y="536575"/>
            <a:ext cx="54489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void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main()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33070" marR="508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int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A[100],</a:t>
            </a:r>
            <a:r>
              <a:rPr sz="2400" b="1" dirty="0">
                <a:latin typeface="Arial"/>
                <a:cs typeface="Arial"/>
              </a:rPr>
              <a:t> n,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i,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j,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k, </a:t>
            </a:r>
            <a:r>
              <a:rPr sz="2400" b="1" dirty="0">
                <a:latin typeface="Arial"/>
                <a:cs typeface="Arial"/>
              </a:rPr>
              <a:t>min,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pos,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temp;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scanf(“%d”,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&amp;n);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4839" y="1634109"/>
            <a:ext cx="6532880" cy="587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 marR="8636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for (i=0; i&lt;n; ++i) </a:t>
            </a:r>
            <a:r>
              <a:rPr sz="2400" b="1" spc="-10" dirty="0">
                <a:latin typeface="Arial"/>
                <a:cs typeface="Arial"/>
              </a:rPr>
              <a:t>scanf(“%d”, </a:t>
            </a:r>
            <a:r>
              <a:rPr sz="2400" b="1" spc="-5" dirty="0">
                <a:latin typeface="Arial"/>
                <a:cs typeface="Arial"/>
              </a:rPr>
              <a:t>&amp;A[i]);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for </a:t>
            </a:r>
            <a:r>
              <a:rPr sz="2400" b="1" dirty="0">
                <a:latin typeface="Arial"/>
                <a:cs typeface="Arial"/>
              </a:rPr>
              <a:t>(i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0;</a:t>
            </a:r>
            <a:r>
              <a:rPr sz="2400" b="1" dirty="0">
                <a:latin typeface="Arial"/>
                <a:cs typeface="Arial"/>
              </a:rPr>
              <a:t> i &lt;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-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1; </a:t>
            </a:r>
            <a:r>
              <a:rPr sz="2400" b="1" dirty="0">
                <a:latin typeface="Arial"/>
                <a:cs typeface="Arial"/>
              </a:rPr>
              <a:t>++i)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1105535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min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=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A[i];</a:t>
            </a:r>
            <a:r>
              <a:rPr sz="2400" b="1" spc="-5" dirty="0">
                <a:latin typeface="Arial"/>
                <a:cs typeface="Arial"/>
              </a:rPr>
              <a:t> pos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=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i;</a:t>
            </a:r>
            <a:endParaRPr sz="2400">
              <a:latin typeface="Arial"/>
              <a:cs typeface="Arial"/>
            </a:endParaRPr>
          </a:p>
          <a:p>
            <a:pPr marL="1527810" marR="2023110" indent="-37973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for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(j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1;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j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&lt;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n;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++j)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{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if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(A[j]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&lt;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min)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2028825" marR="2999105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min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=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A[j];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pos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j;</a:t>
            </a:r>
            <a:endParaRPr sz="2400">
              <a:latin typeface="Arial"/>
              <a:cs typeface="Arial"/>
            </a:endParaRPr>
          </a:p>
          <a:p>
            <a:pPr marL="152781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10553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021715" marR="336296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Arial"/>
                <a:cs typeface="Arial"/>
              </a:rPr>
              <a:t>temp </a:t>
            </a:r>
            <a:r>
              <a:rPr sz="2400" b="1" dirty="0">
                <a:latin typeface="Arial"/>
                <a:cs typeface="Arial"/>
              </a:rPr>
              <a:t>= A[i]; 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A[i] </a:t>
            </a:r>
            <a:r>
              <a:rPr sz="2400" b="1" dirty="0">
                <a:latin typeface="Arial"/>
                <a:cs typeface="Arial"/>
              </a:rPr>
              <a:t>= </a:t>
            </a:r>
            <a:r>
              <a:rPr sz="2400" b="1" spc="-5" dirty="0">
                <a:latin typeface="Arial"/>
                <a:cs typeface="Arial"/>
              </a:rPr>
              <a:t>A[pos]; 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A[pos]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temp;</a:t>
            </a:r>
            <a:endParaRPr sz="2400">
              <a:latin typeface="Arial"/>
              <a:cs typeface="Arial"/>
            </a:endParaRPr>
          </a:p>
          <a:p>
            <a:pPr marL="1022985" marR="5080">
              <a:lnSpc>
                <a:spcPct val="100000"/>
              </a:lnSpc>
              <a:tabLst>
                <a:tab pos="5403215" algn="l"/>
              </a:tabLst>
            </a:pP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(k=0;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k&lt;n;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++k)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printf(“%d	</a:t>
            </a:r>
            <a:r>
              <a:rPr sz="2400" b="1" dirty="0">
                <a:latin typeface="Arial"/>
                <a:cs typeface="Arial"/>
              </a:rPr>
              <a:t>”,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A[k]);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printf(“\n”);</a:t>
            </a:r>
            <a:endParaRPr sz="240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8095" y="1641348"/>
            <a:ext cx="3667125" cy="3209925"/>
            <a:chOff x="768095" y="1641348"/>
            <a:chExt cx="3667125" cy="3209925"/>
          </a:xfrm>
        </p:grpSpPr>
        <p:sp>
          <p:nvSpPr>
            <p:cNvPr id="3" name="object 3"/>
            <p:cNvSpPr/>
            <p:nvPr/>
          </p:nvSpPr>
          <p:spPr>
            <a:xfrm>
              <a:off x="772667" y="1645920"/>
              <a:ext cx="3657600" cy="3200400"/>
            </a:xfrm>
            <a:custGeom>
              <a:avLst/>
              <a:gdLst/>
              <a:ahLst/>
              <a:cxnLst/>
              <a:rect l="l" t="t" r="r" b="b"/>
              <a:pathLst>
                <a:path w="3657600" h="3200400">
                  <a:moveTo>
                    <a:pt x="3657600" y="0"/>
                  </a:moveTo>
                  <a:lnTo>
                    <a:pt x="0" y="0"/>
                  </a:lnTo>
                  <a:lnTo>
                    <a:pt x="0" y="3200400"/>
                  </a:lnTo>
                  <a:lnTo>
                    <a:pt x="3657600" y="3200400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2667" y="1645920"/>
              <a:ext cx="3657600" cy="3200400"/>
            </a:xfrm>
            <a:custGeom>
              <a:avLst/>
              <a:gdLst/>
              <a:ahLst/>
              <a:cxnLst/>
              <a:rect l="l" t="t" r="r" b="b"/>
              <a:pathLst>
                <a:path w="3657600" h="3200400">
                  <a:moveTo>
                    <a:pt x="0" y="3200400"/>
                  </a:moveTo>
                  <a:lnTo>
                    <a:pt x="3657600" y="3200400"/>
                  </a:lnTo>
                  <a:lnTo>
                    <a:pt x="3657600" y="0"/>
                  </a:lnTo>
                  <a:lnTo>
                    <a:pt x="0" y="0"/>
                  </a:lnTo>
                  <a:lnTo>
                    <a:pt x="0" y="3200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72668" y="1645920"/>
          <a:ext cx="8248645" cy="5475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36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4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3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43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32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41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828761">
                <a:tc gridSpan="6">
                  <a:txBody>
                    <a:bodyPr/>
                    <a:lstStyle/>
                    <a:p>
                      <a:pPr marL="100965">
                        <a:lnSpc>
                          <a:spcPts val="3015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6</a:t>
                      </a:r>
                      <a:endParaRPr sz="2800">
                        <a:latin typeface="Arial MT"/>
                        <a:cs typeface="Arial MT"/>
                      </a:endParaRPr>
                    </a:p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7</a:t>
                      </a:r>
                      <a:r>
                        <a:rPr sz="2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12</a:t>
                      </a:r>
                      <a:r>
                        <a:rPr sz="2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15 17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9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pPr marL="2540" algn="ctr">
                        <a:lnSpc>
                          <a:spcPts val="316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160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12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3160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7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160"/>
                        </a:lnSpc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15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3160"/>
                        </a:lnSpc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17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780415" algn="r">
                        <a:lnSpc>
                          <a:spcPts val="3160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9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52">
                <a:tc>
                  <a:txBody>
                    <a:bodyPr/>
                    <a:lstStyle/>
                    <a:p>
                      <a:pPr marL="2540" algn="ctr">
                        <a:lnSpc>
                          <a:spcPts val="326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26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3260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12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3260"/>
                        </a:lnSpc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15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260"/>
                        </a:lnSpc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17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779145" algn="r">
                        <a:lnSpc>
                          <a:spcPts val="3260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9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1448435">
                        <a:lnSpc>
                          <a:spcPts val="3105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8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122">
                <a:tc>
                  <a:txBody>
                    <a:bodyPr/>
                    <a:lstStyle/>
                    <a:p>
                      <a:pPr marL="2540" algn="ctr">
                        <a:lnSpc>
                          <a:spcPts val="3279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279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3279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3279"/>
                        </a:lnSpc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15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3279"/>
                        </a:lnSpc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17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781050" algn="r">
                        <a:lnSpc>
                          <a:spcPts val="3279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12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600075" algn="ctr">
                        <a:lnSpc>
                          <a:spcPts val="3105"/>
                        </a:lnSpc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9</a:t>
                      </a:r>
                      <a:r>
                        <a:rPr sz="2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8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7</a:t>
                      </a:r>
                      <a:r>
                        <a:rPr sz="2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6</a:t>
                      </a:r>
                      <a:r>
                        <a:rPr sz="2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5 4 3</a:t>
                      </a:r>
                      <a:r>
                        <a:rPr sz="2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2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666">
                <a:tc>
                  <a:txBody>
                    <a:bodyPr/>
                    <a:lstStyle/>
                    <a:p>
                      <a:pPr marL="2540" algn="ctr">
                        <a:lnSpc>
                          <a:spcPts val="3245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245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3245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3245"/>
                        </a:lnSpc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3175">
                        <a:lnSpc>
                          <a:spcPts val="3245"/>
                        </a:lnSpc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17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779780" algn="r">
                        <a:lnSpc>
                          <a:spcPts val="3245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15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309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90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8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90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7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90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6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90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5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ts val="3090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4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3090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3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090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9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2540" algn="ctr">
                        <a:lnSpc>
                          <a:spcPts val="326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26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326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3260"/>
                        </a:lnSpc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3260"/>
                        </a:lnSpc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781685" algn="r">
                        <a:lnSpc>
                          <a:spcPts val="326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3105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05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105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7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05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6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105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5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ts val="3105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4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3105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8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3105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9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766">
                <a:tc rowSpan="5"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3105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05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05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05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6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105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5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ts val="3105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7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3105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8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3105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9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847"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321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210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6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ts val="3210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7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3210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8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3210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9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846"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321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ts val="3210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7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3210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8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3210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9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719"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321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ctr">
                        <a:lnSpc>
                          <a:spcPts val="321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3210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8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3210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9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2475"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321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ctr">
                        <a:lnSpc>
                          <a:spcPts val="321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321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3210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873496" y="2860548"/>
            <a:ext cx="3133725" cy="3862070"/>
            <a:chOff x="5873496" y="2860548"/>
            <a:chExt cx="3133725" cy="3862070"/>
          </a:xfrm>
        </p:grpSpPr>
        <p:sp>
          <p:nvSpPr>
            <p:cNvPr id="7" name="object 7"/>
            <p:cNvSpPr/>
            <p:nvPr/>
          </p:nvSpPr>
          <p:spPr>
            <a:xfrm>
              <a:off x="5878068" y="2865120"/>
              <a:ext cx="3124200" cy="3853179"/>
            </a:xfrm>
            <a:custGeom>
              <a:avLst/>
              <a:gdLst/>
              <a:ahLst/>
              <a:cxnLst/>
              <a:rect l="l" t="t" r="r" b="b"/>
              <a:pathLst>
                <a:path w="3124200" h="3853179">
                  <a:moveTo>
                    <a:pt x="3124199" y="0"/>
                  </a:moveTo>
                  <a:lnTo>
                    <a:pt x="0" y="0"/>
                  </a:lnTo>
                  <a:lnTo>
                    <a:pt x="0" y="3852672"/>
                  </a:lnTo>
                  <a:lnTo>
                    <a:pt x="3124199" y="3852672"/>
                  </a:lnTo>
                  <a:lnTo>
                    <a:pt x="312419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78068" y="2865120"/>
              <a:ext cx="3124200" cy="3853179"/>
            </a:xfrm>
            <a:custGeom>
              <a:avLst/>
              <a:gdLst/>
              <a:ahLst/>
              <a:cxnLst/>
              <a:rect l="l" t="t" r="r" b="b"/>
              <a:pathLst>
                <a:path w="3124200" h="3853179">
                  <a:moveTo>
                    <a:pt x="0" y="3852672"/>
                  </a:moveTo>
                  <a:lnTo>
                    <a:pt x="3124199" y="3852672"/>
                  </a:lnTo>
                  <a:lnTo>
                    <a:pt x="3124199" y="0"/>
                  </a:lnTo>
                  <a:lnTo>
                    <a:pt x="0" y="0"/>
                  </a:lnTo>
                  <a:lnTo>
                    <a:pt x="0" y="38526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5377" y="516763"/>
            <a:ext cx="154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Output</a:t>
            </a:r>
            <a:endParaRPr sz="40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937" y="857250"/>
            <a:ext cx="597535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Things</a:t>
            </a:r>
            <a:r>
              <a:rPr spc="-20" dirty="0"/>
              <a:t> </a:t>
            </a:r>
            <a:r>
              <a:rPr spc="-5" dirty="0"/>
              <a:t>you</a:t>
            </a:r>
            <a:r>
              <a:rPr spc="-15" dirty="0"/>
              <a:t> </a:t>
            </a:r>
            <a:r>
              <a:rPr spc="-5" dirty="0"/>
              <a:t>cannot</a:t>
            </a:r>
            <a:r>
              <a:rPr spc="-20" dirty="0"/>
              <a:t> </a:t>
            </a:r>
            <a:r>
              <a:rPr spc="-5" dirty="0"/>
              <a:t>do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2937" y="2102587"/>
            <a:ext cx="8646795" cy="401574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5"/>
              </a:spcBef>
              <a:buClr>
                <a:srgbClr val="00007C"/>
              </a:buClr>
              <a:buSzPct val="74285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500" dirty="0">
                <a:latin typeface="Arial MT"/>
                <a:cs typeface="Arial MT"/>
              </a:rPr>
              <a:t>You</a:t>
            </a:r>
            <a:r>
              <a:rPr sz="3500" spc="-3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cannot</a:t>
            </a:r>
          </a:p>
          <a:p>
            <a:pPr marL="832485" lvl="1" indent="-318135">
              <a:lnSpc>
                <a:spcPct val="100000"/>
              </a:lnSpc>
              <a:spcBef>
                <a:spcPts val="745"/>
              </a:spcBef>
              <a:buClr>
                <a:srgbClr val="9999CC"/>
              </a:buClr>
              <a:buSzPct val="79032"/>
              <a:buFont typeface="Wingdings"/>
              <a:buChar char=""/>
              <a:tabLst>
                <a:tab pos="833119" algn="l"/>
              </a:tabLst>
            </a:pPr>
            <a:r>
              <a:rPr sz="3100" spc="-5" dirty="0">
                <a:latin typeface="Arial MT"/>
                <a:cs typeface="Arial MT"/>
              </a:rPr>
              <a:t>use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= to assign</a:t>
            </a:r>
            <a:r>
              <a:rPr sz="3100" spc="2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one</a:t>
            </a:r>
            <a:r>
              <a:rPr sz="3100" spc="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array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variable</a:t>
            </a:r>
            <a:r>
              <a:rPr sz="3100" spc="3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to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another</a:t>
            </a:r>
            <a:endParaRPr sz="3100" dirty="0">
              <a:latin typeface="Arial MT"/>
              <a:cs typeface="Arial MT"/>
            </a:endParaRPr>
          </a:p>
          <a:p>
            <a:pPr marL="1445260">
              <a:lnSpc>
                <a:spcPct val="100000"/>
              </a:lnSpc>
              <a:spcBef>
                <a:spcPts val="725"/>
              </a:spcBef>
              <a:tabLst>
                <a:tab pos="2727960" algn="l"/>
              </a:tabLst>
            </a:pPr>
            <a:r>
              <a:rPr sz="3000" dirty="0">
                <a:latin typeface="Arial MT"/>
                <a:cs typeface="Arial MT"/>
              </a:rPr>
              <a:t>a =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b;	/*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 and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b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are arrays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*/</a:t>
            </a:r>
          </a:p>
          <a:p>
            <a:pPr marL="832485" lvl="1" indent="-318135">
              <a:lnSpc>
                <a:spcPct val="100000"/>
              </a:lnSpc>
              <a:spcBef>
                <a:spcPts val="740"/>
              </a:spcBef>
              <a:buClr>
                <a:srgbClr val="9999CC"/>
              </a:buClr>
              <a:buSzPct val="79032"/>
              <a:buFont typeface="Wingdings"/>
              <a:buChar char=""/>
              <a:tabLst>
                <a:tab pos="833119" algn="l"/>
              </a:tabLst>
            </a:pPr>
            <a:r>
              <a:rPr sz="3100" spc="-5" dirty="0">
                <a:latin typeface="Arial MT"/>
                <a:cs typeface="Arial MT"/>
              </a:rPr>
              <a:t>use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== to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directly</a:t>
            </a:r>
            <a:r>
              <a:rPr sz="3100" spc="3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compare</a:t>
            </a:r>
            <a:r>
              <a:rPr sz="3100" spc="3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array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variables</a:t>
            </a:r>
            <a:endParaRPr sz="3100" dirty="0">
              <a:latin typeface="Arial MT"/>
              <a:cs typeface="Arial MT"/>
            </a:endParaRPr>
          </a:p>
          <a:p>
            <a:pPr marL="1338580">
              <a:lnSpc>
                <a:spcPct val="100000"/>
              </a:lnSpc>
              <a:spcBef>
                <a:spcPts val="725"/>
              </a:spcBef>
              <a:tabLst>
                <a:tab pos="1741805" algn="l"/>
                <a:tab pos="3393440" algn="l"/>
              </a:tabLst>
            </a:pPr>
            <a:r>
              <a:rPr sz="3000" spc="-5" dirty="0">
                <a:latin typeface="Arial MT"/>
                <a:cs typeface="Arial MT"/>
              </a:rPr>
              <a:t>if	</a:t>
            </a:r>
            <a:r>
              <a:rPr sz="3000" dirty="0">
                <a:latin typeface="Arial MT"/>
                <a:cs typeface="Arial MT"/>
              </a:rPr>
              <a:t>(a = = </a:t>
            </a:r>
            <a:r>
              <a:rPr sz="3000" spc="-5" dirty="0">
                <a:latin typeface="Arial MT"/>
                <a:cs typeface="Arial MT"/>
              </a:rPr>
              <a:t>b)	</a:t>
            </a:r>
            <a:r>
              <a:rPr sz="3000" dirty="0">
                <a:latin typeface="Arial MT"/>
                <a:cs typeface="Arial MT"/>
              </a:rPr>
              <a:t>………..</a:t>
            </a:r>
          </a:p>
          <a:p>
            <a:pPr marL="832485" lvl="1" indent="-318135">
              <a:lnSpc>
                <a:spcPct val="100000"/>
              </a:lnSpc>
              <a:spcBef>
                <a:spcPts val="740"/>
              </a:spcBef>
              <a:buClr>
                <a:srgbClr val="9999CC"/>
              </a:buClr>
              <a:buSzPct val="79032"/>
              <a:buFont typeface="Wingdings"/>
              <a:buChar char=""/>
              <a:tabLst>
                <a:tab pos="833119" algn="l"/>
              </a:tabLst>
            </a:pPr>
            <a:r>
              <a:rPr sz="3100" spc="-5" dirty="0">
                <a:latin typeface="Arial MT"/>
                <a:cs typeface="Arial MT"/>
              </a:rPr>
              <a:t>directly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scanf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or printf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arrays</a:t>
            </a:r>
            <a:endParaRPr sz="3100" dirty="0">
              <a:latin typeface="Arial MT"/>
              <a:cs typeface="Arial MT"/>
            </a:endParaRPr>
          </a:p>
          <a:p>
            <a:pPr marL="1338580">
              <a:lnSpc>
                <a:spcPct val="100000"/>
              </a:lnSpc>
              <a:spcBef>
                <a:spcPts val="725"/>
              </a:spcBef>
            </a:pPr>
            <a:r>
              <a:rPr sz="3000" spc="-5" dirty="0">
                <a:latin typeface="Arial MT"/>
                <a:cs typeface="Arial MT"/>
              </a:rPr>
              <a:t>printf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(“……”,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a);</a:t>
            </a:r>
            <a:endParaRPr sz="3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561" y="634111"/>
            <a:ext cx="805434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Character</a:t>
            </a:r>
            <a:r>
              <a:rPr spc="15" dirty="0"/>
              <a:t> </a:t>
            </a:r>
            <a:r>
              <a:rPr spc="-5" dirty="0"/>
              <a:t>Arrays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Strings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56361" y="1497863"/>
            <a:ext cx="8875395" cy="5567680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381635">
              <a:lnSpc>
                <a:spcPct val="100000"/>
              </a:lnSpc>
              <a:spcBef>
                <a:spcPts val="1755"/>
              </a:spcBef>
            </a:pP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char</a:t>
            </a:r>
            <a:r>
              <a:rPr sz="28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C[8]</a:t>
            </a:r>
            <a:r>
              <a:rPr sz="2800" b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= {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'a',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Arial"/>
                <a:cs typeface="Arial"/>
              </a:rPr>
              <a:t>'b',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Arial"/>
                <a:cs typeface="Arial"/>
              </a:rPr>
              <a:t>'h',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'i',</a:t>
            </a:r>
            <a:r>
              <a:rPr sz="28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'j',</a:t>
            </a:r>
            <a:r>
              <a:rPr sz="2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'i',</a:t>
            </a:r>
            <a:r>
              <a:rPr sz="2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't',</a:t>
            </a:r>
            <a:r>
              <a:rPr sz="28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'\0' };</a:t>
            </a:r>
            <a:endParaRPr sz="2800" dirty="0">
              <a:latin typeface="Arial"/>
              <a:cs typeface="Arial"/>
            </a:endParaRPr>
          </a:p>
          <a:p>
            <a:pPr marL="390525" marR="239395" indent="-378460">
              <a:lnSpc>
                <a:spcPts val="3020"/>
              </a:lnSpc>
              <a:spcBef>
                <a:spcPts val="2039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2800" spc="-5" dirty="0">
                <a:latin typeface="Arial MT"/>
                <a:cs typeface="Arial MT"/>
              </a:rPr>
              <a:t>C[0]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gets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value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'a',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C[1]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value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'b',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dirty="0">
                <a:latin typeface="Arial MT"/>
                <a:cs typeface="Arial MT"/>
              </a:rPr>
              <a:t> so</a:t>
            </a:r>
            <a:r>
              <a:rPr sz="2800" spc="-5" dirty="0">
                <a:latin typeface="Arial MT"/>
                <a:cs typeface="Arial MT"/>
              </a:rPr>
              <a:t> on.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last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(7th)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location</a:t>
            </a:r>
            <a:r>
              <a:rPr sz="2800" dirty="0">
                <a:latin typeface="Arial MT"/>
                <a:cs typeface="Arial MT"/>
              </a:rPr>
              <a:t> receives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null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character</a:t>
            </a:r>
            <a:r>
              <a:rPr sz="2800" spc="5" dirty="0">
                <a:latin typeface="Arial MT"/>
                <a:cs typeface="Arial MT"/>
              </a:rPr>
              <a:t> ‘\0’</a:t>
            </a:r>
            <a:endParaRPr sz="2800" dirty="0">
              <a:latin typeface="Arial MT"/>
              <a:cs typeface="Arial MT"/>
            </a:endParaRPr>
          </a:p>
          <a:p>
            <a:pPr marL="390525" marR="5080" indent="-378460">
              <a:lnSpc>
                <a:spcPts val="3020"/>
              </a:lnSpc>
              <a:spcBef>
                <a:spcPts val="68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2800" spc="-5" dirty="0">
                <a:latin typeface="Arial MT"/>
                <a:cs typeface="Arial MT"/>
              </a:rPr>
              <a:t>Null-terminated</a:t>
            </a:r>
            <a:r>
              <a:rPr sz="2800" spc="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(last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character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‘\0’)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character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arrays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also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called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strings</a:t>
            </a:r>
          </a:p>
          <a:p>
            <a:pPr marL="390525" marR="486409" indent="-378460">
              <a:lnSpc>
                <a:spcPts val="3020"/>
              </a:lnSpc>
              <a:spcBef>
                <a:spcPts val="6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2800" spc="-5" dirty="0">
                <a:latin typeface="Arial MT"/>
                <a:cs typeface="Arial MT"/>
              </a:rPr>
              <a:t>Strings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can be</a:t>
            </a:r>
            <a:r>
              <a:rPr sz="2800" dirty="0">
                <a:latin typeface="Arial MT"/>
                <a:cs typeface="Arial MT"/>
              </a:rPr>
              <a:t> initialized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alternative</a:t>
            </a:r>
            <a:r>
              <a:rPr sz="2800" spc="-5" dirty="0">
                <a:latin typeface="Arial MT"/>
                <a:cs typeface="Arial MT"/>
              </a:rPr>
              <a:t> way.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last</a:t>
            </a:r>
            <a:r>
              <a:rPr sz="2800" spc="-5" dirty="0">
                <a:latin typeface="Arial MT"/>
                <a:cs typeface="Arial MT"/>
              </a:rPr>
              <a:t> declaration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equivalent to:</a:t>
            </a:r>
          </a:p>
          <a:p>
            <a:pPr marL="1021715">
              <a:lnSpc>
                <a:spcPct val="100000"/>
              </a:lnSpc>
              <a:spcBef>
                <a:spcPts val="295"/>
              </a:spcBef>
            </a:pP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char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C[8]</a:t>
            </a:r>
            <a:r>
              <a:rPr sz="2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2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"abhijit";</a:t>
            </a:r>
            <a:endParaRPr sz="2800" dirty="0">
              <a:latin typeface="Arial MT"/>
              <a:cs typeface="Arial MT"/>
            </a:endParaRPr>
          </a:p>
          <a:p>
            <a:pPr marL="390525" marR="91440" indent="-378460">
              <a:lnSpc>
                <a:spcPts val="3020"/>
              </a:lnSpc>
              <a:spcBef>
                <a:spcPts val="72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trailing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null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character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 </a:t>
            </a:r>
            <a:r>
              <a:rPr sz="2800" dirty="0">
                <a:latin typeface="Arial MT"/>
                <a:cs typeface="Arial MT"/>
              </a:rPr>
              <a:t>missing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here. </a:t>
            </a:r>
            <a:r>
              <a:rPr sz="2800" spc="-5" dirty="0">
                <a:latin typeface="Arial MT"/>
                <a:cs typeface="Arial MT"/>
              </a:rPr>
              <a:t>C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automatically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puts </a:t>
            </a:r>
            <a:r>
              <a:rPr sz="2800" spc="-5" dirty="0">
                <a:latin typeface="Arial MT"/>
                <a:cs typeface="Arial MT"/>
              </a:rPr>
              <a:t>it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if </a:t>
            </a:r>
            <a:r>
              <a:rPr sz="2800" spc="-5" dirty="0">
                <a:latin typeface="Arial MT"/>
                <a:cs typeface="Arial MT"/>
              </a:rPr>
              <a:t>you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define it </a:t>
            </a:r>
            <a:r>
              <a:rPr sz="2800" spc="-5" dirty="0">
                <a:latin typeface="Arial MT"/>
                <a:cs typeface="Arial MT"/>
              </a:rPr>
              <a:t>like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this</a:t>
            </a:r>
            <a:endParaRPr sz="2800" dirty="0">
              <a:latin typeface="Arial MT"/>
              <a:cs typeface="Arial MT"/>
            </a:endParaRPr>
          </a:p>
          <a:p>
            <a:pPr marL="390525" marR="89535" indent="-378460">
              <a:lnSpc>
                <a:spcPts val="303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2800" spc="-5" dirty="0">
                <a:latin typeface="Arial MT"/>
                <a:cs typeface="Arial MT"/>
              </a:rPr>
              <a:t>Note </a:t>
            </a:r>
            <a:r>
              <a:rPr sz="2800" dirty="0">
                <a:latin typeface="Arial MT"/>
                <a:cs typeface="Arial MT"/>
              </a:rPr>
              <a:t>also that </a:t>
            </a:r>
            <a:r>
              <a:rPr sz="2800" spc="-5" dirty="0">
                <a:latin typeface="Arial MT"/>
                <a:cs typeface="Arial MT"/>
              </a:rPr>
              <a:t>for </a:t>
            </a:r>
            <a:r>
              <a:rPr sz="2800" dirty="0">
                <a:latin typeface="Arial MT"/>
                <a:cs typeface="Arial MT"/>
              </a:rPr>
              <a:t>individual characters, </a:t>
            </a:r>
            <a:r>
              <a:rPr sz="2800" spc="-5" dirty="0">
                <a:latin typeface="Arial MT"/>
                <a:cs typeface="Arial MT"/>
              </a:rPr>
              <a:t>C </a:t>
            </a:r>
            <a:r>
              <a:rPr sz="2800" dirty="0">
                <a:latin typeface="Arial MT"/>
                <a:cs typeface="Arial MT"/>
              </a:rPr>
              <a:t>uses </a:t>
            </a:r>
            <a:r>
              <a:rPr sz="2800" spc="-5" dirty="0">
                <a:latin typeface="Arial MT"/>
                <a:cs typeface="Arial MT"/>
              </a:rPr>
              <a:t>single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quotes,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whereas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strings,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uses double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quotes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363" y="417398"/>
            <a:ext cx="751585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9960" algn="l"/>
              </a:tabLst>
            </a:pPr>
            <a:r>
              <a:rPr sz="4800" spc="-5" dirty="0"/>
              <a:t>Reading</a:t>
            </a:r>
            <a:r>
              <a:rPr sz="4800" spc="45" dirty="0"/>
              <a:t> </a:t>
            </a:r>
            <a:r>
              <a:rPr sz="4800" spc="-5" dirty="0"/>
              <a:t>strings:	</a:t>
            </a:r>
            <a:r>
              <a:rPr sz="4800" dirty="0"/>
              <a:t>%s</a:t>
            </a:r>
            <a:r>
              <a:rPr sz="4800" spc="-75" dirty="0"/>
              <a:t> </a:t>
            </a:r>
            <a:r>
              <a:rPr sz="4800" spc="-5" dirty="0"/>
              <a:t>format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4667" y="1722120"/>
            <a:ext cx="6400800" cy="2994660"/>
          </a:xfrm>
          <a:prstGeom prst="rect">
            <a:avLst/>
          </a:prstGeom>
          <a:solidFill>
            <a:srgbClr val="EAEAEA"/>
          </a:solidFill>
          <a:ln w="12192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00"/>
              </a:spcBef>
            </a:pPr>
            <a:r>
              <a:rPr sz="2800" b="1" spc="-5" dirty="0">
                <a:latin typeface="Times New Roman"/>
                <a:cs typeface="Times New Roman"/>
              </a:rPr>
              <a:t>void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main()</a:t>
            </a:r>
            <a:endParaRPr sz="2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505"/>
              </a:spcBef>
            </a:pPr>
            <a:r>
              <a:rPr sz="2800" b="1" spc="-5" dirty="0">
                <a:latin typeface="Times New Roman"/>
                <a:cs typeface="Times New Roman"/>
              </a:rPr>
              <a:t>{</a:t>
            </a:r>
            <a:endParaRPr sz="2800" dirty="0">
              <a:latin typeface="Times New Roman"/>
              <a:cs typeface="Times New Roman"/>
            </a:endParaRPr>
          </a:p>
          <a:p>
            <a:pPr marL="455930" marR="2895600">
              <a:lnSpc>
                <a:spcPts val="3870"/>
              </a:lnSpc>
              <a:spcBef>
                <a:spcPts val="209"/>
              </a:spcBef>
            </a:pPr>
            <a:r>
              <a:rPr sz="2800" b="1" spc="-5" dirty="0">
                <a:latin typeface="Times New Roman"/>
                <a:cs typeface="Times New Roman"/>
              </a:rPr>
              <a:t>char name[25]; 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scanf("%s",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name);</a:t>
            </a:r>
            <a:endParaRPr sz="2800" dirty="0">
              <a:latin typeface="Times New Roman"/>
              <a:cs typeface="Times New Roman"/>
            </a:endParaRPr>
          </a:p>
          <a:p>
            <a:pPr marL="455930">
              <a:lnSpc>
                <a:spcPct val="100000"/>
              </a:lnSpc>
              <a:spcBef>
                <a:spcPts val="285"/>
              </a:spcBef>
            </a:pPr>
            <a:r>
              <a:rPr sz="2800" b="1" spc="-5" dirty="0">
                <a:latin typeface="Times New Roman"/>
                <a:cs typeface="Times New Roman"/>
              </a:rPr>
              <a:t>printf("Name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= %s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\n", name);</a:t>
            </a:r>
            <a:endParaRPr sz="2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505"/>
              </a:spcBef>
            </a:pPr>
            <a:r>
              <a:rPr sz="2800" b="1" spc="-5" dirty="0">
                <a:latin typeface="Times New Roman"/>
                <a:cs typeface="Times New Roman"/>
              </a:rPr>
              <a:t>}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0867" y="5227320"/>
            <a:ext cx="6324600" cy="1676400"/>
          </a:xfrm>
          <a:prstGeom prst="rect">
            <a:avLst/>
          </a:prstGeom>
          <a:solidFill>
            <a:srgbClr val="CCFFCC"/>
          </a:solidFill>
          <a:ln w="9144">
            <a:solidFill>
              <a:srgbClr val="000000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317500" marR="264795" indent="27305">
              <a:lnSpc>
                <a:spcPct val="120000"/>
              </a:lnSpc>
              <a:spcBef>
                <a:spcPts val="1080"/>
              </a:spcBef>
            </a:pPr>
            <a:r>
              <a:rPr sz="2400" b="1" spc="-30" dirty="0">
                <a:latin typeface="Arial"/>
                <a:cs typeface="Arial"/>
              </a:rPr>
              <a:t>%s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reads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 string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into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character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array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given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array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name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or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start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address.</a:t>
            </a:r>
            <a:endParaRPr sz="2400">
              <a:latin typeface="Arial"/>
              <a:cs typeface="Arial"/>
            </a:endParaRPr>
          </a:p>
          <a:p>
            <a:pPr marL="1303655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Arial"/>
                <a:cs typeface="Arial"/>
              </a:rPr>
              <a:t>It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ends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string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with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‘\0’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961" y="341198"/>
            <a:ext cx="32461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An</a:t>
            </a:r>
            <a:r>
              <a:rPr sz="4800" spc="-90" dirty="0"/>
              <a:t> </a:t>
            </a:r>
            <a:r>
              <a:rPr sz="4800" dirty="0"/>
              <a:t>example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04800" y="1219200"/>
            <a:ext cx="5257800" cy="4307205"/>
          </a:xfrm>
          <a:prstGeom prst="rect">
            <a:avLst/>
          </a:prstGeom>
          <a:solidFill>
            <a:srgbClr val="EAEAEA"/>
          </a:solidFill>
          <a:ln w="12192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320"/>
              </a:spcBef>
            </a:pPr>
            <a:r>
              <a:rPr sz="2200" b="1" spc="-5" dirty="0">
                <a:latin typeface="Times New Roman"/>
                <a:cs typeface="Times New Roman"/>
              </a:rPr>
              <a:t>void</a:t>
            </a:r>
            <a:r>
              <a:rPr sz="2200" b="1" spc="-4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main()</a:t>
            </a:r>
            <a:endParaRPr sz="2200" dirty="0">
              <a:latin typeface="Times New Roman"/>
              <a:cs typeface="Times New Roman"/>
            </a:endParaRPr>
          </a:p>
          <a:p>
            <a:pPr marL="100330">
              <a:lnSpc>
                <a:spcPct val="100000"/>
              </a:lnSpc>
              <a:spcBef>
                <a:spcPts val="400"/>
              </a:spcBef>
            </a:pPr>
            <a:r>
              <a:rPr sz="2200" b="1" spc="-5" dirty="0">
                <a:latin typeface="Times New Roman"/>
                <a:cs typeface="Times New Roman"/>
              </a:rPr>
              <a:t>{</a:t>
            </a:r>
            <a:endParaRPr sz="2200" dirty="0">
              <a:latin typeface="Times New Roman"/>
              <a:cs typeface="Times New Roman"/>
            </a:endParaRPr>
          </a:p>
          <a:p>
            <a:pPr marL="240665" marR="2840990">
              <a:lnSpc>
                <a:spcPct val="114999"/>
              </a:lnSpc>
            </a:pPr>
            <a:r>
              <a:rPr sz="2200" b="1" spc="-5" dirty="0">
                <a:latin typeface="Times New Roman"/>
                <a:cs typeface="Times New Roman"/>
              </a:rPr>
              <a:t>#define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SIZE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25 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int i, count=0; 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char</a:t>
            </a:r>
            <a:r>
              <a:rPr sz="2200" b="1" spc="-13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name[SIZE];</a:t>
            </a:r>
            <a:endParaRPr sz="2200" dirty="0">
              <a:latin typeface="Times New Roman"/>
              <a:cs typeface="Times New Roman"/>
            </a:endParaRPr>
          </a:p>
          <a:p>
            <a:pPr marL="240665" marR="1240155">
              <a:lnSpc>
                <a:spcPct val="114999"/>
              </a:lnSpc>
            </a:pPr>
            <a:r>
              <a:rPr sz="2200" b="1" spc="-5" dirty="0">
                <a:latin typeface="Times New Roman"/>
                <a:cs typeface="Times New Roman"/>
              </a:rPr>
              <a:t>scanf("%s", name); 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printf("Name</a:t>
            </a:r>
            <a:r>
              <a:rPr sz="2200" b="1" spc="2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=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%s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\n",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name); </a:t>
            </a:r>
            <a:r>
              <a:rPr sz="2200" b="1" spc="-53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for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(i=0; name[i]!='\0';</a:t>
            </a:r>
            <a:r>
              <a:rPr sz="2200" b="1" spc="3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i++)</a:t>
            </a:r>
            <a:endParaRPr sz="2200" dirty="0">
              <a:latin typeface="Times New Roman"/>
              <a:cs typeface="Times New Roman"/>
            </a:endParaRPr>
          </a:p>
          <a:p>
            <a:pPr marL="379730">
              <a:lnSpc>
                <a:spcPct val="100000"/>
              </a:lnSpc>
              <a:spcBef>
                <a:spcPts val="395"/>
              </a:spcBef>
            </a:pPr>
            <a:r>
              <a:rPr sz="2200" b="1" spc="-5" dirty="0">
                <a:latin typeface="Times New Roman"/>
                <a:cs typeface="Times New Roman"/>
              </a:rPr>
              <a:t>if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(name[i]</a:t>
            </a:r>
            <a:r>
              <a:rPr sz="2200" b="1" spc="2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==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'a')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count++;</a:t>
            </a:r>
            <a:endParaRPr sz="2200" dirty="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395"/>
              </a:spcBef>
            </a:pPr>
            <a:r>
              <a:rPr sz="2200" b="1" spc="-20" dirty="0">
                <a:latin typeface="Times New Roman"/>
                <a:cs typeface="Times New Roman"/>
              </a:rPr>
              <a:t>printf("Total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a's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=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%d\n",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count);</a:t>
            </a:r>
            <a:endParaRPr sz="2200" dirty="0">
              <a:latin typeface="Times New Roman"/>
              <a:cs typeface="Times New Roman"/>
            </a:endParaRPr>
          </a:p>
          <a:p>
            <a:pPr marL="100330">
              <a:lnSpc>
                <a:spcPct val="100000"/>
              </a:lnSpc>
              <a:spcBef>
                <a:spcPts val="400"/>
              </a:spcBef>
            </a:pPr>
            <a:r>
              <a:rPr sz="2200" b="1" spc="-5" dirty="0">
                <a:latin typeface="Times New Roman"/>
                <a:cs typeface="Times New Roman"/>
              </a:rPr>
              <a:t>}</a:t>
            </a:r>
            <a:endParaRPr sz="22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71717" y="2630170"/>
            <a:ext cx="3517900" cy="2136140"/>
            <a:chOff x="5871717" y="2630170"/>
            <a:chExt cx="3517900" cy="2136140"/>
          </a:xfrm>
        </p:grpSpPr>
        <p:sp>
          <p:nvSpPr>
            <p:cNvPr id="5" name="object 5"/>
            <p:cNvSpPr/>
            <p:nvPr/>
          </p:nvSpPr>
          <p:spPr>
            <a:xfrm>
              <a:off x="5878067" y="2636520"/>
              <a:ext cx="3505200" cy="2123440"/>
            </a:xfrm>
            <a:custGeom>
              <a:avLst/>
              <a:gdLst/>
              <a:ahLst/>
              <a:cxnLst/>
              <a:rect l="l" t="t" r="r" b="b"/>
              <a:pathLst>
                <a:path w="3505200" h="2123440">
                  <a:moveTo>
                    <a:pt x="3505199" y="0"/>
                  </a:moveTo>
                  <a:lnTo>
                    <a:pt x="0" y="0"/>
                  </a:lnTo>
                  <a:lnTo>
                    <a:pt x="0" y="2122932"/>
                  </a:lnTo>
                  <a:lnTo>
                    <a:pt x="3505199" y="2122932"/>
                  </a:lnTo>
                  <a:lnTo>
                    <a:pt x="350519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78067" y="2636520"/>
              <a:ext cx="3505200" cy="2123440"/>
            </a:xfrm>
            <a:custGeom>
              <a:avLst/>
              <a:gdLst/>
              <a:ahLst/>
              <a:cxnLst/>
              <a:rect l="l" t="t" r="r" b="b"/>
              <a:pathLst>
                <a:path w="3505200" h="2123440">
                  <a:moveTo>
                    <a:pt x="0" y="2122932"/>
                  </a:moveTo>
                  <a:lnTo>
                    <a:pt x="3505199" y="2122932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212293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67476" y="3030474"/>
            <a:ext cx="3077845" cy="16713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spc="-5" dirty="0">
                <a:latin typeface="Times New Roman"/>
                <a:cs typeface="Times New Roman"/>
              </a:rPr>
              <a:t>Satyanarayana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</a:pPr>
            <a:r>
              <a:rPr sz="2400" b="1" spc="-5" dirty="0">
                <a:latin typeface="Times New Roman"/>
                <a:cs typeface="Times New Roman"/>
              </a:rPr>
              <a:t>Name = Satyanarayana </a:t>
            </a:r>
            <a:r>
              <a:rPr sz="2400" b="1" spc="-590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Total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a's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= 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0" y="5867400"/>
            <a:ext cx="5257800" cy="1143000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1080770" marR="696595" indent="-369570">
              <a:lnSpc>
                <a:spcPct val="120000"/>
              </a:lnSpc>
              <a:spcBef>
                <a:spcPts val="1330"/>
              </a:spcBef>
            </a:pPr>
            <a:r>
              <a:rPr sz="2000" b="1" dirty="0">
                <a:latin typeface="Arial"/>
                <a:cs typeface="Arial"/>
              </a:rPr>
              <a:t>Note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that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character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strings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read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%s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format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end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with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‘\0’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6491" y="2006930"/>
            <a:ext cx="19062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Seen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screen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0492" y="2769488"/>
            <a:ext cx="19780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45" dirty="0">
                <a:solidFill>
                  <a:srgbClr val="FF3300"/>
                </a:solidFill>
                <a:latin typeface="Arial"/>
                <a:cs typeface="Arial"/>
              </a:rPr>
              <a:t>Typed</a:t>
            </a:r>
            <a:r>
              <a:rPr sz="2200" b="1" spc="2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3300"/>
                </a:solidFill>
                <a:latin typeface="Arial"/>
                <a:cs typeface="Arial"/>
              </a:rPr>
              <a:t>as</a:t>
            </a:r>
            <a:r>
              <a:rPr sz="2200" b="1" spc="-2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3300"/>
                </a:solidFill>
                <a:latin typeface="Arial"/>
                <a:cs typeface="Arial"/>
              </a:rPr>
              <a:t>input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62292" y="5589524"/>
            <a:ext cx="26022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3300"/>
                </a:solidFill>
                <a:latin typeface="Arial"/>
                <a:cs typeface="Arial"/>
              </a:rPr>
              <a:t>Printed</a:t>
            </a:r>
            <a:r>
              <a:rPr sz="2200" b="1" spc="-2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3300"/>
                </a:solidFill>
                <a:latin typeface="Arial"/>
                <a:cs typeface="Arial"/>
              </a:rPr>
              <a:t>by</a:t>
            </a:r>
            <a:r>
              <a:rPr sz="2200" b="1" spc="-1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3300"/>
                </a:solidFill>
                <a:latin typeface="Arial"/>
                <a:cs typeface="Arial"/>
              </a:rPr>
              <a:t>program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78268" y="3011677"/>
            <a:ext cx="768350" cy="2372995"/>
          </a:xfrm>
          <a:custGeom>
            <a:avLst/>
            <a:gdLst/>
            <a:ahLst/>
            <a:cxnLst/>
            <a:rect l="l" t="t" r="r" b="b"/>
            <a:pathLst>
              <a:path w="768350" h="2372995">
                <a:moveTo>
                  <a:pt x="535940" y="11684"/>
                </a:moveTo>
                <a:lnTo>
                  <a:pt x="530860" y="0"/>
                </a:lnTo>
                <a:lnTo>
                  <a:pt x="67525" y="198589"/>
                </a:lnTo>
                <a:lnTo>
                  <a:pt x="54991" y="169418"/>
                </a:lnTo>
                <a:lnTo>
                  <a:pt x="0" y="234442"/>
                </a:lnTo>
                <a:lnTo>
                  <a:pt x="85090" y="239395"/>
                </a:lnTo>
                <a:lnTo>
                  <a:pt x="74701" y="215265"/>
                </a:lnTo>
                <a:lnTo>
                  <a:pt x="72542" y="210248"/>
                </a:lnTo>
                <a:lnTo>
                  <a:pt x="535940" y="11684"/>
                </a:lnTo>
                <a:close/>
              </a:path>
              <a:path w="768350" h="2372995">
                <a:moveTo>
                  <a:pt x="768350" y="2367153"/>
                </a:moveTo>
                <a:lnTo>
                  <a:pt x="625995" y="1299718"/>
                </a:lnTo>
                <a:lnTo>
                  <a:pt x="657479" y="1295527"/>
                </a:lnTo>
                <a:lnTo>
                  <a:pt x="651776" y="1287157"/>
                </a:lnTo>
                <a:lnTo>
                  <a:pt x="609600" y="1225042"/>
                </a:lnTo>
                <a:lnTo>
                  <a:pt x="581914" y="1305560"/>
                </a:lnTo>
                <a:lnTo>
                  <a:pt x="613422" y="1301381"/>
                </a:lnTo>
                <a:lnTo>
                  <a:pt x="753541" y="2353183"/>
                </a:lnTo>
                <a:lnTo>
                  <a:pt x="63512" y="1801063"/>
                </a:lnTo>
                <a:lnTo>
                  <a:pt x="69875" y="1793113"/>
                </a:lnTo>
                <a:lnTo>
                  <a:pt x="83312" y="1776349"/>
                </a:lnTo>
                <a:lnTo>
                  <a:pt x="0" y="1758442"/>
                </a:lnTo>
                <a:lnTo>
                  <a:pt x="35687" y="1835785"/>
                </a:lnTo>
                <a:lnTo>
                  <a:pt x="55549" y="1810994"/>
                </a:lnTo>
                <a:lnTo>
                  <a:pt x="758063" y="2372995"/>
                </a:lnTo>
                <a:lnTo>
                  <a:pt x="762000" y="2368042"/>
                </a:lnTo>
                <a:lnTo>
                  <a:pt x="768350" y="23671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57665" y="7116983"/>
            <a:ext cx="219710" cy="232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300" spc="-10" dirty="0">
                <a:latin typeface="Arial Black"/>
                <a:cs typeface="Arial Black"/>
              </a:rPr>
              <a:t>37</a:t>
            </a:r>
            <a:endParaRPr sz="13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961" y="493598"/>
            <a:ext cx="58242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Palindrome</a:t>
            </a:r>
            <a:r>
              <a:rPr sz="4800" spc="-65" dirty="0"/>
              <a:t> </a:t>
            </a:r>
            <a:r>
              <a:rPr sz="4800" dirty="0"/>
              <a:t>Checking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25780" y="1322832"/>
            <a:ext cx="9029700" cy="6012180"/>
            <a:chOff x="525780" y="1322832"/>
            <a:chExt cx="9029700" cy="6012180"/>
          </a:xfrm>
        </p:grpSpPr>
        <p:sp>
          <p:nvSpPr>
            <p:cNvPr id="5" name="object 5"/>
            <p:cNvSpPr/>
            <p:nvPr/>
          </p:nvSpPr>
          <p:spPr>
            <a:xfrm>
              <a:off x="544830" y="1341882"/>
              <a:ext cx="8991600" cy="5974080"/>
            </a:xfrm>
            <a:custGeom>
              <a:avLst/>
              <a:gdLst/>
              <a:ahLst/>
              <a:cxnLst/>
              <a:rect l="l" t="t" r="r" b="b"/>
              <a:pathLst>
                <a:path w="8991600" h="5974080">
                  <a:moveTo>
                    <a:pt x="8991600" y="0"/>
                  </a:moveTo>
                  <a:lnTo>
                    <a:pt x="0" y="0"/>
                  </a:lnTo>
                  <a:lnTo>
                    <a:pt x="0" y="5974080"/>
                  </a:lnTo>
                  <a:lnTo>
                    <a:pt x="8991600" y="5974080"/>
                  </a:lnTo>
                  <a:lnTo>
                    <a:pt x="899160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4830" y="1341882"/>
              <a:ext cx="8991600" cy="5974080"/>
            </a:xfrm>
            <a:custGeom>
              <a:avLst/>
              <a:gdLst/>
              <a:ahLst/>
              <a:cxnLst/>
              <a:rect l="l" t="t" r="r" b="b"/>
              <a:pathLst>
                <a:path w="8991600" h="5974080">
                  <a:moveTo>
                    <a:pt x="0" y="5974080"/>
                  </a:moveTo>
                  <a:lnTo>
                    <a:pt x="8991600" y="5974080"/>
                  </a:lnTo>
                  <a:lnTo>
                    <a:pt x="8991600" y="0"/>
                  </a:lnTo>
                  <a:lnTo>
                    <a:pt x="0" y="0"/>
                  </a:lnTo>
                  <a:lnTo>
                    <a:pt x="0" y="597408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2561" y="1313262"/>
            <a:ext cx="2867025" cy="25507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400" b="1" dirty="0">
                <a:latin typeface="Times New Roman"/>
                <a:cs typeface="Times New Roman"/>
              </a:rPr>
              <a:t>void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main()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b="1" spc="-5" dirty="0">
                <a:latin typeface="Times New Roman"/>
                <a:cs typeface="Times New Roman"/>
              </a:rPr>
              <a:t>{</a:t>
            </a:r>
            <a:endParaRPr sz="2400" dirty="0">
              <a:latin typeface="Times New Roman"/>
              <a:cs typeface="Times New Roman"/>
            </a:endParaRPr>
          </a:p>
          <a:p>
            <a:pPr marL="241300" marR="5080">
              <a:lnSpc>
                <a:spcPct val="114999"/>
              </a:lnSpc>
            </a:pPr>
            <a:r>
              <a:rPr sz="2400" b="1" spc="-5" dirty="0">
                <a:latin typeface="Times New Roman"/>
                <a:cs typeface="Times New Roman"/>
              </a:rPr>
              <a:t>const int </a:t>
            </a:r>
            <a:r>
              <a:rPr sz="2400" b="1" spc="-10" dirty="0">
                <a:latin typeface="Times New Roman"/>
                <a:cs typeface="Times New Roman"/>
              </a:rPr>
              <a:t>SIZE </a:t>
            </a:r>
            <a:r>
              <a:rPr sz="2400" b="1" dirty="0">
                <a:latin typeface="Times New Roman"/>
                <a:cs typeface="Times New Roman"/>
              </a:rPr>
              <a:t>= 25; </a:t>
            </a:r>
            <a:r>
              <a:rPr sz="2400" b="1" spc="-59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int </a:t>
            </a:r>
            <a:r>
              <a:rPr sz="2400" b="1" dirty="0">
                <a:latin typeface="Times New Roman"/>
                <a:cs typeface="Times New Roman"/>
              </a:rPr>
              <a:t>i, flag, count=0; 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char </a:t>
            </a:r>
            <a:r>
              <a:rPr sz="2400" b="1" spc="-5" dirty="0">
                <a:latin typeface="Times New Roman"/>
                <a:cs typeface="Times New Roman"/>
              </a:rPr>
              <a:t>name[SIZE]; 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scanf("%s",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name);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3434" y="3472434"/>
            <a:ext cx="2167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/*</a:t>
            </a:r>
            <a:r>
              <a:rPr sz="24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Read</a:t>
            </a:r>
            <a:r>
              <a:rPr sz="24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Name</a:t>
            </a:r>
            <a:r>
              <a:rPr sz="2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*/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561" y="3838194"/>
            <a:ext cx="8072755" cy="339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416559">
              <a:lnSpc>
                <a:spcPct val="114999"/>
              </a:lnSpc>
              <a:spcBef>
                <a:spcPts val="100"/>
              </a:spcBef>
              <a:tabLst>
                <a:tab pos="4184015" algn="l"/>
              </a:tabLst>
            </a:pP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(i=0;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name[i]!='\0';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i++);	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/*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Find Length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String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*/ </a:t>
            </a:r>
            <a:r>
              <a:rPr sz="2400" b="1" spc="-5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printf("Total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length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 </a:t>
            </a:r>
            <a:r>
              <a:rPr sz="2400" b="1" spc="-5" dirty="0">
                <a:latin typeface="Times New Roman"/>
                <a:cs typeface="Times New Roman"/>
              </a:rPr>
              <a:t>%d\n",i);</a:t>
            </a:r>
            <a:endParaRPr sz="24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430"/>
              </a:spcBef>
              <a:tabLst>
                <a:tab pos="148145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count=i;	</a:t>
            </a:r>
            <a:r>
              <a:rPr sz="2400" b="1" dirty="0">
                <a:latin typeface="Times New Roman"/>
                <a:cs typeface="Times New Roman"/>
              </a:rPr>
              <a:t>flag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0;</a:t>
            </a:r>
            <a:endParaRPr sz="2400" dirty="0">
              <a:latin typeface="Times New Roman"/>
              <a:cs typeface="Times New Roman"/>
            </a:endParaRPr>
          </a:p>
          <a:p>
            <a:pPr marL="241300" marR="5080">
              <a:lnSpc>
                <a:spcPct val="114999"/>
              </a:lnSpc>
              <a:spcBef>
                <a:spcPts val="5"/>
              </a:spcBef>
              <a:tabLst>
                <a:tab pos="5196840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/* Loop</a:t>
            </a:r>
            <a:r>
              <a:rPr sz="24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below</a:t>
            </a:r>
            <a:r>
              <a:rPr sz="2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checks for</a:t>
            </a:r>
            <a:r>
              <a:rPr sz="2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palindrome	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by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 comparison*/ </a:t>
            </a:r>
            <a:r>
              <a:rPr sz="2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for(i=0;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i&lt;count;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i++)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if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(name[i]!=name[count-i-1])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flag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1;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if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(flag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==0)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printf</a:t>
            </a:r>
            <a:r>
              <a:rPr sz="2400" b="1" spc="-10" dirty="0">
                <a:latin typeface="Times New Roman"/>
                <a:cs typeface="Times New Roman"/>
              </a:rPr>
              <a:t> ("%s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is</a:t>
            </a:r>
            <a:r>
              <a:rPr sz="2400" b="1" dirty="0">
                <a:latin typeface="Times New Roman"/>
                <a:cs typeface="Times New Roman"/>
              </a:rPr>
              <a:t> a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Palindrome\n",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name);</a:t>
            </a:r>
            <a:endParaRPr sz="24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sz="2400" b="1" dirty="0">
                <a:latin typeface="Times New Roman"/>
                <a:cs typeface="Times New Roman"/>
              </a:rPr>
              <a:t>else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printf("%s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 </a:t>
            </a:r>
            <a:r>
              <a:rPr sz="2400" b="1" spc="-5" dirty="0">
                <a:latin typeface="Times New Roman"/>
                <a:cs typeface="Times New Roman"/>
              </a:rPr>
              <a:t>NOT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 </a:t>
            </a:r>
            <a:r>
              <a:rPr sz="2400" b="1" spc="-5" dirty="0">
                <a:latin typeface="Times New Roman"/>
                <a:cs typeface="Times New Roman"/>
              </a:rPr>
              <a:t>Palindrome\n",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name);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b="1" spc="-5" dirty="0">
                <a:latin typeface="Times New Roman"/>
                <a:cs typeface="Times New Roman"/>
              </a:rPr>
              <a:t>}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363" y="645998"/>
            <a:ext cx="44297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Exercises</a:t>
            </a:r>
            <a:endParaRPr sz="48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3783" y="1348861"/>
            <a:ext cx="8676234" cy="5755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4577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Write </a:t>
            </a:r>
            <a:r>
              <a:rPr sz="2400" b="1" dirty="0">
                <a:latin typeface="Times New Roman"/>
                <a:cs typeface="Times New Roman"/>
              </a:rPr>
              <a:t>a </a:t>
            </a:r>
            <a:r>
              <a:rPr sz="2400" b="1" spc="-5" dirty="0">
                <a:latin typeface="Times New Roman"/>
                <a:cs typeface="Times New Roman"/>
              </a:rPr>
              <a:t>C </a:t>
            </a:r>
            <a:r>
              <a:rPr sz="2400" b="1" spc="-10" dirty="0">
                <a:latin typeface="Times New Roman"/>
                <a:cs typeface="Times New Roman"/>
              </a:rPr>
              <a:t>program </a:t>
            </a:r>
            <a:r>
              <a:rPr sz="2400" b="1" dirty="0">
                <a:latin typeface="Times New Roman"/>
                <a:cs typeface="Times New Roman"/>
              </a:rPr>
              <a:t>that </a:t>
            </a:r>
            <a:r>
              <a:rPr sz="2400" b="1" spc="-15" dirty="0">
                <a:latin typeface="Times New Roman"/>
                <a:cs typeface="Times New Roman"/>
              </a:rPr>
              <a:t>reads </a:t>
            </a:r>
            <a:r>
              <a:rPr sz="2400" b="1" spc="-5" dirty="0">
                <a:latin typeface="Times New Roman"/>
                <a:cs typeface="Times New Roman"/>
              </a:rPr>
              <a:t>an </a:t>
            </a:r>
            <a:r>
              <a:rPr sz="2400" b="1" dirty="0">
                <a:latin typeface="Times New Roman"/>
                <a:cs typeface="Times New Roman"/>
              </a:rPr>
              <a:t>integer </a:t>
            </a:r>
            <a:r>
              <a:rPr sz="2400" b="1" spc="-5" dirty="0">
                <a:latin typeface="Times New Roman"/>
                <a:cs typeface="Times New Roman"/>
              </a:rPr>
              <a:t>n and </a:t>
            </a:r>
            <a:r>
              <a:rPr sz="2400" b="1" spc="-10" dirty="0">
                <a:latin typeface="Times New Roman"/>
                <a:cs typeface="Times New Roman"/>
              </a:rPr>
              <a:t>stores </a:t>
            </a:r>
            <a:r>
              <a:rPr sz="2400" b="1" spc="-5" dirty="0">
                <a:latin typeface="Times New Roman"/>
                <a:cs typeface="Times New Roman"/>
              </a:rPr>
              <a:t>the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first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Fibonacci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numbers</a:t>
            </a:r>
            <a:r>
              <a:rPr sz="2400" b="1" dirty="0">
                <a:latin typeface="Times New Roman"/>
                <a:cs typeface="Times New Roman"/>
              </a:rPr>
              <a:t> in </a:t>
            </a:r>
            <a:r>
              <a:rPr sz="2400" b="1" spc="-5" dirty="0">
                <a:latin typeface="Times New Roman"/>
                <a:cs typeface="Times New Roman"/>
              </a:rPr>
              <a:t>an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array.</a:t>
            </a:r>
            <a:r>
              <a:rPr lang="en-US" sz="2400" b="1" spc="-25" dirty="0">
                <a:latin typeface="Times New Roman"/>
                <a:cs typeface="Times New Roman"/>
              </a:rPr>
              <a:t>(n &lt; 10^5)</a:t>
            </a:r>
          </a:p>
          <a:p>
            <a:pPr marL="12065" marR="44577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469900" algn="l"/>
              </a:tabLst>
            </a:pPr>
            <a:r>
              <a:rPr lang="en-US" sz="2400" b="1" spc="-25" dirty="0">
                <a:latin typeface="Times New Roman"/>
                <a:cs typeface="Times New Roman"/>
              </a:rPr>
              <a:t>         5</a:t>
            </a:r>
          </a:p>
          <a:p>
            <a:pPr marL="12065" marR="44577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469900" algn="l"/>
              </a:tabLst>
            </a:pPr>
            <a:r>
              <a:rPr lang="en-US" sz="2400" b="1" spc="-25" dirty="0">
                <a:latin typeface="Times New Roman"/>
                <a:cs typeface="Times New Roman"/>
              </a:rPr>
              <a:t>		   0 1 1 2 3 </a:t>
            </a:r>
            <a:endParaRPr lang="en-US" sz="2400" b="1" dirty="0">
              <a:latin typeface="Times New Roman"/>
              <a:cs typeface="Times New Roman"/>
            </a:endParaRPr>
          </a:p>
          <a:p>
            <a:pPr marL="354965" marR="44577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Read </a:t>
            </a:r>
            <a:r>
              <a:rPr sz="2400" b="1" dirty="0">
                <a:latin typeface="Times New Roman"/>
                <a:cs typeface="Times New Roman"/>
              </a:rPr>
              <a:t>in </a:t>
            </a:r>
            <a:r>
              <a:rPr sz="2400" b="1" spc="-5" dirty="0">
                <a:latin typeface="Times New Roman"/>
                <a:cs typeface="Times New Roman"/>
              </a:rPr>
              <a:t>an </a:t>
            </a:r>
            <a:r>
              <a:rPr sz="2400" b="1" dirty="0">
                <a:latin typeface="Times New Roman"/>
                <a:cs typeface="Times New Roman"/>
              </a:rPr>
              <a:t>integer </a:t>
            </a:r>
            <a:r>
              <a:rPr sz="2400" b="1" spc="-5" dirty="0">
                <a:latin typeface="Times New Roman"/>
                <a:cs typeface="Times New Roman"/>
              </a:rPr>
              <a:t>n, </a:t>
            </a:r>
            <a:r>
              <a:rPr sz="2400" b="1" spc="-15" dirty="0">
                <a:latin typeface="Times New Roman"/>
                <a:cs typeface="Times New Roman"/>
              </a:rPr>
              <a:t>read </a:t>
            </a:r>
            <a:r>
              <a:rPr sz="2400" b="1" spc="-5" dirty="0">
                <a:latin typeface="Times New Roman"/>
                <a:cs typeface="Times New Roman"/>
              </a:rPr>
              <a:t>in n </a:t>
            </a:r>
            <a:r>
              <a:rPr sz="2400" b="1" dirty="0">
                <a:latin typeface="Times New Roman"/>
                <a:cs typeface="Times New Roman"/>
              </a:rPr>
              <a:t>integers </a:t>
            </a:r>
            <a:r>
              <a:rPr sz="2400" b="1" spc="-5" dirty="0">
                <a:latin typeface="Times New Roman"/>
                <a:cs typeface="Times New Roman"/>
              </a:rPr>
              <a:t>and print the </a:t>
            </a:r>
            <a:r>
              <a:rPr sz="2400" b="1" dirty="0">
                <a:latin typeface="Times New Roman"/>
                <a:cs typeface="Times New Roman"/>
              </a:rPr>
              <a:t>integer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with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highest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frequency.</a:t>
            </a:r>
            <a:r>
              <a:rPr lang="en-US" sz="2400" b="1" spc="-20" dirty="0">
                <a:latin typeface="Times New Roman"/>
                <a:cs typeface="Times New Roman"/>
              </a:rPr>
              <a:t> (n &lt; 10^3,a[</a:t>
            </a:r>
            <a:r>
              <a:rPr lang="en-US" sz="2400" b="1" spc="-20" dirty="0" err="1">
                <a:latin typeface="Times New Roman"/>
                <a:cs typeface="Times New Roman"/>
              </a:rPr>
              <a:t>i</a:t>
            </a:r>
            <a:r>
              <a:rPr lang="en-US" sz="2400" b="1" spc="-20" dirty="0">
                <a:latin typeface="Times New Roman"/>
                <a:cs typeface="Times New Roman"/>
              </a:rPr>
              <a:t>]&lt;10^5)</a:t>
            </a:r>
          </a:p>
          <a:p>
            <a:pPr marL="12065" marR="5080">
              <a:lnSpc>
                <a:spcPct val="100000"/>
              </a:lnSpc>
              <a:spcBef>
                <a:spcPts val="434"/>
              </a:spcBef>
              <a:tabLst>
                <a:tab pos="469265" algn="l"/>
                <a:tab pos="469900" algn="l"/>
              </a:tabLst>
            </a:pPr>
            <a:r>
              <a:rPr lang="en-US" sz="2400" b="1" spc="-20" dirty="0">
                <a:latin typeface="Times New Roman"/>
                <a:cs typeface="Times New Roman"/>
              </a:rPr>
              <a:t> 			6</a:t>
            </a:r>
          </a:p>
          <a:p>
            <a:pPr marL="12065" marR="5080">
              <a:lnSpc>
                <a:spcPct val="100000"/>
              </a:lnSpc>
              <a:spcBef>
                <a:spcPts val="434"/>
              </a:spcBef>
              <a:tabLst>
                <a:tab pos="469265" algn="l"/>
                <a:tab pos="469900" algn="l"/>
              </a:tabLst>
            </a:pPr>
            <a:r>
              <a:rPr lang="en-US" sz="2400" b="1" spc="-20" dirty="0">
                <a:latin typeface="Times New Roman"/>
                <a:cs typeface="Times New Roman"/>
              </a:rPr>
              <a:t>           4 2 3 4 2 4</a:t>
            </a:r>
          </a:p>
          <a:p>
            <a:pPr marL="354965" marR="5080" indent="-34290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Read</a:t>
            </a:r>
            <a:r>
              <a:rPr sz="2400" b="1" dirty="0">
                <a:latin typeface="Times New Roman"/>
                <a:cs typeface="Times New Roman"/>
              </a:rPr>
              <a:t> in</a:t>
            </a:r>
            <a:r>
              <a:rPr sz="2400" b="1" spc="-10" dirty="0">
                <a:latin typeface="Times New Roman"/>
                <a:cs typeface="Times New Roman"/>
              </a:rPr>
              <a:t> two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names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and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compare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them </a:t>
            </a:r>
            <a:r>
              <a:rPr sz="2400" b="1" spc="-5" dirty="0">
                <a:latin typeface="Times New Roman"/>
                <a:cs typeface="Times New Roman"/>
              </a:rPr>
              <a:t>and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print </a:t>
            </a:r>
            <a:r>
              <a:rPr sz="2400" b="1" dirty="0">
                <a:latin typeface="Times New Roman"/>
                <a:cs typeface="Times New Roman"/>
              </a:rPr>
              <a:t>them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in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lexicographic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(dictionary)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40" dirty="0">
                <a:latin typeface="Times New Roman"/>
                <a:cs typeface="Times New Roman"/>
              </a:rPr>
              <a:t>order.</a:t>
            </a:r>
            <a:endParaRPr lang="en-US" sz="2400" b="1" spc="-40" dirty="0">
              <a:latin typeface="Times New Roman"/>
              <a:cs typeface="Times New Roman"/>
            </a:endParaRPr>
          </a:p>
          <a:p>
            <a:pPr marL="12065" marR="496570">
              <a:lnSpc>
                <a:spcPct val="100000"/>
              </a:lnSpc>
              <a:spcBef>
                <a:spcPts val="430"/>
              </a:spcBef>
              <a:tabLst>
                <a:tab pos="469265" algn="l"/>
                <a:tab pos="469900" algn="l"/>
              </a:tabLst>
            </a:pPr>
            <a:r>
              <a:rPr lang="en-IN" sz="2400" b="1" spc="-40" dirty="0">
                <a:latin typeface="Times New Roman"/>
                <a:cs typeface="Times New Roman"/>
              </a:rPr>
              <a:t>	</a:t>
            </a:r>
            <a:r>
              <a:rPr lang="en-IN" sz="2000" b="1" spc="-40" dirty="0">
                <a:latin typeface="Times New Roman"/>
                <a:cs typeface="Times New Roman"/>
              </a:rPr>
              <a:t>		INPUT</a:t>
            </a:r>
            <a:endParaRPr lang="en-US" sz="2000" b="1" spc="-40" dirty="0">
              <a:latin typeface="Times New Roman"/>
              <a:cs typeface="Times New Roman"/>
            </a:endParaRPr>
          </a:p>
          <a:p>
            <a:pPr marL="926465" marR="496570" lvl="2">
              <a:spcBef>
                <a:spcPts val="430"/>
              </a:spcBef>
              <a:tabLst>
                <a:tab pos="469265" algn="l"/>
                <a:tab pos="469900" algn="l"/>
              </a:tabLst>
            </a:pPr>
            <a:r>
              <a:rPr lang="en-IN" sz="2000" b="1" dirty="0" err="1">
                <a:latin typeface="Times New Roman"/>
                <a:cs typeface="Times New Roman"/>
              </a:rPr>
              <a:t>ababd</a:t>
            </a:r>
            <a:endParaRPr lang="en-IN" sz="2000" b="1" dirty="0">
              <a:latin typeface="Times New Roman"/>
              <a:cs typeface="Times New Roman"/>
            </a:endParaRPr>
          </a:p>
          <a:p>
            <a:pPr marL="926465" marR="496570" lvl="2">
              <a:spcBef>
                <a:spcPts val="430"/>
              </a:spcBef>
              <a:tabLst>
                <a:tab pos="469265" algn="l"/>
                <a:tab pos="469900" algn="l"/>
              </a:tabLst>
            </a:pPr>
            <a:r>
              <a:rPr lang="en-IN" sz="2000" b="1" dirty="0" err="1">
                <a:latin typeface="Times New Roman"/>
                <a:cs typeface="Times New Roman"/>
              </a:rPr>
              <a:t>abaad</a:t>
            </a:r>
            <a:endParaRPr lang="en-IN" sz="2000" b="1" dirty="0">
              <a:latin typeface="Times New Roman"/>
              <a:cs typeface="Times New Roman"/>
            </a:endParaRPr>
          </a:p>
          <a:p>
            <a:pPr marL="926465" marR="496570" lvl="2">
              <a:spcBef>
                <a:spcPts val="430"/>
              </a:spcBef>
              <a:tabLst>
                <a:tab pos="469265" algn="l"/>
                <a:tab pos="469900" algn="l"/>
              </a:tabLst>
            </a:pPr>
            <a:r>
              <a:rPr lang="en-IN" sz="2000" b="1" dirty="0">
                <a:latin typeface="Times New Roman"/>
                <a:cs typeface="Times New Roman"/>
              </a:rPr>
              <a:t>OUTPUT</a:t>
            </a:r>
          </a:p>
          <a:p>
            <a:pPr marL="926465" marR="496570" lvl="2">
              <a:spcBef>
                <a:spcPts val="430"/>
              </a:spcBef>
              <a:tabLst>
                <a:tab pos="469265" algn="l"/>
                <a:tab pos="469900" algn="l"/>
              </a:tabLst>
            </a:pPr>
            <a:r>
              <a:rPr lang="en-IN" sz="2000" b="1" dirty="0" err="1">
                <a:latin typeface="Times New Roman"/>
                <a:cs typeface="Times New Roman"/>
              </a:rPr>
              <a:t>abaad</a:t>
            </a:r>
            <a:r>
              <a:rPr lang="en-IN" sz="2000" b="1" dirty="0">
                <a:latin typeface="Times New Roman"/>
                <a:cs typeface="Times New Roman"/>
              </a:rPr>
              <a:t> </a:t>
            </a:r>
            <a:r>
              <a:rPr lang="en-IN" sz="2000" b="1" dirty="0" err="1">
                <a:latin typeface="Times New Roman"/>
                <a:cs typeface="Times New Roman"/>
              </a:rPr>
              <a:t>ababd</a:t>
            </a:r>
            <a:endParaRPr sz="20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363" y="645998"/>
            <a:ext cx="44297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Some</a:t>
            </a:r>
            <a:r>
              <a:rPr sz="4800" spc="-55" dirty="0"/>
              <a:t> </a:t>
            </a:r>
            <a:r>
              <a:rPr sz="4800" spc="-5" dirty="0"/>
              <a:t>Exercises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9066" y="1749933"/>
            <a:ext cx="8318500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44577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Write </a:t>
            </a:r>
            <a:r>
              <a:rPr sz="2400" b="1" dirty="0">
                <a:latin typeface="Times New Roman"/>
                <a:cs typeface="Times New Roman"/>
              </a:rPr>
              <a:t>a </a:t>
            </a:r>
            <a:r>
              <a:rPr sz="2400" b="1" spc="-5" dirty="0">
                <a:latin typeface="Times New Roman"/>
                <a:cs typeface="Times New Roman"/>
              </a:rPr>
              <a:t>C </a:t>
            </a:r>
            <a:r>
              <a:rPr sz="2400" b="1" spc="-10" dirty="0">
                <a:latin typeface="Times New Roman"/>
                <a:cs typeface="Times New Roman"/>
              </a:rPr>
              <a:t>program </a:t>
            </a:r>
            <a:r>
              <a:rPr sz="2400" b="1" dirty="0">
                <a:latin typeface="Times New Roman"/>
                <a:cs typeface="Times New Roman"/>
              </a:rPr>
              <a:t>that </a:t>
            </a:r>
            <a:r>
              <a:rPr sz="2400" b="1" spc="-15" dirty="0">
                <a:latin typeface="Times New Roman"/>
                <a:cs typeface="Times New Roman"/>
              </a:rPr>
              <a:t>reads </a:t>
            </a:r>
            <a:r>
              <a:rPr sz="2400" b="1" spc="-5" dirty="0">
                <a:latin typeface="Times New Roman"/>
                <a:cs typeface="Times New Roman"/>
              </a:rPr>
              <a:t>an </a:t>
            </a:r>
            <a:r>
              <a:rPr sz="2400" b="1" dirty="0">
                <a:latin typeface="Times New Roman"/>
                <a:cs typeface="Times New Roman"/>
              </a:rPr>
              <a:t>integer </a:t>
            </a:r>
            <a:r>
              <a:rPr sz="2400" b="1" spc="-5" dirty="0">
                <a:latin typeface="Times New Roman"/>
                <a:cs typeface="Times New Roman"/>
              </a:rPr>
              <a:t>n and </a:t>
            </a:r>
            <a:r>
              <a:rPr sz="2400" b="1" spc="-10" dirty="0">
                <a:latin typeface="Times New Roman"/>
                <a:cs typeface="Times New Roman"/>
              </a:rPr>
              <a:t>stores </a:t>
            </a:r>
            <a:r>
              <a:rPr sz="2400" b="1" spc="-5" dirty="0">
                <a:latin typeface="Times New Roman"/>
                <a:cs typeface="Times New Roman"/>
              </a:rPr>
              <a:t>the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first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Fibonacci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numbers</a:t>
            </a:r>
            <a:r>
              <a:rPr sz="2400" b="1" dirty="0">
                <a:latin typeface="Times New Roman"/>
                <a:cs typeface="Times New Roman"/>
              </a:rPr>
              <a:t> in </a:t>
            </a:r>
            <a:r>
              <a:rPr sz="2400" b="1" spc="-5" dirty="0">
                <a:latin typeface="Times New Roman"/>
                <a:cs typeface="Times New Roman"/>
              </a:rPr>
              <a:t>an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array.</a:t>
            </a:r>
            <a:endParaRPr sz="2400">
              <a:latin typeface="Times New Roman"/>
              <a:cs typeface="Times New Roman"/>
            </a:endParaRPr>
          </a:p>
          <a:p>
            <a:pPr marL="469265" marR="744220" indent="-4572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Write </a:t>
            </a:r>
            <a:r>
              <a:rPr sz="2400" b="1" dirty="0">
                <a:latin typeface="Times New Roman"/>
                <a:cs typeface="Times New Roman"/>
              </a:rPr>
              <a:t>a </a:t>
            </a:r>
            <a:r>
              <a:rPr sz="2400" b="1" spc="-5" dirty="0">
                <a:latin typeface="Times New Roman"/>
                <a:cs typeface="Times New Roman"/>
              </a:rPr>
              <a:t>C </a:t>
            </a:r>
            <a:r>
              <a:rPr sz="2400" b="1" spc="-10" dirty="0">
                <a:latin typeface="Times New Roman"/>
                <a:cs typeface="Times New Roman"/>
              </a:rPr>
              <a:t>program </a:t>
            </a:r>
            <a:r>
              <a:rPr sz="2400" b="1" dirty="0">
                <a:latin typeface="Times New Roman"/>
                <a:cs typeface="Times New Roman"/>
              </a:rPr>
              <a:t>that </a:t>
            </a:r>
            <a:r>
              <a:rPr sz="2400" b="1" spc="-15" dirty="0">
                <a:latin typeface="Times New Roman"/>
                <a:cs typeface="Times New Roman"/>
              </a:rPr>
              <a:t>reads </a:t>
            </a:r>
            <a:r>
              <a:rPr sz="2400" b="1" spc="-5" dirty="0">
                <a:latin typeface="Times New Roman"/>
                <a:cs typeface="Times New Roman"/>
              </a:rPr>
              <a:t>an </a:t>
            </a:r>
            <a:r>
              <a:rPr sz="2400" b="1" dirty="0">
                <a:latin typeface="Times New Roman"/>
                <a:cs typeface="Times New Roman"/>
              </a:rPr>
              <a:t>integer </a:t>
            </a:r>
            <a:r>
              <a:rPr sz="2400" b="1" spc="-5" dirty="0">
                <a:latin typeface="Times New Roman"/>
                <a:cs typeface="Times New Roman"/>
              </a:rPr>
              <a:t>n and uses an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array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efficiently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find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out the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first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prime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numbers.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Read </a:t>
            </a:r>
            <a:r>
              <a:rPr sz="2400" b="1" dirty="0">
                <a:latin typeface="Times New Roman"/>
                <a:cs typeface="Times New Roman"/>
              </a:rPr>
              <a:t>in </a:t>
            </a:r>
            <a:r>
              <a:rPr sz="2400" b="1" spc="-5" dirty="0">
                <a:latin typeface="Times New Roman"/>
                <a:cs typeface="Times New Roman"/>
              </a:rPr>
              <a:t>an </a:t>
            </a:r>
            <a:r>
              <a:rPr sz="2400" b="1" dirty="0">
                <a:latin typeface="Times New Roman"/>
                <a:cs typeface="Times New Roman"/>
              </a:rPr>
              <a:t>integer </a:t>
            </a:r>
            <a:r>
              <a:rPr sz="2400" b="1" spc="-5" dirty="0">
                <a:latin typeface="Times New Roman"/>
                <a:cs typeface="Times New Roman"/>
              </a:rPr>
              <a:t>n, </a:t>
            </a:r>
            <a:r>
              <a:rPr sz="2400" b="1" spc="-15" dirty="0">
                <a:latin typeface="Times New Roman"/>
                <a:cs typeface="Times New Roman"/>
              </a:rPr>
              <a:t>read </a:t>
            </a:r>
            <a:r>
              <a:rPr sz="2400" b="1" spc="-5" dirty="0">
                <a:latin typeface="Times New Roman"/>
                <a:cs typeface="Times New Roman"/>
              </a:rPr>
              <a:t>in n </a:t>
            </a:r>
            <a:r>
              <a:rPr sz="2400" b="1" dirty="0">
                <a:latin typeface="Times New Roman"/>
                <a:cs typeface="Times New Roman"/>
              </a:rPr>
              <a:t>integers </a:t>
            </a:r>
            <a:r>
              <a:rPr sz="2400" b="1" spc="-5" dirty="0">
                <a:latin typeface="Times New Roman"/>
                <a:cs typeface="Times New Roman"/>
              </a:rPr>
              <a:t>and print the </a:t>
            </a:r>
            <a:r>
              <a:rPr sz="2400" b="1" dirty="0">
                <a:latin typeface="Times New Roman"/>
                <a:cs typeface="Times New Roman"/>
              </a:rPr>
              <a:t>integer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with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highest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frequency.</a:t>
            </a:r>
            <a:endParaRPr sz="2400">
              <a:latin typeface="Times New Roman"/>
              <a:cs typeface="Times New Roman"/>
            </a:endParaRPr>
          </a:p>
          <a:p>
            <a:pPr marL="469265" marR="509270" indent="-45720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Read</a:t>
            </a:r>
            <a:r>
              <a:rPr sz="2400" b="1" dirty="0">
                <a:latin typeface="Times New Roman"/>
                <a:cs typeface="Times New Roman"/>
              </a:rPr>
              <a:t> in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integer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n,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read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numbers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and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find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out</a:t>
            </a:r>
            <a:r>
              <a:rPr sz="2400" b="1" dirty="0">
                <a:latin typeface="Times New Roman"/>
                <a:cs typeface="Times New Roman"/>
              </a:rPr>
              <a:t> the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mean, median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and</a:t>
            </a:r>
            <a:r>
              <a:rPr sz="2400" b="1" dirty="0">
                <a:latin typeface="Times New Roman"/>
                <a:cs typeface="Times New Roman"/>
              </a:rPr>
              <a:t> mode.</a:t>
            </a:r>
            <a:endParaRPr sz="2400">
              <a:latin typeface="Times New Roman"/>
              <a:cs typeface="Times New Roman"/>
            </a:endParaRPr>
          </a:p>
          <a:p>
            <a:pPr marL="469265" marR="496570" indent="-4572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Read</a:t>
            </a:r>
            <a:r>
              <a:rPr sz="2400" b="1" dirty="0">
                <a:latin typeface="Times New Roman"/>
                <a:cs typeface="Times New Roman"/>
              </a:rPr>
              <a:t> in</a:t>
            </a:r>
            <a:r>
              <a:rPr sz="2400" b="1" spc="-10" dirty="0">
                <a:latin typeface="Times New Roman"/>
                <a:cs typeface="Times New Roman"/>
              </a:rPr>
              <a:t> two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names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and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compare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them </a:t>
            </a:r>
            <a:r>
              <a:rPr sz="2400" b="1" spc="-5" dirty="0">
                <a:latin typeface="Times New Roman"/>
                <a:cs typeface="Times New Roman"/>
              </a:rPr>
              <a:t>and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print </a:t>
            </a:r>
            <a:r>
              <a:rPr sz="2400" b="1" dirty="0">
                <a:latin typeface="Times New Roman"/>
                <a:cs typeface="Times New Roman"/>
              </a:rPr>
              <a:t>them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in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lexicographic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(dictionary)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40" dirty="0">
                <a:latin typeface="Times New Roman"/>
                <a:cs typeface="Times New Roman"/>
              </a:rPr>
              <a:t>order.</a:t>
            </a:r>
            <a:endParaRPr sz="2400">
              <a:latin typeface="Times New Roman"/>
              <a:cs typeface="Times New Roman"/>
            </a:endParaRPr>
          </a:p>
          <a:p>
            <a:pPr marL="469265" marR="664210" indent="-45720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Read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integer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n,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read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in n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names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and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print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last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name when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compared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lexicographic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40" dirty="0">
                <a:latin typeface="Times New Roman"/>
                <a:cs typeface="Times New Roman"/>
              </a:rPr>
              <a:t>order.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052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561" y="552450"/>
            <a:ext cx="358775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spc="-60" dirty="0"/>
              <a:t> </a:t>
            </a:r>
            <a:r>
              <a:rPr spc="-5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56361" y="1642338"/>
            <a:ext cx="8367395" cy="496760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40"/>
              </a:spcBef>
              <a:buClr>
                <a:srgbClr val="00007C"/>
              </a:buClr>
              <a:buSzPct val="74285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500" spc="-5" dirty="0">
                <a:latin typeface="Arial MT"/>
                <a:cs typeface="Arial MT"/>
              </a:rPr>
              <a:t>Suppose</a:t>
            </a:r>
            <a:r>
              <a:rPr sz="3500" spc="1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we have 10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spc="-5" dirty="0">
                <a:latin typeface="Arial MT"/>
                <a:cs typeface="Arial MT"/>
              </a:rPr>
              <a:t>numbers</a:t>
            </a:r>
            <a:r>
              <a:rPr sz="3500" spc="1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to </a:t>
            </a:r>
            <a:r>
              <a:rPr sz="3500" spc="-5" dirty="0">
                <a:latin typeface="Arial MT"/>
                <a:cs typeface="Arial MT"/>
              </a:rPr>
              <a:t>handle</a:t>
            </a:r>
            <a:endParaRPr sz="3500" dirty="0">
              <a:latin typeface="Arial MT"/>
              <a:cs typeface="Arial MT"/>
            </a:endParaRPr>
          </a:p>
          <a:p>
            <a:pPr marL="390525" indent="-378460">
              <a:lnSpc>
                <a:spcPct val="100000"/>
              </a:lnSpc>
              <a:spcBef>
                <a:spcPts val="840"/>
              </a:spcBef>
              <a:buClr>
                <a:srgbClr val="00007C"/>
              </a:buClr>
              <a:buSzPct val="74285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500" dirty="0">
                <a:latin typeface="Arial MT"/>
                <a:cs typeface="Arial MT"/>
              </a:rPr>
              <a:t>Or</a:t>
            </a:r>
            <a:r>
              <a:rPr sz="3500" spc="-40" dirty="0">
                <a:latin typeface="Arial MT"/>
                <a:cs typeface="Arial MT"/>
              </a:rPr>
              <a:t> </a:t>
            </a:r>
            <a:r>
              <a:rPr sz="3500" spc="-10" dirty="0">
                <a:latin typeface="Arial MT"/>
                <a:cs typeface="Arial MT"/>
              </a:rPr>
              <a:t>20</a:t>
            </a:r>
            <a:endParaRPr sz="3500" dirty="0">
              <a:latin typeface="Arial MT"/>
              <a:cs typeface="Arial MT"/>
            </a:endParaRPr>
          </a:p>
          <a:p>
            <a:pPr marL="390525" indent="-378460">
              <a:lnSpc>
                <a:spcPct val="100000"/>
              </a:lnSpc>
              <a:spcBef>
                <a:spcPts val="840"/>
              </a:spcBef>
              <a:buClr>
                <a:srgbClr val="00007C"/>
              </a:buClr>
              <a:buSzPct val="74285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500" dirty="0">
                <a:latin typeface="Arial MT"/>
                <a:cs typeface="Arial MT"/>
              </a:rPr>
              <a:t>Or</a:t>
            </a:r>
            <a:r>
              <a:rPr sz="3500" spc="-45" dirty="0">
                <a:latin typeface="Arial MT"/>
                <a:cs typeface="Arial MT"/>
              </a:rPr>
              <a:t> </a:t>
            </a:r>
            <a:r>
              <a:rPr sz="3500" spc="-5" dirty="0">
                <a:latin typeface="Arial MT"/>
                <a:cs typeface="Arial MT"/>
              </a:rPr>
              <a:t>100</a:t>
            </a:r>
            <a:endParaRPr sz="3500" dirty="0">
              <a:latin typeface="Arial MT"/>
              <a:cs typeface="Arial MT"/>
            </a:endParaRPr>
          </a:p>
          <a:p>
            <a:pPr marL="390525" marR="228600" indent="-378460">
              <a:lnSpc>
                <a:spcPct val="100000"/>
              </a:lnSpc>
              <a:spcBef>
                <a:spcPts val="840"/>
              </a:spcBef>
              <a:buClr>
                <a:srgbClr val="00007C"/>
              </a:buClr>
              <a:buSzPct val="74285"/>
              <a:buFont typeface="Wingdings"/>
              <a:buChar char=""/>
              <a:tabLst>
                <a:tab pos="390525" algn="l"/>
                <a:tab pos="391160" algn="l"/>
                <a:tab pos="7338695" algn="l"/>
              </a:tabLst>
            </a:pPr>
            <a:r>
              <a:rPr sz="3500" dirty="0">
                <a:latin typeface="Arial MT"/>
                <a:cs typeface="Arial MT"/>
              </a:rPr>
              <a:t>Where</a:t>
            </a:r>
            <a:r>
              <a:rPr sz="3500" spc="-10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do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we st</a:t>
            </a:r>
            <a:r>
              <a:rPr sz="3500" spc="-15" dirty="0">
                <a:latin typeface="Arial MT"/>
                <a:cs typeface="Arial MT"/>
              </a:rPr>
              <a:t>o</a:t>
            </a:r>
            <a:r>
              <a:rPr sz="3500" dirty="0">
                <a:latin typeface="Arial MT"/>
                <a:cs typeface="Arial MT"/>
              </a:rPr>
              <a:t>re the</a:t>
            </a:r>
            <a:r>
              <a:rPr sz="3500" spc="10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nu</a:t>
            </a:r>
            <a:r>
              <a:rPr sz="3500" spc="-15" dirty="0">
                <a:latin typeface="Arial MT"/>
                <a:cs typeface="Arial MT"/>
              </a:rPr>
              <a:t>m</a:t>
            </a:r>
            <a:r>
              <a:rPr sz="3500" dirty="0">
                <a:latin typeface="Arial MT"/>
                <a:cs typeface="Arial MT"/>
              </a:rPr>
              <a:t>be</a:t>
            </a:r>
            <a:r>
              <a:rPr sz="3500" spc="-15" dirty="0">
                <a:latin typeface="Arial MT"/>
                <a:cs typeface="Arial MT"/>
              </a:rPr>
              <a:t>r</a:t>
            </a:r>
            <a:r>
              <a:rPr sz="3500" dirty="0">
                <a:latin typeface="Arial MT"/>
                <a:cs typeface="Arial MT"/>
              </a:rPr>
              <a:t>s ?	Use  100 </a:t>
            </a:r>
            <a:r>
              <a:rPr sz="3500" spc="-5" dirty="0">
                <a:latin typeface="Arial MT"/>
                <a:cs typeface="Arial MT"/>
              </a:rPr>
              <a:t>variables</a:t>
            </a:r>
            <a:r>
              <a:rPr sz="3500" dirty="0">
                <a:latin typeface="Arial MT"/>
                <a:cs typeface="Arial MT"/>
              </a:rPr>
              <a:t> ??</a:t>
            </a:r>
          </a:p>
          <a:p>
            <a:pPr marL="390525" indent="-378460">
              <a:lnSpc>
                <a:spcPct val="100000"/>
              </a:lnSpc>
              <a:spcBef>
                <a:spcPts val="845"/>
              </a:spcBef>
              <a:buClr>
                <a:srgbClr val="00007C"/>
              </a:buClr>
              <a:buSzPct val="74285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500" dirty="0">
                <a:latin typeface="Arial MT"/>
                <a:cs typeface="Arial MT"/>
              </a:rPr>
              <a:t>How</a:t>
            </a:r>
            <a:r>
              <a:rPr sz="3500" spc="-10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to</a:t>
            </a:r>
            <a:r>
              <a:rPr sz="3500" spc="-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tackle</a:t>
            </a:r>
            <a:r>
              <a:rPr sz="3500" spc="-5" dirty="0">
                <a:latin typeface="Arial MT"/>
                <a:cs typeface="Arial MT"/>
              </a:rPr>
              <a:t> this problem?</a:t>
            </a:r>
            <a:endParaRPr sz="3500" dirty="0">
              <a:latin typeface="Arial MT"/>
              <a:cs typeface="Arial MT"/>
            </a:endParaRPr>
          </a:p>
          <a:p>
            <a:pPr marL="390525" indent="-378460">
              <a:lnSpc>
                <a:spcPct val="100000"/>
              </a:lnSpc>
              <a:spcBef>
                <a:spcPts val="840"/>
              </a:spcBef>
              <a:buClr>
                <a:srgbClr val="00007C"/>
              </a:buClr>
              <a:buSzPct val="74285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500" spc="-5" dirty="0">
                <a:latin typeface="Arial MT"/>
                <a:cs typeface="Arial MT"/>
              </a:rPr>
              <a:t>Solution:</a:t>
            </a:r>
            <a:endParaRPr sz="3500" dirty="0">
              <a:latin typeface="Arial MT"/>
              <a:cs typeface="Arial MT"/>
            </a:endParaRPr>
          </a:p>
          <a:p>
            <a:pPr marL="832485" lvl="1" indent="-317500">
              <a:lnSpc>
                <a:spcPct val="100000"/>
              </a:lnSpc>
              <a:spcBef>
                <a:spcPts val="745"/>
              </a:spcBef>
              <a:buClr>
                <a:srgbClr val="9999CC"/>
              </a:buClr>
              <a:buSzPct val="79032"/>
              <a:buFont typeface="Wingdings"/>
              <a:buChar char=""/>
              <a:tabLst>
                <a:tab pos="833119" algn="l"/>
              </a:tabLst>
            </a:pPr>
            <a:r>
              <a:rPr sz="3100" spc="-5" dirty="0">
                <a:latin typeface="Arial MT"/>
                <a:cs typeface="Arial MT"/>
              </a:rPr>
              <a:t>Use</a:t>
            </a:r>
            <a:r>
              <a:rPr sz="3100" spc="-4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arrays</a:t>
            </a:r>
            <a:endParaRPr sz="31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0427" y="3259836"/>
            <a:ext cx="8181340" cy="1396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1365" algn="ctr">
              <a:lnSpc>
                <a:spcPts val="4250"/>
              </a:lnSpc>
            </a:pPr>
            <a:r>
              <a:rPr sz="5500" dirty="0">
                <a:solidFill>
                  <a:srgbClr val="FFFFFF"/>
                </a:solidFill>
              </a:rPr>
              <a:t>2-d</a:t>
            </a:r>
            <a:r>
              <a:rPr sz="5500" spc="-35" dirty="0">
                <a:solidFill>
                  <a:srgbClr val="FFFFFF"/>
                </a:solidFill>
              </a:rPr>
              <a:t> </a:t>
            </a:r>
            <a:r>
              <a:rPr sz="5500" spc="-5" dirty="0">
                <a:solidFill>
                  <a:srgbClr val="FFFFFF"/>
                </a:solidFill>
              </a:rPr>
              <a:t>Arrays</a:t>
            </a:r>
            <a:endParaRPr sz="55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561" y="354584"/>
            <a:ext cx="677037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Two</a:t>
            </a:r>
            <a:r>
              <a:rPr spc="-15" dirty="0"/>
              <a:t> </a:t>
            </a:r>
            <a:r>
              <a:rPr spc="-5" dirty="0"/>
              <a:t>Dimensional Arrays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32561" y="1519809"/>
            <a:ext cx="8705215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0525" marR="5080" indent="-378460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200" dirty="0">
                <a:latin typeface="Arial MT"/>
                <a:cs typeface="Arial MT"/>
              </a:rPr>
              <a:t>We </a:t>
            </a:r>
            <a:r>
              <a:rPr sz="3200" spc="-5" dirty="0">
                <a:latin typeface="Arial MT"/>
                <a:cs typeface="Arial MT"/>
              </a:rPr>
              <a:t>have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seen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that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array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variable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store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5" dirty="0">
                <a:latin typeface="Arial MT"/>
                <a:cs typeface="Arial MT"/>
              </a:rPr>
              <a:t> list</a:t>
            </a:r>
            <a:r>
              <a:rPr sz="3200" dirty="0">
                <a:latin typeface="Arial MT"/>
                <a:cs typeface="Arial MT"/>
              </a:rPr>
              <a:t> of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values</a:t>
            </a:r>
            <a:endParaRPr sz="3200">
              <a:latin typeface="Arial MT"/>
              <a:cs typeface="Arial MT"/>
            </a:endParaRPr>
          </a:p>
          <a:p>
            <a:pPr marL="390525" marR="344170" indent="-378460">
              <a:lnSpc>
                <a:spcPct val="100000"/>
              </a:lnSpc>
              <a:spcBef>
                <a:spcPts val="7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200" spc="-5" dirty="0">
                <a:latin typeface="Arial MT"/>
                <a:cs typeface="Arial MT"/>
              </a:rPr>
              <a:t>Many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applications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require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us to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store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Arial MT"/>
                <a:cs typeface="Arial MT"/>
              </a:rPr>
              <a:t>table </a:t>
            </a:r>
            <a:r>
              <a:rPr sz="3200" spc="-87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values</a:t>
            </a:r>
            <a:endParaRPr sz="3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57387" y="4565713"/>
          <a:ext cx="6720204" cy="2292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4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31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100" spc="-15" dirty="0">
                          <a:latin typeface="Arial MT"/>
                          <a:cs typeface="Arial MT"/>
                        </a:rPr>
                        <a:t>75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100" spc="-15" dirty="0">
                          <a:latin typeface="Arial MT"/>
                          <a:cs typeface="Arial MT"/>
                        </a:rPr>
                        <a:t>82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100" spc="-15" dirty="0">
                          <a:latin typeface="Arial MT"/>
                          <a:cs typeface="Arial MT"/>
                        </a:rPr>
                        <a:t>90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100" spc="-15" dirty="0">
                          <a:latin typeface="Arial MT"/>
                          <a:cs typeface="Arial MT"/>
                        </a:rPr>
                        <a:t>65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100" spc="-15" dirty="0">
                          <a:latin typeface="Arial MT"/>
                          <a:cs typeface="Arial MT"/>
                        </a:rPr>
                        <a:t>76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1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100" spc="-15" dirty="0">
                          <a:latin typeface="Arial MT"/>
                          <a:cs typeface="Arial MT"/>
                        </a:rPr>
                        <a:t>68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100" spc="-15" dirty="0">
                          <a:latin typeface="Arial MT"/>
                          <a:cs typeface="Arial MT"/>
                        </a:rPr>
                        <a:t>75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100" spc="-15" dirty="0">
                          <a:latin typeface="Arial MT"/>
                          <a:cs typeface="Arial MT"/>
                        </a:rPr>
                        <a:t>80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100" spc="-15" dirty="0">
                          <a:latin typeface="Arial MT"/>
                          <a:cs typeface="Arial MT"/>
                        </a:rPr>
                        <a:t>70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100" spc="-15" dirty="0">
                          <a:latin typeface="Arial MT"/>
                          <a:cs typeface="Arial MT"/>
                        </a:rPr>
                        <a:t>72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1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100" spc="-15" dirty="0">
                          <a:latin typeface="Arial MT"/>
                          <a:cs typeface="Arial MT"/>
                        </a:rPr>
                        <a:t>88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100" spc="-15" dirty="0">
                          <a:latin typeface="Arial MT"/>
                          <a:cs typeface="Arial MT"/>
                        </a:rPr>
                        <a:t>74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100" spc="-15" dirty="0">
                          <a:latin typeface="Arial MT"/>
                          <a:cs typeface="Arial MT"/>
                        </a:rPr>
                        <a:t>85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100" spc="-15" dirty="0">
                          <a:latin typeface="Arial MT"/>
                          <a:cs typeface="Arial MT"/>
                        </a:rPr>
                        <a:t>76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100" spc="-15" dirty="0">
                          <a:latin typeface="Arial MT"/>
                          <a:cs typeface="Arial MT"/>
                        </a:rPr>
                        <a:t>80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1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100" spc="-15" dirty="0">
                          <a:latin typeface="Arial MT"/>
                          <a:cs typeface="Arial MT"/>
                        </a:rPr>
                        <a:t>50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100" spc="-15" dirty="0">
                          <a:latin typeface="Arial MT"/>
                          <a:cs typeface="Arial MT"/>
                        </a:rPr>
                        <a:t>65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100" spc="-15" dirty="0">
                          <a:latin typeface="Arial MT"/>
                          <a:cs typeface="Arial MT"/>
                        </a:rPr>
                        <a:t>68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100" spc="-15" dirty="0">
                          <a:latin typeface="Arial MT"/>
                          <a:cs typeface="Arial MT"/>
                        </a:rPr>
                        <a:t>40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100" spc="-15" dirty="0">
                          <a:latin typeface="Arial MT"/>
                          <a:cs typeface="Arial MT"/>
                        </a:rPr>
                        <a:t>70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15162" y="4693107"/>
            <a:ext cx="1062355" cy="1844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Student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000" b="1" dirty="0">
                <a:latin typeface="Times New Roman"/>
                <a:cs typeface="Times New Roman"/>
              </a:rPr>
              <a:t>Student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000" b="1" dirty="0">
                <a:latin typeface="Times New Roman"/>
                <a:cs typeface="Times New Roman"/>
              </a:rPr>
              <a:t>Student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000" b="1" dirty="0">
                <a:latin typeface="Times New Roman"/>
                <a:cs typeface="Times New Roman"/>
              </a:rPr>
              <a:t>Student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4014" y="4190238"/>
            <a:ext cx="10350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Subject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4742" y="4190238"/>
            <a:ext cx="10350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Subject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8021" y="4190238"/>
            <a:ext cx="10337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Subject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2697" y="4190238"/>
            <a:ext cx="10350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Subject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37881" y="4190238"/>
            <a:ext cx="10337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Subject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937" y="857250"/>
            <a:ext cx="185737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2937" y="2210562"/>
            <a:ext cx="8846185" cy="3306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0525" marR="5080" indent="-378460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4285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500" dirty="0">
                <a:latin typeface="Arial MT"/>
                <a:cs typeface="Arial MT"/>
              </a:rPr>
              <a:t>The</a:t>
            </a:r>
            <a:r>
              <a:rPr sz="3500" spc="-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table</a:t>
            </a:r>
            <a:r>
              <a:rPr sz="3500" spc="10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contains</a:t>
            </a:r>
            <a:r>
              <a:rPr sz="3500" spc="1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a</a:t>
            </a:r>
            <a:r>
              <a:rPr sz="3500" spc="-5" dirty="0">
                <a:latin typeface="Arial MT"/>
                <a:cs typeface="Arial MT"/>
              </a:rPr>
              <a:t> total</a:t>
            </a:r>
            <a:r>
              <a:rPr sz="3500" spc="1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of 20 values,</a:t>
            </a:r>
            <a:r>
              <a:rPr sz="3500" spc="-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five </a:t>
            </a:r>
            <a:r>
              <a:rPr sz="3500" spc="-95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in</a:t>
            </a:r>
            <a:r>
              <a:rPr sz="3500" spc="-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each</a:t>
            </a:r>
            <a:r>
              <a:rPr sz="3500" spc="1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line</a:t>
            </a:r>
            <a:endParaRPr sz="3500">
              <a:latin typeface="Arial MT"/>
              <a:cs typeface="Arial MT"/>
            </a:endParaRPr>
          </a:p>
          <a:p>
            <a:pPr marL="832485" marR="1024890" lvl="1" indent="-317500">
              <a:lnSpc>
                <a:spcPct val="100000"/>
              </a:lnSpc>
              <a:spcBef>
                <a:spcPts val="745"/>
              </a:spcBef>
              <a:buClr>
                <a:srgbClr val="9999CC"/>
              </a:buClr>
              <a:buSzPct val="79032"/>
              <a:buFont typeface="Wingdings"/>
              <a:buChar char=""/>
              <a:tabLst>
                <a:tab pos="833119" algn="l"/>
              </a:tabLst>
            </a:pPr>
            <a:r>
              <a:rPr sz="3100" spc="-5" dirty="0">
                <a:latin typeface="Arial MT"/>
                <a:cs typeface="Arial MT"/>
              </a:rPr>
              <a:t>The table</a:t>
            </a:r>
            <a:r>
              <a:rPr sz="3100" spc="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can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be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regarded</a:t>
            </a:r>
            <a:r>
              <a:rPr sz="3100" spc="4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as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</a:t>
            </a:r>
            <a:r>
              <a:rPr sz="3100" spc="20" dirty="0">
                <a:latin typeface="Arial MT"/>
                <a:cs typeface="Arial MT"/>
              </a:rPr>
              <a:t> </a:t>
            </a: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matrix </a:t>
            </a:r>
            <a:r>
              <a:rPr sz="31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consisting</a:t>
            </a:r>
            <a:r>
              <a:rPr sz="3100" spc="2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of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four</a:t>
            </a:r>
            <a:r>
              <a:rPr sz="31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rows</a:t>
            </a:r>
            <a:r>
              <a:rPr sz="310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and</a:t>
            </a:r>
            <a:r>
              <a:rPr sz="3100" spc="20" dirty="0">
                <a:latin typeface="Arial MT"/>
                <a:cs typeface="Arial MT"/>
              </a:rPr>
              <a:t> </a:t>
            </a: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five</a:t>
            </a:r>
            <a:r>
              <a:rPr sz="31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100" spc="-10" dirty="0">
                <a:solidFill>
                  <a:srgbClr val="0000FF"/>
                </a:solidFill>
                <a:latin typeface="Arial MT"/>
                <a:cs typeface="Arial MT"/>
              </a:rPr>
              <a:t>columns</a:t>
            </a:r>
            <a:endParaRPr sz="3100">
              <a:latin typeface="Arial MT"/>
              <a:cs typeface="Arial MT"/>
            </a:endParaRPr>
          </a:p>
          <a:p>
            <a:pPr marL="390525" marR="281305" indent="-378460">
              <a:lnSpc>
                <a:spcPct val="100000"/>
              </a:lnSpc>
              <a:spcBef>
                <a:spcPts val="840"/>
              </a:spcBef>
              <a:buClr>
                <a:srgbClr val="00007C"/>
              </a:buClr>
              <a:buSzPct val="74285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500" dirty="0">
                <a:latin typeface="Arial MT"/>
                <a:cs typeface="Arial MT"/>
              </a:rPr>
              <a:t>C allows us to define such tables of items </a:t>
            </a:r>
            <a:r>
              <a:rPr sz="3500" spc="-960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by</a:t>
            </a:r>
            <a:r>
              <a:rPr sz="3500" spc="-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using </a:t>
            </a:r>
            <a:r>
              <a:rPr sz="3500" spc="-5" dirty="0">
                <a:solidFill>
                  <a:srgbClr val="0000FF"/>
                </a:solidFill>
                <a:latin typeface="Arial MT"/>
                <a:cs typeface="Arial MT"/>
              </a:rPr>
              <a:t>two-dimensional</a:t>
            </a:r>
            <a:r>
              <a:rPr sz="35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arrays</a:t>
            </a:r>
            <a:endParaRPr sz="3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937" y="857250"/>
            <a:ext cx="580009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Declaring</a:t>
            </a:r>
            <a:r>
              <a:rPr spc="-20" dirty="0"/>
              <a:t> </a:t>
            </a:r>
            <a:r>
              <a:rPr dirty="0"/>
              <a:t>2-D</a:t>
            </a:r>
            <a:r>
              <a:rPr spc="-30" dirty="0"/>
              <a:t> </a:t>
            </a:r>
            <a:r>
              <a:rPr spc="-5" dirty="0"/>
              <a:t>Arrays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2937" y="2102587"/>
            <a:ext cx="8426450" cy="357632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5"/>
              </a:spcBef>
              <a:buClr>
                <a:srgbClr val="00007C"/>
              </a:buClr>
              <a:buSzPct val="74285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500" dirty="0">
                <a:latin typeface="Arial MT"/>
                <a:cs typeface="Arial MT"/>
              </a:rPr>
              <a:t>General</a:t>
            </a:r>
            <a:r>
              <a:rPr sz="3500" spc="-30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form:</a:t>
            </a:r>
            <a:endParaRPr sz="3500">
              <a:latin typeface="Arial MT"/>
              <a:cs typeface="Arial MT"/>
            </a:endParaRPr>
          </a:p>
          <a:p>
            <a:pPr marL="844550">
              <a:lnSpc>
                <a:spcPct val="100000"/>
              </a:lnSpc>
              <a:spcBef>
                <a:spcPts val="745"/>
              </a:spcBef>
              <a:tabLst>
                <a:tab pos="1917064" algn="l"/>
              </a:tabLst>
            </a:pP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type	array_name</a:t>
            </a:r>
            <a:r>
              <a:rPr sz="3100" spc="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[row_size][column_size];</a:t>
            </a:r>
            <a:endParaRPr sz="3100">
              <a:latin typeface="Arial MT"/>
              <a:cs typeface="Arial MT"/>
            </a:endParaRPr>
          </a:p>
          <a:p>
            <a:pPr marL="390525" indent="-378460">
              <a:lnSpc>
                <a:spcPct val="100000"/>
              </a:lnSpc>
              <a:spcBef>
                <a:spcPts val="835"/>
              </a:spcBef>
              <a:buClr>
                <a:srgbClr val="00007C"/>
              </a:buClr>
              <a:buSzPct val="74285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500" dirty="0">
                <a:latin typeface="Arial MT"/>
                <a:cs typeface="Arial MT"/>
              </a:rPr>
              <a:t>Examples:</a:t>
            </a:r>
            <a:endParaRPr sz="3500">
              <a:latin typeface="Arial MT"/>
              <a:cs typeface="Arial MT"/>
            </a:endParaRPr>
          </a:p>
          <a:p>
            <a:pPr marL="844550" marR="4274185">
              <a:lnSpc>
                <a:spcPct val="120000"/>
              </a:lnSpc>
              <a:spcBef>
                <a:spcPts val="10"/>
              </a:spcBef>
              <a:tabLst>
                <a:tab pos="1478280" algn="l"/>
                <a:tab pos="1807210" algn="l"/>
              </a:tabLst>
            </a:pPr>
            <a:r>
              <a:rPr sz="3100" spc="-5" dirty="0">
                <a:latin typeface="Arial MT"/>
                <a:cs typeface="Arial MT"/>
              </a:rPr>
              <a:t>int	marks[4][5]; 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flo</a:t>
            </a:r>
            <a:r>
              <a:rPr sz="3100" spc="-15" dirty="0">
                <a:latin typeface="Arial MT"/>
                <a:cs typeface="Arial MT"/>
              </a:rPr>
              <a:t>a</a:t>
            </a:r>
            <a:r>
              <a:rPr sz="3100" spc="-5" dirty="0">
                <a:latin typeface="Arial MT"/>
                <a:cs typeface="Arial MT"/>
              </a:rPr>
              <a:t>t</a:t>
            </a:r>
            <a:r>
              <a:rPr sz="3100" dirty="0">
                <a:latin typeface="Arial MT"/>
                <a:cs typeface="Arial MT"/>
              </a:rPr>
              <a:t>	</a:t>
            </a:r>
            <a:r>
              <a:rPr sz="3100" spc="-5" dirty="0">
                <a:latin typeface="Arial MT"/>
                <a:cs typeface="Arial MT"/>
              </a:rPr>
              <a:t>sal</a:t>
            </a:r>
            <a:r>
              <a:rPr sz="3100" spc="-15" dirty="0">
                <a:latin typeface="Arial MT"/>
                <a:cs typeface="Arial MT"/>
              </a:rPr>
              <a:t>e</a:t>
            </a:r>
            <a:r>
              <a:rPr sz="3100" spc="-5" dirty="0">
                <a:latin typeface="Arial MT"/>
                <a:cs typeface="Arial MT"/>
              </a:rPr>
              <a:t>s[12][2</a:t>
            </a:r>
            <a:r>
              <a:rPr sz="3100" spc="-20" dirty="0">
                <a:latin typeface="Arial MT"/>
                <a:cs typeface="Arial MT"/>
              </a:rPr>
              <a:t>5</a:t>
            </a:r>
            <a:r>
              <a:rPr sz="3100" spc="-5" dirty="0">
                <a:latin typeface="Arial MT"/>
                <a:cs typeface="Arial MT"/>
              </a:rPr>
              <a:t>];</a:t>
            </a:r>
            <a:endParaRPr sz="3100">
              <a:latin typeface="Arial MT"/>
              <a:cs typeface="Arial MT"/>
            </a:endParaRPr>
          </a:p>
          <a:p>
            <a:pPr marL="844550">
              <a:lnSpc>
                <a:spcPct val="100000"/>
              </a:lnSpc>
              <a:spcBef>
                <a:spcPts val="740"/>
              </a:spcBef>
              <a:tabLst>
                <a:tab pos="2245360" algn="l"/>
              </a:tabLst>
            </a:pPr>
            <a:r>
              <a:rPr sz="3100" spc="-10" dirty="0">
                <a:latin typeface="Arial MT"/>
                <a:cs typeface="Arial MT"/>
              </a:rPr>
              <a:t>double	</a:t>
            </a:r>
            <a:r>
              <a:rPr sz="3100" spc="-5" dirty="0">
                <a:latin typeface="Arial MT"/>
                <a:cs typeface="Arial MT"/>
              </a:rPr>
              <a:t>matrix[100][100];</a:t>
            </a:r>
            <a:endParaRPr sz="3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937" y="857250"/>
            <a:ext cx="573151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Initializing</a:t>
            </a:r>
            <a:r>
              <a:rPr spc="-15" dirty="0"/>
              <a:t> </a:t>
            </a:r>
            <a:r>
              <a:rPr spc="-5" dirty="0"/>
              <a:t>2-d</a:t>
            </a:r>
            <a:r>
              <a:rPr spc="-15" dirty="0"/>
              <a:t> </a:t>
            </a:r>
            <a:r>
              <a:rPr spc="-5" dirty="0"/>
              <a:t>arrays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2937" y="2116988"/>
            <a:ext cx="6633209" cy="418337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470"/>
              </a:spcBef>
              <a:buClr>
                <a:srgbClr val="00007C"/>
              </a:buClr>
              <a:buSzPct val="74193"/>
              <a:buFont typeface="Wingdings"/>
              <a:buChar char=""/>
              <a:tabLst>
                <a:tab pos="390525" algn="l"/>
                <a:tab pos="391160" algn="l"/>
                <a:tab pos="2569210" algn="l"/>
              </a:tabLst>
            </a:pPr>
            <a:r>
              <a:rPr sz="3100" spc="-5" dirty="0">
                <a:latin typeface="Arial MT"/>
                <a:cs typeface="Arial MT"/>
              </a:rPr>
              <a:t>int</a:t>
            </a:r>
            <a:r>
              <a:rPr sz="3100" spc="2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a[2][3]</a:t>
            </a:r>
            <a:r>
              <a:rPr sz="3100" spc="3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=	{1,2,3,4,5,6};</a:t>
            </a:r>
            <a:endParaRPr sz="3100">
              <a:latin typeface="Arial MT"/>
              <a:cs typeface="Arial MT"/>
            </a:endParaRPr>
          </a:p>
          <a:p>
            <a:pPr marL="390525" indent="-378460">
              <a:lnSpc>
                <a:spcPct val="100000"/>
              </a:lnSpc>
              <a:spcBef>
                <a:spcPts val="375"/>
              </a:spcBef>
              <a:buClr>
                <a:srgbClr val="00007C"/>
              </a:buClr>
              <a:buSzPct val="74193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100" spc="-5" dirty="0">
                <a:latin typeface="Arial MT"/>
                <a:cs typeface="Arial MT"/>
              </a:rPr>
              <a:t>int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a[2][3]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=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{{1,2,3},</a:t>
            </a:r>
            <a:r>
              <a:rPr sz="3100" spc="3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{4,5,6}};</a:t>
            </a:r>
            <a:endParaRPr sz="3100">
              <a:latin typeface="Arial MT"/>
              <a:cs typeface="Arial MT"/>
            </a:endParaRPr>
          </a:p>
          <a:p>
            <a:pPr marL="390525" indent="-378460">
              <a:lnSpc>
                <a:spcPct val="100000"/>
              </a:lnSpc>
              <a:spcBef>
                <a:spcPts val="370"/>
              </a:spcBef>
              <a:buClr>
                <a:srgbClr val="00007C"/>
              </a:buClr>
              <a:buSzPct val="74193"/>
              <a:buFont typeface="Wingdings"/>
              <a:buChar char=""/>
              <a:tabLst>
                <a:tab pos="390525" algn="l"/>
                <a:tab pos="391160" algn="l"/>
                <a:tab pos="2120900" algn="l"/>
              </a:tabLst>
            </a:pPr>
            <a:r>
              <a:rPr sz="3100" spc="-5" dirty="0">
                <a:latin typeface="Arial MT"/>
                <a:cs typeface="Arial MT"/>
              </a:rPr>
              <a:t>int</a:t>
            </a:r>
            <a:r>
              <a:rPr sz="3100" spc="3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a[][3]	=</a:t>
            </a:r>
            <a:r>
              <a:rPr sz="3100" spc="-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{{1,2,3},</a:t>
            </a:r>
            <a:r>
              <a:rPr sz="3100" spc="2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{4,5,6}};</a:t>
            </a:r>
            <a:endParaRPr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100" spc="-5" dirty="0">
                <a:latin typeface="Arial MT"/>
                <a:cs typeface="Arial MT"/>
              </a:rPr>
              <a:t>All</a:t>
            </a:r>
            <a:r>
              <a:rPr sz="3100" spc="-10" dirty="0">
                <a:latin typeface="Arial MT"/>
                <a:cs typeface="Arial MT"/>
              </a:rPr>
              <a:t> of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the</a:t>
            </a:r>
            <a:r>
              <a:rPr sz="3100" spc="-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above</a:t>
            </a:r>
            <a:r>
              <a:rPr sz="3100" spc="2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will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give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the 2x3</a:t>
            </a:r>
            <a:r>
              <a:rPr sz="3100" spc="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array</a:t>
            </a:r>
            <a:endParaRPr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>
              <a:latin typeface="Arial MT"/>
              <a:cs typeface="Arial MT"/>
            </a:endParaRPr>
          </a:p>
          <a:p>
            <a:pPr marL="2028825">
              <a:lnSpc>
                <a:spcPct val="100000"/>
              </a:lnSpc>
              <a:tabLst>
                <a:tab pos="2685415" algn="l"/>
                <a:tab pos="3342640" algn="l"/>
              </a:tabLst>
            </a:pPr>
            <a:r>
              <a:rPr sz="3100" spc="-5" dirty="0">
                <a:latin typeface="Arial MT"/>
                <a:cs typeface="Arial MT"/>
              </a:rPr>
              <a:t>1	2	3</a:t>
            </a:r>
            <a:endParaRPr sz="3100">
              <a:latin typeface="Arial MT"/>
              <a:cs typeface="Arial MT"/>
            </a:endParaRPr>
          </a:p>
          <a:p>
            <a:pPr marL="1985010">
              <a:lnSpc>
                <a:spcPct val="100000"/>
              </a:lnSpc>
              <a:spcBef>
                <a:spcPts val="375"/>
              </a:spcBef>
              <a:tabLst>
                <a:tab pos="2750820" algn="l"/>
                <a:tab pos="3407410" algn="l"/>
              </a:tabLst>
            </a:pPr>
            <a:r>
              <a:rPr sz="3100" spc="-5" dirty="0">
                <a:latin typeface="Arial MT"/>
                <a:cs typeface="Arial MT"/>
              </a:rPr>
              <a:t>4	5	6</a:t>
            </a:r>
            <a:endParaRPr sz="3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Accessing Elements of a </a:t>
            </a:r>
            <a:r>
              <a:rPr dirty="0"/>
              <a:t>2-d </a:t>
            </a:r>
            <a:r>
              <a:rPr spc="-1350" dirty="0"/>
              <a:t> </a:t>
            </a:r>
            <a:r>
              <a:rPr spc="-5" dirty="0"/>
              <a:t>Array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2937" y="2127656"/>
            <a:ext cx="8030845" cy="44640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77825" marR="193675" indent="-377825" algn="r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77825" algn="l"/>
                <a:tab pos="378460" algn="l"/>
              </a:tabLst>
            </a:pPr>
            <a:r>
              <a:rPr sz="2800" spc="-5" dirty="0">
                <a:latin typeface="Arial MT"/>
                <a:cs typeface="Arial MT"/>
              </a:rPr>
              <a:t>Similar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 </a:t>
            </a:r>
            <a:r>
              <a:rPr sz="2800" spc="-5" dirty="0">
                <a:latin typeface="Arial MT"/>
                <a:cs typeface="Arial MT"/>
              </a:rPr>
              <a:t>for </a:t>
            </a:r>
            <a:r>
              <a:rPr sz="2800" dirty="0">
                <a:latin typeface="Arial MT"/>
                <a:cs typeface="Arial MT"/>
              </a:rPr>
              <a:t>1-d array,</a:t>
            </a:r>
            <a:r>
              <a:rPr sz="2800" spc="-5" dirty="0">
                <a:latin typeface="Arial MT"/>
                <a:cs typeface="Arial MT"/>
              </a:rPr>
              <a:t> but use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two </a:t>
            </a:r>
            <a:r>
              <a:rPr sz="2800" dirty="0">
                <a:latin typeface="Arial MT"/>
                <a:cs typeface="Arial MT"/>
              </a:rPr>
              <a:t>indices</a:t>
            </a:r>
            <a:endParaRPr sz="2800">
              <a:latin typeface="Arial MT"/>
              <a:cs typeface="Arial MT"/>
            </a:endParaRPr>
          </a:p>
          <a:p>
            <a:pPr marL="317500" marR="227965" lvl="1" indent="-317500" algn="r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317500" algn="l"/>
              </a:tabLst>
            </a:pPr>
            <a:r>
              <a:rPr sz="2800" spc="-5" dirty="0">
                <a:latin typeface="Arial MT"/>
                <a:cs typeface="Arial MT"/>
              </a:rPr>
              <a:t>First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indicates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row,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second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indicates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column</a:t>
            </a:r>
            <a:endParaRPr sz="2800">
              <a:latin typeface="Arial MT"/>
              <a:cs typeface="Arial MT"/>
            </a:endParaRPr>
          </a:p>
          <a:p>
            <a:pPr marL="832485" marR="5080" lvl="1" indent="-317500" algn="just">
              <a:lnSpc>
                <a:spcPct val="100000"/>
              </a:lnSpc>
              <a:spcBef>
                <a:spcPts val="67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833119" algn="l"/>
              </a:tabLst>
            </a:pPr>
            <a:r>
              <a:rPr sz="2800" spc="-5" dirty="0">
                <a:latin typeface="Arial MT"/>
                <a:cs typeface="Arial MT"/>
              </a:rPr>
              <a:t>Both the indices </a:t>
            </a:r>
            <a:r>
              <a:rPr sz="2800" dirty="0">
                <a:latin typeface="Arial MT"/>
                <a:cs typeface="Arial MT"/>
              </a:rPr>
              <a:t>should be expressions </a:t>
            </a:r>
            <a:r>
              <a:rPr sz="2800" spc="-5" dirty="0">
                <a:latin typeface="Arial MT"/>
                <a:cs typeface="Arial MT"/>
              </a:rPr>
              <a:t>which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evaluate </a:t>
            </a:r>
            <a:r>
              <a:rPr sz="2800" spc="-5" dirty="0">
                <a:latin typeface="Arial MT"/>
                <a:cs typeface="Arial MT"/>
              </a:rPr>
              <a:t>to integer </a:t>
            </a:r>
            <a:r>
              <a:rPr sz="2800" dirty="0">
                <a:latin typeface="Arial MT"/>
                <a:cs typeface="Arial MT"/>
              </a:rPr>
              <a:t>values </a:t>
            </a:r>
            <a:r>
              <a:rPr sz="2800" spc="-5" dirty="0">
                <a:latin typeface="Arial MT"/>
                <a:cs typeface="Arial MT"/>
              </a:rPr>
              <a:t>(within range of </a:t>
            </a:r>
            <a:r>
              <a:rPr sz="2800" dirty="0">
                <a:latin typeface="Arial MT"/>
                <a:cs typeface="Arial MT"/>
              </a:rPr>
              <a:t>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sizes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mentioned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array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declaration)</a:t>
            </a:r>
            <a:endParaRPr sz="2800">
              <a:latin typeface="Arial MT"/>
              <a:cs typeface="Arial MT"/>
            </a:endParaRPr>
          </a:p>
          <a:p>
            <a:pPr marL="390525" indent="-378460" algn="just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91160" algn="l"/>
              </a:tabLst>
            </a:pPr>
            <a:r>
              <a:rPr sz="2800" spc="-5" dirty="0">
                <a:latin typeface="Arial MT"/>
                <a:cs typeface="Arial MT"/>
              </a:rPr>
              <a:t>Examples:</a:t>
            </a:r>
            <a:endParaRPr sz="2800">
              <a:latin typeface="Arial MT"/>
              <a:cs typeface="Arial MT"/>
            </a:endParaRPr>
          </a:p>
          <a:p>
            <a:pPr marL="811530" algn="just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Arial MT"/>
                <a:cs typeface="Arial MT"/>
              </a:rPr>
              <a:t>x[m][n]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0;</a:t>
            </a:r>
            <a:endParaRPr sz="2800">
              <a:latin typeface="Arial MT"/>
              <a:cs typeface="Arial MT"/>
            </a:endParaRPr>
          </a:p>
          <a:p>
            <a:pPr marL="811530" marR="3736975" algn="just">
              <a:lnSpc>
                <a:spcPct val="120000"/>
              </a:lnSpc>
              <a:spcBef>
                <a:spcPts val="5"/>
              </a:spcBef>
            </a:pPr>
            <a:r>
              <a:rPr sz="2800" dirty="0">
                <a:latin typeface="Arial MT"/>
                <a:cs typeface="Arial MT"/>
              </a:rPr>
              <a:t>c[i][k]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+=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a[i][j]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*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b[j][k];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 sqrt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(a[j*3][k]);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961" y="605485"/>
            <a:ext cx="19075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Example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90955" y="1557350"/>
            <a:ext cx="8053070" cy="1835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FF"/>
                </a:solidFill>
                <a:latin typeface="Arial MT"/>
                <a:cs typeface="Arial MT"/>
              </a:rPr>
              <a:t>int</a:t>
            </a:r>
            <a:r>
              <a:rPr sz="32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Arial MT"/>
                <a:cs typeface="Arial MT"/>
              </a:rPr>
              <a:t>a[3][5];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two-dimensional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array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15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elements</a:t>
            </a:r>
            <a:endParaRPr sz="2400">
              <a:latin typeface="Arial"/>
              <a:cs typeface="Arial"/>
            </a:endParaRPr>
          </a:p>
          <a:p>
            <a:pPr marL="2286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Arial"/>
                <a:cs typeface="Arial"/>
              </a:rPr>
              <a:t>Can be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looked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upon</a:t>
            </a:r>
            <a:r>
              <a:rPr sz="2400" b="1" spc="-10" dirty="0">
                <a:latin typeface="Arial"/>
                <a:cs typeface="Arial"/>
              </a:rPr>
              <a:t> as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 table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5" dirty="0">
                <a:latin typeface="Arial"/>
                <a:cs typeface="Arial"/>
              </a:rPr>
              <a:t>3</a:t>
            </a:r>
            <a:r>
              <a:rPr sz="2400" b="1" dirty="0">
                <a:latin typeface="Arial"/>
                <a:cs typeface="Arial"/>
              </a:rPr>
              <a:t> rows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5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columns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52372" y="4078224"/>
          <a:ext cx="7333615" cy="214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col0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col1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col2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col3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col4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400" b="1" spc="-20" dirty="0">
                          <a:latin typeface="Times New Roman"/>
                          <a:cs typeface="Times New Roman"/>
                        </a:rPr>
                        <a:t>row0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a[0][0]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a[0][1]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a[0][2]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a[0][3]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a[0][4]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400" b="1" spc="-15" dirty="0">
                          <a:latin typeface="Times New Roman"/>
                          <a:cs typeface="Times New Roman"/>
                        </a:rPr>
                        <a:t>row1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a[1][0]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a[1][1]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a[1][2]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a[1][3]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a[1][4]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400" b="1" spc="-20" dirty="0">
                          <a:latin typeface="Times New Roman"/>
                          <a:cs typeface="Times New Roman"/>
                        </a:rPr>
                        <a:t>row2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a[2][0]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a[2][1]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a[2][2]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a[2][3]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a[2][4]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42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How</a:t>
            </a:r>
            <a:r>
              <a:rPr sz="4400" spc="-10" dirty="0"/>
              <a:t> </a:t>
            </a:r>
            <a:r>
              <a:rPr sz="4400" dirty="0"/>
              <a:t>is</a:t>
            </a:r>
            <a:r>
              <a:rPr sz="4400" spc="-10" dirty="0"/>
              <a:t> </a:t>
            </a:r>
            <a:r>
              <a:rPr sz="4400" dirty="0"/>
              <a:t>a</a:t>
            </a:r>
            <a:r>
              <a:rPr sz="4400" spc="-25" dirty="0"/>
              <a:t> </a:t>
            </a:r>
            <a:r>
              <a:rPr sz="4400" dirty="0"/>
              <a:t>2-d</a:t>
            </a:r>
            <a:r>
              <a:rPr sz="4400" spc="-10" dirty="0"/>
              <a:t> </a:t>
            </a:r>
            <a:r>
              <a:rPr sz="4400" dirty="0"/>
              <a:t>array</a:t>
            </a:r>
            <a:r>
              <a:rPr sz="4400" spc="-10" dirty="0"/>
              <a:t> </a:t>
            </a:r>
            <a:r>
              <a:rPr sz="4400" dirty="0"/>
              <a:t>is</a:t>
            </a:r>
            <a:r>
              <a:rPr sz="4400" spc="-10" dirty="0"/>
              <a:t> </a:t>
            </a:r>
            <a:r>
              <a:rPr sz="4400" dirty="0"/>
              <a:t>stored</a:t>
            </a:r>
            <a:r>
              <a:rPr sz="4400" spc="-5" dirty="0"/>
              <a:t> </a:t>
            </a:r>
            <a:r>
              <a:rPr sz="4400" dirty="0"/>
              <a:t>in </a:t>
            </a:r>
            <a:r>
              <a:rPr sz="4400" spc="-1210" dirty="0"/>
              <a:t> </a:t>
            </a:r>
            <a:r>
              <a:rPr sz="4400" dirty="0"/>
              <a:t>memory?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05205" y="6299454"/>
            <a:ext cx="2772410" cy="0"/>
          </a:xfrm>
          <a:custGeom>
            <a:avLst/>
            <a:gdLst/>
            <a:ahLst/>
            <a:cxnLst/>
            <a:rect l="l" t="t" r="r" b="b"/>
            <a:pathLst>
              <a:path w="2772410">
                <a:moveTo>
                  <a:pt x="0" y="0"/>
                </a:moveTo>
                <a:lnTo>
                  <a:pt x="2772156" y="0"/>
                </a:lnTo>
              </a:path>
            </a:pathLst>
          </a:custGeom>
          <a:ln w="381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45002" y="6299454"/>
            <a:ext cx="3025140" cy="0"/>
          </a:xfrm>
          <a:custGeom>
            <a:avLst/>
            <a:gdLst/>
            <a:ahLst/>
            <a:cxnLst/>
            <a:rect l="l" t="t" r="r" b="b"/>
            <a:pathLst>
              <a:path w="3025140">
                <a:moveTo>
                  <a:pt x="0" y="0"/>
                </a:moveTo>
                <a:lnTo>
                  <a:pt x="3025140" y="0"/>
                </a:lnTo>
              </a:path>
            </a:pathLst>
          </a:custGeom>
          <a:ln w="381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3961" y="6299454"/>
            <a:ext cx="3023870" cy="0"/>
          </a:xfrm>
          <a:custGeom>
            <a:avLst/>
            <a:gdLst/>
            <a:ahLst/>
            <a:cxnLst/>
            <a:rect l="l" t="t" r="r" b="b"/>
            <a:pathLst>
              <a:path w="3023870">
                <a:moveTo>
                  <a:pt x="0" y="0"/>
                </a:moveTo>
                <a:lnTo>
                  <a:pt x="3023616" y="0"/>
                </a:lnTo>
              </a:path>
            </a:pathLst>
          </a:custGeom>
          <a:ln w="381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8812" y="2056257"/>
            <a:ext cx="9163050" cy="468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8150" marR="365760" indent="-378460">
              <a:lnSpc>
                <a:spcPct val="100000"/>
              </a:lnSpc>
              <a:spcBef>
                <a:spcPts val="9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38150" algn="l"/>
                <a:tab pos="438784" algn="l"/>
              </a:tabLst>
            </a:pPr>
            <a:r>
              <a:rPr sz="2800" spc="-5" dirty="0">
                <a:latin typeface="Arial MT"/>
                <a:cs typeface="Arial MT"/>
              </a:rPr>
              <a:t>Starting</a:t>
            </a:r>
            <a:r>
              <a:rPr sz="2800" dirty="0">
                <a:latin typeface="Arial MT"/>
                <a:cs typeface="Arial MT"/>
              </a:rPr>
              <a:t> from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given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memory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location,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elements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are </a:t>
            </a:r>
            <a:r>
              <a:rPr sz="2800" dirty="0">
                <a:latin typeface="Arial MT"/>
                <a:cs typeface="Arial MT"/>
              </a:rPr>
              <a:t>stored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row-wise</a:t>
            </a:r>
            <a:r>
              <a:rPr sz="2800" spc="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consecutive </a:t>
            </a:r>
            <a:r>
              <a:rPr sz="2800" spc="-5" dirty="0">
                <a:latin typeface="Arial MT"/>
                <a:cs typeface="Arial MT"/>
              </a:rPr>
              <a:t>memory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locations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row-major</a:t>
            </a:r>
            <a:r>
              <a:rPr sz="2800" spc="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order)</a:t>
            </a:r>
            <a:endParaRPr sz="2800">
              <a:latin typeface="Arial MT"/>
              <a:cs typeface="Arial MT"/>
            </a:endParaRPr>
          </a:p>
          <a:p>
            <a:pPr marL="1320800" lvl="1" indent="-254000">
              <a:lnSpc>
                <a:spcPct val="100000"/>
              </a:lnSpc>
              <a:spcBef>
                <a:spcPts val="595"/>
              </a:spcBef>
              <a:buClr>
                <a:srgbClr val="00007C"/>
              </a:buClr>
              <a:buSzPct val="64583"/>
              <a:buFont typeface="Wingdings"/>
              <a:buChar char=""/>
              <a:tabLst>
                <a:tab pos="1321435" algn="l"/>
              </a:tabLst>
            </a:pPr>
            <a:r>
              <a:rPr sz="2400" spc="-10" dirty="0">
                <a:latin typeface="Arial MT"/>
                <a:cs typeface="Arial MT"/>
              </a:rPr>
              <a:t>x: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starting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address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array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memory</a:t>
            </a:r>
            <a:endParaRPr sz="2400">
              <a:latin typeface="Arial MT"/>
              <a:cs typeface="Arial MT"/>
            </a:endParaRPr>
          </a:p>
          <a:p>
            <a:pPr marL="1320800" lvl="1" indent="-254000">
              <a:lnSpc>
                <a:spcPct val="100000"/>
              </a:lnSpc>
              <a:spcBef>
                <a:spcPts val="575"/>
              </a:spcBef>
              <a:buClr>
                <a:srgbClr val="00007C"/>
              </a:buClr>
              <a:buSzPct val="64583"/>
              <a:buFont typeface="Wingdings"/>
              <a:buChar char=""/>
              <a:tabLst>
                <a:tab pos="1321435" algn="l"/>
              </a:tabLst>
            </a:pPr>
            <a:r>
              <a:rPr sz="2400" dirty="0">
                <a:latin typeface="Arial MT"/>
                <a:cs typeface="Arial MT"/>
              </a:rPr>
              <a:t>c: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number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columns</a:t>
            </a:r>
            <a:endParaRPr sz="2400">
              <a:latin typeface="Arial MT"/>
              <a:cs typeface="Arial MT"/>
            </a:endParaRPr>
          </a:p>
          <a:p>
            <a:pPr marL="1320800" lvl="1" indent="-254000">
              <a:lnSpc>
                <a:spcPct val="100000"/>
              </a:lnSpc>
              <a:spcBef>
                <a:spcPts val="575"/>
              </a:spcBef>
              <a:buClr>
                <a:srgbClr val="00007C"/>
              </a:buClr>
              <a:buSzPct val="64583"/>
              <a:buFont typeface="Wingdings"/>
              <a:buChar char=""/>
              <a:tabLst>
                <a:tab pos="1321435" algn="l"/>
              </a:tabLst>
            </a:pPr>
            <a:r>
              <a:rPr sz="2400" dirty="0">
                <a:latin typeface="Arial MT"/>
                <a:cs typeface="Arial MT"/>
              </a:rPr>
              <a:t>k: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number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bytes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allocated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array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element</a:t>
            </a:r>
            <a:endParaRPr sz="2400">
              <a:latin typeface="Arial MT"/>
              <a:cs typeface="Arial MT"/>
            </a:endParaRPr>
          </a:p>
          <a:p>
            <a:pPr marL="880744" marR="2051685" indent="-880744">
              <a:lnSpc>
                <a:spcPts val="4029"/>
              </a:lnSpc>
              <a:spcBef>
                <a:spcPts val="234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880744" algn="l"/>
                <a:tab pos="3899535" algn="l"/>
              </a:tabLst>
            </a:pPr>
            <a:r>
              <a:rPr sz="2800" dirty="0">
                <a:latin typeface="Arial MT"/>
                <a:cs typeface="Arial MT"/>
              </a:rPr>
              <a:t>a[i][j]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Wingdings"/>
                <a:cs typeface="Wingdings"/>
              </a:rPr>
              <a:t>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allocated memory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location </a:t>
            </a:r>
            <a:r>
              <a:rPr sz="2800" spc="-5" dirty="0">
                <a:latin typeface="Arial MT"/>
                <a:cs typeface="Arial MT"/>
              </a:rPr>
              <a:t>at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address	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x</a:t>
            </a:r>
            <a:r>
              <a:rPr sz="2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+</a:t>
            </a:r>
            <a:r>
              <a:rPr sz="2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(i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*</a:t>
            </a:r>
            <a:r>
              <a:rPr sz="2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2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+</a:t>
            </a:r>
            <a:r>
              <a:rPr sz="2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j)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*</a:t>
            </a:r>
            <a:r>
              <a:rPr sz="2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k</a:t>
            </a:r>
            <a:endParaRPr sz="2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930"/>
              </a:spcBef>
            </a:pPr>
            <a:r>
              <a:rPr sz="2000" b="1" dirty="0">
                <a:latin typeface="Times New Roman"/>
                <a:cs typeface="Times New Roman"/>
              </a:rPr>
              <a:t>a[0]0]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a[0][1]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a[0]2]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a[0][3]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a[1][0]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a[1][1]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a[1][2]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a[1][3]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a[2][0]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a[2][1]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a[2][2]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a[2][3]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Times New Roman"/>
              <a:cs typeface="Times New Roman"/>
            </a:endParaRPr>
          </a:p>
          <a:p>
            <a:pPr marR="41910" algn="ctr">
              <a:lnSpc>
                <a:spcPct val="100000"/>
              </a:lnSpc>
              <a:tabLst>
                <a:tab pos="2940050" algn="l"/>
                <a:tab pos="6215380" algn="l"/>
              </a:tabLst>
            </a:pPr>
            <a:r>
              <a:rPr sz="2000" b="1" spc="5" dirty="0">
                <a:latin typeface="Times New Roman"/>
                <a:cs typeface="Times New Roman"/>
              </a:rPr>
              <a:t>Row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0	</a:t>
            </a:r>
            <a:r>
              <a:rPr sz="2000" b="1" spc="5" dirty="0">
                <a:latin typeface="Times New Roman"/>
                <a:cs typeface="Times New Roman"/>
              </a:rPr>
              <a:t>Row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1	</a:t>
            </a:r>
            <a:r>
              <a:rPr sz="2000" b="1" spc="5" dirty="0">
                <a:latin typeface="Times New Roman"/>
                <a:cs typeface="Times New Roman"/>
              </a:rPr>
              <a:t>Row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788" y="479501"/>
            <a:ext cx="45008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Array</a:t>
            </a:r>
            <a:r>
              <a:rPr sz="4400" b="1" spc="-8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Addresses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447800"/>
            <a:ext cx="6182995" cy="5227320"/>
          </a:xfrm>
          <a:prstGeom prst="rect">
            <a:avLst/>
          </a:prstGeom>
          <a:solidFill>
            <a:srgbClr val="EAEAEA"/>
          </a:solidFill>
          <a:ln w="12192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50"/>
              </a:spcBef>
            </a:pPr>
            <a:r>
              <a:rPr sz="2000" b="1" dirty="0">
                <a:latin typeface="Arial"/>
                <a:cs typeface="Arial"/>
              </a:rPr>
              <a:t>int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main()</a:t>
            </a:r>
            <a:endParaRPr sz="24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52400" marR="4624705">
              <a:lnSpc>
                <a:spcPct val="120000"/>
              </a:lnSpc>
            </a:pPr>
            <a:r>
              <a:rPr sz="2400" b="1" spc="-5" dirty="0">
                <a:latin typeface="Times New Roman"/>
                <a:cs typeface="Times New Roman"/>
              </a:rPr>
              <a:t>int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a[3][5];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int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i,j;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(i=0;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i&lt;3;i++)</a:t>
            </a:r>
            <a:endParaRPr sz="24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(j=0;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j&lt;5; j++)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printf("%u\n",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&amp;a[i][j]);</a:t>
            </a:r>
            <a:endParaRPr sz="240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Times New Roman"/>
                <a:cs typeface="Times New Roman"/>
              </a:rPr>
              <a:t>printf("\n");</a:t>
            </a:r>
            <a:endParaRPr sz="24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575"/>
              </a:spcBef>
            </a:pPr>
            <a:r>
              <a:rPr sz="2400" b="1" spc="-10" dirty="0">
                <a:latin typeface="Times New Roman"/>
                <a:cs typeface="Times New Roman"/>
              </a:rPr>
              <a:t>return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0;</a:t>
            </a:r>
            <a:endParaRPr sz="24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4868" y="1112520"/>
            <a:ext cx="2057400" cy="6019800"/>
          </a:xfrm>
          <a:prstGeom prst="rect">
            <a:avLst/>
          </a:prstGeom>
          <a:solidFill>
            <a:srgbClr val="CCFFCC"/>
          </a:solidFill>
          <a:ln w="12192">
            <a:solidFill>
              <a:srgbClr val="000000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85090">
              <a:lnSpc>
                <a:spcPts val="2735"/>
              </a:lnSpc>
              <a:spcBef>
                <a:spcPts val="1070"/>
              </a:spcBef>
            </a:pPr>
            <a:r>
              <a:rPr sz="2400" b="1" dirty="0">
                <a:latin typeface="Times New Roman"/>
                <a:cs typeface="Times New Roman"/>
              </a:rPr>
              <a:t>3221224480</a:t>
            </a:r>
            <a:endParaRPr sz="2400">
              <a:latin typeface="Times New Roman"/>
              <a:cs typeface="Times New Roman"/>
            </a:endParaRPr>
          </a:p>
          <a:p>
            <a:pPr marL="77470">
              <a:lnSpc>
                <a:spcPts val="2590"/>
              </a:lnSpc>
            </a:pPr>
            <a:r>
              <a:rPr sz="2400" b="1" dirty="0">
                <a:latin typeface="Times New Roman"/>
                <a:cs typeface="Times New Roman"/>
              </a:rPr>
              <a:t>3221224484</a:t>
            </a:r>
            <a:endParaRPr sz="2400">
              <a:latin typeface="Times New Roman"/>
              <a:cs typeface="Times New Roman"/>
            </a:endParaRPr>
          </a:p>
          <a:p>
            <a:pPr marL="77470">
              <a:lnSpc>
                <a:spcPts val="2595"/>
              </a:lnSpc>
            </a:pPr>
            <a:r>
              <a:rPr sz="2400" b="1" spc="-5" dirty="0">
                <a:latin typeface="Times New Roman"/>
                <a:cs typeface="Times New Roman"/>
              </a:rPr>
              <a:t>3221224488</a:t>
            </a:r>
            <a:endParaRPr sz="2400">
              <a:latin typeface="Times New Roman"/>
              <a:cs typeface="Times New Roman"/>
            </a:endParaRPr>
          </a:p>
          <a:p>
            <a:pPr marL="77470">
              <a:lnSpc>
                <a:spcPts val="2595"/>
              </a:lnSpc>
            </a:pPr>
            <a:r>
              <a:rPr sz="2400" b="1" dirty="0">
                <a:latin typeface="Times New Roman"/>
                <a:cs typeface="Times New Roman"/>
              </a:rPr>
              <a:t>3221224492</a:t>
            </a:r>
            <a:endParaRPr sz="2400">
              <a:latin typeface="Times New Roman"/>
              <a:cs typeface="Times New Roman"/>
            </a:endParaRPr>
          </a:p>
          <a:p>
            <a:pPr marL="77470">
              <a:lnSpc>
                <a:spcPts val="2735"/>
              </a:lnSpc>
            </a:pPr>
            <a:r>
              <a:rPr sz="2400" b="1" dirty="0">
                <a:latin typeface="Times New Roman"/>
                <a:cs typeface="Times New Roman"/>
              </a:rPr>
              <a:t>3221224496</a:t>
            </a:r>
            <a:endParaRPr sz="2400">
              <a:latin typeface="Times New Roman"/>
              <a:cs typeface="Times New Roman"/>
            </a:endParaRPr>
          </a:p>
          <a:p>
            <a:pPr marL="77470">
              <a:lnSpc>
                <a:spcPts val="2735"/>
              </a:lnSpc>
              <a:spcBef>
                <a:spcPts val="2305"/>
              </a:spcBef>
            </a:pPr>
            <a:r>
              <a:rPr sz="2400" b="1" dirty="0">
                <a:latin typeface="Times New Roman"/>
                <a:cs typeface="Times New Roman"/>
              </a:rPr>
              <a:t>3221224500</a:t>
            </a:r>
            <a:endParaRPr sz="2400">
              <a:latin typeface="Times New Roman"/>
              <a:cs typeface="Times New Roman"/>
            </a:endParaRPr>
          </a:p>
          <a:p>
            <a:pPr marL="77470">
              <a:lnSpc>
                <a:spcPts val="2595"/>
              </a:lnSpc>
            </a:pPr>
            <a:r>
              <a:rPr sz="2400" b="1" spc="-5" dirty="0">
                <a:latin typeface="Times New Roman"/>
                <a:cs typeface="Times New Roman"/>
              </a:rPr>
              <a:t>3221224504</a:t>
            </a:r>
            <a:endParaRPr sz="2400">
              <a:latin typeface="Times New Roman"/>
              <a:cs typeface="Times New Roman"/>
            </a:endParaRPr>
          </a:p>
          <a:p>
            <a:pPr marL="77470">
              <a:lnSpc>
                <a:spcPts val="2595"/>
              </a:lnSpc>
            </a:pPr>
            <a:r>
              <a:rPr sz="2400" b="1" dirty="0">
                <a:latin typeface="Times New Roman"/>
                <a:cs typeface="Times New Roman"/>
              </a:rPr>
              <a:t>3221224508</a:t>
            </a:r>
            <a:endParaRPr sz="2400">
              <a:latin typeface="Times New Roman"/>
              <a:cs typeface="Times New Roman"/>
            </a:endParaRPr>
          </a:p>
          <a:p>
            <a:pPr marL="77470">
              <a:lnSpc>
                <a:spcPts val="2590"/>
              </a:lnSpc>
            </a:pPr>
            <a:r>
              <a:rPr sz="2400" b="1" dirty="0">
                <a:latin typeface="Times New Roman"/>
                <a:cs typeface="Times New Roman"/>
              </a:rPr>
              <a:t>3221224512</a:t>
            </a:r>
            <a:endParaRPr sz="2400">
              <a:latin typeface="Times New Roman"/>
              <a:cs typeface="Times New Roman"/>
            </a:endParaRPr>
          </a:p>
          <a:p>
            <a:pPr marL="77470">
              <a:lnSpc>
                <a:spcPts val="2735"/>
              </a:lnSpc>
            </a:pPr>
            <a:r>
              <a:rPr sz="2400" b="1" dirty="0">
                <a:latin typeface="Times New Roman"/>
                <a:cs typeface="Times New Roman"/>
              </a:rPr>
              <a:t>3221224516</a:t>
            </a:r>
            <a:endParaRPr sz="2400">
              <a:latin typeface="Times New Roman"/>
              <a:cs typeface="Times New Roman"/>
            </a:endParaRPr>
          </a:p>
          <a:p>
            <a:pPr marL="77470">
              <a:lnSpc>
                <a:spcPts val="2735"/>
              </a:lnSpc>
              <a:spcBef>
                <a:spcPts val="2305"/>
              </a:spcBef>
            </a:pPr>
            <a:r>
              <a:rPr sz="2400" b="1" spc="-5" dirty="0">
                <a:latin typeface="Times New Roman"/>
                <a:cs typeface="Times New Roman"/>
              </a:rPr>
              <a:t>3221224520</a:t>
            </a:r>
            <a:endParaRPr sz="2400">
              <a:latin typeface="Times New Roman"/>
              <a:cs typeface="Times New Roman"/>
            </a:endParaRPr>
          </a:p>
          <a:p>
            <a:pPr marL="77470">
              <a:lnSpc>
                <a:spcPts val="2595"/>
              </a:lnSpc>
            </a:pPr>
            <a:r>
              <a:rPr sz="2400" b="1" dirty="0">
                <a:latin typeface="Times New Roman"/>
                <a:cs typeface="Times New Roman"/>
              </a:rPr>
              <a:t>3221224524</a:t>
            </a:r>
            <a:endParaRPr sz="2400">
              <a:latin typeface="Times New Roman"/>
              <a:cs typeface="Times New Roman"/>
            </a:endParaRPr>
          </a:p>
          <a:p>
            <a:pPr marL="77470">
              <a:lnSpc>
                <a:spcPts val="2590"/>
              </a:lnSpc>
            </a:pPr>
            <a:r>
              <a:rPr sz="2400" b="1" dirty="0">
                <a:latin typeface="Times New Roman"/>
                <a:cs typeface="Times New Roman"/>
              </a:rPr>
              <a:t>3221224528</a:t>
            </a:r>
            <a:endParaRPr sz="2400">
              <a:latin typeface="Times New Roman"/>
              <a:cs typeface="Times New Roman"/>
            </a:endParaRPr>
          </a:p>
          <a:p>
            <a:pPr marL="77470">
              <a:lnSpc>
                <a:spcPts val="2590"/>
              </a:lnSpc>
            </a:pPr>
            <a:r>
              <a:rPr sz="2400" b="1" dirty="0">
                <a:latin typeface="Times New Roman"/>
                <a:cs typeface="Times New Roman"/>
              </a:rPr>
              <a:t>3221224532</a:t>
            </a:r>
            <a:endParaRPr sz="2400">
              <a:latin typeface="Times New Roman"/>
              <a:cs typeface="Times New Roman"/>
            </a:endParaRPr>
          </a:p>
          <a:p>
            <a:pPr marL="77470">
              <a:lnSpc>
                <a:spcPts val="2735"/>
              </a:lnSpc>
            </a:pPr>
            <a:r>
              <a:rPr sz="2400" b="1" dirty="0">
                <a:latin typeface="Times New Roman"/>
                <a:cs typeface="Times New Roman"/>
              </a:rPr>
              <a:t>3221224536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2292" y="559434"/>
            <a:ext cx="102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Ou</a:t>
            </a:r>
            <a:r>
              <a:rPr sz="2400" b="1" spc="5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put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363" y="449402"/>
            <a:ext cx="68306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More</a:t>
            </a:r>
            <a:r>
              <a:rPr sz="4400" b="1" spc="-3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on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Array</a:t>
            </a:r>
            <a:r>
              <a:rPr sz="4400" b="1" spc="-10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Addresses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9372" y="1182622"/>
            <a:ext cx="5270500" cy="6306820"/>
            <a:chOff x="309372" y="1182622"/>
            <a:chExt cx="5270500" cy="6306820"/>
          </a:xfrm>
        </p:grpSpPr>
        <p:sp>
          <p:nvSpPr>
            <p:cNvPr id="4" name="object 4"/>
            <p:cNvSpPr/>
            <p:nvPr/>
          </p:nvSpPr>
          <p:spPr>
            <a:xfrm>
              <a:off x="315468" y="1188718"/>
              <a:ext cx="5257800" cy="6294120"/>
            </a:xfrm>
            <a:custGeom>
              <a:avLst/>
              <a:gdLst/>
              <a:ahLst/>
              <a:cxnLst/>
              <a:rect l="l" t="t" r="r" b="b"/>
              <a:pathLst>
                <a:path w="5257800" h="6294120">
                  <a:moveTo>
                    <a:pt x="5257800" y="0"/>
                  </a:moveTo>
                  <a:lnTo>
                    <a:pt x="0" y="0"/>
                  </a:lnTo>
                  <a:lnTo>
                    <a:pt x="0" y="6294120"/>
                  </a:lnTo>
                  <a:lnTo>
                    <a:pt x="5257800" y="6294120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5468" y="1188718"/>
              <a:ext cx="5257800" cy="6294120"/>
            </a:xfrm>
            <a:custGeom>
              <a:avLst/>
              <a:gdLst/>
              <a:ahLst/>
              <a:cxnLst/>
              <a:rect l="l" t="t" r="r" b="b"/>
              <a:pathLst>
                <a:path w="5257800" h="6294120">
                  <a:moveTo>
                    <a:pt x="0" y="6294120"/>
                  </a:moveTo>
                  <a:lnTo>
                    <a:pt x="5257800" y="6294120"/>
                  </a:lnTo>
                  <a:lnTo>
                    <a:pt x="5257800" y="0"/>
                  </a:lnTo>
                  <a:lnTo>
                    <a:pt x="0" y="0"/>
                  </a:lnTo>
                  <a:lnTo>
                    <a:pt x="0" y="629412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3377" y="987107"/>
            <a:ext cx="1397000" cy="9042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b="1" dirty="0">
                <a:latin typeface="Arial"/>
                <a:cs typeface="Arial"/>
              </a:rPr>
              <a:t>int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main()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303377" y="7235665"/>
            <a:ext cx="14414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/>
              <a:t>int</a:t>
            </a:r>
            <a:r>
              <a:rPr spc="-75" dirty="0"/>
              <a:t> </a:t>
            </a:r>
            <a:r>
              <a:rPr dirty="0"/>
              <a:t>a[3][5];</a:t>
            </a:r>
          </a:p>
          <a:p>
            <a:pPr marL="12700" marR="107314">
              <a:lnSpc>
                <a:spcPct val="120000"/>
              </a:lnSpc>
            </a:pPr>
            <a:r>
              <a:rPr dirty="0"/>
              <a:t>printf("a = </a:t>
            </a:r>
            <a:r>
              <a:rPr spc="-10" dirty="0"/>
              <a:t>%u\n", </a:t>
            </a:r>
            <a:r>
              <a:rPr spc="-5" dirty="0"/>
              <a:t>a); </a:t>
            </a:r>
            <a:r>
              <a:rPr dirty="0"/>
              <a:t> printf("&amp;a[0][0]</a:t>
            </a:r>
            <a:r>
              <a:rPr spc="-45" dirty="0"/>
              <a:t> </a:t>
            </a:r>
            <a:r>
              <a:rPr dirty="0"/>
              <a:t>=</a:t>
            </a:r>
            <a:r>
              <a:rPr spc="-10" dirty="0"/>
              <a:t> %u\n",</a:t>
            </a:r>
            <a:r>
              <a:rPr spc="15" dirty="0"/>
              <a:t> </a:t>
            </a:r>
            <a:r>
              <a:rPr spc="-5" dirty="0"/>
              <a:t>&amp;a[0][0]);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>
                <a:solidFill>
                  <a:srgbClr val="FF0000"/>
                </a:solidFill>
              </a:rPr>
              <a:t>printf("&amp;a[2][3]</a:t>
            </a:r>
            <a:r>
              <a:rPr spc="-4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=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%u\n",</a:t>
            </a:r>
            <a:r>
              <a:rPr spc="2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&amp;a[2][3]);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>
                <a:solidFill>
                  <a:srgbClr val="FF0000"/>
                </a:solidFill>
              </a:rPr>
              <a:t>printf("a[2]+3</a:t>
            </a:r>
            <a:r>
              <a:rPr spc="-4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=</a:t>
            </a:r>
            <a:r>
              <a:rPr spc="-10" dirty="0">
                <a:solidFill>
                  <a:srgbClr val="FF0000"/>
                </a:solidFill>
              </a:rPr>
              <a:t> %u\n",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a[2]+3);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>
                <a:solidFill>
                  <a:srgbClr val="FF0000"/>
                </a:solidFill>
              </a:rPr>
              <a:t>printf("*(a+2)+3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=</a:t>
            </a:r>
            <a:r>
              <a:rPr spc="-10" dirty="0">
                <a:solidFill>
                  <a:srgbClr val="FF0000"/>
                </a:solidFill>
              </a:rPr>
              <a:t> %u\n",</a:t>
            </a:r>
            <a:r>
              <a:rPr spc="1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*(a+2)+3);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/>
              <a:t>printf("*(a+2)</a:t>
            </a:r>
            <a:r>
              <a:rPr spc="-40" dirty="0"/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10" dirty="0"/>
              <a:t>%u\n",</a:t>
            </a:r>
            <a:r>
              <a:rPr spc="20" dirty="0"/>
              <a:t> </a:t>
            </a:r>
            <a:r>
              <a:rPr spc="-5" dirty="0"/>
              <a:t>*(a+2));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/>
              <a:t>printf("a[2]</a:t>
            </a:r>
            <a:r>
              <a:rPr spc="-50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spc="-10" dirty="0"/>
              <a:t>%u\n",</a:t>
            </a:r>
            <a:r>
              <a:rPr dirty="0"/>
              <a:t> a[2]);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/>
              <a:t>printf("&amp;a[2][0]</a:t>
            </a:r>
            <a:r>
              <a:rPr spc="-40" dirty="0"/>
              <a:t> </a:t>
            </a:r>
            <a:r>
              <a:rPr dirty="0"/>
              <a:t>=</a:t>
            </a:r>
            <a:r>
              <a:rPr spc="-10" dirty="0"/>
              <a:t> %u\n",</a:t>
            </a:r>
            <a:r>
              <a:rPr spc="20" dirty="0"/>
              <a:t> </a:t>
            </a:r>
            <a:r>
              <a:rPr spc="-5" dirty="0"/>
              <a:t>&amp;a[2][0]);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/>
              <a:t>printf("(a+2)</a:t>
            </a:r>
            <a:r>
              <a:rPr spc="-60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spc="-10" dirty="0"/>
              <a:t>%u\n",</a:t>
            </a:r>
            <a:r>
              <a:rPr spc="10" dirty="0"/>
              <a:t> </a:t>
            </a:r>
            <a:r>
              <a:rPr dirty="0"/>
              <a:t>(a+2));</a:t>
            </a:r>
          </a:p>
          <a:p>
            <a:pPr marL="12700" marR="854075">
              <a:lnSpc>
                <a:spcPct val="120000"/>
              </a:lnSpc>
              <a:spcBef>
                <a:spcPts val="5"/>
              </a:spcBef>
            </a:pPr>
            <a:r>
              <a:rPr dirty="0"/>
              <a:t>printf("&amp;a[2]</a:t>
            </a:r>
            <a:r>
              <a:rPr spc="-40" dirty="0"/>
              <a:t> </a:t>
            </a:r>
            <a:r>
              <a:rPr dirty="0"/>
              <a:t>=</a:t>
            </a:r>
            <a:r>
              <a:rPr spc="-35" dirty="0"/>
              <a:t> </a:t>
            </a:r>
            <a:r>
              <a:rPr spc="-10" dirty="0"/>
              <a:t>%u\n",</a:t>
            </a:r>
            <a:r>
              <a:rPr spc="15" dirty="0"/>
              <a:t> </a:t>
            </a:r>
            <a:r>
              <a:rPr spc="-5" dirty="0"/>
              <a:t>&amp;a[2]); </a:t>
            </a:r>
            <a:r>
              <a:rPr spc="-650" dirty="0"/>
              <a:t> </a:t>
            </a:r>
            <a:r>
              <a:rPr spc="-5" dirty="0"/>
              <a:t>return 0;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78067" y="3246120"/>
            <a:ext cx="3733800" cy="3505200"/>
          </a:xfrm>
          <a:prstGeom prst="rect">
            <a:avLst/>
          </a:prstGeom>
          <a:solidFill>
            <a:srgbClr val="CCFFCC"/>
          </a:solidFill>
          <a:ln w="12192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64769">
              <a:lnSpc>
                <a:spcPts val="2735"/>
              </a:lnSpc>
              <a:spcBef>
                <a:spcPts val="245"/>
              </a:spcBef>
            </a:pP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3221224480</a:t>
            </a:r>
            <a:endParaRPr sz="2400">
              <a:latin typeface="Times New Roman"/>
              <a:cs typeface="Times New Roman"/>
            </a:endParaRPr>
          </a:p>
          <a:p>
            <a:pPr marL="77470">
              <a:lnSpc>
                <a:spcPts val="2595"/>
              </a:lnSpc>
            </a:pPr>
            <a:r>
              <a:rPr sz="2400" b="1" dirty="0">
                <a:latin typeface="Times New Roman"/>
                <a:cs typeface="Times New Roman"/>
              </a:rPr>
              <a:t>&amp;a[0][0]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3221224480</a:t>
            </a:r>
            <a:endParaRPr sz="2400">
              <a:latin typeface="Times New Roman"/>
              <a:cs typeface="Times New Roman"/>
            </a:endParaRPr>
          </a:p>
          <a:p>
            <a:pPr marL="77470">
              <a:lnSpc>
                <a:spcPts val="2595"/>
              </a:lnSpc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&amp;a[2][3]</a:t>
            </a:r>
            <a:r>
              <a:rPr sz="24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3221224532</a:t>
            </a:r>
            <a:endParaRPr sz="2400">
              <a:latin typeface="Times New Roman"/>
              <a:cs typeface="Times New Roman"/>
            </a:endParaRPr>
          </a:p>
          <a:p>
            <a:pPr marL="77470">
              <a:lnSpc>
                <a:spcPts val="2590"/>
              </a:lnSpc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a[2]+3</a:t>
            </a:r>
            <a:r>
              <a:rPr sz="2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3221224532</a:t>
            </a:r>
            <a:endParaRPr sz="2400">
              <a:latin typeface="Times New Roman"/>
              <a:cs typeface="Times New Roman"/>
            </a:endParaRPr>
          </a:p>
          <a:p>
            <a:pPr marL="77470">
              <a:lnSpc>
                <a:spcPts val="2590"/>
              </a:lnSpc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*(a+2)+3</a:t>
            </a:r>
            <a:r>
              <a:rPr sz="2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3221224532</a:t>
            </a:r>
            <a:endParaRPr sz="2400">
              <a:latin typeface="Times New Roman"/>
              <a:cs typeface="Times New Roman"/>
            </a:endParaRPr>
          </a:p>
          <a:p>
            <a:pPr marL="77470">
              <a:lnSpc>
                <a:spcPts val="2590"/>
              </a:lnSpc>
            </a:pPr>
            <a:r>
              <a:rPr sz="2400" b="1" dirty="0">
                <a:latin typeface="Times New Roman"/>
                <a:cs typeface="Times New Roman"/>
              </a:rPr>
              <a:t>*(a+2)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3221224520</a:t>
            </a:r>
            <a:endParaRPr sz="2400">
              <a:latin typeface="Times New Roman"/>
              <a:cs typeface="Times New Roman"/>
            </a:endParaRPr>
          </a:p>
          <a:p>
            <a:pPr marL="77470">
              <a:lnSpc>
                <a:spcPts val="2595"/>
              </a:lnSpc>
            </a:pPr>
            <a:r>
              <a:rPr sz="2400" b="1" dirty="0">
                <a:latin typeface="Times New Roman"/>
                <a:cs typeface="Times New Roman"/>
              </a:rPr>
              <a:t>a[2]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3221224520</a:t>
            </a:r>
            <a:endParaRPr sz="2400">
              <a:latin typeface="Times New Roman"/>
              <a:cs typeface="Times New Roman"/>
            </a:endParaRPr>
          </a:p>
          <a:p>
            <a:pPr marL="77470">
              <a:lnSpc>
                <a:spcPts val="2595"/>
              </a:lnSpc>
            </a:pPr>
            <a:r>
              <a:rPr sz="2400" b="1" dirty="0">
                <a:latin typeface="Times New Roman"/>
                <a:cs typeface="Times New Roman"/>
              </a:rPr>
              <a:t>&amp;a[2][0]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3221224520</a:t>
            </a:r>
            <a:endParaRPr sz="2400">
              <a:latin typeface="Times New Roman"/>
              <a:cs typeface="Times New Roman"/>
            </a:endParaRPr>
          </a:p>
          <a:p>
            <a:pPr marL="77470">
              <a:lnSpc>
                <a:spcPts val="2590"/>
              </a:lnSpc>
            </a:pPr>
            <a:r>
              <a:rPr sz="2400" b="1" dirty="0">
                <a:latin typeface="Times New Roman"/>
                <a:cs typeface="Times New Roman"/>
              </a:rPr>
              <a:t>(a+2)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3221224520</a:t>
            </a:r>
            <a:endParaRPr sz="2400">
              <a:latin typeface="Times New Roman"/>
              <a:cs typeface="Times New Roman"/>
            </a:endParaRPr>
          </a:p>
          <a:p>
            <a:pPr marL="77470">
              <a:lnSpc>
                <a:spcPts val="2735"/>
              </a:lnSpc>
            </a:pPr>
            <a:r>
              <a:rPr sz="2400" b="1" dirty="0">
                <a:latin typeface="Times New Roman"/>
                <a:cs typeface="Times New Roman"/>
              </a:rPr>
              <a:t>&amp;a[2]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3221224520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1292" y="2693289"/>
            <a:ext cx="102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Ou</a:t>
            </a:r>
            <a:r>
              <a:rPr sz="2400" b="1" spc="5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put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066" y="736854"/>
            <a:ext cx="82791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Printing</a:t>
            </a:r>
            <a:r>
              <a:rPr sz="4500" spc="-10" dirty="0"/>
              <a:t> </a:t>
            </a:r>
            <a:r>
              <a:rPr sz="4500" spc="-5" dirty="0"/>
              <a:t>in </a:t>
            </a:r>
            <a:r>
              <a:rPr sz="4500" dirty="0"/>
              <a:t>Reverse</a:t>
            </a:r>
            <a:r>
              <a:rPr sz="4500" spc="-40" dirty="0"/>
              <a:t> </a:t>
            </a:r>
            <a:r>
              <a:rPr sz="4500" spc="-5" dirty="0"/>
              <a:t>Using</a:t>
            </a:r>
            <a:r>
              <a:rPr sz="4500" spc="-20" dirty="0"/>
              <a:t> </a:t>
            </a:r>
            <a:r>
              <a:rPr sz="4500" dirty="0"/>
              <a:t>Arrays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592937" y="2134971"/>
            <a:ext cx="6107430" cy="482092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600" dirty="0">
                <a:latin typeface="Arial MT"/>
                <a:cs typeface="Arial MT"/>
              </a:rPr>
              <a:t>void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main()</a:t>
            </a: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600" dirty="0">
                <a:latin typeface="Arial MT"/>
                <a:cs typeface="Arial MT"/>
              </a:rPr>
              <a:t>{</a:t>
            </a:r>
          </a:p>
          <a:p>
            <a:pPr marL="472440">
              <a:lnSpc>
                <a:spcPct val="100000"/>
              </a:lnSpc>
              <a:spcBef>
                <a:spcPts val="315"/>
              </a:spcBef>
            </a:pPr>
            <a:r>
              <a:rPr sz="2600" dirty="0">
                <a:latin typeface="Arial MT"/>
                <a:cs typeface="Arial MT"/>
              </a:rPr>
              <a:t>int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A[100],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i;</a:t>
            </a:r>
          </a:p>
          <a:p>
            <a:pPr marL="472440" marR="5080" indent="8890">
              <a:lnSpc>
                <a:spcPts val="3429"/>
              </a:lnSpc>
              <a:spcBef>
                <a:spcPts val="165"/>
              </a:spcBef>
            </a:pPr>
            <a:r>
              <a:rPr sz="2600" dirty="0">
                <a:latin typeface="Arial MT"/>
                <a:cs typeface="Arial MT"/>
              </a:rPr>
              <a:t>printf(“How many numbers to read? “);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scanf(“%d”,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&amp;n);</a:t>
            </a:r>
          </a:p>
          <a:p>
            <a:pPr marL="1021715" marR="2396490" indent="-549275">
              <a:lnSpc>
                <a:spcPts val="3429"/>
              </a:lnSpc>
              <a:spcBef>
                <a:spcPts val="10"/>
              </a:spcBef>
            </a:pPr>
            <a:r>
              <a:rPr sz="2600" dirty="0">
                <a:latin typeface="Arial MT"/>
                <a:cs typeface="Arial MT"/>
              </a:rPr>
              <a:t>for (i = 0; i &lt; n; ++i)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scanf(“%d”,</a:t>
            </a:r>
            <a:r>
              <a:rPr sz="2600" spc="-1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&amp;A[i]);</a:t>
            </a:r>
          </a:p>
          <a:p>
            <a:pPr marL="472440">
              <a:lnSpc>
                <a:spcPct val="100000"/>
              </a:lnSpc>
              <a:spcBef>
                <a:spcPts val="145"/>
              </a:spcBef>
            </a:pPr>
            <a:r>
              <a:rPr sz="2600" dirty="0">
                <a:latin typeface="Arial MT"/>
                <a:cs typeface="Arial MT"/>
              </a:rPr>
              <a:t>for (i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=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-1;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&gt;=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0; </a:t>
            </a:r>
            <a:r>
              <a:rPr sz="2600" spc="-5" dirty="0">
                <a:latin typeface="Arial MT"/>
                <a:cs typeface="Arial MT"/>
              </a:rPr>
              <a:t>--i)</a:t>
            </a:r>
            <a:endParaRPr sz="2600" dirty="0">
              <a:latin typeface="Arial MT"/>
              <a:cs typeface="Arial MT"/>
            </a:endParaRPr>
          </a:p>
          <a:p>
            <a:pPr marL="472440" marR="2488565" indent="548640">
              <a:lnSpc>
                <a:spcPct val="110000"/>
              </a:lnSpc>
              <a:spcBef>
                <a:spcPts val="5"/>
              </a:spcBef>
              <a:tabLst>
                <a:tab pos="2637155" algn="l"/>
              </a:tabLst>
            </a:pPr>
            <a:r>
              <a:rPr sz="2600" spc="-5" dirty="0">
                <a:latin typeface="Arial MT"/>
                <a:cs typeface="Arial MT"/>
              </a:rPr>
              <a:t>printf(“%d	”,</a:t>
            </a:r>
            <a:r>
              <a:rPr sz="2600" spc="-9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A[i]);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printf(“\n”);</a:t>
            </a:r>
            <a:endParaRPr sz="2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600" dirty="0">
                <a:latin typeface="Arial MT"/>
                <a:cs typeface="Arial MT"/>
              </a:rPr>
              <a:t>}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937" y="483869"/>
            <a:ext cx="8327390" cy="1518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</a:t>
            </a:r>
            <a:r>
              <a:rPr spc="-10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read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elements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a </a:t>
            </a:r>
            <a:r>
              <a:rPr spc="-1345" dirty="0"/>
              <a:t> </a:t>
            </a:r>
            <a:r>
              <a:rPr spc="-5" dirty="0"/>
              <a:t>2-d</a:t>
            </a:r>
            <a:r>
              <a:rPr spc="-10" dirty="0"/>
              <a:t> </a:t>
            </a:r>
            <a:r>
              <a:rPr spc="-5" dirty="0"/>
              <a:t>array?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2937" y="2102587"/>
            <a:ext cx="8102600" cy="418274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5"/>
              </a:spcBef>
              <a:buClr>
                <a:srgbClr val="00007C"/>
              </a:buClr>
              <a:buSzPct val="74285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500" dirty="0">
                <a:latin typeface="Arial MT"/>
                <a:cs typeface="Arial MT"/>
              </a:rPr>
              <a:t>By</a:t>
            </a:r>
            <a:r>
              <a:rPr sz="3500" spc="-10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reading</a:t>
            </a:r>
            <a:r>
              <a:rPr sz="3500" spc="10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them</a:t>
            </a:r>
            <a:r>
              <a:rPr sz="3500" spc="-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one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element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at</a:t>
            </a:r>
            <a:r>
              <a:rPr sz="3500" spc="-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a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time</a:t>
            </a:r>
            <a:endParaRPr sz="3500">
              <a:latin typeface="Arial MT"/>
              <a:cs typeface="Arial MT"/>
            </a:endParaRPr>
          </a:p>
          <a:p>
            <a:pPr marL="1391920" marR="3200400" indent="-439420">
              <a:lnSpc>
                <a:spcPct val="120000"/>
              </a:lnSpc>
              <a:tabLst>
                <a:tab pos="1631950" algn="l"/>
                <a:tab pos="2070735" algn="l"/>
              </a:tabLst>
            </a:pPr>
            <a:r>
              <a:rPr sz="3100" spc="-5" dirty="0">
                <a:latin typeface="Arial MT"/>
                <a:cs typeface="Arial MT"/>
              </a:rPr>
              <a:t>for	(i=0;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i&lt;nrow;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i++) 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for	(j=0;</a:t>
            </a:r>
            <a:r>
              <a:rPr sz="3100" spc="-2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j&lt;ncol; j++)</a:t>
            </a:r>
            <a:endParaRPr sz="3100">
              <a:latin typeface="Arial MT"/>
              <a:cs typeface="Arial MT"/>
            </a:endParaRPr>
          </a:p>
          <a:p>
            <a:pPr marL="1829435">
              <a:lnSpc>
                <a:spcPct val="100000"/>
              </a:lnSpc>
              <a:spcBef>
                <a:spcPts val="750"/>
              </a:spcBef>
              <a:tabLst>
                <a:tab pos="2990215" algn="l"/>
              </a:tabLst>
            </a:pPr>
            <a:r>
              <a:rPr sz="3100" spc="-5" dirty="0">
                <a:latin typeface="Arial MT"/>
                <a:cs typeface="Arial MT"/>
              </a:rPr>
              <a:t>scanf	(“%f”,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&amp;a[i][j]);</a:t>
            </a:r>
            <a:endParaRPr sz="3100">
              <a:latin typeface="Arial MT"/>
              <a:cs typeface="Arial MT"/>
            </a:endParaRPr>
          </a:p>
          <a:p>
            <a:pPr marL="390525" indent="-378460">
              <a:lnSpc>
                <a:spcPct val="100000"/>
              </a:lnSpc>
              <a:spcBef>
                <a:spcPts val="835"/>
              </a:spcBef>
              <a:buClr>
                <a:srgbClr val="00007C"/>
              </a:buClr>
              <a:buSzPct val="74285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500" dirty="0">
                <a:latin typeface="Arial MT"/>
                <a:cs typeface="Arial MT"/>
              </a:rPr>
              <a:t>The</a:t>
            </a:r>
            <a:r>
              <a:rPr sz="3500" spc="-1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ampersand</a:t>
            </a:r>
            <a:r>
              <a:rPr sz="3500" spc="10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(&amp;)</a:t>
            </a:r>
            <a:r>
              <a:rPr sz="3500" spc="-10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is</a:t>
            </a:r>
            <a:r>
              <a:rPr sz="3500" spc="-10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necessary</a:t>
            </a:r>
            <a:endParaRPr sz="3500">
              <a:latin typeface="Arial MT"/>
              <a:cs typeface="Arial MT"/>
            </a:endParaRPr>
          </a:p>
          <a:p>
            <a:pPr marL="390525" marR="5080" indent="-378460">
              <a:lnSpc>
                <a:spcPct val="100000"/>
              </a:lnSpc>
              <a:spcBef>
                <a:spcPts val="840"/>
              </a:spcBef>
              <a:buClr>
                <a:srgbClr val="00007C"/>
              </a:buClr>
              <a:buSzPct val="74285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500" dirty="0">
                <a:latin typeface="Arial MT"/>
                <a:cs typeface="Arial MT"/>
              </a:rPr>
              <a:t>The</a:t>
            </a:r>
            <a:r>
              <a:rPr sz="3500" spc="-10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elements</a:t>
            </a:r>
            <a:r>
              <a:rPr sz="3500" spc="10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can</a:t>
            </a:r>
            <a:r>
              <a:rPr sz="3500" spc="-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be</a:t>
            </a:r>
            <a:r>
              <a:rPr sz="3500" spc="-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entered</a:t>
            </a:r>
            <a:r>
              <a:rPr sz="3500" spc="20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all</a:t>
            </a:r>
            <a:r>
              <a:rPr sz="3500" spc="-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in</a:t>
            </a:r>
            <a:r>
              <a:rPr sz="3500" spc="-5" dirty="0">
                <a:latin typeface="Arial MT"/>
                <a:cs typeface="Arial MT"/>
              </a:rPr>
              <a:t> one </a:t>
            </a:r>
            <a:r>
              <a:rPr sz="3500" spc="-960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line</a:t>
            </a:r>
            <a:r>
              <a:rPr sz="3500" spc="-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or in</a:t>
            </a:r>
            <a:r>
              <a:rPr sz="3500" spc="-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different</a:t>
            </a:r>
            <a:r>
              <a:rPr sz="3500" spc="1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lines</a:t>
            </a:r>
            <a:endParaRPr sz="3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937" y="2102717"/>
            <a:ext cx="8896985" cy="52920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530"/>
              </a:spcBef>
              <a:buClr>
                <a:srgbClr val="00007C"/>
              </a:buClr>
              <a:buSzPct val="74285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500" dirty="0">
                <a:latin typeface="Arial MT"/>
                <a:cs typeface="Arial MT"/>
              </a:rPr>
              <a:t>By</a:t>
            </a:r>
            <a:r>
              <a:rPr sz="3500" spc="-10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printing</a:t>
            </a:r>
            <a:r>
              <a:rPr sz="3500" spc="-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them</a:t>
            </a:r>
            <a:r>
              <a:rPr sz="3500" spc="1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one</a:t>
            </a:r>
            <a:r>
              <a:rPr sz="3500" spc="-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element</a:t>
            </a:r>
            <a:r>
              <a:rPr sz="3500" spc="10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at</a:t>
            </a:r>
            <a:r>
              <a:rPr sz="3500" spc="-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a time</a:t>
            </a:r>
            <a:endParaRPr sz="3500">
              <a:latin typeface="Arial MT"/>
              <a:cs typeface="Arial MT"/>
            </a:endParaRPr>
          </a:p>
          <a:p>
            <a:pPr marL="2268220" marR="3118485" indent="-439420">
              <a:lnSpc>
                <a:spcPct val="110000"/>
              </a:lnSpc>
              <a:spcBef>
                <a:spcPts val="5"/>
              </a:spcBef>
              <a:tabLst>
                <a:tab pos="2508250" algn="l"/>
                <a:tab pos="2947035" algn="l"/>
              </a:tabLst>
            </a:pPr>
            <a:r>
              <a:rPr sz="3100" spc="-5" dirty="0">
                <a:latin typeface="Arial MT"/>
                <a:cs typeface="Arial MT"/>
              </a:rPr>
              <a:t>for	(i=0;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i&lt;nrow;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i++) 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for	(j=0;</a:t>
            </a:r>
            <a:r>
              <a:rPr sz="3100" spc="-2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j&lt;ncol; j++)</a:t>
            </a:r>
            <a:endParaRPr sz="3100">
              <a:latin typeface="Arial MT"/>
              <a:cs typeface="Arial MT"/>
            </a:endParaRPr>
          </a:p>
          <a:p>
            <a:pPr marL="2707640">
              <a:lnSpc>
                <a:spcPct val="100000"/>
              </a:lnSpc>
              <a:spcBef>
                <a:spcPts val="375"/>
              </a:spcBef>
              <a:tabLst>
                <a:tab pos="3801110" algn="l"/>
              </a:tabLst>
            </a:pPr>
            <a:r>
              <a:rPr sz="3100" spc="-10" dirty="0">
                <a:latin typeface="Arial MT"/>
                <a:cs typeface="Arial MT"/>
              </a:rPr>
              <a:t>printf	</a:t>
            </a:r>
            <a:r>
              <a:rPr sz="3100" spc="-5" dirty="0">
                <a:latin typeface="Arial MT"/>
                <a:cs typeface="Arial MT"/>
              </a:rPr>
              <a:t>(“\n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%f”,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a[i][j]);</a:t>
            </a:r>
            <a:endParaRPr sz="3100">
              <a:latin typeface="Arial MT"/>
              <a:cs typeface="Arial MT"/>
            </a:endParaRPr>
          </a:p>
          <a:p>
            <a:pPr marL="832485" lvl="1" indent="-318135">
              <a:lnSpc>
                <a:spcPct val="100000"/>
              </a:lnSpc>
              <a:spcBef>
                <a:spcPts val="370"/>
              </a:spcBef>
              <a:buClr>
                <a:srgbClr val="9999CC"/>
              </a:buClr>
              <a:buSzPct val="79032"/>
              <a:buFont typeface="Wingdings"/>
              <a:buChar char=""/>
              <a:tabLst>
                <a:tab pos="833119" algn="l"/>
              </a:tabLst>
            </a:pP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31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elements</a:t>
            </a:r>
            <a:r>
              <a:rPr sz="3100" spc="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are printed</a:t>
            </a:r>
            <a:r>
              <a:rPr sz="3100" spc="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100" spc="-10" dirty="0">
                <a:solidFill>
                  <a:srgbClr val="0000FF"/>
                </a:solidFill>
                <a:latin typeface="Arial MT"/>
                <a:cs typeface="Arial MT"/>
              </a:rPr>
              <a:t>one</a:t>
            </a:r>
            <a:r>
              <a:rPr sz="31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100" spc="-10" dirty="0">
                <a:solidFill>
                  <a:srgbClr val="0000FF"/>
                </a:solidFill>
                <a:latin typeface="Arial MT"/>
                <a:cs typeface="Arial MT"/>
              </a:rPr>
              <a:t>per</a:t>
            </a:r>
            <a:r>
              <a:rPr sz="31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100" spc="-10" dirty="0">
                <a:solidFill>
                  <a:srgbClr val="0000FF"/>
                </a:solidFill>
                <a:latin typeface="Arial MT"/>
                <a:cs typeface="Arial MT"/>
              </a:rPr>
              <a:t>line</a:t>
            </a:r>
            <a:endParaRPr sz="31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9999CC"/>
              </a:buClr>
              <a:buFont typeface="Wingdings"/>
              <a:buChar char=""/>
            </a:pPr>
            <a:endParaRPr sz="3850">
              <a:latin typeface="Arial MT"/>
              <a:cs typeface="Arial MT"/>
            </a:endParaRPr>
          </a:p>
          <a:p>
            <a:pPr marL="625475">
              <a:lnSpc>
                <a:spcPct val="100000"/>
              </a:lnSpc>
              <a:tabLst>
                <a:tab pos="1304290" algn="l"/>
              </a:tabLst>
            </a:pPr>
            <a:r>
              <a:rPr sz="3100" spc="-5" dirty="0">
                <a:latin typeface="Arial MT"/>
                <a:cs typeface="Arial MT"/>
              </a:rPr>
              <a:t>for	(i=0;</a:t>
            </a:r>
            <a:r>
              <a:rPr sz="3100" spc="-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i&lt;nrow;</a:t>
            </a:r>
            <a:r>
              <a:rPr sz="3100" spc="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i++)</a:t>
            </a:r>
            <a:endParaRPr sz="3100">
              <a:latin typeface="Arial MT"/>
              <a:cs typeface="Arial MT"/>
            </a:endParaRPr>
          </a:p>
          <a:p>
            <a:pPr marL="2707640" marR="2943225" indent="-439420">
              <a:lnSpc>
                <a:spcPct val="110000"/>
              </a:lnSpc>
              <a:tabLst>
                <a:tab pos="2947035" algn="l"/>
                <a:tab pos="3801110" algn="l"/>
              </a:tabLst>
            </a:pPr>
            <a:r>
              <a:rPr sz="3100" spc="-5" dirty="0">
                <a:latin typeface="Arial MT"/>
                <a:cs typeface="Arial MT"/>
              </a:rPr>
              <a:t>for	(j=0;</a:t>
            </a:r>
            <a:r>
              <a:rPr sz="3100" spc="-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j&lt;ncol;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j++) 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printf	</a:t>
            </a:r>
            <a:r>
              <a:rPr sz="3100" spc="-5" dirty="0">
                <a:latin typeface="Arial MT"/>
                <a:cs typeface="Arial MT"/>
              </a:rPr>
              <a:t>(“%f”,</a:t>
            </a:r>
            <a:r>
              <a:rPr sz="3100" spc="-1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a[i][j]);</a:t>
            </a:r>
            <a:endParaRPr sz="3100">
              <a:latin typeface="Arial MT"/>
              <a:cs typeface="Arial MT"/>
            </a:endParaRPr>
          </a:p>
          <a:p>
            <a:pPr marL="832485" lvl="1" indent="-318135">
              <a:lnSpc>
                <a:spcPct val="100000"/>
              </a:lnSpc>
              <a:spcBef>
                <a:spcPts val="375"/>
              </a:spcBef>
              <a:buClr>
                <a:srgbClr val="9999CC"/>
              </a:buClr>
              <a:buSzPct val="79032"/>
              <a:buFont typeface="Wingdings"/>
              <a:buChar char=""/>
              <a:tabLst>
                <a:tab pos="833119" algn="l"/>
              </a:tabLst>
            </a:pP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31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e</a:t>
            </a:r>
            <a:r>
              <a:rPr sz="3100" spc="-15" dirty="0">
                <a:solidFill>
                  <a:srgbClr val="0000FF"/>
                </a:solidFill>
                <a:latin typeface="Arial MT"/>
                <a:cs typeface="Arial MT"/>
              </a:rPr>
              <a:t>l</a:t>
            </a: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em</a:t>
            </a:r>
            <a:r>
              <a:rPr sz="3100" spc="-25" dirty="0">
                <a:solidFill>
                  <a:srgbClr val="0000FF"/>
                </a:solidFill>
                <a:latin typeface="Arial MT"/>
                <a:cs typeface="Arial MT"/>
              </a:rPr>
              <a:t>e</a:t>
            </a: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nts</a:t>
            </a:r>
            <a:r>
              <a:rPr sz="3100" spc="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are</a:t>
            </a:r>
            <a:r>
              <a:rPr sz="31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3100" spc="-15" dirty="0">
                <a:solidFill>
                  <a:srgbClr val="0000FF"/>
                </a:solidFill>
                <a:latin typeface="Arial MT"/>
                <a:cs typeface="Arial MT"/>
              </a:rPr>
              <a:t>l</a:t>
            </a: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l</a:t>
            </a:r>
            <a:r>
              <a:rPr sz="31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pr</a:t>
            </a:r>
            <a:r>
              <a:rPr sz="3100" spc="-15" dirty="0">
                <a:solidFill>
                  <a:srgbClr val="0000FF"/>
                </a:solidFill>
                <a:latin typeface="Arial MT"/>
                <a:cs typeface="Arial MT"/>
              </a:rPr>
              <a:t>i</a:t>
            </a: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nt</a:t>
            </a:r>
            <a:r>
              <a:rPr sz="3100" spc="-15" dirty="0">
                <a:solidFill>
                  <a:srgbClr val="0000FF"/>
                </a:solidFill>
                <a:latin typeface="Arial MT"/>
                <a:cs typeface="Arial MT"/>
              </a:rPr>
              <a:t>e</a:t>
            </a: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d</a:t>
            </a:r>
            <a:r>
              <a:rPr sz="3100" spc="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on</a:t>
            </a:r>
            <a:r>
              <a:rPr sz="31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31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same</a:t>
            </a:r>
            <a:r>
              <a:rPr sz="31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li</a:t>
            </a:r>
            <a:r>
              <a:rPr sz="3100" spc="-25" dirty="0">
                <a:solidFill>
                  <a:srgbClr val="0000FF"/>
                </a:solidFill>
                <a:latin typeface="Arial MT"/>
                <a:cs typeface="Arial MT"/>
              </a:rPr>
              <a:t>n</a:t>
            </a:r>
            <a:r>
              <a:rPr sz="3100" spc="-385" dirty="0">
                <a:solidFill>
                  <a:srgbClr val="0000FF"/>
                </a:solidFill>
                <a:latin typeface="Arial MT"/>
                <a:cs typeface="Arial MT"/>
              </a:rPr>
              <a:t>e</a:t>
            </a:r>
            <a:r>
              <a:rPr sz="1950" spc="-15" baseline="2136" dirty="0">
                <a:latin typeface="Arial Black"/>
                <a:cs typeface="Arial Black"/>
              </a:rPr>
              <a:t>50</a:t>
            </a:r>
            <a:endParaRPr sz="1950" baseline="2136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2937" y="483869"/>
            <a:ext cx="8292465" cy="1518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 to </a:t>
            </a:r>
            <a:r>
              <a:rPr dirty="0"/>
              <a:t>print </a:t>
            </a:r>
            <a:r>
              <a:rPr spc="-5" dirty="0"/>
              <a:t>the elements of a </a:t>
            </a:r>
            <a:r>
              <a:rPr spc="-1350" dirty="0"/>
              <a:t> </a:t>
            </a:r>
            <a:r>
              <a:rPr spc="-5" dirty="0"/>
              <a:t>2-d</a:t>
            </a:r>
            <a:r>
              <a:rPr spc="-10" dirty="0"/>
              <a:t> </a:t>
            </a:r>
            <a:r>
              <a:rPr spc="-5" dirty="0"/>
              <a:t>array?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937" y="857250"/>
            <a:ext cx="185737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95857" y="2116988"/>
            <a:ext cx="8331200" cy="3994785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17930">
              <a:lnSpc>
                <a:spcPct val="100000"/>
              </a:lnSpc>
              <a:spcBef>
                <a:spcPts val="845"/>
              </a:spcBef>
              <a:tabLst>
                <a:tab pos="1897380" algn="l"/>
              </a:tabLst>
            </a:pPr>
            <a:r>
              <a:rPr sz="3100" spc="-5" dirty="0">
                <a:latin typeface="Arial MT"/>
                <a:cs typeface="Arial MT"/>
              </a:rPr>
              <a:t>for	(i=0;</a:t>
            </a:r>
            <a:r>
              <a:rPr sz="3100" spc="-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i&lt;nrow;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i++)</a:t>
            </a:r>
            <a:endParaRPr sz="3100">
              <a:latin typeface="Arial MT"/>
              <a:cs typeface="Arial MT"/>
            </a:endParaRPr>
          </a:p>
          <a:p>
            <a:pPr marL="1217930">
              <a:lnSpc>
                <a:spcPct val="100000"/>
              </a:lnSpc>
              <a:spcBef>
                <a:spcPts val="740"/>
              </a:spcBef>
            </a:pPr>
            <a:r>
              <a:rPr sz="3100" spc="-5" dirty="0">
                <a:latin typeface="Arial MT"/>
                <a:cs typeface="Arial MT"/>
              </a:rPr>
              <a:t>{</a:t>
            </a:r>
            <a:endParaRPr sz="3100">
              <a:latin typeface="Arial MT"/>
              <a:cs typeface="Arial MT"/>
            </a:endParaRPr>
          </a:p>
          <a:p>
            <a:pPr marL="1655445">
              <a:lnSpc>
                <a:spcPct val="100000"/>
              </a:lnSpc>
              <a:spcBef>
                <a:spcPts val="745"/>
              </a:spcBef>
              <a:tabLst>
                <a:tab pos="2750185" algn="l"/>
              </a:tabLst>
            </a:pPr>
            <a:r>
              <a:rPr sz="3100" spc="-10" dirty="0">
                <a:latin typeface="Arial MT"/>
                <a:cs typeface="Arial MT"/>
              </a:rPr>
              <a:t>printf	</a:t>
            </a:r>
            <a:r>
              <a:rPr sz="3100" spc="-5" dirty="0">
                <a:latin typeface="Arial MT"/>
                <a:cs typeface="Arial MT"/>
              </a:rPr>
              <a:t>(“\n”);</a:t>
            </a:r>
            <a:endParaRPr sz="3100">
              <a:latin typeface="Arial MT"/>
              <a:cs typeface="Arial MT"/>
            </a:endParaRPr>
          </a:p>
          <a:p>
            <a:pPr marL="2094230" marR="2766695" indent="-439420">
              <a:lnSpc>
                <a:spcPct val="120000"/>
              </a:lnSpc>
              <a:spcBef>
                <a:spcPts val="5"/>
              </a:spcBef>
              <a:tabLst>
                <a:tab pos="2334260" algn="l"/>
                <a:tab pos="4133850" algn="l"/>
              </a:tabLst>
            </a:pPr>
            <a:r>
              <a:rPr sz="3100" spc="-5" dirty="0">
                <a:latin typeface="Arial MT"/>
                <a:cs typeface="Arial MT"/>
              </a:rPr>
              <a:t>for	(j=0; j&lt;ncol;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j++) 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printf</a:t>
            </a:r>
            <a:r>
              <a:rPr sz="3100" spc="6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(“%f	”,</a:t>
            </a:r>
            <a:r>
              <a:rPr sz="3100" spc="-3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a[i][j]);</a:t>
            </a:r>
            <a:endParaRPr sz="3100">
              <a:latin typeface="Arial MT"/>
              <a:cs typeface="Arial MT"/>
            </a:endParaRPr>
          </a:p>
          <a:p>
            <a:pPr marL="1326515">
              <a:lnSpc>
                <a:spcPct val="100000"/>
              </a:lnSpc>
              <a:spcBef>
                <a:spcPts val="740"/>
              </a:spcBef>
            </a:pPr>
            <a:r>
              <a:rPr sz="3100" spc="-5" dirty="0">
                <a:latin typeface="Arial MT"/>
                <a:cs typeface="Arial MT"/>
              </a:rPr>
              <a:t>}</a:t>
            </a:r>
            <a:endParaRPr sz="3100">
              <a:latin typeface="Arial MT"/>
              <a:cs typeface="Arial MT"/>
            </a:endParaRPr>
          </a:p>
          <a:p>
            <a:pPr marL="329565" indent="-317500">
              <a:lnSpc>
                <a:spcPct val="100000"/>
              </a:lnSpc>
              <a:spcBef>
                <a:spcPts val="750"/>
              </a:spcBef>
              <a:buClr>
                <a:srgbClr val="9999CC"/>
              </a:buClr>
              <a:buSzPct val="79032"/>
              <a:buFont typeface="Wingdings"/>
              <a:buChar char=""/>
              <a:tabLst>
                <a:tab pos="330200" algn="l"/>
              </a:tabLst>
            </a:pP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31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elements</a:t>
            </a:r>
            <a:r>
              <a:rPr sz="3100" spc="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are</a:t>
            </a:r>
            <a:r>
              <a:rPr sz="31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printed</a:t>
            </a:r>
            <a:r>
              <a:rPr sz="3100" spc="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100" spc="-10" dirty="0">
                <a:solidFill>
                  <a:srgbClr val="0000FF"/>
                </a:solidFill>
                <a:latin typeface="Arial MT"/>
                <a:cs typeface="Arial MT"/>
              </a:rPr>
              <a:t>nicely</a:t>
            </a:r>
            <a:r>
              <a:rPr sz="310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in matrix</a:t>
            </a:r>
            <a:r>
              <a:rPr sz="3100" spc="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100" spc="-5" dirty="0">
                <a:solidFill>
                  <a:srgbClr val="0000FF"/>
                </a:solidFill>
                <a:latin typeface="Arial MT"/>
                <a:cs typeface="Arial MT"/>
              </a:rPr>
              <a:t>form</a:t>
            </a:r>
            <a:endParaRPr sz="3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937" y="737057"/>
            <a:ext cx="634746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Example:</a:t>
            </a:r>
            <a:r>
              <a:rPr sz="4500" spc="-35" dirty="0"/>
              <a:t> </a:t>
            </a:r>
            <a:r>
              <a:rPr sz="4500" spc="-5" dirty="0"/>
              <a:t>Matrix</a:t>
            </a:r>
            <a:r>
              <a:rPr sz="4500" spc="-30" dirty="0"/>
              <a:t> </a:t>
            </a:r>
            <a:r>
              <a:rPr sz="4500" dirty="0"/>
              <a:t>Addition</a:t>
            </a:r>
            <a:endParaRPr sz="4500"/>
          </a:p>
        </p:txBody>
      </p:sp>
      <p:grpSp>
        <p:nvGrpSpPr>
          <p:cNvPr id="3" name="object 3"/>
          <p:cNvGrpSpPr/>
          <p:nvPr/>
        </p:nvGrpSpPr>
        <p:grpSpPr>
          <a:xfrm>
            <a:off x="461772" y="1639824"/>
            <a:ext cx="4662170" cy="5238115"/>
            <a:chOff x="461772" y="1639824"/>
            <a:chExt cx="4662170" cy="5238115"/>
          </a:xfrm>
        </p:grpSpPr>
        <p:sp>
          <p:nvSpPr>
            <p:cNvPr id="4" name="object 4"/>
            <p:cNvSpPr/>
            <p:nvPr/>
          </p:nvSpPr>
          <p:spPr>
            <a:xfrm>
              <a:off x="467868" y="1645920"/>
              <a:ext cx="4650105" cy="5226050"/>
            </a:xfrm>
            <a:custGeom>
              <a:avLst/>
              <a:gdLst/>
              <a:ahLst/>
              <a:cxnLst/>
              <a:rect l="l" t="t" r="r" b="b"/>
              <a:pathLst>
                <a:path w="4650105" h="5226050">
                  <a:moveTo>
                    <a:pt x="4649724" y="0"/>
                  </a:moveTo>
                  <a:lnTo>
                    <a:pt x="0" y="0"/>
                  </a:lnTo>
                  <a:lnTo>
                    <a:pt x="0" y="5225796"/>
                  </a:lnTo>
                  <a:lnTo>
                    <a:pt x="4649724" y="5225796"/>
                  </a:lnTo>
                  <a:lnTo>
                    <a:pt x="464972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7868" y="1645920"/>
              <a:ext cx="4650105" cy="5226050"/>
            </a:xfrm>
            <a:custGeom>
              <a:avLst/>
              <a:gdLst/>
              <a:ahLst/>
              <a:cxnLst/>
              <a:rect l="l" t="t" r="r" b="b"/>
              <a:pathLst>
                <a:path w="4650105" h="5226050">
                  <a:moveTo>
                    <a:pt x="0" y="5225796"/>
                  </a:moveTo>
                  <a:lnTo>
                    <a:pt x="4649724" y="5225796"/>
                  </a:lnTo>
                  <a:lnTo>
                    <a:pt x="4649724" y="0"/>
                  </a:lnTo>
                  <a:lnTo>
                    <a:pt x="0" y="0"/>
                  </a:lnTo>
                  <a:lnTo>
                    <a:pt x="0" y="522579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</a:t>
            </a:r>
            <a:r>
              <a:rPr spc="-50" dirty="0"/>
              <a:t> </a:t>
            </a:r>
            <a:r>
              <a:rPr dirty="0"/>
              <a:t>main()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{</a:t>
            </a:r>
          </a:p>
          <a:p>
            <a:pPr marR="71755" algn="r">
              <a:lnSpc>
                <a:spcPct val="100000"/>
              </a:lnSpc>
              <a:tabLst>
                <a:tab pos="506730" algn="l"/>
              </a:tabLst>
            </a:pPr>
            <a:r>
              <a:rPr spc="-5" dirty="0"/>
              <a:t>int	</a:t>
            </a:r>
            <a:r>
              <a:rPr dirty="0"/>
              <a:t>a[100][100],</a:t>
            </a:r>
            <a:r>
              <a:rPr spc="-55" dirty="0"/>
              <a:t> </a:t>
            </a:r>
            <a:r>
              <a:rPr dirty="0"/>
              <a:t>b[100][100],</a:t>
            </a:r>
          </a:p>
          <a:p>
            <a:pPr marR="5080" algn="r">
              <a:lnSpc>
                <a:spcPct val="100000"/>
              </a:lnSpc>
            </a:pPr>
            <a:r>
              <a:rPr dirty="0"/>
              <a:t>c[100][100],</a:t>
            </a:r>
            <a:r>
              <a:rPr spc="-35" dirty="0"/>
              <a:t> </a:t>
            </a:r>
            <a:r>
              <a:rPr spc="-5" dirty="0"/>
              <a:t>p, q,</a:t>
            </a:r>
            <a:r>
              <a:rPr spc="-10" dirty="0"/>
              <a:t> </a:t>
            </a:r>
            <a:r>
              <a:rPr dirty="0"/>
              <a:t>m,</a:t>
            </a:r>
            <a:r>
              <a:rPr spc="-15" dirty="0"/>
              <a:t> </a:t>
            </a:r>
            <a:r>
              <a:rPr spc="-5" dirty="0"/>
              <a:t>n;</a:t>
            </a:r>
          </a:p>
          <a:p>
            <a:pPr marL="317500" marR="147320">
              <a:lnSpc>
                <a:spcPct val="200000"/>
              </a:lnSpc>
              <a:tabLst>
                <a:tab pos="854075" algn="l"/>
              </a:tabLst>
            </a:pPr>
            <a:r>
              <a:rPr spc="-5" dirty="0"/>
              <a:t>scanf (“%d </a:t>
            </a:r>
            <a:r>
              <a:rPr spc="-10" dirty="0"/>
              <a:t>%d”, </a:t>
            </a:r>
            <a:r>
              <a:rPr dirty="0"/>
              <a:t>&amp;m, &amp;n); </a:t>
            </a:r>
            <a:r>
              <a:rPr spc="-585" dirty="0"/>
              <a:t> </a:t>
            </a:r>
            <a:r>
              <a:rPr dirty="0"/>
              <a:t>for	(p=0;</a:t>
            </a:r>
            <a:r>
              <a:rPr spc="-20" dirty="0"/>
              <a:t> </a:t>
            </a:r>
            <a:r>
              <a:rPr dirty="0"/>
              <a:t>p&lt;m;</a:t>
            </a:r>
            <a:r>
              <a:rPr spc="-15" dirty="0"/>
              <a:t> </a:t>
            </a:r>
            <a:r>
              <a:rPr dirty="0"/>
              <a:t>p++)</a:t>
            </a:r>
          </a:p>
          <a:p>
            <a:pPr marR="225425" algn="ctr">
              <a:lnSpc>
                <a:spcPct val="100000"/>
              </a:lnSpc>
              <a:tabLst>
                <a:tab pos="536575" algn="l"/>
              </a:tabLst>
            </a:pPr>
            <a:r>
              <a:rPr dirty="0"/>
              <a:t>for	(q=0;</a:t>
            </a:r>
            <a:r>
              <a:rPr spc="-40" dirty="0"/>
              <a:t> </a:t>
            </a:r>
            <a:r>
              <a:rPr spc="-5" dirty="0"/>
              <a:t>q&lt;n;</a:t>
            </a:r>
            <a:r>
              <a:rPr spc="-25" dirty="0"/>
              <a:t> </a:t>
            </a:r>
            <a:r>
              <a:rPr dirty="0"/>
              <a:t>q++)</a:t>
            </a:r>
          </a:p>
          <a:p>
            <a:pPr marL="8509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scanf</a:t>
            </a:r>
            <a:r>
              <a:rPr spc="-20" dirty="0"/>
              <a:t> </a:t>
            </a:r>
            <a:r>
              <a:rPr spc="-5" dirty="0"/>
              <a:t>(“%d”, &amp;a[p][q]);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/>
          </a:p>
          <a:p>
            <a:pPr marL="622300" marR="848360" indent="-304800">
              <a:lnSpc>
                <a:spcPct val="100000"/>
              </a:lnSpc>
              <a:tabLst>
                <a:tab pos="854075" algn="l"/>
                <a:tab pos="1158875" algn="l"/>
              </a:tabLst>
            </a:pPr>
            <a:r>
              <a:rPr dirty="0"/>
              <a:t>for	(p=0; p&lt;m; p++) </a:t>
            </a:r>
            <a:r>
              <a:rPr spc="5" dirty="0"/>
              <a:t> </a:t>
            </a:r>
            <a:r>
              <a:rPr dirty="0"/>
              <a:t>for	(q=0;</a:t>
            </a:r>
            <a:r>
              <a:rPr spc="-50" dirty="0"/>
              <a:t> </a:t>
            </a:r>
            <a:r>
              <a:rPr spc="-5" dirty="0"/>
              <a:t>q&lt;n;</a:t>
            </a:r>
            <a:r>
              <a:rPr spc="-40" dirty="0"/>
              <a:t> </a:t>
            </a:r>
            <a:r>
              <a:rPr dirty="0"/>
              <a:t>q++)</a:t>
            </a:r>
          </a:p>
          <a:p>
            <a:pPr marL="850900">
              <a:lnSpc>
                <a:spcPct val="100000"/>
              </a:lnSpc>
            </a:pPr>
            <a:r>
              <a:rPr spc="-5" dirty="0"/>
              <a:t>scanf</a:t>
            </a:r>
            <a:r>
              <a:rPr spc="-20" dirty="0"/>
              <a:t> </a:t>
            </a:r>
            <a:r>
              <a:rPr spc="-5" dirty="0"/>
              <a:t>(“%d”, &amp;b[p][q]);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5192267" y="2025396"/>
            <a:ext cx="4813300" cy="4904740"/>
          </a:xfrm>
          <a:prstGeom prst="rect">
            <a:avLst/>
          </a:prstGeom>
          <a:solidFill>
            <a:srgbClr val="F8F8F8"/>
          </a:solidFill>
          <a:ln w="12192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711200" marR="1474470" indent="-325120">
              <a:lnSpc>
                <a:spcPct val="100000"/>
              </a:lnSpc>
              <a:spcBef>
                <a:spcPts val="320"/>
              </a:spcBef>
              <a:tabLst>
                <a:tab pos="923290" algn="l"/>
                <a:tab pos="1247775" algn="l"/>
              </a:tabLst>
            </a:pPr>
            <a:r>
              <a:rPr sz="2400" b="1" dirty="0">
                <a:latin typeface="Times New Roman"/>
                <a:cs typeface="Times New Roman"/>
              </a:rPr>
              <a:t>for	(p=0; p&lt;m; p++) 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	(q=0;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q&lt;n;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q++)</a:t>
            </a:r>
            <a:endParaRPr sz="2400">
              <a:latin typeface="Times New Roman"/>
              <a:cs typeface="Times New Roman"/>
            </a:endParaRPr>
          </a:p>
          <a:p>
            <a:pPr marL="10160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c[p][q]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a[p][q]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+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b[p][q];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tabLst>
                <a:tab pos="942975" algn="l"/>
              </a:tabLst>
            </a:pPr>
            <a:r>
              <a:rPr sz="2400" b="1" dirty="0">
                <a:latin typeface="Times New Roman"/>
                <a:cs typeface="Times New Roman"/>
              </a:rPr>
              <a:t>for	(p=0;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p&lt;m;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p++)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787400">
              <a:lnSpc>
                <a:spcPct val="100000"/>
              </a:lnSpc>
              <a:tabLst>
                <a:tab pos="1701164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printf	(“\n”);</a:t>
            </a:r>
            <a:endParaRPr sz="2400">
              <a:latin typeface="Times New Roman"/>
              <a:cs typeface="Times New Roman"/>
            </a:endParaRPr>
          </a:p>
          <a:p>
            <a:pPr marL="756920">
              <a:lnSpc>
                <a:spcPct val="100000"/>
              </a:lnSpc>
              <a:spcBef>
                <a:spcPts val="575"/>
              </a:spcBef>
              <a:tabLst>
                <a:tab pos="1293495" algn="l"/>
              </a:tabLst>
            </a:pPr>
            <a:r>
              <a:rPr sz="2400" b="1" dirty="0">
                <a:latin typeface="Times New Roman"/>
                <a:cs typeface="Times New Roman"/>
              </a:rPr>
              <a:t>for	(q=0;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q&lt;n;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q++)</a:t>
            </a:r>
            <a:endParaRPr sz="2400">
              <a:latin typeface="Times New Roman"/>
              <a:cs typeface="Times New Roman"/>
            </a:endParaRPr>
          </a:p>
          <a:p>
            <a:pPr marL="1137920">
              <a:lnSpc>
                <a:spcPct val="100000"/>
              </a:lnSpc>
              <a:spcBef>
                <a:spcPts val="580"/>
              </a:spcBef>
              <a:tabLst>
                <a:tab pos="293243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printf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(“%d	</a:t>
            </a:r>
            <a:r>
              <a:rPr sz="2400" b="1" dirty="0">
                <a:latin typeface="Times New Roman"/>
                <a:cs typeface="Times New Roman"/>
              </a:rPr>
              <a:t>”,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c[p][q]);</a:t>
            </a:r>
            <a:endParaRPr sz="24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575"/>
              </a:spcBef>
            </a:pPr>
            <a:r>
              <a:rPr sz="2400" b="1" spc="-10" dirty="0">
                <a:latin typeface="Times New Roman"/>
                <a:cs typeface="Times New Roman"/>
              </a:rPr>
              <a:t>return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0;</a:t>
            </a:r>
            <a:endParaRPr sz="24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066" y="636270"/>
            <a:ext cx="3514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Using</a:t>
            </a:r>
            <a:r>
              <a:rPr sz="4800" spc="-75" dirty="0"/>
              <a:t> </a:t>
            </a:r>
            <a:r>
              <a:rPr sz="4800" dirty="0"/>
              <a:t>Arrays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09066" y="1900809"/>
            <a:ext cx="7509509" cy="2660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0525" marR="5080" indent="-378460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200" dirty="0">
                <a:latin typeface="Arial MT"/>
                <a:cs typeface="Arial MT"/>
              </a:rPr>
              <a:t>All the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data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items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constituting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group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share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same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name</a:t>
            </a:r>
            <a:endParaRPr sz="3200">
              <a:latin typeface="Arial MT"/>
              <a:cs typeface="Arial MT"/>
            </a:endParaRPr>
          </a:p>
          <a:p>
            <a:pPr marL="1019810">
              <a:lnSpc>
                <a:spcPct val="100000"/>
              </a:lnSpc>
              <a:spcBef>
                <a:spcPts val="765"/>
              </a:spcBef>
              <a:tabLst>
                <a:tab pos="1673860" algn="l"/>
              </a:tabLst>
            </a:pPr>
            <a:r>
              <a:rPr sz="3200" spc="-5" dirty="0">
                <a:latin typeface="Arial MT"/>
                <a:cs typeface="Arial MT"/>
              </a:rPr>
              <a:t>int	</a:t>
            </a:r>
            <a:r>
              <a:rPr sz="3200" dirty="0">
                <a:latin typeface="Arial MT"/>
                <a:cs typeface="Arial MT"/>
              </a:rPr>
              <a:t>x[10];</a:t>
            </a:r>
            <a:endParaRPr sz="3200">
              <a:latin typeface="Arial MT"/>
              <a:cs typeface="Arial MT"/>
            </a:endParaRPr>
          </a:p>
          <a:p>
            <a:pPr marL="390525" marR="570230" indent="-37846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3200" spc="-5" dirty="0">
                <a:latin typeface="Arial MT"/>
                <a:cs typeface="Arial MT"/>
              </a:rPr>
              <a:t>Individual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elements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are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accessed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by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specifying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index</a:t>
            </a:r>
            <a:endParaRPr sz="3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4960" y="4751832"/>
          <a:ext cx="6215378" cy="67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0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CC0000"/>
                      </a:solidFill>
                      <a:prstDash val="solid"/>
                    </a:lnL>
                    <a:lnR w="38100">
                      <a:solidFill>
                        <a:srgbClr val="CC0000"/>
                      </a:solidFill>
                      <a:prstDash val="solid"/>
                    </a:lnR>
                    <a:lnT w="38100">
                      <a:solidFill>
                        <a:srgbClr val="CC0000"/>
                      </a:solidFill>
                      <a:prstDash val="solid"/>
                    </a:lnT>
                    <a:lnB w="38100">
                      <a:solidFill>
                        <a:srgbClr val="CC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CC0000"/>
                      </a:solidFill>
                      <a:prstDash val="solid"/>
                    </a:lnL>
                    <a:lnR w="38100">
                      <a:solidFill>
                        <a:srgbClr val="CC0000"/>
                      </a:solidFill>
                      <a:prstDash val="solid"/>
                    </a:lnR>
                    <a:lnT w="38100">
                      <a:solidFill>
                        <a:srgbClr val="CC0000"/>
                      </a:solidFill>
                      <a:prstDash val="solid"/>
                    </a:lnT>
                    <a:lnB w="38100">
                      <a:solidFill>
                        <a:srgbClr val="CC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CC0000"/>
                      </a:solidFill>
                      <a:prstDash val="solid"/>
                    </a:lnL>
                    <a:lnR w="38100">
                      <a:solidFill>
                        <a:srgbClr val="CC0000"/>
                      </a:solidFill>
                      <a:prstDash val="solid"/>
                    </a:lnR>
                    <a:lnT w="38100">
                      <a:solidFill>
                        <a:srgbClr val="CC0000"/>
                      </a:solidFill>
                      <a:prstDash val="solid"/>
                    </a:lnT>
                    <a:lnB w="38100">
                      <a:solidFill>
                        <a:srgbClr val="CC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CC0000"/>
                      </a:solidFill>
                      <a:prstDash val="solid"/>
                    </a:lnL>
                    <a:lnR w="38100">
                      <a:solidFill>
                        <a:srgbClr val="CC0000"/>
                      </a:solidFill>
                      <a:prstDash val="solid"/>
                    </a:lnR>
                    <a:lnT w="38100">
                      <a:solidFill>
                        <a:srgbClr val="CC0000"/>
                      </a:solidFill>
                      <a:prstDash val="solid"/>
                    </a:lnT>
                    <a:lnB w="38100">
                      <a:solidFill>
                        <a:srgbClr val="CC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CC0000"/>
                      </a:solidFill>
                      <a:prstDash val="solid"/>
                    </a:lnL>
                    <a:lnR w="38100">
                      <a:solidFill>
                        <a:srgbClr val="CC0000"/>
                      </a:solidFill>
                      <a:prstDash val="solid"/>
                    </a:lnR>
                    <a:lnT w="38100">
                      <a:solidFill>
                        <a:srgbClr val="CC0000"/>
                      </a:solidFill>
                      <a:prstDash val="solid"/>
                    </a:lnT>
                    <a:lnB w="38100">
                      <a:solidFill>
                        <a:srgbClr val="CC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47241" y="5929960"/>
            <a:ext cx="4527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x[0]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0595" y="5929960"/>
            <a:ext cx="4527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x[1]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2044" y="5929960"/>
            <a:ext cx="4527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x[2]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93077" y="5929960"/>
            <a:ext cx="4527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x[9]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687442" y="5754370"/>
            <a:ext cx="4264660" cy="1384300"/>
            <a:chOff x="4687442" y="5754370"/>
            <a:chExt cx="4264660" cy="1384300"/>
          </a:xfrm>
        </p:grpSpPr>
        <p:sp>
          <p:nvSpPr>
            <p:cNvPr id="10" name="object 10"/>
            <p:cNvSpPr/>
            <p:nvPr/>
          </p:nvSpPr>
          <p:spPr>
            <a:xfrm>
              <a:off x="4706492" y="5773420"/>
              <a:ext cx="4226560" cy="1346200"/>
            </a:xfrm>
            <a:custGeom>
              <a:avLst/>
              <a:gdLst/>
              <a:ahLst/>
              <a:cxnLst/>
              <a:rect l="l" t="t" r="r" b="b"/>
              <a:pathLst>
                <a:path w="4226559" h="1346200">
                  <a:moveTo>
                    <a:pt x="0" y="0"/>
                  </a:moveTo>
                  <a:lnTo>
                    <a:pt x="1357503" y="673862"/>
                  </a:lnTo>
                  <a:lnTo>
                    <a:pt x="783717" y="673862"/>
                  </a:lnTo>
                  <a:lnTo>
                    <a:pt x="783717" y="1345946"/>
                  </a:lnTo>
                  <a:lnTo>
                    <a:pt x="4226433" y="1345946"/>
                  </a:lnTo>
                  <a:lnTo>
                    <a:pt x="4226433" y="673862"/>
                  </a:lnTo>
                  <a:lnTo>
                    <a:pt x="2218182" y="673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06492" y="5773420"/>
              <a:ext cx="4226560" cy="1346200"/>
            </a:xfrm>
            <a:custGeom>
              <a:avLst/>
              <a:gdLst/>
              <a:ahLst/>
              <a:cxnLst/>
              <a:rect l="l" t="t" r="r" b="b"/>
              <a:pathLst>
                <a:path w="4226559" h="1346200">
                  <a:moveTo>
                    <a:pt x="783717" y="673862"/>
                  </a:moveTo>
                  <a:lnTo>
                    <a:pt x="1357503" y="673862"/>
                  </a:lnTo>
                  <a:lnTo>
                    <a:pt x="0" y="0"/>
                  </a:lnTo>
                  <a:lnTo>
                    <a:pt x="2218182" y="673862"/>
                  </a:lnTo>
                  <a:lnTo>
                    <a:pt x="4226433" y="673862"/>
                  </a:lnTo>
                  <a:lnTo>
                    <a:pt x="4226433" y="785876"/>
                  </a:lnTo>
                  <a:lnTo>
                    <a:pt x="4226433" y="953897"/>
                  </a:lnTo>
                  <a:lnTo>
                    <a:pt x="4226433" y="1345946"/>
                  </a:lnTo>
                  <a:lnTo>
                    <a:pt x="2218182" y="1345946"/>
                  </a:lnTo>
                  <a:lnTo>
                    <a:pt x="1357503" y="1345946"/>
                  </a:lnTo>
                  <a:lnTo>
                    <a:pt x="783717" y="1345946"/>
                  </a:lnTo>
                  <a:lnTo>
                    <a:pt x="783717" y="953897"/>
                  </a:lnTo>
                  <a:lnTo>
                    <a:pt x="783717" y="785876"/>
                  </a:lnTo>
                  <a:lnTo>
                    <a:pt x="783717" y="673862"/>
                  </a:lnTo>
                  <a:close/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09309" y="6477711"/>
            <a:ext cx="26066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X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10-element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one</a:t>
            </a:r>
            <a:endParaRPr sz="20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dimensional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array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363" y="754202"/>
            <a:ext cx="40322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A</a:t>
            </a:r>
            <a:r>
              <a:rPr sz="4400" b="1" spc="-4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first</a:t>
            </a:r>
            <a:r>
              <a:rPr sz="4400" b="1" spc="-5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example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1772" y="1716024"/>
          <a:ext cx="9394190" cy="4920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void</a:t>
                      </a:r>
                      <a:r>
                        <a:rPr sz="22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main()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009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{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241300">
                        <a:lnSpc>
                          <a:spcPts val="1900"/>
                        </a:lnSpc>
                        <a:spcBef>
                          <a:spcPts val="400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int</a:t>
                      </a:r>
                      <a:r>
                        <a:rPr sz="22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i;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39370">
                        <a:lnSpc>
                          <a:spcPts val="157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“d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71120" marR="939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in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…,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157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ata</a:t>
                      </a:r>
                      <a:r>
                        <a:rPr sz="2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refers</a:t>
                      </a:r>
                      <a:r>
                        <a:rPr sz="20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block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35585" marR="78740" indent="-167005">
                        <a:lnSpc>
                          <a:spcPct val="12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teger</a:t>
                      </a:r>
                      <a:r>
                        <a:rPr sz="2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variables,</a:t>
                      </a:r>
                      <a:r>
                        <a:rPr sz="20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data[0],</a:t>
                      </a:r>
                      <a:r>
                        <a:rPr sz="20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data[1], </a:t>
                      </a:r>
                      <a:r>
                        <a:rPr sz="2000" b="1" spc="-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data[9]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5596">
                <a:tc gridSpan="2">
                  <a:txBody>
                    <a:bodyPr/>
                    <a:lstStyle/>
                    <a:p>
                      <a:pPr marL="241300" marR="16764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int</a:t>
                      </a:r>
                      <a:r>
                        <a:rPr sz="22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dirty="0">
                          <a:latin typeface="Times New Roman"/>
                          <a:cs typeface="Times New Roman"/>
                        </a:rPr>
                        <a:t>data[10];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L="241300" marR="1698625">
                        <a:lnSpc>
                          <a:spcPct val="114999"/>
                        </a:lnSpc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for (i=0; i&lt;10; i++) data[i]= i; </a:t>
                      </a:r>
                      <a:r>
                        <a:rPr sz="2200" b="1" spc="-5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i=0;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L="241300" marR="1676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while</a:t>
                      </a:r>
                      <a:r>
                        <a:rPr sz="22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(i&lt;10)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L="241300" marR="1676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{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L="380365" marR="439420">
                        <a:lnSpc>
                          <a:spcPct val="114999"/>
                        </a:lnSpc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printf("Data[%d]</a:t>
                      </a:r>
                      <a:r>
                        <a:rPr sz="22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2200" b="1" dirty="0">
                          <a:latin typeface="Times New Roman"/>
                          <a:cs typeface="Times New Roman"/>
                        </a:rPr>
                        <a:t>%d\n",</a:t>
                      </a: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 i,</a:t>
                      </a:r>
                      <a:r>
                        <a:rPr sz="22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data[i]); </a:t>
                      </a:r>
                      <a:r>
                        <a:rPr sz="2200" b="1" spc="-5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i++;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L="241300" marR="1676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}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L="100965" marR="1676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}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07608" y="3493008"/>
          <a:ext cx="335216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363" y="449402"/>
            <a:ext cx="26987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The</a:t>
            </a:r>
            <a:r>
              <a:rPr sz="4400" b="1" spc="-8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result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1668" y="1950720"/>
            <a:ext cx="5257800" cy="4692650"/>
          </a:xfrm>
          <a:custGeom>
            <a:avLst/>
            <a:gdLst/>
            <a:ahLst/>
            <a:cxnLst/>
            <a:rect l="l" t="t" r="r" b="b"/>
            <a:pathLst>
              <a:path w="5257800" h="4692650">
                <a:moveTo>
                  <a:pt x="5257800" y="0"/>
                </a:moveTo>
                <a:lnTo>
                  <a:pt x="0" y="0"/>
                </a:lnTo>
                <a:lnTo>
                  <a:pt x="0" y="4692396"/>
                </a:lnTo>
                <a:lnTo>
                  <a:pt x="5257800" y="4692396"/>
                </a:lnTo>
                <a:lnTo>
                  <a:pt x="52578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1668" y="1950720"/>
            <a:ext cx="5257800" cy="469265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25"/>
              </a:spcBef>
            </a:pPr>
            <a:r>
              <a:rPr sz="2200" b="1" spc="-5" dirty="0">
                <a:latin typeface="Times New Roman"/>
                <a:cs typeface="Times New Roman"/>
              </a:rPr>
              <a:t>void</a:t>
            </a:r>
            <a:r>
              <a:rPr sz="2200" b="1" spc="-4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main()</a:t>
            </a:r>
            <a:endParaRPr sz="22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395"/>
              </a:spcBef>
            </a:pPr>
            <a:r>
              <a:rPr sz="2200" b="1" spc="-5" dirty="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400"/>
              </a:spcBef>
            </a:pPr>
            <a:r>
              <a:rPr sz="2200" b="1" dirty="0">
                <a:latin typeface="Times New Roman"/>
                <a:cs typeface="Times New Roman"/>
              </a:rPr>
              <a:t>int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i;</a:t>
            </a:r>
            <a:endParaRPr sz="2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395"/>
              </a:spcBef>
            </a:pPr>
            <a:r>
              <a:rPr sz="2200" b="1" spc="-5" dirty="0">
                <a:latin typeface="Times New Roman"/>
                <a:cs typeface="Times New Roman"/>
              </a:rPr>
              <a:t>int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data[10];</a:t>
            </a:r>
            <a:endParaRPr sz="2200">
              <a:latin typeface="Times New Roman"/>
              <a:cs typeface="Times New Roman"/>
            </a:endParaRPr>
          </a:p>
          <a:p>
            <a:pPr marL="241300" marR="1516380">
              <a:lnSpc>
                <a:spcPct val="114999"/>
              </a:lnSpc>
            </a:pPr>
            <a:r>
              <a:rPr sz="2200" b="1" dirty="0">
                <a:latin typeface="Times New Roman"/>
                <a:cs typeface="Times New Roman"/>
              </a:rPr>
              <a:t>for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(i=0;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i&lt;10;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i++)</a:t>
            </a:r>
            <a:r>
              <a:rPr sz="2200" b="1" dirty="0">
                <a:latin typeface="Times New Roman"/>
                <a:cs typeface="Times New Roman"/>
              </a:rPr>
              <a:t> data[i]= </a:t>
            </a:r>
            <a:r>
              <a:rPr sz="2200" b="1" spc="-5" dirty="0">
                <a:latin typeface="Times New Roman"/>
                <a:cs typeface="Times New Roman"/>
              </a:rPr>
              <a:t>i; </a:t>
            </a:r>
            <a:r>
              <a:rPr sz="2200" b="1" spc="-53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i=0;</a:t>
            </a:r>
            <a:endParaRPr sz="2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400"/>
              </a:spcBef>
            </a:pPr>
            <a:r>
              <a:rPr sz="2200" b="1" spc="-5" dirty="0">
                <a:latin typeface="Times New Roman"/>
                <a:cs typeface="Times New Roman"/>
              </a:rPr>
              <a:t>while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(i&lt;10)</a:t>
            </a:r>
            <a:endParaRPr sz="2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395"/>
              </a:spcBef>
            </a:pPr>
            <a:r>
              <a:rPr sz="2200" b="1" spc="-5" dirty="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380365" marR="265430">
              <a:lnSpc>
                <a:spcPct val="114999"/>
              </a:lnSpc>
            </a:pPr>
            <a:r>
              <a:rPr sz="2200" b="1" spc="-5" dirty="0">
                <a:latin typeface="Times New Roman"/>
                <a:cs typeface="Times New Roman"/>
              </a:rPr>
              <a:t>printf("Data[%d]</a:t>
            </a:r>
            <a:r>
              <a:rPr sz="2200" b="1" spc="5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= </a:t>
            </a:r>
            <a:r>
              <a:rPr sz="2200" b="1" dirty="0">
                <a:latin typeface="Times New Roman"/>
                <a:cs typeface="Times New Roman"/>
              </a:rPr>
              <a:t>%d\n",</a:t>
            </a:r>
            <a:r>
              <a:rPr sz="2200" b="1" spc="-5" dirty="0">
                <a:latin typeface="Times New Roman"/>
                <a:cs typeface="Times New Roman"/>
              </a:rPr>
              <a:t> i,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data[i]); </a:t>
            </a:r>
            <a:r>
              <a:rPr sz="2200" b="1" spc="-53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i++;</a:t>
            </a:r>
            <a:endParaRPr sz="2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395"/>
              </a:spcBef>
            </a:pPr>
            <a:r>
              <a:rPr sz="2200" b="1" spc="-5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400"/>
              </a:spcBef>
            </a:pPr>
            <a:r>
              <a:rPr sz="2200" b="1" spc="-5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6667" y="2636520"/>
            <a:ext cx="3505200" cy="4533900"/>
          </a:xfrm>
          <a:prstGeom prst="rect">
            <a:avLst/>
          </a:prstGeom>
          <a:solidFill>
            <a:srgbClr val="CCFFCC"/>
          </a:solidFill>
          <a:ln w="12192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35"/>
              </a:spcBef>
            </a:pPr>
            <a:r>
              <a:rPr sz="2000" b="1" dirty="0">
                <a:latin typeface="Times New Roman"/>
                <a:cs typeface="Times New Roman"/>
              </a:rPr>
              <a:t>Data[0]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=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Data[1]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=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Data[2]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=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Data[3]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=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Data[4]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=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Times New Roman"/>
                <a:cs typeface="Times New Roman"/>
              </a:rPr>
              <a:t>Data[5]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=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Data[6]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=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Data[7]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=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Data[8]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=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Data[9]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=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49467" y="960120"/>
            <a:ext cx="4114800" cy="914400"/>
          </a:xfrm>
          <a:custGeom>
            <a:avLst/>
            <a:gdLst/>
            <a:ahLst/>
            <a:cxnLst/>
            <a:rect l="l" t="t" r="r" b="b"/>
            <a:pathLst>
              <a:path w="4114800" h="914400">
                <a:moveTo>
                  <a:pt x="4114799" y="0"/>
                </a:moveTo>
                <a:lnTo>
                  <a:pt x="0" y="0"/>
                </a:lnTo>
                <a:lnTo>
                  <a:pt x="0" y="914400"/>
                </a:lnTo>
                <a:lnTo>
                  <a:pt x="4114799" y="914400"/>
                </a:lnTo>
                <a:lnTo>
                  <a:pt x="4114799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49467" y="960120"/>
            <a:ext cx="4114800" cy="9144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marL="17653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Array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size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should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constant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64029" y="1328674"/>
            <a:ext cx="3968750" cy="1845310"/>
          </a:xfrm>
          <a:custGeom>
            <a:avLst/>
            <a:gdLst/>
            <a:ahLst/>
            <a:cxnLst/>
            <a:rect l="l" t="t" r="r" b="b"/>
            <a:pathLst>
              <a:path w="3968750" h="1845310">
                <a:moveTo>
                  <a:pt x="60706" y="1766189"/>
                </a:moveTo>
                <a:lnTo>
                  <a:pt x="0" y="1842007"/>
                </a:lnTo>
                <a:lnTo>
                  <a:pt x="97027" y="1845055"/>
                </a:lnTo>
                <a:lnTo>
                  <a:pt x="87728" y="1824863"/>
                </a:lnTo>
                <a:lnTo>
                  <a:pt x="71755" y="1824863"/>
                </a:lnTo>
                <a:lnTo>
                  <a:pt x="59689" y="1798574"/>
                </a:lnTo>
                <a:lnTo>
                  <a:pt x="72828" y="1792509"/>
                </a:lnTo>
                <a:lnTo>
                  <a:pt x="60706" y="1766189"/>
                </a:lnTo>
                <a:close/>
              </a:path>
              <a:path w="3968750" h="1845310">
                <a:moveTo>
                  <a:pt x="72828" y="1792509"/>
                </a:moveTo>
                <a:lnTo>
                  <a:pt x="59689" y="1798574"/>
                </a:lnTo>
                <a:lnTo>
                  <a:pt x="71755" y="1824863"/>
                </a:lnTo>
                <a:lnTo>
                  <a:pt x="84928" y="1818783"/>
                </a:lnTo>
                <a:lnTo>
                  <a:pt x="72828" y="1792509"/>
                </a:lnTo>
                <a:close/>
              </a:path>
              <a:path w="3968750" h="1845310">
                <a:moveTo>
                  <a:pt x="84928" y="1818783"/>
                </a:moveTo>
                <a:lnTo>
                  <a:pt x="71755" y="1824863"/>
                </a:lnTo>
                <a:lnTo>
                  <a:pt x="87728" y="1824863"/>
                </a:lnTo>
                <a:lnTo>
                  <a:pt x="84928" y="1818783"/>
                </a:lnTo>
                <a:close/>
              </a:path>
              <a:path w="3968750" h="1845310">
                <a:moveTo>
                  <a:pt x="3956304" y="0"/>
                </a:moveTo>
                <a:lnTo>
                  <a:pt x="72828" y="1792509"/>
                </a:lnTo>
                <a:lnTo>
                  <a:pt x="84928" y="1818783"/>
                </a:lnTo>
                <a:lnTo>
                  <a:pt x="3968496" y="26415"/>
                </a:lnTo>
                <a:lnTo>
                  <a:pt x="39563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62292" y="2159889"/>
            <a:ext cx="102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Ou</a:t>
            </a:r>
            <a:r>
              <a:rPr sz="2400" b="1" spc="5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put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54693" y="7120838"/>
            <a:ext cx="1352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Black"/>
                <a:cs typeface="Arial Black"/>
              </a:rPr>
              <a:t>9</a:t>
            </a:r>
            <a:endParaRPr sz="13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2937" y="705053"/>
            <a:ext cx="462470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Declaring</a:t>
            </a:r>
            <a:r>
              <a:rPr spc="-25" dirty="0"/>
              <a:t> </a:t>
            </a:r>
            <a:r>
              <a:rPr spc="-5" dirty="0"/>
              <a:t>Arrays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1466" y="1751457"/>
            <a:ext cx="8693150" cy="4766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marR="5080" indent="-378460">
              <a:lnSpc>
                <a:spcPct val="100000"/>
              </a:lnSpc>
              <a:spcBef>
                <a:spcPts val="9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2800" spc="-5" dirty="0">
                <a:latin typeface="Arial MT"/>
                <a:cs typeface="Arial MT"/>
              </a:rPr>
              <a:t>Like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variables,</a:t>
            </a:r>
            <a:r>
              <a:rPr sz="2800" spc="-5" dirty="0">
                <a:latin typeface="Arial MT"/>
                <a:cs typeface="Arial MT"/>
              </a:rPr>
              <a:t> 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arrays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used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program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must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declared</a:t>
            </a:r>
            <a:r>
              <a:rPr sz="2800" dirty="0">
                <a:latin typeface="Arial MT"/>
                <a:cs typeface="Arial MT"/>
              </a:rPr>
              <a:t> before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they</a:t>
            </a:r>
            <a:r>
              <a:rPr sz="2800" spc="-5" dirty="0">
                <a:latin typeface="Arial MT"/>
                <a:cs typeface="Arial MT"/>
              </a:rPr>
              <a:t> are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used</a:t>
            </a:r>
          </a:p>
          <a:p>
            <a:pPr marL="390525" indent="-378460">
              <a:lnSpc>
                <a:spcPct val="100000"/>
              </a:lnSpc>
              <a:spcBef>
                <a:spcPts val="6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90525" algn="l"/>
                <a:tab pos="391160" algn="l"/>
              </a:tabLst>
            </a:pPr>
            <a:r>
              <a:rPr sz="2800" spc="-5" dirty="0">
                <a:latin typeface="Arial MT"/>
                <a:cs typeface="Arial MT"/>
              </a:rPr>
              <a:t>General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syntax:</a:t>
            </a:r>
          </a:p>
          <a:p>
            <a:pPr marL="2028825">
              <a:lnSpc>
                <a:spcPct val="100000"/>
              </a:lnSpc>
              <a:spcBef>
                <a:spcPts val="675"/>
              </a:spcBef>
              <a:tabLst>
                <a:tab pos="2997200" algn="l"/>
              </a:tabLst>
            </a:pP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type	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array-name</a:t>
            </a:r>
            <a:r>
              <a:rPr sz="2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[size];</a:t>
            </a:r>
            <a:endParaRPr sz="2800" dirty="0">
              <a:latin typeface="Arial MT"/>
              <a:cs typeface="Arial MT"/>
            </a:endParaRPr>
          </a:p>
          <a:p>
            <a:pPr marL="832485" marR="792480" lvl="1" indent="-317500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833119" algn="l"/>
              </a:tabLst>
            </a:pP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type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specifies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type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element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 </a:t>
            </a:r>
            <a:r>
              <a:rPr sz="2800" spc="-5" dirty="0">
                <a:latin typeface="Arial MT"/>
                <a:cs typeface="Arial MT"/>
              </a:rPr>
              <a:t>will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contained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array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(int, float, </a:t>
            </a:r>
            <a:r>
              <a:rPr sz="2800" dirty="0">
                <a:latin typeface="Arial MT"/>
                <a:cs typeface="Arial MT"/>
              </a:rPr>
              <a:t>char,</a:t>
            </a:r>
            <a:r>
              <a:rPr sz="2800" spc="-5" dirty="0">
                <a:latin typeface="Arial MT"/>
                <a:cs typeface="Arial MT"/>
              </a:rPr>
              <a:t> etc.)</a:t>
            </a:r>
            <a:endParaRPr sz="2800" dirty="0">
              <a:latin typeface="Arial MT"/>
              <a:cs typeface="Arial MT"/>
            </a:endParaRPr>
          </a:p>
          <a:p>
            <a:pPr marL="832485" marR="116839" lvl="1" indent="-317500">
              <a:lnSpc>
                <a:spcPct val="100000"/>
              </a:lnSpc>
              <a:spcBef>
                <a:spcPts val="67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833119" algn="l"/>
              </a:tabLst>
            </a:pP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size</a:t>
            </a:r>
            <a:r>
              <a:rPr sz="2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integer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constant</a:t>
            </a:r>
            <a:r>
              <a:rPr sz="2800" spc="-5" dirty="0">
                <a:latin typeface="Arial MT"/>
                <a:cs typeface="Arial MT"/>
              </a:rPr>
              <a:t> which</a:t>
            </a:r>
            <a:r>
              <a:rPr sz="2800" dirty="0">
                <a:latin typeface="Arial MT"/>
                <a:cs typeface="Arial MT"/>
              </a:rPr>
              <a:t> indicates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maximum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number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elements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that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stored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inside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array</a:t>
            </a:r>
          </a:p>
          <a:p>
            <a:pPr marL="2222500">
              <a:lnSpc>
                <a:spcPct val="100000"/>
              </a:lnSpc>
              <a:spcBef>
                <a:spcPts val="1280"/>
              </a:spcBef>
              <a:tabLst>
                <a:tab pos="2901950" algn="l"/>
              </a:tabLst>
            </a:pPr>
            <a:r>
              <a:rPr sz="2600" b="1" dirty="0">
                <a:solidFill>
                  <a:srgbClr val="0000FF"/>
                </a:solidFill>
                <a:latin typeface="Arial"/>
                <a:cs typeface="Arial"/>
              </a:rPr>
              <a:t>int	marks[5];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361" y="6586525"/>
            <a:ext cx="79679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marR="5080" indent="-317500">
              <a:lnSpc>
                <a:spcPct val="100000"/>
              </a:lnSpc>
              <a:spcBef>
                <a:spcPts val="9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330200" algn="l"/>
              </a:tabLst>
            </a:pP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marks</a:t>
            </a:r>
            <a:r>
              <a:rPr sz="28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array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store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maximum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5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integers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5164</Words>
  <Application>Microsoft Office PowerPoint</Application>
  <PresentationFormat>Custom</PresentationFormat>
  <Paragraphs>752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Arial Black</vt:lpstr>
      <vt:lpstr>Arial MT</vt:lpstr>
      <vt:lpstr>Calibri</vt:lpstr>
      <vt:lpstr>Times New Roman</vt:lpstr>
      <vt:lpstr>Wingdings</vt:lpstr>
      <vt:lpstr>Office Theme</vt:lpstr>
      <vt:lpstr>1-d Arrays</vt:lpstr>
      <vt:lpstr>Array</vt:lpstr>
      <vt:lpstr>Example: Printing Numbers in  Reverse</vt:lpstr>
      <vt:lpstr>The Problem</vt:lpstr>
      <vt:lpstr>Printing in Reverse Using Arrays</vt:lpstr>
      <vt:lpstr>Using Arrays</vt:lpstr>
      <vt:lpstr>A first example</vt:lpstr>
      <vt:lpstr>The result</vt:lpstr>
      <vt:lpstr>Declaring Arrays</vt:lpstr>
      <vt:lpstr>PowerPoint Presentation</vt:lpstr>
      <vt:lpstr>Accessing Array Elements</vt:lpstr>
      <vt:lpstr>Contd.</vt:lpstr>
      <vt:lpstr>How is an array stored in  memory?</vt:lpstr>
      <vt:lpstr>Storage</vt:lpstr>
      <vt:lpstr>Initialization of Arrays</vt:lpstr>
      <vt:lpstr>How to read the elements of an  array?</vt:lpstr>
      <vt:lpstr>A Warning</vt:lpstr>
      <vt:lpstr>Reading into an array</vt:lpstr>
      <vt:lpstr>How to print the elements of an  array?</vt:lpstr>
      <vt:lpstr>How to copy the elements of one  array to another?</vt:lpstr>
      <vt:lpstr>Example 1: Find the minimum of a  set of 10 numbers</vt:lpstr>
      <vt:lpstr>Alternate Version 1</vt:lpstr>
      <vt:lpstr>Alternate Version 2</vt:lpstr>
      <vt:lpstr>#define macro</vt:lpstr>
      <vt:lpstr>Alternate Version 3</vt:lpstr>
      <vt:lpstr>Example 2:  Computing</vt:lpstr>
      <vt:lpstr>Example: Binary Search</vt:lpstr>
      <vt:lpstr>void main() { int A[100], n, k, i, mid, low, high;</vt:lpstr>
      <vt:lpstr>Output</vt:lpstr>
      <vt:lpstr>Example: Selection Sort</vt:lpstr>
      <vt:lpstr>void main() { int A[100], n, i, j, k, min, pos, temp;  scanf(“%d”, &amp;n);</vt:lpstr>
      <vt:lpstr>Output</vt:lpstr>
      <vt:lpstr>Things you cannot do</vt:lpstr>
      <vt:lpstr>Character Arrays and Strings</vt:lpstr>
      <vt:lpstr>Reading strings: %s format</vt:lpstr>
      <vt:lpstr>An example</vt:lpstr>
      <vt:lpstr>Palindrome Checking</vt:lpstr>
      <vt:lpstr>Exercises</vt:lpstr>
      <vt:lpstr>Some Exercises</vt:lpstr>
      <vt:lpstr>2-d Arrays</vt:lpstr>
      <vt:lpstr>Two Dimensional Arrays</vt:lpstr>
      <vt:lpstr>Contd.</vt:lpstr>
      <vt:lpstr>Declaring 2-D Arrays</vt:lpstr>
      <vt:lpstr>Initializing 2-d arrays</vt:lpstr>
      <vt:lpstr>Accessing Elements of a 2-d  Array</vt:lpstr>
      <vt:lpstr>Example</vt:lpstr>
      <vt:lpstr>How is a 2-d array is stored in  memory?</vt:lpstr>
      <vt:lpstr>Array Addresses</vt:lpstr>
      <vt:lpstr>More on Array Addresses</vt:lpstr>
      <vt:lpstr>How to read the elements of a  2-d array?</vt:lpstr>
      <vt:lpstr>How to print the elements of a  2-d array?</vt:lpstr>
      <vt:lpstr>Contd.</vt:lpstr>
      <vt:lpstr>Example: Matrix Addition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Programming: 1</dc:title>
  <dc:creator>aaditeshwar</dc:creator>
  <cp:lastModifiedBy>aditi gedam</cp:lastModifiedBy>
  <cp:revision>3</cp:revision>
  <dcterms:created xsi:type="dcterms:W3CDTF">2023-02-01T16:53:47Z</dcterms:created>
  <dcterms:modified xsi:type="dcterms:W3CDTF">2023-02-02T07:15:28Z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2023-02-01T00:00:00Z</vt:filetime>
  </property>
</Properties>
</file>