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3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5" r:id="rId11"/>
    <p:sldId id="293" r:id="rId12"/>
    <p:sldId id="27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1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1238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6T11:54:35.480" idx="1">
    <p:pos x="2277" y="829"/>
    <p:text>https://practice.geeksforgeeks.org/problems/transpose-of-matrix-1587115621/1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 algn="ctr">
              <a:buNone/>
              <a:defRPr sz="807"/>
            </a:lvl2pPr>
            <a:lvl3pPr marL="461040" indent="0" algn="ctr">
              <a:buNone/>
              <a:defRPr sz="807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384528"/>
            <a:ext cx="994053" cy="2730147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571" y="384528"/>
            <a:ext cx="2866906" cy="2730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803333" y="87744"/>
            <a:ext cx="0" cy="3457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2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0" y="467842"/>
            <a:ext cx="3237761" cy="854197"/>
          </a:xfrm>
        </p:spPr>
        <p:txBody>
          <a:bodyPr/>
          <a:lstStyle>
            <a:lvl1pPr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0" y="1760160"/>
            <a:ext cx="3237761" cy="1280173"/>
          </a:xfrm>
        </p:spPr>
        <p:txBody>
          <a:bodyPr anchor="ctr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71302" y="149234"/>
            <a:ext cx="398951" cy="387398"/>
          </a:xfrm>
          <a:prstGeom prst="rect">
            <a:avLst/>
          </a:prstGeom>
        </p:spPr>
        <p:txBody>
          <a:bodyPr/>
          <a:lstStyle>
            <a:lvl1pPr algn="ctr">
              <a:defRPr sz="1412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b="0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48" y="1153583"/>
            <a:ext cx="1797939" cy="203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4712" y="1153583"/>
            <a:ext cx="1797939" cy="203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8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9" b="0" cap="none" baseline="0">
                <a:solidFill>
                  <a:schemeClr val="accent1"/>
                </a:solidFill>
                <a:latin typeface="+mn-lt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48" y="1497634"/>
            <a:ext cx="1797939" cy="1686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712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10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marL="0" lvl="0" indent="0" algn="l" defTabSz="461040" rtl="0" eaLnBrk="1" latinLnBrk="0" hangingPunct="1">
              <a:lnSpc>
                <a:spcPct val="90000"/>
              </a:lnSpc>
              <a:spcBef>
                <a:spcPts val="908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4712" y="1497634"/>
            <a:ext cx="1797939" cy="1686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7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7248" y="237938"/>
            <a:ext cx="1659636" cy="876723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984" y="415290"/>
            <a:ext cx="2147154" cy="2616327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07"/>
            </a:lvl2pPr>
            <a:lvl3pPr>
              <a:defRPr sz="605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48" y="1139204"/>
            <a:ext cx="1659636" cy="189856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303"/>
              </a:spcBef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3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3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4608947" cy="23071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5883" y="2503033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6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9" y="1153583"/>
            <a:ext cx="3675403" cy="20303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49" y="3265309"/>
            <a:ext cx="814535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ts val="685"/>
              </a:lnSpc>
            </a:pPr>
            <a:r>
              <a:rPr lang="en-IN" spc="15"/>
              <a:t>C</a:t>
            </a:r>
            <a:r>
              <a:rPr lang="en-IN" spc="-5"/>
              <a:t> </a:t>
            </a:r>
            <a:r>
              <a:rPr lang="en-IN" spc="-45"/>
              <a:t>Programming</a:t>
            </a:r>
            <a:endParaRPr lang="en-IN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1234" y="3265309"/>
            <a:ext cx="2231489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ts val="685"/>
              </a:lnSpc>
            </a:pPr>
            <a:r>
              <a:rPr lang="en-IN" spc="-55"/>
              <a:t>5</a:t>
            </a:r>
            <a:r>
              <a:rPr lang="en-IN" spc="40"/>
              <a:t> </a:t>
            </a:r>
            <a:r>
              <a:rPr lang="en-IN" spc="-20"/>
              <a:t>/</a:t>
            </a:r>
            <a:r>
              <a:rPr lang="en-IN" spc="40"/>
              <a:t> </a:t>
            </a:r>
            <a:r>
              <a:rPr lang="en-IN" spc="-55"/>
              <a:t>5</a:t>
            </a:r>
            <a:endParaRPr lang="en-IN"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7867" y="3265309"/>
            <a:ext cx="368168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8131" y="416988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8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xStyles>
    <p:titleStyle>
      <a:lvl1pPr algn="l" defTabSz="461040" rtl="0" eaLnBrk="1" latinLnBrk="0" hangingPunct="1">
        <a:lnSpc>
          <a:spcPct val="80000"/>
        </a:lnSpc>
        <a:spcBef>
          <a:spcPct val="0"/>
        </a:spcBef>
        <a:buNone/>
        <a:defRPr sz="2218" kern="1200" cap="all" spc="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133702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807" kern="1200">
          <a:solidFill>
            <a:schemeClr val="tx1"/>
          </a:solidFill>
          <a:latin typeface="+mn-lt"/>
          <a:ea typeface="+mn-ea"/>
          <a:cs typeface="+mn-cs"/>
        </a:defRPr>
      </a:lvl2pPr>
      <a:lvl3pPr marL="22591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299676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3918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46104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534807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6131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68695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2F9-505D-9A44-41AF-17D0C7260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000" spc="-30" dirty="0">
                <a:latin typeface="Microsoft Sans Serif"/>
                <a:cs typeface="Microsoft Sans Serif"/>
              </a:rPr>
              <a:t>Multidimensional</a:t>
            </a:r>
            <a:r>
              <a:rPr lang="en-IN" sz="2000" spc="70" dirty="0">
                <a:latin typeface="Microsoft Sans Serif"/>
                <a:cs typeface="Microsoft Sans Serif"/>
              </a:rPr>
              <a:t> </a:t>
            </a:r>
            <a:r>
              <a:rPr lang="en-IN" sz="2000" spc="-70" dirty="0">
                <a:latin typeface="Microsoft Sans Serif"/>
                <a:cs typeface="Microsoft Sans Serif"/>
              </a:rPr>
              <a:t>arrays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68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46" y="299615"/>
            <a:ext cx="2025193" cy="343647"/>
          </a:xfrm>
          <a:prstGeom prst="rect">
            <a:avLst/>
          </a:prstGeom>
          <a:noFill/>
        </p:spPr>
        <p:txBody>
          <a:bodyPr vert="horz" wrap="square" lIns="0" tIns="5806" rIns="0" bIns="0" rtlCol="0" anchor="b">
            <a:spAutoFit/>
          </a:bodyPr>
          <a:lstStyle/>
          <a:p>
            <a:pPr marL="5806">
              <a:lnSpc>
                <a:spcPct val="100000"/>
              </a:lnSpc>
              <a:spcBef>
                <a:spcPts val="46"/>
              </a:spcBef>
            </a:pPr>
            <a:r>
              <a:rPr sz="2195" spc="-2" dirty="0"/>
              <a:t>Exercises</a:t>
            </a:r>
            <a:endParaRPr sz="219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320">
              <a:spcBef>
                <a:spcPts val="225"/>
              </a:spcBef>
            </a:pPr>
            <a:fld id="{81D60167-4931-47E6-BA6A-407CBD079E47}" type="slidenum">
              <a:rPr lang="en-IN" spc="-5" smtClean="0"/>
              <a:pPr marL="147320">
                <a:spcBef>
                  <a:spcPts val="225"/>
                </a:spcBef>
              </a:pPr>
              <a:t>10</a:t>
            </a:fld>
            <a:endParaRPr spc="-2" dirty="0"/>
          </a:p>
        </p:txBody>
      </p:sp>
      <p:sp>
        <p:nvSpPr>
          <p:cNvPr id="3" name="object 3"/>
          <p:cNvSpPr txBox="1"/>
          <p:nvPr/>
        </p:nvSpPr>
        <p:spPr>
          <a:xfrm>
            <a:off x="321755" y="618259"/>
            <a:ext cx="3966591" cy="3050158"/>
          </a:xfrm>
          <a:prstGeom prst="rect">
            <a:avLst/>
          </a:prstGeom>
        </p:spPr>
        <p:txBody>
          <a:bodyPr vert="horz" wrap="square" lIns="0" tIns="5806" rIns="0" bIns="0" rtlCol="0">
            <a:spAutoFit/>
          </a:bodyPr>
          <a:lstStyle/>
          <a:p>
            <a:pPr marL="162290" marR="203806" indent="-156774">
              <a:spcBef>
                <a:spcPts val="46"/>
              </a:spcBef>
              <a:buFont typeface="Arial" panose="020B0604020202020204" pitchFamily="34" charset="0"/>
              <a:buChar char="•"/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Write a program to find number of element x that present at </a:t>
            </a:r>
            <a:r>
              <a:rPr lang="en-US" sz="1100" b="1" dirty="0">
                <a:latin typeface="urw-din"/>
              </a:rPr>
              <a:t>(x,x+2) cell </a:t>
            </a:r>
            <a:r>
              <a:rPr lang="en-US" sz="1100" b="1" i="0" dirty="0">
                <a:effectLst/>
                <a:latin typeface="urw-din"/>
              </a:rPr>
              <a:t>in a </a:t>
            </a:r>
            <a:r>
              <a:rPr lang="en-US" sz="1100" b="1" dirty="0" err="1">
                <a:latin typeface="urw-din"/>
              </a:rPr>
              <a:t>NxM</a:t>
            </a:r>
            <a:r>
              <a:rPr lang="en-US" sz="1100" b="1" dirty="0">
                <a:latin typeface="urw-din"/>
              </a:rPr>
              <a:t> </a:t>
            </a:r>
            <a:r>
              <a:rPr lang="en-US" sz="1100" b="1" i="0" dirty="0">
                <a:effectLst/>
                <a:latin typeface="urw-din"/>
              </a:rPr>
              <a:t>matrix.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endParaRPr lang="en-US" sz="1100" b="1" i="0" dirty="0">
              <a:effectLst/>
              <a:latin typeface="urw-di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Test case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Input: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5 5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dirty="0">
                <a:latin typeface="urw-din"/>
              </a:rPr>
              <a:t>8 7 0 1 2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5 8 9 1 2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dirty="0">
                <a:latin typeface="urw-din"/>
              </a:rPr>
              <a:t>8 9 3 4 2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7 5 6 5 9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dirty="0">
                <a:latin typeface="urw-din"/>
              </a:rPr>
              <a:t>1 2 4 2 1</a:t>
            </a:r>
            <a:endParaRPr lang="en-US" sz="1100" b="1" i="0" dirty="0">
              <a:effectLst/>
              <a:latin typeface="urw-di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Output: </a:t>
            </a:r>
            <a:endParaRPr lang="en-US" sz="1097" b="1" i="0" spc="-2" dirty="0">
              <a:effectLst/>
              <a:latin typeface="Times New Roman"/>
              <a:cs typeface="Times New Roma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097" b="1" spc="-2" dirty="0">
                <a:latin typeface="Times New Roman"/>
                <a:cs typeface="Times New Roman"/>
              </a:rPr>
              <a:t>3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endParaRPr lang="en-US" sz="1097" b="1" spc="-2" dirty="0">
              <a:latin typeface="Times New Roman"/>
              <a:cs typeface="Times New Roma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097" b="1" spc="-2" dirty="0">
                <a:latin typeface="Times New Roman"/>
                <a:cs typeface="Times New Roman"/>
              </a:rPr>
              <a:t>Constraint: 1&lt;=N&lt;=1000 , 1&lt;=M&lt;=100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endParaRPr lang="en-US" sz="1097" b="1" i="0" spc="-2" dirty="0">
              <a:effectLst/>
              <a:latin typeface="Times New Roman"/>
              <a:cs typeface="Times New Roma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endParaRPr lang="en-US" sz="1097" b="1" i="0" spc="-2" dirty="0">
              <a:effectLst/>
              <a:latin typeface="Times New Roman"/>
              <a:cs typeface="Times New Roma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097" b="1" spc="-2" dirty="0">
                <a:latin typeface="Times New Roman"/>
                <a:cs typeface="Times New Roman"/>
              </a:rPr>
              <a:t>		</a:t>
            </a:r>
            <a:endParaRPr lang="en-US" sz="1100" b="1" i="0" dirty="0"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05551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46" y="299615"/>
            <a:ext cx="2025193" cy="343647"/>
          </a:xfrm>
          <a:prstGeom prst="rect">
            <a:avLst/>
          </a:prstGeom>
          <a:noFill/>
        </p:spPr>
        <p:txBody>
          <a:bodyPr vert="horz" wrap="square" lIns="0" tIns="5806" rIns="0" bIns="0" rtlCol="0" anchor="b">
            <a:spAutoFit/>
          </a:bodyPr>
          <a:lstStyle/>
          <a:p>
            <a:pPr marL="5806">
              <a:lnSpc>
                <a:spcPct val="100000"/>
              </a:lnSpc>
              <a:spcBef>
                <a:spcPts val="46"/>
              </a:spcBef>
            </a:pPr>
            <a:r>
              <a:rPr sz="2195" spc="-2" dirty="0"/>
              <a:t>Exercises</a:t>
            </a:r>
            <a:endParaRPr sz="219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320">
              <a:spcBef>
                <a:spcPts val="225"/>
              </a:spcBef>
            </a:pPr>
            <a:fld id="{81D60167-4931-47E6-BA6A-407CBD079E47}" type="slidenum">
              <a:rPr lang="en-IN" spc="-5" smtClean="0"/>
              <a:pPr marL="147320">
                <a:spcBef>
                  <a:spcPts val="225"/>
                </a:spcBef>
              </a:pPr>
              <a:t>11</a:t>
            </a:fld>
            <a:endParaRPr spc="-2" dirty="0"/>
          </a:p>
        </p:txBody>
      </p:sp>
      <p:sp>
        <p:nvSpPr>
          <p:cNvPr id="3" name="object 3"/>
          <p:cNvSpPr txBox="1"/>
          <p:nvPr/>
        </p:nvSpPr>
        <p:spPr>
          <a:xfrm>
            <a:off x="321755" y="618259"/>
            <a:ext cx="3966591" cy="2883125"/>
          </a:xfrm>
          <a:prstGeom prst="rect">
            <a:avLst/>
          </a:prstGeom>
        </p:spPr>
        <p:txBody>
          <a:bodyPr vert="horz" wrap="square" lIns="0" tIns="5806" rIns="0" bIns="0" rtlCol="0">
            <a:spAutoFit/>
          </a:bodyPr>
          <a:lstStyle/>
          <a:p>
            <a:pPr marL="162290" marR="203806" indent="-156774">
              <a:spcBef>
                <a:spcPts val="46"/>
              </a:spcBef>
              <a:buFont typeface="Arial" panose="020B0604020202020204" pitchFamily="34" charset="0"/>
              <a:buChar char="•"/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Write a program to find the transpose of a square matrix of size N*N. Transpose of a matrix is obtained by changing rows to columns and columns to rows.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Test case</a:t>
            </a:r>
          </a:p>
          <a:p>
            <a:pPr marL="5516" marR="203806">
              <a:spcBef>
                <a:spcPts val="46"/>
              </a:spcBef>
              <a:tabLst>
                <a:tab pos="214548" algn="l"/>
                <a:tab pos="214838" algn="l"/>
              </a:tabLst>
            </a:pPr>
            <a:endParaRPr lang="en-US" sz="1100" b="1" i="0" dirty="0">
              <a:effectLst/>
              <a:latin typeface="urw-din"/>
            </a:endParaRP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N = 4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Input: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1, 1, 1, 1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2, 2, 2, 2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3, 3, 3, 3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4, 4, 4, 4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Output: 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1, 2, 3, 4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1, 2, 3, 4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1, 2, 3, 4</a:t>
            </a:r>
          </a:p>
          <a:p>
            <a:pPr marL="462716" marR="203806" lvl="1">
              <a:spcBef>
                <a:spcPts val="46"/>
              </a:spcBef>
              <a:tabLst>
                <a:tab pos="214548" algn="l"/>
                <a:tab pos="214838" algn="l"/>
              </a:tabLst>
            </a:pPr>
            <a:r>
              <a:rPr lang="en-US" sz="1100" b="1" i="0" dirty="0">
                <a:effectLst/>
                <a:latin typeface="urw-din"/>
              </a:rPr>
              <a:t>1, 2, 3, 4</a:t>
            </a:r>
          </a:p>
          <a:p>
            <a:pPr marL="162290" marR="203806" indent="-156774">
              <a:spcBef>
                <a:spcPts val="46"/>
              </a:spcBef>
              <a:buFont typeface="Arial" panose="020B0604020202020204" pitchFamily="34" charset="0"/>
              <a:buChar char="•"/>
              <a:tabLst>
                <a:tab pos="214548" algn="l"/>
                <a:tab pos="214838" algn="l"/>
              </a:tabLst>
            </a:pPr>
            <a:endParaRPr lang="en-US" sz="1097" b="1" spc="-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8403CB-5BB3-1DB3-3E81-B0FE3406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DDB5A-35F2-4560-0FC4-0E69E635E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28600" indent="-228600">
              <a:buAutoNum type="arabicPeriod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28600" indent="-228600">
              <a:buAutoNum type="arabicPeriod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28600" indent="-228600">
              <a:buAutoNum type="arabicPeriod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28600" indent="-228600">
              <a:buAutoNum type="arabicPeriod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28600" indent="-2286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0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2002" y="1328289"/>
            <a:ext cx="1443355" cy="1623060"/>
            <a:chOff x="452002" y="1328289"/>
            <a:chExt cx="1443355" cy="1623060"/>
          </a:xfrm>
        </p:grpSpPr>
        <p:sp>
          <p:nvSpPr>
            <p:cNvPr id="13" name="object 13"/>
            <p:cNvSpPr/>
            <p:nvPr/>
          </p:nvSpPr>
          <p:spPr>
            <a:xfrm>
              <a:off x="453288" y="1509598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80" h="1440180">
                  <a:moveTo>
                    <a:pt x="205740" y="0"/>
                  </a:moveTo>
                  <a:lnTo>
                    <a:pt x="205740" y="1440180"/>
                  </a:lnTo>
                </a:path>
                <a:path w="1440180" h="1440180">
                  <a:moveTo>
                    <a:pt x="0" y="205740"/>
                  </a:moveTo>
                  <a:lnTo>
                    <a:pt x="1440180" y="205740"/>
                  </a:lnTo>
                </a:path>
                <a:path w="1440180" h="1440180">
                  <a:moveTo>
                    <a:pt x="0" y="411480"/>
                  </a:moveTo>
                  <a:lnTo>
                    <a:pt x="1440180" y="411480"/>
                  </a:lnTo>
                </a:path>
                <a:path w="1440180" h="1440180">
                  <a:moveTo>
                    <a:pt x="0" y="617220"/>
                  </a:moveTo>
                  <a:lnTo>
                    <a:pt x="1440180" y="617220"/>
                  </a:lnTo>
                </a:path>
                <a:path w="1440180" h="1440180">
                  <a:moveTo>
                    <a:pt x="0" y="822960"/>
                  </a:moveTo>
                  <a:lnTo>
                    <a:pt x="1440180" y="822960"/>
                  </a:lnTo>
                </a:path>
                <a:path w="1440180" h="1440180">
                  <a:moveTo>
                    <a:pt x="0" y="1234440"/>
                  </a:moveTo>
                  <a:lnTo>
                    <a:pt x="1440180" y="1234440"/>
                  </a:lnTo>
                </a:path>
                <a:path w="1440180" h="1440180">
                  <a:moveTo>
                    <a:pt x="0" y="1440180"/>
                  </a:moveTo>
                  <a:lnTo>
                    <a:pt x="1440180" y="1440180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1440180"/>
                  </a:lnTo>
                  <a:close/>
                </a:path>
                <a:path w="1440180" h="1440180">
                  <a:moveTo>
                    <a:pt x="411480" y="0"/>
                  </a:moveTo>
                  <a:lnTo>
                    <a:pt x="411480" y="1440180"/>
                  </a:lnTo>
                </a:path>
                <a:path w="1440180" h="1440180">
                  <a:moveTo>
                    <a:pt x="617220" y="0"/>
                  </a:moveTo>
                  <a:lnTo>
                    <a:pt x="617220" y="1440180"/>
                  </a:lnTo>
                </a:path>
                <a:path w="1440180" h="1440180">
                  <a:moveTo>
                    <a:pt x="822960" y="0"/>
                  </a:moveTo>
                  <a:lnTo>
                    <a:pt x="822960" y="1440180"/>
                  </a:lnTo>
                </a:path>
                <a:path w="1440180" h="1440180">
                  <a:moveTo>
                    <a:pt x="1028700" y="0"/>
                  </a:moveTo>
                  <a:lnTo>
                    <a:pt x="1028700" y="1440180"/>
                  </a:lnTo>
                </a:path>
                <a:path w="1440180" h="1440180">
                  <a:moveTo>
                    <a:pt x="1234440" y="0"/>
                  </a:moveTo>
                  <a:lnTo>
                    <a:pt x="1234440" y="1440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81" y="2002774"/>
              <a:ext cx="402393" cy="4281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3288" y="2538298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80">
                  <a:moveTo>
                    <a:pt x="0" y="0"/>
                  </a:moveTo>
                  <a:lnTo>
                    <a:pt x="14401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816" y="1329575"/>
              <a:ext cx="202565" cy="278130"/>
            </a:xfrm>
            <a:custGeom>
              <a:avLst/>
              <a:gdLst/>
              <a:ahLst/>
              <a:cxnLst/>
              <a:rect l="l" t="t" r="r" b="b"/>
              <a:pathLst>
                <a:path w="202565" h="278130">
                  <a:moveTo>
                    <a:pt x="202082" y="0"/>
                  </a:moveTo>
                  <a:lnTo>
                    <a:pt x="28263" y="239001"/>
                  </a:lnTo>
                </a:path>
                <a:path w="202565" h="278130">
                  <a:moveTo>
                    <a:pt x="28263" y="239001"/>
                  </a:moveTo>
                  <a:lnTo>
                    <a:pt x="0" y="277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9587" y="1568577"/>
              <a:ext cx="32384" cy="40005"/>
            </a:xfrm>
            <a:custGeom>
              <a:avLst/>
              <a:gdLst/>
              <a:ahLst/>
              <a:cxnLst/>
              <a:rect l="l" t="t" r="r" b="b"/>
              <a:pathLst>
                <a:path w="32384" h="40005">
                  <a:moveTo>
                    <a:pt x="15774" y="0"/>
                  </a:moveTo>
                  <a:lnTo>
                    <a:pt x="0" y="39433"/>
                  </a:lnTo>
                  <a:lnTo>
                    <a:pt x="32231" y="120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6418" y="2139835"/>
            <a:ext cx="76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3503" y="2139835"/>
            <a:ext cx="76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4960" y="2397010"/>
            <a:ext cx="76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4960" y="1882660"/>
            <a:ext cx="76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910499"/>
            <a:ext cx="1784350" cy="426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Traversing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99CCCC"/>
                </a:solidFill>
                <a:latin typeface="Tahoma"/>
                <a:cs typeface="Tahoma"/>
              </a:rPr>
              <a:t>a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Checker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Board</a:t>
            </a:r>
            <a:endParaRPr sz="1100" dirty="0">
              <a:latin typeface="Tahoma"/>
              <a:cs typeface="Tahoma"/>
            </a:endParaRPr>
          </a:p>
          <a:p>
            <a:pPr marL="414020">
              <a:lnSpc>
                <a:spcPct val="100000"/>
              </a:lnSpc>
              <a:spcBef>
                <a:spcPts val="885"/>
              </a:spcBef>
            </a:pPr>
            <a:r>
              <a:rPr sz="800" dirty="0">
                <a:latin typeface="Times New Roman"/>
                <a:cs typeface="Times New Roman"/>
              </a:rPr>
              <a:t>starting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point</a:t>
            </a: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730" y="1583156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614574" y="1499716"/>
            <a:ext cx="176022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latin typeface="Microsoft Sans Serif"/>
                <a:cs typeface="Microsoft Sans Serif"/>
              </a:rPr>
              <a:t>Possible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moves: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left,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up,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right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down.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968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Initial </a:t>
            </a:r>
            <a:r>
              <a:rPr sz="1100" spc="-60" dirty="0">
                <a:latin typeface="Microsoft Sans Serif"/>
                <a:cs typeface="Microsoft Sans Serif"/>
              </a:rPr>
              <a:t>move: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picked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randomly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4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possibilities.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80010">
              <a:lnSpc>
                <a:spcPct val="102600"/>
              </a:lnSpc>
              <a:spcBef>
                <a:spcPts val="300"/>
              </a:spcBef>
            </a:pPr>
            <a:r>
              <a:rPr sz="1100" spc="10" dirty="0">
                <a:latin typeface="Microsoft Sans Serif"/>
                <a:cs typeface="Microsoft Sans Serif"/>
              </a:rPr>
              <a:t>If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available,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stop.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2730" y="1965261"/>
            <a:ext cx="65265" cy="6526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2730" y="234737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68463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7849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88528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98560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08593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90698"/>
            <a:ext cx="65265" cy="652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5844" y="910499"/>
            <a:ext cx="4164329" cy="178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Traversing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99CCCC"/>
                </a:solidFill>
                <a:latin typeface="Tahoma"/>
                <a:cs typeface="Tahoma"/>
              </a:rPr>
              <a:t>a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Checker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Board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1100" spc="-20" dirty="0">
                <a:latin typeface="Microsoft Sans Serif"/>
                <a:cs typeface="Microsoft Sans Serif"/>
              </a:rPr>
              <a:t>Start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top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corner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place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character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’A’</a:t>
            </a:r>
            <a:endParaRPr sz="1100">
              <a:latin typeface="Microsoft Sans Serif"/>
              <a:cs typeface="Microsoft Sans Serif"/>
            </a:endParaRPr>
          </a:p>
          <a:p>
            <a:pPr marL="289560" marR="321945">
              <a:lnSpc>
                <a:spcPct val="125299"/>
              </a:lnSpc>
            </a:pPr>
            <a:r>
              <a:rPr sz="1100" spc="-45" dirty="0">
                <a:latin typeface="Microsoft Sans Serif"/>
                <a:cs typeface="Microsoft Sans Serif"/>
              </a:rPr>
              <a:t>Determine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40" dirty="0">
                <a:latin typeface="Microsoft Sans Serif"/>
                <a:cs typeface="Microsoft Sans Serif"/>
              </a:rPr>
              <a:t>next </a:t>
            </a:r>
            <a:r>
              <a:rPr sz="1100" spc="-30" dirty="0">
                <a:latin typeface="Microsoft Sans Serif"/>
                <a:cs typeface="Microsoft Sans Serif"/>
              </a:rPr>
              <a:t>slot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75" dirty="0">
                <a:latin typeface="Microsoft Sans Serif"/>
                <a:cs typeface="Microsoft Sans Serif"/>
              </a:rPr>
              <a:t>move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random</a:t>
            </a:r>
            <a:r>
              <a:rPr sz="1100" spc="-50" dirty="0">
                <a:latin typeface="Microsoft Sans Serif"/>
                <a:cs typeface="Microsoft Sans Serif"/>
              </a:rPr>
              <a:t> number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(0..3).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Place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character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’B’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slot,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becomes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current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slot.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Again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determine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next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random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number.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10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next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occupied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cyclically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next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continue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until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found.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neighboring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26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slots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filled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stop.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784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Traversing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99CCCC"/>
                </a:solidFill>
                <a:latin typeface="Tahoma"/>
                <a:cs typeface="Tahoma"/>
              </a:rPr>
              <a:t>a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Checker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Board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87999" y="1361725"/>
            <a:ext cx="1603375" cy="1603375"/>
            <a:chOff x="2487999" y="1361725"/>
            <a:chExt cx="1603375" cy="1603375"/>
          </a:xfrm>
        </p:grpSpPr>
        <p:sp>
          <p:nvSpPr>
            <p:cNvPr id="14" name="object 14"/>
            <p:cNvSpPr/>
            <p:nvPr/>
          </p:nvSpPr>
          <p:spPr>
            <a:xfrm>
              <a:off x="2718028" y="1363154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9428" y="1591040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5">
                  <a:moveTo>
                    <a:pt x="0" y="1428"/>
                  </a:moveTo>
                  <a:lnTo>
                    <a:pt x="1600200" y="1428"/>
                  </a:lnTo>
                </a:path>
                <a:path w="1600200" h="1905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9428" y="1363154"/>
              <a:ext cx="1600200" cy="1600200"/>
            </a:xfrm>
            <a:custGeom>
              <a:avLst/>
              <a:gdLst/>
              <a:ahLst/>
              <a:cxnLst/>
              <a:rect l="l" t="t" r="r" b="b"/>
              <a:pathLst>
                <a:path w="1600200" h="1600200">
                  <a:moveTo>
                    <a:pt x="0" y="685800"/>
                  </a:moveTo>
                  <a:lnTo>
                    <a:pt x="1600200" y="685800"/>
                  </a:lnTo>
                </a:path>
                <a:path w="1600200" h="1600200">
                  <a:moveTo>
                    <a:pt x="0" y="1371600"/>
                  </a:moveTo>
                  <a:lnTo>
                    <a:pt x="1600200" y="1371600"/>
                  </a:lnTo>
                </a:path>
                <a:path w="1600200" h="1600200">
                  <a:moveTo>
                    <a:pt x="0" y="1600200"/>
                  </a:moveTo>
                  <a:lnTo>
                    <a:pt x="1600200" y="1600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  <a:path w="1600200" h="1600200">
                  <a:moveTo>
                    <a:pt x="457200" y="0"/>
                  </a:moveTo>
                  <a:lnTo>
                    <a:pt x="457200" y="1600200"/>
                  </a:lnTo>
                </a:path>
                <a:path w="1600200" h="1600200">
                  <a:moveTo>
                    <a:pt x="685800" y="0"/>
                  </a:moveTo>
                  <a:lnTo>
                    <a:pt x="685800" y="1600200"/>
                  </a:lnTo>
                </a:path>
                <a:path w="1600200" h="1600200">
                  <a:moveTo>
                    <a:pt x="914400" y="0"/>
                  </a:moveTo>
                  <a:lnTo>
                    <a:pt x="914400" y="1600200"/>
                  </a:lnTo>
                </a:path>
                <a:path w="1600200" h="1600200">
                  <a:moveTo>
                    <a:pt x="1143000" y="0"/>
                  </a:moveTo>
                  <a:lnTo>
                    <a:pt x="1143000" y="1600200"/>
                  </a:lnTo>
                </a:path>
                <a:path w="1600200" h="1600200">
                  <a:moveTo>
                    <a:pt x="1371600" y="0"/>
                  </a:moveTo>
                  <a:lnTo>
                    <a:pt x="1371600" y="1600200"/>
                  </a:lnTo>
                </a:path>
                <a:path w="1600200" h="1600200">
                  <a:moveTo>
                    <a:pt x="0" y="1143000"/>
                  </a:moveTo>
                  <a:lnTo>
                    <a:pt x="1600200" y="11430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9428" y="1819640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5">
                  <a:moveTo>
                    <a:pt x="0" y="0"/>
                  </a:moveTo>
                  <a:lnTo>
                    <a:pt x="1600200" y="0"/>
                  </a:lnTo>
                </a:path>
                <a:path w="1600200" h="1905">
                  <a:moveTo>
                    <a:pt x="0" y="1428"/>
                  </a:moveTo>
                  <a:lnTo>
                    <a:pt x="1600200" y="1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9428" y="2277554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9428" y="159175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9428" y="159175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2303" y="1475562"/>
              <a:ext cx="133985" cy="3810"/>
            </a:xfrm>
            <a:custGeom>
              <a:avLst/>
              <a:gdLst/>
              <a:ahLst/>
              <a:cxnLst/>
              <a:rect l="l" t="t" r="r" b="b"/>
              <a:pathLst>
                <a:path w="133985" h="3809">
                  <a:moveTo>
                    <a:pt x="133845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1318" y="3810"/>
                  </a:lnTo>
                  <a:lnTo>
                    <a:pt x="131318" y="2540"/>
                  </a:lnTo>
                  <a:lnTo>
                    <a:pt x="133845" y="2540"/>
                  </a:lnTo>
                  <a:lnTo>
                    <a:pt x="133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2981" y="14660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0893" y="15339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0898" y="1596707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9478" y="1704625"/>
              <a:ext cx="79375" cy="3175"/>
            </a:xfrm>
            <a:custGeom>
              <a:avLst/>
              <a:gdLst/>
              <a:ahLst/>
              <a:cxnLst/>
              <a:rect l="l" t="t" r="r" b="b"/>
              <a:pathLst>
                <a:path w="79375" h="3175">
                  <a:moveTo>
                    <a:pt x="73532" y="0"/>
                  </a:moveTo>
                  <a:lnTo>
                    <a:pt x="0" y="0"/>
                  </a:lnTo>
                  <a:lnTo>
                    <a:pt x="0" y="2857"/>
                  </a:lnTo>
                  <a:lnTo>
                    <a:pt x="73533" y="2857"/>
                  </a:lnTo>
                  <a:lnTo>
                    <a:pt x="79247" y="1428"/>
                  </a:lnTo>
                  <a:lnTo>
                    <a:pt x="7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3006" y="16946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59493" y="173464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660" y="10160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1600"/>
                  </a:lnTo>
                  <a:lnTo>
                    <a:pt x="2857" y="10160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9498" y="1796732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9499" y="1991804"/>
              <a:ext cx="3175" cy="79375"/>
            </a:xfrm>
            <a:custGeom>
              <a:avLst/>
              <a:gdLst/>
              <a:ahLst/>
              <a:cxnLst/>
              <a:rect l="l" t="t" r="r" b="b"/>
              <a:pathLst>
                <a:path w="3175" h="79375">
                  <a:moveTo>
                    <a:pt x="2857" y="0"/>
                  </a:moveTo>
                  <a:lnTo>
                    <a:pt x="0" y="0"/>
                  </a:lnTo>
                  <a:lnTo>
                    <a:pt x="0" y="73533"/>
                  </a:lnTo>
                  <a:lnTo>
                    <a:pt x="1428" y="79248"/>
                  </a:lnTo>
                  <a:lnTo>
                    <a:pt x="2857" y="73533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9498" y="2025332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9920" y="2161362"/>
              <a:ext cx="133985" cy="3810"/>
            </a:xfrm>
            <a:custGeom>
              <a:avLst/>
              <a:gdLst/>
              <a:ahLst/>
              <a:cxnLst/>
              <a:rect l="l" t="t" r="r" b="b"/>
              <a:pathLst>
                <a:path w="133985" h="3810">
                  <a:moveTo>
                    <a:pt x="133858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133858" y="3810"/>
                  </a:lnTo>
                  <a:lnTo>
                    <a:pt x="133858" y="2540"/>
                  </a:lnTo>
                  <a:lnTo>
                    <a:pt x="133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67380" y="21518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45720" y="0"/>
                  </a:moveTo>
                  <a:lnTo>
                    <a:pt x="0" y="11430"/>
                  </a:lnTo>
                  <a:lnTo>
                    <a:pt x="45720" y="22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30893" y="22197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0898" y="2282507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0899" y="2449004"/>
              <a:ext cx="3175" cy="79375"/>
            </a:xfrm>
            <a:custGeom>
              <a:avLst/>
              <a:gdLst/>
              <a:ahLst/>
              <a:cxnLst/>
              <a:rect l="l" t="t" r="r" b="b"/>
              <a:pathLst>
                <a:path w="3175" h="79375">
                  <a:moveTo>
                    <a:pt x="2857" y="0"/>
                  </a:moveTo>
                  <a:lnTo>
                    <a:pt x="0" y="0"/>
                  </a:lnTo>
                  <a:lnTo>
                    <a:pt x="0" y="73534"/>
                  </a:lnTo>
                  <a:lnTo>
                    <a:pt x="1428" y="79248"/>
                  </a:lnTo>
                  <a:lnTo>
                    <a:pt x="2857" y="73534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0898" y="2482533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1320" y="26185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60" h="3810">
                  <a:moveTo>
                    <a:pt x="162433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162433" y="3810"/>
                  </a:lnTo>
                  <a:lnTo>
                    <a:pt x="162433" y="2540"/>
                  </a:lnTo>
                  <a:lnTo>
                    <a:pt x="162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38780" y="26090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45720" y="0"/>
                  </a:moveTo>
                  <a:lnTo>
                    <a:pt x="0" y="11430"/>
                  </a:lnTo>
                  <a:lnTo>
                    <a:pt x="45720" y="22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02299" y="24554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3"/>
                  </a:lnTo>
                  <a:lnTo>
                    <a:pt x="2857" y="10782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92298" y="2455480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02299" y="22268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92298" y="22268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02299" y="19982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92298" y="19982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02299" y="1769681"/>
              <a:ext cx="3175" cy="165100"/>
            </a:xfrm>
            <a:custGeom>
              <a:avLst/>
              <a:gdLst/>
              <a:ahLst/>
              <a:cxnLst/>
              <a:rect l="l" t="t" r="r" b="b"/>
              <a:pathLst>
                <a:path w="3175" h="165100">
                  <a:moveTo>
                    <a:pt x="1428" y="0"/>
                  </a:moveTo>
                  <a:lnTo>
                    <a:pt x="0" y="5714"/>
                  </a:lnTo>
                  <a:lnTo>
                    <a:pt x="0" y="164972"/>
                  </a:lnTo>
                  <a:lnTo>
                    <a:pt x="2857" y="16497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2298" y="17696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16324" y="1361725"/>
            <a:ext cx="1603375" cy="1603375"/>
            <a:chOff x="516324" y="1361725"/>
            <a:chExt cx="1603375" cy="1603375"/>
          </a:xfrm>
        </p:grpSpPr>
        <p:sp>
          <p:nvSpPr>
            <p:cNvPr id="48" name="object 48"/>
            <p:cNvSpPr/>
            <p:nvPr/>
          </p:nvSpPr>
          <p:spPr>
            <a:xfrm>
              <a:off x="746353" y="1363154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753" y="1591040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5">
                  <a:moveTo>
                    <a:pt x="0" y="1428"/>
                  </a:moveTo>
                  <a:lnTo>
                    <a:pt x="1600200" y="1428"/>
                  </a:lnTo>
                </a:path>
                <a:path w="1600200" h="1905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7753" y="1363154"/>
              <a:ext cx="1600200" cy="1600200"/>
            </a:xfrm>
            <a:custGeom>
              <a:avLst/>
              <a:gdLst/>
              <a:ahLst/>
              <a:cxnLst/>
              <a:rect l="l" t="t" r="r" b="b"/>
              <a:pathLst>
                <a:path w="1600200" h="1600200">
                  <a:moveTo>
                    <a:pt x="0" y="685800"/>
                  </a:moveTo>
                  <a:lnTo>
                    <a:pt x="1600200" y="685800"/>
                  </a:lnTo>
                </a:path>
                <a:path w="1600200" h="1600200">
                  <a:moveTo>
                    <a:pt x="0" y="1371600"/>
                  </a:moveTo>
                  <a:lnTo>
                    <a:pt x="1600200" y="1371600"/>
                  </a:lnTo>
                </a:path>
                <a:path w="1600200" h="1600200">
                  <a:moveTo>
                    <a:pt x="0" y="1600200"/>
                  </a:moveTo>
                  <a:lnTo>
                    <a:pt x="1600200" y="1600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  <a:path w="1600200" h="1600200">
                  <a:moveTo>
                    <a:pt x="457200" y="0"/>
                  </a:moveTo>
                  <a:lnTo>
                    <a:pt x="457200" y="1600200"/>
                  </a:lnTo>
                </a:path>
                <a:path w="1600200" h="1600200">
                  <a:moveTo>
                    <a:pt x="685800" y="0"/>
                  </a:moveTo>
                  <a:lnTo>
                    <a:pt x="685800" y="1600200"/>
                  </a:lnTo>
                </a:path>
                <a:path w="1600200" h="1600200">
                  <a:moveTo>
                    <a:pt x="914400" y="0"/>
                  </a:moveTo>
                  <a:lnTo>
                    <a:pt x="914400" y="1600200"/>
                  </a:lnTo>
                </a:path>
                <a:path w="1600200" h="1600200">
                  <a:moveTo>
                    <a:pt x="1143000" y="0"/>
                  </a:moveTo>
                  <a:lnTo>
                    <a:pt x="1143000" y="1600200"/>
                  </a:lnTo>
                </a:path>
                <a:path w="1600200" h="1600200">
                  <a:moveTo>
                    <a:pt x="1371600" y="0"/>
                  </a:moveTo>
                  <a:lnTo>
                    <a:pt x="1371600" y="1600200"/>
                  </a:lnTo>
                </a:path>
                <a:path w="1600200" h="1600200">
                  <a:moveTo>
                    <a:pt x="0" y="914400"/>
                  </a:moveTo>
                  <a:lnTo>
                    <a:pt x="1600200" y="9144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628" y="1475562"/>
              <a:ext cx="133985" cy="3810"/>
            </a:xfrm>
            <a:custGeom>
              <a:avLst/>
              <a:gdLst/>
              <a:ahLst/>
              <a:cxnLst/>
              <a:rect l="l" t="t" r="r" b="b"/>
              <a:pathLst>
                <a:path w="133984" h="3809">
                  <a:moveTo>
                    <a:pt x="133858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1318" y="3810"/>
                  </a:lnTo>
                  <a:lnTo>
                    <a:pt x="131318" y="2540"/>
                  </a:lnTo>
                  <a:lnTo>
                    <a:pt x="133858" y="2540"/>
                  </a:lnTo>
                  <a:lnTo>
                    <a:pt x="133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1307" y="14660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20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9218" y="15339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9223" y="1596707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7803" y="1704625"/>
              <a:ext cx="79375" cy="3175"/>
            </a:xfrm>
            <a:custGeom>
              <a:avLst/>
              <a:gdLst/>
              <a:ahLst/>
              <a:cxnLst/>
              <a:rect l="l" t="t" r="r" b="b"/>
              <a:pathLst>
                <a:path w="79375" h="3175">
                  <a:moveTo>
                    <a:pt x="73533" y="0"/>
                  </a:moveTo>
                  <a:lnTo>
                    <a:pt x="0" y="0"/>
                  </a:lnTo>
                  <a:lnTo>
                    <a:pt x="0" y="2857"/>
                  </a:lnTo>
                  <a:lnTo>
                    <a:pt x="73534" y="2857"/>
                  </a:lnTo>
                  <a:lnTo>
                    <a:pt x="79248" y="1428"/>
                  </a:lnTo>
                  <a:lnTo>
                    <a:pt x="73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1332" y="16946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87818" y="173464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660" y="10160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1600"/>
                  </a:lnTo>
                  <a:lnTo>
                    <a:pt x="2857" y="10160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77823" y="1796732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87824" y="1991804"/>
              <a:ext cx="3175" cy="79375"/>
            </a:xfrm>
            <a:custGeom>
              <a:avLst/>
              <a:gdLst/>
              <a:ahLst/>
              <a:cxnLst/>
              <a:rect l="l" t="t" r="r" b="b"/>
              <a:pathLst>
                <a:path w="3175" h="79375">
                  <a:moveTo>
                    <a:pt x="2857" y="0"/>
                  </a:moveTo>
                  <a:lnTo>
                    <a:pt x="0" y="0"/>
                  </a:lnTo>
                  <a:lnTo>
                    <a:pt x="0" y="73533"/>
                  </a:lnTo>
                  <a:lnTo>
                    <a:pt x="1428" y="79248"/>
                  </a:lnTo>
                  <a:lnTo>
                    <a:pt x="2857" y="73533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77823" y="2025332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8232" y="2161362"/>
              <a:ext cx="133985" cy="3810"/>
            </a:xfrm>
            <a:custGeom>
              <a:avLst/>
              <a:gdLst/>
              <a:ahLst/>
              <a:cxnLst/>
              <a:rect l="l" t="t" r="r" b="b"/>
              <a:pathLst>
                <a:path w="133984" h="3810">
                  <a:moveTo>
                    <a:pt x="1338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33870" y="3810"/>
                  </a:lnTo>
                  <a:lnTo>
                    <a:pt x="133870" y="2540"/>
                  </a:lnTo>
                  <a:lnTo>
                    <a:pt x="133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5704" y="21518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45720" y="0"/>
                  </a:moveTo>
                  <a:lnTo>
                    <a:pt x="0" y="11430"/>
                  </a:lnTo>
                  <a:lnTo>
                    <a:pt x="45720" y="22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9218" y="22197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9223" y="2282507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753" y="1819640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5">
                  <a:moveTo>
                    <a:pt x="0" y="0"/>
                  </a:moveTo>
                  <a:lnTo>
                    <a:pt x="1600200" y="0"/>
                  </a:lnTo>
                </a:path>
                <a:path w="1600200" h="1905">
                  <a:moveTo>
                    <a:pt x="0" y="1428"/>
                  </a:moveTo>
                  <a:lnTo>
                    <a:pt x="1600200" y="1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7803" y="2389962"/>
              <a:ext cx="133985" cy="3810"/>
            </a:xfrm>
            <a:custGeom>
              <a:avLst/>
              <a:gdLst/>
              <a:ahLst/>
              <a:cxnLst/>
              <a:rect l="l" t="t" r="r" b="b"/>
              <a:pathLst>
                <a:path w="133984" h="3810">
                  <a:moveTo>
                    <a:pt x="133858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1318" y="3810"/>
                  </a:lnTo>
                  <a:lnTo>
                    <a:pt x="131318" y="2540"/>
                  </a:lnTo>
                  <a:lnTo>
                    <a:pt x="133858" y="2540"/>
                  </a:lnTo>
                  <a:lnTo>
                    <a:pt x="133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8482" y="23804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828" y="23899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59" h="3810">
                  <a:moveTo>
                    <a:pt x="162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893" y="3810"/>
                  </a:lnTo>
                  <a:lnTo>
                    <a:pt x="159893" y="2540"/>
                  </a:lnTo>
                  <a:lnTo>
                    <a:pt x="162420" y="2540"/>
                  </a:lnTo>
                  <a:lnTo>
                    <a:pt x="16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7081" y="23804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16424" y="22268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06423" y="22268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75003" y="2133422"/>
              <a:ext cx="162560" cy="2540"/>
            </a:xfrm>
            <a:custGeom>
              <a:avLst/>
              <a:gdLst/>
              <a:ahLst/>
              <a:cxnLst/>
              <a:rect l="l" t="t" r="r" b="b"/>
              <a:pathLst>
                <a:path w="162559" h="2539">
                  <a:moveTo>
                    <a:pt x="162433" y="1270"/>
                  </a:moveTo>
                  <a:lnTo>
                    <a:pt x="162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2433" y="2540"/>
                  </a:lnTo>
                  <a:lnTo>
                    <a:pt x="16243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94256" y="2123249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45018" y="22197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7753" y="2282507"/>
              <a:ext cx="1600200" cy="224154"/>
            </a:xfrm>
            <a:custGeom>
              <a:avLst/>
              <a:gdLst/>
              <a:ahLst/>
              <a:cxnLst/>
              <a:rect l="l" t="t" r="r" b="b"/>
              <a:pathLst>
                <a:path w="1600200" h="224155">
                  <a:moveTo>
                    <a:pt x="1017270" y="0"/>
                  </a:moveTo>
                  <a:lnTo>
                    <a:pt x="1028700" y="45720"/>
                  </a:lnTo>
                  <a:lnTo>
                    <a:pt x="1040130" y="0"/>
                  </a:lnTo>
                </a:path>
                <a:path w="1600200" h="224155">
                  <a:moveTo>
                    <a:pt x="0" y="223647"/>
                  </a:moveTo>
                  <a:lnTo>
                    <a:pt x="1600200" y="2236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45018" y="24483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97" y="107950"/>
                  </a:lnTo>
                  <a:lnTo>
                    <a:pt x="2197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35023" y="2511108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75028" y="26185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60" h="3810">
                  <a:moveTo>
                    <a:pt x="162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893" y="3810"/>
                  </a:lnTo>
                  <a:lnTo>
                    <a:pt x="159893" y="2540"/>
                  </a:lnTo>
                  <a:lnTo>
                    <a:pt x="162420" y="2540"/>
                  </a:lnTo>
                  <a:lnTo>
                    <a:pt x="16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94281" y="26090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73624" y="24554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3"/>
                  </a:lnTo>
                  <a:lnTo>
                    <a:pt x="2857" y="10782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63623" y="2455480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73624" y="22268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63623" y="22268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73624" y="19982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63623" y="19982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84045" y="19327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60" h="3810">
                  <a:moveTo>
                    <a:pt x="162433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162433" y="3810"/>
                  </a:lnTo>
                  <a:lnTo>
                    <a:pt x="162433" y="2540"/>
                  </a:lnTo>
                  <a:lnTo>
                    <a:pt x="162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81505" y="19232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45720" y="0"/>
                  </a:moveTo>
                  <a:lnTo>
                    <a:pt x="0" y="11430"/>
                  </a:lnTo>
                  <a:lnTo>
                    <a:pt x="45720" y="22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55445" y="19327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59" h="3810">
                  <a:moveTo>
                    <a:pt x="162433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162433" y="3810"/>
                  </a:lnTo>
                  <a:lnTo>
                    <a:pt x="162433" y="2540"/>
                  </a:lnTo>
                  <a:lnTo>
                    <a:pt x="162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52905" y="19232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45720" y="0"/>
                  </a:moveTo>
                  <a:lnTo>
                    <a:pt x="0" y="11430"/>
                  </a:lnTo>
                  <a:lnTo>
                    <a:pt x="45720" y="22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16424" y="17696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06423" y="17696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16424" y="1541081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1428" y="0"/>
                  </a:moveTo>
                  <a:lnTo>
                    <a:pt x="0" y="5714"/>
                  </a:lnTo>
                  <a:lnTo>
                    <a:pt x="0" y="107822"/>
                  </a:lnTo>
                  <a:lnTo>
                    <a:pt x="2857" y="107822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06423" y="154108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46428" y="14755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59" h="3809">
                  <a:moveTo>
                    <a:pt x="162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893" y="3810"/>
                  </a:lnTo>
                  <a:lnTo>
                    <a:pt x="159893" y="2540"/>
                  </a:lnTo>
                  <a:lnTo>
                    <a:pt x="162420" y="2540"/>
                  </a:lnTo>
                  <a:lnTo>
                    <a:pt x="16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65681" y="14660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45018" y="1533982"/>
              <a:ext cx="3175" cy="107950"/>
            </a:xfrm>
            <a:custGeom>
              <a:avLst/>
              <a:gdLst/>
              <a:ahLst/>
              <a:cxnLst/>
              <a:rect l="l" t="t" r="r" b="b"/>
              <a:pathLst>
                <a:path w="3175" h="107950">
                  <a:moveTo>
                    <a:pt x="2857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660" y="102870"/>
                  </a:lnTo>
                  <a:lnTo>
                    <a:pt x="660" y="107950"/>
                  </a:lnTo>
                  <a:lnTo>
                    <a:pt x="2184" y="107950"/>
                  </a:lnTo>
                  <a:lnTo>
                    <a:pt x="2184" y="102870"/>
                  </a:lnTo>
                  <a:lnTo>
                    <a:pt x="2857" y="102870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35023" y="1596707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0" y="0"/>
                  </a:moveTo>
                  <a:lnTo>
                    <a:pt x="11430" y="45720"/>
                  </a:lnTo>
                  <a:lnTo>
                    <a:pt x="22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75028" y="1704162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60" h="3810">
                  <a:moveTo>
                    <a:pt x="162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893" y="3810"/>
                  </a:lnTo>
                  <a:lnTo>
                    <a:pt x="159893" y="2540"/>
                  </a:lnTo>
                  <a:lnTo>
                    <a:pt x="162420" y="2540"/>
                  </a:lnTo>
                  <a:lnTo>
                    <a:pt x="16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94281" y="1694624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03628" y="1704149"/>
              <a:ext cx="85725" cy="3810"/>
            </a:xfrm>
            <a:custGeom>
              <a:avLst/>
              <a:gdLst/>
              <a:ahLst/>
              <a:cxnLst/>
              <a:rect l="l" t="t" r="r" b="b"/>
              <a:pathLst>
                <a:path w="85725" h="3810">
                  <a:moveTo>
                    <a:pt x="85725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5725" y="3810"/>
                  </a:lnTo>
                  <a:lnTo>
                    <a:pt x="85725" y="254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89353" y="159175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89353" y="159175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556111" y="2064829"/>
            <a:ext cx="5499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315" algn="l"/>
                <a:tab pos="472440" algn="l"/>
              </a:tabLst>
            </a:pPr>
            <a:r>
              <a:rPr sz="900" dirty="0">
                <a:latin typeface="Times New Roman"/>
                <a:cs typeface="Times New Roman"/>
              </a:rPr>
              <a:t>L	</a:t>
            </a:r>
            <a:r>
              <a:rPr sz="900" spc="-5" dirty="0">
                <a:latin typeface="Times New Roman"/>
                <a:cs typeface="Times New Roman"/>
              </a:rPr>
              <a:t>G	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540221" y="1836229"/>
            <a:ext cx="127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013311" y="1836229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549766" y="1607629"/>
            <a:ext cx="565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  <a:tab pos="469265" algn="l"/>
              </a:tabLst>
            </a:pPr>
            <a:r>
              <a:rPr sz="900" spc="-5" dirty="0">
                <a:latin typeface="Times New Roman"/>
                <a:cs typeface="Times New Roman"/>
              </a:rPr>
              <a:t>N	C	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549766" y="1379029"/>
            <a:ext cx="333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sz="900" spc="-5" dirty="0">
                <a:latin typeface="Times New Roman"/>
                <a:cs typeface="Times New Roman"/>
              </a:rPr>
              <a:t>A	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49766" y="2293429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900" spc="-5" dirty="0">
                <a:latin typeface="Times New Roman"/>
                <a:cs typeface="Times New Roman"/>
              </a:rPr>
              <a:t>K	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68796" y="2522029"/>
            <a:ext cx="295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sz="900" spc="-5" dirty="0">
                <a:latin typeface="Times New Roman"/>
                <a:cs typeface="Times New Roman"/>
              </a:rPr>
              <a:t>J	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997487" y="1207579"/>
            <a:ext cx="641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partial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trail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78093" y="1379029"/>
            <a:ext cx="333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sz="900" spc="-5" dirty="0">
                <a:latin typeface="Times New Roman"/>
                <a:cs typeface="Times New Roman"/>
              </a:rPr>
              <a:t>A	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06693" y="1116139"/>
            <a:ext cx="1259205" cy="15684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95"/>
              </a:spcBef>
            </a:pP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complete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trail</a:t>
            </a:r>
            <a:endParaRPr sz="90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495"/>
              </a:spcBef>
              <a:tabLst>
                <a:tab pos="277495" algn="l"/>
              </a:tabLst>
            </a:pPr>
            <a:r>
              <a:rPr sz="900" spc="-5" dirty="0">
                <a:latin typeface="Times New Roman"/>
                <a:cs typeface="Times New Roman"/>
              </a:rPr>
              <a:t>V	</a:t>
            </a:r>
            <a:r>
              <a:rPr sz="900" dirty="0">
                <a:latin typeface="Times New Roman"/>
                <a:cs typeface="Times New Roman"/>
              </a:rPr>
              <a:t>W</a:t>
            </a:r>
            <a:endParaRPr sz="900">
              <a:latin typeface="Times New Roman"/>
              <a:cs typeface="Times New Roman"/>
            </a:endParaRPr>
          </a:p>
          <a:p>
            <a:pPr marL="15240" marR="5080" algn="ctr">
              <a:lnSpc>
                <a:spcPct val="166700"/>
              </a:lnSpc>
              <a:tabLst>
                <a:tab pos="240665" algn="l"/>
                <a:tab pos="469265" algn="l"/>
                <a:tab pos="697865" algn="l"/>
                <a:tab pos="926465" algn="l"/>
                <a:tab pos="1176020" algn="l"/>
              </a:tabLst>
            </a:pPr>
            <a:r>
              <a:rPr sz="900" dirty="0">
                <a:latin typeface="Times New Roman"/>
                <a:cs typeface="Times New Roman"/>
              </a:rPr>
              <a:t>C	</a:t>
            </a:r>
            <a:r>
              <a:rPr sz="900" spc="-5" dirty="0">
                <a:latin typeface="Times New Roman"/>
                <a:cs typeface="Times New Roman"/>
              </a:rPr>
              <a:t>D	U	X	Y	</a:t>
            </a:r>
            <a:r>
              <a:rPr sz="900" dirty="0">
                <a:latin typeface="Times New Roman"/>
                <a:cs typeface="Times New Roman"/>
              </a:rPr>
              <a:t>Z  E	T	</a:t>
            </a:r>
            <a:r>
              <a:rPr sz="900" spc="-5" dirty="0">
                <a:latin typeface="Times New Roman"/>
                <a:cs typeface="Times New Roman"/>
              </a:rPr>
              <a:t>S	</a:t>
            </a:r>
            <a:r>
              <a:rPr sz="900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  <a:p>
            <a:pPr marL="12700" marR="241300" algn="r">
              <a:lnSpc>
                <a:spcPct val="166700"/>
              </a:lnSpc>
              <a:tabLst>
                <a:tab pos="250190" algn="l"/>
                <a:tab pos="469265" algn="l"/>
                <a:tab pos="488315" algn="l"/>
                <a:tab pos="688340" algn="l"/>
                <a:tab pos="732790" algn="l"/>
                <a:tab pos="935990" algn="l"/>
              </a:tabLst>
            </a:pPr>
            <a:r>
              <a:rPr sz="900" spc="-5" dirty="0">
                <a:latin typeface="Times New Roman"/>
                <a:cs typeface="Times New Roman"/>
              </a:rPr>
              <a:t>G	F	K		</a:t>
            </a:r>
            <a:r>
              <a:rPr sz="900" dirty="0">
                <a:latin typeface="Times New Roman"/>
                <a:cs typeface="Times New Roman"/>
              </a:rPr>
              <a:t>L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Q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H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		</a:t>
            </a:r>
            <a:r>
              <a:rPr sz="900" spc="-5" dirty="0">
                <a:latin typeface="Times New Roman"/>
                <a:cs typeface="Times New Roman"/>
              </a:rPr>
              <a:t>J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" dirty="0">
                <a:latin typeface="Times New Roman"/>
                <a:cs typeface="Times New Roman"/>
              </a:rPr>
              <a:t>M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  <a:p>
            <a:pPr marR="241300" algn="r">
              <a:lnSpc>
                <a:spcPct val="100000"/>
              </a:lnSpc>
              <a:spcBef>
                <a:spcPts val="720"/>
              </a:spcBef>
              <a:tabLst>
                <a:tab pos="227965" algn="l"/>
              </a:tabLst>
            </a:pPr>
            <a:r>
              <a:rPr sz="900" spc="-5" dirty="0">
                <a:latin typeface="Times New Roman"/>
                <a:cs typeface="Times New Roman"/>
              </a:rPr>
              <a:t>N	O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591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Major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Steps</a:t>
            </a:r>
            <a:r>
              <a:rPr sz="1100" b="1" spc="7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of</a:t>
            </a:r>
            <a:r>
              <a:rPr sz="1100" b="1" spc="7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Traversal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339135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206" y="132765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241232"/>
            <a:ext cx="353822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75" dirty="0">
                <a:latin typeface="Microsoft Sans Serif"/>
                <a:cs typeface="Microsoft Sans Serif"/>
              </a:rPr>
              <a:t>Generate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random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between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0..3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5299"/>
              </a:lnSpc>
            </a:pPr>
            <a:r>
              <a:rPr sz="1100" spc="-25" dirty="0">
                <a:latin typeface="Microsoft Sans Serif"/>
                <a:cs typeface="Microsoft Sans Serif"/>
              </a:rPr>
              <a:t>Identify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neighboring</a:t>
            </a:r>
            <a:r>
              <a:rPr sz="1100" spc="-45" dirty="0">
                <a:latin typeface="Microsoft Sans Serif"/>
                <a:cs typeface="Microsoft Sans Serif"/>
              </a:rPr>
              <a:t> vacant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-25" dirty="0">
                <a:latin typeface="Microsoft Sans Serif"/>
                <a:cs typeface="Microsoft Sans Serif"/>
              </a:rPr>
              <a:t> from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current</a:t>
            </a:r>
            <a:r>
              <a:rPr sz="1100" spc="-25" dirty="0">
                <a:latin typeface="Microsoft Sans Serif"/>
                <a:cs typeface="Microsoft Sans Serif"/>
              </a:rPr>
              <a:t> slot.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Place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next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character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determined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3.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Repeat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1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until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character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’Z’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has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been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placed.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72" y="1549168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51206" y="153768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72" y="1759200"/>
            <a:ext cx="114214" cy="1142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1206" y="174771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72" y="1969233"/>
            <a:ext cx="114214" cy="11421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51206" y="195774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094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Neighboring</a:t>
            </a:r>
            <a:r>
              <a:rPr sz="1100" b="1" spc="2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68463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58251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748066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2932" y="1261476"/>
            <a:ext cx="3343275" cy="5797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60" dirty="0">
                <a:latin typeface="Microsoft Sans Serif"/>
                <a:cs typeface="Microsoft Sans Serif"/>
              </a:rPr>
              <a:t>Traversal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direction: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→</a:t>
            </a:r>
            <a:r>
              <a:rPr sz="1100" spc="-10" dirty="0">
                <a:latin typeface="Microsoft Sans Serif"/>
                <a:cs typeface="Microsoft Sans Serif"/>
              </a:rPr>
              <a:t>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↑</a:t>
            </a:r>
            <a:r>
              <a:rPr sz="1100" spc="-10" dirty="0">
                <a:latin typeface="Microsoft Sans Serif"/>
                <a:cs typeface="Microsoft Sans Serif"/>
              </a:rPr>
              <a:t>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←</a:t>
            </a:r>
            <a:r>
              <a:rPr sz="1100" spc="-10" dirty="0">
                <a:latin typeface="Microsoft Sans Serif"/>
                <a:cs typeface="Microsoft Sans Serif"/>
              </a:rPr>
              <a:t>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↓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85" dirty="0">
                <a:latin typeface="Microsoft Sans Serif"/>
                <a:cs typeface="Microsoft Sans Serif"/>
              </a:rPr>
              <a:t>Suppose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current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Cambria"/>
                <a:cs typeface="Cambria"/>
              </a:rPr>
              <a:t>(</a:t>
            </a:r>
            <a:r>
              <a:rPr sz="1100" i="1" spc="45" dirty="0">
                <a:latin typeface="Calibri"/>
                <a:cs typeface="Calibri"/>
              </a:rPr>
              <a:t>i,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j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80" dirty="0">
                <a:latin typeface="Microsoft Sans Serif"/>
                <a:cs typeface="Microsoft Sans Serif"/>
              </a:rPr>
              <a:t>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next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65" dirty="0">
                <a:latin typeface="Microsoft Sans Serif"/>
                <a:cs typeface="Microsoft Sans Serif"/>
              </a:rPr>
              <a:t>Generate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randomly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number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in</a:t>
            </a:r>
            <a:r>
              <a:rPr sz="1000" i="1" spc="40" dirty="0">
                <a:latin typeface="Arial"/>
                <a:cs typeface="Arial"/>
              </a:rPr>
              <a:t>{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0,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1,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2,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3</a:t>
            </a:r>
            <a:r>
              <a:rPr sz="1000" i="1" spc="30" dirty="0">
                <a:latin typeface="Arial"/>
                <a:cs typeface="Arial"/>
              </a:rPr>
              <a:t>}</a:t>
            </a:r>
            <a:r>
              <a:rPr sz="1000" spc="3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899894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80034" y="1815787"/>
            <a:ext cx="2096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sequence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search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vacant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slot: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6561" y="1916936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6561" y="21663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6561" y="2581959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561" y="2623526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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9713" y="2064142"/>
            <a:ext cx="2362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70" dirty="0">
                <a:latin typeface="Arial"/>
                <a:cs typeface="Arial"/>
              </a:rPr>
              <a:t>{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30" dirty="0">
                <a:latin typeface="Cambria"/>
                <a:cs typeface="Cambria"/>
              </a:rPr>
              <a:t>1)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100" spc="-5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Cambria"/>
                <a:cs typeface="Cambria"/>
              </a:rPr>
              <a:t>1</a:t>
            </a:r>
            <a:r>
              <a:rPr sz="1100" spc="-30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10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6322" y="2064142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Arial"/>
                <a:cs typeface="Arial"/>
              </a:rPr>
              <a:t>}</a:t>
            </a:r>
            <a:r>
              <a:rPr sz="1100" spc="85" dirty="0">
                <a:latin typeface="Microsoft Sans Serif"/>
                <a:cs typeface="Microsoft Sans Serif"/>
              </a:rPr>
              <a:t>,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116" y="2270631"/>
            <a:ext cx="3852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44" baseline="-37878" dirty="0">
                <a:latin typeface="Microsoft Sans Serif"/>
                <a:cs typeface="Microsoft Sans Serif"/>
              </a:rPr>
              <a:t>Next</a:t>
            </a:r>
            <a:r>
              <a:rPr sz="1650" spc="104" baseline="-37878" dirty="0">
                <a:latin typeface="Microsoft Sans Serif"/>
                <a:cs typeface="Microsoft Sans Serif"/>
              </a:rPr>
              <a:t> </a:t>
            </a:r>
            <a:r>
              <a:rPr sz="1650" spc="-44" baseline="-37878" dirty="0">
                <a:latin typeface="Microsoft Sans Serif"/>
                <a:cs typeface="Microsoft Sans Serif"/>
              </a:rPr>
              <a:t>slot</a:t>
            </a:r>
            <a:r>
              <a:rPr sz="1650" spc="15" baseline="-37878" dirty="0">
                <a:latin typeface="Microsoft Sans Serif"/>
                <a:cs typeface="Microsoft Sans Serif"/>
              </a:rPr>
              <a:t> </a:t>
            </a:r>
            <a:r>
              <a:rPr sz="1650" spc="352" baseline="-37878" dirty="0">
                <a:latin typeface="Cambria"/>
                <a:cs typeface="Cambria"/>
              </a:rPr>
              <a:t>=</a:t>
            </a:r>
            <a:r>
              <a:rPr sz="1650" spc="89" baseline="-37878" dirty="0">
                <a:latin typeface="Cambria"/>
                <a:cs typeface="Cambria"/>
              </a:rPr>
              <a:t> </a:t>
            </a:r>
            <a:r>
              <a:rPr sz="1650" spc="60" baseline="25252" dirty="0">
                <a:latin typeface="Lucida Sans Unicode"/>
                <a:cs typeface="Lucida Sans Unicode"/>
              </a:rPr>
              <a:t></a:t>
            </a:r>
            <a:r>
              <a:rPr sz="1100" i="1" spc="40" dirty="0">
                <a:latin typeface="Arial"/>
                <a:cs typeface="Arial"/>
              </a:rPr>
              <a:t>{</a:t>
            </a:r>
            <a:r>
              <a:rPr sz="1100" spc="40" dirty="0">
                <a:latin typeface="Cambria"/>
                <a:cs typeface="Cambria"/>
              </a:rPr>
              <a:t>(</a:t>
            </a:r>
            <a:r>
              <a:rPr sz="1100" i="1" spc="40" dirty="0">
                <a:latin typeface="Calibri"/>
                <a:cs typeface="Calibri"/>
              </a:rPr>
              <a:t>i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Cambria"/>
                <a:cs typeface="Cambria"/>
              </a:rPr>
              <a:t>1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j</a:t>
            </a:r>
            <a:r>
              <a:rPr sz="1100" spc="90" dirty="0">
                <a:latin typeface="Cambria"/>
                <a:cs typeface="Cambria"/>
              </a:rPr>
              <a:t>)</a:t>
            </a:r>
            <a:r>
              <a:rPr sz="1100" i="1" spc="9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mbria"/>
                <a:cs typeface="Cambria"/>
              </a:rPr>
              <a:t>(</a:t>
            </a:r>
            <a:r>
              <a:rPr sz="1100" i="1" spc="45" dirty="0">
                <a:latin typeface="Calibri"/>
                <a:cs typeface="Calibri"/>
              </a:rPr>
              <a:t>i,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" dirty="0">
                <a:latin typeface="Cambria"/>
                <a:cs typeface="Cambria"/>
              </a:rPr>
              <a:t>1)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60" dirty="0">
                <a:latin typeface="Cambria"/>
                <a:cs typeface="Cambria"/>
              </a:rPr>
              <a:t>(</a:t>
            </a:r>
            <a:r>
              <a:rPr sz="1100" i="1" spc="6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1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j</a:t>
            </a:r>
            <a:r>
              <a:rPr sz="1100" spc="90" dirty="0">
                <a:latin typeface="Cambria"/>
                <a:cs typeface="Cambria"/>
              </a:rPr>
              <a:t>)</a:t>
            </a:r>
            <a:r>
              <a:rPr sz="1100" i="1" spc="9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45" dirty="0">
                <a:latin typeface="Cambria"/>
                <a:cs typeface="Cambria"/>
              </a:rPr>
              <a:t>(</a:t>
            </a:r>
            <a:r>
              <a:rPr sz="1100" i="1" spc="45" dirty="0">
                <a:latin typeface="Calibri"/>
                <a:cs typeface="Calibri"/>
              </a:rPr>
              <a:t>i,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5" dirty="0">
                <a:latin typeface="Cambria"/>
                <a:cs typeface="Cambria"/>
              </a:rPr>
              <a:t>1)</a:t>
            </a:r>
            <a:r>
              <a:rPr sz="1100" i="1" spc="25" dirty="0">
                <a:latin typeface="Arial"/>
                <a:cs typeface="Arial"/>
              </a:rPr>
              <a:t>}</a:t>
            </a:r>
            <a:r>
              <a:rPr sz="1100" spc="25" dirty="0">
                <a:latin typeface="Microsoft Sans Serif"/>
                <a:cs typeface="Microsoft Sans Serif"/>
              </a:rPr>
              <a:t>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9713" y="2477121"/>
            <a:ext cx="2181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70" dirty="0">
                <a:latin typeface="Arial"/>
                <a:cs typeface="Arial"/>
              </a:rPr>
              <a:t>{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Cambria"/>
                <a:cs typeface="Cambria"/>
              </a:rPr>
              <a:t>1</a:t>
            </a:r>
            <a:r>
              <a:rPr sz="1100" spc="-30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100" spc="-5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Cambria"/>
                <a:cs typeface="Cambria"/>
              </a:rPr>
              <a:t>1</a:t>
            </a:r>
            <a:r>
              <a:rPr sz="1100" spc="-30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5880" y="2477121"/>
            <a:ext cx="812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100" spc="-5" dirty="0">
                <a:latin typeface="Cambria"/>
                <a:cs typeface="Cambria"/>
              </a:rPr>
              <a:t>)</a:t>
            </a:r>
            <a:r>
              <a:rPr sz="1100" i="1" spc="175" dirty="0">
                <a:latin typeface="Arial"/>
                <a:cs typeface="Arial"/>
              </a:rPr>
              <a:t>}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i</a:t>
            </a:r>
            <a:r>
              <a:rPr sz="1100" spc="20" dirty="0">
                <a:latin typeface="Microsoft Sans Serif"/>
                <a:cs typeface="Microsoft Sans Serif"/>
              </a:rPr>
              <a:t>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9713" y="2683610"/>
            <a:ext cx="296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70" dirty="0">
                <a:latin typeface="Arial"/>
                <a:cs typeface="Arial"/>
              </a:rPr>
              <a:t>{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45" dirty="0">
                <a:latin typeface="Calibri"/>
                <a:cs typeface="Calibri"/>
              </a:rPr>
              <a:t>j</a:t>
            </a:r>
            <a:r>
              <a:rPr sz="1100" spc="-5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Cambria"/>
                <a:cs typeface="Cambria"/>
              </a:rPr>
              <a:t>1</a:t>
            </a:r>
            <a:r>
              <a:rPr sz="1100" spc="-30" dirty="0">
                <a:latin typeface="Cambria"/>
                <a:cs typeface="Cambria"/>
              </a:rPr>
              <a:t>)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70" dirty="0">
                <a:latin typeface="Cambria"/>
                <a:cs typeface="Cambri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(</a:t>
            </a:r>
            <a:r>
              <a:rPr sz="1100" i="1" spc="65" dirty="0">
                <a:latin typeface="Calibri"/>
                <a:cs typeface="Calibri"/>
              </a:rPr>
              <a:t>i</a:t>
            </a:r>
            <a:r>
              <a:rPr sz="1100" i="1" spc="7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j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Cambria"/>
                <a:cs typeface="Cambria"/>
              </a:rPr>
              <a:t>1)</a:t>
            </a:r>
            <a:r>
              <a:rPr sz="1100" spc="-25" dirty="0">
                <a:latin typeface="Cambria"/>
                <a:cs typeface="Cambria"/>
              </a:rPr>
              <a:t>)</a:t>
            </a:r>
            <a:r>
              <a:rPr sz="1100" i="1" spc="170" dirty="0">
                <a:latin typeface="Arial"/>
                <a:cs typeface="Arial"/>
              </a:rPr>
              <a:t>}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i</a:t>
            </a:r>
            <a:r>
              <a:rPr sz="1100" spc="20" dirty="0">
                <a:latin typeface="Microsoft Sans Serif"/>
                <a:cs typeface="Microsoft Sans Serif"/>
              </a:rPr>
              <a:t>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3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844" y="2939324"/>
            <a:ext cx="3550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4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slots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occupied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non-existent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vacant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slot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11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Finding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Free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639445"/>
            <a:chOff x="106895" y="1245793"/>
            <a:chExt cx="4394835" cy="639445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3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3344" y="1247672"/>
            <a:ext cx="373380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S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ha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8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10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270510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ahoma"/>
              <a:cs typeface="Tahoma"/>
            </a:endParaRPr>
          </a:p>
          <a:p>
            <a:pPr marL="259079">
              <a:lnSpc>
                <a:spcPts val="955"/>
              </a:lnSpc>
              <a:spcBef>
                <a:spcPts val="5"/>
              </a:spcBef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90" dirty="0">
                <a:latin typeface="Tahoma"/>
                <a:cs typeface="Tahoma"/>
              </a:rPr>
              <a:t>r</a:t>
            </a:r>
            <a:r>
              <a:rPr sz="800" spc="75" dirty="0">
                <a:latin typeface="Tahoma"/>
                <a:cs typeface="Tahoma"/>
              </a:rPr>
              <a:t>a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267335">
              <a:lnSpc>
                <a:spcPts val="955"/>
              </a:lnSpc>
            </a:pP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w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12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220" dirty="0">
                <a:latin typeface="Verdana"/>
                <a:cs typeface="Verdan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spc="39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 </a:t>
            </a:r>
            <a:r>
              <a:rPr sz="800" spc="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spc="355" dirty="0">
                <a:latin typeface="Lucida Sans Unicode"/>
                <a:cs typeface="Lucida Sans Unicode"/>
              </a:rPr>
              <a:t> </a:t>
            </a:r>
            <a:r>
              <a:rPr sz="800" i="1" spc="225" dirty="0">
                <a:latin typeface="Arial"/>
                <a:cs typeface="Arial"/>
              </a:rPr>
              <a:t>//</a:t>
            </a:r>
            <a:r>
              <a:rPr sz="800" i="1" spc="47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E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x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 </a:t>
            </a:r>
            <a:r>
              <a:rPr sz="800" i="1" spc="220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loop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:  </a:t>
            </a:r>
            <a:r>
              <a:rPr sz="800" i="1" spc="50" dirty="0">
                <a:latin typeface="Arial"/>
                <a:cs typeface="Arial"/>
              </a:rPr>
              <a:t> checked </a:t>
            </a:r>
            <a:r>
              <a:rPr sz="800" i="1" spc="15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4</a:t>
            </a:r>
            <a:r>
              <a:rPr sz="800" i="1" spc="484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190" dirty="0">
                <a:latin typeface="Arial"/>
                <a:cs typeface="Arial"/>
              </a:rPr>
              <a:t> 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3220" y="1872107"/>
            <a:ext cx="4382135" cy="1094740"/>
            <a:chOff x="113220" y="1872107"/>
            <a:chExt cx="4382135" cy="1094740"/>
          </a:xfrm>
        </p:grpSpPr>
        <p:sp>
          <p:nvSpPr>
            <p:cNvPr id="31" name="object 31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4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4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4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4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4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570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8434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570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8434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570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4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570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8434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9249" y="1968867"/>
            <a:ext cx="31095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80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F</a:t>
            </a:r>
            <a:r>
              <a:rPr sz="800" i="1" spc="55" dirty="0">
                <a:latin typeface="Arial"/>
                <a:cs typeface="Arial"/>
              </a:rPr>
              <a:t>o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190" dirty="0">
                <a:latin typeface="Arial"/>
                <a:cs typeface="Arial"/>
              </a:rPr>
              <a:t>=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0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160" dirty="0">
                <a:latin typeface="Arial"/>
                <a:cs typeface="Arial"/>
              </a:rPr>
              <a:t>j</a:t>
            </a:r>
            <a:r>
              <a:rPr sz="800" i="1" spc="165" dirty="0">
                <a:latin typeface="Arial"/>
                <a:cs typeface="Arial"/>
              </a:rPr>
              <a:t>+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 </a:t>
            </a:r>
            <a:r>
              <a:rPr sz="800" i="1" spc="-135" dirty="0">
                <a:latin typeface="Verdana"/>
                <a:cs typeface="Verdana"/>
              </a:rPr>
              <a:t> </a:t>
            </a:r>
            <a:r>
              <a:rPr sz="800" i="1" spc="-65" dirty="0">
                <a:latin typeface="Arial"/>
                <a:cs typeface="Arial"/>
              </a:rPr>
              <a:t>N</a:t>
            </a:r>
            <a:r>
              <a:rPr sz="800" spc="-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o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[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45" dirty="0">
                <a:latin typeface="Arial"/>
                <a:cs typeface="Arial"/>
              </a:rPr>
              <a:t>j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235" dirty="0">
                <a:latin typeface="Arial"/>
                <a:cs typeface="Arial"/>
              </a:rPr>
              <a:t>+</a:t>
            </a:r>
            <a:r>
              <a:rPr sz="800" i="1" spc="20" dirty="0">
                <a:latin typeface="Arial"/>
                <a:cs typeface="Arial"/>
              </a:rPr>
              <a:t>1]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32046" y="196886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1987" y="208907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49985" y="2089072"/>
            <a:ext cx="29578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140" dirty="0">
                <a:latin typeface="Arial"/>
                <a:cs typeface="Arial"/>
              </a:rPr>
              <a:t>  </a:t>
            </a:r>
            <a:r>
              <a:rPr sz="800" i="1" spc="40" dirty="0">
                <a:latin typeface="Arial"/>
                <a:cs typeface="Arial"/>
              </a:rPr>
              <a:t>nonempty</a:t>
            </a:r>
            <a:r>
              <a:rPr sz="800" i="1" spc="3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  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then </a:t>
            </a:r>
            <a:r>
              <a:rPr sz="800" i="1" spc="245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 </a:t>
            </a:r>
            <a:r>
              <a:rPr sz="800" i="1" spc="229" dirty="0">
                <a:latin typeface="Arial"/>
                <a:cs typeface="Arial"/>
              </a:rPr>
              <a:t> </a:t>
            </a:r>
            <a:r>
              <a:rPr sz="800" i="1" spc="60" dirty="0">
                <a:latin typeface="Arial"/>
                <a:cs typeface="Arial"/>
              </a:rPr>
              <a:t>(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114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  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45" dirty="0">
                <a:latin typeface="Arial"/>
                <a:cs typeface="Arial"/>
              </a:rPr>
              <a:t>j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+1) </a:t>
            </a:r>
            <a:r>
              <a:rPr sz="800" i="1" spc="1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155" dirty="0">
                <a:latin typeface="Arial"/>
                <a:cs typeface="Arial"/>
              </a:rPr>
              <a:t> </a:t>
            </a:r>
            <a:r>
              <a:rPr sz="800" i="1" spc="160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not </a:t>
            </a:r>
            <a:r>
              <a:rPr sz="800" i="1" spc="21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u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b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32046" y="208907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1987" y="2209265"/>
            <a:ext cx="2907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  </a:t>
            </a:r>
            <a:r>
              <a:rPr sz="800" spc="-90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Arial"/>
                <a:cs typeface="Arial"/>
              </a:rPr>
              <a:t>2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F</a:t>
            </a:r>
            <a:r>
              <a:rPr sz="800" i="1" spc="55" dirty="0">
                <a:latin typeface="Arial"/>
                <a:cs typeface="Arial"/>
              </a:rPr>
              <a:t>o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190" dirty="0">
                <a:latin typeface="Arial"/>
                <a:cs typeface="Arial"/>
              </a:rPr>
              <a:t>=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i="1" spc="-25" dirty="0">
                <a:latin typeface="Arial"/>
                <a:cs typeface="Arial"/>
              </a:rPr>
              <a:t>0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o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[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 </a:t>
            </a:r>
            <a:r>
              <a:rPr sz="800" spc="60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45" dirty="0">
                <a:latin typeface="Arial"/>
                <a:cs typeface="Arial"/>
              </a:rPr>
              <a:t>j </a:t>
            </a:r>
            <a:r>
              <a:rPr sz="800" i="1" spc="2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32046" y="220926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1987" y="23294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9985" y="2329470"/>
            <a:ext cx="3161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4355" algn="l"/>
              </a:tabLst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45" dirty="0">
                <a:latin typeface="Arial"/>
                <a:cs typeface="Arial"/>
              </a:rPr>
              <a:t>n</a:t>
            </a:r>
            <a:r>
              <a:rPr sz="800" i="1" spc="30" dirty="0">
                <a:latin typeface="Arial"/>
                <a:cs typeface="Arial"/>
              </a:rPr>
              <a:t>o</a:t>
            </a:r>
            <a:r>
              <a:rPr sz="800" i="1" spc="45" dirty="0">
                <a:latin typeface="Arial"/>
                <a:cs typeface="Arial"/>
              </a:rPr>
              <a:t>n</a:t>
            </a:r>
            <a:r>
              <a:rPr sz="800" i="1" spc="-15" dirty="0">
                <a:latin typeface="Arial"/>
                <a:cs typeface="Arial"/>
              </a:rPr>
              <a:t>e</a:t>
            </a:r>
            <a:r>
              <a:rPr sz="800" i="1" spc="6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800" i="1" spc="3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i="1" spc="170" dirty="0">
                <a:latin typeface="Arial"/>
                <a:cs typeface="Arial"/>
              </a:rPr>
              <a:t>t</a:t>
            </a:r>
            <a:r>
              <a:rPr sz="800" i="1" spc="85" dirty="0">
                <a:latin typeface="Arial"/>
                <a:cs typeface="Arial"/>
              </a:rPr>
              <a:t>h</a:t>
            </a:r>
            <a:r>
              <a:rPr sz="800" i="1" spc="25" dirty="0">
                <a:latin typeface="Arial"/>
                <a:cs typeface="Arial"/>
              </a:rPr>
              <a:t>e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60" dirty="0">
                <a:latin typeface="Arial"/>
                <a:cs typeface="Arial"/>
              </a:rPr>
              <a:t>(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 </a:t>
            </a:r>
            <a:r>
              <a:rPr sz="800" spc="60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1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45" dirty="0">
                <a:latin typeface="Arial"/>
                <a:cs typeface="Arial"/>
              </a:rPr>
              <a:t>j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60" dirty="0">
                <a:latin typeface="Arial"/>
                <a:cs typeface="Arial"/>
              </a:rPr>
              <a:t>)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n</a:t>
            </a:r>
            <a:r>
              <a:rPr sz="800" i="1" spc="60" dirty="0">
                <a:latin typeface="Arial"/>
                <a:cs typeface="Arial"/>
              </a:rPr>
              <a:t>o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u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b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1987" y="2449663"/>
            <a:ext cx="2842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15" dirty="0">
                <a:latin typeface="Lucida Sans Unicode"/>
                <a:cs typeface="Lucida Sans Unicode"/>
              </a:rPr>
              <a:t>∗  </a:t>
            </a:r>
            <a:r>
              <a:rPr sz="800" spc="-90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Arial"/>
                <a:cs typeface="Arial"/>
              </a:rPr>
              <a:t>3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5" dirty="0">
                <a:latin typeface="Arial"/>
                <a:cs typeface="Arial"/>
              </a:rPr>
              <a:t>m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9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130" dirty="0">
                <a:latin typeface="Arial"/>
                <a:cs typeface="Arial"/>
              </a:rPr>
              <a:t>t</a:t>
            </a:r>
            <a:r>
              <a:rPr sz="800" i="1" spc="50" dirty="0">
                <a:latin typeface="Arial"/>
                <a:cs typeface="Arial"/>
              </a:rPr>
              <a:t>w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100" dirty="0">
                <a:latin typeface="Arial"/>
                <a:cs typeface="Arial"/>
              </a:rPr>
              <a:t>b</a:t>
            </a:r>
            <a:r>
              <a:rPr sz="800" i="1" spc="85" dirty="0">
                <a:latin typeface="Arial"/>
                <a:cs typeface="Arial"/>
              </a:rPr>
              <a:t>o</a:t>
            </a:r>
            <a:r>
              <a:rPr sz="800" i="1" spc="130" dirty="0">
                <a:latin typeface="Arial"/>
                <a:cs typeface="Arial"/>
              </a:rPr>
              <a:t>r</a:t>
            </a:r>
            <a:r>
              <a:rPr sz="800" i="1" spc="100" dirty="0">
                <a:latin typeface="Arial"/>
                <a:cs typeface="Arial"/>
              </a:rPr>
              <a:t>d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33837" y="2449663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60" dirty="0">
                <a:latin typeface="Lucida Sans Unicode"/>
                <a:cs typeface="Lucida Sans Unicode"/>
              </a:rPr>
              <a:t>∗</a:t>
            </a:r>
            <a:r>
              <a:rPr sz="800" i="1" spc="200" dirty="0"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1229" y="2569869"/>
            <a:ext cx="258191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510">
              <a:lnSpc>
                <a:spcPts val="955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  <a:p>
            <a:pPr marL="280035">
              <a:lnSpc>
                <a:spcPts val="944"/>
              </a:lnSpc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0" dirty="0">
                <a:latin typeface="Lucida Sans Unicode"/>
                <a:cs typeface="Lucida Sans Unicode"/>
              </a:rPr>
              <a:t>−</a:t>
            </a:r>
            <a:r>
              <a:rPr sz="800" spc="25" dirty="0">
                <a:latin typeface="Tahoma"/>
                <a:cs typeface="Tahoma"/>
              </a:rPr>
              <a:t>1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105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15" dirty="0">
                <a:latin typeface="Arial"/>
                <a:cs typeface="Arial"/>
              </a:rPr>
              <a:t>N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80" dirty="0">
                <a:latin typeface="Arial"/>
                <a:cs typeface="Arial"/>
              </a:rPr>
              <a:t> 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v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b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13245" y="2960243"/>
            <a:ext cx="4382135" cy="25400"/>
            <a:chOff x="113245" y="2960243"/>
            <a:chExt cx="4382135" cy="25400"/>
          </a:xfrm>
        </p:grpSpPr>
        <p:sp>
          <p:nvSpPr>
            <p:cNvPr id="62" name="object 62"/>
            <p:cNvSpPr/>
            <p:nvPr/>
          </p:nvSpPr>
          <p:spPr>
            <a:xfrm>
              <a:off x="119570" y="29602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245" y="297921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8544" y="297921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69460" y="297921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88433" y="29602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11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Finding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Free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1720850"/>
            <a:chOff x="106895" y="1245793"/>
            <a:chExt cx="4394835" cy="172085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3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3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3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3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3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3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3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570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8433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570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8433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570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3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3929" y="1247672"/>
            <a:ext cx="3795395" cy="171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955"/>
              </a:lnSpc>
              <a:spcBef>
                <a:spcPts val="9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210820">
              <a:lnSpc>
                <a:spcPts val="944"/>
              </a:lnSpc>
              <a:tabLst>
                <a:tab pos="1308100" algn="l"/>
              </a:tabLst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&gt; </a:t>
            </a:r>
            <a:r>
              <a:rPr sz="800" i="1" spc="-135" dirty="0">
                <a:latin typeface="Verdana"/>
                <a:cs typeface="Verdana"/>
              </a:rPr>
              <a:t> </a:t>
            </a:r>
            <a:r>
              <a:rPr sz="800" spc="-25" dirty="0">
                <a:latin typeface="Tahoma"/>
                <a:cs typeface="Tahoma"/>
              </a:rPr>
              <a:t>N</a:t>
            </a:r>
            <a:r>
              <a:rPr sz="800" spc="-5" dirty="0">
                <a:latin typeface="Lucida Sans Unicode"/>
                <a:cs typeface="Lucida Sans Unicode"/>
              </a:rPr>
              <a:t>−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2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+</a:t>
            </a:r>
            <a:r>
              <a:rPr sz="800" spc="30" dirty="0">
                <a:latin typeface="Tahoma"/>
                <a:cs typeface="Tahoma"/>
              </a:rPr>
              <a:t>1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!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65" dirty="0">
                <a:latin typeface="Tahoma"/>
                <a:cs typeface="Tahoma"/>
              </a:rPr>
              <a:t> ’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387350">
              <a:lnSpc>
                <a:spcPts val="944"/>
              </a:lnSpc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25" dirty="0">
                <a:latin typeface="Arial"/>
                <a:cs typeface="Arial"/>
              </a:rPr>
              <a:t>S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65" dirty="0">
                <a:latin typeface="Arial"/>
                <a:cs typeface="Arial"/>
              </a:rPr>
              <a:t>o</a:t>
            </a:r>
            <a:r>
              <a:rPr sz="800" i="1" spc="80" dirty="0">
                <a:latin typeface="Arial"/>
                <a:cs typeface="Arial"/>
              </a:rPr>
              <a:t>u</a:t>
            </a:r>
            <a:r>
              <a:rPr sz="800" i="1" spc="110" dirty="0">
                <a:latin typeface="Arial"/>
                <a:cs typeface="Arial"/>
              </a:rPr>
              <a:t>l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65" dirty="0">
                <a:latin typeface="Arial"/>
                <a:cs typeface="Arial"/>
              </a:rPr>
              <a:t>c</a:t>
            </a:r>
            <a:r>
              <a:rPr sz="800" i="1" spc="1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n</a:t>
            </a:r>
            <a:r>
              <a:rPr sz="800" i="1" spc="35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x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400685">
              <a:lnSpc>
                <a:spcPts val="944"/>
              </a:lnSpc>
              <a:tabLst>
                <a:tab pos="1485900" algn="l"/>
              </a:tabLst>
            </a:pP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spc="25" dirty="0">
                <a:latin typeface="Arial"/>
                <a:cs typeface="Arial"/>
              </a:rPr>
              <a:t>C</a:t>
            </a:r>
            <a:r>
              <a:rPr sz="800" i="1" spc="40" dirty="0">
                <a:latin typeface="Arial"/>
                <a:cs typeface="Arial"/>
              </a:rPr>
              <a:t>o</a:t>
            </a:r>
            <a:r>
              <a:rPr sz="800" i="1" spc="55" dirty="0">
                <a:latin typeface="Arial"/>
                <a:cs typeface="Arial"/>
              </a:rPr>
              <a:t>un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90" dirty="0">
                <a:latin typeface="Arial"/>
                <a:cs typeface="Arial"/>
              </a:rPr>
              <a:t>h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c</a:t>
            </a:r>
            <a:r>
              <a:rPr sz="800" i="1" spc="85" dirty="0">
                <a:latin typeface="Arial"/>
                <a:cs typeface="Arial"/>
              </a:rPr>
              <a:t>h</a:t>
            </a:r>
            <a:r>
              <a:rPr sz="800" i="1" spc="25" dirty="0">
                <a:latin typeface="Arial"/>
                <a:cs typeface="Arial"/>
              </a:rPr>
              <a:t>e</a:t>
            </a:r>
            <a:r>
              <a:rPr sz="800" i="1" spc="70" dirty="0">
                <a:latin typeface="Arial"/>
                <a:cs typeface="Arial"/>
              </a:rPr>
              <a:t>c</a:t>
            </a:r>
            <a:r>
              <a:rPr sz="800" i="1" spc="105" dirty="0">
                <a:latin typeface="Arial"/>
                <a:cs typeface="Arial"/>
              </a:rPr>
              <a:t>k</a:t>
            </a:r>
            <a:r>
              <a:rPr sz="800" i="1" spc="25" dirty="0">
                <a:latin typeface="Arial"/>
                <a:cs typeface="Arial"/>
              </a:rPr>
              <a:t>e</a:t>
            </a:r>
            <a:r>
              <a:rPr sz="800" i="1" spc="-1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9304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175" dirty="0">
                <a:latin typeface="Arial"/>
                <a:cs typeface="Arial"/>
              </a:rPr>
              <a:t>t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e</a:t>
            </a:r>
            <a:r>
              <a:rPr sz="800" i="1" spc="6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  <a:p>
            <a:pPr marL="589915">
              <a:lnSpc>
                <a:spcPts val="944"/>
              </a:lnSpc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 </a:t>
            </a:r>
            <a:r>
              <a:rPr sz="800" b="1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21082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2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!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65" dirty="0">
                <a:latin typeface="Tahoma"/>
                <a:cs typeface="Tahoma"/>
              </a:rPr>
              <a:t> ’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400685" marR="2387600" indent="-13970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193040">
              <a:lnSpc>
                <a:spcPts val="905"/>
              </a:lnSpc>
              <a:tabLst>
                <a:tab pos="711200" algn="l"/>
              </a:tabLst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u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e</a:t>
            </a:r>
            <a:r>
              <a:rPr sz="800" i="1" spc="6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  <a:p>
            <a:pPr marL="589915">
              <a:lnSpc>
                <a:spcPts val="944"/>
              </a:lnSpc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  <a:p>
            <a:pPr marL="1270">
              <a:lnSpc>
                <a:spcPts val="955"/>
              </a:lnSpc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R</a:t>
            </a:r>
            <a:r>
              <a:rPr sz="800" i="1" spc="15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a</a:t>
            </a:r>
            <a:r>
              <a:rPr sz="800" i="1" spc="105" dirty="0">
                <a:latin typeface="Arial"/>
                <a:cs typeface="Arial"/>
              </a:rPr>
              <a:t>i</a:t>
            </a:r>
            <a:r>
              <a:rPr sz="800" i="1" spc="75" dirty="0">
                <a:latin typeface="Arial"/>
                <a:cs typeface="Arial"/>
              </a:rPr>
              <a:t>n</a:t>
            </a:r>
            <a:r>
              <a:rPr sz="800" i="1" spc="105" dirty="0">
                <a:latin typeface="Arial"/>
                <a:cs typeface="Arial"/>
              </a:rPr>
              <a:t>i</a:t>
            </a:r>
            <a:r>
              <a:rPr sz="800" i="1" spc="75" dirty="0">
                <a:latin typeface="Arial"/>
                <a:cs typeface="Arial"/>
              </a:rPr>
              <a:t>n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90" dirty="0">
                <a:latin typeface="Arial"/>
                <a:cs typeface="Arial"/>
              </a:rPr>
              <a:t>h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n</a:t>
            </a:r>
            <a:r>
              <a:rPr sz="800" i="1" spc="30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x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13245" y="2960243"/>
            <a:ext cx="4382135" cy="25400"/>
            <a:chOff x="113245" y="2960243"/>
            <a:chExt cx="4382135" cy="25400"/>
          </a:xfrm>
        </p:grpSpPr>
        <p:sp>
          <p:nvSpPr>
            <p:cNvPr id="49" name="object 49"/>
            <p:cNvSpPr/>
            <p:nvPr/>
          </p:nvSpPr>
          <p:spPr>
            <a:xfrm>
              <a:off x="119570" y="29602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245" y="297921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544" y="297921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9460" y="297921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88433" y="29602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95835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68463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7849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88528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98560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5844" y="910499"/>
            <a:ext cx="4217670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Declaration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ahoma"/>
              <a:cs typeface="Tahoma"/>
            </a:endParaRPr>
          </a:p>
          <a:p>
            <a:pPr marL="289560" marR="610870">
              <a:lnSpc>
                <a:spcPct val="125299"/>
              </a:lnSpc>
            </a:pPr>
            <a:r>
              <a:rPr sz="1100" spc="-45" dirty="0">
                <a:latin typeface="Microsoft Sans Serif"/>
                <a:cs typeface="Microsoft Sans Serif"/>
              </a:rPr>
              <a:t>Higher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dimensional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arrays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also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supported. 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Declaration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75" dirty="0">
                <a:latin typeface="Microsoft Sans Serif"/>
                <a:cs typeface="Microsoft Sans Serif"/>
              </a:rPr>
              <a:t>such</a:t>
            </a:r>
            <a:r>
              <a:rPr sz="1100" spc="-70" dirty="0">
                <a:latin typeface="Microsoft Sans Serif"/>
                <a:cs typeface="Microsoft Sans Serif"/>
              </a:rPr>
              <a:t> an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array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could: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3333FF"/>
                </a:solidFill>
                <a:latin typeface="SimSun"/>
                <a:cs typeface="SimSun"/>
              </a:rPr>
              <a:t>int a[5][10]; </a:t>
            </a:r>
            <a:r>
              <a:rPr sz="1100" spc="25" dirty="0">
                <a:solidFill>
                  <a:srgbClr val="3333FF"/>
                </a:solidFill>
                <a:latin typeface="SimSun"/>
                <a:cs typeface="SimSun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Multidimensional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arrays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considered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array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arrays.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80" dirty="0">
                <a:latin typeface="Microsoft Sans Serif"/>
                <a:cs typeface="Microsoft Sans Serif"/>
              </a:rPr>
              <a:t>Such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array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programming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abstraction, </a:t>
            </a:r>
            <a:r>
              <a:rPr sz="1100" spc="-65" dirty="0">
                <a:latin typeface="Microsoft Sans Serif"/>
                <a:cs typeface="Microsoft Sans Serif"/>
              </a:rPr>
              <a:t>storage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allocation </a:t>
            </a:r>
            <a:r>
              <a:rPr sz="1100" spc="-70" dirty="0">
                <a:latin typeface="Microsoft Sans Serif"/>
                <a:cs typeface="Microsoft Sans Serif"/>
              </a:rPr>
              <a:t>remains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same.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5844" y="910499"/>
            <a:ext cx="111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Finding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Free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519430"/>
            <a:chOff x="106895" y="1245793"/>
            <a:chExt cx="4394835" cy="51943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3065" y="1247672"/>
            <a:ext cx="251968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 </a:t>
            </a:r>
            <a:r>
              <a:rPr sz="800" b="1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21209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2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65" dirty="0">
                <a:latin typeface="Lucida Sans Unicode"/>
                <a:cs typeface="Lucida Sans Unicode"/>
              </a:rPr>
              <a:t>−</a:t>
            </a:r>
            <a:r>
              <a:rPr sz="800" spc="30" dirty="0">
                <a:latin typeface="Tahoma"/>
                <a:cs typeface="Tahoma"/>
              </a:rPr>
              <a:t>1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!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65" dirty="0">
                <a:latin typeface="Tahoma"/>
                <a:cs typeface="Tahoma"/>
              </a:rPr>
              <a:t> ’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401955" marR="1111250" indent="-13970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3220" y="1751914"/>
            <a:ext cx="4382135" cy="734060"/>
            <a:chOff x="113220" y="1751914"/>
            <a:chExt cx="4382135" cy="734060"/>
          </a:xfrm>
        </p:grpSpPr>
        <p:sp>
          <p:nvSpPr>
            <p:cNvPr id="29" name="object 29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4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4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4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4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4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4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4815" y="1728468"/>
            <a:ext cx="3905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1690" y="1728468"/>
            <a:ext cx="168084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>
              <a:lnSpc>
                <a:spcPts val="955"/>
              </a:lnSpc>
              <a:spcBef>
                <a:spcPts val="95"/>
              </a:spcBef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175" dirty="0">
                <a:latin typeface="Arial"/>
                <a:cs typeface="Arial"/>
              </a:rPr>
              <a:t>t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e</a:t>
            </a:r>
            <a:r>
              <a:rPr sz="800" i="1" spc="6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229" y="1968867"/>
            <a:ext cx="266065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1303020" algn="l"/>
              </a:tabLst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r>
              <a:rPr sz="800" spc="434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1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1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155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2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==</a:t>
            </a:r>
            <a:r>
              <a:rPr sz="800" spc="2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3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	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22352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&gt; </a:t>
            </a:r>
            <a:r>
              <a:rPr sz="800" i="1" spc="-135" dirty="0">
                <a:latin typeface="Verdana"/>
                <a:cs typeface="Verdana"/>
              </a:rPr>
              <a:t> </a:t>
            </a:r>
            <a:r>
              <a:rPr sz="800" spc="-25" dirty="0">
                <a:latin typeface="Tahoma"/>
                <a:cs typeface="Tahoma"/>
              </a:rPr>
              <a:t>N</a:t>
            </a:r>
            <a:r>
              <a:rPr sz="800" spc="-5" dirty="0">
                <a:latin typeface="Lucida Sans Unicode"/>
                <a:cs typeface="Lucida Sans Unicode"/>
              </a:rPr>
              <a:t>−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2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!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65" dirty="0">
                <a:latin typeface="Tahoma"/>
                <a:cs typeface="Tahoma"/>
              </a:rPr>
              <a:t> ’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  <a:p>
            <a:pPr marL="413384" marR="1240790" indent="-13970">
              <a:lnSpc>
                <a:spcPts val="950"/>
              </a:lnSpc>
              <a:spcBef>
                <a:spcPts val="35"/>
              </a:spcBef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4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3220" y="2473109"/>
            <a:ext cx="4382135" cy="373380"/>
            <a:chOff x="113220" y="2473109"/>
            <a:chExt cx="4382135" cy="373380"/>
          </a:xfrm>
        </p:grpSpPr>
        <p:sp>
          <p:nvSpPr>
            <p:cNvPr id="45" name="object 45"/>
            <p:cNvSpPr/>
            <p:nvPr/>
          </p:nvSpPr>
          <p:spPr>
            <a:xfrm>
              <a:off x="119570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4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570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8434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9570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8434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4815" y="2449663"/>
            <a:ext cx="3905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1690" y="2449663"/>
            <a:ext cx="1487170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>
              <a:lnSpc>
                <a:spcPts val="955"/>
              </a:lnSpc>
              <a:spcBef>
                <a:spcPts val="95"/>
              </a:spcBef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d</a:t>
            </a:r>
            <a:r>
              <a:rPr sz="800" i="1" spc="5" dirty="0">
                <a:latin typeface="Arial"/>
                <a:cs typeface="Arial"/>
              </a:rPr>
              <a:t>o</a:t>
            </a:r>
            <a:r>
              <a:rPr sz="800" i="1" spc="30" dirty="0">
                <a:latin typeface="Arial"/>
                <a:cs typeface="Arial"/>
              </a:rPr>
              <a:t>w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e</a:t>
            </a:r>
            <a:r>
              <a:rPr sz="800" i="1" spc="60" dirty="0">
                <a:latin typeface="Arial"/>
                <a:cs typeface="Arial"/>
              </a:rPr>
              <a:t>m</a:t>
            </a:r>
            <a:r>
              <a:rPr sz="800" i="1" spc="4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1229" y="26900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3245" y="2840037"/>
            <a:ext cx="4382135" cy="25400"/>
            <a:chOff x="113245" y="2840037"/>
            <a:chExt cx="4382135" cy="25400"/>
          </a:xfrm>
        </p:grpSpPr>
        <p:sp>
          <p:nvSpPr>
            <p:cNvPr id="55" name="object 55"/>
            <p:cNvSpPr/>
            <p:nvPr/>
          </p:nvSpPr>
          <p:spPr>
            <a:xfrm>
              <a:off x="119570" y="284003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3245" y="285902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8544" y="2859024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69460" y="285902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88433" y="284003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944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Placing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Character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in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Free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158750"/>
            <a:chOff x="106895" y="1245793"/>
            <a:chExt cx="4394835" cy="15875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43760" y="1247672"/>
            <a:ext cx="518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3220" y="1391310"/>
            <a:ext cx="4382135" cy="373380"/>
            <a:chOff x="113220" y="1391310"/>
            <a:chExt cx="4382135" cy="373380"/>
          </a:xfrm>
        </p:grpSpPr>
        <p:sp>
          <p:nvSpPr>
            <p:cNvPr id="23" name="object 23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4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4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4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9674" y="1247672"/>
            <a:ext cx="1925320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8605" marR="5080" indent="-256540">
              <a:lnSpc>
                <a:spcPts val="950"/>
              </a:lnSpc>
              <a:spcBef>
                <a:spcPts val="135"/>
              </a:spcBef>
            </a:pP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k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190" dirty="0">
                <a:latin typeface="Tahoma"/>
                <a:cs typeface="Tahoma"/>
              </a:rPr>
              <a:t>B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5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ha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8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10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 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b="1" spc="6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ha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110" dirty="0">
                <a:latin typeface="Tahoma"/>
                <a:cs typeface="Tahoma"/>
              </a:rPr>
              <a:t> </a:t>
            </a:r>
            <a:r>
              <a:rPr sz="800" spc="125" dirty="0">
                <a:latin typeface="Tahoma"/>
                <a:cs typeface="Tahoma"/>
              </a:rPr>
              <a:t>’</a:t>
            </a:r>
            <a:r>
              <a:rPr sz="800" spc="80" dirty="0">
                <a:latin typeface="Tahoma"/>
                <a:cs typeface="Tahoma"/>
              </a:rPr>
              <a:t>A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262890">
              <a:lnSpc>
                <a:spcPts val="910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10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0" dirty="0">
                <a:latin typeface="Tahoma"/>
                <a:cs typeface="Tahoma"/>
              </a:rPr>
              <a:t> ;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3220" y="1751914"/>
            <a:ext cx="4382135" cy="734060"/>
            <a:chOff x="113220" y="1751914"/>
            <a:chExt cx="4382135" cy="734060"/>
          </a:xfrm>
        </p:grpSpPr>
        <p:sp>
          <p:nvSpPr>
            <p:cNvPr id="31" name="object 31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4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4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4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4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4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8434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1229" y="1848674"/>
            <a:ext cx="3046095" cy="628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1805" marR="5080" indent="-200025">
              <a:lnSpc>
                <a:spcPts val="950"/>
              </a:lnSpc>
              <a:spcBef>
                <a:spcPts val="135"/>
              </a:spcBef>
              <a:tabLst>
                <a:tab pos="2917825" algn="l"/>
              </a:tabLst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105" dirty="0">
                <a:latin typeface="Lucida Sans Unicode"/>
                <a:cs typeface="Lucida Sans Unicode"/>
              </a:rPr>
              <a:t> </a:t>
            </a:r>
            <a:r>
              <a:rPr sz="800" i="1" spc="120" dirty="0">
                <a:latin typeface="Arial"/>
                <a:cs typeface="Arial"/>
              </a:rPr>
              <a:t>D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170" dirty="0">
                <a:latin typeface="Arial"/>
                <a:cs typeface="Arial"/>
              </a:rPr>
              <a:t>t</a:t>
            </a:r>
            <a:r>
              <a:rPr sz="800" i="1" spc="20" dirty="0">
                <a:latin typeface="Arial"/>
                <a:cs typeface="Arial"/>
              </a:rPr>
              <a:t>e</a:t>
            </a:r>
            <a:r>
              <a:rPr sz="800" i="1" spc="110" dirty="0">
                <a:latin typeface="Arial"/>
                <a:cs typeface="Arial"/>
              </a:rPr>
              <a:t>r</a:t>
            </a:r>
            <a:r>
              <a:rPr sz="800" i="1" spc="95" dirty="0">
                <a:latin typeface="Arial"/>
                <a:cs typeface="Arial"/>
              </a:rPr>
              <a:t>m</a:t>
            </a:r>
            <a:r>
              <a:rPr sz="800" i="1" spc="110" dirty="0">
                <a:latin typeface="Arial"/>
                <a:cs typeface="Arial"/>
              </a:rPr>
              <a:t>i</a:t>
            </a:r>
            <a:r>
              <a:rPr sz="800" i="1" spc="80" dirty="0">
                <a:latin typeface="Arial"/>
                <a:cs typeface="Arial"/>
              </a:rPr>
              <a:t>n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90" dirty="0">
                <a:latin typeface="Arial"/>
                <a:cs typeface="Arial"/>
              </a:rPr>
              <a:t>h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80" dirty="0">
                <a:latin typeface="Arial"/>
                <a:cs typeface="Arial"/>
              </a:rPr>
              <a:t> 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a</a:t>
            </a:r>
            <a:r>
              <a:rPr sz="800" i="1" spc="50" dirty="0">
                <a:latin typeface="Arial"/>
                <a:cs typeface="Arial"/>
              </a:rPr>
              <a:t>n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90" dirty="0">
                <a:latin typeface="Arial"/>
                <a:cs typeface="Arial"/>
              </a:rPr>
              <a:t>h</a:t>
            </a:r>
            <a:r>
              <a:rPr sz="800" i="1" spc="-50" dirty="0">
                <a:latin typeface="Arial"/>
                <a:cs typeface="Arial"/>
              </a:rPr>
              <a:t>e  </a:t>
            </a:r>
            <a:r>
              <a:rPr sz="800" i="1" spc="90" dirty="0">
                <a:latin typeface="Arial"/>
                <a:cs typeface="Arial"/>
              </a:rPr>
              <a:t>n</a:t>
            </a:r>
            <a:r>
              <a:rPr sz="800" i="1" spc="30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x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195" dirty="0">
                <a:latin typeface="Arial"/>
                <a:cs typeface="Arial"/>
              </a:rPr>
              <a:t>t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spc="-160" dirty="0">
                <a:latin typeface="Lucida Sans Unicode"/>
                <a:cs typeface="Lucida Sans Unicode"/>
              </a:rPr>
              <a:t>∗</a:t>
            </a:r>
            <a:r>
              <a:rPr sz="800" i="1" spc="200" dirty="0"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280035">
              <a:lnSpc>
                <a:spcPts val="955"/>
              </a:lnSpc>
              <a:spcBef>
                <a:spcPts val="900"/>
              </a:spcBef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A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h</a:t>
            </a:r>
            <a:r>
              <a:rPr sz="800" i="1" spc="40" dirty="0">
                <a:latin typeface="Arial"/>
                <a:cs typeface="Arial"/>
              </a:rPr>
              <a:t>a</a:t>
            </a:r>
            <a:r>
              <a:rPr sz="800" i="1" spc="70" dirty="0">
                <a:latin typeface="Arial"/>
                <a:cs typeface="Arial"/>
              </a:rPr>
              <a:t>v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70" dirty="0">
                <a:latin typeface="Arial"/>
                <a:cs typeface="Arial"/>
              </a:rPr>
              <a:t>b</a:t>
            </a:r>
            <a:r>
              <a:rPr sz="800" i="1" spc="10" dirty="0">
                <a:latin typeface="Arial"/>
                <a:cs typeface="Arial"/>
              </a:rPr>
              <a:t>ee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3245" y="2479446"/>
            <a:ext cx="4382135" cy="25400"/>
            <a:chOff x="113245" y="2479446"/>
            <a:chExt cx="4382135" cy="25400"/>
          </a:xfrm>
        </p:grpSpPr>
        <p:sp>
          <p:nvSpPr>
            <p:cNvPr id="45" name="object 45"/>
            <p:cNvSpPr/>
            <p:nvPr/>
          </p:nvSpPr>
          <p:spPr>
            <a:xfrm>
              <a:off x="119570" y="247944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245" y="249843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544" y="249843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9460" y="249843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88433" y="247944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944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Placing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99CCCC"/>
                </a:solidFill>
                <a:latin typeface="Tahoma"/>
                <a:cs typeface="Tahoma"/>
              </a:rPr>
              <a:t>Character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in</a:t>
            </a:r>
            <a:r>
              <a:rPr sz="1100" b="1" spc="6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Free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99CCCC"/>
                </a:solidFill>
                <a:latin typeface="Tahoma"/>
                <a:cs typeface="Tahoma"/>
              </a:rPr>
              <a:t>Slot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158750"/>
            <a:chOff x="106895" y="1245793"/>
            <a:chExt cx="4394835" cy="15875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347" y="1247672"/>
            <a:ext cx="1102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w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sz="800" i="1" spc="75" dirty="0">
                <a:latin typeface="Verdana"/>
                <a:cs typeface="Verdan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Z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’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3220" y="1391310"/>
            <a:ext cx="4382135" cy="1696085"/>
            <a:chOff x="113220" y="1391310"/>
            <a:chExt cx="4382135" cy="1696085"/>
          </a:xfrm>
        </p:grpSpPr>
        <p:sp>
          <p:nvSpPr>
            <p:cNvPr id="23" name="object 23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4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4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4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4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4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4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4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4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4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570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8434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570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8434" y="25996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570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4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570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8434" y="28400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9570" y="29602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8434" y="29602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54482" y="1367877"/>
            <a:ext cx="135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Tahoma"/>
                <a:cs typeface="Tahoma"/>
              </a:rPr>
              <a:t>k 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S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1551" y="1488070"/>
            <a:ext cx="134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0" dirty="0">
                <a:latin typeface="Lucida Sans Unicode"/>
                <a:cs typeface="Lucida Sans Unicode"/>
              </a:rPr>
              <a:t>−</a:t>
            </a:r>
            <a:r>
              <a:rPr sz="800" spc="5" dirty="0">
                <a:latin typeface="Tahoma"/>
                <a:cs typeface="Tahoma"/>
              </a:rPr>
              <a:t>1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0747" y="1608275"/>
            <a:ext cx="960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5470" algn="l"/>
              </a:tabLst>
            </a:pP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A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84126" y="1367877"/>
            <a:ext cx="167322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90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Tahoma"/>
                <a:cs typeface="Tahoma"/>
              </a:rPr>
              <a:t>j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i="1" spc="5" dirty="0">
                <a:latin typeface="Arial"/>
                <a:cs typeface="Arial"/>
              </a:rPr>
              <a:t>G</a:t>
            </a:r>
            <a:r>
              <a:rPr sz="800" i="1" spc="-5" dirty="0">
                <a:latin typeface="Arial"/>
                <a:cs typeface="Arial"/>
              </a:rPr>
              <a:t>e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n</a:t>
            </a:r>
            <a:r>
              <a:rPr sz="800" i="1" spc="35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x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80" dirty="0">
                <a:latin typeface="Arial"/>
                <a:cs typeface="Arial"/>
              </a:rPr>
              <a:t> s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  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5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70" dirty="0">
                <a:latin typeface="Arial"/>
                <a:cs typeface="Arial"/>
              </a:rPr>
              <a:t> e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5" dirty="0">
                <a:latin typeface="Arial"/>
                <a:cs typeface="Arial"/>
              </a:rPr>
              <a:t> </a:t>
            </a:r>
            <a:r>
              <a:rPr sz="800" i="1" spc="85" dirty="0">
                <a:latin typeface="Arial"/>
                <a:cs typeface="Arial"/>
              </a:rPr>
              <a:t>occ</a:t>
            </a:r>
            <a:r>
              <a:rPr sz="800" i="1" spc="100" dirty="0">
                <a:latin typeface="Arial"/>
                <a:cs typeface="Arial"/>
              </a:rPr>
              <a:t>up</a:t>
            </a:r>
            <a:r>
              <a:rPr sz="800" i="1" spc="130" dirty="0">
                <a:latin typeface="Arial"/>
                <a:cs typeface="Arial"/>
              </a:rPr>
              <a:t>i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-5" dirty="0">
                <a:latin typeface="Arial"/>
                <a:cs typeface="Arial"/>
              </a:rPr>
              <a:t>d 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n</a:t>
            </a:r>
            <a:r>
              <a:rPr sz="800" i="1" spc="60" dirty="0">
                <a:latin typeface="Arial"/>
                <a:cs typeface="Arial"/>
              </a:rPr>
              <a:t>o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3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3872" y="1728468"/>
            <a:ext cx="251841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ts val="955"/>
              </a:lnSpc>
              <a:spcBef>
                <a:spcPts val="95"/>
              </a:spcBef>
            </a:pPr>
            <a:r>
              <a:rPr sz="800" spc="35" dirty="0">
                <a:latin typeface="Tahoma"/>
                <a:cs typeface="Tahoma"/>
              </a:rPr>
              <a:t>c++;</a:t>
            </a:r>
            <a:endParaRPr sz="800">
              <a:latin typeface="Tahoma"/>
              <a:cs typeface="Tahoma"/>
            </a:endParaRPr>
          </a:p>
          <a:p>
            <a:pPr marL="29845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100" dirty="0">
                <a:latin typeface="Lucida Sans Unicode"/>
                <a:cs typeface="Lucida Sans Unicode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175" dirty="0">
                <a:latin typeface="Arial"/>
                <a:cs typeface="Arial"/>
              </a:rPr>
              <a:t>t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400685">
              <a:lnSpc>
                <a:spcPts val="944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+</a:t>
            </a:r>
            <a:r>
              <a:rPr sz="800" spc="30" dirty="0">
                <a:latin typeface="Tahoma"/>
                <a:cs typeface="Tahoma"/>
              </a:rPr>
              <a:t>1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0" dirty="0">
                <a:latin typeface="Tahoma"/>
                <a:cs typeface="Tahoma"/>
              </a:rPr>
              <a:t> 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2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 </a:t>
            </a:r>
            <a:r>
              <a:rPr sz="800" b="1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100" dirty="0">
                <a:latin typeface="Lucida Sans Unicode"/>
                <a:cs typeface="Lucida Sans Unicode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u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400685">
              <a:lnSpc>
                <a:spcPts val="955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0" dirty="0">
                <a:latin typeface="Tahoma"/>
                <a:cs typeface="Tahoma"/>
              </a:rPr>
              <a:t> 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5" dirty="0">
                <a:latin typeface="Lucida Sans Unicode"/>
                <a:cs typeface="Lucida Sans Unicode"/>
              </a:rPr>
              <a:t>−</a:t>
            </a:r>
            <a:r>
              <a:rPr sz="800" spc="10" dirty="0">
                <a:latin typeface="Lucida Sans Unicode"/>
                <a:cs typeface="Lucida Sans Unicode"/>
              </a:rPr>
              <a:t>−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3872" y="2329470"/>
            <a:ext cx="2515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 </a:t>
            </a:r>
            <a:r>
              <a:rPr sz="800" b="1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=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100" dirty="0">
                <a:latin typeface="Lucida Sans Unicode"/>
                <a:cs typeface="Lucida Sans Unicode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175" dirty="0">
                <a:latin typeface="Arial"/>
                <a:cs typeface="Arial"/>
              </a:rPr>
              <a:t>t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48226" y="2329470"/>
            <a:ext cx="24637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1229" y="2449663"/>
            <a:ext cx="219583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>
              <a:lnSpc>
                <a:spcPts val="955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65" dirty="0">
                <a:latin typeface="Lucida Sans Unicode"/>
                <a:cs typeface="Lucida Sans Unicode"/>
              </a:rPr>
              <a:t>−</a:t>
            </a:r>
            <a:r>
              <a:rPr sz="800" spc="30" dirty="0">
                <a:latin typeface="Tahoma"/>
                <a:cs typeface="Tahoma"/>
              </a:rPr>
              <a:t>1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0" dirty="0">
                <a:latin typeface="Tahoma"/>
                <a:cs typeface="Tahoma"/>
              </a:rPr>
              <a:t> 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5" dirty="0">
                <a:latin typeface="Lucida Sans Unicode"/>
                <a:cs typeface="Lucida Sans Unicode"/>
              </a:rPr>
              <a:t>−</a:t>
            </a:r>
            <a:r>
              <a:rPr sz="800" spc="10" dirty="0">
                <a:latin typeface="Lucida Sans Unicode"/>
                <a:cs typeface="Lucida Sans Unicode"/>
              </a:rPr>
              <a:t>−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33528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  </a:t>
            </a:r>
            <a:r>
              <a:rPr sz="800" spc="-75" dirty="0">
                <a:latin typeface="Lucida Sans Unicode"/>
                <a:cs typeface="Lucida Sans Unicode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8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100" dirty="0">
                <a:latin typeface="Lucida Sans Unicode"/>
                <a:cs typeface="Lucida Sans Unicode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d</a:t>
            </a:r>
            <a:r>
              <a:rPr sz="800" i="1" spc="5" dirty="0">
                <a:latin typeface="Arial"/>
                <a:cs typeface="Arial"/>
              </a:rPr>
              <a:t>o</a:t>
            </a:r>
            <a:r>
              <a:rPr sz="800" i="1" spc="30" dirty="0">
                <a:latin typeface="Arial"/>
                <a:cs typeface="Arial"/>
              </a:rPr>
              <a:t>w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723265">
              <a:lnSpc>
                <a:spcPts val="944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16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0" dirty="0">
                <a:latin typeface="Tahoma"/>
                <a:cs typeface="Tahoma"/>
              </a:rPr>
              <a:t> 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++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>
              <a:latin typeface="Tahoma"/>
              <a:cs typeface="Tahoma"/>
            </a:endParaRPr>
          </a:p>
          <a:p>
            <a:pPr marL="33528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3245" y="3080435"/>
            <a:ext cx="4382135" cy="25400"/>
            <a:chOff x="113245" y="3080435"/>
            <a:chExt cx="4382135" cy="25400"/>
          </a:xfrm>
        </p:grpSpPr>
        <p:sp>
          <p:nvSpPr>
            <p:cNvPr id="60" name="object 60"/>
            <p:cNvSpPr/>
            <p:nvPr/>
          </p:nvSpPr>
          <p:spPr>
            <a:xfrm>
              <a:off x="119570" y="308043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3245" y="309942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8544" y="309942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69460" y="309942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88433" y="308043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245" y="972159"/>
            <a:ext cx="4382135" cy="1132840"/>
            <a:chOff x="113245" y="972159"/>
            <a:chExt cx="4382135" cy="1132840"/>
          </a:xfrm>
        </p:grpSpPr>
        <p:sp>
          <p:nvSpPr>
            <p:cNvPr id="13" name="object 13"/>
            <p:cNvSpPr/>
            <p:nvPr/>
          </p:nvSpPr>
          <p:spPr>
            <a:xfrm>
              <a:off x="119570" y="97215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245" y="97848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544" y="978484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9460" y="97848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8433" y="97215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570" y="99747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8433" y="99747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570" y="111767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8433" y="111767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570" y="123786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8433" y="123786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570" y="135807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8433" y="135807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70" y="14782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8433" y="14782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570" y="159847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8433" y="159847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570" y="171866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8433" y="171866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570" y="183887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88433" y="183887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9570" y="195906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88433" y="195906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9570" y="207925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45" y="209824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544" y="209824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9460" y="209824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3" y="207925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6679" y="2166667"/>
            <a:ext cx="4394835" cy="1000125"/>
            <a:chOff x="106895" y="2237384"/>
            <a:chExt cx="4394835" cy="1000125"/>
          </a:xfrm>
        </p:grpSpPr>
        <p:sp>
          <p:nvSpPr>
            <p:cNvPr id="42" name="object 42"/>
            <p:cNvSpPr/>
            <p:nvPr/>
          </p:nvSpPr>
          <p:spPr>
            <a:xfrm>
              <a:off x="119570" y="2243734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245" y="22500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544" y="225007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9460" y="22500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3" y="2243734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570" y="2269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8433" y="2269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9570" y="23892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8433" y="238925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9570" y="25094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88433" y="25094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9570" y="262964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88433" y="262964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570" y="274985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88433" y="274985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9570" y="287004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8433" y="287004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9570" y="2990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88433" y="2990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9570" y="311044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8433" y="311044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11721" y="760066"/>
            <a:ext cx="2417445" cy="245964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80"/>
              </a:spcBef>
            </a:pPr>
            <a:r>
              <a:rPr sz="1100" b="1" spc="-70" dirty="0">
                <a:solidFill>
                  <a:srgbClr val="99CCCC"/>
                </a:solidFill>
                <a:latin typeface="Tahoma"/>
                <a:cs typeface="Tahoma"/>
              </a:rPr>
              <a:t>Declarations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99CCCC"/>
                </a:solidFill>
                <a:latin typeface="Tahoma"/>
                <a:cs typeface="Tahoma"/>
              </a:rPr>
              <a:t>&amp;</a:t>
            </a:r>
            <a:r>
              <a:rPr sz="1100" b="1" spc="6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Initializations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55"/>
              </a:lnSpc>
              <a:spcBef>
                <a:spcPts val="130"/>
              </a:spcBef>
            </a:pPr>
            <a:r>
              <a:rPr sz="800" b="1" spc="85" dirty="0">
                <a:solidFill>
                  <a:srgbClr val="0000FF"/>
                </a:solidFill>
                <a:latin typeface="Tahoma"/>
                <a:cs typeface="Tahoma"/>
              </a:rPr>
              <a:t>#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-190" dirty="0">
                <a:latin typeface="Verdana"/>
                <a:cs typeface="Verdana"/>
              </a:rPr>
              <a:t> </a:t>
            </a:r>
            <a:r>
              <a:rPr sz="800" spc="-35" dirty="0">
                <a:latin typeface="Tahoma"/>
                <a:cs typeface="Tahoma"/>
              </a:rPr>
              <a:t>s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h</a:t>
            </a:r>
            <a:r>
              <a:rPr sz="800" i="1" dirty="0">
                <a:latin typeface="Verdana"/>
                <a:cs typeface="Verdana"/>
              </a:rPr>
              <a:t>&gt;</a:t>
            </a:r>
            <a:endParaRPr sz="800" dirty="0">
              <a:latin typeface="Verdana"/>
              <a:cs typeface="Verdana"/>
            </a:endParaRPr>
          </a:p>
          <a:p>
            <a:pPr marL="43815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m</a:t>
            </a:r>
            <a:r>
              <a:rPr sz="800" spc="45" dirty="0">
                <a:latin typeface="Tahoma"/>
                <a:cs typeface="Tahoma"/>
              </a:rPr>
              <a:t>a</a:t>
            </a:r>
            <a:r>
              <a:rPr sz="800" spc="75" dirty="0">
                <a:latin typeface="Tahoma"/>
                <a:cs typeface="Tahoma"/>
              </a:rPr>
              <a:t>i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23749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lang="en-US" sz="800" spc="-15" dirty="0">
                <a:latin typeface="Tahoma"/>
                <a:cs typeface="Tahoma"/>
              </a:rPr>
              <a:t>3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lang="en-US" sz="800" spc="-15" dirty="0">
                <a:latin typeface="Tahoma"/>
                <a:cs typeface="Tahoma"/>
              </a:rPr>
              <a:t>5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237490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ahoma"/>
              <a:cs typeface="Tahoma"/>
            </a:endParaRPr>
          </a:p>
          <a:p>
            <a:pPr marL="236854">
              <a:lnSpc>
                <a:spcPts val="955"/>
              </a:lnSpc>
              <a:spcBef>
                <a:spcPts val="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lang="en-US" sz="800" i="1" spc="15" dirty="0">
                <a:latin typeface="Verdana"/>
                <a:cs typeface="Verdana"/>
              </a:rPr>
              <a:t>3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++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43053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 </a:t>
            </a:r>
            <a:r>
              <a:rPr lang="en-US" sz="800" spc="-140" dirty="0">
                <a:latin typeface="Tahoma"/>
                <a:cs typeface="Tahoma"/>
              </a:rPr>
              <a:t>5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678180">
              <a:lnSpc>
                <a:spcPts val="944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+</a:t>
            </a:r>
            <a:r>
              <a:rPr sz="800" spc="10" dirty="0">
                <a:latin typeface="Tahoma"/>
                <a:cs typeface="Tahoma"/>
              </a:rPr>
              <a:t>1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120" dirty="0"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150" dirty="0">
                <a:latin typeface="Tahoma"/>
                <a:cs typeface="Tahoma"/>
              </a:rPr>
              <a:t>+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7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)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3175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 dirty="0">
              <a:latin typeface="Lucida Sans Unicode"/>
              <a:cs typeface="Lucida Sans Unicode"/>
            </a:endParaRPr>
          </a:p>
          <a:p>
            <a:pPr marL="302260" marR="1499870" indent="-193675">
              <a:lnSpc>
                <a:spcPts val="950"/>
              </a:lnSpc>
            </a:pPr>
            <a:r>
              <a:rPr sz="800" b="1" spc="-40" dirty="0" err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m</a:t>
            </a:r>
            <a:r>
              <a:rPr sz="800" spc="45" dirty="0">
                <a:latin typeface="Tahoma"/>
                <a:cs typeface="Tahoma"/>
              </a:rPr>
              <a:t>a</a:t>
            </a:r>
            <a:r>
              <a:rPr sz="800" spc="75" dirty="0">
                <a:latin typeface="Tahoma"/>
                <a:cs typeface="Tahoma"/>
              </a:rPr>
              <a:t>i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 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lang="en-US" sz="800" spc="-15" dirty="0">
                <a:latin typeface="Tahoma"/>
                <a:cs typeface="Tahoma"/>
              </a:rPr>
              <a:t>15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Tahoma"/>
              <a:cs typeface="Tahoma"/>
            </a:endParaRPr>
          </a:p>
          <a:p>
            <a:pPr marL="300990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 err="1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lang="en-US" sz="800" i="1" dirty="0">
                <a:latin typeface="Verdana"/>
                <a:cs typeface="Verdana"/>
              </a:rPr>
              <a:t>3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++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494665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lang="en-US" sz="800" i="1" dirty="0">
                <a:latin typeface="Verdana"/>
                <a:cs typeface="Verdana"/>
              </a:rPr>
              <a:t>5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742950">
              <a:lnSpc>
                <a:spcPts val="944"/>
              </a:lnSpc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 err="1">
                <a:latin typeface="Tahoma"/>
                <a:cs typeface="Tahoma"/>
              </a:rPr>
              <a:t>i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195" dirty="0">
                <a:latin typeface="Lucida Sans Unicode"/>
                <a:cs typeface="Lucida Sans Unicode"/>
              </a:rPr>
              <a:t>∗</a:t>
            </a:r>
            <a:r>
              <a:rPr lang="en-US" sz="800" spc="5" dirty="0">
                <a:latin typeface="Tahoma"/>
                <a:cs typeface="Tahoma"/>
              </a:rPr>
              <a:t>5 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+</a:t>
            </a:r>
            <a:r>
              <a:rPr sz="800" spc="10" dirty="0">
                <a:latin typeface="Tahoma"/>
                <a:cs typeface="Tahoma"/>
              </a:rPr>
              <a:t>1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  </a:t>
            </a:r>
            <a:r>
              <a:rPr sz="800" spc="-120" dirty="0"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150" dirty="0">
                <a:latin typeface="Tahoma"/>
                <a:cs typeface="Tahoma"/>
              </a:rPr>
              <a:t>+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7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)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9652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13245" y="3230638"/>
            <a:ext cx="4382135" cy="25400"/>
            <a:chOff x="113245" y="3230638"/>
            <a:chExt cx="4382135" cy="25400"/>
          </a:xfrm>
        </p:grpSpPr>
        <p:sp>
          <p:nvSpPr>
            <p:cNvPr id="65" name="object 65"/>
            <p:cNvSpPr/>
            <p:nvPr/>
          </p:nvSpPr>
          <p:spPr>
            <a:xfrm>
              <a:off x="119570" y="323063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3245" y="324961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8544" y="324961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9460" y="324961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8433" y="323063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5" dirty="0"/>
              <a:t>5</a:t>
            </a:r>
            <a:r>
              <a:rPr spc="40" dirty="0"/>
              <a:t> </a:t>
            </a:r>
            <a:r>
              <a:rPr spc="-20" dirty="0"/>
              <a:t>/</a:t>
            </a:r>
            <a:r>
              <a:rPr spc="40" dirty="0"/>
              <a:t> </a:t>
            </a:r>
            <a:r>
              <a:rPr spc="-55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68463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7849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60600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70633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80665"/>
            <a:ext cx="65265" cy="6526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5844" y="910499"/>
            <a:ext cx="4074795" cy="1578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99CCCC"/>
                </a:solidFill>
                <a:latin typeface="Tahoma"/>
                <a:cs typeface="Tahoma"/>
              </a:rPr>
              <a:t>Matrix</a:t>
            </a:r>
            <a:r>
              <a:rPr sz="1100" b="1" spc="3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Operation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1100" spc="-60" dirty="0">
                <a:latin typeface="Microsoft Sans Serif"/>
                <a:cs typeface="Microsoft Sans Serif"/>
              </a:rPr>
              <a:t>Now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examine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operations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multidimensional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arrays.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spc="-60" dirty="0">
                <a:solidFill>
                  <a:srgbClr val="0000FF"/>
                </a:solidFill>
                <a:latin typeface="Tahoma"/>
                <a:cs typeface="Tahoma"/>
              </a:rPr>
              <a:t>Problem</a:t>
            </a:r>
            <a:r>
              <a:rPr sz="1100" spc="-60" dirty="0">
                <a:latin typeface="Microsoft Sans Serif"/>
                <a:cs typeface="Microsoft Sans Serif"/>
              </a:rPr>
              <a:t>: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Generate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print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2-D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matrix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elements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having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integral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values.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247650">
              <a:lnSpc>
                <a:spcPct val="125299"/>
              </a:lnSpc>
            </a:pPr>
            <a:r>
              <a:rPr sz="1100" spc="-70" dirty="0">
                <a:latin typeface="Microsoft Sans Serif"/>
                <a:cs typeface="Microsoft Sans Serif"/>
              </a:rPr>
              <a:t>Random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 </a:t>
            </a:r>
            <a:r>
              <a:rPr sz="1100" spc="-55" dirty="0">
                <a:latin typeface="Microsoft Sans Serif"/>
                <a:cs typeface="Microsoft Sans Serif"/>
              </a:rPr>
              <a:t>generator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used</a:t>
            </a:r>
            <a:r>
              <a:rPr sz="1100" spc="-9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65" dirty="0">
                <a:latin typeface="Microsoft Sans Serif"/>
                <a:cs typeface="Microsoft Sans Serif"/>
              </a:rPr>
              <a:t>generate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element.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Elements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stored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matrix.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75" dirty="0">
                <a:latin typeface="Microsoft Sans Serif"/>
                <a:cs typeface="Microsoft Sans Serif"/>
              </a:rPr>
              <a:t>Each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row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matrix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separate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line.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895" y="1218857"/>
            <a:ext cx="4394835" cy="519430"/>
            <a:chOff x="106895" y="1218857"/>
            <a:chExt cx="4394835" cy="519430"/>
          </a:xfrm>
        </p:grpSpPr>
        <p:sp>
          <p:nvSpPr>
            <p:cNvPr id="13" name="object 13"/>
            <p:cNvSpPr/>
            <p:nvPr/>
          </p:nvSpPr>
          <p:spPr>
            <a:xfrm>
              <a:off x="119570" y="122520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245" y="123154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544" y="1231544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9460" y="123154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8433" y="122520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570" y="125051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8433" y="125051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570" y="137072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8433" y="137072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570" y="149091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8433" y="149091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570" y="161112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8433" y="161112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844" y="910499"/>
            <a:ext cx="3752850" cy="817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99CCCC"/>
                </a:solidFill>
                <a:latin typeface="Tahoma"/>
                <a:cs typeface="Tahoma"/>
              </a:rPr>
              <a:t>Generate</a:t>
            </a:r>
            <a:r>
              <a:rPr sz="1100" b="1" spc="4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99CCCC"/>
                </a:solidFill>
                <a:latin typeface="Tahoma"/>
                <a:cs typeface="Tahoma"/>
              </a:rPr>
              <a:t>Matrix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Tahoma"/>
              <a:cs typeface="Tahoma"/>
            </a:endParaRPr>
          </a:p>
          <a:p>
            <a:pPr marL="26034">
              <a:lnSpc>
                <a:spcPts val="955"/>
              </a:lnSpc>
            </a:pP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G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140" dirty="0">
                <a:latin typeface="Tahoma"/>
                <a:cs typeface="Tahoma"/>
              </a:rPr>
              <a:t>t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229" dirty="0">
                <a:latin typeface="Tahoma"/>
                <a:cs typeface="Tahoma"/>
              </a:rPr>
              <a:t>M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0" dirty="0">
                <a:latin typeface="Tahoma"/>
                <a:cs typeface="Tahoma"/>
              </a:rPr>
              <a:t>X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223520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750" dirty="0">
              <a:latin typeface="Tahoma"/>
              <a:cs typeface="Tahoma"/>
            </a:endParaRPr>
          </a:p>
          <a:p>
            <a:pPr marL="219710">
              <a:lnSpc>
                <a:spcPct val="100000"/>
              </a:lnSpc>
            </a:pPr>
            <a:r>
              <a:rPr lang="pt-BR" sz="800" spc="-35" dirty="0">
                <a:latin typeface="Tahoma"/>
                <a:cs typeface="Tahoma"/>
              </a:rPr>
              <a:t>s</a:t>
            </a:r>
            <a:r>
              <a:rPr lang="pt-BR" sz="800" spc="-145" dirty="0">
                <a:latin typeface="Tahoma"/>
                <a:cs typeface="Tahoma"/>
              </a:rPr>
              <a:t> </a:t>
            </a:r>
            <a:r>
              <a:rPr lang="pt-BR" sz="800" dirty="0">
                <a:latin typeface="Tahoma"/>
                <a:cs typeface="Tahoma"/>
              </a:rPr>
              <a:t>r</a:t>
            </a:r>
            <a:r>
              <a:rPr lang="pt-BR" sz="800" spc="-145" dirty="0">
                <a:latin typeface="Tahoma"/>
                <a:cs typeface="Tahoma"/>
              </a:rPr>
              <a:t> </a:t>
            </a:r>
            <a:r>
              <a:rPr lang="pt-BR" sz="800" spc="-15" dirty="0">
                <a:latin typeface="Tahoma"/>
                <a:cs typeface="Tahoma"/>
              </a:rPr>
              <a:t>a</a:t>
            </a:r>
            <a:r>
              <a:rPr lang="pt-BR" sz="800" spc="-145" dirty="0">
                <a:latin typeface="Tahoma"/>
                <a:cs typeface="Tahoma"/>
              </a:rPr>
              <a:t> </a:t>
            </a:r>
            <a:r>
              <a:rPr lang="pt-BR" sz="800" spc="-10" dirty="0">
                <a:latin typeface="Tahoma"/>
                <a:cs typeface="Tahoma"/>
              </a:rPr>
              <a:t>n</a:t>
            </a:r>
            <a:r>
              <a:rPr lang="pt-BR" sz="800" spc="-145" dirty="0">
                <a:latin typeface="Tahoma"/>
                <a:cs typeface="Tahoma"/>
              </a:rPr>
              <a:t> </a:t>
            </a:r>
            <a:r>
              <a:rPr lang="pt-BR" sz="800" spc="-5" dirty="0">
                <a:latin typeface="Tahoma"/>
                <a:cs typeface="Tahoma"/>
              </a:rPr>
              <a:t>d</a:t>
            </a:r>
            <a:r>
              <a:rPr lang="pt-BR" sz="800" spc="-25" dirty="0"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(</a:t>
            </a:r>
            <a:r>
              <a:rPr lang="pt-BR" sz="800" spc="-135" dirty="0"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(</a:t>
            </a:r>
            <a:r>
              <a:rPr lang="pt-BR" sz="800" spc="-35" dirty="0">
                <a:latin typeface="Tahoma"/>
                <a:cs typeface="Tahoma"/>
              </a:rPr>
              <a:t> </a:t>
            </a:r>
            <a:r>
              <a:rPr lang="pt-BR" sz="800" b="1" spc="30" dirty="0">
                <a:solidFill>
                  <a:srgbClr val="0000FF"/>
                </a:solidFill>
                <a:latin typeface="Tahoma"/>
                <a:cs typeface="Tahoma"/>
              </a:rPr>
              <a:t>un</a:t>
            </a:r>
            <a:r>
              <a:rPr lang="pt-BR" sz="800" b="1" spc="1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pt-BR" sz="800" b="1" spc="55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pt-BR" sz="800" b="1" spc="2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lang="pt-BR" sz="800" b="1" spc="3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800" b="1" spc="2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lang="pt-BR"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pt-BR"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pt-BR" sz="8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)</a:t>
            </a:r>
            <a:r>
              <a:rPr lang="pt-BR" sz="800" dirty="0">
                <a:latin typeface="Tahoma"/>
                <a:cs typeface="Tahoma"/>
              </a:rPr>
              <a:t>  </a:t>
            </a:r>
            <a:r>
              <a:rPr lang="pt-BR" sz="800" spc="-60" dirty="0">
                <a:latin typeface="Tahoma"/>
                <a:cs typeface="Tahoma"/>
              </a:rPr>
              <a:t> </a:t>
            </a:r>
            <a:r>
              <a:rPr lang="pt-BR" sz="800" spc="35" dirty="0">
                <a:latin typeface="Tahoma"/>
                <a:cs typeface="Tahoma"/>
              </a:rPr>
              <a:t>t</a:t>
            </a:r>
            <a:r>
              <a:rPr lang="pt-BR" sz="800" spc="-160" dirty="0">
                <a:latin typeface="Tahoma"/>
                <a:cs typeface="Tahoma"/>
              </a:rPr>
              <a:t> </a:t>
            </a:r>
            <a:r>
              <a:rPr lang="pt-BR" sz="800" spc="110" dirty="0">
                <a:latin typeface="Tahoma"/>
                <a:cs typeface="Tahoma"/>
              </a:rPr>
              <a:t>i</a:t>
            </a:r>
            <a:r>
              <a:rPr lang="pt-BR" sz="800" spc="90" dirty="0">
                <a:latin typeface="Tahoma"/>
                <a:cs typeface="Tahoma"/>
              </a:rPr>
              <a:t>m</a:t>
            </a:r>
            <a:r>
              <a:rPr lang="pt-BR" sz="800" spc="-45" dirty="0">
                <a:latin typeface="Tahoma"/>
                <a:cs typeface="Tahoma"/>
              </a:rPr>
              <a:t>e</a:t>
            </a:r>
            <a:r>
              <a:rPr lang="pt-BR" sz="800" spc="-65" dirty="0"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(</a:t>
            </a:r>
            <a:r>
              <a:rPr lang="pt-BR" sz="800" spc="-175" dirty="0">
                <a:latin typeface="Tahoma"/>
                <a:cs typeface="Tahoma"/>
              </a:rPr>
              <a:t> </a:t>
            </a:r>
            <a:r>
              <a:rPr lang="pt-BR" sz="800" spc="45" dirty="0">
                <a:latin typeface="Tahoma"/>
                <a:cs typeface="Tahoma"/>
              </a:rPr>
              <a:t>N</a:t>
            </a:r>
            <a:r>
              <a:rPr lang="pt-BR" sz="800" spc="40" dirty="0">
                <a:latin typeface="Tahoma"/>
                <a:cs typeface="Tahoma"/>
              </a:rPr>
              <a:t>U</a:t>
            </a:r>
            <a:r>
              <a:rPr lang="pt-BR" sz="800" spc="45" dirty="0">
                <a:latin typeface="Tahoma"/>
                <a:cs typeface="Tahoma"/>
              </a:rPr>
              <a:t>L</a:t>
            </a:r>
            <a:r>
              <a:rPr lang="pt-BR" sz="800" spc="60" dirty="0">
                <a:latin typeface="Tahoma"/>
                <a:cs typeface="Tahoma"/>
              </a:rPr>
              <a:t>L</a:t>
            </a:r>
            <a:r>
              <a:rPr lang="pt-BR" sz="800" spc="-110" dirty="0"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)</a:t>
            </a:r>
            <a:r>
              <a:rPr lang="pt-BR" sz="800" spc="-95" dirty="0">
                <a:latin typeface="Tahoma"/>
                <a:cs typeface="Tahoma"/>
              </a:rPr>
              <a:t> </a:t>
            </a:r>
            <a:r>
              <a:rPr lang="pt-BR" sz="800" spc="20" dirty="0">
                <a:latin typeface="Tahoma"/>
                <a:cs typeface="Tahoma"/>
              </a:rPr>
              <a:t>)</a:t>
            </a:r>
            <a:r>
              <a:rPr lang="pt-BR" sz="800" spc="-95" dirty="0">
                <a:latin typeface="Tahoma"/>
                <a:cs typeface="Tahoma"/>
              </a:rPr>
              <a:t> </a:t>
            </a:r>
            <a:r>
              <a:rPr lang="pt-BR" sz="800" spc="-50" dirty="0">
                <a:latin typeface="Tahoma"/>
                <a:cs typeface="Tahoma"/>
              </a:rPr>
              <a:t>;</a:t>
            </a:r>
            <a:r>
              <a:rPr lang="pt-BR" sz="800" dirty="0">
                <a:latin typeface="Tahoma"/>
                <a:cs typeface="Tahoma"/>
              </a:rPr>
              <a:t>  </a:t>
            </a:r>
            <a:r>
              <a:rPr lang="pt-BR" sz="800" spc="-30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ee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90" dirty="0">
                <a:latin typeface="Arial"/>
                <a:cs typeface="Arial"/>
              </a:rPr>
              <a:t>h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0" dirty="0">
                <a:latin typeface="Arial"/>
                <a:cs typeface="Arial"/>
              </a:rPr>
              <a:t>t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3220" y="1724964"/>
            <a:ext cx="4382135" cy="614045"/>
            <a:chOff x="113220" y="1724964"/>
            <a:chExt cx="4382135" cy="614045"/>
          </a:xfrm>
        </p:grpSpPr>
        <p:sp>
          <p:nvSpPr>
            <p:cNvPr id="28" name="object 28"/>
            <p:cNvSpPr/>
            <p:nvPr/>
          </p:nvSpPr>
          <p:spPr>
            <a:xfrm>
              <a:off x="119570" y="173131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8434" y="173131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570" y="185152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8434" y="185152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570" y="197171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88434" y="197171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9570" y="209191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88434" y="209191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9570" y="221211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88434" y="221211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35991" y="1821737"/>
            <a:ext cx="2571115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27051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518795">
              <a:lnSpc>
                <a:spcPts val="955"/>
              </a:lnSpc>
              <a:tabLst>
                <a:tab pos="1233170" algn="l"/>
              </a:tabLst>
            </a:pP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90" dirty="0">
                <a:latin typeface="Tahoma"/>
                <a:cs typeface="Tahoma"/>
              </a:rPr>
              <a:t>r</a:t>
            </a:r>
            <a:r>
              <a:rPr sz="800" spc="75" dirty="0">
                <a:latin typeface="Tahoma"/>
                <a:cs typeface="Tahoma"/>
              </a:rPr>
              <a:t>a</a:t>
            </a:r>
            <a:r>
              <a:rPr sz="800" spc="80" dirty="0">
                <a:latin typeface="Tahoma"/>
                <a:cs typeface="Tahoma"/>
              </a:rPr>
              <a:t>n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%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6836" y="2062135"/>
            <a:ext cx="1163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40" dirty="0">
                <a:latin typeface="Arial"/>
                <a:cs typeface="Arial"/>
              </a:rPr>
              <a:t>G</a:t>
            </a:r>
            <a:r>
              <a:rPr sz="800" i="1" spc="30" dirty="0">
                <a:latin typeface="Arial"/>
                <a:cs typeface="Arial"/>
              </a:rPr>
              <a:t>e</a:t>
            </a:r>
            <a:r>
              <a:rPr sz="800" i="1" spc="90" dirty="0">
                <a:latin typeface="Arial"/>
                <a:cs typeface="Arial"/>
              </a:rPr>
              <a:t>n</a:t>
            </a:r>
            <a:r>
              <a:rPr sz="800" i="1" spc="30" dirty="0">
                <a:latin typeface="Arial"/>
                <a:cs typeface="Arial"/>
              </a:rPr>
              <a:t>e</a:t>
            </a:r>
            <a:r>
              <a:rPr sz="800" i="1" spc="120" dirty="0">
                <a:latin typeface="Arial"/>
                <a:cs typeface="Arial"/>
              </a:rPr>
              <a:t>r</a:t>
            </a:r>
            <a:r>
              <a:rPr sz="800" i="1" spc="60" dirty="0">
                <a:latin typeface="Arial"/>
                <a:cs typeface="Arial"/>
              </a:rPr>
              <a:t>a</a:t>
            </a:r>
            <a:r>
              <a:rPr sz="800" i="1" spc="180" dirty="0">
                <a:latin typeface="Arial"/>
                <a:cs typeface="Arial"/>
              </a:rPr>
              <a:t>t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v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u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1229" y="21823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3245" y="2332304"/>
            <a:ext cx="4382135" cy="25400"/>
            <a:chOff x="113245" y="2332304"/>
            <a:chExt cx="4382135" cy="25400"/>
          </a:xfrm>
        </p:grpSpPr>
        <p:sp>
          <p:nvSpPr>
            <p:cNvPr id="42" name="object 42"/>
            <p:cNvSpPr/>
            <p:nvPr/>
          </p:nvSpPr>
          <p:spPr>
            <a:xfrm>
              <a:off x="119570" y="2332304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245" y="23512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544" y="235129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9460" y="23512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3" y="2332304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003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Printing</a:t>
            </a:r>
            <a:r>
              <a:rPr sz="1100" b="1" spc="20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99CCCC"/>
                </a:solidFill>
                <a:latin typeface="Tahoma"/>
                <a:cs typeface="Tahoma"/>
              </a:rPr>
              <a:t>Matrix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1120140"/>
            <a:chOff x="106895" y="1245793"/>
            <a:chExt cx="4394835" cy="112014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3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3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3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3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3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1229" y="1247672"/>
            <a:ext cx="4065270" cy="110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5460" algn="ctr">
              <a:lnSpc>
                <a:spcPts val="955"/>
              </a:lnSpc>
              <a:spcBef>
                <a:spcPts val="95"/>
              </a:spcBef>
            </a:pP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P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M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3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5" dirty="0">
                <a:latin typeface="Tahoma"/>
                <a:cs typeface="Tahoma"/>
              </a:rPr>
              <a:t>A</a:t>
            </a:r>
            <a:r>
              <a:rPr sz="800" spc="155" dirty="0">
                <a:latin typeface="Tahoma"/>
                <a:cs typeface="Tahoma"/>
              </a:rPr>
              <a:t>X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282575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ahoma"/>
              <a:cs typeface="Tahoma"/>
            </a:endParaRPr>
          </a:p>
          <a:p>
            <a:pPr marR="1772285" algn="ctr">
              <a:lnSpc>
                <a:spcPts val="955"/>
              </a:lnSpc>
              <a:spcBef>
                <a:spcPts val="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++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53975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801370">
              <a:lnSpc>
                <a:spcPts val="944"/>
              </a:lnSpc>
            </a:pPr>
            <a:r>
              <a:rPr sz="800" spc="-5" dirty="0">
                <a:latin typeface="Tahoma"/>
                <a:cs typeface="Tahoma"/>
              </a:rPr>
              <a:t>p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2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”%g</a:t>
            </a:r>
            <a:r>
              <a:rPr sz="800" spc="-10" dirty="0">
                <a:latin typeface="Lucida Sans Unicode"/>
                <a:cs typeface="Lucida Sans Unicode"/>
              </a:rPr>
              <a:t>\</a:t>
            </a:r>
            <a:r>
              <a:rPr sz="800" spc="-110" dirty="0">
                <a:latin typeface="Lucida Sans Unicode"/>
                <a:cs typeface="Lucida Sans Unicode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”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40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spc="490" dirty="0">
                <a:latin typeface="Tahoma"/>
                <a:cs typeface="Tahoma"/>
              </a:rPr>
              <a:t> </a:t>
            </a:r>
            <a:r>
              <a:rPr sz="800" i="1" spc="225" dirty="0">
                <a:latin typeface="Arial"/>
                <a:cs typeface="Arial"/>
              </a:rPr>
              <a:t>//</a:t>
            </a:r>
            <a:r>
              <a:rPr sz="800" i="1" spc="470" dirty="0">
                <a:latin typeface="Arial"/>
                <a:cs typeface="Arial"/>
              </a:rPr>
              <a:t> </a:t>
            </a:r>
            <a:r>
              <a:rPr sz="800" i="1" spc="5" dirty="0">
                <a:latin typeface="Arial"/>
                <a:cs typeface="Arial"/>
              </a:rPr>
              <a:t>P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 </a:t>
            </a:r>
            <a:r>
              <a:rPr sz="800" i="1" spc="16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395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row </a:t>
            </a:r>
            <a:r>
              <a:rPr sz="800" i="1" spc="2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48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one  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 dirty="0">
              <a:latin typeface="Arial"/>
              <a:cs typeface="Arial"/>
            </a:endParaRPr>
          </a:p>
          <a:p>
            <a:pPr marL="543560">
              <a:lnSpc>
                <a:spcPts val="944"/>
              </a:lnSpc>
            </a:pPr>
            <a:r>
              <a:rPr sz="800" spc="-5" dirty="0">
                <a:latin typeface="Tahoma"/>
                <a:cs typeface="Tahoma"/>
              </a:rPr>
              <a:t>p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20" dirty="0">
                <a:latin typeface="Tahoma"/>
                <a:cs typeface="Tahoma"/>
              </a:rPr>
              <a:t> </a:t>
            </a:r>
            <a:r>
              <a:rPr sz="800" spc="180" dirty="0">
                <a:latin typeface="Tahoma"/>
                <a:cs typeface="Tahoma"/>
              </a:rPr>
              <a:t>”</a:t>
            </a:r>
            <a:r>
              <a:rPr sz="800" dirty="0">
                <a:latin typeface="Lucida Sans Unicode"/>
                <a:cs typeface="Lucida Sans Unicode"/>
              </a:rPr>
              <a:t>\</a:t>
            </a:r>
            <a:r>
              <a:rPr sz="800" spc="-180" dirty="0">
                <a:latin typeface="Lucida Sans Unicode"/>
                <a:cs typeface="Lucida Sans Unicode"/>
              </a:rPr>
              <a:t> </a:t>
            </a:r>
            <a:r>
              <a:rPr sz="800" spc="65" dirty="0">
                <a:latin typeface="Tahoma"/>
                <a:cs typeface="Tahoma"/>
              </a:rPr>
              <a:t>n</a:t>
            </a:r>
            <a:r>
              <a:rPr sz="800" spc="100" dirty="0">
                <a:latin typeface="Tahoma"/>
                <a:cs typeface="Tahoma"/>
              </a:rPr>
              <a:t>”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N</a:t>
            </a:r>
            <a:r>
              <a:rPr sz="800" i="1" spc="-8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w  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endParaRPr sz="800" dirty="0">
              <a:latin typeface="Arial"/>
              <a:cs typeface="Arial"/>
            </a:endParaRPr>
          </a:p>
          <a:p>
            <a:pPr marL="27051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  <a:p>
            <a:pPr marL="1270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3245" y="2359241"/>
            <a:ext cx="4382135" cy="25400"/>
            <a:chOff x="113245" y="2359241"/>
            <a:chExt cx="4382135" cy="25400"/>
          </a:xfrm>
        </p:grpSpPr>
        <p:sp>
          <p:nvSpPr>
            <p:cNvPr id="39" name="object 39"/>
            <p:cNvSpPr/>
            <p:nvPr/>
          </p:nvSpPr>
          <p:spPr>
            <a:xfrm>
              <a:off x="119570" y="235924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245" y="23782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544" y="2378227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9460" y="23782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8433" y="235924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336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Multiplying</a:t>
            </a:r>
            <a:r>
              <a:rPr sz="1100" b="1" spc="2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99CCCC"/>
                </a:solidFill>
                <a:latin typeface="Tahoma"/>
                <a:cs typeface="Tahoma"/>
              </a:rPr>
              <a:t>Matrices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6823" y="1909292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30" h="240030">
                <a:moveTo>
                  <a:pt x="240029" y="0"/>
                </a:moveTo>
                <a:lnTo>
                  <a:pt x="0" y="240029"/>
                </a:lnTo>
              </a:path>
              <a:path w="240030" h="240030">
                <a:moveTo>
                  <a:pt x="0" y="0"/>
                </a:moveTo>
                <a:lnTo>
                  <a:pt x="240029" y="24002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4" name="object 14"/>
          <p:cNvGrpSpPr/>
          <p:nvPr/>
        </p:nvGrpSpPr>
        <p:grpSpPr>
          <a:xfrm>
            <a:off x="308305" y="1422374"/>
            <a:ext cx="1694180" cy="1282700"/>
            <a:chOff x="308305" y="1422374"/>
            <a:chExt cx="1694180" cy="1282700"/>
          </a:xfrm>
        </p:grpSpPr>
        <p:sp>
          <p:nvSpPr>
            <p:cNvPr id="15" name="object 15"/>
            <p:cNvSpPr/>
            <p:nvPr/>
          </p:nvSpPr>
          <p:spPr>
            <a:xfrm>
              <a:off x="315163" y="1429232"/>
              <a:ext cx="137160" cy="1268730"/>
            </a:xfrm>
            <a:custGeom>
              <a:avLst/>
              <a:gdLst/>
              <a:ahLst/>
              <a:cxnLst/>
              <a:rect l="l" t="t" r="r" b="b"/>
              <a:pathLst>
                <a:path w="137159" h="1268730">
                  <a:moveTo>
                    <a:pt x="137159" y="0"/>
                  </a:moveTo>
                  <a:lnTo>
                    <a:pt x="0" y="0"/>
                  </a:lnTo>
                  <a:lnTo>
                    <a:pt x="0" y="1268729"/>
                  </a:lnTo>
                  <a:lnTo>
                    <a:pt x="137159" y="1268729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033" y="1806422"/>
              <a:ext cx="274320" cy="822960"/>
            </a:xfrm>
            <a:custGeom>
              <a:avLst/>
              <a:gdLst/>
              <a:ahLst/>
              <a:cxnLst/>
              <a:rect l="l" t="t" r="r" b="b"/>
              <a:pathLst>
                <a:path w="274320" h="822960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  <a:path w="274320" h="822960">
                  <a:moveTo>
                    <a:pt x="0" y="822959"/>
                  </a:moveTo>
                  <a:lnTo>
                    <a:pt x="274319" y="822959"/>
                  </a:lnTo>
                  <a:lnTo>
                    <a:pt x="274319" y="617219"/>
                  </a:lnTo>
                  <a:lnTo>
                    <a:pt x="0" y="617219"/>
                  </a:lnTo>
                  <a:lnTo>
                    <a:pt x="0" y="82295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033" y="149781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20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33" y="1497812"/>
              <a:ext cx="1474470" cy="1131570"/>
            </a:xfrm>
            <a:custGeom>
              <a:avLst/>
              <a:gdLst/>
              <a:ahLst/>
              <a:cxnLst/>
              <a:rect l="l" t="t" r="r" b="b"/>
              <a:pathLst>
                <a:path w="1474470" h="1131570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  <a:path w="1474470" h="1131570">
                  <a:moveTo>
                    <a:pt x="1200149" y="514349"/>
                  </a:moveTo>
                  <a:lnTo>
                    <a:pt x="1474469" y="514349"/>
                  </a:lnTo>
                  <a:lnTo>
                    <a:pt x="1474469" y="308609"/>
                  </a:lnTo>
                  <a:lnTo>
                    <a:pt x="1200149" y="308609"/>
                  </a:lnTo>
                  <a:lnTo>
                    <a:pt x="1200149" y="514349"/>
                  </a:lnTo>
                  <a:close/>
                </a:path>
                <a:path w="1474470" h="1131570">
                  <a:moveTo>
                    <a:pt x="1200149" y="1131569"/>
                  </a:moveTo>
                  <a:lnTo>
                    <a:pt x="1474469" y="1131569"/>
                  </a:lnTo>
                  <a:lnTo>
                    <a:pt x="1474469" y="925829"/>
                  </a:lnTo>
                  <a:lnTo>
                    <a:pt x="1200149" y="925829"/>
                  </a:lnTo>
                  <a:lnTo>
                    <a:pt x="1200149" y="113156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8183" y="149781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8183" y="149781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8213" y="1429232"/>
              <a:ext cx="137160" cy="1268730"/>
            </a:xfrm>
            <a:custGeom>
              <a:avLst/>
              <a:gdLst/>
              <a:ahLst/>
              <a:cxnLst/>
              <a:rect l="l" t="t" r="r" b="b"/>
              <a:pathLst>
                <a:path w="137160" h="1268730">
                  <a:moveTo>
                    <a:pt x="0" y="0"/>
                  </a:moveTo>
                  <a:lnTo>
                    <a:pt x="137159" y="0"/>
                  </a:lnTo>
                  <a:lnTo>
                    <a:pt x="137159" y="1268729"/>
                  </a:lnTo>
                  <a:lnTo>
                    <a:pt x="0" y="1268729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223" y="149781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743" y="1463522"/>
              <a:ext cx="1543050" cy="274320"/>
            </a:xfrm>
            <a:custGeom>
              <a:avLst/>
              <a:gdLst/>
              <a:ahLst/>
              <a:cxnLst/>
              <a:rect l="l" t="t" r="r" b="b"/>
              <a:pathLst>
                <a:path w="1543050" h="274319">
                  <a:moveTo>
                    <a:pt x="411479" y="240029"/>
                  </a:moveTo>
                  <a:lnTo>
                    <a:pt x="685799" y="240029"/>
                  </a:lnTo>
                  <a:lnTo>
                    <a:pt x="685799" y="34289"/>
                  </a:lnTo>
                  <a:lnTo>
                    <a:pt x="411479" y="34289"/>
                  </a:lnTo>
                  <a:lnTo>
                    <a:pt x="411479" y="240029"/>
                  </a:lnTo>
                  <a:close/>
                </a:path>
                <a:path w="1543050" h="274319">
                  <a:moveTo>
                    <a:pt x="0" y="274319"/>
                  </a:moveTo>
                  <a:lnTo>
                    <a:pt x="1543049" y="274319"/>
                  </a:lnTo>
                  <a:lnTo>
                    <a:pt x="1543049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605735" y="1388084"/>
            <a:ext cx="420370" cy="1282700"/>
            <a:chOff x="2605735" y="1388084"/>
            <a:chExt cx="420370" cy="1282700"/>
          </a:xfrm>
        </p:grpSpPr>
        <p:sp>
          <p:nvSpPr>
            <p:cNvPr id="25" name="object 25"/>
            <p:cNvSpPr/>
            <p:nvPr/>
          </p:nvSpPr>
          <p:spPr>
            <a:xfrm>
              <a:off x="2612593" y="1394942"/>
              <a:ext cx="137160" cy="1268730"/>
            </a:xfrm>
            <a:custGeom>
              <a:avLst/>
              <a:gdLst/>
              <a:ahLst/>
              <a:cxnLst/>
              <a:rect l="l" t="t" r="r" b="b"/>
              <a:pathLst>
                <a:path w="137160" h="1268730">
                  <a:moveTo>
                    <a:pt x="137159" y="0"/>
                  </a:moveTo>
                  <a:lnTo>
                    <a:pt x="0" y="0"/>
                  </a:lnTo>
                  <a:lnTo>
                    <a:pt x="0" y="1268729"/>
                  </a:lnTo>
                  <a:lnTo>
                    <a:pt x="137159" y="1268729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5463" y="146352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86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5463" y="146352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5463" y="177213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86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15463" y="177213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5463" y="2389352"/>
              <a:ext cx="274320" cy="205740"/>
            </a:xfrm>
            <a:custGeom>
              <a:avLst/>
              <a:gdLst/>
              <a:ahLst/>
              <a:cxnLst/>
              <a:rect l="l" t="t" r="r" b="b"/>
              <a:pathLst>
                <a:path w="274319" h="205739">
                  <a:moveTo>
                    <a:pt x="27431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74319" y="2057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86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81173" y="1429232"/>
              <a:ext cx="342900" cy="1200150"/>
            </a:xfrm>
            <a:custGeom>
              <a:avLst/>
              <a:gdLst/>
              <a:ahLst/>
              <a:cxnLst/>
              <a:rect l="l" t="t" r="r" b="b"/>
              <a:pathLst>
                <a:path w="342900" h="1200150">
                  <a:moveTo>
                    <a:pt x="34289" y="1165859"/>
                  </a:moveTo>
                  <a:lnTo>
                    <a:pt x="308609" y="1165859"/>
                  </a:lnTo>
                  <a:lnTo>
                    <a:pt x="308609" y="960119"/>
                  </a:lnTo>
                  <a:lnTo>
                    <a:pt x="34289" y="960119"/>
                  </a:lnTo>
                  <a:lnTo>
                    <a:pt x="34289" y="1165859"/>
                  </a:lnTo>
                  <a:close/>
                </a:path>
                <a:path w="342900" h="1200150">
                  <a:moveTo>
                    <a:pt x="0" y="1200149"/>
                  </a:moveTo>
                  <a:lnTo>
                    <a:pt x="342899" y="1200149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120014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913898" y="1388084"/>
            <a:ext cx="386080" cy="1282700"/>
            <a:chOff x="3913898" y="1388084"/>
            <a:chExt cx="386080" cy="1282700"/>
          </a:xfrm>
        </p:grpSpPr>
        <p:sp>
          <p:nvSpPr>
            <p:cNvPr id="33" name="object 33"/>
            <p:cNvSpPr/>
            <p:nvPr/>
          </p:nvSpPr>
          <p:spPr>
            <a:xfrm>
              <a:off x="4155643" y="1394942"/>
              <a:ext cx="137160" cy="1268730"/>
            </a:xfrm>
            <a:custGeom>
              <a:avLst/>
              <a:gdLst/>
              <a:ahLst/>
              <a:cxnLst/>
              <a:rect l="l" t="t" r="r" b="b"/>
              <a:pathLst>
                <a:path w="137160" h="1268730">
                  <a:moveTo>
                    <a:pt x="0" y="0"/>
                  </a:moveTo>
                  <a:lnTo>
                    <a:pt x="137159" y="0"/>
                  </a:lnTo>
                  <a:lnTo>
                    <a:pt x="137159" y="1268729"/>
                  </a:lnTo>
                  <a:lnTo>
                    <a:pt x="0" y="1268729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15613" y="1463522"/>
              <a:ext cx="274320" cy="1131570"/>
            </a:xfrm>
            <a:custGeom>
              <a:avLst/>
              <a:gdLst/>
              <a:ahLst/>
              <a:cxnLst/>
              <a:rect l="l" t="t" r="r" b="b"/>
              <a:pathLst>
                <a:path w="274320" h="1131570">
                  <a:moveTo>
                    <a:pt x="0" y="514349"/>
                  </a:moveTo>
                  <a:lnTo>
                    <a:pt x="274319" y="514349"/>
                  </a:lnTo>
                  <a:lnTo>
                    <a:pt x="274319" y="308609"/>
                  </a:lnTo>
                  <a:lnTo>
                    <a:pt x="0" y="308609"/>
                  </a:lnTo>
                  <a:lnTo>
                    <a:pt x="0" y="514349"/>
                  </a:lnTo>
                  <a:close/>
                </a:path>
                <a:path w="274320" h="1131570">
                  <a:moveTo>
                    <a:pt x="0" y="205739"/>
                  </a:moveTo>
                  <a:lnTo>
                    <a:pt x="274319" y="20573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  <a:path w="274320" h="1131570">
                  <a:moveTo>
                    <a:pt x="0" y="1131569"/>
                  </a:moveTo>
                  <a:lnTo>
                    <a:pt x="274319" y="1131569"/>
                  </a:lnTo>
                  <a:lnTo>
                    <a:pt x="274319" y="925829"/>
                  </a:lnTo>
                  <a:lnTo>
                    <a:pt x="0" y="925829"/>
                  </a:lnTo>
                  <a:lnTo>
                    <a:pt x="0" y="1131569"/>
                  </a:lnTo>
                  <a:close/>
                </a:path>
              </a:pathLst>
            </a:custGeom>
            <a:ln w="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829513" y="1806422"/>
            <a:ext cx="274320" cy="205740"/>
          </a:xfrm>
          <a:custGeom>
            <a:avLst/>
            <a:gdLst/>
            <a:ahLst/>
            <a:cxnLst/>
            <a:rect l="l" t="t" r="r" b="b"/>
            <a:pathLst>
              <a:path w="274319" h="205739">
                <a:moveTo>
                  <a:pt x="0" y="205739"/>
                </a:moveTo>
                <a:lnTo>
                  <a:pt x="274319" y="205739"/>
                </a:lnTo>
                <a:lnTo>
                  <a:pt x="274319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9513" y="2423642"/>
            <a:ext cx="274320" cy="205740"/>
          </a:xfrm>
          <a:custGeom>
            <a:avLst/>
            <a:gdLst/>
            <a:ahLst/>
            <a:cxnLst/>
            <a:rect l="l" t="t" r="r" b="b"/>
            <a:pathLst>
              <a:path w="274319" h="205739">
                <a:moveTo>
                  <a:pt x="0" y="205739"/>
                </a:moveTo>
                <a:lnTo>
                  <a:pt x="274319" y="205739"/>
                </a:lnTo>
                <a:lnTo>
                  <a:pt x="274319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653" y="1463522"/>
            <a:ext cx="274320" cy="205740"/>
          </a:xfrm>
          <a:custGeom>
            <a:avLst/>
            <a:gdLst/>
            <a:ahLst/>
            <a:cxnLst/>
            <a:rect l="l" t="t" r="r" b="b"/>
            <a:pathLst>
              <a:path w="274320" h="205739">
                <a:moveTo>
                  <a:pt x="0" y="205739"/>
                </a:moveTo>
                <a:lnTo>
                  <a:pt x="274319" y="205739"/>
                </a:lnTo>
                <a:lnTo>
                  <a:pt x="274319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6943" y="1772132"/>
            <a:ext cx="274320" cy="205740"/>
          </a:xfrm>
          <a:custGeom>
            <a:avLst/>
            <a:gdLst/>
            <a:ahLst/>
            <a:cxnLst/>
            <a:rect l="l" t="t" r="r" b="b"/>
            <a:pathLst>
              <a:path w="274320" h="205739">
                <a:moveTo>
                  <a:pt x="0" y="205739"/>
                </a:moveTo>
                <a:lnTo>
                  <a:pt x="274319" y="205739"/>
                </a:lnTo>
                <a:lnTo>
                  <a:pt x="274319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6943" y="2389352"/>
            <a:ext cx="274320" cy="205740"/>
          </a:xfrm>
          <a:custGeom>
            <a:avLst/>
            <a:gdLst/>
            <a:ahLst/>
            <a:cxnLst/>
            <a:rect l="l" t="t" r="r" b="b"/>
            <a:pathLst>
              <a:path w="274320" h="205739">
                <a:moveTo>
                  <a:pt x="0" y="205739"/>
                </a:moveTo>
                <a:lnTo>
                  <a:pt x="274319" y="205739"/>
                </a:lnTo>
                <a:lnTo>
                  <a:pt x="274319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16863" y="1283181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6863" y="1591791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1153" y="2209011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02337" y="2090901"/>
            <a:ext cx="330200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187" y="2056611"/>
            <a:ext cx="741680" cy="288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635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14293" y="1248891"/>
            <a:ext cx="25400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55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48583" y="2174721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99767" y="2056611"/>
            <a:ext cx="330200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99617" y="2022321"/>
            <a:ext cx="741680" cy="288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699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336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Multiplying</a:t>
            </a:r>
            <a:r>
              <a:rPr sz="1100" b="1" spc="2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99CCCC"/>
                </a:solidFill>
                <a:latin typeface="Tahoma"/>
                <a:cs typeface="Tahoma"/>
              </a:rPr>
              <a:t>Matrices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1240155"/>
            <a:chOff x="106895" y="1245793"/>
            <a:chExt cx="4394835" cy="1240155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8433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3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3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3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3" y="22390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3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1229" y="1247672"/>
            <a:ext cx="4265295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ts val="955"/>
              </a:lnSpc>
              <a:spcBef>
                <a:spcPts val="95"/>
              </a:spcBef>
            </a:pP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spc="43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MatProd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Tahoma"/>
                <a:cs typeface="Tahoma"/>
              </a:rPr>
              <a:t>double </a:t>
            </a:r>
            <a:r>
              <a:rPr sz="800" b="1" spc="1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MAX]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484" dirty="0">
                <a:latin typeface="Tahoma"/>
                <a:cs typeface="Tahoma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Tahoma"/>
                <a:cs typeface="Tahoma"/>
              </a:rPr>
              <a:t>double </a:t>
            </a:r>
            <a:r>
              <a:rPr sz="800" b="1" spc="1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MAX]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484" dirty="0">
                <a:latin typeface="Tahoma"/>
                <a:cs typeface="Tahoma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Tahoma"/>
                <a:cs typeface="Tahoma"/>
              </a:rPr>
              <a:t>double </a:t>
            </a:r>
            <a:r>
              <a:rPr sz="800" b="1" spc="1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MAX]</a:t>
            </a:r>
            <a:r>
              <a:rPr sz="800" spc="-10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 </a:t>
            </a:r>
            <a:r>
              <a:rPr sz="800" spc="17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282575">
              <a:lnSpc>
                <a:spcPts val="955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ahoma"/>
              <a:cs typeface="Tahoma"/>
            </a:endParaRPr>
          </a:p>
          <a:p>
            <a:pPr marL="281940">
              <a:lnSpc>
                <a:spcPts val="955"/>
              </a:lnSpc>
              <a:spcBef>
                <a:spcPts val="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539750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725170">
              <a:lnSpc>
                <a:spcPts val="944"/>
              </a:lnSpc>
            </a:pP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31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3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spc="455" dirty="0">
                <a:latin typeface="Tahoma"/>
                <a:cs typeface="Tahoma"/>
              </a:rPr>
              <a:t> </a:t>
            </a:r>
            <a:r>
              <a:rPr sz="800" i="1" spc="225" dirty="0">
                <a:latin typeface="Arial"/>
                <a:cs typeface="Arial"/>
              </a:rPr>
              <a:t>//</a:t>
            </a:r>
            <a:r>
              <a:rPr sz="800" i="1" spc="53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z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180" dirty="0">
                <a:latin typeface="Arial"/>
                <a:cs typeface="Arial"/>
              </a:rPr>
              <a:t> 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ements </a:t>
            </a:r>
            <a:r>
              <a:rPr sz="800" i="1" spc="22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o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 </a:t>
            </a:r>
            <a:r>
              <a:rPr sz="800" i="1" spc="240" dirty="0">
                <a:latin typeface="Arial"/>
                <a:cs typeface="Arial"/>
              </a:rPr>
              <a:t> </a:t>
            </a:r>
            <a:r>
              <a:rPr sz="800" i="1" spc="95" dirty="0">
                <a:latin typeface="Arial"/>
                <a:cs typeface="Arial"/>
              </a:rPr>
              <a:t>product </a:t>
            </a:r>
            <a:r>
              <a:rPr sz="800" i="1" spc="180" dirty="0">
                <a:latin typeface="Arial"/>
                <a:cs typeface="Arial"/>
              </a:rPr>
              <a:t> </a:t>
            </a:r>
            <a:r>
              <a:rPr sz="800" i="1" spc="105" dirty="0">
                <a:latin typeface="Arial"/>
                <a:cs typeface="Arial"/>
              </a:rPr>
              <a:t>matrix</a:t>
            </a:r>
            <a:endParaRPr sz="800" dirty="0">
              <a:latin typeface="Arial"/>
              <a:cs typeface="Arial"/>
            </a:endParaRPr>
          </a:p>
          <a:p>
            <a:pPr marL="733425">
              <a:lnSpc>
                <a:spcPts val="944"/>
              </a:lnSpc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90" dirty="0">
                <a:latin typeface="Verdana"/>
                <a:cs typeface="Verdana"/>
              </a:rPr>
              <a:t> </a:t>
            </a:r>
            <a:r>
              <a:rPr sz="800" spc="30" dirty="0">
                <a:latin typeface="Tahoma"/>
                <a:cs typeface="Tahoma"/>
              </a:rPr>
              <a:t>M</a:t>
            </a:r>
            <a:r>
              <a:rPr sz="800" spc="-10" dirty="0">
                <a:latin typeface="Tahoma"/>
                <a:cs typeface="Tahoma"/>
              </a:rPr>
              <a:t>A</a:t>
            </a:r>
            <a:r>
              <a:rPr sz="800" spc="145" dirty="0">
                <a:latin typeface="Tahoma"/>
                <a:cs typeface="Tahoma"/>
              </a:rPr>
              <a:t>X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k</a:t>
            </a:r>
            <a:r>
              <a:rPr sz="800" spc="40" dirty="0">
                <a:latin typeface="Tahoma"/>
                <a:cs typeface="Tahoma"/>
              </a:rPr>
              <a:t>+</a:t>
            </a:r>
            <a:r>
              <a:rPr sz="800" spc="45" dirty="0">
                <a:latin typeface="Tahoma"/>
                <a:cs typeface="Tahoma"/>
              </a:rPr>
              <a:t>+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  <a:p>
            <a:pPr marL="983615">
              <a:lnSpc>
                <a:spcPts val="944"/>
              </a:lnSpc>
            </a:pP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+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 </a:t>
            </a:r>
            <a:r>
              <a:rPr sz="800" spc="75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k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j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95" dirty="0">
                <a:latin typeface="Arial"/>
                <a:cs typeface="Arial"/>
              </a:rPr>
              <a:t>p</a:t>
            </a:r>
            <a:r>
              <a:rPr sz="800" i="1" spc="125" dirty="0">
                <a:latin typeface="Arial"/>
                <a:cs typeface="Arial"/>
              </a:rPr>
              <a:t>r</a:t>
            </a:r>
            <a:r>
              <a:rPr sz="800" i="1" spc="80" dirty="0">
                <a:latin typeface="Arial"/>
                <a:cs typeface="Arial"/>
              </a:rPr>
              <a:t>o</a:t>
            </a:r>
            <a:r>
              <a:rPr sz="800" i="1" spc="95" dirty="0">
                <a:latin typeface="Arial"/>
                <a:cs typeface="Arial"/>
              </a:rPr>
              <a:t>du</a:t>
            </a:r>
            <a:r>
              <a:rPr sz="800" i="1" spc="80" dirty="0">
                <a:latin typeface="Arial"/>
                <a:cs typeface="Arial"/>
              </a:rPr>
              <a:t>ct</a:t>
            </a:r>
            <a:endParaRPr sz="800" dirty="0">
              <a:latin typeface="Arial"/>
              <a:cs typeface="Arial"/>
            </a:endParaRPr>
          </a:p>
          <a:p>
            <a:pPr marL="52832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  <a:p>
            <a:pPr marL="12700">
              <a:lnSpc>
                <a:spcPts val="955"/>
              </a:lnSpc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 dirty="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3245" y="2479446"/>
            <a:ext cx="4382135" cy="25400"/>
            <a:chOff x="113245" y="2479446"/>
            <a:chExt cx="4382135" cy="25400"/>
          </a:xfrm>
        </p:grpSpPr>
        <p:sp>
          <p:nvSpPr>
            <p:cNvPr id="41" name="object 41"/>
            <p:cNvSpPr/>
            <p:nvPr/>
          </p:nvSpPr>
          <p:spPr>
            <a:xfrm>
              <a:off x="119570" y="247944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3245" y="249843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44" y="249843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9460" y="249843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8433" y="247944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78383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1" spc="-65" dirty="0">
                <a:solidFill>
                  <a:srgbClr val="04064C"/>
                </a:solidFill>
                <a:latin typeface="Tahoma"/>
                <a:cs typeface="Tahoma"/>
              </a:rPr>
              <a:t>Multidimensional</a:t>
            </a:r>
            <a:r>
              <a:rPr sz="1400" b="1" spc="70" dirty="0">
                <a:solidFill>
                  <a:srgbClr val="04064C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04064C"/>
                </a:solidFill>
                <a:latin typeface="Tahoma"/>
                <a:cs typeface="Tahoma"/>
              </a:rPr>
              <a:t>Array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910499"/>
            <a:ext cx="1336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99CCCC"/>
                </a:solidFill>
                <a:latin typeface="Tahoma"/>
                <a:cs typeface="Tahoma"/>
              </a:rPr>
              <a:t>Multiplying</a:t>
            </a:r>
            <a:r>
              <a:rPr sz="1100" b="1" spc="25" dirty="0">
                <a:solidFill>
                  <a:srgbClr val="99CCCC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99CCCC"/>
                </a:solidFill>
                <a:latin typeface="Tahoma"/>
                <a:cs typeface="Tahoma"/>
              </a:rPr>
              <a:t>Matrices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895" y="1245793"/>
            <a:ext cx="4394835" cy="519430"/>
            <a:chOff x="106895" y="1245793"/>
            <a:chExt cx="4394835" cy="519430"/>
          </a:xfrm>
        </p:grpSpPr>
        <p:sp>
          <p:nvSpPr>
            <p:cNvPr id="14" name="object 14"/>
            <p:cNvSpPr/>
            <p:nvPr/>
          </p:nvSpPr>
          <p:spPr>
            <a:xfrm>
              <a:off x="119570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45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44" y="125848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460" y="12584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433" y="125214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70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8433" y="127746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570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8433" y="139766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570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433" y="151786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70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8433" y="163805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1721" y="1247672"/>
            <a:ext cx="311467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908810">
              <a:lnSpc>
                <a:spcPts val="950"/>
              </a:lnSpc>
              <a:spcBef>
                <a:spcPts val="135"/>
              </a:spcBef>
            </a:pPr>
            <a:r>
              <a:rPr sz="800" b="1" spc="85" dirty="0">
                <a:solidFill>
                  <a:srgbClr val="0000FF"/>
                </a:solidFill>
                <a:latin typeface="Tahoma"/>
                <a:cs typeface="Tahoma"/>
              </a:rPr>
              <a:t>#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i="1" spc="-190" dirty="0">
                <a:latin typeface="Verdana"/>
                <a:cs typeface="Verdana"/>
              </a:rPr>
              <a:t> </a:t>
            </a:r>
            <a:r>
              <a:rPr sz="800" spc="-35" dirty="0">
                <a:latin typeface="Tahoma"/>
                <a:cs typeface="Tahoma"/>
              </a:rPr>
              <a:t>s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o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h</a:t>
            </a:r>
            <a:r>
              <a:rPr sz="800" i="1" dirty="0">
                <a:latin typeface="Verdana"/>
                <a:cs typeface="Verdana"/>
              </a:rPr>
              <a:t>&gt;  </a:t>
            </a:r>
            <a:r>
              <a:rPr sz="800" b="1" spc="85" dirty="0">
                <a:solidFill>
                  <a:srgbClr val="0000FF"/>
                </a:solidFill>
                <a:latin typeface="Tahoma"/>
                <a:cs typeface="Tahoma"/>
              </a:rPr>
              <a:t>#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800" b="1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45" dirty="0">
                <a:latin typeface="Verdana"/>
                <a:cs typeface="Verdana"/>
              </a:rPr>
              <a:t>&lt;</a:t>
            </a:r>
            <a:r>
              <a:rPr sz="800" spc="125" dirty="0">
                <a:latin typeface="Tahoma"/>
                <a:cs typeface="Tahoma"/>
              </a:rPr>
              <a:t>t</a:t>
            </a:r>
            <a:r>
              <a:rPr sz="800" spc="110" dirty="0">
                <a:latin typeface="Tahoma"/>
                <a:cs typeface="Tahoma"/>
              </a:rPr>
              <a:t>i</a:t>
            </a:r>
            <a:r>
              <a:rPr sz="800" spc="90" dirty="0">
                <a:latin typeface="Tahoma"/>
                <a:cs typeface="Tahoma"/>
              </a:rPr>
              <a:t>m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r>
              <a:rPr sz="800" spc="-9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h</a:t>
            </a:r>
            <a:r>
              <a:rPr sz="800" i="1" dirty="0">
                <a:latin typeface="Verdana"/>
                <a:cs typeface="Verdana"/>
              </a:rPr>
              <a:t>&gt;  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800" b="1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80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m</a:t>
            </a:r>
            <a:r>
              <a:rPr sz="800" spc="45" dirty="0">
                <a:latin typeface="Tahoma"/>
                <a:cs typeface="Tahoma"/>
              </a:rPr>
              <a:t>a</a:t>
            </a:r>
            <a:r>
              <a:rPr sz="800" spc="75" dirty="0">
                <a:latin typeface="Tahoma"/>
                <a:cs typeface="Tahoma"/>
              </a:rPr>
              <a:t>i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{</a:t>
            </a:r>
            <a:endParaRPr sz="800" dirty="0">
              <a:latin typeface="Lucida Sans Unicode"/>
              <a:cs typeface="Lucida Sans Unicode"/>
            </a:endParaRPr>
          </a:p>
          <a:p>
            <a:pPr marL="231775">
              <a:lnSpc>
                <a:spcPts val="910"/>
              </a:lnSpc>
            </a:pPr>
            <a:r>
              <a:rPr sz="800" b="1" spc="15" dirty="0">
                <a:solidFill>
                  <a:srgbClr val="0000FF"/>
                </a:solidFill>
                <a:latin typeface="Tahoma"/>
                <a:cs typeface="Tahoma"/>
              </a:rPr>
              <a:t>double </a:t>
            </a:r>
            <a:r>
              <a:rPr sz="800" b="1" spc="1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[MAX]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MAX]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4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[MAX]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MAX]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459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[MAX]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[</a:t>
            </a:r>
            <a:r>
              <a:rPr sz="800" spc="-16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MAX]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3220" y="1751914"/>
            <a:ext cx="4382135" cy="1094740"/>
            <a:chOff x="113220" y="1751914"/>
            <a:chExt cx="4382135" cy="1094740"/>
          </a:xfrm>
        </p:grpSpPr>
        <p:sp>
          <p:nvSpPr>
            <p:cNvPr id="29" name="object 29"/>
            <p:cNvSpPr/>
            <p:nvPr/>
          </p:nvSpPr>
          <p:spPr>
            <a:xfrm>
              <a:off x="119570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434" y="175826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70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8434" y="18784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570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434" y="199866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570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8434" y="211885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70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8434" y="22390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0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434" y="2359253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570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88434" y="2479459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570" y="259965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8434" y="259965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570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88434" y="271985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462918" y="1968867"/>
            <a:ext cx="141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110" dirty="0">
                <a:latin typeface="Arial"/>
                <a:cs typeface="Arial"/>
              </a:rPr>
              <a:t>m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95" dirty="0">
                <a:latin typeface="Arial"/>
                <a:cs typeface="Arial"/>
              </a:rPr>
              <a:t>n</a:t>
            </a:r>
            <a:r>
              <a:rPr sz="800" i="1" spc="190" dirty="0">
                <a:latin typeface="Arial"/>
                <a:cs typeface="Arial"/>
              </a:rPr>
              <a:t>t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a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 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f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80" dirty="0"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6009" y="1848674"/>
            <a:ext cx="2069464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ts val="955"/>
              </a:lnSpc>
              <a:spcBef>
                <a:spcPts val="95"/>
              </a:spcBef>
            </a:pPr>
            <a:r>
              <a:rPr sz="800" spc="30" dirty="0">
                <a:latin typeface="Tahoma"/>
                <a:cs typeface="Tahoma"/>
              </a:rPr>
              <a:t>G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140" dirty="0">
                <a:latin typeface="Tahoma"/>
                <a:cs typeface="Tahoma"/>
              </a:rPr>
              <a:t>t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229" dirty="0">
                <a:latin typeface="Tahoma"/>
                <a:cs typeface="Tahoma"/>
              </a:rPr>
              <a:t>M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19685" marR="5080" indent="3175">
              <a:lnSpc>
                <a:spcPts val="950"/>
              </a:lnSpc>
              <a:spcBef>
                <a:spcPts val="35"/>
              </a:spcBef>
            </a:pPr>
            <a:r>
              <a:rPr sz="800" spc="-35" dirty="0">
                <a:latin typeface="Tahoma"/>
                <a:cs typeface="Tahoma"/>
              </a:rPr>
              <a:t>s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l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14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p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i="1" spc="254" dirty="0">
                <a:latin typeface="Arial"/>
                <a:cs typeface="Arial"/>
              </a:rPr>
              <a:t>/</a:t>
            </a:r>
            <a:r>
              <a:rPr sz="800" i="1" spc="200" dirty="0">
                <a:latin typeface="Arial"/>
                <a:cs typeface="Arial"/>
              </a:rPr>
              <a:t>/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M</a:t>
            </a:r>
            <a:r>
              <a:rPr sz="800" i="1" spc="-25" dirty="0">
                <a:latin typeface="Arial"/>
                <a:cs typeface="Arial"/>
              </a:rPr>
              <a:t>a</a:t>
            </a:r>
            <a:r>
              <a:rPr sz="800" i="1" spc="25" dirty="0">
                <a:latin typeface="Arial"/>
                <a:cs typeface="Arial"/>
              </a:rPr>
              <a:t>k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80" dirty="0">
                <a:latin typeface="Arial"/>
                <a:cs typeface="Arial"/>
              </a:rPr>
              <a:t>s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u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-70" dirty="0">
                <a:latin typeface="Arial"/>
                <a:cs typeface="Arial"/>
              </a:rPr>
              <a:t>e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i="1" spc="130" dirty="0">
                <a:latin typeface="Arial"/>
                <a:cs typeface="Arial"/>
              </a:rPr>
              <a:t>r</a:t>
            </a:r>
            <a:r>
              <a:rPr sz="800" i="1" spc="70" dirty="0">
                <a:latin typeface="Arial"/>
                <a:cs typeface="Arial"/>
              </a:rPr>
              <a:t>a</a:t>
            </a:r>
            <a:r>
              <a:rPr sz="800" i="1" spc="190" dirty="0">
                <a:latin typeface="Arial"/>
                <a:cs typeface="Arial"/>
              </a:rPr>
              <a:t>t</a:t>
            </a:r>
            <a:r>
              <a:rPr sz="800" i="1" spc="40" dirty="0">
                <a:latin typeface="Arial"/>
                <a:cs typeface="Arial"/>
              </a:rPr>
              <a:t>e</a:t>
            </a:r>
            <a:r>
              <a:rPr sz="800" i="1" spc="-5" dirty="0">
                <a:latin typeface="Arial"/>
                <a:cs typeface="Arial"/>
              </a:rPr>
              <a:t>d  </a:t>
            </a:r>
            <a:r>
              <a:rPr sz="800" spc="30" dirty="0">
                <a:latin typeface="Tahoma"/>
                <a:cs typeface="Tahoma"/>
              </a:rPr>
              <a:t>G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140" dirty="0">
                <a:latin typeface="Tahoma"/>
                <a:cs typeface="Tahoma"/>
              </a:rPr>
              <a:t>t</a:t>
            </a:r>
            <a:r>
              <a:rPr sz="800" spc="-45" dirty="0">
                <a:latin typeface="Tahoma"/>
                <a:cs typeface="Tahoma"/>
              </a:rPr>
              <a:t>e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229" dirty="0">
                <a:latin typeface="Tahoma"/>
                <a:cs typeface="Tahoma"/>
              </a:rPr>
              <a:t>M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1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0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                      </a:t>
            </a:r>
            <a:r>
              <a:rPr sz="800" spc="100" dirty="0">
                <a:latin typeface="Tahoma"/>
                <a:cs typeface="Tahoma"/>
              </a:rPr>
              <a:t>P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M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21590">
              <a:lnSpc>
                <a:spcPts val="905"/>
              </a:lnSpc>
            </a:pPr>
            <a:r>
              <a:rPr sz="800" spc="100" dirty="0">
                <a:latin typeface="Tahoma"/>
                <a:cs typeface="Tahoma"/>
              </a:rPr>
              <a:t>P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M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2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  <a:p>
            <a:pPr marL="21590" marR="977265" indent="-9525">
              <a:lnSpc>
                <a:spcPts val="950"/>
              </a:lnSpc>
              <a:spcBef>
                <a:spcPts val="30"/>
              </a:spcBef>
            </a:pPr>
            <a:r>
              <a:rPr sz="800" spc="170" dirty="0">
                <a:latin typeface="Tahoma"/>
                <a:cs typeface="Tahoma"/>
              </a:rPr>
              <a:t>M</a:t>
            </a:r>
            <a:r>
              <a:rPr sz="800" spc="35" dirty="0">
                <a:latin typeface="Tahoma"/>
                <a:cs typeface="Tahoma"/>
              </a:rPr>
              <a:t>a</a:t>
            </a:r>
            <a:r>
              <a:rPr sz="800" spc="85" dirty="0">
                <a:latin typeface="Tahoma"/>
                <a:cs typeface="Tahoma"/>
              </a:rPr>
              <a:t>t</a:t>
            </a:r>
            <a:r>
              <a:rPr sz="800" spc="150" dirty="0">
                <a:latin typeface="Tahoma"/>
                <a:cs typeface="Tahoma"/>
              </a:rPr>
              <a:t>P</a:t>
            </a:r>
            <a:r>
              <a:rPr sz="800" spc="50" dirty="0">
                <a:latin typeface="Tahoma"/>
                <a:cs typeface="Tahoma"/>
              </a:rPr>
              <a:t>r</a:t>
            </a:r>
            <a:r>
              <a:rPr sz="800" spc="35" dirty="0">
                <a:latin typeface="Tahoma"/>
                <a:cs typeface="Tahoma"/>
              </a:rPr>
              <a:t>o</a:t>
            </a:r>
            <a:r>
              <a:rPr sz="800" spc="-5" dirty="0">
                <a:latin typeface="Tahoma"/>
                <a:cs typeface="Tahoma"/>
              </a:rPr>
              <a:t>d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8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dirty="0">
                <a:latin typeface="Tahoma"/>
                <a:cs typeface="Tahoma"/>
              </a:rPr>
              <a:t>  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;  </a:t>
            </a:r>
            <a:r>
              <a:rPr sz="800" spc="100" dirty="0">
                <a:latin typeface="Tahoma"/>
                <a:cs typeface="Tahoma"/>
              </a:rPr>
              <a:t>P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20" dirty="0">
                <a:latin typeface="Tahoma"/>
                <a:cs typeface="Tahoma"/>
              </a:rPr>
              <a:t>M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t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r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x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spc="-9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c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;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1229" y="26900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3245" y="2840037"/>
            <a:ext cx="4382135" cy="25400"/>
            <a:chOff x="113245" y="2840037"/>
            <a:chExt cx="4382135" cy="25400"/>
          </a:xfrm>
        </p:grpSpPr>
        <p:sp>
          <p:nvSpPr>
            <p:cNvPr id="51" name="object 51"/>
            <p:cNvSpPr/>
            <p:nvPr/>
          </p:nvSpPr>
          <p:spPr>
            <a:xfrm>
              <a:off x="119570" y="284003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3245" y="285902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8544" y="2859024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69460" y="285902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11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88433" y="284003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311"/>
                  </a:moveTo>
                  <a:lnTo>
                    <a:pt x="0" y="0"/>
                  </a:lnTo>
                </a:path>
              </a:pathLst>
            </a:custGeom>
            <a:ln w="126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</TotalTime>
  <Words>2529</Words>
  <Application>Microsoft Office PowerPoint</Application>
  <PresentationFormat>Custom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SimSun</vt:lpstr>
      <vt:lpstr>Arial</vt:lpstr>
      <vt:lpstr>Arial Black</vt:lpstr>
      <vt:lpstr>Calibri</vt:lpstr>
      <vt:lpstr>Cambria</vt:lpstr>
      <vt:lpstr>Lucida Sans Unicode</vt:lpstr>
      <vt:lpstr>Microsoft Sans Serif</vt:lpstr>
      <vt:lpstr>Tahoma</vt:lpstr>
      <vt:lpstr>Times New Roman</vt:lpstr>
      <vt:lpstr>Tw Cen MT</vt:lpstr>
      <vt:lpstr>Tw Cen MT Condensed</vt:lpstr>
      <vt:lpstr>urw-din</vt:lpstr>
      <vt:lpstr>Verdana</vt:lpstr>
      <vt:lpstr>Wingdings 3</vt:lpstr>
      <vt:lpstr>Integral</vt:lpstr>
      <vt:lpstr>Multidimensional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Exercises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cp:lastModifiedBy>aditi gedam</cp:lastModifiedBy>
  <cp:revision>3</cp:revision>
  <dcterms:created xsi:type="dcterms:W3CDTF">2023-02-03T12:43:39Z</dcterms:created>
  <dcterms:modified xsi:type="dcterms:W3CDTF">2023-02-06T09:32:22Z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2011-02-23T00:00:00Z</vt:filetime>
  </property>
  <property fmtid="{D5CDD505-2E9C-101B-9397-08002B2CF9AE}" pid="3" name="Creator">
    <vt:lpwstr>pdftk 1.41 - www.pdftk.com</vt:lpwstr>
  </property>
  <property fmtid="{D5CDD505-2E9C-101B-9397-08002B2CF9AE}" pid="4" name="LastSaved">
    <vt:filetime>2023-02-03T00:00:00Z</vt:filetime>
  </property>
</Properties>
</file>