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90436"/>
            <a:ext cx="4529328" cy="1067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491" y="462534"/>
            <a:ext cx="11177016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computernotes.com/fundamental/input-output-and-memory/mem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00242"/>
              <a:ext cx="12191999" cy="1857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8764" y="3320009"/>
            <a:ext cx="9360409" cy="7140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59180"/>
            <a:ext cx="1149413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strcat( </a:t>
            </a:r>
            <a:r>
              <a:rPr sz="3600" b="1" dirty="0">
                <a:latin typeface="Arial"/>
                <a:cs typeface="Arial"/>
              </a:rPr>
              <a:t>) function appends the src string at the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end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i.e.,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character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arrays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5" dirty="0">
                <a:latin typeface="Arial"/>
                <a:cs typeface="Arial"/>
              </a:rPr>
              <a:t> arguments of </a:t>
            </a:r>
            <a:r>
              <a:rPr sz="3600" b="1" dirty="0">
                <a:latin typeface="Arial"/>
                <a:cs typeface="Arial"/>
              </a:rPr>
              <a:t>which </a:t>
            </a:r>
            <a:r>
              <a:rPr sz="3600" b="1" spc="-5" dirty="0">
                <a:latin typeface="Arial"/>
                <a:cs typeface="Arial"/>
              </a:rPr>
              <a:t>first argument dest is a string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variable.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second argument src can be a string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variable or string constant. </a:t>
            </a:r>
            <a:r>
              <a:rPr sz="3600" b="1" dirty="0">
                <a:latin typeface="Arial"/>
                <a:cs typeface="Arial"/>
              </a:rPr>
              <a:t>This function </a:t>
            </a:r>
            <a:r>
              <a:rPr sz="3600" b="1" spc="-5" dirty="0">
                <a:latin typeface="Arial"/>
                <a:cs typeface="Arial"/>
              </a:rPr>
              <a:t>appends a </a:t>
            </a:r>
            <a:r>
              <a:rPr sz="3600" b="1" dirty="0">
                <a:latin typeface="Arial"/>
                <a:cs typeface="Arial"/>
              </a:rPr>
              <a:t> copy of src to the </a:t>
            </a:r>
            <a:r>
              <a:rPr sz="3600" b="1" spc="-5" dirty="0">
                <a:latin typeface="Arial"/>
                <a:cs typeface="Arial"/>
              </a:rPr>
              <a:t>end of dest. </a:t>
            </a:r>
            <a:r>
              <a:rPr sz="3600" b="1" dirty="0">
                <a:latin typeface="Arial"/>
                <a:cs typeface="Arial"/>
              </a:rPr>
              <a:t>The first </a:t>
            </a:r>
            <a:r>
              <a:rPr sz="3600" b="1" spc="-5" dirty="0">
                <a:latin typeface="Arial"/>
                <a:cs typeface="Arial"/>
              </a:rPr>
              <a:t>character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src overwrites the terminating </a:t>
            </a:r>
            <a:r>
              <a:rPr sz="3600" b="1" dirty="0">
                <a:latin typeface="Arial"/>
                <a:cs typeface="Arial"/>
              </a:rPr>
              <a:t>null </a:t>
            </a:r>
            <a:r>
              <a:rPr sz="3600" b="1" spc="-5" dirty="0">
                <a:latin typeface="Arial"/>
                <a:cs typeface="Arial"/>
              </a:rPr>
              <a:t>character </a:t>
            </a:r>
            <a:r>
              <a:rPr sz="3600" b="1" spc="-270" dirty="0">
                <a:latin typeface="Arial"/>
                <a:cs typeface="Arial"/>
              </a:rPr>
              <a:t>(„\0‟)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dest.</a:t>
            </a:r>
            <a:r>
              <a:rPr sz="3600" b="1" spc="9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9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length</a:t>
            </a:r>
            <a:r>
              <a:rPr sz="3600" b="1" spc="9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9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9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resulting</a:t>
            </a:r>
            <a:r>
              <a:rPr sz="3600" b="1" spc="969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b="1" spc="969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is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strlen(dest)+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strlen(src).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38" y="337530"/>
            <a:ext cx="5840731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522" y="572515"/>
            <a:ext cx="11493500" cy="451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In addition to appending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src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dest, </a:t>
            </a:r>
            <a:r>
              <a:rPr sz="3600" b="1" dirty="0">
                <a:latin typeface="Arial"/>
                <a:cs typeface="Arial"/>
              </a:rPr>
              <a:t> this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function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also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returns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dest.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Its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syntax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 </a:t>
            </a:r>
            <a:r>
              <a:rPr sz="3600" b="1" dirty="0">
                <a:latin typeface="Arial"/>
                <a:cs typeface="Arial"/>
              </a:rPr>
              <a:t> follows,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305"/>
              </a:spcBef>
              <a:tabLst>
                <a:tab pos="1119505" algn="l"/>
                <a:tab pos="3446145" algn="l"/>
                <a:tab pos="4502150" algn="l"/>
                <a:tab pos="6878955" algn="l"/>
                <a:tab pos="9103360" algn="l"/>
                <a:tab pos="10693400" algn="l"/>
              </a:tabLst>
            </a:pPr>
            <a:r>
              <a:rPr sz="36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600" b="1" spc="12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3600" b="1" spc="13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1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*strcat(char</a:t>
            </a:r>
            <a:r>
              <a:rPr sz="3600" b="1" spc="1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*dest,</a:t>
            </a:r>
            <a:r>
              <a:rPr sz="3600" b="1" spc="1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const</a:t>
            </a:r>
            <a:r>
              <a:rPr sz="3600" b="1" spc="1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1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*src); </a:t>
            </a:r>
            <a:r>
              <a:rPr sz="3600" b="1" dirty="0">
                <a:latin typeface="Arial"/>
                <a:cs typeface="Arial"/>
              </a:rPr>
              <a:t> For	</a:t>
            </a:r>
            <a:r>
              <a:rPr sz="3600" b="1" spc="-5" dirty="0">
                <a:latin typeface="Arial"/>
                <a:cs typeface="Arial"/>
              </a:rPr>
              <a:t>example,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	following	</a:t>
            </a:r>
            <a:r>
              <a:rPr sz="3600" b="1" spc="-5" dirty="0">
                <a:latin typeface="Arial"/>
                <a:cs typeface="Arial"/>
              </a:rPr>
              <a:t>program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reads</a:t>
            </a:r>
            <a:r>
              <a:rPr sz="3600" b="1" dirty="0">
                <a:latin typeface="Arial"/>
                <a:cs typeface="Arial"/>
              </a:rPr>
              <a:t>	two  </a:t>
            </a:r>
            <a:r>
              <a:rPr sz="3600" b="1" spc="-5" dirty="0">
                <a:latin typeface="Arial"/>
                <a:cs typeface="Arial"/>
              </a:rPr>
              <a:t>strings</a:t>
            </a:r>
            <a:r>
              <a:rPr sz="3600" b="1" spc="1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1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less</a:t>
            </a:r>
            <a:r>
              <a:rPr sz="3600" b="1" spc="1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than</a:t>
            </a:r>
            <a:r>
              <a:rPr sz="3600" b="1" spc="1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100</a:t>
            </a:r>
            <a:r>
              <a:rPr sz="3600" b="1" spc="1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characters</a:t>
            </a:r>
            <a:r>
              <a:rPr sz="3600" b="1" spc="1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1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uses</a:t>
            </a:r>
            <a:r>
              <a:rPr sz="3600" b="1" spc="1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strcat()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3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combine</a:t>
            </a:r>
            <a:r>
              <a:rPr sz="3600" b="1" spc="36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them</a:t>
            </a:r>
            <a:r>
              <a:rPr sz="3600" b="1" spc="3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3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bring</a:t>
            </a:r>
            <a:r>
              <a:rPr sz="3600" b="1" spc="36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3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resulting</a:t>
            </a:r>
            <a:r>
              <a:rPr sz="3600" b="1" spc="3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b="1" spc="3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into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array.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257858"/>
            <a:ext cx="11492865" cy="3938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b="1" spc="-60" dirty="0">
                <a:latin typeface="Arial"/>
                <a:cs typeface="Arial"/>
              </a:rPr>
              <a:t>START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  <a:tabLst>
                <a:tab pos="1355090" algn="l"/>
                <a:tab pos="1935480" algn="l"/>
                <a:tab pos="2741930" algn="l"/>
                <a:tab pos="3575685" algn="l"/>
                <a:tab pos="4692650" algn="l"/>
                <a:tab pos="6715125" algn="l"/>
                <a:tab pos="7662545" algn="l"/>
                <a:tab pos="9091295" algn="l"/>
                <a:tab pos="9812655" algn="l"/>
              </a:tabLst>
            </a:pPr>
            <a:r>
              <a:rPr sz="4000" dirty="0">
                <a:latin typeface="Microsoft Sans Serif"/>
                <a:cs typeface="Microsoft Sans Serif"/>
              </a:rPr>
              <a:t>Step	1	→	</a:t>
            </a:r>
            <a:r>
              <a:rPr sz="4000" spc="-455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Microsoft Sans Serif"/>
                <a:cs typeface="Microsoft Sans Serif"/>
              </a:rPr>
              <a:t>o	use	strca</a:t>
            </a:r>
            <a:r>
              <a:rPr sz="4000" spc="5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Microsoft Sans Serif"/>
                <a:cs typeface="Microsoft Sans Serif"/>
              </a:rPr>
              <a:t>(),	we	need	</a:t>
            </a:r>
            <a:r>
              <a:rPr sz="4000" spc="-5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Microsoft Sans Serif"/>
                <a:cs typeface="Microsoft Sans Serif"/>
              </a:rPr>
              <a:t>o	</a:t>
            </a:r>
            <a:r>
              <a:rPr sz="4000" spc="-5" dirty="0">
                <a:latin typeface="Microsoft Sans Serif"/>
                <a:cs typeface="Microsoft Sans Serif"/>
              </a:rPr>
              <a:t>declare  #include&lt;string.h&gt;</a:t>
            </a:r>
            <a:r>
              <a:rPr sz="4000" spc="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header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file.</a:t>
            </a:r>
            <a:endParaRPr sz="4000">
              <a:latin typeface="Microsoft Sans Serif"/>
              <a:cs typeface="Microsoft Sans Serif"/>
            </a:endParaRPr>
          </a:p>
          <a:p>
            <a:pPr marL="12700" marR="1555750">
              <a:lnSpc>
                <a:spcPct val="108300"/>
              </a:lnSpc>
              <a:spcBef>
                <a:spcPts val="5"/>
              </a:spcBef>
            </a:pPr>
            <a:r>
              <a:rPr sz="4000" dirty="0">
                <a:latin typeface="Microsoft Sans Serif"/>
                <a:cs typeface="Microsoft Sans Serif"/>
              </a:rPr>
              <a:t>Step</a:t>
            </a:r>
            <a:r>
              <a:rPr sz="4000" spc="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2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→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strcat()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accepts</a:t>
            </a:r>
            <a:r>
              <a:rPr sz="4000" spc="3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two</a:t>
            </a:r>
            <a:r>
              <a:rPr sz="4000" spc="3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parameters. 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Step</a:t>
            </a:r>
            <a:r>
              <a:rPr sz="4000" spc="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3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→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Both</a:t>
            </a:r>
            <a:r>
              <a:rPr sz="4000" spc="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parameters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must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be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string. </a:t>
            </a:r>
            <a:r>
              <a:rPr sz="4000" spc="-1045" dirty="0">
                <a:latin typeface="Microsoft Sans Serif"/>
                <a:cs typeface="Microsoft Sans Serif"/>
              </a:rPr>
              <a:t> </a:t>
            </a:r>
            <a:r>
              <a:rPr sz="4000" b="1" spc="-20" dirty="0">
                <a:latin typeface="Arial"/>
                <a:cs typeface="Arial"/>
              </a:rPr>
              <a:t>STOP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1" y="110475"/>
            <a:ext cx="10445496" cy="984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939" y="390156"/>
            <a:ext cx="11760200" cy="5332730"/>
          </a:xfrm>
          <a:custGeom>
            <a:avLst/>
            <a:gdLst/>
            <a:ahLst/>
            <a:cxnLst/>
            <a:rect l="l" t="t" r="r" b="b"/>
            <a:pathLst>
              <a:path w="11760200" h="5332730">
                <a:moveTo>
                  <a:pt x="11760073" y="0"/>
                </a:moveTo>
                <a:lnTo>
                  <a:pt x="0" y="0"/>
                </a:lnTo>
                <a:lnTo>
                  <a:pt x="0" y="5332222"/>
                </a:lnTo>
                <a:lnTo>
                  <a:pt x="11760073" y="5332222"/>
                </a:lnTo>
                <a:lnTo>
                  <a:pt x="11760073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522" y="357683"/>
            <a:ext cx="11146155" cy="530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71030" algn="just">
              <a:lnSpc>
                <a:spcPct val="108400"/>
              </a:lnSpc>
              <a:spcBef>
                <a:spcPts val="100"/>
              </a:spcBef>
            </a:pPr>
            <a:r>
              <a:rPr sz="4000" spc="-10" dirty="0">
                <a:latin typeface="Microsoft Sans Serif"/>
                <a:cs typeface="Microsoft Sans Serif"/>
              </a:rPr>
              <a:t>#include </a:t>
            </a:r>
            <a:r>
              <a:rPr sz="4000" spc="-5" dirty="0">
                <a:latin typeface="Microsoft Sans Serif"/>
                <a:cs typeface="Microsoft Sans Serif"/>
              </a:rPr>
              <a:t>&lt;stdio.h&gt; </a:t>
            </a:r>
            <a:r>
              <a:rPr sz="4000" spc="-105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#include&lt;string.h</a:t>
            </a:r>
            <a:r>
              <a:rPr sz="4000" dirty="0">
                <a:latin typeface="Microsoft Sans Serif"/>
                <a:cs typeface="Microsoft Sans Serif"/>
              </a:rPr>
              <a:t>&gt;  </a:t>
            </a:r>
            <a:r>
              <a:rPr sz="4000" b="1" spc="-5" dirty="0">
                <a:latin typeface="Arial"/>
                <a:cs typeface="Arial"/>
              </a:rPr>
              <a:t>int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main()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{</a:t>
            </a:r>
            <a:endParaRPr sz="40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395"/>
              </a:spcBef>
            </a:pPr>
            <a:r>
              <a:rPr sz="4000" b="1" dirty="0">
                <a:latin typeface="Arial"/>
                <a:cs typeface="Arial"/>
              </a:rPr>
              <a:t>char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dest[100]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=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"Computer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",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src[30]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=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"Notes";</a:t>
            </a:r>
            <a:endParaRPr sz="40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400"/>
              </a:spcBef>
            </a:pPr>
            <a:r>
              <a:rPr sz="4000" b="1" dirty="0">
                <a:latin typeface="Arial"/>
                <a:cs typeface="Arial"/>
              </a:rPr>
              <a:t>strcat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(dest,</a:t>
            </a:r>
            <a:r>
              <a:rPr sz="4000" spc="2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src);</a:t>
            </a:r>
            <a:endParaRPr sz="40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405"/>
              </a:spcBef>
            </a:pPr>
            <a:r>
              <a:rPr sz="4000" b="1" spc="-5" dirty="0">
                <a:latin typeface="Arial"/>
                <a:cs typeface="Arial"/>
              </a:rPr>
              <a:t>printf</a:t>
            </a:r>
            <a:r>
              <a:rPr sz="4000" spc="-5" dirty="0">
                <a:latin typeface="Microsoft Sans Serif"/>
                <a:cs typeface="Microsoft Sans Serif"/>
              </a:rPr>
              <a:t>("Combined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Strings</a:t>
            </a:r>
            <a:r>
              <a:rPr sz="4000" spc="5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are</a:t>
            </a:r>
            <a:r>
              <a:rPr sz="4000" spc="5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:</a:t>
            </a:r>
            <a:r>
              <a:rPr sz="4000" spc="5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%s</a:t>
            </a:r>
            <a:r>
              <a:rPr sz="4000" spc="5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",</a:t>
            </a:r>
            <a:r>
              <a:rPr sz="4000" spc="5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dest);</a:t>
            </a:r>
            <a:endParaRPr sz="40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395"/>
              </a:spcBef>
            </a:pPr>
            <a:r>
              <a:rPr sz="4000" b="1" dirty="0">
                <a:latin typeface="Arial"/>
                <a:cs typeface="Arial"/>
              </a:rPr>
              <a:t>return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0;</a:t>
            </a:r>
            <a:endParaRPr sz="4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000" dirty="0">
                <a:latin typeface="Microsoft Sans Serif"/>
                <a:cs typeface="Microsoft Sans Serif"/>
              </a:rPr>
              <a:t>}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86" y="411086"/>
            <a:ext cx="10173462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60704"/>
            <a:ext cx="114947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300" b="1" spc="9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3300" b="1" spc="100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int</a:t>
            </a:r>
            <a:r>
              <a:rPr sz="3300" b="1" spc="10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strcmp(const</a:t>
            </a:r>
            <a:r>
              <a:rPr sz="3300" b="1" spc="10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char</a:t>
            </a:r>
            <a:r>
              <a:rPr sz="3300" b="1" spc="10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*lhs,</a:t>
            </a:r>
            <a:r>
              <a:rPr sz="3300" b="1" spc="10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const</a:t>
            </a:r>
            <a:r>
              <a:rPr sz="3300" b="1" spc="9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char</a:t>
            </a:r>
            <a:r>
              <a:rPr sz="3300" b="1" spc="1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*rhs);</a:t>
            </a:r>
            <a:r>
              <a:rPr sz="3300" b="1" spc="10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The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491" y="1563878"/>
            <a:ext cx="1913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strcmp() 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charac</a:t>
            </a:r>
            <a:r>
              <a:rPr sz="3300" b="1" dirty="0">
                <a:latin typeface="Arial"/>
                <a:cs typeface="Arial"/>
              </a:rPr>
              <a:t>t</a:t>
            </a:r>
            <a:r>
              <a:rPr sz="3300" b="1" spc="-5" dirty="0">
                <a:latin typeface="Arial"/>
                <a:cs typeface="Arial"/>
              </a:rPr>
              <a:t>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7395" y="1563878"/>
            <a:ext cx="92138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1430">
              <a:lnSpc>
                <a:spcPct val="100000"/>
              </a:lnSpc>
              <a:spcBef>
                <a:spcPts val="100"/>
              </a:spcBef>
              <a:tabLst>
                <a:tab pos="1685925" algn="l"/>
                <a:tab pos="2265680" algn="l"/>
                <a:tab pos="4849495" algn="l"/>
                <a:tab pos="5573395" algn="l"/>
                <a:tab pos="6173470" algn="l"/>
                <a:tab pos="6720205" algn="l"/>
                <a:tab pos="8519795" algn="l"/>
                <a:tab pos="9060815" algn="l"/>
              </a:tabLst>
            </a:pPr>
            <a:r>
              <a:rPr sz="3300" b="1" spc="-5" dirty="0">
                <a:latin typeface="Arial"/>
                <a:cs typeface="Arial"/>
              </a:rPr>
              <a:t>functi</a:t>
            </a:r>
            <a:r>
              <a:rPr sz="3300" b="1" spc="-20" dirty="0">
                <a:latin typeface="Arial"/>
                <a:cs typeface="Arial"/>
              </a:rPr>
              <a:t>o</a:t>
            </a:r>
            <a:r>
              <a:rPr sz="3300" b="1" spc="-5" dirty="0">
                <a:latin typeface="Arial"/>
                <a:cs typeface="Arial"/>
              </a:rPr>
              <a:t>n		compares</a:t>
            </a:r>
            <a:r>
              <a:rPr sz="3300" b="1" dirty="0">
                <a:latin typeface="Arial"/>
                <a:cs typeface="Arial"/>
              </a:rPr>
              <a:t>	two		nu</a:t>
            </a:r>
            <a:r>
              <a:rPr sz="3300" b="1" spc="-15" dirty="0">
                <a:latin typeface="Arial"/>
                <a:cs typeface="Arial"/>
              </a:rPr>
              <a:t>l</a:t>
            </a:r>
            <a:r>
              <a:rPr sz="3300" b="1" spc="-5" dirty="0">
                <a:latin typeface="Arial"/>
                <a:cs typeface="Arial"/>
              </a:rPr>
              <a:t>l-te</a:t>
            </a:r>
            <a:r>
              <a:rPr sz="3300" b="1" dirty="0">
                <a:latin typeface="Arial"/>
                <a:cs typeface="Arial"/>
              </a:rPr>
              <a:t>r</a:t>
            </a:r>
            <a:r>
              <a:rPr sz="3300" b="1" spc="-5" dirty="0">
                <a:latin typeface="Arial"/>
                <a:cs typeface="Arial"/>
              </a:rPr>
              <a:t>minated  arra</a:t>
            </a:r>
            <a:r>
              <a:rPr sz="3300" b="1" dirty="0">
                <a:latin typeface="Arial"/>
                <a:cs typeface="Arial"/>
              </a:rPr>
              <a:t>y</a:t>
            </a:r>
            <a:r>
              <a:rPr sz="3300" b="1" spc="-5" dirty="0">
                <a:latin typeface="Arial"/>
                <a:cs typeface="Arial"/>
              </a:rPr>
              <a:t>s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lexicograp</a:t>
            </a:r>
            <a:r>
              <a:rPr sz="3300" b="1" spc="-20" dirty="0">
                <a:latin typeface="Arial"/>
                <a:cs typeface="Arial"/>
              </a:rPr>
              <a:t>h</a:t>
            </a:r>
            <a:r>
              <a:rPr sz="3300" b="1" spc="-5" dirty="0">
                <a:latin typeface="Arial"/>
                <a:cs typeface="Arial"/>
              </a:rPr>
              <a:t>icall</a:t>
            </a:r>
            <a:r>
              <a:rPr sz="3300" b="1" spc="-254" dirty="0">
                <a:latin typeface="Arial"/>
                <a:cs typeface="Arial"/>
              </a:rPr>
              <a:t>y</a:t>
            </a:r>
            <a:r>
              <a:rPr sz="3300" b="1" dirty="0">
                <a:latin typeface="Arial"/>
                <a:cs typeface="Arial"/>
              </a:rPr>
              <a:t>.	The	</a:t>
            </a:r>
            <a:r>
              <a:rPr sz="3300" b="1" spc="-5" dirty="0">
                <a:latin typeface="Arial"/>
                <a:cs typeface="Arial"/>
              </a:rPr>
              <a:t>strcmp</a:t>
            </a:r>
            <a:r>
              <a:rPr sz="3300" b="1" dirty="0">
                <a:latin typeface="Arial"/>
                <a:cs typeface="Arial"/>
              </a:rPr>
              <a:t>	(	)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2569717"/>
            <a:ext cx="114915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function</a:t>
            </a:r>
            <a:r>
              <a:rPr sz="3300" b="1" spc="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compares</a:t>
            </a:r>
            <a:r>
              <a:rPr sz="3300" b="1" spc="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string</a:t>
            </a:r>
            <a:r>
              <a:rPr sz="3300" b="1" spc="36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lhs</a:t>
            </a:r>
            <a:r>
              <a:rPr sz="3300" b="1" spc="36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with</a:t>
            </a:r>
            <a:r>
              <a:rPr sz="3300" b="1" spc="36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36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contents</a:t>
            </a:r>
            <a:r>
              <a:rPr sz="3300" b="1" spc="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of</a:t>
            </a:r>
            <a:r>
              <a:rPr sz="3300" b="1" spc="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string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rhs</a:t>
            </a:r>
            <a:r>
              <a:rPr sz="3300" b="1" spc="3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by</a:t>
            </a:r>
            <a:r>
              <a:rPr sz="3300" b="1" spc="3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comparing</a:t>
            </a:r>
            <a:r>
              <a:rPr sz="3300" b="1" spc="3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successive</a:t>
            </a:r>
            <a:r>
              <a:rPr sz="3300" b="1" spc="33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corresponding</a:t>
            </a:r>
            <a:r>
              <a:rPr sz="3300" b="1" spc="33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characters,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3575557"/>
            <a:ext cx="114915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38325" algn="l"/>
                <a:tab pos="2964180" algn="l"/>
                <a:tab pos="3883660" algn="l"/>
                <a:tab pos="4965065" algn="l"/>
                <a:tab pos="7143115" algn="l"/>
                <a:tab pos="7804150" algn="l"/>
                <a:tab pos="9050020" algn="l"/>
                <a:tab pos="10618470" algn="l"/>
              </a:tabLst>
            </a:pPr>
            <a:r>
              <a:rPr sz="3300" b="1" spc="-5" dirty="0">
                <a:latin typeface="Arial"/>
                <a:cs typeface="Arial"/>
              </a:rPr>
              <a:t>starting	w</a:t>
            </a:r>
            <a:r>
              <a:rPr sz="3300" b="1" spc="-10" dirty="0">
                <a:latin typeface="Arial"/>
                <a:cs typeface="Arial"/>
              </a:rPr>
              <a:t>i</a:t>
            </a:r>
            <a:r>
              <a:rPr sz="3300" b="1" dirty="0">
                <a:latin typeface="Arial"/>
                <a:cs typeface="Arial"/>
              </a:rPr>
              <a:t>th	</a:t>
            </a:r>
            <a:r>
              <a:rPr sz="3300" b="1" spc="-10" dirty="0">
                <a:latin typeface="Arial"/>
                <a:cs typeface="Arial"/>
              </a:rPr>
              <a:t>th</a:t>
            </a:r>
            <a:r>
              <a:rPr sz="3300" b="1" spc="-5" dirty="0">
                <a:latin typeface="Arial"/>
                <a:cs typeface="Arial"/>
              </a:rPr>
              <a:t>e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first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charac</a:t>
            </a:r>
            <a:r>
              <a:rPr sz="3300" b="1" dirty="0">
                <a:latin typeface="Arial"/>
                <a:cs typeface="Arial"/>
              </a:rPr>
              <a:t>t</a:t>
            </a:r>
            <a:r>
              <a:rPr sz="3300" b="1" spc="-5" dirty="0">
                <a:latin typeface="Arial"/>
                <a:cs typeface="Arial"/>
              </a:rPr>
              <a:t>er</a:t>
            </a:r>
            <a:r>
              <a:rPr sz="3300" b="1" dirty="0">
                <a:latin typeface="Arial"/>
                <a:cs typeface="Arial"/>
              </a:rPr>
              <a:t>	in	</a:t>
            </a:r>
            <a:r>
              <a:rPr sz="3300" b="1" spc="-5" dirty="0">
                <a:latin typeface="Arial"/>
                <a:cs typeface="Arial"/>
              </a:rPr>
              <a:t>each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strin</a:t>
            </a:r>
            <a:r>
              <a:rPr sz="3300" b="1" spc="-10" dirty="0">
                <a:latin typeface="Arial"/>
                <a:cs typeface="Arial"/>
              </a:rPr>
              <a:t>g</a:t>
            </a:r>
            <a:r>
              <a:rPr sz="3300" b="1" dirty="0">
                <a:latin typeface="Arial"/>
                <a:cs typeface="Arial"/>
              </a:rPr>
              <a:t>.	Th</a:t>
            </a:r>
            <a:r>
              <a:rPr sz="3300" b="1" spc="-15" dirty="0">
                <a:latin typeface="Arial"/>
                <a:cs typeface="Arial"/>
              </a:rPr>
              <a:t>i</a:t>
            </a:r>
            <a:r>
              <a:rPr sz="3300" b="1" spc="-5" dirty="0">
                <a:latin typeface="Arial"/>
                <a:cs typeface="Arial"/>
              </a:rPr>
              <a:t>s  </a:t>
            </a:r>
            <a:r>
              <a:rPr sz="3300" b="1" dirty="0">
                <a:latin typeface="Arial"/>
                <a:cs typeface="Arial"/>
              </a:rPr>
              <a:t>process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798" y="4078478"/>
            <a:ext cx="94259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  <a:tab pos="3792220" algn="l"/>
                <a:tab pos="5392420" algn="l"/>
                <a:tab pos="6480810" algn="l"/>
              </a:tabLst>
            </a:pPr>
            <a:r>
              <a:rPr sz="3300" b="1" spc="-5" dirty="0">
                <a:latin typeface="Arial"/>
                <a:cs typeface="Arial"/>
              </a:rPr>
              <a:t>continues	until	</a:t>
            </a:r>
            <a:r>
              <a:rPr sz="3300" b="1" dirty="0">
                <a:latin typeface="Arial"/>
                <a:cs typeface="Arial"/>
              </a:rPr>
              <a:t>either	</a:t>
            </a:r>
            <a:r>
              <a:rPr sz="3300" b="1" spc="-5" dirty="0">
                <a:latin typeface="Arial"/>
                <a:cs typeface="Arial"/>
              </a:rPr>
              <a:t>the	corresponding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91" y="4581652"/>
            <a:ext cx="86556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1105" algn="l"/>
                <a:tab pos="3477260" algn="l"/>
                <a:tab pos="5254625" algn="l"/>
                <a:tab pos="6005195" algn="l"/>
                <a:tab pos="6849745" algn="l"/>
              </a:tabLst>
            </a:pPr>
            <a:r>
              <a:rPr sz="3300" b="1" dirty="0">
                <a:latin typeface="Arial"/>
                <a:cs typeface="Arial"/>
              </a:rPr>
              <a:t>characters	</a:t>
            </a:r>
            <a:r>
              <a:rPr sz="3300" b="1" spc="-5" dirty="0">
                <a:latin typeface="Arial"/>
                <a:cs typeface="Arial"/>
              </a:rPr>
              <a:t>are	formed	to	be	different,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3504" y="4581652"/>
            <a:ext cx="2507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  <a:tab pos="1771650" algn="l"/>
              </a:tabLst>
            </a:pPr>
            <a:r>
              <a:rPr sz="3300" b="1" spc="-5" dirty="0">
                <a:latin typeface="Arial"/>
                <a:cs typeface="Arial"/>
              </a:rPr>
              <a:t>or	the	last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491" y="5084571"/>
            <a:ext cx="8639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character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in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one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or </a:t>
            </a:r>
            <a:r>
              <a:rPr sz="3300" b="1" dirty="0">
                <a:latin typeface="Arial"/>
                <a:cs typeface="Arial"/>
              </a:rPr>
              <a:t>both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strings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is </a:t>
            </a:r>
            <a:r>
              <a:rPr sz="3300" b="1" dirty="0">
                <a:latin typeface="Arial"/>
                <a:cs typeface="Arial"/>
              </a:rPr>
              <a:t>reached.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0610" y="337530"/>
            <a:ext cx="6453379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265937"/>
            <a:ext cx="11493500" cy="540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7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strings</a:t>
            </a:r>
            <a:r>
              <a:rPr sz="2800" b="1" spc="7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7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7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same,</a:t>
            </a:r>
            <a:r>
              <a:rPr sz="2800" b="1" spc="7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strcmp()</a:t>
            </a:r>
            <a:r>
              <a:rPr sz="2800" b="1" spc="7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</a:t>
            </a:r>
            <a:r>
              <a:rPr sz="2800" b="1" spc="7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0.</a:t>
            </a:r>
            <a:r>
              <a:rPr sz="2800" b="1" spc="7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7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7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r>
              <a:rPr sz="2800" b="1" spc="7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string</a:t>
            </a:r>
            <a:r>
              <a:rPr sz="2800" b="1" spc="7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-7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shorter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than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second,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strcmp()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negative</a:t>
            </a:r>
            <a:r>
              <a:rPr sz="2800" b="1" spc="1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value,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while</a:t>
            </a:r>
            <a:r>
              <a:rPr sz="2800" b="1" spc="1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b="1" spc="-7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larger,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positive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12700" marR="6449060">
              <a:lnSpc>
                <a:spcPts val="3760"/>
              </a:lnSpc>
              <a:spcBef>
                <a:spcPts val="190"/>
              </a:spcBef>
            </a:pP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lhs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&lt;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rhs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 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 &lt;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lhs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rhs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lhs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&gt;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rhs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 &gt;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2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string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shorter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than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another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one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following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conditions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is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true: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31165" algn="l"/>
                <a:tab pos="720090" algn="l"/>
                <a:tab pos="1804670" algn="l"/>
                <a:tab pos="2314575" algn="l"/>
                <a:tab pos="3021965" algn="l"/>
                <a:tab pos="3818890" algn="l"/>
                <a:tab pos="4980305" algn="l"/>
                <a:tab pos="5449570" algn="l"/>
                <a:tab pos="6851015" algn="l"/>
                <a:tab pos="7775575" algn="l"/>
                <a:tab pos="8263890" algn="l"/>
                <a:tab pos="8971915" algn="l"/>
                <a:tab pos="10393045" algn="l"/>
              </a:tabLst>
            </a:pP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r>
              <a:rPr sz="2800" b="1" spc="1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character</a:t>
            </a:r>
            <a:r>
              <a:rPr sz="2800" b="1" spc="1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string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matches,</a:t>
            </a:r>
            <a:r>
              <a:rPr sz="2800" b="1" spc="1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but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1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string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	value	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	the	</a:t>
            </a:r>
            <a:r>
              <a:rPr sz="2800" b="1" spc="-5" dirty="0">
                <a:latin typeface="Arial"/>
                <a:cs typeface="Arial"/>
              </a:rPr>
              <a:t>n+</a:t>
            </a:r>
            <a:r>
              <a:rPr sz="2800" b="1" dirty="0">
                <a:latin typeface="Arial"/>
                <a:cs typeface="Arial"/>
              </a:rPr>
              <a:t>1	string	is	shor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er	than	in	the	se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ond	strin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buAutoNum type="arabicPeriod"/>
              <a:tabLst>
                <a:tab pos="492125" algn="l"/>
                <a:tab pos="492759" algn="l"/>
                <a:tab pos="1127760" algn="l"/>
                <a:tab pos="2915285" algn="l"/>
                <a:tab pos="4643120" algn="l"/>
                <a:tab pos="5378450" algn="l"/>
                <a:tab pos="6095365" algn="l"/>
                <a:tab pos="6950709" algn="l"/>
                <a:tab pos="8122920" algn="l"/>
                <a:tab pos="8602345" algn="l"/>
                <a:tab pos="10010775" algn="l"/>
                <a:tab pos="10945495" algn="l"/>
              </a:tabLst>
            </a:pP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l	char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cter	match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s,	b</a:t>
            </a:r>
            <a:r>
              <a:rPr sz="2800" b="1" spc="-15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t	the	first	string	is	shorter	than	the  second.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262890"/>
            <a:ext cx="11518265" cy="501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example,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strcmp(“Notes,”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“notes”)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statement returns a negative value because the first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non-matched ASCII code </a:t>
            </a:r>
            <a:r>
              <a:rPr sz="3600" b="1" spc="-535" dirty="0">
                <a:latin typeface="Arial"/>
                <a:cs typeface="Arial"/>
              </a:rPr>
              <a:t>„N‟</a:t>
            </a:r>
            <a:r>
              <a:rPr sz="3600" b="1" spc="-5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 lower </a:t>
            </a:r>
            <a:r>
              <a:rPr sz="3600" b="1" dirty="0">
                <a:latin typeface="Arial"/>
                <a:cs typeface="Arial"/>
              </a:rPr>
              <a:t>than </a:t>
            </a:r>
            <a:r>
              <a:rPr sz="3600" b="1" spc="-5" dirty="0">
                <a:latin typeface="Arial"/>
                <a:cs typeface="Arial"/>
              </a:rPr>
              <a:t>the ASCII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code</a:t>
            </a:r>
            <a:r>
              <a:rPr sz="3600" b="1" dirty="0">
                <a:latin typeface="Arial"/>
                <a:cs typeface="Arial"/>
              </a:rPr>
              <a:t> of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405" dirty="0">
                <a:latin typeface="Arial"/>
                <a:cs typeface="Arial"/>
              </a:rPr>
              <a:t>„n.‟</a:t>
            </a:r>
            <a:r>
              <a:rPr sz="3600" b="1" spc="-4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15" dirty="0">
                <a:latin typeface="Arial"/>
                <a:cs typeface="Arial"/>
              </a:rPr>
              <a:t>strcmp(“w,”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“more”)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statement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returns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positive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value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because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initial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non-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matched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35" dirty="0">
                <a:latin typeface="Arial"/>
                <a:cs typeface="Arial"/>
              </a:rPr>
              <a:t>„w‟</a:t>
            </a:r>
            <a:r>
              <a:rPr sz="3600" b="1" spc="-5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code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ASCII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larger</a:t>
            </a:r>
            <a:r>
              <a:rPr sz="3600" b="1" dirty="0">
                <a:latin typeface="Arial"/>
                <a:cs typeface="Arial"/>
              </a:rPr>
              <a:t> than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spc="-535" dirty="0">
                <a:latin typeface="Arial"/>
                <a:cs typeface="Arial"/>
              </a:rPr>
              <a:t>„m‟ </a:t>
            </a:r>
            <a:r>
              <a:rPr sz="3600" b="1" spc="-5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ASCII code.</a:t>
            </a:r>
            <a:endParaRPr sz="3600">
              <a:latin typeface="Arial"/>
              <a:cs typeface="Arial"/>
            </a:endParaRPr>
          </a:p>
          <a:p>
            <a:pPr marL="12700" marR="30480" algn="just">
              <a:lnSpc>
                <a:spcPct val="100000"/>
              </a:lnSpc>
              <a:spcBef>
                <a:spcPts val="400"/>
              </a:spcBef>
            </a:pPr>
            <a:r>
              <a:rPr sz="3600" b="1" spc="-180" dirty="0">
                <a:latin typeface="Arial"/>
                <a:cs typeface="Arial"/>
              </a:rPr>
              <a:t>We‟ll </a:t>
            </a:r>
            <a:r>
              <a:rPr sz="3600" b="1" spc="-5" dirty="0">
                <a:latin typeface="Arial"/>
                <a:cs typeface="Arial"/>
              </a:rPr>
              <a:t>implement the strcmp() </a:t>
            </a:r>
            <a:r>
              <a:rPr sz="3600" b="1" dirty="0">
                <a:latin typeface="Arial"/>
                <a:cs typeface="Arial"/>
              </a:rPr>
              <a:t>function, to show </a:t>
            </a:r>
            <a:r>
              <a:rPr sz="3600" b="1" spc="-5" dirty="0">
                <a:latin typeface="Arial"/>
                <a:cs typeface="Arial"/>
              </a:rPr>
              <a:t>you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implementation.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914" y="65773"/>
            <a:ext cx="11322685" cy="5863590"/>
          </a:xfrm>
          <a:custGeom>
            <a:avLst/>
            <a:gdLst/>
            <a:ahLst/>
            <a:cxnLst/>
            <a:rect l="l" t="t" r="r" b="b"/>
            <a:pathLst>
              <a:path w="11322685" h="5863590">
                <a:moveTo>
                  <a:pt x="11322558" y="0"/>
                </a:moveTo>
                <a:lnTo>
                  <a:pt x="0" y="0"/>
                </a:lnTo>
                <a:lnTo>
                  <a:pt x="0" y="5863082"/>
                </a:lnTo>
                <a:lnTo>
                  <a:pt x="11322558" y="5863082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7559" y="38303"/>
            <a:ext cx="6780530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68115">
              <a:lnSpc>
                <a:spcPct val="112900"/>
              </a:lnSpc>
              <a:spcBef>
                <a:spcPts val="100"/>
              </a:spcBef>
            </a:pPr>
            <a:r>
              <a:rPr sz="2600" spc="-10" dirty="0">
                <a:latin typeface="Microsoft Sans Serif"/>
                <a:cs typeface="Microsoft Sans Serif"/>
              </a:rPr>
              <a:t>#include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&lt;stdio.h&gt; 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#include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&lt;string.h&gt;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b="1" spc="-5" dirty="0">
                <a:latin typeface="Arial"/>
                <a:cs typeface="Arial"/>
              </a:rPr>
              <a:t>int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main(</a:t>
            </a:r>
            <a:r>
              <a:rPr sz="2600" b="1" spc="-5" dirty="0">
                <a:latin typeface="Arial"/>
                <a:cs typeface="Arial"/>
              </a:rPr>
              <a:t>void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{</a:t>
            </a:r>
            <a:endParaRPr sz="26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395"/>
              </a:spcBef>
            </a:pPr>
            <a:r>
              <a:rPr sz="2600" b="1" spc="-5" dirty="0">
                <a:latin typeface="Arial"/>
                <a:cs typeface="Arial"/>
              </a:rPr>
              <a:t>char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lhs[100]</a:t>
            </a:r>
            <a:r>
              <a:rPr sz="2600" spc="6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=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"Notes",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rhs[100]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=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"notes";</a:t>
            </a:r>
            <a:endParaRPr sz="26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sz="2600" b="1" spc="-5" dirty="0">
                <a:latin typeface="Arial"/>
                <a:cs typeface="Arial"/>
              </a:rPr>
              <a:t>int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result;</a:t>
            </a:r>
            <a:endParaRPr sz="26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2600" spc="-5" dirty="0">
                <a:latin typeface="Microsoft Sans Serif"/>
                <a:cs typeface="Microsoft Sans Serif"/>
              </a:rPr>
              <a:t>result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b="1" spc="-5" dirty="0">
                <a:latin typeface="Arial"/>
                <a:cs typeface="Arial"/>
              </a:rPr>
              <a:t>strcmp</a:t>
            </a:r>
            <a:r>
              <a:rPr sz="2600" spc="-5" dirty="0">
                <a:latin typeface="Microsoft Sans Serif"/>
                <a:cs typeface="Microsoft Sans Serif"/>
              </a:rPr>
              <a:t>(lhs,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rhs);</a:t>
            </a:r>
            <a:endParaRPr sz="26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395"/>
              </a:spcBef>
            </a:pPr>
            <a:r>
              <a:rPr sz="2600" b="1" spc="-5" dirty="0">
                <a:latin typeface="Arial"/>
                <a:cs typeface="Arial"/>
              </a:rPr>
              <a:t>if</a:t>
            </a:r>
            <a:r>
              <a:rPr sz="2600" spc="-5" dirty="0">
                <a:latin typeface="Microsoft Sans Serif"/>
                <a:cs typeface="Microsoft Sans Serif"/>
              </a:rPr>
              <a:t>(result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==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0)</a:t>
            </a:r>
            <a:endParaRPr sz="2600">
              <a:latin typeface="Microsoft Sans Serif"/>
              <a:cs typeface="Microsoft Sans Serif"/>
            </a:endParaRPr>
          </a:p>
          <a:p>
            <a:pPr marL="288925">
              <a:lnSpc>
                <a:spcPct val="100000"/>
              </a:lnSpc>
              <a:spcBef>
                <a:spcPts val="405"/>
              </a:spcBef>
            </a:pPr>
            <a:r>
              <a:rPr sz="2600" b="1" spc="-5" dirty="0">
                <a:latin typeface="Arial"/>
                <a:cs typeface="Arial"/>
              </a:rPr>
              <a:t>printf</a:t>
            </a:r>
            <a:r>
              <a:rPr sz="2600" spc="-5" dirty="0">
                <a:latin typeface="Microsoft Sans Serif"/>
                <a:cs typeface="Microsoft Sans Serif"/>
              </a:rPr>
              <a:t>("The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strings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dest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and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src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are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same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");</a:t>
            </a:r>
            <a:endParaRPr sz="26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2600" b="1" spc="-5" dirty="0">
                <a:latin typeface="Arial"/>
                <a:cs typeface="Arial"/>
              </a:rPr>
              <a:t>else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{</a:t>
            </a:r>
            <a:endParaRPr sz="2600">
              <a:latin typeface="Microsoft Sans Serif"/>
              <a:cs typeface="Microsoft Sans Serif"/>
            </a:endParaRPr>
          </a:p>
          <a:p>
            <a:pPr marL="288925">
              <a:lnSpc>
                <a:spcPct val="100000"/>
              </a:lnSpc>
              <a:spcBef>
                <a:spcPts val="395"/>
              </a:spcBef>
            </a:pPr>
            <a:r>
              <a:rPr sz="2600" b="1" spc="-10" dirty="0">
                <a:latin typeface="Arial"/>
                <a:cs typeface="Arial"/>
              </a:rPr>
              <a:t>printf</a:t>
            </a:r>
            <a:r>
              <a:rPr sz="2600" spc="-10" dirty="0">
                <a:latin typeface="Microsoft Sans Serif"/>
                <a:cs typeface="Microsoft Sans Serif"/>
              </a:rPr>
              <a:t>("Different</a:t>
            </a:r>
            <a:r>
              <a:rPr sz="2600" spc="6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texts\n");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b="1" spc="-5" dirty="0">
                <a:latin typeface="Arial"/>
                <a:cs typeface="Arial"/>
              </a:rPr>
              <a:t>return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0;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731" y="256044"/>
            <a:ext cx="10187813" cy="5702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522" y="467867"/>
            <a:ext cx="1149540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In</a:t>
            </a:r>
            <a:r>
              <a:rPr sz="4000" b="1" dirty="0">
                <a:latin typeface="Arial"/>
                <a:cs typeface="Arial"/>
              </a:rPr>
              <a:t> C,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string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is</a:t>
            </a:r>
            <a:r>
              <a:rPr sz="4000" b="1" dirty="0">
                <a:latin typeface="Arial"/>
                <a:cs typeface="Arial"/>
              </a:rPr>
              <a:t> a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sequence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dirty="0">
                <a:latin typeface="Arial"/>
                <a:cs typeface="Arial"/>
              </a:rPr>
              <a:t> characters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terminated </a:t>
            </a:r>
            <a:r>
              <a:rPr sz="4000" b="1" spc="-5" dirty="0">
                <a:latin typeface="Arial"/>
                <a:cs typeface="Arial"/>
              </a:rPr>
              <a:t>by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5" dirty="0">
                <a:latin typeface="Arial"/>
                <a:cs typeface="Arial"/>
              </a:rPr>
              <a:t>null </a:t>
            </a:r>
            <a:r>
              <a:rPr sz="4000" b="1" dirty="0">
                <a:latin typeface="Arial"/>
                <a:cs typeface="Arial"/>
              </a:rPr>
              <a:t>character </a:t>
            </a:r>
            <a:r>
              <a:rPr sz="4000" b="1" spc="-254" dirty="0">
                <a:latin typeface="Arial"/>
                <a:cs typeface="Arial"/>
              </a:rPr>
              <a:t>(„\0‟). </a:t>
            </a:r>
            <a:r>
              <a:rPr sz="4000" b="1" spc="-5" dirty="0">
                <a:latin typeface="Arial"/>
                <a:cs typeface="Arial"/>
              </a:rPr>
              <a:t>Strings </a:t>
            </a:r>
            <a:r>
              <a:rPr sz="4000" b="1" dirty="0">
                <a:latin typeface="Arial"/>
                <a:cs typeface="Arial"/>
              </a:rPr>
              <a:t>can </a:t>
            </a:r>
            <a:r>
              <a:rPr sz="4000" b="1" spc="-1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create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using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string-literals,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which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are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sequences of </a:t>
            </a:r>
            <a:r>
              <a:rPr sz="4000" b="1" dirty="0">
                <a:latin typeface="Arial"/>
                <a:cs typeface="Arial"/>
              </a:rPr>
              <a:t>characters with </a:t>
            </a:r>
            <a:r>
              <a:rPr sz="4000" b="1" spc="-5" dirty="0">
                <a:latin typeface="Arial"/>
                <a:cs typeface="Arial"/>
              </a:rPr>
              <a:t>double quotation </a:t>
            </a:r>
            <a:r>
              <a:rPr sz="4000" b="1" spc="-1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marks;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for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example,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string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dirty="0">
                <a:latin typeface="Arial"/>
                <a:cs typeface="Arial"/>
              </a:rPr>
              <a:t> literal </a:t>
            </a:r>
            <a:r>
              <a:rPr sz="4000" b="1" spc="-110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“Computer Notes.” The </a:t>
            </a:r>
            <a:r>
              <a:rPr sz="4000" b="1" dirty="0">
                <a:latin typeface="Arial"/>
                <a:cs typeface="Arial"/>
              </a:rPr>
              <a:t>C library offers a wide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array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 functions</a:t>
            </a:r>
            <a:r>
              <a:rPr sz="4000" b="1" dirty="0">
                <a:latin typeface="Arial"/>
                <a:cs typeface="Arial"/>
              </a:rPr>
              <a:t> for string</a:t>
            </a:r>
            <a:r>
              <a:rPr sz="4000" b="1" spc="-5" dirty="0">
                <a:latin typeface="Arial"/>
                <a:cs typeface="Arial"/>
              </a:rPr>
              <a:t> operations.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61465"/>
            <a:ext cx="11494770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strcpy </a:t>
            </a:r>
            <a:r>
              <a:rPr sz="3200" b="1" dirty="0">
                <a:latin typeface="Arial"/>
                <a:cs typeface="Arial"/>
              </a:rPr>
              <a:t>( ) </a:t>
            </a:r>
            <a:r>
              <a:rPr sz="3200" b="1" spc="-5" dirty="0">
                <a:latin typeface="Arial"/>
                <a:cs typeface="Arial"/>
              </a:rPr>
              <a:t>function takes </a:t>
            </a:r>
            <a:r>
              <a:rPr sz="3200" b="1" dirty="0">
                <a:latin typeface="Arial"/>
                <a:cs typeface="Arial"/>
              </a:rPr>
              <a:t>two </a:t>
            </a:r>
            <a:r>
              <a:rPr sz="3200" b="1" spc="-5" dirty="0">
                <a:latin typeface="Arial"/>
                <a:cs typeface="Arial"/>
              </a:rPr>
              <a:t>arguments,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which first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argument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245" dirty="0">
                <a:latin typeface="Arial"/>
                <a:cs typeface="Arial"/>
              </a:rPr>
              <a:t>„dest‟</a:t>
            </a:r>
            <a:r>
              <a:rPr sz="3200" b="1" spc="2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4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second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argument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b="1" spc="-290" dirty="0">
                <a:latin typeface="Arial"/>
                <a:cs typeface="Arial"/>
              </a:rPr>
              <a:t>„src‟</a:t>
            </a:r>
            <a:r>
              <a:rPr sz="3200" b="1" spc="3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 be a string variable or string constant. It copies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1320" dirty="0">
                <a:latin typeface="Arial"/>
                <a:cs typeface="Arial"/>
              </a:rPr>
              <a:t> </a:t>
            </a:r>
            <a:r>
              <a:rPr sz="3200" b="1" spc="13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contents</a:t>
            </a:r>
            <a:r>
              <a:rPr sz="3200" b="1" spc="1320" dirty="0">
                <a:latin typeface="Arial"/>
                <a:cs typeface="Arial"/>
              </a:rPr>
              <a:t> </a:t>
            </a:r>
            <a:r>
              <a:rPr sz="3200" b="1" spc="13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875" dirty="0">
                <a:latin typeface="Arial"/>
                <a:cs typeface="Arial"/>
              </a:rPr>
              <a:t>  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spc="875" dirty="0">
                <a:latin typeface="Arial"/>
                <a:cs typeface="Arial"/>
              </a:rPr>
              <a:t>  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245" dirty="0">
                <a:latin typeface="Arial"/>
                <a:cs typeface="Arial"/>
              </a:rPr>
              <a:t>„src„,</a:t>
            </a:r>
            <a:r>
              <a:rPr sz="3200" b="1" spc="395" dirty="0">
                <a:latin typeface="Arial"/>
                <a:cs typeface="Arial"/>
              </a:rPr>
              <a:t>  </a:t>
            </a:r>
            <a:r>
              <a:rPr sz="3200" b="1" spc="40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including</a:t>
            </a:r>
            <a:r>
              <a:rPr sz="3200" b="1" spc="875" dirty="0">
                <a:latin typeface="Arial"/>
                <a:cs typeface="Arial"/>
              </a:rPr>
              <a:t>  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null </a:t>
            </a:r>
            <a:r>
              <a:rPr sz="3200" b="1" spc="-95" dirty="0">
                <a:latin typeface="Arial"/>
                <a:cs typeface="Arial"/>
              </a:rPr>
              <a:t>character(„\0‟), </a:t>
            </a:r>
            <a:r>
              <a:rPr sz="3200" b="1" spc="-5" dirty="0">
                <a:latin typeface="Arial"/>
                <a:cs typeface="Arial"/>
              </a:rPr>
              <a:t>replacing what was previously stored </a:t>
            </a:r>
            <a:r>
              <a:rPr sz="3200" b="1" spc="-15" dirty="0">
                <a:latin typeface="Arial"/>
                <a:cs typeface="Arial"/>
              </a:rPr>
              <a:t>in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210" dirty="0">
                <a:latin typeface="Arial"/>
                <a:cs typeface="Arial"/>
              </a:rPr>
              <a:t>„dest‟.</a:t>
            </a:r>
            <a:r>
              <a:rPr sz="3200" b="1" spc="-204" dirty="0">
                <a:latin typeface="Arial"/>
                <a:cs typeface="Arial"/>
              </a:rPr>
              <a:t> </a:t>
            </a:r>
            <a:r>
              <a:rPr sz="3200" b="1" spc="-85" dirty="0">
                <a:latin typeface="Arial"/>
                <a:cs typeface="Arial"/>
              </a:rPr>
              <a:t>You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use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==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copy </a:t>
            </a:r>
            <a:r>
              <a:rPr sz="3200" b="1" spc="-5" dirty="0">
                <a:latin typeface="Arial"/>
                <a:cs typeface="Arial"/>
              </a:rPr>
              <a:t> integers, </a:t>
            </a:r>
            <a:r>
              <a:rPr sz="3200" b="1" spc="-25" dirty="0">
                <a:latin typeface="Arial"/>
                <a:cs typeface="Arial"/>
              </a:rPr>
              <a:t>However, </a:t>
            </a:r>
            <a:r>
              <a:rPr sz="3200" b="1" dirty="0">
                <a:latin typeface="Arial"/>
                <a:cs typeface="Arial"/>
              </a:rPr>
              <a:t>you </a:t>
            </a:r>
            <a:r>
              <a:rPr sz="3200" b="1" spc="-150" dirty="0">
                <a:latin typeface="Arial"/>
                <a:cs typeface="Arial"/>
              </a:rPr>
              <a:t>can‟t </a:t>
            </a:r>
            <a:r>
              <a:rPr sz="3200" b="1" spc="-5" dirty="0">
                <a:latin typeface="Arial"/>
                <a:cs typeface="Arial"/>
              </a:rPr>
              <a:t>use the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b="1" spc="-5" dirty="0">
                <a:latin typeface="Arial"/>
                <a:cs typeface="Arial"/>
              </a:rPr>
              <a:t>operator to copy 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strings.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represented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arrays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characters with a terminating </a:t>
            </a:r>
            <a:r>
              <a:rPr sz="3200" b="1" spc="-15" dirty="0">
                <a:latin typeface="Arial"/>
                <a:cs typeface="Arial"/>
              </a:rPr>
              <a:t>null-character, </a:t>
            </a:r>
            <a:r>
              <a:rPr sz="3200" b="1" spc="-5" dirty="0">
                <a:latin typeface="Arial"/>
                <a:cs typeface="Arial"/>
              </a:rPr>
              <a:t>so using the =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will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only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save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address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(pointer)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241" y="337530"/>
            <a:ext cx="6246116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262890"/>
            <a:ext cx="11493500" cy="561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=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operator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can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used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to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copy</a:t>
            </a:r>
            <a:r>
              <a:rPr sz="3600" b="1" spc="985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integer,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However, </a:t>
            </a:r>
            <a:r>
              <a:rPr sz="3600" b="1" dirty="0">
                <a:latin typeface="Arial"/>
                <a:cs typeface="Arial"/>
              </a:rPr>
              <a:t>you </a:t>
            </a:r>
            <a:r>
              <a:rPr sz="3600" b="1" spc="-165" dirty="0">
                <a:latin typeface="Arial"/>
                <a:cs typeface="Arial"/>
              </a:rPr>
              <a:t>can‟t </a:t>
            </a:r>
            <a:r>
              <a:rPr sz="3600" b="1" spc="-5" dirty="0">
                <a:latin typeface="Arial"/>
                <a:cs typeface="Arial"/>
              </a:rPr>
              <a:t>use the </a:t>
            </a:r>
            <a:r>
              <a:rPr sz="3600" b="1" dirty="0">
                <a:latin typeface="Arial"/>
                <a:cs typeface="Arial"/>
              </a:rPr>
              <a:t>= </a:t>
            </a:r>
            <a:r>
              <a:rPr sz="3600" b="1" spc="-5" dirty="0">
                <a:latin typeface="Arial"/>
                <a:cs typeface="Arial"/>
              </a:rPr>
              <a:t>operator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copy the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strings. </a:t>
            </a:r>
            <a:r>
              <a:rPr sz="3600" b="1" dirty="0">
                <a:latin typeface="Arial"/>
                <a:cs typeface="Arial"/>
              </a:rPr>
              <a:t>Strings </a:t>
            </a:r>
            <a:r>
              <a:rPr sz="3600" b="1" spc="-5" dirty="0">
                <a:latin typeface="Arial"/>
                <a:cs typeface="Arial"/>
              </a:rPr>
              <a:t>in C represent character arrays </a:t>
            </a:r>
            <a:r>
              <a:rPr sz="3600" b="1" dirty="0">
                <a:latin typeface="Arial"/>
                <a:cs typeface="Arial"/>
              </a:rPr>
              <a:t>with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terminating </a:t>
            </a:r>
            <a:r>
              <a:rPr sz="3600" b="1" dirty="0">
                <a:latin typeface="Arial"/>
                <a:cs typeface="Arial"/>
              </a:rPr>
              <a:t>null </a:t>
            </a:r>
            <a:r>
              <a:rPr sz="3600" b="1" spc="-25" dirty="0">
                <a:latin typeface="Arial"/>
                <a:cs typeface="Arial"/>
              </a:rPr>
              <a:t>character, </a:t>
            </a:r>
            <a:r>
              <a:rPr sz="3600" b="1" spc="-5" dirty="0">
                <a:latin typeface="Arial"/>
                <a:cs typeface="Arial"/>
              </a:rPr>
              <a:t>so the </a:t>
            </a:r>
            <a:r>
              <a:rPr sz="3600" b="1" dirty="0">
                <a:latin typeface="Arial"/>
                <a:cs typeface="Arial"/>
              </a:rPr>
              <a:t>= </a:t>
            </a:r>
            <a:r>
              <a:rPr sz="3600" b="1" spc="-5" dirty="0">
                <a:latin typeface="Arial"/>
                <a:cs typeface="Arial"/>
              </a:rPr>
              <a:t>operator saves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 </a:t>
            </a:r>
            <a:r>
              <a:rPr sz="3600" b="1" dirty="0">
                <a:latin typeface="Arial"/>
                <a:cs typeface="Arial"/>
              </a:rPr>
              <a:t>address.</a:t>
            </a: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example,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char str[10];str </a:t>
            </a:r>
            <a:r>
              <a:rPr sz="3600" b="1" dirty="0">
                <a:latin typeface="Arial"/>
                <a:cs typeface="Arial"/>
              </a:rPr>
              <a:t>= "Notes"; </a:t>
            </a:r>
            <a:r>
              <a:rPr sz="3600" b="1" spc="-5" dirty="0">
                <a:latin typeface="Arial"/>
                <a:cs typeface="Arial"/>
              </a:rPr>
              <a:t>/* </a:t>
            </a:r>
            <a:r>
              <a:rPr sz="3600" b="1" spc="-15" dirty="0">
                <a:latin typeface="Arial"/>
                <a:cs typeface="Arial"/>
              </a:rPr>
              <a:t>Wrong, </a:t>
            </a:r>
            <a:r>
              <a:rPr sz="3600" b="1" spc="-5" dirty="0">
                <a:latin typeface="Arial"/>
                <a:cs typeface="Arial"/>
              </a:rPr>
              <a:t>since str is an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array.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*/In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fact,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strcpy()</a:t>
            </a:r>
            <a:r>
              <a:rPr sz="3600" b="1" dirty="0">
                <a:latin typeface="Arial"/>
                <a:cs typeface="Arial"/>
              </a:rPr>
              <a:t> function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available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string.h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copy </a:t>
            </a:r>
            <a:r>
              <a:rPr sz="3600" b="1" dirty="0">
                <a:latin typeface="Arial"/>
                <a:cs typeface="Arial"/>
              </a:rPr>
              <a:t>strings. Sufficient </a:t>
            </a:r>
            <a:r>
              <a:rPr sz="3600" b="1" spc="-5" dirty="0">
                <a:latin typeface="Arial"/>
                <a:cs typeface="Arial"/>
              </a:rPr>
              <a:t>space must be </a:t>
            </a:r>
            <a:r>
              <a:rPr sz="3600" b="1" dirty="0">
                <a:latin typeface="Arial"/>
                <a:cs typeface="Arial"/>
              </a:rPr>
              <a:t> allocated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before</a:t>
            </a:r>
            <a:r>
              <a:rPr sz="3600" b="1" dirty="0">
                <a:latin typeface="Arial"/>
                <a:cs typeface="Arial"/>
              </a:rPr>
              <a:t> copying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destination.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262890"/>
            <a:ext cx="11406505" cy="501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600" b="1" dirty="0">
                <a:solidFill>
                  <a:srgbClr val="E2A092"/>
                </a:solidFill>
                <a:latin typeface="Arial"/>
                <a:cs typeface="Arial"/>
              </a:rPr>
              <a:t> : </a:t>
            </a:r>
            <a:r>
              <a:rPr sz="3600" spc="-5" dirty="0">
                <a:latin typeface="Microsoft Sans Serif"/>
                <a:cs typeface="Microsoft Sans Serif"/>
              </a:rPr>
              <a:t>char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*strcpy(char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*dest,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const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char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*src); </a:t>
            </a:r>
            <a:r>
              <a:rPr sz="3600" dirty="0">
                <a:latin typeface="Microsoft Sans Serif"/>
                <a:cs typeface="Microsoft Sans Serif"/>
              </a:rPr>
              <a:t> strcpy()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copies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into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u="heavy" spc="-4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Microsoft Sans Serif"/>
                <a:cs typeface="Microsoft Sans Serif"/>
                <a:hlinkClick r:id="rId2"/>
              </a:rPr>
              <a:t>memory</a:t>
            </a:r>
            <a:r>
              <a:rPr sz="3600" spc="-40" dirty="0">
                <a:latin typeface="Microsoft Sans Serif"/>
                <a:cs typeface="Microsoft Sans Serif"/>
              </a:rPr>
              <a:t>.</a:t>
            </a:r>
            <a:r>
              <a:rPr sz="3600" spc="-17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After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copying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null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character,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strcpy()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ends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and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returns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pointer.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strcpy()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80" dirty="0">
                <a:latin typeface="Microsoft Sans Serif"/>
                <a:cs typeface="Microsoft Sans Serif"/>
              </a:rPr>
              <a:t>can‟t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modify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since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 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declare</a:t>
            </a:r>
            <a:r>
              <a:rPr sz="3600" spc="9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as</a:t>
            </a:r>
            <a:r>
              <a:rPr sz="3600" spc="9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const.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9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strcpy()</a:t>
            </a:r>
            <a:r>
              <a:rPr sz="3600" spc="9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and</a:t>
            </a:r>
            <a:r>
              <a:rPr sz="3600" spc="8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strncpy()</a:t>
            </a:r>
            <a:r>
              <a:rPr sz="3600" spc="8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behavior </a:t>
            </a:r>
            <a:r>
              <a:rPr sz="360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are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undefined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when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source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and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destination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strings </a:t>
            </a:r>
            <a:r>
              <a:rPr sz="360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overlap.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In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example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below,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strcpy()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copies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“Notes”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in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-50" dirty="0">
                <a:latin typeface="Microsoft Sans Serif"/>
                <a:cs typeface="Microsoft Sans Serif"/>
              </a:rPr>
              <a:t>str.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600" spc="-5" dirty="0">
                <a:latin typeface="Microsoft Sans Serif"/>
                <a:cs typeface="Microsoft Sans Serif"/>
              </a:rPr>
              <a:t>char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str[10];strcpy(str,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"Notes");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1" y="142472"/>
            <a:ext cx="10885170" cy="6507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0311" y="862063"/>
            <a:ext cx="11322685" cy="4963795"/>
          </a:xfrm>
          <a:custGeom>
            <a:avLst/>
            <a:gdLst/>
            <a:ahLst/>
            <a:cxnLst/>
            <a:rect l="l" t="t" r="r" b="b"/>
            <a:pathLst>
              <a:path w="11322685" h="4963795">
                <a:moveTo>
                  <a:pt x="11322558" y="0"/>
                </a:moveTo>
                <a:lnTo>
                  <a:pt x="0" y="0"/>
                </a:lnTo>
                <a:lnTo>
                  <a:pt x="0" y="4963541"/>
                </a:lnTo>
                <a:lnTo>
                  <a:pt x="11322558" y="496354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931" y="835456"/>
            <a:ext cx="5066665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3270">
              <a:lnSpc>
                <a:spcPct val="111900"/>
              </a:lnSpc>
              <a:spcBef>
                <a:spcPts val="95"/>
              </a:spcBef>
            </a:pPr>
            <a:r>
              <a:rPr sz="2800" spc="-5" dirty="0">
                <a:latin typeface="Microsoft Sans Serif"/>
                <a:cs typeface="Microsoft Sans Serif"/>
              </a:rPr>
              <a:t>#include </a:t>
            </a:r>
            <a:r>
              <a:rPr sz="2800" dirty="0">
                <a:latin typeface="Microsoft Sans Serif"/>
                <a:cs typeface="Microsoft Sans Serif"/>
              </a:rPr>
              <a:t>&lt;stdio.h&gt;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#include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&lt;string.h&gt;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int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main(</a:t>
            </a:r>
            <a:r>
              <a:rPr sz="2800" b="1" spc="-5" dirty="0">
                <a:latin typeface="Arial"/>
                <a:cs typeface="Arial"/>
              </a:rPr>
              <a:t>void</a:t>
            </a:r>
            <a:r>
              <a:rPr sz="2800" spc="-5" dirty="0">
                <a:latin typeface="Microsoft Sans Serif"/>
                <a:cs typeface="Microsoft Sans Serif"/>
              </a:rPr>
              <a:t>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{</a:t>
            </a:r>
            <a:endParaRPr sz="2800">
              <a:latin typeface="Microsoft Sans Serif"/>
              <a:cs typeface="Microsoft Sans Serif"/>
            </a:endParaRPr>
          </a:p>
          <a:p>
            <a:pPr marL="110489" marR="372110">
              <a:lnSpc>
                <a:spcPct val="111900"/>
              </a:lnSpc>
            </a:pPr>
            <a:r>
              <a:rPr sz="2800" b="1" dirty="0">
                <a:latin typeface="Arial"/>
                <a:cs typeface="Arial"/>
              </a:rPr>
              <a:t>char </a:t>
            </a:r>
            <a:r>
              <a:rPr sz="2800" spc="-5" dirty="0">
                <a:latin typeface="Microsoft Sans Serif"/>
                <a:cs typeface="Microsoft Sans Serif"/>
              </a:rPr>
              <a:t>lhs[100],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rhs[100];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printf</a:t>
            </a:r>
            <a:r>
              <a:rPr sz="2800" dirty="0">
                <a:latin typeface="Microsoft Sans Serif"/>
                <a:cs typeface="Microsoft Sans Serif"/>
              </a:rPr>
              <a:t>("Enter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text: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");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fgets</a:t>
            </a:r>
            <a:r>
              <a:rPr sz="2800" dirty="0">
                <a:latin typeface="Microsoft Sans Serif"/>
                <a:cs typeface="Microsoft Sans Serif"/>
              </a:rPr>
              <a:t>(rhs,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sizeof</a:t>
            </a:r>
            <a:r>
              <a:rPr sz="2800" dirty="0">
                <a:latin typeface="Microsoft Sans Serif"/>
                <a:cs typeface="Microsoft Sans Serif"/>
              </a:rPr>
              <a:t>(rhs),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stdin);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strcpy</a:t>
            </a:r>
            <a:r>
              <a:rPr sz="2800" dirty="0">
                <a:latin typeface="Microsoft Sans Serif"/>
                <a:cs typeface="Microsoft Sans Serif"/>
              </a:rPr>
              <a:t>(lhs,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rhs);</a:t>
            </a:r>
            <a:endParaRPr sz="2800">
              <a:latin typeface="Microsoft Sans Serif"/>
              <a:cs typeface="Microsoft Sans Serif"/>
            </a:endParaRPr>
          </a:p>
          <a:p>
            <a:pPr marL="110489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latin typeface="Arial"/>
                <a:cs typeface="Arial"/>
              </a:rPr>
              <a:t>printf</a:t>
            </a:r>
            <a:r>
              <a:rPr sz="2800" dirty="0">
                <a:latin typeface="Microsoft Sans Serif"/>
                <a:cs typeface="Microsoft Sans Serif"/>
              </a:rPr>
              <a:t>("Copied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text: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%s\n", </a:t>
            </a:r>
            <a:r>
              <a:rPr sz="2800" spc="-5" dirty="0">
                <a:latin typeface="Microsoft Sans Serif"/>
                <a:cs typeface="Microsoft Sans Serif"/>
              </a:rPr>
              <a:t>lhs);</a:t>
            </a:r>
            <a:endParaRPr sz="2800">
              <a:latin typeface="Microsoft Sans Serif"/>
              <a:cs typeface="Microsoft Sans Serif"/>
            </a:endParaRPr>
          </a:p>
          <a:p>
            <a:pPr marL="110489">
              <a:lnSpc>
                <a:spcPct val="100000"/>
              </a:lnSpc>
              <a:spcBef>
                <a:spcPts val="405"/>
              </a:spcBef>
            </a:pP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0;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Microsoft Sans Serif"/>
                <a:cs typeface="Microsoft Sans Serif"/>
              </a:rPr>
              <a:t>}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08" y="419074"/>
            <a:ext cx="10427843" cy="52738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59180"/>
            <a:ext cx="11304905" cy="391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functions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strchr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and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strrchr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find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character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in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an 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array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characters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that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is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NUL-terminated.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Strchr 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returns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first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occurrence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pointer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and</a:t>
            </a:r>
            <a:r>
              <a:rPr sz="3600" spc="5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strrchr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last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occurrence.</a:t>
            </a: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Syntax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: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char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*strrchr(const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char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*src,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int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chr);It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scans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i="1" dirty="0">
                <a:latin typeface="Arial"/>
                <a:cs typeface="Arial"/>
              </a:rPr>
              <a:t>src </a:t>
            </a:r>
            <a:r>
              <a:rPr sz="3600" spc="-15" dirty="0">
                <a:latin typeface="Microsoft Sans Serif"/>
                <a:cs typeface="Microsoft Sans Serif"/>
              </a:rPr>
              <a:t>in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the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reverse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direction,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looking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for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specific </a:t>
            </a:r>
            <a:r>
              <a:rPr sz="3600" dirty="0">
                <a:latin typeface="Microsoft Sans Serif"/>
                <a:cs typeface="Microsoft Sans Serif"/>
              </a:rPr>
              <a:t> character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i="1" dirty="0">
                <a:latin typeface="Arial"/>
                <a:cs typeface="Arial"/>
              </a:rPr>
              <a:t>chr</a:t>
            </a:r>
            <a:r>
              <a:rPr sz="3600" dirty="0">
                <a:latin typeface="Microsoft Sans Serif"/>
                <a:cs typeface="Microsoft Sans Serif"/>
              </a:rPr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6DC4E2-BC4C-4469-B9C6-AD1EF67E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91" y="462534"/>
            <a:ext cx="11177016" cy="553998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 and  </a:t>
            </a:r>
            <a:r>
              <a:rPr lang="en-US" dirty="0" err="1"/>
              <a:t>strrchr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65684"/>
            <a:ext cx="11322685" cy="5789930"/>
          </a:xfrm>
          <a:custGeom>
            <a:avLst/>
            <a:gdLst/>
            <a:ahLst/>
            <a:cxnLst/>
            <a:rect l="l" t="t" r="r" b="b"/>
            <a:pathLst>
              <a:path w="11322685" h="5789930">
                <a:moveTo>
                  <a:pt x="11322558" y="0"/>
                </a:moveTo>
                <a:lnTo>
                  <a:pt x="0" y="0"/>
                </a:lnTo>
                <a:lnTo>
                  <a:pt x="0" y="5789421"/>
                </a:lnTo>
                <a:lnTo>
                  <a:pt x="11322558" y="578942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38912"/>
            <a:ext cx="6683375" cy="564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8445" algn="just">
              <a:lnSpc>
                <a:spcPct val="113300"/>
              </a:lnSpc>
              <a:spcBef>
                <a:spcPts val="100"/>
              </a:spcBef>
            </a:pPr>
            <a:r>
              <a:rPr sz="2500" spc="-5" dirty="0">
                <a:latin typeface="Microsoft Sans Serif"/>
                <a:cs typeface="Microsoft Sans Serif"/>
              </a:rPr>
              <a:t>#include &lt;stdio.h&gt;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#includ</a:t>
            </a:r>
            <a:r>
              <a:rPr sz="2500" spc="-20" dirty="0">
                <a:latin typeface="Microsoft Sans Serif"/>
                <a:cs typeface="Microsoft Sans Serif"/>
              </a:rPr>
              <a:t>e</a:t>
            </a:r>
            <a:r>
              <a:rPr sz="2500" dirty="0">
                <a:latin typeface="Microsoft Sans Serif"/>
                <a:cs typeface="Microsoft Sans Serif"/>
              </a:rPr>
              <a:t>&lt;</a:t>
            </a:r>
            <a:r>
              <a:rPr sz="2500" spc="-5" dirty="0">
                <a:latin typeface="Microsoft Sans Serif"/>
                <a:cs typeface="Microsoft Sans Serif"/>
              </a:rPr>
              <a:t>strin</a:t>
            </a:r>
            <a:r>
              <a:rPr sz="2500" spc="-15" dirty="0">
                <a:latin typeface="Microsoft Sans Serif"/>
                <a:cs typeface="Microsoft Sans Serif"/>
              </a:rPr>
              <a:t>g</a:t>
            </a:r>
            <a:r>
              <a:rPr sz="2500" dirty="0">
                <a:latin typeface="Microsoft Sans Serif"/>
                <a:cs typeface="Microsoft Sans Serif"/>
              </a:rPr>
              <a:t>.h&gt;  </a:t>
            </a:r>
            <a:r>
              <a:rPr sz="2500" b="1" dirty="0">
                <a:latin typeface="Arial"/>
                <a:cs typeface="Arial"/>
              </a:rPr>
              <a:t>int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main()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{</a:t>
            </a:r>
            <a:endParaRPr sz="2500">
              <a:latin typeface="Microsoft Sans Serif"/>
              <a:cs typeface="Microsoft Sans Serif"/>
            </a:endParaRPr>
          </a:p>
          <a:p>
            <a:pPr marL="101600">
              <a:lnSpc>
                <a:spcPct val="100000"/>
              </a:lnSpc>
              <a:spcBef>
                <a:spcPts val="405"/>
              </a:spcBef>
            </a:pPr>
            <a:r>
              <a:rPr sz="2500" b="1" dirty="0">
                <a:latin typeface="Arial"/>
                <a:cs typeface="Arial"/>
              </a:rPr>
              <a:t>char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src[]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=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"Computer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Notes",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chr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=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't';</a:t>
            </a:r>
            <a:endParaRPr sz="2500">
              <a:latin typeface="Microsoft Sans Serif"/>
              <a:cs typeface="Microsoft Sans Serif"/>
            </a:endParaRPr>
          </a:p>
          <a:p>
            <a:pPr marL="101600" marR="2219325">
              <a:lnSpc>
                <a:spcPct val="113300"/>
              </a:lnSpc>
              <a:spcBef>
                <a:spcPts val="5"/>
              </a:spcBef>
            </a:pPr>
            <a:r>
              <a:rPr sz="2500" b="1" dirty="0">
                <a:latin typeface="Arial"/>
                <a:cs typeface="Arial"/>
              </a:rPr>
              <a:t>char </a:t>
            </a:r>
            <a:r>
              <a:rPr sz="2500" dirty="0">
                <a:latin typeface="Microsoft Sans Serif"/>
                <a:cs typeface="Microsoft Sans Serif"/>
              </a:rPr>
              <a:t>*toSearchFor; 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toSearchFor</a:t>
            </a:r>
            <a:r>
              <a:rPr sz="2500" spc="-1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=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b="1" dirty="0">
                <a:latin typeface="Arial"/>
                <a:cs typeface="Arial"/>
              </a:rPr>
              <a:t>strchr</a:t>
            </a:r>
            <a:r>
              <a:rPr sz="2500" dirty="0">
                <a:latin typeface="Microsoft Sans Serif"/>
                <a:cs typeface="Microsoft Sans Serif"/>
              </a:rPr>
              <a:t>(src,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chr);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b="1" dirty="0">
                <a:latin typeface="Arial"/>
                <a:cs typeface="Arial"/>
              </a:rPr>
              <a:t>if</a:t>
            </a:r>
            <a:r>
              <a:rPr sz="2500" dirty="0">
                <a:latin typeface="Microsoft Sans Serif"/>
                <a:cs typeface="Microsoft Sans Serif"/>
              </a:rPr>
              <a:t>(toSearchFor)</a:t>
            </a:r>
            <a:endParaRPr sz="2500">
              <a:latin typeface="Microsoft Sans Serif"/>
              <a:cs typeface="Microsoft Sans Serif"/>
            </a:endParaRPr>
          </a:p>
          <a:p>
            <a:pPr marL="101600" marR="5080" indent="177165">
              <a:lnSpc>
                <a:spcPct val="113300"/>
              </a:lnSpc>
            </a:pPr>
            <a:r>
              <a:rPr sz="2500" b="1" dirty="0">
                <a:latin typeface="Arial"/>
                <a:cs typeface="Arial"/>
              </a:rPr>
              <a:t>printf</a:t>
            </a:r>
            <a:r>
              <a:rPr sz="2500" dirty="0">
                <a:latin typeface="Microsoft Sans Serif"/>
                <a:cs typeface="Microsoft Sans Serif"/>
              </a:rPr>
              <a:t>("First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position</a:t>
            </a:r>
            <a:r>
              <a:rPr sz="2500" dirty="0">
                <a:latin typeface="Microsoft Sans Serif"/>
                <a:cs typeface="Microsoft Sans Serif"/>
              </a:rPr>
              <a:t> of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: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%s\n",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toSearchFor);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toSearchFor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=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b="1" dirty="0">
                <a:latin typeface="Arial"/>
                <a:cs typeface="Arial"/>
              </a:rPr>
              <a:t>strrchr</a:t>
            </a:r>
            <a:r>
              <a:rPr sz="2500" dirty="0">
                <a:latin typeface="Microsoft Sans Serif"/>
                <a:cs typeface="Microsoft Sans Serif"/>
              </a:rPr>
              <a:t>(src,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chr); 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b="1" dirty="0">
                <a:latin typeface="Arial"/>
                <a:cs typeface="Arial"/>
              </a:rPr>
              <a:t>if</a:t>
            </a:r>
            <a:r>
              <a:rPr sz="2500" dirty="0">
                <a:latin typeface="Microsoft Sans Serif"/>
                <a:cs typeface="Microsoft Sans Serif"/>
              </a:rPr>
              <a:t>(toSearchFor)</a:t>
            </a:r>
            <a:endParaRPr sz="2500">
              <a:latin typeface="Microsoft Sans Serif"/>
              <a:cs typeface="Microsoft Sans Serif"/>
            </a:endParaRPr>
          </a:p>
          <a:p>
            <a:pPr marL="279400">
              <a:lnSpc>
                <a:spcPct val="100000"/>
              </a:lnSpc>
              <a:spcBef>
                <a:spcPts val="405"/>
              </a:spcBef>
            </a:pPr>
            <a:r>
              <a:rPr sz="2500" b="1" dirty="0">
                <a:latin typeface="Arial"/>
                <a:cs typeface="Arial"/>
              </a:rPr>
              <a:t>printf</a:t>
            </a:r>
            <a:r>
              <a:rPr sz="2500" dirty="0">
                <a:latin typeface="Microsoft Sans Serif"/>
                <a:cs typeface="Microsoft Sans Serif"/>
              </a:rPr>
              <a:t>("Last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position</a:t>
            </a:r>
            <a:r>
              <a:rPr sz="2500" dirty="0">
                <a:latin typeface="Microsoft Sans Serif"/>
                <a:cs typeface="Microsoft Sans Serif"/>
              </a:rPr>
              <a:t> of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: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%s",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toSearchFor);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500" b="1" dirty="0">
                <a:latin typeface="Arial"/>
                <a:cs typeface="Arial"/>
              </a:rPr>
              <a:t>return</a:t>
            </a:r>
            <a:r>
              <a:rPr sz="2500" b="1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0;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500" dirty="0">
                <a:latin typeface="Microsoft Sans Serif"/>
                <a:cs typeface="Microsoft Sans Serif"/>
              </a:rPr>
              <a:t>}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375" y="871994"/>
            <a:ext cx="9983216" cy="4850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889" y="134873"/>
            <a:ext cx="205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Outputs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62990"/>
            <a:ext cx="1104773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The stricmp() is one of the c programming string function in which two 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strings are compared, without distinction between uppercase and 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lowercase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letters.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If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the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strings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are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the same,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0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comes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back.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Otherwise,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 </a:t>
            </a:r>
            <a:r>
              <a:rPr sz="2500" b="1" spc="-68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non-zero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value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will</a:t>
            </a:r>
            <a:r>
              <a:rPr sz="2500" b="1" spc="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return.</a:t>
            </a:r>
            <a:endParaRPr sz="2500">
              <a:latin typeface="Arial"/>
              <a:cs typeface="Arial"/>
            </a:endParaRPr>
          </a:p>
          <a:p>
            <a:pPr marL="12700" marR="273685">
              <a:lnSpc>
                <a:spcPct val="100000"/>
              </a:lnSpc>
              <a:spcBef>
                <a:spcPts val="405"/>
              </a:spcBef>
            </a:pPr>
            <a:r>
              <a:rPr sz="2500" b="1" dirty="0">
                <a:latin typeface="Arial"/>
                <a:cs typeface="Arial"/>
              </a:rPr>
              <a:t>Syntax : stricmp(dest, src); Step by </a:t>
            </a:r>
            <a:r>
              <a:rPr sz="2500" b="1" spc="-5" dirty="0">
                <a:latin typeface="Arial"/>
                <a:cs typeface="Arial"/>
              </a:rPr>
              <a:t>Step </a:t>
            </a:r>
            <a:r>
              <a:rPr sz="2500" b="1" dirty="0">
                <a:latin typeface="Arial"/>
                <a:cs typeface="Arial"/>
              </a:rPr>
              <a:t>working of the below Program </a:t>
            </a:r>
            <a:r>
              <a:rPr sz="2500" b="1" spc="-68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Code: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500" b="1" spc="-40" dirty="0">
                <a:latin typeface="Arial"/>
                <a:cs typeface="Arial"/>
              </a:rPr>
              <a:t>START</a:t>
            </a:r>
            <a:endParaRPr sz="2500">
              <a:latin typeface="Arial"/>
              <a:cs typeface="Arial"/>
            </a:endParaRPr>
          </a:p>
          <a:p>
            <a:pPr marL="12700" marR="66675" algn="just">
              <a:lnSpc>
                <a:spcPct val="100000"/>
              </a:lnSpc>
              <a:spcBef>
                <a:spcPts val="405"/>
              </a:spcBef>
            </a:pPr>
            <a:r>
              <a:rPr sz="2500" b="1" dirty="0">
                <a:latin typeface="Arial"/>
                <a:cs typeface="Arial"/>
              </a:rPr>
              <a:t>Step 1 → </a:t>
            </a:r>
            <a:r>
              <a:rPr sz="2500" b="1" spc="-95" dirty="0">
                <a:latin typeface="Arial"/>
                <a:cs typeface="Arial"/>
              </a:rPr>
              <a:t>To </a:t>
            </a:r>
            <a:r>
              <a:rPr sz="2500" b="1" dirty="0">
                <a:latin typeface="Arial"/>
                <a:cs typeface="Arial"/>
              </a:rPr>
              <a:t>use stricmp(), we need to declare #include&lt;string.h&gt; </a:t>
            </a:r>
            <a:r>
              <a:rPr sz="2500" b="1" spc="-5" dirty="0">
                <a:latin typeface="Arial"/>
                <a:cs typeface="Arial"/>
              </a:rPr>
              <a:t>header </a:t>
            </a:r>
            <a:r>
              <a:rPr sz="2500" b="1" spc="-68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file.</a:t>
            </a:r>
            <a:endParaRPr sz="2500">
              <a:latin typeface="Arial"/>
              <a:cs typeface="Arial"/>
            </a:endParaRPr>
          </a:p>
          <a:p>
            <a:pPr marL="12700" marR="4422140" algn="just">
              <a:lnSpc>
                <a:spcPct val="113300"/>
              </a:lnSpc>
            </a:pPr>
            <a:r>
              <a:rPr sz="2500" b="1" dirty="0">
                <a:latin typeface="Arial"/>
                <a:cs typeface="Arial"/>
              </a:rPr>
              <a:t>Step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2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→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stricmp()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accepts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two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parameters. </a:t>
            </a:r>
            <a:r>
              <a:rPr sz="2500" b="1" spc="-68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Step 3 → </a:t>
            </a:r>
            <a:r>
              <a:rPr sz="2500" b="1" spc="-5" dirty="0">
                <a:latin typeface="Arial"/>
                <a:cs typeface="Arial"/>
              </a:rPr>
              <a:t>Both </a:t>
            </a:r>
            <a:r>
              <a:rPr sz="2500" b="1" dirty="0">
                <a:latin typeface="Arial"/>
                <a:cs typeface="Arial"/>
              </a:rPr>
              <a:t>parameters </a:t>
            </a:r>
            <a:r>
              <a:rPr sz="2500" b="1" spc="-5" dirty="0">
                <a:latin typeface="Arial"/>
                <a:cs typeface="Arial"/>
              </a:rPr>
              <a:t>must </a:t>
            </a:r>
            <a:r>
              <a:rPr sz="2500" b="1" dirty="0">
                <a:latin typeface="Arial"/>
                <a:cs typeface="Arial"/>
              </a:rPr>
              <a:t>be a </a:t>
            </a:r>
            <a:r>
              <a:rPr sz="2500" b="1" spc="-5" dirty="0">
                <a:latin typeface="Arial"/>
                <a:cs typeface="Arial"/>
              </a:rPr>
              <a:t>string. </a:t>
            </a:r>
            <a:r>
              <a:rPr sz="2500" b="1" spc="-680" dirty="0">
                <a:latin typeface="Arial"/>
                <a:cs typeface="Arial"/>
              </a:rPr>
              <a:t> </a:t>
            </a:r>
            <a:r>
              <a:rPr sz="2500" b="1" spc="-15" dirty="0">
                <a:latin typeface="Arial"/>
                <a:cs typeface="Arial"/>
              </a:rPr>
              <a:t>STOP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524" y="337530"/>
            <a:ext cx="6293359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65684"/>
            <a:ext cx="11322685" cy="5789930"/>
          </a:xfrm>
          <a:custGeom>
            <a:avLst/>
            <a:gdLst/>
            <a:ahLst/>
            <a:cxnLst/>
            <a:rect l="l" t="t" r="r" b="b"/>
            <a:pathLst>
              <a:path w="11322685" h="5789930">
                <a:moveTo>
                  <a:pt x="11322558" y="0"/>
                </a:moveTo>
                <a:lnTo>
                  <a:pt x="0" y="0"/>
                </a:lnTo>
                <a:lnTo>
                  <a:pt x="0" y="5789421"/>
                </a:lnTo>
                <a:lnTo>
                  <a:pt x="11322558" y="578942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41199"/>
            <a:ext cx="6150610" cy="581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66820" algn="just">
              <a:lnSpc>
                <a:spcPct val="115199"/>
              </a:lnSpc>
              <a:spcBef>
                <a:spcPts val="95"/>
              </a:spcBef>
            </a:pPr>
            <a:r>
              <a:rPr sz="2200" spc="-5" dirty="0">
                <a:latin typeface="Microsoft Sans Serif"/>
                <a:cs typeface="Microsoft Sans Serif"/>
              </a:rPr>
              <a:t>#include &lt;stdio.h&gt;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#include &lt;stdlib.h&gt;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#include &lt;string.h&gt; </a:t>
            </a:r>
            <a:r>
              <a:rPr sz="2200" spc="-57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int </a:t>
            </a:r>
            <a:r>
              <a:rPr sz="2200" spc="-5" dirty="0">
                <a:latin typeface="Microsoft Sans Serif"/>
                <a:cs typeface="Microsoft Sans Serif"/>
              </a:rPr>
              <a:t>main(</a:t>
            </a: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spc="-5" dirty="0">
                <a:latin typeface="Microsoft Sans Serif"/>
                <a:cs typeface="Microsoft Sans Serif"/>
              </a:rPr>
              <a:t>)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{</a:t>
            </a:r>
            <a:endParaRPr sz="2200">
              <a:latin typeface="Microsoft Sans Serif"/>
              <a:cs typeface="Microsoft Sans Serif"/>
            </a:endParaRPr>
          </a:p>
          <a:p>
            <a:pPr marL="90170" algn="just">
              <a:lnSpc>
                <a:spcPct val="100000"/>
              </a:lnSpc>
              <a:spcBef>
                <a:spcPts val="395"/>
              </a:spcBef>
            </a:pPr>
            <a:r>
              <a:rPr sz="2200" b="1" dirty="0">
                <a:latin typeface="Arial"/>
                <a:cs typeface="Arial"/>
              </a:rPr>
              <a:t>char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dest[20]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"Computer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Notes";</a:t>
            </a:r>
            <a:endParaRPr sz="2200">
              <a:latin typeface="Microsoft Sans Serif"/>
              <a:cs typeface="Microsoft Sans Serif"/>
            </a:endParaRPr>
          </a:p>
          <a:p>
            <a:pPr marL="90170" algn="just">
              <a:lnSpc>
                <a:spcPct val="100000"/>
              </a:lnSpc>
              <a:spcBef>
                <a:spcPts val="405"/>
              </a:spcBef>
            </a:pPr>
            <a:r>
              <a:rPr sz="2200" b="1" dirty="0">
                <a:latin typeface="Arial"/>
                <a:cs typeface="Arial"/>
              </a:rPr>
              <a:t>char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src[20]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"COMPUTER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NOTES";</a:t>
            </a:r>
            <a:endParaRPr sz="2200">
              <a:latin typeface="Microsoft Sans Serif"/>
              <a:cs typeface="Microsoft Sans Serif"/>
            </a:endParaRPr>
          </a:p>
          <a:p>
            <a:pPr marL="90170" algn="just">
              <a:lnSpc>
                <a:spcPct val="100000"/>
              </a:lnSpc>
              <a:spcBef>
                <a:spcPts val="400"/>
              </a:spcBef>
            </a:pPr>
            <a:r>
              <a:rPr sz="2200" b="1" dirty="0">
                <a:latin typeface="Arial"/>
                <a:cs typeface="Arial"/>
              </a:rPr>
              <a:t>int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n;</a:t>
            </a:r>
            <a:endParaRPr sz="22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395"/>
              </a:spcBef>
            </a:pPr>
            <a:r>
              <a:rPr sz="2200" dirty="0">
                <a:latin typeface="Microsoft Sans Serif"/>
                <a:cs typeface="Microsoft Sans Serif"/>
              </a:rPr>
              <a:t>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stricmp(dest,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src);</a:t>
            </a:r>
            <a:endParaRPr sz="22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405"/>
              </a:spcBef>
            </a:pPr>
            <a:r>
              <a:rPr sz="2200" b="1" spc="-5" dirty="0">
                <a:latin typeface="Arial"/>
                <a:cs typeface="Arial"/>
              </a:rPr>
              <a:t>if</a:t>
            </a:r>
            <a:r>
              <a:rPr sz="2200" spc="-5" dirty="0">
                <a:latin typeface="Microsoft Sans Serif"/>
                <a:cs typeface="Microsoft Sans Serif"/>
              </a:rPr>
              <a:t>(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==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0)</a:t>
            </a:r>
            <a:endParaRPr sz="2200">
              <a:latin typeface="Microsoft Sans Serif"/>
              <a:cs typeface="Microsoft Sans Serif"/>
            </a:endParaRPr>
          </a:p>
          <a:p>
            <a:pPr marL="245745">
              <a:lnSpc>
                <a:spcPct val="100000"/>
              </a:lnSpc>
              <a:spcBef>
                <a:spcPts val="400"/>
              </a:spcBef>
            </a:pPr>
            <a:r>
              <a:rPr sz="2200" b="1" dirty="0">
                <a:latin typeface="Arial"/>
                <a:cs typeface="Arial"/>
              </a:rPr>
              <a:t>printf</a:t>
            </a:r>
            <a:r>
              <a:rPr sz="2200" dirty="0">
                <a:latin typeface="Microsoft Sans Serif"/>
                <a:cs typeface="Microsoft Sans Serif"/>
              </a:rPr>
              <a:t>("The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strings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are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same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");</a:t>
            </a:r>
            <a:endParaRPr sz="22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Arial"/>
                <a:cs typeface="Arial"/>
              </a:rPr>
              <a:t>else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if</a:t>
            </a:r>
            <a:r>
              <a:rPr sz="2200" spc="-5" dirty="0">
                <a:latin typeface="Microsoft Sans Serif"/>
                <a:cs typeface="Microsoft Sans Serif"/>
              </a:rPr>
              <a:t>(n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==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-1)</a:t>
            </a:r>
            <a:endParaRPr sz="2200">
              <a:latin typeface="Microsoft Sans Serif"/>
              <a:cs typeface="Microsoft Sans Serif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</a:pPr>
            <a:r>
              <a:rPr sz="2200" b="1" dirty="0">
                <a:latin typeface="Arial"/>
                <a:cs typeface="Arial"/>
              </a:rPr>
              <a:t>printf</a:t>
            </a:r>
            <a:r>
              <a:rPr sz="2200" dirty="0">
                <a:latin typeface="Microsoft Sans Serif"/>
                <a:cs typeface="Microsoft Sans Serif"/>
              </a:rPr>
              <a:t>("The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string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dest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lesser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src");</a:t>
            </a:r>
            <a:endParaRPr sz="2200">
              <a:latin typeface="Microsoft Sans Serif"/>
              <a:cs typeface="Microsoft Sans Serif"/>
            </a:endParaRPr>
          </a:p>
          <a:p>
            <a:pPr marL="90170">
              <a:lnSpc>
                <a:spcPct val="100000"/>
              </a:lnSpc>
              <a:spcBef>
                <a:spcPts val="400"/>
              </a:spcBef>
              <a:tabLst>
                <a:tab pos="790575" algn="l"/>
              </a:tabLst>
            </a:pPr>
            <a:r>
              <a:rPr sz="2200" b="1" spc="-5" dirty="0">
                <a:latin typeface="Arial"/>
                <a:cs typeface="Arial"/>
              </a:rPr>
              <a:t>else	</a:t>
            </a:r>
            <a:r>
              <a:rPr sz="2200" b="1" dirty="0">
                <a:latin typeface="Arial"/>
                <a:cs typeface="Arial"/>
              </a:rPr>
              <a:t>printf</a:t>
            </a:r>
            <a:r>
              <a:rPr sz="2200" dirty="0">
                <a:latin typeface="Microsoft Sans Serif"/>
                <a:cs typeface="Microsoft Sans Serif"/>
              </a:rPr>
              <a:t>("The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string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dest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greater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src");</a:t>
            </a:r>
            <a:endParaRPr sz="2200">
              <a:latin typeface="Microsoft Sans Serif"/>
              <a:cs typeface="Microsoft Sans Serif"/>
            </a:endParaRPr>
          </a:p>
          <a:p>
            <a:pPr marL="245745">
              <a:lnSpc>
                <a:spcPct val="100000"/>
              </a:lnSpc>
              <a:spcBef>
                <a:spcPts val="400"/>
              </a:spcBef>
            </a:pPr>
            <a:r>
              <a:rPr sz="2200" b="1" dirty="0">
                <a:latin typeface="Arial"/>
                <a:cs typeface="Arial"/>
              </a:rPr>
              <a:t>return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0;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Microsoft Sans Serif"/>
                <a:cs typeface="Microsoft Sans Serif"/>
              </a:rPr>
              <a:t>}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4162" y="173228"/>
          <a:ext cx="11262360" cy="573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8890">
                        <a:lnSpc>
                          <a:spcPts val="391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15"/>
                        </a:lnSpc>
                      </a:pPr>
                      <a:r>
                        <a:rPr sz="3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33">
                <a:tc>
                  <a:txBody>
                    <a:bodyPr/>
                    <a:lstStyle/>
                    <a:p>
                      <a:pPr marL="8890">
                        <a:lnSpc>
                          <a:spcPts val="391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strcat()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15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concatenate(merge)</a:t>
                      </a:r>
                      <a:r>
                        <a:rPr sz="33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strings.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890">
                        <a:lnSpc>
                          <a:spcPts val="391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strcmp()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15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compare</a:t>
                      </a:r>
                      <a:r>
                        <a:rPr sz="33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two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strings.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33">
                <a:tc>
                  <a:txBody>
                    <a:bodyPr/>
                    <a:lstStyle/>
                    <a:p>
                      <a:pPr marL="8890">
                        <a:lnSpc>
                          <a:spcPts val="391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strcpy()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15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copy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another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259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stricmp()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20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compare</a:t>
                      </a:r>
                      <a:r>
                        <a:rPr sz="33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two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strings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ignoring</a:t>
                      </a:r>
                      <a:r>
                        <a:rPr sz="33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their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case.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marL="8890">
                        <a:lnSpc>
                          <a:spcPts val="3915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strlen()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15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calculate</a:t>
                      </a:r>
                      <a:r>
                        <a:rPr sz="33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length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8890">
                        <a:lnSpc>
                          <a:spcPts val="3920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strlwr()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20"/>
                        </a:lnSpc>
                      </a:pP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Converts</a:t>
                      </a:r>
                      <a:r>
                        <a:rPr sz="33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3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given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33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lowercase.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marL="8890">
                        <a:lnSpc>
                          <a:spcPts val="3920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strrev()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20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reverse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3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given</a:t>
                      </a:r>
                      <a:r>
                        <a:rPr sz="33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8890">
                        <a:lnSpc>
                          <a:spcPts val="3920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strupr()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20"/>
                        </a:lnSpc>
                      </a:pP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Converts</a:t>
                      </a:r>
                      <a:r>
                        <a:rPr sz="33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3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given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33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33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dirty="0">
                          <a:latin typeface="Microsoft Sans Serif"/>
                          <a:cs typeface="Microsoft Sans Serif"/>
                        </a:rPr>
                        <a:t>uppercase.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83">
                <a:tc>
                  <a:txBody>
                    <a:bodyPr/>
                    <a:lstStyle/>
                    <a:p>
                      <a:pPr marL="8890">
                        <a:lnSpc>
                          <a:spcPts val="3920"/>
                        </a:lnSpc>
                      </a:pPr>
                      <a:r>
                        <a:rPr sz="3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strdup()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920"/>
                        </a:lnSpc>
                      </a:pP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Duplicates</a:t>
                      </a:r>
                      <a:r>
                        <a:rPr sz="33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33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3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3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61465"/>
            <a:ext cx="11494770" cy="446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strlwr() is one of the c programming string functions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convert the </a:t>
            </a:r>
            <a:r>
              <a:rPr sz="3200" b="1" dirty="0">
                <a:latin typeface="Arial"/>
                <a:cs typeface="Arial"/>
              </a:rPr>
              <a:t>UPPERCASED </a:t>
            </a:r>
            <a:r>
              <a:rPr sz="3200" b="1" spc="-5" dirty="0">
                <a:latin typeface="Arial"/>
                <a:cs typeface="Arial"/>
              </a:rPr>
              <a:t>characters to lowercase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characters.</a:t>
            </a:r>
            <a:r>
              <a:rPr sz="3200" b="1" spc="8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8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takes</a:t>
            </a:r>
            <a:r>
              <a:rPr sz="3200" b="1" spc="8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8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argument</a:t>
            </a:r>
            <a:r>
              <a:rPr sz="3200" b="1" spc="85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str,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</a:t>
            </a:r>
            <a:r>
              <a:rPr sz="3200" b="1" spc="8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8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8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variable.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 </a:t>
            </a:r>
            <a:r>
              <a:rPr sz="3200" b="1" spc="-10" dirty="0">
                <a:latin typeface="Arial"/>
                <a:cs typeface="Arial"/>
              </a:rPr>
              <a:t>takes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form,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95"/>
              </a:spcBef>
            </a:pPr>
            <a:r>
              <a:rPr sz="32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200" b="1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3200" b="1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strlwr(src);After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converting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into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lowercase, it stores the result back in string str and returns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str.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Consider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</a:t>
            </a:r>
            <a:r>
              <a:rPr sz="3200" b="1" spc="-5" dirty="0">
                <a:latin typeface="Arial"/>
                <a:cs typeface="Arial"/>
              </a:rPr>
              <a:t> example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where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contents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“HELLO”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function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call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strlwr(str);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result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value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“hello”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being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assigned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str.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171" y="337530"/>
            <a:ext cx="5830826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6" y="270493"/>
            <a:ext cx="10809733" cy="428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8068" y="1155474"/>
            <a:ext cx="9036685" cy="35725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600" b="1" spc="-55" dirty="0">
                <a:latin typeface="Arial"/>
                <a:cs typeface="Arial"/>
              </a:rPr>
              <a:t>START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3600" dirty="0">
                <a:latin typeface="Microsoft Sans Serif"/>
                <a:cs typeface="Microsoft Sans Serif"/>
              </a:rPr>
              <a:t>Step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1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→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To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use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strlwr(),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we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need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to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declare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#include&lt;string.h&gt;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header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file.</a:t>
            </a:r>
            <a:endParaRPr sz="3600">
              <a:latin typeface="Microsoft Sans Serif"/>
              <a:cs typeface="Microsoft Sans Serif"/>
            </a:endParaRPr>
          </a:p>
          <a:p>
            <a:pPr marL="12700" marR="428625">
              <a:lnSpc>
                <a:spcPct val="109200"/>
              </a:lnSpc>
              <a:spcBef>
                <a:spcPts val="5"/>
              </a:spcBef>
            </a:pPr>
            <a:r>
              <a:rPr sz="3600" spc="-5" dirty="0">
                <a:latin typeface="Microsoft Sans Serif"/>
                <a:cs typeface="Microsoft Sans Serif"/>
              </a:rPr>
              <a:t>Step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2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→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strlwr()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accepts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one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parameters.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Step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3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→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Parameter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must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be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string.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600" b="1" spc="-20" dirty="0">
                <a:latin typeface="Arial"/>
                <a:cs typeface="Arial"/>
              </a:rPr>
              <a:t>STOP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537591"/>
            <a:ext cx="11322685" cy="4963795"/>
          </a:xfrm>
          <a:custGeom>
            <a:avLst/>
            <a:gdLst/>
            <a:ahLst/>
            <a:cxnLst/>
            <a:rect l="l" t="t" r="r" b="b"/>
            <a:pathLst>
              <a:path w="11322685" h="4963795">
                <a:moveTo>
                  <a:pt x="11322558" y="0"/>
                </a:moveTo>
                <a:lnTo>
                  <a:pt x="0" y="0"/>
                </a:lnTo>
                <a:lnTo>
                  <a:pt x="0" y="4963540"/>
                </a:lnTo>
                <a:lnTo>
                  <a:pt x="11322558" y="4963540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509472"/>
            <a:ext cx="7028815" cy="379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92525" algn="just">
              <a:lnSpc>
                <a:spcPct val="110400"/>
              </a:lnSpc>
              <a:spcBef>
                <a:spcPts val="95"/>
              </a:spcBef>
            </a:pPr>
            <a:r>
              <a:rPr sz="3200" spc="-10" dirty="0">
                <a:latin typeface="Microsoft Sans Serif"/>
                <a:cs typeface="Microsoft Sans Serif"/>
              </a:rPr>
              <a:t>#include </a:t>
            </a:r>
            <a:r>
              <a:rPr sz="3200" spc="-5" dirty="0">
                <a:latin typeface="Microsoft Sans Serif"/>
                <a:cs typeface="Microsoft Sans Serif"/>
              </a:rPr>
              <a:t>&lt;stdio.h&gt;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#includ</a:t>
            </a:r>
            <a:r>
              <a:rPr sz="3200" spc="-25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&lt;</a:t>
            </a:r>
            <a:r>
              <a:rPr sz="3200" spc="-5" dirty="0">
                <a:latin typeface="Microsoft Sans Serif"/>
                <a:cs typeface="Microsoft Sans Serif"/>
              </a:rPr>
              <a:t>string.</a:t>
            </a:r>
            <a:r>
              <a:rPr sz="3200" spc="-20" dirty="0">
                <a:latin typeface="Microsoft Sans Serif"/>
                <a:cs typeface="Microsoft Sans Serif"/>
              </a:rPr>
              <a:t>h</a:t>
            </a:r>
            <a:r>
              <a:rPr sz="3200" spc="-5" dirty="0">
                <a:latin typeface="Microsoft Sans Serif"/>
                <a:cs typeface="Microsoft Sans Serif"/>
              </a:rPr>
              <a:t>&gt;  </a:t>
            </a:r>
            <a:r>
              <a:rPr sz="3200" b="1" dirty="0">
                <a:latin typeface="Arial"/>
                <a:cs typeface="Arial"/>
              </a:rPr>
              <a:t>int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main()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{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405"/>
              </a:spcBef>
            </a:pPr>
            <a:r>
              <a:rPr sz="3200" b="1" spc="-5" dirty="0">
                <a:latin typeface="Arial"/>
                <a:cs typeface="Arial"/>
              </a:rPr>
              <a:t>char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src[50]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=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"COMPUTER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NOTES";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395"/>
              </a:spcBef>
            </a:pPr>
            <a:r>
              <a:rPr sz="3200" b="1" spc="-5" dirty="0">
                <a:latin typeface="Arial"/>
                <a:cs typeface="Arial"/>
              </a:rPr>
              <a:t>printf</a:t>
            </a:r>
            <a:r>
              <a:rPr sz="3200" spc="-5" dirty="0">
                <a:latin typeface="Microsoft Sans Serif"/>
                <a:cs typeface="Microsoft Sans Serif"/>
              </a:rPr>
              <a:t>("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%s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strlwr(src));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return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0;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spc="-5" dirty="0">
                <a:latin typeface="Microsoft Sans Serif"/>
                <a:cs typeface="Microsoft Sans Serif"/>
              </a:rPr>
              <a:t>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59180"/>
            <a:ext cx="11493500" cy="33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strrev( </a:t>
            </a:r>
            <a:r>
              <a:rPr sz="3600" b="1" dirty="0">
                <a:latin typeface="Arial"/>
                <a:cs typeface="Arial"/>
              </a:rPr>
              <a:t>) function is one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the c </a:t>
            </a:r>
            <a:r>
              <a:rPr sz="3600" b="1" spc="-5" dirty="0">
                <a:latin typeface="Arial"/>
                <a:cs typeface="Arial"/>
              </a:rPr>
              <a:t>programming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</a:t>
            </a:r>
            <a:r>
              <a:rPr sz="3600" b="1" dirty="0">
                <a:latin typeface="Arial"/>
                <a:cs typeface="Arial"/>
              </a:rPr>
              <a:t> function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which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used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reverse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given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string,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except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terminating</a:t>
            </a:r>
            <a:r>
              <a:rPr sz="3600" b="1" dirty="0">
                <a:latin typeface="Arial"/>
                <a:cs typeface="Arial"/>
              </a:rPr>
              <a:t> null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character.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It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returns the </a:t>
            </a:r>
            <a:r>
              <a:rPr sz="3600" b="1" dirty="0">
                <a:latin typeface="Arial"/>
                <a:cs typeface="Arial"/>
              </a:rPr>
              <a:t>pointer to </a:t>
            </a:r>
            <a:r>
              <a:rPr sz="3600" b="1" spc="-5" dirty="0">
                <a:latin typeface="Arial"/>
                <a:cs typeface="Arial"/>
              </a:rPr>
              <a:t>a reversed string. So </a:t>
            </a:r>
            <a:r>
              <a:rPr sz="3600" b="1" dirty="0">
                <a:latin typeface="Arial"/>
                <a:cs typeface="Arial"/>
              </a:rPr>
              <a:t>on using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this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function on </a:t>
            </a:r>
            <a:r>
              <a:rPr sz="3600" b="1" spc="-5" dirty="0">
                <a:latin typeface="Arial"/>
                <a:cs typeface="Arial"/>
              </a:rPr>
              <a:t>the string</a:t>
            </a:r>
            <a:r>
              <a:rPr sz="3600" b="1" dirty="0">
                <a:latin typeface="Arial"/>
                <a:cs typeface="Arial"/>
              </a:rPr>
              <a:t> “hello,”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we get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“olleh”.</a:t>
            </a: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3600" b="1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600" b="1" spc="-4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3600" b="1" spc="-30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strrev(src);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337530"/>
            <a:ext cx="5828538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495043"/>
            <a:ext cx="9595485" cy="35725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600" b="1" spc="-55" dirty="0">
                <a:latin typeface="Arial"/>
                <a:cs typeface="Arial"/>
              </a:rPr>
              <a:t>START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 →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40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 strrev(),</a:t>
            </a:r>
            <a:r>
              <a:rPr sz="3600" b="1" dirty="0">
                <a:latin typeface="Arial"/>
                <a:cs typeface="Arial"/>
              </a:rPr>
              <a:t> we </a:t>
            </a:r>
            <a:r>
              <a:rPr sz="3600" b="1" spc="-5" dirty="0">
                <a:latin typeface="Arial"/>
                <a:cs typeface="Arial"/>
              </a:rPr>
              <a:t>need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declare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#include&lt;string.h&gt;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header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  <a:p>
            <a:pPr marL="12700" marR="428625">
              <a:lnSpc>
                <a:spcPct val="109200"/>
              </a:lnSpc>
            </a:pP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2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→ strrev()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accepts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parameters.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3 →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Parameter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must be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string.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600" b="1" spc="-20" dirty="0">
                <a:latin typeface="Arial"/>
                <a:cs typeface="Arial"/>
              </a:rPr>
              <a:t>STOP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72" y="246122"/>
            <a:ext cx="10850119" cy="88620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537591"/>
            <a:ext cx="11322685" cy="4963795"/>
          </a:xfrm>
          <a:custGeom>
            <a:avLst/>
            <a:gdLst/>
            <a:ahLst/>
            <a:cxnLst/>
            <a:rect l="l" t="t" r="r" b="b"/>
            <a:pathLst>
              <a:path w="11322685" h="4963795">
                <a:moveTo>
                  <a:pt x="11322558" y="0"/>
                </a:moveTo>
                <a:lnTo>
                  <a:pt x="0" y="0"/>
                </a:lnTo>
                <a:lnTo>
                  <a:pt x="0" y="4963540"/>
                </a:lnTo>
                <a:lnTo>
                  <a:pt x="11322558" y="4963540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506730"/>
            <a:ext cx="5405755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8460" algn="just">
              <a:lnSpc>
                <a:spcPct val="109300"/>
              </a:lnSpc>
              <a:spcBef>
                <a:spcPts val="100"/>
              </a:spcBef>
            </a:pPr>
            <a:r>
              <a:rPr sz="3600" spc="-10" dirty="0">
                <a:latin typeface="Microsoft Sans Serif"/>
                <a:cs typeface="Microsoft Sans Serif"/>
              </a:rPr>
              <a:t>#include </a:t>
            </a:r>
            <a:r>
              <a:rPr sz="3600" spc="-5" dirty="0">
                <a:latin typeface="Microsoft Sans Serif"/>
                <a:cs typeface="Microsoft Sans Serif"/>
              </a:rPr>
              <a:t>&lt;stdio.h&gt;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</a:t>
            </a:r>
            <a:r>
              <a:rPr sz="3600" spc="-10" dirty="0">
                <a:latin typeface="Microsoft Sans Serif"/>
                <a:cs typeface="Microsoft Sans Serif"/>
              </a:rPr>
              <a:t>h</a:t>
            </a:r>
            <a:r>
              <a:rPr sz="3600" dirty="0">
                <a:latin typeface="Microsoft Sans Serif"/>
                <a:cs typeface="Microsoft Sans Serif"/>
              </a:rPr>
              <a:t>&gt;  </a:t>
            </a:r>
            <a:r>
              <a:rPr sz="3600" b="1" dirty="0">
                <a:latin typeface="Arial"/>
                <a:cs typeface="Arial"/>
              </a:rPr>
              <a:t>int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main()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{</a:t>
            </a:r>
            <a:endParaRPr sz="3600">
              <a:latin typeface="Microsoft Sans Serif"/>
              <a:cs typeface="Microsoft Sans Serif"/>
            </a:endParaRPr>
          </a:p>
          <a:p>
            <a:pPr marL="266065" marR="5080">
              <a:lnSpc>
                <a:spcPts val="4720"/>
              </a:lnSpc>
              <a:spcBef>
                <a:spcPts val="220"/>
              </a:spcBef>
            </a:pP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src[20]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=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"Notes"; 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%s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",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strrev(src));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b="1" spc="-5" dirty="0">
                <a:latin typeface="Arial"/>
                <a:cs typeface="Arial"/>
              </a:rPr>
              <a:t>return </a:t>
            </a:r>
            <a:r>
              <a:rPr sz="3600" dirty="0">
                <a:latin typeface="Microsoft Sans Serif"/>
                <a:cs typeface="Microsoft Sans Serif"/>
              </a:rPr>
              <a:t>0;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600" dirty="0">
                <a:latin typeface="Microsoft Sans Serif"/>
                <a:cs typeface="Microsoft Sans Serif"/>
              </a:rPr>
              <a:t>}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59941"/>
            <a:ext cx="11492865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latin typeface="Arial"/>
                <a:cs typeface="Arial"/>
              </a:rPr>
              <a:t>The</a:t>
            </a:r>
            <a:r>
              <a:rPr sz="3500" b="1" spc="46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strupr()</a:t>
            </a:r>
            <a:r>
              <a:rPr sz="3500" b="1" spc="459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function</a:t>
            </a:r>
            <a:r>
              <a:rPr sz="3500" b="1" spc="46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is</a:t>
            </a:r>
            <a:r>
              <a:rPr sz="3500" b="1" spc="459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just</a:t>
            </a:r>
            <a:r>
              <a:rPr sz="3500" b="1" spc="47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the</a:t>
            </a:r>
            <a:r>
              <a:rPr sz="3500" b="1" spc="459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reverse</a:t>
            </a:r>
            <a:r>
              <a:rPr sz="3500" b="1" spc="47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of</a:t>
            </a:r>
            <a:r>
              <a:rPr sz="3500" b="1" spc="45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the</a:t>
            </a:r>
            <a:r>
              <a:rPr sz="3500" b="1" spc="46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strlwr </a:t>
            </a:r>
            <a:r>
              <a:rPr sz="3500" b="1" spc="-96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()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function.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It</a:t>
            </a:r>
            <a:r>
              <a:rPr sz="3500" b="1" dirty="0">
                <a:latin typeface="Arial"/>
                <a:cs typeface="Arial"/>
              </a:rPr>
              <a:t> is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used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to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converts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the</a:t>
            </a:r>
            <a:r>
              <a:rPr sz="3500" b="1" dirty="0">
                <a:latin typeface="Arial"/>
                <a:cs typeface="Arial"/>
              </a:rPr>
              <a:t> lowercase 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characters</a:t>
            </a:r>
            <a:r>
              <a:rPr sz="3500" b="1" spc="93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to</a:t>
            </a:r>
            <a:r>
              <a:rPr sz="3500" b="1" spc="93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UPPERCASE</a:t>
            </a:r>
            <a:r>
              <a:rPr sz="3500" b="1" spc="94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characters.</a:t>
            </a:r>
            <a:r>
              <a:rPr sz="3500" b="1" spc="93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It</a:t>
            </a:r>
            <a:r>
              <a:rPr sz="3500" b="1" spc="92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takes</a:t>
            </a:r>
            <a:r>
              <a:rPr sz="3500" b="1" spc="93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one </a:t>
            </a:r>
            <a:r>
              <a:rPr sz="3500" b="1" spc="-96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argument </a:t>
            </a:r>
            <a:r>
              <a:rPr sz="3500" b="1" spc="-55" dirty="0">
                <a:latin typeface="Arial"/>
                <a:cs typeface="Arial"/>
              </a:rPr>
              <a:t>str, </a:t>
            </a:r>
            <a:r>
              <a:rPr sz="3500" b="1" spc="-5" dirty="0">
                <a:latin typeface="Arial"/>
                <a:cs typeface="Arial"/>
              </a:rPr>
              <a:t>which </a:t>
            </a:r>
            <a:r>
              <a:rPr sz="3500" b="1" dirty="0">
                <a:latin typeface="Arial"/>
                <a:cs typeface="Arial"/>
              </a:rPr>
              <a:t>is </a:t>
            </a:r>
            <a:r>
              <a:rPr sz="3500" b="1" spc="-5" dirty="0">
                <a:latin typeface="Arial"/>
                <a:cs typeface="Arial"/>
              </a:rPr>
              <a:t>a string </a:t>
            </a:r>
            <a:r>
              <a:rPr sz="3500" b="1" dirty="0">
                <a:latin typeface="Arial"/>
                <a:cs typeface="Arial"/>
              </a:rPr>
              <a:t>variable. </a:t>
            </a:r>
            <a:r>
              <a:rPr sz="3500" b="1" spc="-5" dirty="0">
                <a:latin typeface="Arial"/>
                <a:cs typeface="Arial"/>
              </a:rPr>
              <a:t>Its </a:t>
            </a:r>
            <a:r>
              <a:rPr sz="3500" b="1" dirty="0">
                <a:latin typeface="Arial"/>
                <a:cs typeface="Arial"/>
              </a:rPr>
              <a:t>takes </a:t>
            </a:r>
            <a:r>
              <a:rPr sz="3500" b="1" spc="-5" dirty="0">
                <a:latin typeface="Arial"/>
                <a:cs typeface="Arial"/>
              </a:rPr>
              <a:t>the 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following</a:t>
            </a:r>
            <a:r>
              <a:rPr sz="3500" b="1" spc="1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form,</a:t>
            </a:r>
            <a:endParaRPr sz="3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35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500" b="1" spc="92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3500" b="1" spc="919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strupr(src)Consider</a:t>
            </a:r>
            <a:r>
              <a:rPr sz="3500" b="1" spc="93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an</a:t>
            </a:r>
            <a:r>
              <a:rPr sz="3500" b="1" spc="92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example</a:t>
            </a:r>
            <a:r>
              <a:rPr sz="3500" b="1" spc="93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where</a:t>
            </a:r>
            <a:r>
              <a:rPr sz="3500" b="1" spc="935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the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491" y="4311903"/>
            <a:ext cx="18764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500" b="1" spc="-5" dirty="0">
                <a:latin typeface="Arial"/>
                <a:cs typeface="Arial"/>
              </a:rPr>
              <a:t>contents  function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038" y="4311903"/>
            <a:ext cx="49358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870">
              <a:lnSpc>
                <a:spcPct val="100000"/>
              </a:lnSpc>
              <a:spcBef>
                <a:spcPts val="95"/>
              </a:spcBef>
              <a:tabLst>
                <a:tab pos="868680" algn="l"/>
                <a:tab pos="1085215" algn="l"/>
                <a:tab pos="1450340" algn="l"/>
                <a:tab pos="3019425" algn="l"/>
                <a:tab pos="3711575" algn="l"/>
              </a:tabLst>
            </a:pPr>
            <a:r>
              <a:rPr sz="3500" b="1" spc="-5" dirty="0">
                <a:latin typeface="Arial"/>
                <a:cs typeface="Arial"/>
              </a:rPr>
              <a:t>of	a	string	variable </a:t>
            </a:r>
            <a:r>
              <a:rPr sz="3500" b="1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call</a:t>
            </a:r>
            <a:r>
              <a:rPr sz="3500" b="1" dirty="0">
                <a:latin typeface="Arial"/>
                <a:cs typeface="Arial"/>
              </a:rPr>
              <a:t>		</a:t>
            </a:r>
            <a:r>
              <a:rPr sz="3500" b="1" spc="-5" dirty="0">
                <a:latin typeface="Arial"/>
                <a:cs typeface="Arial"/>
              </a:rPr>
              <a:t>strup</a:t>
            </a:r>
            <a:r>
              <a:rPr sz="3500" b="1" spc="5" dirty="0">
                <a:latin typeface="Arial"/>
                <a:cs typeface="Arial"/>
              </a:rPr>
              <a:t>r</a:t>
            </a:r>
            <a:r>
              <a:rPr sz="3500" b="1" spc="-10" dirty="0">
                <a:latin typeface="Arial"/>
                <a:cs typeface="Arial"/>
              </a:rPr>
              <a:t>(</a:t>
            </a:r>
            <a:r>
              <a:rPr sz="3500" b="1" spc="-5" dirty="0">
                <a:latin typeface="Arial"/>
                <a:cs typeface="Arial"/>
              </a:rPr>
              <a:t>st</a:t>
            </a:r>
            <a:r>
              <a:rPr sz="3500" b="1" dirty="0">
                <a:latin typeface="Arial"/>
                <a:cs typeface="Arial"/>
              </a:rPr>
              <a:t>r</a:t>
            </a:r>
            <a:r>
              <a:rPr sz="3500" b="1" spc="-10" dirty="0">
                <a:latin typeface="Arial"/>
                <a:cs typeface="Arial"/>
              </a:rPr>
              <a:t>)</a:t>
            </a:r>
            <a:r>
              <a:rPr sz="3500" b="1" spc="-5" dirty="0">
                <a:latin typeface="Arial"/>
                <a:cs typeface="Arial"/>
              </a:rPr>
              <a:t>;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-5" dirty="0">
                <a:latin typeface="Arial"/>
                <a:cs typeface="Arial"/>
              </a:rPr>
              <a:t>r</a:t>
            </a:r>
            <a:r>
              <a:rPr sz="3500" b="1" spc="5" dirty="0">
                <a:latin typeface="Arial"/>
                <a:cs typeface="Arial"/>
              </a:rPr>
              <a:t>e</a:t>
            </a:r>
            <a:r>
              <a:rPr sz="3500" b="1" spc="-5" dirty="0">
                <a:latin typeface="Arial"/>
                <a:cs typeface="Arial"/>
              </a:rPr>
              <a:t>sult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3395" y="4311903"/>
            <a:ext cx="438721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 marR="5080" indent="-217804">
              <a:lnSpc>
                <a:spcPct val="100000"/>
              </a:lnSpc>
              <a:spcBef>
                <a:spcPts val="95"/>
              </a:spcBef>
              <a:tabLst>
                <a:tab pos="913765" algn="l"/>
                <a:tab pos="955040" algn="l"/>
                <a:tab pos="1618615" algn="l"/>
                <a:tab pos="2422525" algn="l"/>
                <a:tab pos="3434715" algn="l"/>
              </a:tabLst>
            </a:pPr>
            <a:r>
              <a:rPr sz="3500" b="1" spc="-10" dirty="0">
                <a:latin typeface="Arial"/>
                <a:cs typeface="Arial"/>
              </a:rPr>
              <a:t>st</a:t>
            </a:r>
            <a:r>
              <a:rPr sz="3500" b="1" spc="-5" dirty="0">
                <a:latin typeface="Arial"/>
                <a:cs typeface="Arial"/>
              </a:rPr>
              <a:t>r</a:t>
            </a:r>
            <a:r>
              <a:rPr sz="3500" b="1" dirty="0">
                <a:latin typeface="Arial"/>
                <a:cs typeface="Arial"/>
              </a:rPr>
              <a:t>	i</a:t>
            </a:r>
            <a:r>
              <a:rPr sz="3500" b="1" spc="-5" dirty="0">
                <a:latin typeface="Arial"/>
                <a:cs typeface="Arial"/>
              </a:rPr>
              <a:t>s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-5" dirty="0">
                <a:latin typeface="Arial"/>
                <a:cs typeface="Arial"/>
              </a:rPr>
              <a:t>“hel</a:t>
            </a:r>
            <a:r>
              <a:rPr sz="3500" b="1" dirty="0">
                <a:latin typeface="Arial"/>
                <a:cs typeface="Arial"/>
              </a:rPr>
              <a:t>l</a:t>
            </a:r>
            <a:r>
              <a:rPr sz="3500" b="1" spc="-5" dirty="0">
                <a:latin typeface="Arial"/>
                <a:cs typeface="Arial"/>
              </a:rPr>
              <a:t>o”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-5" dirty="0">
                <a:latin typeface="Arial"/>
                <a:cs typeface="Arial"/>
              </a:rPr>
              <a:t>then  </a:t>
            </a:r>
            <a:r>
              <a:rPr sz="3500" b="1" dirty="0">
                <a:latin typeface="Arial"/>
                <a:cs typeface="Arial"/>
              </a:rPr>
              <a:t>i</a:t>
            </a:r>
            <a:r>
              <a:rPr sz="3500" b="1" spc="-5" dirty="0">
                <a:latin typeface="Arial"/>
                <a:cs typeface="Arial"/>
              </a:rPr>
              <a:t>n</a:t>
            </a:r>
            <a:r>
              <a:rPr sz="3500" b="1" dirty="0">
                <a:latin typeface="Arial"/>
                <a:cs typeface="Arial"/>
              </a:rPr>
              <a:t>		</a:t>
            </a:r>
            <a:r>
              <a:rPr sz="3500" b="1" spc="-5" dirty="0">
                <a:latin typeface="Arial"/>
                <a:cs typeface="Arial"/>
              </a:rPr>
              <a:t>va</a:t>
            </a:r>
            <a:r>
              <a:rPr sz="3500" b="1" spc="5" dirty="0">
                <a:latin typeface="Arial"/>
                <a:cs typeface="Arial"/>
              </a:rPr>
              <a:t>l</a:t>
            </a:r>
            <a:r>
              <a:rPr sz="3500" b="1" spc="-5" dirty="0">
                <a:latin typeface="Arial"/>
                <a:cs typeface="Arial"/>
              </a:rPr>
              <a:t>ue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-5" dirty="0">
                <a:latin typeface="Arial"/>
                <a:cs typeface="Arial"/>
              </a:rPr>
              <a:t>“HEL</a:t>
            </a:r>
            <a:r>
              <a:rPr sz="3500" b="1" spc="5" dirty="0">
                <a:latin typeface="Arial"/>
                <a:cs typeface="Arial"/>
              </a:rPr>
              <a:t>L</a:t>
            </a:r>
            <a:r>
              <a:rPr sz="3500" b="1" spc="-5" dirty="0">
                <a:latin typeface="Arial"/>
                <a:cs typeface="Arial"/>
              </a:rPr>
              <a:t>O”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5378703"/>
            <a:ext cx="459803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10" dirty="0">
                <a:latin typeface="Arial"/>
                <a:cs typeface="Arial"/>
              </a:rPr>
              <a:t>being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assigned</a:t>
            </a:r>
            <a:r>
              <a:rPr sz="3500" b="1" spc="2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to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spc="-55" dirty="0">
                <a:latin typeface="Arial"/>
                <a:cs typeface="Arial"/>
              </a:rPr>
              <a:t>str.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2455" y="337530"/>
            <a:ext cx="5857496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495043"/>
            <a:ext cx="9595485" cy="35725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600" b="1" spc="-55" dirty="0">
                <a:latin typeface="Arial"/>
                <a:cs typeface="Arial"/>
              </a:rPr>
              <a:t>START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 →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40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 strrev(),</a:t>
            </a:r>
            <a:r>
              <a:rPr sz="3600" b="1" dirty="0">
                <a:latin typeface="Arial"/>
                <a:cs typeface="Arial"/>
              </a:rPr>
              <a:t> we </a:t>
            </a:r>
            <a:r>
              <a:rPr sz="3600" b="1" spc="-5" dirty="0">
                <a:latin typeface="Arial"/>
                <a:cs typeface="Arial"/>
              </a:rPr>
              <a:t>need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declare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#include&lt;string.h&gt;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header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  <a:p>
            <a:pPr marL="12700" marR="428625">
              <a:lnSpc>
                <a:spcPct val="109200"/>
              </a:lnSpc>
            </a:pP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2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→ strrev()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accepts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parameters.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Step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3 →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Parameter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must be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string.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600" b="1" spc="-20" dirty="0">
                <a:latin typeface="Arial"/>
                <a:cs typeface="Arial"/>
              </a:rPr>
              <a:t>STOP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72" y="246122"/>
            <a:ext cx="10850119" cy="88620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537591"/>
            <a:ext cx="11322685" cy="4963795"/>
          </a:xfrm>
          <a:custGeom>
            <a:avLst/>
            <a:gdLst/>
            <a:ahLst/>
            <a:cxnLst/>
            <a:rect l="l" t="t" r="r" b="b"/>
            <a:pathLst>
              <a:path w="11322685" h="4963795">
                <a:moveTo>
                  <a:pt x="11322558" y="0"/>
                </a:moveTo>
                <a:lnTo>
                  <a:pt x="0" y="0"/>
                </a:lnTo>
                <a:lnTo>
                  <a:pt x="0" y="4963540"/>
                </a:lnTo>
                <a:lnTo>
                  <a:pt x="11322558" y="4963540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506730"/>
            <a:ext cx="10333990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76695" algn="just">
              <a:lnSpc>
                <a:spcPct val="109300"/>
              </a:lnSpc>
              <a:spcBef>
                <a:spcPts val="100"/>
              </a:spcBef>
            </a:pPr>
            <a:r>
              <a:rPr sz="3600" spc="-10" dirty="0">
                <a:latin typeface="Microsoft Sans Serif"/>
                <a:cs typeface="Microsoft Sans Serif"/>
              </a:rPr>
              <a:t>#include </a:t>
            </a:r>
            <a:r>
              <a:rPr sz="3600" spc="-5" dirty="0">
                <a:latin typeface="Microsoft Sans Serif"/>
                <a:cs typeface="Microsoft Sans Serif"/>
              </a:rPr>
              <a:t>&lt;stdio.h&gt;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</a:t>
            </a:r>
            <a:r>
              <a:rPr sz="3600" spc="-10" dirty="0">
                <a:latin typeface="Microsoft Sans Serif"/>
                <a:cs typeface="Microsoft Sans Serif"/>
              </a:rPr>
              <a:t>h</a:t>
            </a:r>
            <a:r>
              <a:rPr sz="3600" dirty="0">
                <a:latin typeface="Microsoft Sans Serif"/>
                <a:cs typeface="Microsoft Sans Serif"/>
              </a:rPr>
              <a:t>&gt;  </a:t>
            </a:r>
            <a:r>
              <a:rPr sz="3600" b="1" dirty="0">
                <a:latin typeface="Arial"/>
                <a:cs typeface="Arial"/>
              </a:rPr>
              <a:t>int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main()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{</a:t>
            </a:r>
            <a:endParaRPr sz="3600">
              <a:latin typeface="Microsoft Sans Serif"/>
              <a:cs typeface="Microsoft Sans Serif"/>
            </a:endParaRPr>
          </a:p>
          <a:p>
            <a:pPr marL="139700" algn="just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src[30]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=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"notes";</a:t>
            </a:r>
            <a:endParaRPr sz="3600">
              <a:latin typeface="Microsoft Sans Serif"/>
              <a:cs typeface="Microsoft Sans Serif"/>
            </a:endParaRPr>
          </a:p>
          <a:p>
            <a:pPr marL="139700" algn="just">
              <a:lnSpc>
                <a:spcPct val="100000"/>
              </a:lnSpc>
              <a:spcBef>
                <a:spcPts val="400"/>
              </a:spcBef>
            </a:pP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in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uppercase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: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%s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strupr(src));</a:t>
            </a:r>
            <a:endParaRPr sz="3600">
              <a:latin typeface="Microsoft Sans Serif"/>
              <a:cs typeface="Microsoft Sans Serif"/>
            </a:endParaRPr>
          </a:p>
          <a:p>
            <a:pPr marL="139700" algn="just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return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0;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600" dirty="0">
                <a:latin typeface="Microsoft Sans Serif"/>
                <a:cs typeface="Microsoft Sans Serif"/>
              </a:rPr>
              <a:t>}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10432"/>
            <a:ext cx="10708640" cy="49072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300" dirty="0">
                <a:latin typeface="Microsoft Sans Serif"/>
                <a:cs typeface="Microsoft Sans Serif"/>
              </a:rPr>
              <a:t>strdup()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10" dirty="0">
                <a:latin typeface="Microsoft Sans Serif"/>
                <a:cs typeface="Microsoft Sans Serif"/>
              </a:rPr>
              <a:t>is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used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to</a:t>
            </a:r>
            <a:r>
              <a:rPr sz="3300" spc="1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duplicate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a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given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string.</a:t>
            </a:r>
            <a:endParaRPr sz="33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33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3300" b="1" dirty="0">
                <a:solidFill>
                  <a:srgbClr val="E2A092"/>
                </a:solidFill>
                <a:latin typeface="Arial"/>
                <a:cs typeface="Arial"/>
              </a:rPr>
              <a:t> :</a:t>
            </a:r>
            <a:r>
              <a:rPr sz="3300" b="1" spc="-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strdup(src)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b="1" dirty="0">
                <a:latin typeface="Arial"/>
                <a:cs typeface="Arial"/>
              </a:rPr>
              <a:t>Step </a:t>
            </a:r>
            <a:r>
              <a:rPr sz="3300" b="1" spc="-5" dirty="0">
                <a:latin typeface="Arial"/>
                <a:cs typeface="Arial"/>
              </a:rPr>
              <a:t>by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Step working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of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below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Program Code: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300" b="1" spc="-50" dirty="0">
                <a:latin typeface="Arial"/>
                <a:cs typeface="Arial"/>
              </a:rPr>
              <a:t>START</a:t>
            </a:r>
            <a:endParaRPr sz="3300">
              <a:latin typeface="Arial"/>
              <a:cs typeface="Arial"/>
            </a:endParaRPr>
          </a:p>
          <a:p>
            <a:pPr marL="12700" marR="2264410">
              <a:lnSpc>
                <a:spcPct val="100000"/>
              </a:lnSpc>
              <a:spcBef>
                <a:spcPts val="400"/>
              </a:spcBef>
            </a:pPr>
            <a:r>
              <a:rPr sz="3300" spc="-5" dirty="0">
                <a:latin typeface="Microsoft Sans Serif"/>
                <a:cs typeface="Microsoft Sans Serif"/>
              </a:rPr>
              <a:t>Step</a:t>
            </a:r>
            <a:r>
              <a:rPr sz="3300" spc="2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1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→</a:t>
            </a:r>
            <a:r>
              <a:rPr sz="3300" spc="-25" dirty="0">
                <a:latin typeface="Microsoft Sans Serif"/>
                <a:cs typeface="Microsoft Sans Serif"/>
              </a:rPr>
              <a:t> </a:t>
            </a:r>
            <a:r>
              <a:rPr sz="3300" spc="-190" dirty="0">
                <a:latin typeface="Microsoft Sans Serif"/>
                <a:cs typeface="Microsoft Sans Serif"/>
              </a:rPr>
              <a:t>To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use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strdup(),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we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need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to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declare </a:t>
            </a:r>
            <a:r>
              <a:rPr sz="3300" spc="-86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#include&lt;string.h&gt;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header</a:t>
            </a:r>
            <a:r>
              <a:rPr sz="3300" spc="50" dirty="0">
                <a:latin typeface="Microsoft Sans Serif"/>
                <a:cs typeface="Microsoft Sans Serif"/>
              </a:rPr>
              <a:t> </a:t>
            </a:r>
            <a:r>
              <a:rPr sz="3300" spc="-10" dirty="0">
                <a:latin typeface="Microsoft Sans Serif"/>
                <a:cs typeface="Microsoft Sans Serif"/>
              </a:rPr>
              <a:t>file.</a:t>
            </a:r>
            <a:endParaRPr sz="3300">
              <a:latin typeface="Microsoft Sans Serif"/>
              <a:cs typeface="Microsoft Sans Serif"/>
            </a:endParaRPr>
          </a:p>
          <a:p>
            <a:pPr marL="12700" marR="2652395">
              <a:lnSpc>
                <a:spcPts val="4360"/>
              </a:lnSpc>
              <a:spcBef>
                <a:spcPts val="210"/>
              </a:spcBef>
            </a:pPr>
            <a:r>
              <a:rPr sz="3300" spc="-5" dirty="0">
                <a:latin typeface="Microsoft Sans Serif"/>
                <a:cs typeface="Microsoft Sans Serif"/>
              </a:rPr>
              <a:t>Step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2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→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strdup()</a:t>
            </a:r>
            <a:r>
              <a:rPr sz="3300" spc="4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accepts</a:t>
            </a:r>
            <a:r>
              <a:rPr sz="3300" spc="4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one</a:t>
            </a:r>
            <a:r>
              <a:rPr sz="3300" spc="4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parameters. </a:t>
            </a:r>
            <a:r>
              <a:rPr sz="3300" spc="-86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Step</a:t>
            </a:r>
            <a:r>
              <a:rPr sz="3300" spc="2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3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→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Parameter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must</a:t>
            </a:r>
            <a:r>
              <a:rPr sz="3300" spc="35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be</a:t>
            </a:r>
            <a:r>
              <a:rPr sz="3300" spc="30" dirty="0">
                <a:latin typeface="Microsoft Sans Serif"/>
                <a:cs typeface="Microsoft Sans Serif"/>
              </a:rPr>
              <a:t> </a:t>
            </a:r>
            <a:r>
              <a:rPr sz="3300" dirty="0">
                <a:latin typeface="Microsoft Sans Serif"/>
                <a:cs typeface="Microsoft Sans Serif"/>
              </a:rPr>
              <a:t>a</a:t>
            </a:r>
            <a:r>
              <a:rPr sz="3300" spc="20" dirty="0">
                <a:latin typeface="Microsoft Sans Serif"/>
                <a:cs typeface="Microsoft Sans Serif"/>
              </a:rPr>
              <a:t> </a:t>
            </a:r>
            <a:r>
              <a:rPr sz="3300" spc="-5" dirty="0">
                <a:latin typeface="Microsoft Sans Serif"/>
                <a:cs typeface="Microsoft Sans Serif"/>
              </a:rPr>
              <a:t>string.</a:t>
            </a:r>
            <a:endParaRPr sz="3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3300" b="1" spc="-15" dirty="0">
                <a:latin typeface="Arial"/>
                <a:cs typeface="Arial"/>
              </a:rPr>
              <a:t>STOP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8355" y="337530"/>
            <a:ext cx="5965698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4162" y="173228"/>
          <a:ext cx="11262360" cy="507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81">
                <a:tc>
                  <a:txBody>
                    <a:bodyPr/>
                    <a:lstStyle/>
                    <a:p>
                      <a:pPr marL="8890">
                        <a:lnSpc>
                          <a:spcPts val="3450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0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28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strnicmp()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Compares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1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dirty="0">
                          <a:latin typeface="Microsoft Sans Serif"/>
                          <a:cs typeface="Microsoft Sans Serif"/>
                        </a:rPr>
                        <a:t>characters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another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being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case-sensitive.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8890">
                        <a:lnSpc>
                          <a:spcPts val="3450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strncat()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0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Adds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characters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end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second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80">
                <a:tc>
                  <a:txBody>
                    <a:bodyPr/>
                    <a:lstStyle/>
                    <a:p>
                      <a:pPr marL="8890">
                        <a:lnSpc>
                          <a:spcPts val="3454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strncpy()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Copies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characters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1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25" dirty="0">
                          <a:latin typeface="Microsoft Sans Serif"/>
                          <a:cs typeface="Microsoft Sans Serif"/>
                        </a:rPr>
                        <a:t>another.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80">
                <a:tc>
                  <a:txBody>
                    <a:bodyPr/>
                    <a:lstStyle/>
                    <a:p>
                      <a:pPr marL="8890">
                        <a:lnSpc>
                          <a:spcPts val="3450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strchr()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0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Finds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occurrence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20" dirty="0">
                          <a:latin typeface="Microsoft Sans Serif"/>
                          <a:cs typeface="Microsoft Sans Serif"/>
                        </a:rPr>
                        <a:t>character.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8890">
                        <a:lnSpc>
                          <a:spcPts val="3454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strrchr()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Finds</a:t>
                      </a:r>
                      <a:r>
                        <a:rPr sz="29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10" dirty="0">
                          <a:latin typeface="Microsoft Sans Serif"/>
                          <a:cs typeface="Microsoft Sans Serif"/>
                        </a:rPr>
                        <a:t>last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occurrence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20" dirty="0">
                          <a:latin typeface="Microsoft Sans Serif"/>
                          <a:cs typeface="Microsoft Sans Serif"/>
                        </a:rPr>
                        <a:t>character.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8890">
                        <a:lnSpc>
                          <a:spcPts val="3454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strstr()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Finds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occurrence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1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another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401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strset()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Sets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1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characters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given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900" spc="-20" dirty="0">
                          <a:latin typeface="Microsoft Sans Serif"/>
                          <a:cs typeface="Microsoft Sans Serif"/>
                        </a:rPr>
                        <a:t>character.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8890">
                        <a:lnSpc>
                          <a:spcPts val="3454"/>
                        </a:lnSpc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strnset()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454"/>
                        </a:lnSpc>
                      </a:pP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Sets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characters</a:t>
                      </a:r>
                      <a:r>
                        <a:rPr sz="2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9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5" dirty="0">
                          <a:latin typeface="Microsoft Sans Serif"/>
                          <a:cs typeface="Microsoft Sans Serif"/>
                        </a:rPr>
                        <a:t>given</a:t>
                      </a:r>
                      <a:r>
                        <a:rPr sz="29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900" spc="-20" dirty="0">
                          <a:latin typeface="Microsoft Sans Serif"/>
                          <a:cs typeface="Microsoft Sans Serif"/>
                        </a:rPr>
                        <a:t>character.</a:t>
                      </a:r>
                      <a:endParaRPr sz="2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316433"/>
            <a:ext cx="11322685" cy="5465445"/>
          </a:xfrm>
          <a:custGeom>
            <a:avLst/>
            <a:gdLst/>
            <a:ahLst/>
            <a:cxnLst/>
            <a:rect l="l" t="t" r="r" b="b"/>
            <a:pathLst>
              <a:path w="11322685" h="5465445">
                <a:moveTo>
                  <a:pt x="11322558" y="0"/>
                </a:moveTo>
                <a:lnTo>
                  <a:pt x="0" y="0"/>
                </a:lnTo>
                <a:lnTo>
                  <a:pt x="0" y="5464937"/>
                </a:lnTo>
                <a:lnTo>
                  <a:pt x="11322558" y="5464937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285495"/>
            <a:ext cx="9419590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62295" algn="just">
              <a:lnSpc>
                <a:spcPct val="109300"/>
              </a:lnSpc>
              <a:spcBef>
                <a:spcPts val="100"/>
              </a:spcBef>
            </a:pPr>
            <a:r>
              <a:rPr sz="3600" spc="-10" dirty="0">
                <a:latin typeface="Microsoft Sans Serif"/>
                <a:cs typeface="Microsoft Sans Serif"/>
              </a:rPr>
              <a:t>#include </a:t>
            </a:r>
            <a:r>
              <a:rPr sz="3600" spc="-5" dirty="0">
                <a:latin typeface="Microsoft Sans Serif"/>
                <a:cs typeface="Microsoft Sans Serif"/>
              </a:rPr>
              <a:t>&lt;stdio.h&gt;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</a:t>
            </a:r>
            <a:r>
              <a:rPr sz="3600" spc="-10" dirty="0">
                <a:latin typeface="Microsoft Sans Serif"/>
                <a:cs typeface="Microsoft Sans Serif"/>
              </a:rPr>
              <a:t>h</a:t>
            </a:r>
            <a:r>
              <a:rPr sz="3600" dirty="0">
                <a:latin typeface="Microsoft Sans Serif"/>
                <a:cs typeface="Microsoft Sans Serif"/>
              </a:rPr>
              <a:t>&gt;  </a:t>
            </a:r>
            <a:r>
              <a:rPr sz="3600" b="1" dirty="0">
                <a:latin typeface="Arial"/>
                <a:cs typeface="Arial"/>
              </a:rPr>
              <a:t>int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main()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{</a:t>
            </a:r>
            <a:endParaRPr sz="3600">
              <a:latin typeface="Microsoft Sans Serif"/>
              <a:cs typeface="Microsoft Sans Serif"/>
            </a:endParaRPr>
          </a:p>
          <a:p>
            <a:pPr marL="139700" marR="1212215">
              <a:lnSpc>
                <a:spcPts val="4720"/>
              </a:lnSpc>
              <a:spcBef>
                <a:spcPts val="220"/>
              </a:spcBef>
            </a:pP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src[50]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=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"Computer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Notes",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*dest;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dest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=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strdup(src);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180"/>
              </a:spcBef>
            </a:pP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("The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Original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is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: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%s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",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src);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395"/>
              </a:spcBef>
            </a:pP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("\nThe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duplicated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is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: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%s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dest);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405"/>
              </a:spcBef>
            </a:pPr>
            <a:r>
              <a:rPr sz="3600" b="1" dirty="0">
                <a:latin typeface="Arial"/>
                <a:cs typeface="Arial"/>
              </a:rPr>
              <a:t>return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0;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600" dirty="0">
                <a:latin typeface="Microsoft Sans Serif"/>
                <a:cs typeface="Microsoft Sans Serif"/>
              </a:rPr>
              <a:t>}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900175"/>
            <a:ext cx="11303635" cy="502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564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Microsoft Sans Serif"/>
                <a:cs typeface="Microsoft Sans Serif"/>
              </a:rPr>
              <a:t>strnicmp()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compare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first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characters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string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src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dest.</a:t>
            </a:r>
            <a:endParaRPr sz="2800">
              <a:latin typeface="Microsoft Sans Serif"/>
              <a:cs typeface="Microsoft Sans Serif"/>
            </a:endParaRPr>
          </a:p>
          <a:p>
            <a:pPr marL="12700" marR="484505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E2A092"/>
                </a:solidFill>
                <a:latin typeface="Arial"/>
                <a:cs typeface="Arial"/>
              </a:rPr>
              <a:t>Syntax :</a:t>
            </a:r>
            <a:r>
              <a:rPr sz="2800" b="1" spc="-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strnicmp(src,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dest,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n);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Step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by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Step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working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below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Program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Code: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b="1" spc="-45" dirty="0">
                <a:latin typeface="Arial"/>
                <a:cs typeface="Arial"/>
              </a:rPr>
              <a:t>START</a:t>
            </a:r>
            <a:endParaRPr sz="2800">
              <a:latin typeface="Arial"/>
              <a:cs typeface="Arial"/>
            </a:endParaRPr>
          </a:p>
          <a:p>
            <a:pPr marL="12700" marR="755650">
              <a:lnSpc>
                <a:spcPct val="100000"/>
              </a:lnSpc>
              <a:spcBef>
                <a:spcPts val="405"/>
              </a:spcBef>
            </a:pPr>
            <a:r>
              <a:rPr sz="2800" dirty="0">
                <a:latin typeface="Microsoft Sans Serif"/>
                <a:cs typeface="Microsoft Sans Serif"/>
              </a:rPr>
              <a:t>Step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→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strnicmp(),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need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declare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#include&lt;string.h&gt;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header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file.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latin typeface="Microsoft Sans Serif"/>
                <a:cs typeface="Microsoft Sans Serif"/>
              </a:rPr>
              <a:t>Step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→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strnicmp()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accepts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three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parameters.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Microsoft Sans Serif"/>
                <a:cs typeface="Microsoft Sans Serif"/>
              </a:rPr>
              <a:t>Step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→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strnicmp()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accepts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first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two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parameters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string,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third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parameter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integer.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b="1" spc="-15" dirty="0">
                <a:latin typeface="Arial"/>
                <a:cs typeface="Arial"/>
              </a:rPr>
              <a:t>STOP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170" y="230850"/>
            <a:ext cx="6656832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316433"/>
            <a:ext cx="11322685" cy="5465445"/>
          </a:xfrm>
          <a:custGeom>
            <a:avLst/>
            <a:gdLst/>
            <a:ahLst/>
            <a:cxnLst/>
            <a:rect l="l" t="t" r="r" b="b"/>
            <a:pathLst>
              <a:path w="11322685" h="5465445">
                <a:moveTo>
                  <a:pt x="11322558" y="0"/>
                </a:moveTo>
                <a:lnTo>
                  <a:pt x="0" y="0"/>
                </a:lnTo>
                <a:lnTo>
                  <a:pt x="0" y="5464937"/>
                </a:lnTo>
                <a:lnTo>
                  <a:pt x="11322558" y="5464937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285495"/>
            <a:ext cx="9368155" cy="537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0860" algn="just">
              <a:lnSpc>
                <a:spcPct val="109300"/>
              </a:lnSpc>
              <a:spcBef>
                <a:spcPts val="100"/>
              </a:spcBef>
            </a:pPr>
            <a:r>
              <a:rPr sz="3600" spc="-10" dirty="0">
                <a:latin typeface="Microsoft Sans Serif"/>
                <a:cs typeface="Microsoft Sans Serif"/>
              </a:rPr>
              <a:t>#include </a:t>
            </a:r>
            <a:r>
              <a:rPr sz="3600" spc="-5" dirty="0">
                <a:latin typeface="Microsoft Sans Serif"/>
                <a:cs typeface="Microsoft Sans Serif"/>
              </a:rPr>
              <a:t>&lt;stdio.h&gt;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</a:t>
            </a:r>
            <a:r>
              <a:rPr sz="3600" spc="-10" dirty="0">
                <a:latin typeface="Microsoft Sans Serif"/>
                <a:cs typeface="Microsoft Sans Serif"/>
              </a:rPr>
              <a:t>h</a:t>
            </a:r>
            <a:r>
              <a:rPr sz="3600" dirty="0">
                <a:latin typeface="Microsoft Sans Serif"/>
                <a:cs typeface="Microsoft Sans Serif"/>
              </a:rPr>
              <a:t>&gt;  </a:t>
            </a:r>
            <a:r>
              <a:rPr sz="3600" b="1" dirty="0">
                <a:latin typeface="Arial"/>
                <a:cs typeface="Arial"/>
              </a:rPr>
              <a:t>int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main()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{</a:t>
            </a:r>
            <a:endParaRPr sz="3600">
              <a:latin typeface="Microsoft Sans Serif"/>
              <a:cs typeface="Microsoft Sans Serif"/>
            </a:endParaRPr>
          </a:p>
          <a:p>
            <a:pPr marL="12700" marR="310515" indent="127000" algn="just">
              <a:lnSpc>
                <a:spcPct val="100000"/>
              </a:lnSpc>
              <a:spcBef>
                <a:spcPts val="395"/>
              </a:spcBef>
            </a:pPr>
            <a:r>
              <a:rPr sz="3600" b="1" spc="-5" dirty="0">
                <a:latin typeface="Arial"/>
                <a:cs typeface="Arial"/>
              </a:rPr>
              <a:t>char </a:t>
            </a:r>
            <a:r>
              <a:rPr sz="3600" dirty="0">
                <a:latin typeface="Microsoft Sans Serif"/>
                <a:cs typeface="Microsoft Sans Serif"/>
              </a:rPr>
              <a:t>src[30] = "Computer Notes", dest[30] =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"COMPUTER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Notes";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if</a:t>
            </a:r>
            <a:r>
              <a:rPr sz="3600" spc="-5" dirty="0">
                <a:latin typeface="Microsoft Sans Serif"/>
                <a:cs typeface="Microsoft Sans Serif"/>
              </a:rPr>
              <a:t>(strnicmp(src,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dest,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8)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==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0)</a:t>
            </a:r>
            <a:endParaRPr sz="3600">
              <a:latin typeface="Microsoft Sans Serif"/>
              <a:cs typeface="Microsoft Sans Serif"/>
            </a:endParaRPr>
          </a:p>
          <a:p>
            <a:pPr marL="393700">
              <a:lnSpc>
                <a:spcPct val="100000"/>
              </a:lnSpc>
              <a:spcBef>
                <a:spcPts val="405"/>
              </a:spcBef>
            </a:pP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("The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strings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and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are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same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");</a:t>
            </a:r>
            <a:endParaRPr sz="3600">
              <a:latin typeface="Microsoft Sans Serif"/>
              <a:cs typeface="Microsoft Sans Serif"/>
            </a:endParaRPr>
          </a:p>
          <a:p>
            <a:pPr marL="393700">
              <a:lnSpc>
                <a:spcPct val="100000"/>
              </a:lnSpc>
              <a:spcBef>
                <a:spcPts val="395"/>
              </a:spcBef>
            </a:pPr>
            <a:r>
              <a:rPr sz="3600" b="1" dirty="0">
                <a:latin typeface="Arial"/>
                <a:cs typeface="Arial"/>
              </a:rPr>
              <a:t>return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0;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600" dirty="0">
                <a:latin typeface="Microsoft Sans Serif"/>
                <a:cs typeface="Microsoft Sans Serif"/>
              </a:rPr>
              <a:t>}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850188"/>
            <a:ext cx="10843895" cy="51574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500" dirty="0">
                <a:latin typeface="Microsoft Sans Serif"/>
                <a:cs typeface="Microsoft Sans Serif"/>
              </a:rPr>
              <a:t>strncat()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used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combine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two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strings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up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specified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length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n.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b="1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2500" b="1" spc="-30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E2A092"/>
                </a:solidFill>
                <a:latin typeface="Arial"/>
                <a:cs typeface="Arial"/>
              </a:rPr>
              <a:t>: </a:t>
            </a:r>
            <a:r>
              <a:rPr sz="2500" dirty="0">
                <a:latin typeface="Microsoft Sans Serif"/>
                <a:cs typeface="Microsoft Sans Serif"/>
              </a:rPr>
              <a:t>strncat(src,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dest,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n);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b="1" dirty="0">
                <a:latin typeface="Arial"/>
                <a:cs typeface="Arial"/>
              </a:rPr>
              <a:t>Step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by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Step</a:t>
            </a:r>
            <a:r>
              <a:rPr sz="2500" b="1" spc="-5" dirty="0">
                <a:latin typeface="Arial"/>
                <a:cs typeface="Arial"/>
              </a:rPr>
              <a:t> working</a:t>
            </a:r>
            <a:r>
              <a:rPr sz="2500" b="1" dirty="0">
                <a:latin typeface="Arial"/>
                <a:cs typeface="Arial"/>
              </a:rPr>
              <a:t> of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the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below Program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Code: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b="1" spc="-40" dirty="0">
                <a:latin typeface="Arial"/>
                <a:cs typeface="Arial"/>
              </a:rPr>
              <a:t>START</a:t>
            </a:r>
            <a:endParaRPr sz="2500" dirty="0">
              <a:latin typeface="Arial"/>
              <a:cs typeface="Arial"/>
            </a:endParaRPr>
          </a:p>
          <a:p>
            <a:pPr marL="12700" marR="24765">
              <a:lnSpc>
                <a:spcPct val="113300"/>
              </a:lnSpc>
              <a:spcBef>
                <a:spcPts val="5"/>
              </a:spcBef>
            </a:pP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1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-5" dirty="0">
                <a:latin typeface="Microsoft Sans Serif"/>
                <a:cs typeface="Microsoft Sans Serif"/>
              </a:rPr>
              <a:t> </a:t>
            </a:r>
            <a:r>
              <a:rPr sz="2500" spc="-140" dirty="0">
                <a:latin typeface="Microsoft Sans Serif"/>
                <a:cs typeface="Microsoft Sans Serif"/>
              </a:rPr>
              <a:t>To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use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strncat(),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we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need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declare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#include&lt;string.h&gt;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header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file.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2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strncat()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accepts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three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parameters.</a:t>
            </a:r>
          </a:p>
          <a:p>
            <a:pPr marL="12700" marR="3157855">
              <a:lnSpc>
                <a:spcPct val="113399"/>
              </a:lnSpc>
            </a:pP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3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src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string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which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of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character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datatype.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4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dest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also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character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datatype.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5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number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which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of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integer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datatype.</a:t>
            </a: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2500" dirty="0">
                <a:latin typeface="Microsoft Sans Serif"/>
                <a:cs typeface="Microsoft Sans Serif"/>
              </a:rPr>
              <a:t>Step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6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→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Here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n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describes,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how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much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characters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should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need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append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from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dest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src.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500" b="1" spc="-15" dirty="0">
                <a:latin typeface="Arial"/>
                <a:cs typeface="Arial"/>
              </a:rPr>
              <a:t>STOP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055" y="230850"/>
            <a:ext cx="6195060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316433"/>
            <a:ext cx="11322685" cy="5465445"/>
          </a:xfrm>
          <a:custGeom>
            <a:avLst/>
            <a:gdLst/>
            <a:ahLst/>
            <a:cxnLst/>
            <a:rect l="l" t="t" r="r" b="b"/>
            <a:pathLst>
              <a:path w="11322685" h="5465445">
                <a:moveTo>
                  <a:pt x="11322558" y="0"/>
                </a:moveTo>
                <a:lnTo>
                  <a:pt x="0" y="0"/>
                </a:lnTo>
                <a:lnTo>
                  <a:pt x="0" y="5464937"/>
                </a:lnTo>
                <a:lnTo>
                  <a:pt x="11322558" y="5464937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285495"/>
            <a:ext cx="5721985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4689" algn="just">
              <a:lnSpc>
                <a:spcPct val="109300"/>
              </a:lnSpc>
              <a:spcBef>
                <a:spcPts val="100"/>
              </a:spcBef>
            </a:pPr>
            <a:r>
              <a:rPr sz="3600" spc="-10" dirty="0">
                <a:latin typeface="Microsoft Sans Serif"/>
                <a:cs typeface="Microsoft Sans Serif"/>
              </a:rPr>
              <a:t>#include </a:t>
            </a:r>
            <a:r>
              <a:rPr sz="3600" spc="-5" dirty="0">
                <a:latin typeface="Microsoft Sans Serif"/>
                <a:cs typeface="Microsoft Sans Serif"/>
              </a:rPr>
              <a:t>&lt;stdio.h&gt;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#include&lt;string.</a:t>
            </a:r>
            <a:r>
              <a:rPr sz="3600" spc="-10" dirty="0">
                <a:latin typeface="Microsoft Sans Serif"/>
                <a:cs typeface="Microsoft Sans Serif"/>
              </a:rPr>
              <a:t>h</a:t>
            </a:r>
            <a:r>
              <a:rPr sz="3600" dirty="0">
                <a:latin typeface="Microsoft Sans Serif"/>
                <a:cs typeface="Microsoft Sans Serif"/>
              </a:rPr>
              <a:t>&gt;  </a:t>
            </a:r>
            <a:r>
              <a:rPr sz="3600" b="1" dirty="0">
                <a:latin typeface="Arial"/>
                <a:cs typeface="Arial"/>
              </a:rPr>
              <a:t>int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main()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{</a:t>
            </a:r>
            <a:endParaRPr sz="3600">
              <a:latin typeface="Microsoft Sans Serif"/>
              <a:cs typeface="Microsoft Sans Serif"/>
            </a:endParaRPr>
          </a:p>
          <a:p>
            <a:pPr marL="139700" marR="5080">
              <a:lnSpc>
                <a:spcPts val="4720"/>
              </a:lnSpc>
              <a:spcBef>
                <a:spcPts val="220"/>
              </a:spcBef>
            </a:pP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src[30]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=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"Computer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";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b="1" spc="-5" dirty="0">
                <a:latin typeface="Arial"/>
                <a:cs typeface="Arial"/>
              </a:rPr>
              <a:t>char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dest[30]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=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"Notes"; 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b="1" dirty="0">
                <a:latin typeface="Arial"/>
                <a:cs typeface="Arial"/>
              </a:rPr>
              <a:t>strncat</a:t>
            </a:r>
            <a:r>
              <a:rPr sz="3600" dirty="0">
                <a:latin typeface="Microsoft Sans Serif"/>
                <a:cs typeface="Microsoft Sans Serif"/>
              </a:rPr>
              <a:t>(src,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dest,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5);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175"/>
              </a:spcBef>
            </a:pPr>
            <a:r>
              <a:rPr sz="3600" b="1" dirty="0">
                <a:latin typeface="Arial"/>
                <a:cs typeface="Arial"/>
              </a:rPr>
              <a:t>printf</a:t>
            </a:r>
            <a:r>
              <a:rPr sz="3600" dirty="0">
                <a:latin typeface="Microsoft Sans Serif"/>
                <a:cs typeface="Microsoft Sans Serif"/>
              </a:rPr>
              <a:t>("%s",</a:t>
            </a:r>
            <a:r>
              <a:rPr sz="3600" spc="-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src);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405"/>
              </a:spcBef>
            </a:pPr>
            <a:r>
              <a:rPr sz="3600" b="1" dirty="0">
                <a:latin typeface="Arial"/>
                <a:cs typeface="Arial"/>
              </a:rPr>
              <a:t>return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0;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600" dirty="0">
                <a:latin typeface="Microsoft Sans Serif"/>
                <a:cs typeface="Microsoft Sans Serif"/>
              </a:rPr>
              <a:t>}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900938"/>
            <a:ext cx="11489690" cy="47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88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Microsoft Sans Serif"/>
                <a:cs typeface="Microsoft Sans Serif"/>
              </a:rPr>
              <a:t>strstr()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function</a:t>
            </a:r>
            <a:r>
              <a:rPr sz="2600" spc="7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used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return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the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first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occurrence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of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the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substring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another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string.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b="1" spc="-5" dirty="0">
                <a:solidFill>
                  <a:srgbClr val="E2A092"/>
                </a:solidFill>
                <a:latin typeface="Arial"/>
                <a:cs typeface="Arial"/>
              </a:rPr>
              <a:t>Syntax</a:t>
            </a:r>
            <a:r>
              <a:rPr sz="2600" b="1" spc="1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2600" b="1" spc="-10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strstr(dest,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src);</a:t>
            </a:r>
            <a:endParaRPr sz="2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6400"/>
              </a:lnSpc>
              <a:spcBef>
                <a:spcPts val="200"/>
              </a:spcBef>
            </a:pPr>
            <a:r>
              <a:rPr sz="2600" spc="-5" dirty="0">
                <a:latin typeface="Microsoft Sans Serif"/>
                <a:cs typeface="Microsoft Sans Serif"/>
              </a:rPr>
              <a:t>On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success,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strstr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returns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pointer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the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element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dest</a:t>
            </a:r>
            <a:r>
              <a:rPr sz="2600" i="1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where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src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begins 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(points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src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dest</a:t>
            </a:r>
            <a:r>
              <a:rPr sz="2600" spc="-5" dirty="0">
                <a:latin typeface="Microsoft Sans Serif"/>
                <a:cs typeface="Microsoft Sans Serif"/>
              </a:rPr>
              <a:t>).On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error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(if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src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does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not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occur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</a:t>
            </a:r>
            <a:r>
              <a:rPr sz="2600" spc="65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dest</a:t>
            </a:r>
            <a:r>
              <a:rPr sz="2600" spc="-5" dirty="0">
                <a:latin typeface="Microsoft Sans Serif"/>
                <a:cs typeface="Microsoft Sans Serif"/>
              </a:rPr>
              <a:t>),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i="1" spc="-5" dirty="0">
                <a:latin typeface="Arial"/>
                <a:cs typeface="Arial"/>
              </a:rPr>
              <a:t>strstr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returns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null.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b="1" spc="-5" dirty="0">
                <a:latin typeface="Arial"/>
                <a:cs typeface="Arial"/>
              </a:rPr>
              <a:t>Step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Step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working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the below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Program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Code: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b="1" spc="-45" dirty="0">
                <a:latin typeface="Arial"/>
                <a:cs typeface="Arial"/>
              </a:rPr>
              <a:t>START</a:t>
            </a:r>
            <a:endParaRPr sz="2600">
              <a:latin typeface="Arial"/>
              <a:cs typeface="Arial"/>
            </a:endParaRPr>
          </a:p>
          <a:p>
            <a:pPr marL="12700" marR="483870">
              <a:lnSpc>
                <a:spcPct val="112700"/>
              </a:lnSpc>
              <a:spcBef>
                <a:spcPts val="5"/>
              </a:spcBef>
            </a:pPr>
            <a:r>
              <a:rPr sz="2600" spc="-5" dirty="0">
                <a:latin typeface="Microsoft Sans Serif"/>
                <a:cs typeface="Microsoft Sans Serif"/>
              </a:rPr>
              <a:t>Step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1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→ </a:t>
            </a:r>
            <a:r>
              <a:rPr sz="2600" spc="-150" dirty="0">
                <a:latin typeface="Microsoft Sans Serif"/>
                <a:cs typeface="Microsoft Sans Serif"/>
              </a:rPr>
              <a:t>To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use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strstr(),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we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need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declare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#include&lt;string.h&gt;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header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file.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Step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2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→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strstr()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accepts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two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parameters.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spc="-5" dirty="0">
                <a:latin typeface="Microsoft Sans Serif"/>
                <a:cs typeface="Microsoft Sans Serif"/>
              </a:rPr>
              <a:t>Step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3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→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Both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parameters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are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string.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b="1" spc="-15" dirty="0">
                <a:latin typeface="Arial"/>
                <a:cs typeface="Arial"/>
              </a:rPr>
              <a:t>STOP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607" y="230850"/>
            <a:ext cx="5711954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183692"/>
            <a:ext cx="11322685" cy="5686425"/>
          </a:xfrm>
          <a:custGeom>
            <a:avLst/>
            <a:gdLst/>
            <a:ahLst/>
            <a:cxnLst/>
            <a:rect l="l" t="t" r="r" b="b"/>
            <a:pathLst>
              <a:path w="11322685" h="5686425">
                <a:moveTo>
                  <a:pt x="11322558" y="0"/>
                </a:moveTo>
                <a:lnTo>
                  <a:pt x="0" y="0"/>
                </a:lnTo>
                <a:lnTo>
                  <a:pt x="0" y="5686171"/>
                </a:lnTo>
                <a:lnTo>
                  <a:pt x="11322558" y="568617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154685"/>
            <a:ext cx="5526405" cy="561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2815">
              <a:lnSpc>
                <a:spcPct val="111200"/>
              </a:lnSpc>
              <a:spcBef>
                <a:spcPts val="100"/>
              </a:spcBef>
            </a:pPr>
            <a:r>
              <a:rPr sz="3000" dirty="0">
                <a:latin typeface="Microsoft Sans Serif"/>
                <a:cs typeface="Microsoft Sans Serif"/>
              </a:rPr>
              <a:t>//strstr()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string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function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C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#include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&lt;stdio.h&gt; 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#include&lt;string.h&gt;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b="1" dirty="0">
                <a:latin typeface="Arial"/>
                <a:cs typeface="Arial"/>
              </a:rPr>
              <a:t>int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main() </a:t>
            </a:r>
            <a:r>
              <a:rPr sz="3000" dirty="0">
                <a:latin typeface="Microsoft Sans Serif"/>
                <a:cs typeface="Microsoft Sans Serif"/>
              </a:rPr>
              <a:t>{</a:t>
            </a:r>
            <a:endParaRPr sz="3000">
              <a:latin typeface="Microsoft Sans Serif"/>
              <a:cs typeface="Microsoft Sans Serif"/>
            </a:endParaRPr>
          </a:p>
          <a:p>
            <a:pPr marL="119380">
              <a:lnSpc>
                <a:spcPct val="100000"/>
              </a:lnSpc>
              <a:spcBef>
                <a:spcPts val="400"/>
              </a:spcBef>
            </a:pPr>
            <a:r>
              <a:rPr sz="3000" b="1" spc="-5" dirty="0">
                <a:latin typeface="Arial"/>
                <a:cs typeface="Arial"/>
              </a:rPr>
              <a:t>char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src[30]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=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"Computer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Notes</a:t>
            </a:r>
            <a:endParaRPr sz="3000">
              <a:latin typeface="Microsoft Sans Serif"/>
              <a:cs typeface="Microsoft Sans Serif"/>
            </a:endParaRPr>
          </a:p>
          <a:p>
            <a:pPr marL="119380">
              <a:lnSpc>
                <a:spcPct val="100000"/>
              </a:lnSpc>
              <a:spcBef>
                <a:spcPts val="405"/>
              </a:spcBef>
            </a:pPr>
            <a:r>
              <a:rPr sz="3000" b="1" spc="-5" dirty="0">
                <a:latin typeface="Arial"/>
                <a:cs typeface="Arial"/>
              </a:rPr>
              <a:t>char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str2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[15]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=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"N";</a:t>
            </a:r>
            <a:endParaRPr sz="3000">
              <a:latin typeface="Microsoft Sans Serif"/>
              <a:cs typeface="Microsoft Sans Serif"/>
            </a:endParaRPr>
          </a:p>
          <a:p>
            <a:pPr marL="119380">
              <a:lnSpc>
                <a:spcPct val="100000"/>
              </a:lnSpc>
              <a:spcBef>
                <a:spcPts val="395"/>
              </a:spcBef>
            </a:pPr>
            <a:r>
              <a:rPr sz="3000" b="1" dirty="0">
                <a:latin typeface="Arial"/>
                <a:cs typeface="Arial"/>
              </a:rPr>
              <a:t>char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*result;</a:t>
            </a:r>
            <a:endParaRPr sz="3000">
              <a:latin typeface="Microsoft Sans Serif"/>
              <a:cs typeface="Microsoft Sans Serif"/>
            </a:endParaRPr>
          </a:p>
          <a:p>
            <a:pPr marL="119380" marR="1260475">
              <a:lnSpc>
                <a:spcPct val="111100"/>
              </a:lnSpc>
              <a:spcBef>
                <a:spcPts val="5"/>
              </a:spcBef>
            </a:pPr>
            <a:r>
              <a:rPr sz="3000" spc="-5" dirty="0">
                <a:latin typeface="Microsoft Sans Serif"/>
                <a:cs typeface="Microsoft Sans Serif"/>
              </a:rPr>
              <a:t>result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=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b="1" spc="-5" dirty="0">
                <a:latin typeface="Arial"/>
                <a:cs typeface="Arial"/>
              </a:rPr>
              <a:t>strstr</a:t>
            </a:r>
            <a:r>
              <a:rPr sz="3000" spc="-5" dirty="0">
                <a:latin typeface="Microsoft Sans Serif"/>
                <a:cs typeface="Microsoft Sans Serif"/>
              </a:rPr>
              <a:t>(src,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dest);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b="1" spc="-5" dirty="0">
                <a:latin typeface="Arial"/>
                <a:cs typeface="Arial"/>
              </a:rPr>
              <a:t>printf</a:t>
            </a:r>
            <a:r>
              <a:rPr sz="3000" spc="-5" dirty="0">
                <a:latin typeface="Microsoft Sans Serif"/>
                <a:cs typeface="Microsoft Sans Serif"/>
              </a:rPr>
              <a:t>("%s",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result); 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b="1" spc="-5" dirty="0">
                <a:latin typeface="Arial"/>
                <a:cs typeface="Arial"/>
              </a:rPr>
              <a:t>return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0;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Microsoft Sans Serif"/>
                <a:cs typeface="Microsoft Sans Serif"/>
              </a:rPr>
              <a:t>}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900938"/>
            <a:ext cx="1148905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081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Microsoft Sans Serif"/>
                <a:cs typeface="Microsoft Sans Serif"/>
              </a:rPr>
              <a:t>Strset()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is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used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to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set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a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specific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string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character.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strset()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is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most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commonly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used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hide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the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set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characters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while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the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user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uses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password.</a:t>
            </a: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b="1" spc="-5" dirty="0">
                <a:solidFill>
                  <a:srgbClr val="E2A092"/>
                </a:solidFill>
                <a:latin typeface="Arial"/>
                <a:cs typeface="Arial"/>
              </a:rPr>
              <a:t>Syntax </a:t>
            </a:r>
            <a:r>
              <a:rPr sz="2700" b="1" dirty="0">
                <a:solidFill>
                  <a:srgbClr val="E2A092"/>
                </a:solidFill>
                <a:latin typeface="Arial"/>
                <a:cs typeface="Arial"/>
              </a:rPr>
              <a:t>:</a:t>
            </a:r>
            <a:r>
              <a:rPr sz="2700" b="1" spc="-5" dirty="0">
                <a:solidFill>
                  <a:srgbClr val="E2A092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strset(src,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chr);</a:t>
            </a:r>
            <a:endParaRPr sz="2700">
              <a:latin typeface="Microsoft Sans Serif"/>
              <a:cs typeface="Microsoft Sans Serif"/>
            </a:endParaRPr>
          </a:p>
          <a:p>
            <a:pPr marL="12700" marR="3314700">
              <a:lnSpc>
                <a:spcPct val="112400"/>
              </a:lnSpc>
            </a:pPr>
            <a:r>
              <a:rPr sz="2700" b="1" spc="-5" dirty="0">
                <a:latin typeface="Arial"/>
                <a:cs typeface="Arial"/>
              </a:rPr>
              <a:t>Step</a:t>
            </a:r>
            <a:r>
              <a:rPr sz="2700" b="1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by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Step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working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of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the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below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Program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Code: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-45" dirty="0">
                <a:latin typeface="Arial"/>
                <a:cs typeface="Arial"/>
              </a:rPr>
              <a:t>START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3640"/>
              </a:lnSpc>
              <a:spcBef>
                <a:spcPts val="185"/>
              </a:spcBef>
            </a:pPr>
            <a:r>
              <a:rPr sz="2700" dirty="0">
                <a:latin typeface="Microsoft Sans Serif"/>
                <a:cs typeface="Microsoft Sans Serif"/>
              </a:rPr>
              <a:t>Step 1 → </a:t>
            </a:r>
            <a:r>
              <a:rPr sz="2700" spc="-150" dirty="0">
                <a:latin typeface="Microsoft Sans Serif"/>
                <a:cs typeface="Microsoft Sans Serif"/>
              </a:rPr>
              <a:t>To</a:t>
            </a:r>
            <a:r>
              <a:rPr sz="2700" spc="-14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use strset(), </a:t>
            </a:r>
            <a:r>
              <a:rPr sz="2700" dirty="0">
                <a:latin typeface="Microsoft Sans Serif"/>
                <a:cs typeface="Microsoft Sans Serif"/>
              </a:rPr>
              <a:t>we </a:t>
            </a:r>
            <a:r>
              <a:rPr sz="2700" spc="-5" dirty="0">
                <a:latin typeface="Microsoft Sans Serif"/>
                <a:cs typeface="Microsoft Sans Serif"/>
              </a:rPr>
              <a:t>need to declare #include&lt;string.h&gt; header </a:t>
            </a:r>
            <a:r>
              <a:rPr sz="2700" spc="-10" dirty="0">
                <a:latin typeface="Microsoft Sans Serif"/>
                <a:cs typeface="Microsoft Sans Serif"/>
              </a:rPr>
              <a:t>file.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Step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2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→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strset()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accepts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two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parameters.</a:t>
            </a:r>
            <a:endParaRPr sz="2700">
              <a:latin typeface="Microsoft Sans Serif"/>
              <a:cs typeface="Microsoft Sans Serif"/>
            </a:endParaRPr>
          </a:p>
          <a:p>
            <a:pPr marL="12700" marR="114300">
              <a:lnSpc>
                <a:spcPct val="100000"/>
              </a:lnSpc>
              <a:spcBef>
                <a:spcPts val="215"/>
              </a:spcBef>
            </a:pPr>
            <a:r>
              <a:rPr sz="2700" spc="-5" dirty="0">
                <a:latin typeface="Microsoft Sans Serif"/>
                <a:cs typeface="Microsoft Sans Serif"/>
              </a:rPr>
              <a:t>Step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3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→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Fist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parameter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must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be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string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whereas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second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parameter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must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be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a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character.</a:t>
            </a: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700" b="1" spc="-15" dirty="0">
                <a:latin typeface="Arial"/>
                <a:cs typeface="Arial"/>
              </a:rPr>
              <a:t>STOP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222" y="230850"/>
            <a:ext cx="5824728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183692"/>
            <a:ext cx="11322685" cy="5686425"/>
          </a:xfrm>
          <a:custGeom>
            <a:avLst/>
            <a:gdLst/>
            <a:ahLst/>
            <a:cxnLst/>
            <a:rect l="l" t="t" r="r" b="b"/>
            <a:pathLst>
              <a:path w="11322685" h="5686425">
                <a:moveTo>
                  <a:pt x="11322558" y="0"/>
                </a:moveTo>
                <a:lnTo>
                  <a:pt x="0" y="0"/>
                </a:lnTo>
                <a:lnTo>
                  <a:pt x="0" y="5686171"/>
                </a:lnTo>
                <a:lnTo>
                  <a:pt x="11322558" y="568617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155143"/>
            <a:ext cx="5041265" cy="541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10400"/>
              </a:lnSpc>
              <a:spcBef>
                <a:spcPts val="100"/>
              </a:spcBef>
            </a:pPr>
            <a:r>
              <a:rPr sz="3200" spc="-5" dirty="0">
                <a:latin typeface="Microsoft Sans Serif"/>
                <a:cs typeface="Microsoft Sans Serif"/>
              </a:rPr>
              <a:t>//strset()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string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function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#include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&lt;stdio.h&gt;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#include&lt;string.h&gt;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int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main()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{</a:t>
            </a:r>
            <a:endParaRPr sz="32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395"/>
              </a:spcBef>
            </a:pPr>
            <a:r>
              <a:rPr sz="3200" b="1" spc="-5" dirty="0">
                <a:latin typeface="Arial"/>
                <a:cs typeface="Arial"/>
              </a:rPr>
              <a:t>char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src[30]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=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"password";</a:t>
            </a:r>
            <a:endParaRPr sz="3200">
              <a:latin typeface="Microsoft Sans Serif"/>
              <a:cs typeface="Microsoft Sans Serif"/>
            </a:endParaRPr>
          </a:p>
          <a:p>
            <a:pPr marL="238125" marR="2089785">
              <a:lnSpc>
                <a:spcPts val="4240"/>
              </a:lnSpc>
              <a:spcBef>
                <a:spcPts val="210"/>
              </a:spcBef>
            </a:pPr>
            <a:r>
              <a:rPr sz="3200" b="1" spc="-5" dirty="0">
                <a:latin typeface="Arial"/>
                <a:cs typeface="Arial"/>
              </a:rPr>
              <a:t>char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chr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=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'*'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;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strset(src,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chr);</a:t>
            </a:r>
            <a:endParaRPr sz="32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195"/>
              </a:spcBef>
            </a:pPr>
            <a:r>
              <a:rPr sz="3200" b="1" spc="-5" dirty="0">
                <a:latin typeface="Arial"/>
                <a:cs typeface="Arial"/>
              </a:rPr>
              <a:t>printf</a:t>
            </a:r>
            <a:r>
              <a:rPr sz="3200" spc="-5" dirty="0">
                <a:latin typeface="Microsoft Sans Serif"/>
                <a:cs typeface="Microsoft Sans Serif"/>
              </a:rPr>
              <a:t>("String: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%s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src);</a:t>
            </a:r>
            <a:endParaRPr sz="3200">
              <a:latin typeface="Microsoft Sans Serif"/>
              <a:cs typeface="Microsoft Sans Serif"/>
            </a:endParaRPr>
          </a:p>
          <a:p>
            <a:pPr marL="238125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return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0;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Microsoft Sans Serif"/>
                <a:cs typeface="Microsoft Sans Serif"/>
              </a:rPr>
              <a:t>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491" y="897128"/>
            <a:ext cx="10414635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Sans Serif"/>
                <a:cs typeface="Microsoft Sans Serif"/>
              </a:rPr>
              <a:t>strnset()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sets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first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n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characters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of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a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string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to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a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given </a:t>
            </a:r>
            <a:r>
              <a:rPr b="0" spc="-94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character.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5" dirty="0">
                <a:solidFill>
                  <a:srgbClr val="E2A092"/>
                </a:solidFill>
              </a:rPr>
              <a:t>Syntax </a:t>
            </a:r>
            <a:r>
              <a:rPr b="0" dirty="0">
                <a:solidFill>
                  <a:srgbClr val="E2A092"/>
                </a:solidFill>
                <a:latin typeface="Microsoft Sans Serif"/>
                <a:cs typeface="Microsoft Sans Serif"/>
              </a:rPr>
              <a:t>:</a:t>
            </a:r>
            <a:r>
              <a:rPr b="0" spc="50" dirty="0">
                <a:solidFill>
                  <a:srgbClr val="E2A092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char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*strnset(char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*src,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int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ch,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size_t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n);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960" y="230850"/>
            <a:ext cx="6175249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522" y="191261"/>
            <a:ext cx="968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/>
              <a:t>We‟ll</a:t>
            </a:r>
            <a:r>
              <a:rPr sz="3000" spc="10" dirty="0"/>
              <a:t> </a:t>
            </a:r>
            <a:r>
              <a:rPr sz="3000" spc="-5" dirty="0"/>
              <a:t>be</a:t>
            </a:r>
            <a:r>
              <a:rPr sz="3000" spc="10" dirty="0"/>
              <a:t> </a:t>
            </a:r>
            <a:r>
              <a:rPr sz="3000" spc="-5" dirty="0"/>
              <a:t>covering</a:t>
            </a:r>
            <a:r>
              <a:rPr sz="3000" spc="5" dirty="0"/>
              <a:t> </a:t>
            </a:r>
            <a:r>
              <a:rPr sz="3000" spc="-5" dirty="0"/>
              <a:t>the</a:t>
            </a:r>
            <a:r>
              <a:rPr sz="3000" spc="10" dirty="0"/>
              <a:t> </a:t>
            </a:r>
            <a:r>
              <a:rPr sz="3000" dirty="0"/>
              <a:t>following</a:t>
            </a:r>
            <a:r>
              <a:rPr sz="3000" spc="40" dirty="0"/>
              <a:t> </a:t>
            </a:r>
            <a:r>
              <a:rPr sz="3000" spc="-5" dirty="0"/>
              <a:t>topics</a:t>
            </a:r>
            <a:r>
              <a:rPr sz="3000" spc="10" dirty="0"/>
              <a:t> </a:t>
            </a:r>
            <a:r>
              <a:rPr sz="3000" dirty="0"/>
              <a:t>in</a:t>
            </a:r>
            <a:r>
              <a:rPr sz="3000" spc="15" dirty="0"/>
              <a:t> </a:t>
            </a:r>
            <a:r>
              <a:rPr sz="3000" dirty="0"/>
              <a:t>this</a:t>
            </a:r>
            <a:r>
              <a:rPr sz="3000" spc="10" dirty="0"/>
              <a:t> </a:t>
            </a:r>
            <a:r>
              <a:rPr sz="3000" spc="-5" dirty="0"/>
              <a:t>Lecture: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4487" y="808736"/>
          <a:ext cx="11219180" cy="512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68580">
                        <a:lnSpc>
                          <a:spcPts val="3515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strlen()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15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strupr()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68580">
                        <a:lnSpc>
                          <a:spcPts val="3515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strcat()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15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strdup()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strcmp()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Functions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strnicmp()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77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strcpy()</a:t>
                      </a:r>
                      <a:r>
                        <a:rPr sz="3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Functions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strncat()</a:t>
                      </a:r>
                      <a:r>
                        <a:rPr sz="3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742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strchr(),</a:t>
                      </a:r>
                      <a:r>
                        <a:rPr sz="3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strrchr()</a:t>
                      </a:r>
                      <a:r>
                        <a:rPr sz="3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Functions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strstr()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stricmp()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strset()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strlwr()</a:t>
                      </a:r>
                      <a:r>
                        <a:rPr sz="3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3520"/>
                        </a:lnSpc>
                      </a:pP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strnset()</a:t>
                      </a:r>
                      <a:r>
                        <a:rPr sz="3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5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692">
                <a:tc>
                  <a:txBody>
                    <a:bodyPr/>
                    <a:lstStyle/>
                    <a:p>
                      <a:pPr marL="68580">
                        <a:lnSpc>
                          <a:spcPts val="3520"/>
                        </a:lnSpc>
                      </a:pP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3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dirty="0">
                          <a:latin typeface="Microsoft Sans Serif"/>
                          <a:cs typeface="Microsoft Sans Serif"/>
                        </a:rPr>
                        <a:t>strrev()</a:t>
                      </a:r>
                      <a:r>
                        <a:rPr sz="3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3000" spc="-5" dirty="0"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311" y="183692"/>
            <a:ext cx="11322685" cy="5686425"/>
          </a:xfrm>
          <a:custGeom>
            <a:avLst/>
            <a:gdLst/>
            <a:ahLst/>
            <a:cxnLst/>
            <a:rect l="l" t="t" r="r" b="b"/>
            <a:pathLst>
              <a:path w="11322685" h="5686425">
                <a:moveTo>
                  <a:pt x="11322558" y="0"/>
                </a:moveTo>
                <a:lnTo>
                  <a:pt x="0" y="0"/>
                </a:lnTo>
                <a:lnTo>
                  <a:pt x="0" y="5686171"/>
                </a:lnTo>
                <a:lnTo>
                  <a:pt x="11322558" y="5686171"/>
                </a:lnTo>
                <a:lnTo>
                  <a:pt x="11322558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931" y="155143"/>
            <a:ext cx="7665720" cy="541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6400">
              <a:lnSpc>
                <a:spcPct val="1104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#include</a:t>
            </a:r>
            <a:r>
              <a:rPr sz="3200" spc="-5" dirty="0">
                <a:latin typeface="Microsoft Sans Serif"/>
                <a:cs typeface="Microsoft Sans Serif"/>
              </a:rPr>
              <a:t> &lt;stdio.h&gt;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#include</a:t>
            </a:r>
            <a:r>
              <a:rPr sz="3200" spc="-4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&lt;string.h&gt;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b="1" spc="-5" dirty="0">
                <a:latin typeface="Arial"/>
                <a:cs typeface="Arial"/>
              </a:rPr>
              <a:t>int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main(</a:t>
            </a:r>
            <a:r>
              <a:rPr sz="3200" b="1" spc="-5" dirty="0">
                <a:latin typeface="Arial"/>
                <a:cs typeface="Arial"/>
              </a:rPr>
              <a:t>void</a:t>
            </a:r>
            <a:r>
              <a:rPr sz="3200" spc="-5" dirty="0">
                <a:latin typeface="Microsoft Sans Serif"/>
                <a:cs typeface="Microsoft Sans Serif"/>
              </a:rPr>
              <a:t>)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{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char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*src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=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"ecomputernotes.com";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395"/>
              </a:spcBef>
            </a:pPr>
            <a:r>
              <a:rPr sz="3200" b="1" spc="-5" dirty="0">
                <a:latin typeface="Arial"/>
                <a:cs typeface="Arial"/>
              </a:rPr>
              <a:t>char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ch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=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'*';</a:t>
            </a:r>
            <a:endParaRPr sz="3200">
              <a:latin typeface="Microsoft Sans Serif"/>
              <a:cs typeface="Microsoft Sans Serif"/>
            </a:endParaRPr>
          </a:p>
          <a:p>
            <a:pPr marL="125095" marR="5080">
              <a:lnSpc>
                <a:spcPts val="4240"/>
              </a:lnSpc>
              <a:spcBef>
                <a:spcPts val="210"/>
              </a:spcBef>
            </a:pPr>
            <a:r>
              <a:rPr sz="3200" b="1" spc="-5" dirty="0">
                <a:latin typeface="Arial"/>
                <a:cs typeface="Arial"/>
              </a:rPr>
              <a:t>printf</a:t>
            </a:r>
            <a:r>
              <a:rPr sz="3200" spc="-5" dirty="0">
                <a:latin typeface="Microsoft Sans Serif"/>
                <a:cs typeface="Microsoft Sans Serif"/>
              </a:rPr>
              <a:t>("String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before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strnset():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%s\n",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src);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strnset(src,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ch,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14);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3200" b="1" spc="-5" dirty="0">
                <a:latin typeface="Arial"/>
                <a:cs typeface="Arial"/>
              </a:rPr>
              <a:t>printf</a:t>
            </a:r>
            <a:r>
              <a:rPr sz="3200" spc="-5" dirty="0">
                <a:latin typeface="Microsoft Sans Serif"/>
                <a:cs typeface="Microsoft Sans Serif"/>
              </a:rPr>
              <a:t>("String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after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strnset():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%s\n",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src);</a:t>
            </a:r>
            <a:endParaRPr sz="3200">
              <a:latin typeface="Microsoft Sans Serif"/>
              <a:cs typeface="Microsoft Sans Serif"/>
            </a:endParaRPr>
          </a:p>
          <a:p>
            <a:pPr marL="125095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Arial"/>
                <a:cs typeface="Arial"/>
              </a:rPr>
              <a:t>return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0;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Microsoft Sans Serif"/>
                <a:cs typeface="Microsoft Sans Serif"/>
              </a:rPr>
              <a:t>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491" y="462534"/>
            <a:ext cx="8969375" cy="18249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/>
              <a:t>Output:</a:t>
            </a:r>
          </a:p>
          <a:p>
            <a:pPr marL="12700" marR="5080">
              <a:lnSpc>
                <a:spcPct val="109300"/>
              </a:lnSpc>
            </a:pPr>
            <a:r>
              <a:rPr b="0" spc="-5" dirty="0">
                <a:latin typeface="Microsoft Sans Serif"/>
                <a:cs typeface="Microsoft Sans Serif"/>
              </a:rPr>
              <a:t>String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before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strnset():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ecomputernotes.com </a:t>
            </a:r>
            <a:r>
              <a:rPr b="0" spc="-94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String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after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strnset():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**************.com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4313-11B2-7BD6-C2C5-F67E950F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472473"/>
            <a:ext cx="10363200" cy="677108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Practice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F990-88DD-FE72-325E-84F6D7BABB7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8200" y="1157894"/>
            <a:ext cx="8991600" cy="43088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Write a program in C to find the length of a string without using the library function.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Write a program in C to separate the individual characters from a </a:t>
            </a:r>
            <a:r>
              <a:rPr lang="en-US" sz="4000" b="1"/>
              <a:t>string.</a:t>
            </a: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Write a program in C to print individual characters of a string in reverse order.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06468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00242"/>
              <a:ext cx="12191999" cy="1857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1194" y="3034265"/>
            <a:ext cx="6723127" cy="75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1006932"/>
            <a:ext cx="11494135" cy="50050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00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355600" algn="l"/>
              </a:tabLst>
            </a:pPr>
            <a:r>
              <a:rPr sz="4000" b="1" dirty="0">
                <a:latin typeface="Arial"/>
                <a:cs typeface="Arial"/>
              </a:rPr>
              <a:t>Syntax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: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size_t</a:t>
            </a:r>
            <a:r>
              <a:rPr sz="4000" spc="4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strlen(const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char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*len);</a:t>
            </a:r>
            <a:endParaRPr sz="40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405"/>
              </a:spcBef>
            </a:pPr>
            <a:r>
              <a:rPr sz="4000" dirty="0">
                <a:latin typeface="Microsoft Sans Serif"/>
                <a:cs typeface="Microsoft Sans Serif"/>
              </a:rPr>
              <a:t>The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strlen()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function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15" dirty="0">
                <a:latin typeface="Microsoft Sans Serif"/>
                <a:cs typeface="Microsoft Sans Serif"/>
              </a:rPr>
              <a:t>is</a:t>
            </a:r>
            <a:r>
              <a:rPr sz="4000" spc="-1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one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of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the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inbuilt</a:t>
            </a:r>
            <a:r>
              <a:rPr sz="4000" spc="-5" dirty="0">
                <a:latin typeface="Microsoft Sans Serif"/>
                <a:cs typeface="Microsoft Sans Serif"/>
              </a:rPr>
              <a:t> string 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function </a:t>
            </a:r>
            <a:r>
              <a:rPr sz="4000" spc="-15" dirty="0">
                <a:latin typeface="Microsoft Sans Serif"/>
                <a:cs typeface="Microsoft Sans Serif"/>
              </a:rPr>
              <a:t>in </a:t>
            </a:r>
            <a:r>
              <a:rPr sz="4000" dirty="0">
                <a:latin typeface="Microsoft Sans Serif"/>
                <a:cs typeface="Microsoft Sans Serif"/>
              </a:rPr>
              <a:t>c </a:t>
            </a:r>
            <a:r>
              <a:rPr sz="4000" spc="-5" dirty="0">
                <a:latin typeface="Microsoft Sans Serif"/>
                <a:cs typeface="Microsoft Sans Serif"/>
              </a:rPr>
              <a:t>programming. It </a:t>
            </a:r>
            <a:r>
              <a:rPr sz="4000" dirty="0">
                <a:latin typeface="Microsoft Sans Serif"/>
                <a:cs typeface="Microsoft Sans Serif"/>
              </a:rPr>
              <a:t>takes one argument 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len,</a:t>
            </a:r>
            <a:r>
              <a:rPr sz="4000" spc="-5" dirty="0">
                <a:latin typeface="Microsoft Sans Serif"/>
                <a:cs typeface="Microsoft Sans Serif"/>
              </a:rPr>
              <a:t> which</a:t>
            </a:r>
            <a:r>
              <a:rPr sz="4000" dirty="0">
                <a:latin typeface="Microsoft Sans Serif"/>
                <a:cs typeface="Microsoft Sans Serif"/>
              </a:rPr>
              <a:t> can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be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string</a:t>
            </a:r>
            <a:r>
              <a:rPr sz="4000" dirty="0">
                <a:latin typeface="Microsoft Sans Serif"/>
                <a:cs typeface="Microsoft Sans Serif"/>
              </a:rPr>
              <a:t> constant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or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a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string </a:t>
            </a:r>
            <a:r>
              <a:rPr sz="4000" spc="-105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variable. It </a:t>
            </a:r>
            <a:r>
              <a:rPr sz="4000" dirty="0">
                <a:latin typeface="Microsoft Sans Serif"/>
                <a:cs typeface="Microsoft Sans Serif"/>
              </a:rPr>
              <a:t>returns the </a:t>
            </a:r>
            <a:r>
              <a:rPr sz="4000" spc="-5" dirty="0">
                <a:latin typeface="Microsoft Sans Serif"/>
                <a:cs typeface="Microsoft Sans Serif"/>
              </a:rPr>
              <a:t>length </a:t>
            </a:r>
            <a:r>
              <a:rPr sz="4000" dirty="0">
                <a:latin typeface="Microsoft Sans Serif"/>
                <a:cs typeface="Microsoft Sans Serif"/>
              </a:rPr>
              <a:t>of the </a:t>
            </a:r>
            <a:r>
              <a:rPr sz="4000" spc="-5" dirty="0">
                <a:latin typeface="Microsoft Sans Serif"/>
                <a:cs typeface="Microsoft Sans Serif"/>
              </a:rPr>
              <a:t>string </a:t>
            </a:r>
            <a:r>
              <a:rPr sz="4000" dirty="0">
                <a:latin typeface="Microsoft Sans Serif"/>
                <a:cs typeface="Microsoft Sans Serif"/>
              </a:rPr>
              <a:t>stored </a:t>
            </a:r>
            <a:r>
              <a:rPr sz="4000" spc="-20" dirty="0">
                <a:latin typeface="Microsoft Sans Serif"/>
                <a:cs typeface="Microsoft Sans Serif"/>
              </a:rPr>
              <a:t>in </a:t>
            </a:r>
            <a:r>
              <a:rPr sz="4000" spc="-1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the array </a:t>
            </a:r>
            <a:r>
              <a:rPr sz="4000" spc="-10" dirty="0">
                <a:latin typeface="Microsoft Sans Serif"/>
                <a:cs typeface="Microsoft Sans Serif"/>
              </a:rPr>
              <a:t>len, i.e., </a:t>
            </a:r>
            <a:r>
              <a:rPr sz="4000" dirty="0">
                <a:latin typeface="Microsoft Sans Serif"/>
                <a:cs typeface="Microsoft Sans Serif"/>
              </a:rPr>
              <a:t>the number of characters </a:t>
            </a:r>
            <a:r>
              <a:rPr sz="4000" spc="-15" dirty="0">
                <a:latin typeface="Microsoft Sans Serif"/>
                <a:cs typeface="Microsoft Sans Serif"/>
              </a:rPr>
              <a:t>in </a:t>
            </a:r>
            <a:r>
              <a:rPr sz="4000" dirty="0">
                <a:latin typeface="Microsoft Sans Serif"/>
                <a:cs typeface="Microsoft Sans Serif"/>
              </a:rPr>
              <a:t>the 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string excluding </a:t>
            </a:r>
            <a:r>
              <a:rPr sz="4000" dirty="0">
                <a:latin typeface="Microsoft Sans Serif"/>
                <a:cs typeface="Microsoft Sans Serif"/>
              </a:rPr>
              <a:t>the </a:t>
            </a:r>
            <a:r>
              <a:rPr sz="4000" spc="-15" dirty="0">
                <a:latin typeface="Microsoft Sans Serif"/>
                <a:cs typeface="Microsoft Sans Serif"/>
              </a:rPr>
              <a:t>null </a:t>
            </a:r>
            <a:r>
              <a:rPr sz="4000" spc="-70" dirty="0">
                <a:latin typeface="Microsoft Sans Serif"/>
                <a:cs typeface="Microsoft Sans Serif"/>
              </a:rPr>
              <a:t>character(„\0‟). </a:t>
            </a:r>
            <a:r>
              <a:rPr sz="4000" spc="-5" dirty="0">
                <a:latin typeface="Microsoft Sans Serif"/>
                <a:cs typeface="Microsoft Sans Serif"/>
              </a:rPr>
              <a:t>If </a:t>
            </a:r>
            <a:r>
              <a:rPr sz="4000" dirty="0">
                <a:latin typeface="Microsoft Sans Serif"/>
                <a:cs typeface="Microsoft Sans Serif"/>
              </a:rPr>
              <a:t>the </a:t>
            </a:r>
            <a:r>
              <a:rPr sz="4000" spc="-5" dirty="0">
                <a:latin typeface="Microsoft Sans Serif"/>
                <a:cs typeface="Microsoft Sans Serif"/>
              </a:rPr>
              <a:t>string 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15" dirty="0">
                <a:latin typeface="Microsoft Sans Serif"/>
                <a:cs typeface="Microsoft Sans Serif"/>
              </a:rPr>
              <a:t>is</a:t>
            </a:r>
            <a:r>
              <a:rPr sz="4000" spc="45" dirty="0">
                <a:latin typeface="Microsoft Sans Serif"/>
                <a:cs typeface="Microsoft Sans Serif"/>
              </a:rPr>
              <a:t> </a:t>
            </a:r>
            <a:r>
              <a:rPr sz="4000" spc="-50" dirty="0">
                <a:latin typeface="Microsoft Sans Serif"/>
                <a:cs typeface="Microsoft Sans Serif"/>
              </a:rPr>
              <a:t>empty,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spc="-15" dirty="0">
                <a:latin typeface="Microsoft Sans Serif"/>
                <a:cs typeface="Microsoft Sans Serif"/>
              </a:rPr>
              <a:t>it</a:t>
            </a:r>
            <a:r>
              <a:rPr sz="4000" spc="35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returns</a:t>
            </a:r>
            <a:r>
              <a:rPr sz="4000" spc="6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zero.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651" y="337530"/>
            <a:ext cx="5801868" cy="476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8441" y="3300361"/>
          <a:ext cx="11529693" cy="1177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719">
                <a:tc>
                  <a:txBody>
                    <a:bodyPr/>
                    <a:lstStyle/>
                    <a:p>
                      <a:pPr marL="31750">
                        <a:lnSpc>
                          <a:spcPts val="4425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Step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4425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4425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→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425"/>
                        </a:lnSpc>
                      </a:pPr>
                      <a:r>
                        <a:rPr sz="4000" spc="-5" dirty="0">
                          <a:latin typeface="Microsoft Sans Serif"/>
                          <a:cs typeface="Microsoft Sans Serif"/>
                        </a:rPr>
                        <a:t>strlen()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4425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accepts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25"/>
                        </a:lnSpc>
                        <a:tabLst>
                          <a:tab pos="1230630" algn="l"/>
                          <a:tab pos="2376805" algn="l"/>
                        </a:tabLst>
                      </a:pPr>
                      <a:r>
                        <a:rPr sz="4000" spc="-10" dirty="0">
                          <a:latin typeface="Microsoft Sans Serif"/>
                          <a:cs typeface="Microsoft Sans Serif"/>
                        </a:rPr>
                        <a:t>only	</a:t>
                      </a: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one	</a:t>
                      </a:r>
                      <a:r>
                        <a:rPr sz="4000" spc="-25" dirty="0">
                          <a:latin typeface="Microsoft Sans Serif"/>
                          <a:cs typeface="Microsoft Sans Serif"/>
                        </a:rPr>
                        <a:t>parameter.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03">
                <a:tc>
                  <a:txBody>
                    <a:bodyPr/>
                    <a:lstStyle/>
                    <a:p>
                      <a:pPr marL="31750">
                        <a:lnSpc>
                          <a:spcPts val="4540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Step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40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40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→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40"/>
                        </a:lnSpc>
                      </a:pPr>
                      <a:r>
                        <a:rPr sz="4000" spc="-5" dirty="0">
                          <a:latin typeface="Microsoft Sans Serif"/>
                          <a:cs typeface="Microsoft Sans Serif"/>
                        </a:rPr>
                        <a:t>strlen()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4540"/>
                        </a:lnSpc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returns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4540"/>
                        </a:lnSpc>
                        <a:tabLst>
                          <a:tab pos="1002665" algn="l"/>
                          <a:tab pos="3022600" algn="l"/>
                          <a:tab pos="3742690" algn="l"/>
                        </a:tabLst>
                      </a:pPr>
                      <a:r>
                        <a:rPr sz="4000" dirty="0">
                          <a:latin typeface="Microsoft Sans Serif"/>
                          <a:cs typeface="Microsoft Sans Serif"/>
                        </a:rPr>
                        <a:t>the	</a:t>
                      </a:r>
                      <a:r>
                        <a:rPr sz="4000" spc="-5" dirty="0">
                          <a:latin typeface="Microsoft Sans Serif"/>
                          <a:cs typeface="Microsoft Sans Serif"/>
                        </a:rPr>
                        <a:t>number	of	string</a:t>
                      </a:r>
                      <a:endParaRPr sz="4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7491" y="1257858"/>
            <a:ext cx="11492865" cy="44964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000" b="1" spc="-60" dirty="0">
                <a:latin typeface="Arial"/>
                <a:cs typeface="Arial"/>
              </a:rPr>
              <a:t>START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  <a:tabLst>
                <a:tab pos="1355090" algn="l"/>
                <a:tab pos="1935480" algn="l"/>
                <a:tab pos="2741930" algn="l"/>
                <a:tab pos="3575685" algn="l"/>
                <a:tab pos="4692650" algn="l"/>
                <a:tab pos="6715125" algn="l"/>
                <a:tab pos="7662545" algn="l"/>
                <a:tab pos="9091295" algn="l"/>
                <a:tab pos="9812655" algn="l"/>
              </a:tabLst>
            </a:pPr>
            <a:r>
              <a:rPr sz="4000" dirty="0">
                <a:latin typeface="Microsoft Sans Serif"/>
                <a:cs typeface="Microsoft Sans Serif"/>
              </a:rPr>
              <a:t>Step	1	→	</a:t>
            </a:r>
            <a:r>
              <a:rPr sz="4000" spc="-455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Microsoft Sans Serif"/>
                <a:cs typeface="Microsoft Sans Serif"/>
              </a:rPr>
              <a:t>o	use	</a:t>
            </a:r>
            <a:r>
              <a:rPr sz="4000" spc="-5" dirty="0">
                <a:latin typeface="Microsoft Sans Serif"/>
                <a:cs typeface="Microsoft Sans Serif"/>
              </a:rPr>
              <a:t>strle</a:t>
            </a:r>
            <a:r>
              <a:rPr sz="4000" dirty="0">
                <a:latin typeface="Microsoft Sans Serif"/>
                <a:cs typeface="Microsoft Sans Serif"/>
              </a:rPr>
              <a:t>n(),	we	need	</a:t>
            </a:r>
            <a:r>
              <a:rPr sz="4000" spc="-5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Microsoft Sans Serif"/>
                <a:cs typeface="Microsoft Sans Serif"/>
              </a:rPr>
              <a:t>o	</a:t>
            </a:r>
            <a:r>
              <a:rPr sz="4000" spc="-5" dirty="0">
                <a:latin typeface="Microsoft Sans Serif"/>
                <a:cs typeface="Microsoft Sans Serif"/>
              </a:rPr>
              <a:t>declare  #include&lt;string.h&gt;</a:t>
            </a:r>
            <a:r>
              <a:rPr sz="4000" spc="3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header</a:t>
            </a:r>
            <a:r>
              <a:rPr sz="4000" spc="50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file.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latin typeface="Microsoft Sans Serif"/>
                <a:cs typeface="Microsoft Sans Serif"/>
              </a:rPr>
              <a:t>characters.</a:t>
            </a:r>
            <a:endParaRPr sz="4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4000" b="1" spc="-20" dirty="0">
                <a:latin typeface="Arial"/>
                <a:cs typeface="Arial"/>
              </a:rPr>
              <a:t>STOP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1" y="110475"/>
            <a:ext cx="10445496" cy="9845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871" y="729361"/>
            <a:ext cx="11760200" cy="4698365"/>
          </a:xfrm>
          <a:custGeom>
            <a:avLst/>
            <a:gdLst/>
            <a:ahLst/>
            <a:cxnLst/>
            <a:rect l="l" t="t" r="r" b="b"/>
            <a:pathLst>
              <a:path w="11760200" h="4698365">
                <a:moveTo>
                  <a:pt x="11760073" y="0"/>
                </a:moveTo>
                <a:lnTo>
                  <a:pt x="0" y="0"/>
                </a:lnTo>
                <a:lnTo>
                  <a:pt x="0" y="4697984"/>
                </a:lnTo>
                <a:lnTo>
                  <a:pt x="11760073" y="4697984"/>
                </a:lnTo>
                <a:lnTo>
                  <a:pt x="11760073" y="0"/>
                </a:lnTo>
                <a:close/>
              </a:path>
            </a:pathLst>
          </a:custGeom>
          <a:solidFill>
            <a:srgbClr val="F6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7491" y="701243"/>
            <a:ext cx="10226675" cy="480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5820">
              <a:lnSpc>
                <a:spcPct val="111500"/>
              </a:lnSpc>
              <a:spcBef>
                <a:spcPts val="100"/>
              </a:spcBef>
            </a:pPr>
            <a:r>
              <a:rPr sz="2900" spc="-5" dirty="0">
                <a:latin typeface="Microsoft Sans Serif"/>
                <a:cs typeface="Microsoft Sans Serif"/>
              </a:rPr>
              <a:t>#include&lt;stdio.h&gt; 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#inclu</a:t>
            </a:r>
            <a:r>
              <a:rPr sz="2900" spc="-5" dirty="0">
                <a:latin typeface="Microsoft Sans Serif"/>
                <a:cs typeface="Microsoft Sans Serif"/>
              </a:rPr>
              <a:t>de&lt;string.</a:t>
            </a:r>
            <a:r>
              <a:rPr sz="2900" dirty="0">
                <a:latin typeface="Microsoft Sans Serif"/>
                <a:cs typeface="Microsoft Sans Serif"/>
              </a:rPr>
              <a:t>h</a:t>
            </a:r>
            <a:r>
              <a:rPr sz="2900" spc="-5" dirty="0">
                <a:latin typeface="Microsoft Sans Serif"/>
                <a:cs typeface="Microsoft Sans Serif"/>
              </a:rPr>
              <a:t>&gt;  </a:t>
            </a:r>
            <a:r>
              <a:rPr sz="2900" b="1" spc="-5" dirty="0">
                <a:latin typeface="Arial"/>
                <a:cs typeface="Arial"/>
              </a:rPr>
              <a:t>int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main()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{</a:t>
            </a:r>
            <a:endParaRPr sz="2900">
              <a:latin typeface="Microsoft Sans Serif"/>
              <a:cs typeface="Microsoft Sans Serif"/>
            </a:endParaRPr>
          </a:p>
          <a:p>
            <a:pPr marL="12700" marR="5080" indent="100965">
              <a:lnSpc>
                <a:spcPct val="102899"/>
              </a:lnSpc>
              <a:spcBef>
                <a:spcPts val="305"/>
              </a:spcBef>
            </a:pPr>
            <a:r>
              <a:rPr sz="2900" b="1" spc="-5" dirty="0">
                <a:latin typeface="Arial"/>
                <a:cs typeface="Arial"/>
              </a:rPr>
              <a:t>char </a:t>
            </a:r>
            <a:r>
              <a:rPr sz="2900" spc="-5" dirty="0">
                <a:latin typeface="Microsoft Sans Serif"/>
                <a:cs typeface="Microsoft Sans Serif"/>
              </a:rPr>
              <a:t>len[]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=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"&lt;a 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href="https://ecomputernotes.com/fundamental/introduction-to-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computer/what-is-computer"</a:t>
            </a:r>
            <a:r>
              <a:rPr sz="2900" dirty="0">
                <a:latin typeface="Microsoft Sans Serif"/>
                <a:cs typeface="Microsoft Sans Serif"/>
              </a:rPr>
              <a:t> data- 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internallinksmanager029f6b8e52c="1"&gt;Computer&lt;/a&gt;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Notes"; 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b="1" spc="-5" dirty="0">
                <a:latin typeface="Arial"/>
                <a:cs typeface="Arial"/>
              </a:rPr>
              <a:t>printf</a:t>
            </a:r>
            <a:r>
              <a:rPr sz="2900" spc="-5" dirty="0">
                <a:latin typeface="Microsoft Sans Serif"/>
                <a:cs typeface="Microsoft Sans Serif"/>
              </a:rPr>
              <a:t>("Length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of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String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=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%d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",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b="1" spc="-5" dirty="0">
                <a:latin typeface="Arial"/>
                <a:cs typeface="Arial"/>
              </a:rPr>
              <a:t>strlen</a:t>
            </a:r>
            <a:r>
              <a:rPr sz="2900" spc="-5" dirty="0">
                <a:latin typeface="Microsoft Sans Serif"/>
                <a:cs typeface="Microsoft Sans Serif"/>
              </a:rPr>
              <a:t>(len));</a:t>
            </a:r>
            <a:endParaRPr sz="2900">
              <a:latin typeface="Microsoft Sans Serif"/>
              <a:cs typeface="Microsoft Sans Serif"/>
            </a:endParaRPr>
          </a:p>
          <a:p>
            <a:pPr marL="113664">
              <a:lnSpc>
                <a:spcPct val="100000"/>
              </a:lnSpc>
              <a:spcBef>
                <a:spcPts val="395"/>
              </a:spcBef>
            </a:pPr>
            <a:r>
              <a:rPr sz="2900" b="1" spc="-5" dirty="0">
                <a:latin typeface="Arial"/>
                <a:cs typeface="Arial"/>
              </a:rPr>
              <a:t>return</a:t>
            </a:r>
            <a:r>
              <a:rPr sz="2900" b="1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Microsoft Sans Serif"/>
                <a:cs typeface="Microsoft Sans Serif"/>
              </a:rPr>
              <a:t>0;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900" dirty="0">
                <a:latin typeface="Microsoft Sans Serif"/>
                <a:cs typeface="Microsoft Sans Serif"/>
              </a:rPr>
              <a:t>}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200405"/>
            <a:ext cx="11063478" cy="333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02" y="326263"/>
            <a:ext cx="10118725" cy="5027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3426</Words>
  <Application>Microsoft Office PowerPoint</Application>
  <PresentationFormat>Widescreen</PresentationFormat>
  <Paragraphs>278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Microsoft Sans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We‟ll be covering the following topics in this Lecture: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strchr and  strrchr</vt:lpstr>
      <vt:lpstr>PowerPoint Presentation</vt:lpstr>
      <vt:lpstr>Outputs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strnset() sets first n characters of a string to a given  character. Syntax : char *strnset(char *src, int ch, size_t n);</vt:lpstr>
      <vt:lpstr>PowerPoint Presentation</vt:lpstr>
      <vt:lpstr>Output: String before strnset(): ecomputernotes.com  String after strnset(): **************.com</vt:lpstr>
      <vt:lpstr>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aditi gedam</cp:lastModifiedBy>
  <cp:revision>1</cp:revision>
  <dcterms:created xsi:type="dcterms:W3CDTF">2023-02-09T03:24:20Z</dcterms:created>
  <dcterms:modified xsi:type="dcterms:W3CDTF">2023-02-09T04:38:46Z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2023-02-09T00:00:00Z</vt:filetime>
  </property>
</Properties>
</file>