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96" r:id="rId10"/>
    <p:sldId id="264" r:id="rId11"/>
    <p:sldId id="265" r:id="rId12"/>
    <p:sldId id="266" r:id="rId13"/>
    <p:sldId id="267" r:id="rId14"/>
    <p:sldId id="269" r:id="rId15"/>
    <p:sldId id="270" r:id="rId16"/>
    <p:sldId id="268" r:id="rId17"/>
    <p:sldId id="271" r:id="rId18"/>
    <p:sldId id="272" r:id="rId19"/>
    <p:sldId id="281" r:id="rId20"/>
    <p:sldId id="282" r:id="rId21"/>
    <p:sldId id="283" r:id="rId22"/>
    <p:sldId id="285" r:id="rId23"/>
    <p:sldId id="286" r:id="rId24"/>
    <p:sldId id="287" r:id="rId25"/>
    <p:sldId id="289" r:id="rId26"/>
    <p:sldId id="290" r:id="rId27"/>
    <p:sldId id="273" r:id="rId28"/>
    <p:sldId id="278" r:id="rId29"/>
    <p:sldId id="279" r:id="rId30"/>
    <p:sldId id="280" r:id="rId31"/>
    <p:sldId id="274" r:id="rId32"/>
    <p:sldId id="275" r:id="rId33"/>
    <p:sldId id="276" r:id="rId34"/>
    <p:sldId id="277" r:id="rId35"/>
    <p:sldId id="291" r:id="rId36"/>
    <p:sldId id="294" r:id="rId37"/>
    <p:sldId id="295" r:id="rId38"/>
    <p:sldId id="297"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18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DB91-51E3-1853-AE3A-5FC47EC6A8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0AE8BB-8C32-B287-608B-58B3AC325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C3F65F-2903-37F6-493C-C3077C46614F}"/>
              </a:ext>
            </a:extLst>
          </p:cNvPr>
          <p:cNvSpPr>
            <a:spLocks noGrp="1"/>
          </p:cNvSpPr>
          <p:nvPr>
            <p:ph type="dt" sz="half" idx="10"/>
          </p:nvPr>
        </p:nvSpPr>
        <p:spPr/>
        <p:txBody>
          <a:bodyPr/>
          <a:lstStyle/>
          <a:p>
            <a:fld id="{6088F8BB-1EA6-48BD-9E00-ADF68ACE1D64}" type="datetimeFigureOut">
              <a:rPr lang="en-IN" smtClean="0"/>
              <a:t>12-01-2023</a:t>
            </a:fld>
            <a:endParaRPr lang="en-IN"/>
          </a:p>
        </p:txBody>
      </p:sp>
      <p:sp>
        <p:nvSpPr>
          <p:cNvPr id="5" name="Footer Placeholder 4">
            <a:extLst>
              <a:ext uri="{FF2B5EF4-FFF2-40B4-BE49-F238E27FC236}">
                <a16:creationId xmlns:a16="http://schemas.microsoft.com/office/drawing/2014/main" id="{EA4E9AE3-B2FE-BDDD-F4B4-23AEE77EE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B4D27-26E8-E6C7-8FFC-9F1D59F90942}"/>
              </a:ext>
            </a:extLst>
          </p:cNvPr>
          <p:cNvSpPr>
            <a:spLocks noGrp="1"/>
          </p:cNvSpPr>
          <p:nvPr>
            <p:ph type="sldNum" sz="quarter" idx="12"/>
          </p:nvPr>
        </p:nvSpPr>
        <p:spPr/>
        <p:txBody>
          <a:bodyPr/>
          <a:lstStyle/>
          <a:p>
            <a:fld id="{2E407D73-9456-43FB-8DA1-C157485EDC16}" type="slidenum">
              <a:rPr lang="en-IN" smtClean="0"/>
              <a:t>‹#›</a:t>
            </a:fld>
            <a:endParaRPr lang="en-IN"/>
          </a:p>
        </p:txBody>
      </p:sp>
    </p:spTree>
    <p:extLst>
      <p:ext uri="{BB962C8B-B14F-4D97-AF65-F5344CB8AC3E}">
        <p14:creationId xmlns:p14="http://schemas.microsoft.com/office/powerpoint/2010/main" val="202212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9884-D383-75A3-2F57-480A52F805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6AE7A2-727C-3FDB-F7FB-FC35F7C033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B1FE7E-198F-2573-B4F6-87CF3E31BD35}"/>
              </a:ext>
            </a:extLst>
          </p:cNvPr>
          <p:cNvSpPr>
            <a:spLocks noGrp="1"/>
          </p:cNvSpPr>
          <p:nvPr>
            <p:ph type="dt" sz="half" idx="10"/>
          </p:nvPr>
        </p:nvSpPr>
        <p:spPr/>
        <p:txBody>
          <a:bodyPr/>
          <a:lstStyle/>
          <a:p>
            <a:fld id="{6088F8BB-1EA6-48BD-9E00-ADF68ACE1D64}" type="datetimeFigureOut">
              <a:rPr lang="en-IN" smtClean="0"/>
              <a:t>12-01-2023</a:t>
            </a:fld>
            <a:endParaRPr lang="en-IN"/>
          </a:p>
        </p:txBody>
      </p:sp>
      <p:sp>
        <p:nvSpPr>
          <p:cNvPr id="5" name="Footer Placeholder 4">
            <a:extLst>
              <a:ext uri="{FF2B5EF4-FFF2-40B4-BE49-F238E27FC236}">
                <a16:creationId xmlns:a16="http://schemas.microsoft.com/office/drawing/2014/main" id="{92A023B9-9AE6-D63D-BAE2-64947F547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EAC532-7D4D-D51A-946C-DAC50307DD5B}"/>
              </a:ext>
            </a:extLst>
          </p:cNvPr>
          <p:cNvSpPr>
            <a:spLocks noGrp="1"/>
          </p:cNvSpPr>
          <p:nvPr>
            <p:ph type="sldNum" sz="quarter" idx="12"/>
          </p:nvPr>
        </p:nvSpPr>
        <p:spPr/>
        <p:txBody>
          <a:bodyPr/>
          <a:lstStyle/>
          <a:p>
            <a:fld id="{2E407D73-9456-43FB-8DA1-C157485EDC16}" type="slidenum">
              <a:rPr lang="en-IN" smtClean="0"/>
              <a:t>‹#›</a:t>
            </a:fld>
            <a:endParaRPr lang="en-IN"/>
          </a:p>
        </p:txBody>
      </p:sp>
    </p:spTree>
    <p:extLst>
      <p:ext uri="{BB962C8B-B14F-4D97-AF65-F5344CB8AC3E}">
        <p14:creationId xmlns:p14="http://schemas.microsoft.com/office/powerpoint/2010/main" val="35294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6C5756-88B4-3C8B-D8B4-7E8DE4466B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B98943-AF99-5BBF-43BA-21F89AC8A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E3E95-4D01-63F4-FAC6-BABBD6591D37}"/>
              </a:ext>
            </a:extLst>
          </p:cNvPr>
          <p:cNvSpPr>
            <a:spLocks noGrp="1"/>
          </p:cNvSpPr>
          <p:nvPr>
            <p:ph type="dt" sz="half" idx="10"/>
          </p:nvPr>
        </p:nvSpPr>
        <p:spPr/>
        <p:txBody>
          <a:bodyPr/>
          <a:lstStyle/>
          <a:p>
            <a:fld id="{6088F8BB-1EA6-48BD-9E00-ADF68ACE1D64}" type="datetimeFigureOut">
              <a:rPr lang="en-IN" smtClean="0"/>
              <a:t>12-01-2023</a:t>
            </a:fld>
            <a:endParaRPr lang="en-IN"/>
          </a:p>
        </p:txBody>
      </p:sp>
      <p:sp>
        <p:nvSpPr>
          <p:cNvPr id="5" name="Footer Placeholder 4">
            <a:extLst>
              <a:ext uri="{FF2B5EF4-FFF2-40B4-BE49-F238E27FC236}">
                <a16:creationId xmlns:a16="http://schemas.microsoft.com/office/drawing/2014/main" id="{DFC00F4F-8837-53C4-A223-07BE899C89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08D6B7-8290-A795-2748-F0631D58C634}"/>
              </a:ext>
            </a:extLst>
          </p:cNvPr>
          <p:cNvSpPr>
            <a:spLocks noGrp="1"/>
          </p:cNvSpPr>
          <p:nvPr>
            <p:ph type="sldNum" sz="quarter" idx="12"/>
          </p:nvPr>
        </p:nvSpPr>
        <p:spPr/>
        <p:txBody>
          <a:bodyPr/>
          <a:lstStyle/>
          <a:p>
            <a:fld id="{2E407D73-9456-43FB-8DA1-C157485EDC16}" type="slidenum">
              <a:rPr lang="en-IN" smtClean="0"/>
              <a:t>‹#›</a:t>
            </a:fld>
            <a:endParaRPr lang="en-IN"/>
          </a:p>
        </p:txBody>
      </p:sp>
    </p:spTree>
    <p:extLst>
      <p:ext uri="{BB962C8B-B14F-4D97-AF65-F5344CB8AC3E}">
        <p14:creationId xmlns:p14="http://schemas.microsoft.com/office/powerpoint/2010/main" val="269899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5E17-E5AE-5546-420F-C70CCC5CBA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1E541A-A923-1231-D2BC-6D5229F529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B024E5-759C-08F8-2A8B-31A1ED006ACB}"/>
              </a:ext>
            </a:extLst>
          </p:cNvPr>
          <p:cNvSpPr>
            <a:spLocks noGrp="1"/>
          </p:cNvSpPr>
          <p:nvPr>
            <p:ph type="dt" sz="half" idx="10"/>
          </p:nvPr>
        </p:nvSpPr>
        <p:spPr/>
        <p:txBody>
          <a:bodyPr/>
          <a:lstStyle/>
          <a:p>
            <a:fld id="{6088F8BB-1EA6-48BD-9E00-ADF68ACE1D64}" type="datetimeFigureOut">
              <a:rPr lang="en-IN" smtClean="0"/>
              <a:t>12-01-2023</a:t>
            </a:fld>
            <a:endParaRPr lang="en-IN"/>
          </a:p>
        </p:txBody>
      </p:sp>
      <p:sp>
        <p:nvSpPr>
          <p:cNvPr id="5" name="Footer Placeholder 4">
            <a:extLst>
              <a:ext uri="{FF2B5EF4-FFF2-40B4-BE49-F238E27FC236}">
                <a16:creationId xmlns:a16="http://schemas.microsoft.com/office/drawing/2014/main" id="{43CDEC36-F201-D3AC-01D3-F930168CC7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C690C9-0B54-A3D3-486A-42D5FC00F411}"/>
              </a:ext>
            </a:extLst>
          </p:cNvPr>
          <p:cNvSpPr>
            <a:spLocks noGrp="1"/>
          </p:cNvSpPr>
          <p:nvPr>
            <p:ph type="sldNum" sz="quarter" idx="12"/>
          </p:nvPr>
        </p:nvSpPr>
        <p:spPr/>
        <p:txBody>
          <a:bodyPr/>
          <a:lstStyle/>
          <a:p>
            <a:fld id="{2E407D73-9456-43FB-8DA1-C157485EDC16}" type="slidenum">
              <a:rPr lang="en-IN" smtClean="0"/>
              <a:t>‹#›</a:t>
            </a:fld>
            <a:endParaRPr lang="en-IN"/>
          </a:p>
        </p:txBody>
      </p:sp>
    </p:spTree>
    <p:extLst>
      <p:ext uri="{BB962C8B-B14F-4D97-AF65-F5344CB8AC3E}">
        <p14:creationId xmlns:p14="http://schemas.microsoft.com/office/powerpoint/2010/main" val="67553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D1B1-0323-063F-FEAC-E816DA3BA5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6D33C8-76AD-4AB3-E206-AA258793E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EE8F0F-65F1-29FE-A673-E93ECFB544B1}"/>
              </a:ext>
            </a:extLst>
          </p:cNvPr>
          <p:cNvSpPr>
            <a:spLocks noGrp="1"/>
          </p:cNvSpPr>
          <p:nvPr>
            <p:ph type="dt" sz="half" idx="10"/>
          </p:nvPr>
        </p:nvSpPr>
        <p:spPr/>
        <p:txBody>
          <a:bodyPr/>
          <a:lstStyle/>
          <a:p>
            <a:fld id="{6088F8BB-1EA6-48BD-9E00-ADF68ACE1D64}" type="datetimeFigureOut">
              <a:rPr lang="en-IN" smtClean="0"/>
              <a:t>12-01-2023</a:t>
            </a:fld>
            <a:endParaRPr lang="en-IN"/>
          </a:p>
        </p:txBody>
      </p:sp>
      <p:sp>
        <p:nvSpPr>
          <p:cNvPr id="5" name="Footer Placeholder 4">
            <a:extLst>
              <a:ext uri="{FF2B5EF4-FFF2-40B4-BE49-F238E27FC236}">
                <a16:creationId xmlns:a16="http://schemas.microsoft.com/office/drawing/2014/main" id="{B39A509F-12AC-29AF-6DA6-BEC6FBC7F8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77B452-9D3F-E8E0-F739-A8FFEE380ACE}"/>
              </a:ext>
            </a:extLst>
          </p:cNvPr>
          <p:cNvSpPr>
            <a:spLocks noGrp="1"/>
          </p:cNvSpPr>
          <p:nvPr>
            <p:ph type="sldNum" sz="quarter" idx="12"/>
          </p:nvPr>
        </p:nvSpPr>
        <p:spPr/>
        <p:txBody>
          <a:bodyPr/>
          <a:lstStyle/>
          <a:p>
            <a:fld id="{2E407D73-9456-43FB-8DA1-C157485EDC16}" type="slidenum">
              <a:rPr lang="en-IN" smtClean="0"/>
              <a:t>‹#›</a:t>
            </a:fld>
            <a:endParaRPr lang="en-IN"/>
          </a:p>
        </p:txBody>
      </p:sp>
    </p:spTree>
    <p:extLst>
      <p:ext uri="{BB962C8B-B14F-4D97-AF65-F5344CB8AC3E}">
        <p14:creationId xmlns:p14="http://schemas.microsoft.com/office/powerpoint/2010/main" val="258293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C68C-84C4-5297-1C63-FAA31EDA26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1BC076-DD46-BCF7-96E5-6B39A3ADAA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AA639F-847D-3F9D-1BCE-066F6FA1A6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6FF4FC-0067-8CCF-E69A-D4C4BF55DE20}"/>
              </a:ext>
            </a:extLst>
          </p:cNvPr>
          <p:cNvSpPr>
            <a:spLocks noGrp="1"/>
          </p:cNvSpPr>
          <p:nvPr>
            <p:ph type="dt" sz="half" idx="10"/>
          </p:nvPr>
        </p:nvSpPr>
        <p:spPr/>
        <p:txBody>
          <a:bodyPr/>
          <a:lstStyle/>
          <a:p>
            <a:fld id="{6088F8BB-1EA6-48BD-9E00-ADF68ACE1D64}" type="datetimeFigureOut">
              <a:rPr lang="en-IN" smtClean="0"/>
              <a:t>12-01-2023</a:t>
            </a:fld>
            <a:endParaRPr lang="en-IN"/>
          </a:p>
        </p:txBody>
      </p:sp>
      <p:sp>
        <p:nvSpPr>
          <p:cNvPr id="6" name="Footer Placeholder 5">
            <a:extLst>
              <a:ext uri="{FF2B5EF4-FFF2-40B4-BE49-F238E27FC236}">
                <a16:creationId xmlns:a16="http://schemas.microsoft.com/office/drawing/2014/main" id="{D6FE641C-046A-DAF7-07DB-937D94B513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C85F3D-B21F-2BB2-AE53-0A7981C105B6}"/>
              </a:ext>
            </a:extLst>
          </p:cNvPr>
          <p:cNvSpPr>
            <a:spLocks noGrp="1"/>
          </p:cNvSpPr>
          <p:nvPr>
            <p:ph type="sldNum" sz="quarter" idx="12"/>
          </p:nvPr>
        </p:nvSpPr>
        <p:spPr/>
        <p:txBody>
          <a:bodyPr/>
          <a:lstStyle/>
          <a:p>
            <a:fld id="{2E407D73-9456-43FB-8DA1-C157485EDC16}" type="slidenum">
              <a:rPr lang="en-IN" smtClean="0"/>
              <a:t>‹#›</a:t>
            </a:fld>
            <a:endParaRPr lang="en-IN"/>
          </a:p>
        </p:txBody>
      </p:sp>
    </p:spTree>
    <p:extLst>
      <p:ext uri="{BB962C8B-B14F-4D97-AF65-F5344CB8AC3E}">
        <p14:creationId xmlns:p14="http://schemas.microsoft.com/office/powerpoint/2010/main" val="297563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3236-39F1-B9F1-53DC-872FA1FA27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FEFF61-3D07-978E-D92C-390F99EB1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812779-A640-5460-EAFE-611EEFA11F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9786FD-B4DA-84E1-4F2A-40214CC4A4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3A514-62E5-8686-424D-617B1AAA05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9A81E5-1845-FE29-FFE8-959DDF7C1EA2}"/>
              </a:ext>
            </a:extLst>
          </p:cNvPr>
          <p:cNvSpPr>
            <a:spLocks noGrp="1"/>
          </p:cNvSpPr>
          <p:nvPr>
            <p:ph type="dt" sz="half" idx="10"/>
          </p:nvPr>
        </p:nvSpPr>
        <p:spPr/>
        <p:txBody>
          <a:bodyPr/>
          <a:lstStyle/>
          <a:p>
            <a:fld id="{6088F8BB-1EA6-48BD-9E00-ADF68ACE1D64}" type="datetimeFigureOut">
              <a:rPr lang="en-IN" smtClean="0"/>
              <a:t>12-01-2023</a:t>
            </a:fld>
            <a:endParaRPr lang="en-IN"/>
          </a:p>
        </p:txBody>
      </p:sp>
      <p:sp>
        <p:nvSpPr>
          <p:cNvPr id="8" name="Footer Placeholder 7">
            <a:extLst>
              <a:ext uri="{FF2B5EF4-FFF2-40B4-BE49-F238E27FC236}">
                <a16:creationId xmlns:a16="http://schemas.microsoft.com/office/drawing/2014/main" id="{03DB4093-F6D8-7A44-1F31-43CFD7CAA4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F73F28-3D96-64FA-FE79-C54BC6895F81}"/>
              </a:ext>
            </a:extLst>
          </p:cNvPr>
          <p:cNvSpPr>
            <a:spLocks noGrp="1"/>
          </p:cNvSpPr>
          <p:nvPr>
            <p:ph type="sldNum" sz="quarter" idx="12"/>
          </p:nvPr>
        </p:nvSpPr>
        <p:spPr/>
        <p:txBody>
          <a:bodyPr/>
          <a:lstStyle/>
          <a:p>
            <a:fld id="{2E407D73-9456-43FB-8DA1-C157485EDC16}" type="slidenum">
              <a:rPr lang="en-IN" smtClean="0"/>
              <a:t>‹#›</a:t>
            </a:fld>
            <a:endParaRPr lang="en-IN"/>
          </a:p>
        </p:txBody>
      </p:sp>
    </p:spTree>
    <p:extLst>
      <p:ext uri="{BB962C8B-B14F-4D97-AF65-F5344CB8AC3E}">
        <p14:creationId xmlns:p14="http://schemas.microsoft.com/office/powerpoint/2010/main" val="273838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18AE-8B90-0D1F-6162-6274B1381B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4328CD-E039-EFFA-9A9F-3A90E8BC24FB}"/>
              </a:ext>
            </a:extLst>
          </p:cNvPr>
          <p:cNvSpPr>
            <a:spLocks noGrp="1"/>
          </p:cNvSpPr>
          <p:nvPr>
            <p:ph type="dt" sz="half" idx="10"/>
          </p:nvPr>
        </p:nvSpPr>
        <p:spPr/>
        <p:txBody>
          <a:bodyPr/>
          <a:lstStyle/>
          <a:p>
            <a:fld id="{6088F8BB-1EA6-48BD-9E00-ADF68ACE1D64}" type="datetimeFigureOut">
              <a:rPr lang="en-IN" smtClean="0"/>
              <a:t>12-01-2023</a:t>
            </a:fld>
            <a:endParaRPr lang="en-IN"/>
          </a:p>
        </p:txBody>
      </p:sp>
      <p:sp>
        <p:nvSpPr>
          <p:cNvPr id="4" name="Footer Placeholder 3">
            <a:extLst>
              <a:ext uri="{FF2B5EF4-FFF2-40B4-BE49-F238E27FC236}">
                <a16:creationId xmlns:a16="http://schemas.microsoft.com/office/drawing/2014/main" id="{39E2203C-04EF-1486-E362-F41FD825E9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B86E74-C814-D019-E251-2F93F1955F2B}"/>
              </a:ext>
            </a:extLst>
          </p:cNvPr>
          <p:cNvSpPr>
            <a:spLocks noGrp="1"/>
          </p:cNvSpPr>
          <p:nvPr>
            <p:ph type="sldNum" sz="quarter" idx="12"/>
          </p:nvPr>
        </p:nvSpPr>
        <p:spPr/>
        <p:txBody>
          <a:bodyPr/>
          <a:lstStyle/>
          <a:p>
            <a:fld id="{2E407D73-9456-43FB-8DA1-C157485EDC16}" type="slidenum">
              <a:rPr lang="en-IN" smtClean="0"/>
              <a:t>‹#›</a:t>
            </a:fld>
            <a:endParaRPr lang="en-IN"/>
          </a:p>
        </p:txBody>
      </p:sp>
    </p:spTree>
    <p:extLst>
      <p:ext uri="{BB962C8B-B14F-4D97-AF65-F5344CB8AC3E}">
        <p14:creationId xmlns:p14="http://schemas.microsoft.com/office/powerpoint/2010/main" val="312598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4A9EFC-D19B-041A-0562-0AD146666D11}"/>
              </a:ext>
            </a:extLst>
          </p:cNvPr>
          <p:cNvSpPr>
            <a:spLocks noGrp="1"/>
          </p:cNvSpPr>
          <p:nvPr>
            <p:ph type="dt" sz="half" idx="10"/>
          </p:nvPr>
        </p:nvSpPr>
        <p:spPr/>
        <p:txBody>
          <a:bodyPr/>
          <a:lstStyle/>
          <a:p>
            <a:fld id="{6088F8BB-1EA6-48BD-9E00-ADF68ACE1D64}" type="datetimeFigureOut">
              <a:rPr lang="en-IN" smtClean="0"/>
              <a:t>12-01-2023</a:t>
            </a:fld>
            <a:endParaRPr lang="en-IN"/>
          </a:p>
        </p:txBody>
      </p:sp>
      <p:sp>
        <p:nvSpPr>
          <p:cNvPr id="3" name="Footer Placeholder 2">
            <a:extLst>
              <a:ext uri="{FF2B5EF4-FFF2-40B4-BE49-F238E27FC236}">
                <a16:creationId xmlns:a16="http://schemas.microsoft.com/office/drawing/2014/main" id="{E7C03A6C-8552-FFC8-CACE-D5C1D19462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35E718-BC14-088F-78B7-9E108CD88C2F}"/>
              </a:ext>
            </a:extLst>
          </p:cNvPr>
          <p:cNvSpPr>
            <a:spLocks noGrp="1"/>
          </p:cNvSpPr>
          <p:nvPr>
            <p:ph type="sldNum" sz="quarter" idx="12"/>
          </p:nvPr>
        </p:nvSpPr>
        <p:spPr/>
        <p:txBody>
          <a:bodyPr/>
          <a:lstStyle/>
          <a:p>
            <a:fld id="{2E407D73-9456-43FB-8DA1-C157485EDC16}" type="slidenum">
              <a:rPr lang="en-IN" smtClean="0"/>
              <a:t>‹#›</a:t>
            </a:fld>
            <a:endParaRPr lang="en-IN"/>
          </a:p>
        </p:txBody>
      </p:sp>
    </p:spTree>
    <p:extLst>
      <p:ext uri="{BB962C8B-B14F-4D97-AF65-F5344CB8AC3E}">
        <p14:creationId xmlns:p14="http://schemas.microsoft.com/office/powerpoint/2010/main" val="381498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9455-0869-45A0-CC7B-966E735BA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520AF1-75EB-3698-F6DC-43DA0DC207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4DB44A-F61B-1072-6778-B2FB34728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13840-1F94-4FC0-ADED-C77B9EAF05AB}"/>
              </a:ext>
            </a:extLst>
          </p:cNvPr>
          <p:cNvSpPr>
            <a:spLocks noGrp="1"/>
          </p:cNvSpPr>
          <p:nvPr>
            <p:ph type="dt" sz="half" idx="10"/>
          </p:nvPr>
        </p:nvSpPr>
        <p:spPr/>
        <p:txBody>
          <a:bodyPr/>
          <a:lstStyle/>
          <a:p>
            <a:fld id="{6088F8BB-1EA6-48BD-9E00-ADF68ACE1D64}" type="datetimeFigureOut">
              <a:rPr lang="en-IN" smtClean="0"/>
              <a:t>12-01-2023</a:t>
            </a:fld>
            <a:endParaRPr lang="en-IN"/>
          </a:p>
        </p:txBody>
      </p:sp>
      <p:sp>
        <p:nvSpPr>
          <p:cNvPr id="6" name="Footer Placeholder 5">
            <a:extLst>
              <a:ext uri="{FF2B5EF4-FFF2-40B4-BE49-F238E27FC236}">
                <a16:creationId xmlns:a16="http://schemas.microsoft.com/office/drawing/2014/main" id="{2796E586-5259-4E59-FA25-FF62248ACD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415B02-1E07-6DC1-9C3D-0FFBF9B8900D}"/>
              </a:ext>
            </a:extLst>
          </p:cNvPr>
          <p:cNvSpPr>
            <a:spLocks noGrp="1"/>
          </p:cNvSpPr>
          <p:nvPr>
            <p:ph type="sldNum" sz="quarter" idx="12"/>
          </p:nvPr>
        </p:nvSpPr>
        <p:spPr/>
        <p:txBody>
          <a:bodyPr/>
          <a:lstStyle/>
          <a:p>
            <a:fld id="{2E407D73-9456-43FB-8DA1-C157485EDC16}" type="slidenum">
              <a:rPr lang="en-IN" smtClean="0"/>
              <a:t>‹#›</a:t>
            </a:fld>
            <a:endParaRPr lang="en-IN"/>
          </a:p>
        </p:txBody>
      </p:sp>
    </p:spTree>
    <p:extLst>
      <p:ext uri="{BB962C8B-B14F-4D97-AF65-F5344CB8AC3E}">
        <p14:creationId xmlns:p14="http://schemas.microsoft.com/office/powerpoint/2010/main" val="339407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9163-3508-415F-F6B1-B8EBCB12C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9E0616-6D4C-338F-5649-606A443DB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34B831-9DED-C498-217A-A692D9C29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BED61-58BF-75E7-D83B-A88F86E422FF}"/>
              </a:ext>
            </a:extLst>
          </p:cNvPr>
          <p:cNvSpPr>
            <a:spLocks noGrp="1"/>
          </p:cNvSpPr>
          <p:nvPr>
            <p:ph type="dt" sz="half" idx="10"/>
          </p:nvPr>
        </p:nvSpPr>
        <p:spPr/>
        <p:txBody>
          <a:bodyPr/>
          <a:lstStyle/>
          <a:p>
            <a:fld id="{6088F8BB-1EA6-48BD-9E00-ADF68ACE1D64}" type="datetimeFigureOut">
              <a:rPr lang="en-IN" smtClean="0"/>
              <a:t>12-01-2023</a:t>
            </a:fld>
            <a:endParaRPr lang="en-IN"/>
          </a:p>
        </p:txBody>
      </p:sp>
      <p:sp>
        <p:nvSpPr>
          <p:cNvPr id="6" name="Footer Placeholder 5">
            <a:extLst>
              <a:ext uri="{FF2B5EF4-FFF2-40B4-BE49-F238E27FC236}">
                <a16:creationId xmlns:a16="http://schemas.microsoft.com/office/drawing/2014/main" id="{7BD90BC7-5FDC-D9B8-AB41-AFC16F23E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9A7218-F45B-E79E-10CF-3ED637497524}"/>
              </a:ext>
            </a:extLst>
          </p:cNvPr>
          <p:cNvSpPr>
            <a:spLocks noGrp="1"/>
          </p:cNvSpPr>
          <p:nvPr>
            <p:ph type="sldNum" sz="quarter" idx="12"/>
          </p:nvPr>
        </p:nvSpPr>
        <p:spPr/>
        <p:txBody>
          <a:bodyPr/>
          <a:lstStyle/>
          <a:p>
            <a:fld id="{2E407D73-9456-43FB-8DA1-C157485EDC16}" type="slidenum">
              <a:rPr lang="en-IN" smtClean="0"/>
              <a:t>‹#›</a:t>
            </a:fld>
            <a:endParaRPr lang="en-IN"/>
          </a:p>
        </p:txBody>
      </p:sp>
    </p:spTree>
    <p:extLst>
      <p:ext uri="{BB962C8B-B14F-4D97-AF65-F5344CB8AC3E}">
        <p14:creationId xmlns:p14="http://schemas.microsoft.com/office/powerpoint/2010/main" val="15630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825DD9-08AE-1A9D-B0A4-B32409725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183D08-B407-1F75-C0CC-5EE242E88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D04E79-21A1-786D-4A40-12EE7A535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8F8BB-1EA6-48BD-9E00-ADF68ACE1D64}" type="datetimeFigureOut">
              <a:rPr lang="en-IN" smtClean="0"/>
              <a:t>12-01-2023</a:t>
            </a:fld>
            <a:endParaRPr lang="en-IN"/>
          </a:p>
        </p:txBody>
      </p:sp>
      <p:sp>
        <p:nvSpPr>
          <p:cNvPr id="5" name="Footer Placeholder 4">
            <a:extLst>
              <a:ext uri="{FF2B5EF4-FFF2-40B4-BE49-F238E27FC236}">
                <a16:creationId xmlns:a16="http://schemas.microsoft.com/office/drawing/2014/main" id="{7BC5AB52-5249-6ADC-B404-18360FF16C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D76DF4-FC2B-507F-943C-FE6DB835D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07D73-9456-43FB-8DA1-C157485EDC16}" type="slidenum">
              <a:rPr lang="en-IN" smtClean="0"/>
              <a:t>‹#›</a:t>
            </a:fld>
            <a:endParaRPr lang="en-IN"/>
          </a:p>
        </p:txBody>
      </p:sp>
    </p:spTree>
    <p:extLst>
      <p:ext uri="{BB962C8B-B14F-4D97-AF65-F5344CB8AC3E}">
        <p14:creationId xmlns:p14="http://schemas.microsoft.com/office/powerpoint/2010/main" val="3366953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DFAA-8047-804B-A058-8011A5697ABF}"/>
              </a:ext>
            </a:extLst>
          </p:cNvPr>
          <p:cNvSpPr>
            <a:spLocks noGrp="1"/>
          </p:cNvSpPr>
          <p:nvPr>
            <p:ph type="ctrTitle"/>
          </p:nvPr>
        </p:nvSpPr>
        <p:spPr/>
        <p:txBody>
          <a:bodyPr/>
          <a:lstStyle/>
          <a:p>
            <a:r>
              <a:rPr lang="en-US" dirty="0"/>
              <a:t>Variable Scope and variable binding</a:t>
            </a:r>
            <a:endParaRPr lang="en-IN" dirty="0"/>
          </a:p>
        </p:txBody>
      </p:sp>
      <p:sp>
        <p:nvSpPr>
          <p:cNvPr id="3" name="Subtitle 2">
            <a:extLst>
              <a:ext uri="{FF2B5EF4-FFF2-40B4-BE49-F238E27FC236}">
                <a16:creationId xmlns:a16="http://schemas.microsoft.com/office/drawing/2014/main" id="{1BA79C6E-29F4-7560-1BF7-4E044137C90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55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C269B-417A-E2CF-275C-2699D21A219C}"/>
              </a:ext>
            </a:extLst>
          </p:cNvPr>
          <p:cNvSpPr>
            <a:spLocks noGrp="1"/>
          </p:cNvSpPr>
          <p:nvPr>
            <p:ph idx="1"/>
          </p:nvPr>
        </p:nvSpPr>
        <p:spPr>
          <a:xfrm>
            <a:off x="838200" y="833718"/>
            <a:ext cx="10515600" cy="5343244"/>
          </a:xfrm>
        </p:spPr>
        <p:txBody>
          <a:bodyPr/>
          <a:lstStyle/>
          <a:p>
            <a:pPr marL="0" indent="0">
              <a:buNone/>
            </a:pPr>
            <a:r>
              <a:rPr lang="en-US" dirty="0"/>
              <a:t>SOLUTION 1.</a:t>
            </a:r>
          </a:p>
          <a:p>
            <a:pPr marL="0" indent="0">
              <a:buNone/>
            </a:pPr>
            <a:endParaRPr lang="en-US" dirty="0"/>
          </a:p>
          <a:p>
            <a:pPr marL="0" indent="0">
              <a:buNone/>
            </a:pPr>
            <a:r>
              <a:rPr lang="en-US" b="0" i="0" dirty="0">
                <a:solidFill>
                  <a:srgbClr val="273239"/>
                </a:solidFill>
                <a:effectLst/>
                <a:latin typeface="urw-din"/>
              </a:rPr>
              <a:t>You go and ask the first person in the class if he has the pen. Also, you ask this person about the other 99 people in the classroom if they have that pen and so on.</a:t>
            </a:r>
          </a:p>
          <a:p>
            <a:pPr marL="0" indent="0">
              <a:buNone/>
            </a:pPr>
            <a:endParaRPr lang="en-US" dirty="0">
              <a:solidFill>
                <a:srgbClr val="273239"/>
              </a:solidFill>
              <a:latin typeface="urw-din"/>
            </a:endParaRP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56317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C269B-417A-E2CF-275C-2699D21A219C}"/>
              </a:ext>
            </a:extLst>
          </p:cNvPr>
          <p:cNvSpPr>
            <a:spLocks noGrp="1"/>
          </p:cNvSpPr>
          <p:nvPr>
            <p:ph idx="1"/>
          </p:nvPr>
        </p:nvSpPr>
        <p:spPr>
          <a:xfrm>
            <a:off x="838200" y="833718"/>
            <a:ext cx="10515600" cy="5343244"/>
          </a:xfrm>
        </p:spPr>
        <p:txBody>
          <a:bodyPr/>
          <a:lstStyle/>
          <a:p>
            <a:pPr marL="0" indent="0">
              <a:buNone/>
            </a:pPr>
            <a:r>
              <a:rPr lang="en-US" dirty="0"/>
              <a:t>SOLUTION 1.</a:t>
            </a:r>
            <a:endParaRPr lang="en-US" dirty="0">
              <a:solidFill>
                <a:srgbClr val="273239"/>
              </a:solidFill>
              <a:latin typeface="urw-din"/>
            </a:endParaRPr>
          </a:p>
          <a:p>
            <a:pPr marL="0" indent="0">
              <a:buNone/>
            </a:pPr>
            <a:r>
              <a:rPr lang="en-US" b="0" i="0" dirty="0">
                <a:solidFill>
                  <a:srgbClr val="273239"/>
                </a:solidFill>
                <a:effectLst/>
                <a:latin typeface="urw-din"/>
              </a:rPr>
              <a:t>You go and ask the first person in the class if he has the pen. Also, you ask this person about the other 99 people in the classroom if they have that pen and so on, </a:t>
            </a:r>
            <a:br>
              <a:rPr lang="en-US" dirty="0"/>
            </a:br>
            <a:r>
              <a:rPr lang="en-US" b="0" i="0" dirty="0">
                <a:solidFill>
                  <a:srgbClr val="273239"/>
                </a:solidFill>
                <a:effectLst/>
                <a:latin typeface="urw-din"/>
              </a:rPr>
              <a:t>This is what we call O(n</a:t>
            </a:r>
            <a:r>
              <a:rPr lang="en-US" b="0" i="0" baseline="30000" dirty="0">
                <a:solidFill>
                  <a:srgbClr val="273239"/>
                </a:solidFill>
                <a:effectLst/>
                <a:latin typeface="urw-din"/>
              </a:rPr>
              <a:t>2</a:t>
            </a:r>
            <a:r>
              <a:rPr lang="en-US" b="0" i="0" dirty="0">
                <a:solidFill>
                  <a:srgbClr val="273239"/>
                </a:solidFill>
                <a:effectLst/>
                <a:latin typeface="urw-din"/>
              </a:rPr>
              <a:t>). </a:t>
            </a:r>
          </a:p>
          <a:p>
            <a:pPr marL="0" indent="0">
              <a:buNone/>
            </a:pPr>
            <a:endParaRPr lang="en-US" dirty="0">
              <a:solidFill>
                <a:srgbClr val="273239"/>
              </a:solidFill>
              <a:latin typeface="urw-din"/>
            </a:endParaRP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46001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C269B-417A-E2CF-275C-2699D21A219C}"/>
              </a:ext>
            </a:extLst>
          </p:cNvPr>
          <p:cNvSpPr>
            <a:spLocks noGrp="1"/>
          </p:cNvSpPr>
          <p:nvPr>
            <p:ph idx="1"/>
          </p:nvPr>
        </p:nvSpPr>
        <p:spPr>
          <a:xfrm>
            <a:off x="838200" y="833718"/>
            <a:ext cx="10515600" cy="5343244"/>
          </a:xfrm>
        </p:spPr>
        <p:txBody>
          <a:bodyPr/>
          <a:lstStyle/>
          <a:p>
            <a:pPr marL="0" indent="0">
              <a:buNone/>
            </a:pPr>
            <a:r>
              <a:rPr lang="en-US" dirty="0"/>
              <a:t>SOLUTION 1.</a:t>
            </a:r>
            <a:endParaRPr lang="en-US" dirty="0">
              <a:solidFill>
                <a:srgbClr val="273239"/>
              </a:solidFill>
              <a:latin typeface="urw-din"/>
            </a:endParaRPr>
          </a:p>
          <a:p>
            <a:pPr marL="0" indent="0">
              <a:buNone/>
            </a:pPr>
            <a:r>
              <a:rPr lang="en-US" b="0" i="0" dirty="0">
                <a:solidFill>
                  <a:srgbClr val="273239"/>
                </a:solidFill>
                <a:effectLst/>
                <a:latin typeface="urw-din"/>
              </a:rPr>
              <a:t>You go and ask the first person in the class if he has the pen. Also, you ask this person about the other 99 people in the classroom if they have that pen and so on, </a:t>
            </a:r>
            <a:br>
              <a:rPr lang="en-US" dirty="0"/>
            </a:br>
            <a:r>
              <a:rPr lang="en-US" b="0" i="0" dirty="0">
                <a:solidFill>
                  <a:srgbClr val="273239"/>
                </a:solidFill>
                <a:effectLst/>
                <a:latin typeface="urw-din"/>
              </a:rPr>
              <a:t>This is what we call O(n</a:t>
            </a:r>
            <a:r>
              <a:rPr lang="en-US" b="0" i="0" baseline="30000" dirty="0">
                <a:solidFill>
                  <a:srgbClr val="273239"/>
                </a:solidFill>
                <a:effectLst/>
                <a:latin typeface="urw-din"/>
              </a:rPr>
              <a:t>2</a:t>
            </a:r>
            <a:r>
              <a:rPr lang="en-US" b="0" i="0" dirty="0">
                <a:solidFill>
                  <a:srgbClr val="273239"/>
                </a:solidFill>
                <a:effectLst/>
                <a:latin typeface="urw-din"/>
              </a:rPr>
              <a:t>). </a:t>
            </a:r>
          </a:p>
          <a:p>
            <a:pPr marL="0" indent="0">
              <a:buNone/>
            </a:pPr>
            <a:endParaRPr lang="en-US" b="0" i="0" dirty="0">
              <a:solidFill>
                <a:srgbClr val="273239"/>
              </a:solidFill>
              <a:effectLst/>
              <a:latin typeface="urw-din"/>
            </a:endParaRPr>
          </a:p>
          <a:p>
            <a:pPr marL="0" indent="0">
              <a:buNone/>
            </a:pPr>
            <a:r>
              <a:rPr lang="en-US" b="1" dirty="0">
                <a:solidFill>
                  <a:srgbClr val="273239"/>
                </a:solidFill>
                <a:latin typeface="urw-din"/>
              </a:rPr>
              <a:t>Approach 2?</a:t>
            </a:r>
          </a:p>
          <a:p>
            <a:pPr marL="0" indent="0">
              <a:buNone/>
            </a:pPr>
            <a:endParaRPr lang="en-US" dirty="0">
              <a:solidFill>
                <a:srgbClr val="273239"/>
              </a:solidFill>
              <a:latin typeface="urw-din"/>
            </a:endParaRP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68726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C269B-417A-E2CF-275C-2699D21A219C}"/>
              </a:ext>
            </a:extLst>
          </p:cNvPr>
          <p:cNvSpPr>
            <a:spLocks noGrp="1"/>
          </p:cNvSpPr>
          <p:nvPr>
            <p:ph idx="1"/>
          </p:nvPr>
        </p:nvSpPr>
        <p:spPr>
          <a:xfrm>
            <a:off x="838200" y="833718"/>
            <a:ext cx="10515600" cy="5343244"/>
          </a:xfrm>
        </p:spPr>
        <p:txBody>
          <a:bodyPr/>
          <a:lstStyle/>
          <a:p>
            <a:pPr marL="0" indent="0">
              <a:buNone/>
            </a:pPr>
            <a:r>
              <a:rPr lang="en-US" dirty="0"/>
              <a:t>SOLUTION 1.</a:t>
            </a:r>
            <a:endParaRPr lang="en-US" dirty="0">
              <a:solidFill>
                <a:srgbClr val="273239"/>
              </a:solidFill>
              <a:latin typeface="urw-din"/>
            </a:endParaRPr>
          </a:p>
          <a:p>
            <a:pPr marL="0" indent="0">
              <a:buNone/>
            </a:pPr>
            <a:r>
              <a:rPr lang="en-US" b="0" i="0" dirty="0">
                <a:solidFill>
                  <a:srgbClr val="273239"/>
                </a:solidFill>
                <a:effectLst/>
                <a:latin typeface="urw-din"/>
              </a:rPr>
              <a:t>You go and ask the first person in the class if he has the pen. Also, you ask this person about the other 99 people in the classroom if they have that pen and so on, </a:t>
            </a:r>
            <a:br>
              <a:rPr lang="en-US" dirty="0"/>
            </a:br>
            <a:r>
              <a:rPr lang="en-US" b="0" i="0" dirty="0">
                <a:solidFill>
                  <a:srgbClr val="273239"/>
                </a:solidFill>
                <a:effectLst/>
                <a:latin typeface="urw-din"/>
              </a:rPr>
              <a:t>This is what we call O(n</a:t>
            </a:r>
            <a:r>
              <a:rPr lang="en-US" b="0" i="0" baseline="30000" dirty="0">
                <a:solidFill>
                  <a:srgbClr val="273239"/>
                </a:solidFill>
                <a:effectLst/>
                <a:latin typeface="urw-din"/>
              </a:rPr>
              <a:t>2</a:t>
            </a:r>
            <a:r>
              <a:rPr lang="en-US" b="0" i="0" dirty="0">
                <a:solidFill>
                  <a:srgbClr val="273239"/>
                </a:solidFill>
                <a:effectLst/>
                <a:latin typeface="urw-din"/>
              </a:rPr>
              <a:t>). </a:t>
            </a:r>
          </a:p>
          <a:p>
            <a:pPr marL="0" indent="0">
              <a:buNone/>
            </a:pPr>
            <a:endParaRPr lang="en-US" b="0" i="0" dirty="0">
              <a:solidFill>
                <a:srgbClr val="273239"/>
              </a:solidFill>
              <a:effectLst/>
              <a:latin typeface="urw-din"/>
            </a:endParaRPr>
          </a:p>
          <a:p>
            <a:pPr marL="0" indent="0">
              <a:buNone/>
            </a:pPr>
            <a:r>
              <a:rPr lang="en-US" dirty="0">
                <a:solidFill>
                  <a:srgbClr val="273239"/>
                </a:solidFill>
                <a:latin typeface="urw-din"/>
              </a:rPr>
              <a:t>SOLUTION 2.</a:t>
            </a:r>
          </a:p>
          <a:p>
            <a:pPr marL="0" indent="0">
              <a:buNone/>
            </a:pPr>
            <a:r>
              <a:rPr lang="en-US" b="0" i="0" dirty="0">
                <a:solidFill>
                  <a:srgbClr val="273239"/>
                </a:solidFill>
                <a:effectLst/>
                <a:latin typeface="urw-din"/>
              </a:rPr>
              <a:t>Going and asking each student individually . </a:t>
            </a:r>
            <a:endParaRPr lang="en-US" dirty="0">
              <a:solidFill>
                <a:srgbClr val="273239"/>
              </a:solidFill>
              <a:latin typeface="urw-din"/>
            </a:endParaRPr>
          </a:p>
          <a:p>
            <a:pPr marL="0" indent="0">
              <a:buNone/>
            </a:pPr>
            <a:endParaRPr lang="en-US" dirty="0">
              <a:solidFill>
                <a:srgbClr val="273239"/>
              </a:solidFill>
              <a:latin typeface="urw-din"/>
            </a:endParaRP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105551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C269B-417A-E2CF-275C-2699D21A219C}"/>
              </a:ext>
            </a:extLst>
          </p:cNvPr>
          <p:cNvSpPr>
            <a:spLocks noGrp="1"/>
          </p:cNvSpPr>
          <p:nvPr>
            <p:ph idx="1"/>
          </p:nvPr>
        </p:nvSpPr>
        <p:spPr>
          <a:xfrm>
            <a:off x="838200" y="833718"/>
            <a:ext cx="10515600" cy="5343244"/>
          </a:xfrm>
        </p:spPr>
        <p:txBody>
          <a:bodyPr/>
          <a:lstStyle/>
          <a:p>
            <a:pPr marL="0" indent="0">
              <a:buNone/>
            </a:pPr>
            <a:r>
              <a:rPr lang="en-US" dirty="0"/>
              <a:t>SOLUTION 1.</a:t>
            </a:r>
            <a:endParaRPr lang="en-US" dirty="0">
              <a:solidFill>
                <a:srgbClr val="273239"/>
              </a:solidFill>
              <a:latin typeface="urw-din"/>
            </a:endParaRPr>
          </a:p>
          <a:p>
            <a:pPr marL="0" indent="0">
              <a:buNone/>
            </a:pPr>
            <a:r>
              <a:rPr lang="en-US" b="0" i="0" dirty="0">
                <a:solidFill>
                  <a:srgbClr val="273239"/>
                </a:solidFill>
                <a:effectLst/>
                <a:latin typeface="urw-din"/>
              </a:rPr>
              <a:t>You go and ask the first person in the class if he has the pen. Also, you ask this person about the other 99 people in the classroom if they have that pen and so on, </a:t>
            </a:r>
            <a:br>
              <a:rPr lang="en-US" dirty="0"/>
            </a:br>
            <a:r>
              <a:rPr lang="en-US" b="0" i="0" dirty="0">
                <a:solidFill>
                  <a:srgbClr val="273239"/>
                </a:solidFill>
                <a:effectLst/>
                <a:latin typeface="urw-din"/>
              </a:rPr>
              <a:t>This is what we call O(n</a:t>
            </a:r>
            <a:r>
              <a:rPr lang="en-US" b="0" i="0" baseline="30000" dirty="0">
                <a:solidFill>
                  <a:srgbClr val="273239"/>
                </a:solidFill>
                <a:effectLst/>
                <a:latin typeface="urw-din"/>
              </a:rPr>
              <a:t>2</a:t>
            </a:r>
            <a:r>
              <a:rPr lang="en-US" b="0" i="0" dirty="0">
                <a:solidFill>
                  <a:srgbClr val="273239"/>
                </a:solidFill>
                <a:effectLst/>
                <a:latin typeface="urw-din"/>
              </a:rPr>
              <a:t>). </a:t>
            </a:r>
          </a:p>
          <a:p>
            <a:pPr marL="0" indent="0">
              <a:buNone/>
            </a:pPr>
            <a:endParaRPr lang="en-US" b="0" i="0" dirty="0">
              <a:solidFill>
                <a:srgbClr val="273239"/>
              </a:solidFill>
              <a:effectLst/>
              <a:latin typeface="urw-din"/>
            </a:endParaRPr>
          </a:p>
          <a:p>
            <a:pPr marL="0" indent="0">
              <a:buNone/>
            </a:pPr>
            <a:r>
              <a:rPr lang="en-US" dirty="0">
                <a:solidFill>
                  <a:srgbClr val="273239"/>
                </a:solidFill>
                <a:latin typeface="urw-din"/>
              </a:rPr>
              <a:t>SOLUTION 2.</a:t>
            </a:r>
          </a:p>
          <a:p>
            <a:pPr marL="0" indent="0">
              <a:buNone/>
            </a:pPr>
            <a:r>
              <a:rPr lang="en-US" b="0" i="0" dirty="0">
                <a:solidFill>
                  <a:srgbClr val="273239"/>
                </a:solidFill>
                <a:effectLst/>
                <a:latin typeface="urw-din"/>
              </a:rPr>
              <a:t>Going and asking each student individually . </a:t>
            </a:r>
          </a:p>
          <a:p>
            <a:pPr marL="0" indent="0">
              <a:buNone/>
            </a:pPr>
            <a:r>
              <a:rPr lang="en-US" dirty="0">
                <a:solidFill>
                  <a:srgbClr val="273239"/>
                </a:solidFill>
                <a:latin typeface="urw-din"/>
              </a:rPr>
              <a:t>O(n)</a:t>
            </a:r>
          </a:p>
          <a:p>
            <a:pPr marL="0" indent="0">
              <a:buNone/>
            </a:pPr>
            <a:endParaRPr lang="en-US" dirty="0">
              <a:solidFill>
                <a:srgbClr val="273239"/>
              </a:solidFill>
              <a:latin typeface="urw-din"/>
            </a:endParaRP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466312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C269B-417A-E2CF-275C-2699D21A219C}"/>
              </a:ext>
            </a:extLst>
          </p:cNvPr>
          <p:cNvSpPr>
            <a:spLocks noGrp="1"/>
          </p:cNvSpPr>
          <p:nvPr>
            <p:ph idx="1"/>
          </p:nvPr>
        </p:nvSpPr>
        <p:spPr>
          <a:xfrm>
            <a:off x="838200" y="833718"/>
            <a:ext cx="10515600" cy="5343244"/>
          </a:xfrm>
        </p:spPr>
        <p:txBody>
          <a:bodyPr/>
          <a:lstStyle/>
          <a:p>
            <a:pPr marL="0" indent="0">
              <a:buNone/>
            </a:pPr>
            <a:r>
              <a:rPr lang="en-US" dirty="0"/>
              <a:t>SOLUTION 1.</a:t>
            </a:r>
            <a:endParaRPr lang="en-US" dirty="0">
              <a:solidFill>
                <a:srgbClr val="273239"/>
              </a:solidFill>
              <a:latin typeface="urw-din"/>
            </a:endParaRPr>
          </a:p>
          <a:p>
            <a:pPr marL="0" indent="0">
              <a:buNone/>
            </a:pPr>
            <a:r>
              <a:rPr lang="en-US" b="0" i="0" dirty="0">
                <a:solidFill>
                  <a:srgbClr val="273239"/>
                </a:solidFill>
                <a:effectLst/>
                <a:latin typeface="urw-din"/>
              </a:rPr>
              <a:t>You go and ask the first person in the class if he has the pen. Also, you ask this person about the other 99 people in the classroom if they have that pen and so on, </a:t>
            </a:r>
            <a:br>
              <a:rPr lang="en-US" dirty="0"/>
            </a:br>
            <a:r>
              <a:rPr lang="en-US" b="0" i="0" dirty="0">
                <a:solidFill>
                  <a:srgbClr val="273239"/>
                </a:solidFill>
                <a:effectLst/>
                <a:latin typeface="urw-din"/>
              </a:rPr>
              <a:t>This is what we call O(n</a:t>
            </a:r>
            <a:r>
              <a:rPr lang="en-US" b="0" i="0" baseline="30000" dirty="0">
                <a:solidFill>
                  <a:srgbClr val="273239"/>
                </a:solidFill>
                <a:effectLst/>
                <a:latin typeface="urw-din"/>
              </a:rPr>
              <a:t>2</a:t>
            </a:r>
            <a:r>
              <a:rPr lang="en-US" b="0" i="0" dirty="0">
                <a:solidFill>
                  <a:srgbClr val="273239"/>
                </a:solidFill>
                <a:effectLst/>
                <a:latin typeface="urw-din"/>
              </a:rPr>
              <a:t>). </a:t>
            </a:r>
          </a:p>
          <a:p>
            <a:pPr marL="0" indent="0">
              <a:buNone/>
            </a:pPr>
            <a:endParaRPr lang="en-US" b="0" i="0" dirty="0">
              <a:solidFill>
                <a:srgbClr val="273239"/>
              </a:solidFill>
              <a:effectLst/>
              <a:latin typeface="urw-din"/>
            </a:endParaRPr>
          </a:p>
          <a:p>
            <a:pPr marL="0" indent="0">
              <a:buNone/>
            </a:pPr>
            <a:r>
              <a:rPr lang="en-US" dirty="0">
                <a:solidFill>
                  <a:srgbClr val="273239"/>
                </a:solidFill>
                <a:latin typeface="urw-din"/>
              </a:rPr>
              <a:t>SOLUTION 2.</a:t>
            </a:r>
          </a:p>
          <a:p>
            <a:pPr marL="0" indent="0">
              <a:buNone/>
            </a:pPr>
            <a:r>
              <a:rPr lang="en-US" b="0" i="0" dirty="0">
                <a:solidFill>
                  <a:srgbClr val="273239"/>
                </a:solidFill>
                <a:effectLst/>
                <a:latin typeface="urw-din"/>
              </a:rPr>
              <a:t>Going and asking each student individually . </a:t>
            </a:r>
          </a:p>
          <a:p>
            <a:pPr marL="0" indent="0">
              <a:buNone/>
            </a:pPr>
            <a:r>
              <a:rPr lang="en-US" dirty="0">
                <a:solidFill>
                  <a:srgbClr val="273239"/>
                </a:solidFill>
                <a:latin typeface="urw-din"/>
              </a:rPr>
              <a:t>O(n)</a:t>
            </a:r>
          </a:p>
          <a:p>
            <a:pPr marL="0" indent="0">
              <a:buNone/>
            </a:pPr>
            <a:endParaRPr lang="en-US" dirty="0">
              <a:solidFill>
                <a:srgbClr val="273239"/>
              </a:solidFill>
              <a:latin typeface="urw-din"/>
            </a:endParaRPr>
          </a:p>
          <a:p>
            <a:pPr marL="0" indent="0">
              <a:buNone/>
            </a:pPr>
            <a:r>
              <a:rPr lang="en-US" dirty="0">
                <a:solidFill>
                  <a:srgbClr val="273239"/>
                </a:solidFill>
                <a:highlight>
                  <a:srgbClr val="00FFFF"/>
                </a:highlight>
                <a:latin typeface="urw-din"/>
              </a:rPr>
              <a:t>Another Approach? </a:t>
            </a:r>
          </a:p>
          <a:p>
            <a:pPr marL="0" indent="0">
              <a:buNone/>
            </a:pPr>
            <a:endParaRPr lang="en-US" dirty="0">
              <a:solidFill>
                <a:srgbClr val="273239"/>
              </a:solidFill>
              <a:latin typeface="urw-din"/>
            </a:endParaRP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62474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18F7-C64E-F198-A9EE-4AB23446C1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9311CA-54B2-2A9F-9AF9-6BB237264B87}"/>
              </a:ext>
            </a:extLst>
          </p:cNvPr>
          <p:cNvSpPr>
            <a:spLocks noGrp="1"/>
          </p:cNvSpPr>
          <p:nvPr>
            <p:ph idx="1"/>
          </p:nvPr>
        </p:nvSpPr>
        <p:spPr/>
        <p:txBody>
          <a:bodyPr/>
          <a:lstStyle/>
          <a:p>
            <a:r>
              <a:rPr lang="en-US" b="0" i="0" dirty="0">
                <a:solidFill>
                  <a:srgbClr val="273239"/>
                </a:solidFill>
                <a:effectLst/>
                <a:latin typeface="urw-din"/>
              </a:rPr>
              <a:t>Now I divide the class into two groups, then ask: “Is it on the left side, or the right side of the classroom?” Then I take that group and divide it into two and ask again, and so on. Repeat the process till you are left with one student who has your pen.</a:t>
            </a:r>
          </a:p>
          <a:p>
            <a:endParaRPr lang="en-US" dirty="0">
              <a:solidFill>
                <a:srgbClr val="273239"/>
              </a:solidFill>
              <a:latin typeface="urw-din"/>
            </a:endParaRPr>
          </a:p>
          <a:p>
            <a:pPr marL="0" indent="0">
              <a:buNone/>
            </a:pPr>
            <a:endParaRPr lang="en-IN" dirty="0"/>
          </a:p>
        </p:txBody>
      </p:sp>
    </p:spTree>
    <p:extLst>
      <p:ext uri="{BB962C8B-B14F-4D97-AF65-F5344CB8AC3E}">
        <p14:creationId xmlns:p14="http://schemas.microsoft.com/office/powerpoint/2010/main" val="133126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18F7-C64E-F198-A9EE-4AB23446C1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9311CA-54B2-2A9F-9AF9-6BB237264B87}"/>
              </a:ext>
            </a:extLst>
          </p:cNvPr>
          <p:cNvSpPr>
            <a:spLocks noGrp="1"/>
          </p:cNvSpPr>
          <p:nvPr>
            <p:ph idx="1"/>
          </p:nvPr>
        </p:nvSpPr>
        <p:spPr/>
        <p:txBody>
          <a:bodyPr/>
          <a:lstStyle/>
          <a:p>
            <a:r>
              <a:rPr lang="en-US" b="0" i="0" dirty="0">
                <a:solidFill>
                  <a:srgbClr val="273239"/>
                </a:solidFill>
                <a:effectLst/>
                <a:latin typeface="urw-din"/>
              </a:rPr>
              <a:t>Now I divide the class into two groups, then ask: “Is it on the left side, or the right side of the classroom?” Then I take that group and divide it into two and ask again, and so on. Repeat the process till you are left with one student who has your pen.</a:t>
            </a:r>
          </a:p>
          <a:p>
            <a:endParaRPr lang="en-US" dirty="0">
              <a:solidFill>
                <a:srgbClr val="273239"/>
              </a:solidFill>
              <a:latin typeface="urw-din"/>
            </a:endParaRPr>
          </a:p>
          <a:p>
            <a:r>
              <a:rPr lang="en-US" b="0" i="0" dirty="0">
                <a:solidFill>
                  <a:srgbClr val="273239"/>
                </a:solidFill>
                <a:effectLst/>
                <a:latin typeface="urw-din"/>
              </a:rPr>
              <a:t>. This is what you mean by O(log n). </a:t>
            </a:r>
          </a:p>
          <a:p>
            <a:endParaRPr lang="en-US" dirty="0">
              <a:solidFill>
                <a:srgbClr val="273239"/>
              </a:solidFill>
              <a:latin typeface="urw-din"/>
            </a:endParaRPr>
          </a:p>
          <a:p>
            <a:pPr marL="0" indent="0">
              <a:buNone/>
            </a:pPr>
            <a:endParaRPr lang="en-IN" dirty="0"/>
          </a:p>
        </p:txBody>
      </p:sp>
    </p:spTree>
    <p:extLst>
      <p:ext uri="{BB962C8B-B14F-4D97-AF65-F5344CB8AC3E}">
        <p14:creationId xmlns:p14="http://schemas.microsoft.com/office/powerpoint/2010/main" val="2728948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18F7-C64E-F198-A9EE-4AB23446C1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9311CA-54B2-2A9F-9AF9-6BB237264B87}"/>
              </a:ext>
            </a:extLst>
          </p:cNvPr>
          <p:cNvSpPr>
            <a:spLocks noGrp="1"/>
          </p:cNvSpPr>
          <p:nvPr>
            <p:ph idx="1"/>
          </p:nvPr>
        </p:nvSpPr>
        <p:spPr/>
        <p:txBody>
          <a:bodyPr>
            <a:normAutofit fontScale="92500" lnSpcReduction="10000"/>
          </a:bodyPr>
          <a:lstStyle/>
          <a:p>
            <a:r>
              <a:rPr lang="en-US" b="0" i="0" dirty="0">
                <a:solidFill>
                  <a:srgbClr val="273239"/>
                </a:solidFill>
                <a:effectLst/>
                <a:latin typeface="urw-din"/>
              </a:rPr>
              <a:t>Now I divide the class into two groups, then ask: “Is it on the left side, or the right side of the classroom?” Then I take that group and divide it into two and ask again, and so on. Repeat the process till you are left with one student who has your pen.</a:t>
            </a:r>
          </a:p>
          <a:p>
            <a:endParaRPr lang="en-US" dirty="0">
              <a:solidFill>
                <a:srgbClr val="273239"/>
              </a:solidFill>
              <a:latin typeface="urw-din"/>
            </a:endParaRPr>
          </a:p>
          <a:p>
            <a:r>
              <a:rPr lang="en-US" b="0" i="0" dirty="0">
                <a:solidFill>
                  <a:srgbClr val="273239"/>
                </a:solidFill>
                <a:effectLst/>
                <a:latin typeface="urw-din"/>
              </a:rPr>
              <a:t>. This is what you mean by O(log n). </a:t>
            </a:r>
          </a:p>
          <a:p>
            <a:endParaRPr lang="en-US" dirty="0">
              <a:solidFill>
                <a:srgbClr val="273239"/>
              </a:solidFill>
              <a:latin typeface="urw-din"/>
            </a:endParaRPr>
          </a:p>
          <a:p>
            <a:r>
              <a:rPr lang="en-US" b="0" i="0" dirty="0">
                <a:solidFill>
                  <a:srgbClr val="273239"/>
                </a:solidFill>
                <a:effectLst/>
                <a:highlight>
                  <a:srgbClr val="00FFFF"/>
                </a:highlight>
                <a:latin typeface="urw-din"/>
              </a:rPr>
              <a:t>NOTE</a:t>
            </a:r>
          </a:p>
          <a:p>
            <a:r>
              <a:rPr lang="en-US" b="0" i="1" dirty="0">
                <a:solidFill>
                  <a:srgbClr val="273239"/>
                </a:solidFill>
                <a:effectLst/>
                <a:highlight>
                  <a:srgbClr val="00FFFF"/>
                </a:highlight>
                <a:latin typeface="urw-din"/>
              </a:rPr>
              <a:t>Instead of measuring actual time required in executing each statement in the code, </a:t>
            </a:r>
            <a:r>
              <a:rPr lang="en-US" b="1" i="1" dirty="0">
                <a:solidFill>
                  <a:srgbClr val="273239"/>
                </a:solidFill>
                <a:effectLst/>
                <a:highlight>
                  <a:srgbClr val="00FFFF"/>
                </a:highlight>
                <a:latin typeface="urw-din"/>
              </a:rPr>
              <a:t>Time Complexity considers how many times each statement executes. </a:t>
            </a:r>
            <a:endParaRPr lang="en-US" b="0" i="0" dirty="0">
              <a:solidFill>
                <a:srgbClr val="273239"/>
              </a:solidFill>
              <a:effectLst/>
              <a:highlight>
                <a:srgbClr val="00FFFF"/>
              </a:highlight>
              <a:latin typeface="urw-din"/>
            </a:endParaRPr>
          </a:p>
          <a:p>
            <a:endParaRPr lang="en-US" dirty="0">
              <a:solidFill>
                <a:srgbClr val="273239"/>
              </a:solidFill>
              <a:latin typeface="urw-din"/>
            </a:endParaRPr>
          </a:p>
          <a:p>
            <a:pPr marL="0" indent="0">
              <a:buNone/>
            </a:pPr>
            <a:endParaRPr lang="en-IN" dirty="0"/>
          </a:p>
        </p:txBody>
      </p:sp>
    </p:spTree>
    <p:extLst>
      <p:ext uri="{BB962C8B-B14F-4D97-AF65-F5344CB8AC3E}">
        <p14:creationId xmlns:p14="http://schemas.microsoft.com/office/powerpoint/2010/main" val="3863977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F0D6-9CE2-41DF-927A-8C217F59BE38}"/>
              </a:ext>
            </a:extLst>
          </p:cNvPr>
          <p:cNvSpPr>
            <a:spLocks noGrp="1"/>
          </p:cNvSpPr>
          <p:nvPr>
            <p:ph type="title"/>
          </p:nvPr>
        </p:nvSpPr>
        <p:spPr/>
        <p:txBody>
          <a:bodyPr>
            <a:normAutofit fontScale="90000"/>
          </a:bodyPr>
          <a:lstStyle/>
          <a:p>
            <a:r>
              <a:rPr lang="en-US" b="1" i="0" dirty="0">
                <a:solidFill>
                  <a:srgbClr val="273239"/>
                </a:solidFill>
                <a:effectLst/>
                <a:latin typeface="sofia-pro"/>
              </a:rPr>
              <a:t>Asymptotic Notations in Complexity Analysis of Algorithms</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C72CF122-47D7-30E7-CCE4-9C02F1398EB1}"/>
              </a:ext>
            </a:extLst>
          </p:cNvPr>
          <p:cNvSpPr>
            <a:spLocks noGrp="1"/>
          </p:cNvSpPr>
          <p:nvPr>
            <p:ph idx="1"/>
          </p:nvPr>
        </p:nvSpPr>
        <p:spPr/>
        <p:txBody>
          <a:bodyPr/>
          <a:lstStyle/>
          <a:p>
            <a:r>
              <a:rPr lang="en-US" b="0" i="0" dirty="0">
                <a:solidFill>
                  <a:srgbClr val="273239"/>
                </a:solidFill>
                <a:effectLst/>
                <a:latin typeface="urw-din"/>
              </a:rPr>
              <a:t>Asymptotic notations are mathematical tools to represent the time complexity of algorithms for asymptotic analysis.</a:t>
            </a:r>
          </a:p>
          <a:p>
            <a:endParaRPr lang="en-US" dirty="0">
              <a:solidFill>
                <a:srgbClr val="273239"/>
              </a:solidFill>
              <a:latin typeface="urw-din"/>
            </a:endParaRPr>
          </a:p>
          <a:p>
            <a:r>
              <a:rPr lang="en-US" b="0" i="0" dirty="0">
                <a:solidFill>
                  <a:srgbClr val="273239"/>
                </a:solidFill>
                <a:effectLst/>
                <a:latin typeface="urw-din"/>
              </a:rPr>
              <a:t>asymptotic analysis is to have a measure of the efficiency of algorithms that don’t depend on machine-specific constants and don’t require algorithms to be implemented and time taken by programs to be compared. </a:t>
            </a:r>
            <a:endParaRPr lang="en-IN" dirty="0"/>
          </a:p>
        </p:txBody>
      </p:sp>
    </p:spTree>
    <p:extLst>
      <p:ext uri="{BB962C8B-B14F-4D97-AF65-F5344CB8AC3E}">
        <p14:creationId xmlns:p14="http://schemas.microsoft.com/office/powerpoint/2010/main" val="161591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5CD0-58BA-3BD6-5106-864307A34E64}"/>
              </a:ext>
            </a:extLst>
          </p:cNvPr>
          <p:cNvSpPr>
            <a:spLocks noGrp="1"/>
          </p:cNvSpPr>
          <p:nvPr>
            <p:ph type="title"/>
          </p:nvPr>
        </p:nvSpPr>
        <p:spPr/>
        <p:txBody>
          <a:bodyPr/>
          <a:lstStyle/>
          <a:p>
            <a:r>
              <a:rPr lang="en-US" dirty="0"/>
              <a:t>1. Local Variables</a:t>
            </a:r>
            <a:endParaRPr lang="en-IN" dirty="0"/>
          </a:p>
        </p:txBody>
      </p:sp>
      <p:sp>
        <p:nvSpPr>
          <p:cNvPr id="3" name="Content Placeholder 2">
            <a:extLst>
              <a:ext uri="{FF2B5EF4-FFF2-40B4-BE49-F238E27FC236}">
                <a16:creationId xmlns:a16="http://schemas.microsoft.com/office/drawing/2014/main" id="{B441114A-4C61-EB64-02C0-1A804FB8BB08}"/>
              </a:ext>
            </a:extLst>
          </p:cNvPr>
          <p:cNvSpPr>
            <a:spLocks noGrp="1"/>
          </p:cNvSpPr>
          <p:nvPr>
            <p:ph idx="1"/>
          </p:nvPr>
        </p:nvSpPr>
        <p:spPr/>
        <p:txBody>
          <a:bodyPr/>
          <a:lstStyle/>
          <a:p>
            <a:pPr algn="l"/>
            <a:r>
              <a:rPr lang="en-US" b="0" i="0" dirty="0">
                <a:solidFill>
                  <a:srgbClr val="2C2C2C"/>
                </a:solidFill>
                <a:effectLst/>
                <a:latin typeface="Inter"/>
              </a:rPr>
              <a:t>Variables that are declared within the function block and can be used only within the function are called local variables.</a:t>
            </a:r>
          </a:p>
          <a:p>
            <a:pPr algn="l"/>
            <a:r>
              <a:rPr lang="en-US" b="1" i="0" dirty="0">
                <a:solidFill>
                  <a:srgbClr val="183A77"/>
                </a:solidFill>
                <a:effectLst/>
                <a:latin typeface="Inter"/>
              </a:rPr>
              <a:t>Local Scope or Block Scope</a:t>
            </a:r>
          </a:p>
          <a:p>
            <a:pPr marL="0" indent="0">
              <a:buNone/>
            </a:pPr>
            <a:endParaRPr lang="en-IN" dirty="0"/>
          </a:p>
        </p:txBody>
      </p:sp>
    </p:spTree>
    <p:extLst>
      <p:ext uri="{BB962C8B-B14F-4D97-AF65-F5344CB8AC3E}">
        <p14:creationId xmlns:p14="http://schemas.microsoft.com/office/powerpoint/2010/main" val="126263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F0D6-9CE2-41DF-927A-8C217F59BE38}"/>
              </a:ext>
            </a:extLst>
          </p:cNvPr>
          <p:cNvSpPr>
            <a:spLocks noGrp="1"/>
          </p:cNvSpPr>
          <p:nvPr>
            <p:ph type="title"/>
          </p:nvPr>
        </p:nvSpPr>
        <p:spPr/>
        <p:txBody>
          <a:bodyPr>
            <a:normAutofit fontScale="90000"/>
          </a:bodyPr>
          <a:lstStyle/>
          <a:p>
            <a:r>
              <a:rPr lang="en-US" b="1" i="0" dirty="0">
                <a:solidFill>
                  <a:srgbClr val="273239"/>
                </a:solidFill>
                <a:effectLst/>
                <a:latin typeface="sofia-pro"/>
              </a:rPr>
              <a:t>Asymptotic Notations in Complexity Analysis of Algorithms</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C72CF122-47D7-30E7-CCE4-9C02F1398EB1}"/>
              </a:ext>
            </a:extLst>
          </p:cNvPr>
          <p:cNvSpPr>
            <a:spLocks noGrp="1"/>
          </p:cNvSpPr>
          <p:nvPr>
            <p:ph idx="1"/>
          </p:nvPr>
        </p:nvSpPr>
        <p:spPr/>
        <p:txBody>
          <a:bodyPr/>
          <a:lstStyle/>
          <a:p>
            <a:pPr algn="l" fontAlgn="base"/>
            <a:r>
              <a:rPr lang="en-US" b="1" i="1" dirty="0">
                <a:solidFill>
                  <a:srgbClr val="273239"/>
                </a:solidFill>
                <a:effectLst/>
                <a:latin typeface="urw-din"/>
              </a:rPr>
              <a:t>There are mainly three asymptotic notations:</a:t>
            </a:r>
            <a:endParaRPr lang="en-US" b="0" i="1" dirty="0">
              <a:solidFill>
                <a:srgbClr val="273239"/>
              </a:solidFill>
              <a:effectLst/>
              <a:latin typeface="urw-din"/>
            </a:endParaRPr>
          </a:p>
          <a:p>
            <a:pPr algn="l" fontAlgn="base">
              <a:buFont typeface="+mj-lt"/>
              <a:buAutoNum type="arabicPeriod"/>
            </a:pPr>
            <a:r>
              <a:rPr lang="en-US" b="1" i="1" dirty="0">
                <a:solidFill>
                  <a:srgbClr val="273239"/>
                </a:solidFill>
                <a:effectLst/>
                <a:latin typeface="urw-din"/>
              </a:rPr>
              <a:t>Big-O Notation (O-notation)</a:t>
            </a:r>
            <a:endParaRPr lang="en-US" b="0" i="1" dirty="0">
              <a:solidFill>
                <a:srgbClr val="273239"/>
              </a:solidFill>
              <a:effectLst/>
              <a:latin typeface="urw-din"/>
            </a:endParaRPr>
          </a:p>
          <a:p>
            <a:pPr algn="l" fontAlgn="base">
              <a:buFont typeface="+mj-lt"/>
              <a:buAutoNum type="arabicPeriod"/>
            </a:pPr>
            <a:r>
              <a:rPr lang="en-US" b="1" i="1" dirty="0">
                <a:solidFill>
                  <a:srgbClr val="273239"/>
                </a:solidFill>
                <a:effectLst/>
                <a:latin typeface="urw-din"/>
              </a:rPr>
              <a:t>Omega Notation (Ω-notation)</a:t>
            </a:r>
            <a:endParaRPr lang="en-US" b="0" i="1" dirty="0">
              <a:solidFill>
                <a:srgbClr val="273239"/>
              </a:solidFill>
              <a:effectLst/>
              <a:latin typeface="urw-din"/>
            </a:endParaRPr>
          </a:p>
          <a:p>
            <a:pPr algn="l" fontAlgn="base">
              <a:buFont typeface="+mj-lt"/>
              <a:buAutoNum type="arabicPeriod"/>
            </a:pPr>
            <a:r>
              <a:rPr lang="en-US" b="1" i="1" dirty="0">
                <a:solidFill>
                  <a:srgbClr val="273239"/>
                </a:solidFill>
                <a:effectLst/>
                <a:latin typeface="urw-din"/>
              </a:rPr>
              <a:t>Theta Notation (Θ-notation)</a:t>
            </a:r>
            <a:endParaRPr lang="en-US" b="0" i="1" dirty="0">
              <a:solidFill>
                <a:srgbClr val="273239"/>
              </a:solidFill>
              <a:effectLst/>
              <a:latin typeface="urw-din"/>
            </a:endParaRPr>
          </a:p>
        </p:txBody>
      </p:sp>
    </p:spTree>
    <p:extLst>
      <p:ext uri="{BB962C8B-B14F-4D97-AF65-F5344CB8AC3E}">
        <p14:creationId xmlns:p14="http://schemas.microsoft.com/office/powerpoint/2010/main" val="237746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F0D6-9CE2-41DF-927A-8C217F59BE38}"/>
              </a:ext>
            </a:extLst>
          </p:cNvPr>
          <p:cNvSpPr>
            <a:spLocks noGrp="1"/>
          </p:cNvSpPr>
          <p:nvPr>
            <p:ph type="title"/>
          </p:nvPr>
        </p:nvSpPr>
        <p:spPr/>
        <p:txBody>
          <a:bodyPr>
            <a:normAutofit fontScale="90000"/>
          </a:bodyPr>
          <a:lstStyle/>
          <a:p>
            <a:r>
              <a:rPr lang="en-US" b="1" i="0" dirty="0">
                <a:solidFill>
                  <a:srgbClr val="273239"/>
                </a:solidFill>
                <a:effectLst/>
                <a:latin typeface="sofia-pro"/>
              </a:rPr>
              <a:t>Asymptotic Notations in Complexity Analysis of Algorithms</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C72CF122-47D7-30E7-CCE4-9C02F1398EB1}"/>
              </a:ext>
            </a:extLst>
          </p:cNvPr>
          <p:cNvSpPr>
            <a:spLocks noGrp="1"/>
          </p:cNvSpPr>
          <p:nvPr>
            <p:ph idx="1"/>
          </p:nvPr>
        </p:nvSpPr>
        <p:spPr/>
        <p:txBody>
          <a:bodyPr/>
          <a:lstStyle/>
          <a:p>
            <a:pPr fontAlgn="base"/>
            <a:r>
              <a:rPr lang="en-IN" b="1" i="0" u="sng" dirty="0">
                <a:solidFill>
                  <a:srgbClr val="273239"/>
                </a:solidFill>
                <a:effectLst/>
                <a:latin typeface="urw-din"/>
              </a:rPr>
              <a:t>1. Theta Notation (</a:t>
            </a:r>
            <a:r>
              <a:rPr lang="el-GR" b="1" i="0" u="sng" dirty="0">
                <a:solidFill>
                  <a:srgbClr val="273239"/>
                </a:solidFill>
                <a:effectLst/>
                <a:latin typeface="urw-din"/>
              </a:rPr>
              <a:t>Θ-</a:t>
            </a:r>
            <a:r>
              <a:rPr lang="en-IN" b="1" i="0" u="sng" dirty="0">
                <a:solidFill>
                  <a:srgbClr val="273239"/>
                </a:solidFill>
                <a:effectLst/>
                <a:latin typeface="urw-din"/>
              </a:rPr>
              <a:t>Notation)</a:t>
            </a:r>
            <a:r>
              <a:rPr lang="en-IN" b="1" i="0" dirty="0">
                <a:solidFill>
                  <a:srgbClr val="273239"/>
                </a:solidFill>
                <a:effectLst/>
                <a:latin typeface="urw-din"/>
              </a:rPr>
              <a:t>:</a:t>
            </a:r>
          </a:p>
          <a:p>
            <a:pPr algn="l" fontAlgn="base"/>
            <a:endParaRPr lang="en-US" b="0" i="1" dirty="0">
              <a:solidFill>
                <a:srgbClr val="273239"/>
              </a:solidFill>
              <a:effectLst/>
              <a:latin typeface="urw-din"/>
            </a:endParaRPr>
          </a:p>
          <a:p>
            <a:pPr algn="l" fontAlgn="base"/>
            <a:r>
              <a:rPr lang="en-US" b="0" i="1" dirty="0">
                <a:solidFill>
                  <a:srgbClr val="273239"/>
                </a:solidFill>
                <a:effectLst/>
                <a:latin typeface="urw-din"/>
              </a:rPr>
              <a:t>Theta notation encloses the function from above and below. Since it represents the upper and the lower bound of the running time of an algorithm, it is used for analyzing the </a:t>
            </a:r>
            <a:r>
              <a:rPr lang="en-US" b="1" i="1" dirty="0">
                <a:solidFill>
                  <a:srgbClr val="273239"/>
                </a:solidFill>
                <a:effectLst/>
                <a:latin typeface="urw-din"/>
              </a:rPr>
              <a:t>average-case</a:t>
            </a:r>
            <a:r>
              <a:rPr lang="en-US" b="0" i="1" dirty="0">
                <a:solidFill>
                  <a:srgbClr val="273239"/>
                </a:solidFill>
                <a:effectLst/>
                <a:latin typeface="urw-din"/>
              </a:rPr>
              <a:t> complexity of an algorithm.  </a:t>
            </a:r>
          </a:p>
        </p:txBody>
      </p:sp>
    </p:spTree>
    <p:extLst>
      <p:ext uri="{BB962C8B-B14F-4D97-AF65-F5344CB8AC3E}">
        <p14:creationId xmlns:p14="http://schemas.microsoft.com/office/powerpoint/2010/main" val="4266453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F0D6-9CE2-41DF-927A-8C217F59BE38}"/>
              </a:ext>
            </a:extLst>
          </p:cNvPr>
          <p:cNvSpPr>
            <a:spLocks noGrp="1"/>
          </p:cNvSpPr>
          <p:nvPr>
            <p:ph type="title"/>
          </p:nvPr>
        </p:nvSpPr>
        <p:spPr/>
        <p:txBody>
          <a:bodyPr>
            <a:normAutofit fontScale="90000"/>
          </a:bodyPr>
          <a:lstStyle/>
          <a:p>
            <a:r>
              <a:rPr lang="en-US" b="1" i="0" dirty="0">
                <a:solidFill>
                  <a:srgbClr val="273239"/>
                </a:solidFill>
                <a:effectLst/>
                <a:latin typeface="sofia-pro"/>
              </a:rPr>
              <a:t>Asymptotic Notations in Complexity Analysis of Algorithms</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C72CF122-47D7-30E7-CCE4-9C02F1398EB1}"/>
              </a:ext>
            </a:extLst>
          </p:cNvPr>
          <p:cNvSpPr>
            <a:spLocks noGrp="1"/>
          </p:cNvSpPr>
          <p:nvPr>
            <p:ph idx="1"/>
          </p:nvPr>
        </p:nvSpPr>
        <p:spPr/>
        <p:txBody>
          <a:bodyPr/>
          <a:lstStyle/>
          <a:p>
            <a:pPr fontAlgn="base"/>
            <a:r>
              <a:rPr lang="en-IN" b="1" i="0" u="sng" dirty="0">
                <a:solidFill>
                  <a:srgbClr val="273239"/>
                </a:solidFill>
                <a:effectLst/>
                <a:latin typeface="urw-din"/>
              </a:rPr>
              <a:t>1. Theta Notation (</a:t>
            </a:r>
            <a:r>
              <a:rPr lang="el-GR" b="1" i="0" u="sng" dirty="0">
                <a:solidFill>
                  <a:srgbClr val="273239"/>
                </a:solidFill>
                <a:effectLst/>
                <a:latin typeface="urw-din"/>
              </a:rPr>
              <a:t>Θ-</a:t>
            </a:r>
            <a:r>
              <a:rPr lang="en-IN" b="1" i="0" u="sng" dirty="0">
                <a:solidFill>
                  <a:srgbClr val="273239"/>
                </a:solidFill>
                <a:effectLst/>
                <a:latin typeface="urw-din"/>
              </a:rPr>
              <a:t>Notation)</a:t>
            </a:r>
            <a:r>
              <a:rPr lang="en-IN" b="1" i="0" dirty="0">
                <a:solidFill>
                  <a:srgbClr val="273239"/>
                </a:solidFill>
                <a:effectLst/>
                <a:latin typeface="urw-din"/>
              </a:rPr>
              <a:t>:</a:t>
            </a:r>
          </a:p>
          <a:p>
            <a:pPr algn="l" fontAlgn="base"/>
            <a:endParaRPr lang="en-US" b="0" i="1" dirty="0">
              <a:solidFill>
                <a:srgbClr val="273239"/>
              </a:solidFill>
              <a:effectLst/>
              <a:latin typeface="urw-din"/>
            </a:endParaRPr>
          </a:p>
          <a:p>
            <a:pPr algn="l" fontAlgn="base"/>
            <a:r>
              <a:rPr lang="en-US" b="0" i="1" dirty="0">
                <a:solidFill>
                  <a:srgbClr val="273239"/>
                </a:solidFill>
                <a:effectLst/>
                <a:latin typeface="urw-din"/>
              </a:rPr>
              <a:t>Theta notation encloses the function from above and below. Since it represents the upper and the lower bound of the running time of an algorithm, it is used for analyzing the </a:t>
            </a:r>
            <a:r>
              <a:rPr lang="en-US" b="1" i="1" dirty="0">
                <a:solidFill>
                  <a:srgbClr val="273239"/>
                </a:solidFill>
                <a:effectLst/>
                <a:latin typeface="urw-din"/>
              </a:rPr>
              <a:t>average-case</a:t>
            </a:r>
            <a:r>
              <a:rPr lang="en-US" b="0" i="1" dirty="0">
                <a:solidFill>
                  <a:srgbClr val="273239"/>
                </a:solidFill>
                <a:effectLst/>
                <a:latin typeface="urw-din"/>
              </a:rPr>
              <a:t> complexity of an algorithm.  </a:t>
            </a:r>
          </a:p>
        </p:txBody>
      </p:sp>
      <p:pic>
        <p:nvPicPr>
          <p:cNvPr id="7173" name="Picture 5">
            <a:extLst>
              <a:ext uri="{FF2B5EF4-FFF2-40B4-BE49-F238E27FC236}">
                <a16:creationId xmlns:a16="http://schemas.microsoft.com/office/drawing/2014/main" id="{85D495AB-3E1B-CF4C-7F38-89EC9B09E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565" y="681037"/>
            <a:ext cx="6838950" cy="522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327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F0D6-9CE2-41DF-927A-8C217F59BE38}"/>
              </a:ext>
            </a:extLst>
          </p:cNvPr>
          <p:cNvSpPr>
            <a:spLocks noGrp="1"/>
          </p:cNvSpPr>
          <p:nvPr>
            <p:ph type="title"/>
          </p:nvPr>
        </p:nvSpPr>
        <p:spPr/>
        <p:txBody>
          <a:bodyPr>
            <a:normAutofit fontScale="90000"/>
          </a:bodyPr>
          <a:lstStyle/>
          <a:p>
            <a:r>
              <a:rPr lang="en-US" b="1" i="0" dirty="0">
                <a:solidFill>
                  <a:srgbClr val="273239"/>
                </a:solidFill>
                <a:effectLst/>
                <a:latin typeface="sofia-pro"/>
              </a:rPr>
              <a:t>Asymptotic Notations in Complexity Analysis of Algorithms</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C72CF122-47D7-30E7-CCE4-9C02F1398EB1}"/>
              </a:ext>
            </a:extLst>
          </p:cNvPr>
          <p:cNvSpPr>
            <a:spLocks noGrp="1"/>
          </p:cNvSpPr>
          <p:nvPr>
            <p:ph idx="1"/>
          </p:nvPr>
        </p:nvSpPr>
        <p:spPr/>
        <p:txBody>
          <a:bodyPr/>
          <a:lstStyle/>
          <a:p>
            <a:pPr marL="0" indent="0" fontAlgn="base">
              <a:buNone/>
            </a:pPr>
            <a:r>
              <a:rPr lang="en-IN" b="1" i="0" u="sng" dirty="0">
                <a:solidFill>
                  <a:srgbClr val="273239"/>
                </a:solidFill>
                <a:effectLst/>
                <a:latin typeface="urw-din"/>
              </a:rPr>
              <a:t>2. Big-O Notation (O-notation)</a:t>
            </a:r>
            <a:r>
              <a:rPr lang="en-IN" b="1" i="0" dirty="0">
                <a:solidFill>
                  <a:srgbClr val="273239"/>
                </a:solidFill>
                <a:effectLst/>
                <a:latin typeface="urw-din"/>
              </a:rPr>
              <a:t>:</a:t>
            </a:r>
          </a:p>
          <a:p>
            <a:pPr fontAlgn="base"/>
            <a:endParaRPr lang="en-IN" b="1" dirty="0">
              <a:solidFill>
                <a:srgbClr val="273239"/>
              </a:solidFill>
              <a:latin typeface="urw-din"/>
            </a:endParaRPr>
          </a:p>
          <a:p>
            <a:pPr marL="0" indent="0" algn="l" fontAlgn="base">
              <a:buNone/>
            </a:pPr>
            <a:r>
              <a:rPr lang="en-US" b="0" i="1" dirty="0">
                <a:solidFill>
                  <a:srgbClr val="273239"/>
                </a:solidFill>
                <a:effectLst/>
                <a:latin typeface="urw-din"/>
              </a:rPr>
              <a:t>Big-O notation represents the upper bound of the running time of an algorithm. Therefore, it gives the worst-case complexity of an algorithm.</a:t>
            </a:r>
          </a:p>
          <a:p>
            <a:endParaRPr lang="en-US" b="0" i="1" dirty="0">
              <a:solidFill>
                <a:srgbClr val="273239"/>
              </a:solidFill>
              <a:effectLst/>
              <a:latin typeface="urw-din"/>
            </a:endParaRPr>
          </a:p>
        </p:txBody>
      </p:sp>
    </p:spTree>
    <p:extLst>
      <p:ext uri="{BB962C8B-B14F-4D97-AF65-F5344CB8AC3E}">
        <p14:creationId xmlns:p14="http://schemas.microsoft.com/office/powerpoint/2010/main" val="3940628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F0D6-9CE2-41DF-927A-8C217F59BE38}"/>
              </a:ext>
            </a:extLst>
          </p:cNvPr>
          <p:cNvSpPr>
            <a:spLocks noGrp="1"/>
          </p:cNvSpPr>
          <p:nvPr>
            <p:ph type="title"/>
          </p:nvPr>
        </p:nvSpPr>
        <p:spPr/>
        <p:txBody>
          <a:bodyPr>
            <a:normAutofit fontScale="90000"/>
          </a:bodyPr>
          <a:lstStyle/>
          <a:p>
            <a:r>
              <a:rPr lang="en-US" b="1" i="0" dirty="0">
                <a:solidFill>
                  <a:srgbClr val="273239"/>
                </a:solidFill>
                <a:effectLst/>
                <a:latin typeface="sofia-pro"/>
              </a:rPr>
              <a:t>Asymptotic Notations in Complexity Analysis of Algorithms</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C72CF122-47D7-30E7-CCE4-9C02F1398EB1}"/>
              </a:ext>
            </a:extLst>
          </p:cNvPr>
          <p:cNvSpPr>
            <a:spLocks noGrp="1"/>
          </p:cNvSpPr>
          <p:nvPr>
            <p:ph idx="1"/>
          </p:nvPr>
        </p:nvSpPr>
        <p:spPr/>
        <p:txBody>
          <a:bodyPr/>
          <a:lstStyle/>
          <a:p>
            <a:pPr marL="0" indent="0" fontAlgn="base">
              <a:buNone/>
            </a:pPr>
            <a:r>
              <a:rPr lang="en-IN" b="1" i="0" u="sng" dirty="0">
                <a:solidFill>
                  <a:srgbClr val="273239"/>
                </a:solidFill>
                <a:effectLst/>
                <a:latin typeface="urw-din"/>
              </a:rPr>
              <a:t>2. Big-O Notation (O-notation)</a:t>
            </a:r>
            <a:r>
              <a:rPr lang="en-IN" b="1" i="0" dirty="0">
                <a:solidFill>
                  <a:srgbClr val="273239"/>
                </a:solidFill>
                <a:effectLst/>
                <a:latin typeface="urw-din"/>
              </a:rPr>
              <a:t>:</a:t>
            </a:r>
          </a:p>
          <a:p>
            <a:pPr fontAlgn="base"/>
            <a:endParaRPr lang="en-IN" b="1" dirty="0">
              <a:solidFill>
                <a:srgbClr val="273239"/>
              </a:solidFill>
              <a:latin typeface="urw-din"/>
            </a:endParaRPr>
          </a:p>
          <a:p>
            <a:pPr marL="0" indent="0" algn="l" fontAlgn="base">
              <a:buNone/>
            </a:pPr>
            <a:r>
              <a:rPr lang="en-US" b="0" i="1" dirty="0">
                <a:solidFill>
                  <a:srgbClr val="273239"/>
                </a:solidFill>
                <a:effectLst/>
                <a:latin typeface="urw-din"/>
              </a:rPr>
              <a:t>Big-O notation represents the upper bound of the running time of an algorithm. Therefore, it gives the worst-case complexity of an algorithm.</a:t>
            </a:r>
          </a:p>
          <a:p>
            <a:endParaRPr lang="en-US" b="0" i="1" dirty="0">
              <a:solidFill>
                <a:srgbClr val="273239"/>
              </a:solidFill>
              <a:effectLst/>
              <a:latin typeface="urw-din"/>
            </a:endParaRPr>
          </a:p>
        </p:txBody>
      </p:sp>
      <p:sp>
        <p:nvSpPr>
          <p:cNvPr id="4" name="AutoShape 2" descr="BigO">
            <a:extLst>
              <a:ext uri="{FF2B5EF4-FFF2-40B4-BE49-F238E27FC236}">
                <a16:creationId xmlns:a16="http://schemas.microsoft.com/office/drawing/2014/main" id="{7D4A0130-0B0B-D573-3C94-1D316445B1B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8" name="Picture 6" descr="BigO">
            <a:extLst>
              <a:ext uri="{FF2B5EF4-FFF2-40B4-BE49-F238E27FC236}">
                <a16:creationId xmlns:a16="http://schemas.microsoft.com/office/drawing/2014/main" id="{5575C6CD-045F-D806-2529-62179AE24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790" y="1051718"/>
            <a:ext cx="5253530" cy="5441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382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F0D6-9CE2-41DF-927A-8C217F59BE38}"/>
              </a:ext>
            </a:extLst>
          </p:cNvPr>
          <p:cNvSpPr>
            <a:spLocks noGrp="1"/>
          </p:cNvSpPr>
          <p:nvPr>
            <p:ph type="title"/>
          </p:nvPr>
        </p:nvSpPr>
        <p:spPr/>
        <p:txBody>
          <a:bodyPr>
            <a:normAutofit fontScale="90000"/>
          </a:bodyPr>
          <a:lstStyle/>
          <a:p>
            <a:r>
              <a:rPr lang="en-US" b="1" i="0" dirty="0">
                <a:solidFill>
                  <a:srgbClr val="273239"/>
                </a:solidFill>
                <a:effectLst/>
                <a:latin typeface="sofia-pro"/>
              </a:rPr>
              <a:t>Asymptotic Notations in Complexity Analysis of Algorithms</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C72CF122-47D7-30E7-CCE4-9C02F1398EB1}"/>
              </a:ext>
            </a:extLst>
          </p:cNvPr>
          <p:cNvSpPr>
            <a:spLocks noGrp="1"/>
          </p:cNvSpPr>
          <p:nvPr>
            <p:ph idx="1"/>
          </p:nvPr>
        </p:nvSpPr>
        <p:spPr/>
        <p:txBody>
          <a:bodyPr/>
          <a:lstStyle/>
          <a:p>
            <a:pPr marL="0" indent="0" fontAlgn="base">
              <a:buNone/>
            </a:pPr>
            <a:r>
              <a:rPr lang="en-IN" b="1" i="0" u="sng" dirty="0">
                <a:solidFill>
                  <a:srgbClr val="273239"/>
                </a:solidFill>
                <a:effectLst/>
                <a:latin typeface="urw-din"/>
              </a:rPr>
              <a:t> Omega Notation (</a:t>
            </a:r>
            <a:r>
              <a:rPr lang="el-GR" b="1" i="0" u="sng" dirty="0">
                <a:solidFill>
                  <a:srgbClr val="273239"/>
                </a:solidFill>
                <a:effectLst/>
                <a:latin typeface="urw-din"/>
              </a:rPr>
              <a:t>Ω-</a:t>
            </a:r>
            <a:r>
              <a:rPr lang="en-IN" b="1" i="0" u="sng" dirty="0">
                <a:solidFill>
                  <a:srgbClr val="273239"/>
                </a:solidFill>
                <a:effectLst/>
                <a:latin typeface="urw-din"/>
              </a:rPr>
              <a:t>Notation)</a:t>
            </a:r>
            <a:r>
              <a:rPr lang="en-IN" b="1" i="0" dirty="0">
                <a:solidFill>
                  <a:srgbClr val="273239"/>
                </a:solidFill>
                <a:effectLst/>
                <a:latin typeface="urw-din"/>
              </a:rPr>
              <a:t>:</a:t>
            </a:r>
          </a:p>
          <a:p>
            <a:pPr marL="0" indent="0" fontAlgn="base">
              <a:buNone/>
            </a:pPr>
            <a:r>
              <a:rPr lang="en-US" b="0" i="1" dirty="0">
                <a:solidFill>
                  <a:srgbClr val="273239"/>
                </a:solidFill>
                <a:effectLst/>
                <a:latin typeface="urw-din"/>
              </a:rPr>
              <a:t>Omega notation represents the lower bound of the running time of an algorithm. Thus, it provides the best case complexity of an algorithm.</a:t>
            </a:r>
          </a:p>
        </p:txBody>
      </p:sp>
    </p:spTree>
    <p:extLst>
      <p:ext uri="{BB962C8B-B14F-4D97-AF65-F5344CB8AC3E}">
        <p14:creationId xmlns:p14="http://schemas.microsoft.com/office/powerpoint/2010/main" val="4105982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F0D6-9CE2-41DF-927A-8C217F59BE38}"/>
              </a:ext>
            </a:extLst>
          </p:cNvPr>
          <p:cNvSpPr>
            <a:spLocks noGrp="1"/>
          </p:cNvSpPr>
          <p:nvPr>
            <p:ph type="title"/>
          </p:nvPr>
        </p:nvSpPr>
        <p:spPr/>
        <p:txBody>
          <a:bodyPr>
            <a:normAutofit fontScale="90000"/>
          </a:bodyPr>
          <a:lstStyle/>
          <a:p>
            <a:r>
              <a:rPr lang="en-US" b="1" i="0" dirty="0">
                <a:solidFill>
                  <a:srgbClr val="273239"/>
                </a:solidFill>
                <a:effectLst/>
                <a:latin typeface="sofia-pro"/>
              </a:rPr>
              <a:t>Asymptotic Notations in Complexity Analysis of Algorithms</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C72CF122-47D7-30E7-CCE4-9C02F1398EB1}"/>
              </a:ext>
            </a:extLst>
          </p:cNvPr>
          <p:cNvSpPr>
            <a:spLocks noGrp="1"/>
          </p:cNvSpPr>
          <p:nvPr>
            <p:ph idx="1"/>
          </p:nvPr>
        </p:nvSpPr>
        <p:spPr/>
        <p:txBody>
          <a:bodyPr/>
          <a:lstStyle/>
          <a:p>
            <a:pPr marL="0" indent="0" fontAlgn="base">
              <a:buNone/>
            </a:pPr>
            <a:r>
              <a:rPr lang="en-IN" b="1" i="0" u="sng" dirty="0">
                <a:solidFill>
                  <a:srgbClr val="273239"/>
                </a:solidFill>
                <a:effectLst/>
                <a:latin typeface="urw-din"/>
              </a:rPr>
              <a:t> Omega Notation (</a:t>
            </a:r>
            <a:r>
              <a:rPr lang="el-GR" b="1" i="0" u="sng" dirty="0">
                <a:solidFill>
                  <a:srgbClr val="273239"/>
                </a:solidFill>
                <a:effectLst/>
                <a:latin typeface="urw-din"/>
              </a:rPr>
              <a:t>Ω-</a:t>
            </a:r>
            <a:r>
              <a:rPr lang="en-IN" b="1" i="0" u="sng" dirty="0">
                <a:solidFill>
                  <a:srgbClr val="273239"/>
                </a:solidFill>
                <a:effectLst/>
                <a:latin typeface="urw-din"/>
              </a:rPr>
              <a:t>Notation)</a:t>
            </a:r>
            <a:r>
              <a:rPr lang="en-IN" b="1" i="0" dirty="0">
                <a:solidFill>
                  <a:srgbClr val="273239"/>
                </a:solidFill>
                <a:effectLst/>
                <a:latin typeface="urw-din"/>
              </a:rPr>
              <a:t>:</a:t>
            </a:r>
          </a:p>
          <a:p>
            <a:pPr marL="0" indent="0" fontAlgn="base">
              <a:buNone/>
            </a:pPr>
            <a:r>
              <a:rPr lang="en-US" b="0" i="1" dirty="0">
                <a:solidFill>
                  <a:srgbClr val="273239"/>
                </a:solidFill>
                <a:effectLst/>
                <a:latin typeface="urw-din"/>
              </a:rPr>
              <a:t>Omega notation represents the lower bound of the running time of an algorithm. Thus, it provides the best case complexity of an algorithm.</a:t>
            </a:r>
          </a:p>
        </p:txBody>
      </p:sp>
      <p:pic>
        <p:nvPicPr>
          <p:cNvPr id="4" name="Picture 2" descr="BigOmega">
            <a:extLst>
              <a:ext uri="{FF2B5EF4-FFF2-40B4-BE49-F238E27FC236}">
                <a16:creationId xmlns:a16="http://schemas.microsoft.com/office/drawing/2014/main" id="{2C9C4C8B-B662-2600-1BED-789EA0C6F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093" y="1916825"/>
            <a:ext cx="4426267" cy="408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764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6414-9012-6D62-3C0B-7AEEA3BB32FD}"/>
              </a:ext>
            </a:extLst>
          </p:cNvPr>
          <p:cNvSpPr>
            <a:spLocks noGrp="1"/>
          </p:cNvSpPr>
          <p:nvPr>
            <p:ph type="title"/>
          </p:nvPr>
        </p:nvSpPr>
        <p:spPr/>
        <p:txBody>
          <a:bodyPr/>
          <a:lstStyle/>
          <a:p>
            <a:pPr algn="ctr"/>
            <a:r>
              <a:rPr lang="en-US" b="1" dirty="0"/>
              <a:t>Examples</a:t>
            </a:r>
            <a:endParaRPr lang="en-IN" b="1" dirty="0"/>
          </a:p>
        </p:txBody>
      </p:sp>
      <p:sp>
        <p:nvSpPr>
          <p:cNvPr id="3" name="Content Placeholder 2">
            <a:extLst>
              <a:ext uri="{FF2B5EF4-FFF2-40B4-BE49-F238E27FC236}">
                <a16:creationId xmlns:a16="http://schemas.microsoft.com/office/drawing/2014/main" id="{D9F245C9-733E-28D6-4687-D759C021233C}"/>
              </a:ext>
            </a:extLst>
          </p:cNvPr>
          <p:cNvSpPr>
            <a:spLocks noGrp="1"/>
          </p:cNvSpPr>
          <p:nvPr>
            <p:ph idx="1"/>
          </p:nvPr>
        </p:nvSpPr>
        <p:spPr>
          <a:xfrm>
            <a:off x="838200" y="1690688"/>
            <a:ext cx="10515600" cy="4667250"/>
          </a:xfrm>
        </p:spPr>
        <p:txBody>
          <a:bodyPr>
            <a:normAutofit/>
          </a:bodyPr>
          <a:lstStyle/>
          <a:p>
            <a:endParaRPr lang="en-IN" dirty="0"/>
          </a:p>
        </p:txBody>
      </p:sp>
    </p:spTree>
    <p:extLst>
      <p:ext uri="{BB962C8B-B14F-4D97-AF65-F5344CB8AC3E}">
        <p14:creationId xmlns:p14="http://schemas.microsoft.com/office/powerpoint/2010/main" val="339086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CCED-E803-1082-C489-BAFB2A7FD362}"/>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13330FDE-7C03-15B3-5484-CC45CB6E9976}"/>
              </a:ext>
            </a:extLst>
          </p:cNvPr>
          <p:cNvSpPr>
            <a:spLocks noGrp="1"/>
          </p:cNvSpPr>
          <p:nvPr>
            <p:ph idx="1"/>
          </p:nvPr>
        </p:nvSpPr>
        <p:spPr/>
        <p:txBody>
          <a:bodyPr/>
          <a:lstStyle/>
          <a:p>
            <a:pPr marL="0" indent="0">
              <a:buNone/>
            </a:pPr>
            <a:r>
              <a:rPr lang="en-US" b="1" dirty="0">
                <a:solidFill>
                  <a:schemeClr val="tx1">
                    <a:lumMod val="85000"/>
                    <a:lumOff val="15000"/>
                  </a:schemeClr>
                </a:solidFill>
                <a:effectLst/>
                <a:latin typeface="Consolas" panose="020B0609020204030204" pitchFamily="49" charset="0"/>
              </a:rPr>
              <a:t>#include &lt;</a:t>
            </a:r>
            <a:r>
              <a:rPr lang="en-US" b="1" dirty="0" err="1">
                <a:solidFill>
                  <a:schemeClr val="tx1">
                    <a:lumMod val="85000"/>
                    <a:lumOff val="15000"/>
                  </a:schemeClr>
                </a:solidFill>
                <a:effectLst/>
                <a:latin typeface="Consolas" panose="020B0609020204030204" pitchFamily="49" charset="0"/>
              </a:rPr>
              <a:t>stdio.h</a:t>
            </a:r>
            <a:r>
              <a:rPr lang="en-US" b="1" dirty="0">
                <a:solidFill>
                  <a:schemeClr val="tx1">
                    <a:lumMod val="85000"/>
                    <a:lumOff val="15000"/>
                  </a:schemeClr>
                </a:solidFill>
                <a:effectLst/>
                <a:latin typeface="Consolas" panose="020B0609020204030204" pitchFamily="49" charset="0"/>
              </a:rPr>
              <a:t>&gt;</a:t>
            </a:r>
          </a:p>
          <a:p>
            <a:pPr marL="0" indent="0">
              <a:buNone/>
            </a:pPr>
            <a:r>
              <a:rPr lang="en-US" b="1" dirty="0">
                <a:solidFill>
                  <a:schemeClr val="tx1">
                    <a:lumMod val="85000"/>
                    <a:lumOff val="15000"/>
                  </a:schemeClr>
                </a:solidFill>
                <a:effectLst/>
                <a:latin typeface="Consolas" panose="020B0609020204030204" pitchFamily="49" charset="0"/>
              </a:rPr>
              <a:t>int main()</a:t>
            </a:r>
          </a:p>
          <a:p>
            <a:pPr marL="0" indent="0">
              <a:buNone/>
            </a:pPr>
            <a:r>
              <a:rPr lang="en-US" b="1" dirty="0">
                <a:solidFill>
                  <a:schemeClr val="tx1">
                    <a:lumMod val="85000"/>
                    <a:lumOff val="15000"/>
                  </a:schemeClr>
                </a:solidFill>
                <a:effectLst/>
                <a:latin typeface="Consolas" panose="020B0609020204030204" pitchFamily="49" charset="0"/>
              </a:rPr>
              <a:t>{</a:t>
            </a:r>
          </a:p>
          <a:p>
            <a:pPr marL="0" indent="0">
              <a:buNone/>
            </a:pPr>
            <a:r>
              <a:rPr lang="en-US" b="1" dirty="0">
                <a:solidFill>
                  <a:schemeClr val="tx1">
                    <a:lumMod val="85000"/>
                    <a:lumOff val="15000"/>
                  </a:schemeClr>
                </a:solidFill>
                <a:effectLst/>
                <a:latin typeface="Consolas" panose="020B0609020204030204" pitchFamily="49" charset="0"/>
              </a:rPr>
              <a:t>    </a:t>
            </a:r>
            <a:r>
              <a:rPr lang="en-US" b="1" dirty="0" err="1">
                <a:solidFill>
                  <a:schemeClr val="tx1">
                    <a:lumMod val="85000"/>
                    <a:lumOff val="15000"/>
                  </a:schemeClr>
                </a:solidFill>
                <a:effectLst/>
                <a:latin typeface="Consolas" panose="020B0609020204030204" pitchFamily="49" charset="0"/>
              </a:rPr>
              <a:t>printf</a:t>
            </a:r>
            <a:r>
              <a:rPr lang="en-US" b="1" dirty="0">
                <a:solidFill>
                  <a:schemeClr val="tx1">
                    <a:lumMod val="85000"/>
                    <a:lumOff val="15000"/>
                  </a:schemeClr>
                </a:solidFill>
                <a:effectLst/>
                <a:latin typeface="Consolas" panose="020B0609020204030204" pitchFamily="49" charset="0"/>
              </a:rPr>
              <a:t>("Hello World !!!\n");</a:t>
            </a:r>
          </a:p>
          <a:p>
            <a:pPr marL="0" indent="0">
              <a:buNone/>
            </a:pPr>
            <a:r>
              <a:rPr lang="en-US" b="1" dirty="0">
                <a:solidFill>
                  <a:schemeClr val="tx1">
                    <a:lumMod val="85000"/>
                    <a:lumOff val="15000"/>
                  </a:schemeClr>
                </a:solidFill>
                <a:effectLst/>
                <a:latin typeface="Consolas" panose="020B0609020204030204" pitchFamily="49" charset="0"/>
              </a:rPr>
              <a:t>    return 0;</a:t>
            </a:r>
          </a:p>
          <a:p>
            <a:pPr marL="0" indent="0">
              <a:buNone/>
            </a:pPr>
            <a:r>
              <a:rPr lang="en-US" b="1" dirty="0">
                <a:solidFill>
                  <a:schemeClr val="tx1">
                    <a:lumMod val="85000"/>
                    <a:lumOff val="15000"/>
                  </a:schemeClr>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178498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4D66-A059-6BB7-E3C7-62DD15E62E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3B83C1-EBC3-3898-A64B-BCE2D4B7A43B}"/>
              </a:ext>
            </a:extLst>
          </p:cNvPr>
          <p:cNvSpPr>
            <a:spLocks noGrp="1"/>
          </p:cNvSpPr>
          <p:nvPr>
            <p:ph idx="1"/>
          </p:nvPr>
        </p:nvSpPr>
        <p:spPr/>
        <p:txBody>
          <a:bodyPr/>
          <a:lstStyle/>
          <a:p>
            <a:r>
              <a:rPr lang="en-US" dirty="0"/>
              <a:t>Output </a:t>
            </a:r>
          </a:p>
          <a:p>
            <a:pPr marL="0" indent="0">
              <a:buNone/>
            </a:pPr>
            <a:r>
              <a:rPr lang="en-US" dirty="0"/>
              <a:t>Hello World !!!</a:t>
            </a:r>
          </a:p>
          <a:p>
            <a:pPr marL="0" indent="0">
              <a:buNone/>
            </a:pPr>
            <a:endParaRPr lang="en-US" dirty="0"/>
          </a:p>
        </p:txBody>
      </p:sp>
    </p:spTree>
    <p:extLst>
      <p:ext uri="{BB962C8B-B14F-4D97-AF65-F5344CB8AC3E}">
        <p14:creationId xmlns:p14="http://schemas.microsoft.com/office/powerpoint/2010/main" val="23863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5282-E5B2-A172-AF24-2A6C077DA2B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E85D00-0293-FE33-EA3C-4A303B148A0C}"/>
              </a:ext>
            </a:extLst>
          </p:cNvPr>
          <p:cNvSpPr>
            <a:spLocks noGrp="1"/>
          </p:cNvSpPr>
          <p:nvPr>
            <p:ph idx="1"/>
          </p:nvPr>
        </p:nvSpPr>
        <p:spPr/>
        <p:txBody>
          <a:bodyPr>
            <a:normAutofit/>
          </a:bodyPr>
          <a:lstStyle/>
          <a:p>
            <a:endParaRPr lang="en-IN" dirty="0"/>
          </a:p>
        </p:txBody>
      </p:sp>
      <p:sp>
        <p:nvSpPr>
          <p:cNvPr id="5" name="TextBox 4">
            <a:extLst>
              <a:ext uri="{FF2B5EF4-FFF2-40B4-BE49-F238E27FC236}">
                <a16:creationId xmlns:a16="http://schemas.microsoft.com/office/drawing/2014/main" id="{5D483EE1-4927-AEDB-97D7-A1529140BEF8}"/>
              </a:ext>
            </a:extLst>
          </p:cNvPr>
          <p:cNvSpPr txBox="1"/>
          <p:nvPr/>
        </p:nvSpPr>
        <p:spPr>
          <a:xfrm>
            <a:off x="2045240" y="681037"/>
            <a:ext cx="6094378" cy="5078313"/>
          </a:xfrm>
          <a:prstGeom prst="rect">
            <a:avLst/>
          </a:prstGeom>
          <a:noFill/>
        </p:spPr>
        <p:txBody>
          <a:bodyPr wrap="square">
            <a:spAutoFit/>
          </a:bodyPr>
          <a:lstStyle/>
          <a:p>
            <a:r>
              <a:rPr lang="en-IN" b="1" dirty="0">
                <a:effectLst/>
                <a:latin typeface="Consolas" panose="020B0609020204030204" pitchFamily="49" charset="0"/>
              </a:rPr>
              <a:t>#include &lt;</a:t>
            </a:r>
            <a:r>
              <a:rPr lang="en-IN" b="1" dirty="0" err="1">
                <a:effectLst/>
                <a:latin typeface="Consolas" panose="020B0609020204030204" pitchFamily="49" charset="0"/>
              </a:rPr>
              <a:t>stdio.h</a:t>
            </a:r>
            <a:r>
              <a:rPr lang="en-IN" b="1" dirty="0">
                <a:effectLst/>
                <a:latin typeface="Consolas" panose="020B0609020204030204" pitchFamily="49" charset="0"/>
              </a:rPr>
              <a:t>&gt;</a:t>
            </a:r>
          </a:p>
          <a:p>
            <a:r>
              <a:rPr lang="en-IN" b="1" dirty="0">
                <a:effectLst/>
                <a:latin typeface="Consolas" panose="020B0609020204030204" pitchFamily="49" charset="0"/>
              </a:rPr>
              <a:t> </a:t>
            </a:r>
          </a:p>
          <a:p>
            <a:r>
              <a:rPr lang="en-IN" b="1" dirty="0">
                <a:effectLst/>
                <a:latin typeface="Consolas" panose="020B0609020204030204" pitchFamily="49" charset="0"/>
              </a:rPr>
              <a:t>int main ()</a:t>
            </a:r>
          </a:p>
          <a:p>
            <a:r>
              <a:rPr lang="en-IN" b="1" dirty="0">
                <a:effectLst/>
                <a:latin typeface="Consolas" panose="020B0609020204030204" pitchFamily="49" charset="0"/>
              </a:rPr>
              <a:t>{</a:t>
            </a:r>
          </a:p>
          <a:p>
            <a:r>
              <a:rPr lang="en-IN" b="1" dirty="0">
                <a:effectLst/>
                <a:latin typeface="Consolas" panose="020B0609020204030204" pitchFamily="49" charset="0"/>
              </a:rPr>
              <a:t>    //local variable definition and initialization</a:t>
            </a:r>
          </a:p>
          <a:p>
            <a:r>
              <a:rPr lang="en-IN" b="1" dirty="0">
                <a:effectLst/>
                <a:latin typeface="Consolas" panose="020B0609020204030204" pitchFamily="49" charset="0"/>
              </a:rPr>
              <a:t>    int </a:t>
            </a:r>
            <a:r>
              <a:rPr lang="en-IN" b="1" dirty="0" err="1">
                <a:effectLst/>
                <a:latin typeface="Consolas" panose="020B0609020204030204" pitchFamily="49" charset="0"/>
              </a:rPr>
              <a:t>x,y,z</a:t>
            </a:r>
            <a:r>
              <a:rPr lang="en-IN" b="1" dirty="0">
                <a:effectLst/>
                <a:latin typeface="Consolas" panose="020B0609020204030204" pitchFamily="49" charset="0"/>
              </a:rPr>
              <a:t>;</a:t>
            </a:r>
          </a:p>
          <a:p>
            <a:r>
              <a:rPr lang="en-IN" b="1" dirty="0">
                <a:effectLst/>
                <a:latin typeface="Consolas" panose="020B0609020204030204" pitchFamily="49" charset="0"/>
              </a:rPr>
              <a:t>     </a:t>
            </a:r>
          </a:p>
          <a:p>
            <a:r>
              <a:rPr lang="en-IN" b="1" dirty="0">
                <a:effectLst/>
                <a:latin typeface="Consolas" panose="020B0609020204030204" pitchFamily="49" charset="0"/>
              </a:rPr>
              <a:t>    //actual initialization</a:t>
            </a:r>
          </a:p>
          <a:p>
            <a:r>
              <a:rPr lang="en-IN" b="1" dirty="0">
                <a:effectLst/>
                <a:latin typeface="Consolas" panose="020B0609020204030204" pitchFamily="49" charset="0"/>
              </a:rPr>
              <a:t>    x = 20;</a:t>
            </a:r>
          </a:p>
          <a:p>
            <a:r>
              <a:rPr lang="en-IN" b="1" dirty="0">
                <a:effectLst/>
                <a:latin typeface="Consolas" panose="020B0609020204030204" pitchFamily="49" charset="0"/>
              </a:rPr>
              <a:t>    y = 30;</a:t>
            </a:r>
          </a:p>
          <a:p>
            <a:r>
              <a:rPr lang="en-IN" b="1" dirty="0">
                <a:effectLst/>
                <a:latin typeface="Consolas" panose="020B0609020204030204" pitchFamily="49" charset="0"/>
              </a:rPr>
              <a:t>    z = x + y;</a:t>
            </a:r>
          </a:p>
          <a:p>
            <a:r>
              <a:rPr lang="en-IN" b="1" dirty="0">
                <a:effectLst/>
                <a:latin typeface="Consolas" panose="020B0609020204030204" pitchFamily="49" charset="0"/>
              </a:rPr>
              <a:t>     </a:t>
            </a:r>
          </a:p>
          <a:p>
            <a:r>
              <a:rPr lang="en-IN" b="1" dirty="0">
                <a:effectLst/>
                <a:latin typeface="Consolas" panose="020B0609020204030204" pitchFamily="49" charset="0"/>
              </a:rPr>
              <a:t>    </a:t>
            </a:r>
            <a:r>
              <a:rPr lang="en-IN" b="1" dirty="0" err="1">
                <a:effectLst/>
                <a:latin typeface="Consolas" panose="020B0609020204030204" pitchFamily="49" charset="0"/>
              </a:rPr>
              <a:t>printf</a:t>
            </a:r>
            <a:r>
              <a:rPr lang="en-IN" b="1" dirty="0">
                <a:effectLst/>
                <a:latin typeface="Consolas" panose="020B0609020204030204" pitchFamily="49" charset="0"/>
              </a:rPr>
              <a:t> ("value of x = %d, y = %d and z = %d\n", x, y, z);</a:t>
            </a:r>
          </a:p>
          <a:p>
            <a:r>
              <a:rPr lang="en-IN" b="1" dirty="0">
                <a:effectLst/>
                <a:latin typeface="Consolas" panose="020B0609020204030204" pitchFamily="49" charset="0"/>
              </a:rPr>
              <a:t>     </a:t>
            </a:r>
          </a:p>
          <a:p>
            <a:r>
              <a:rPr lang="en-IN" b="1" dirty="0">
                <a:effectLst/>
                <a:latin typeface="Consolas" panose="020B0609020204030204" pitchFamily="49" charset="0"/>
              </a:rPr>
              <a:t>    return 0;</a:t>
            </a:r>
          </a:p>
          <a:p>
            <a:r>
              <a:rPr lang="en-IN" b="1" dirty="0">
                <a:effectLst/>
                <a:latin typeface="Consolas" panose="020B0609020204030204" pitchFamily="49" charset="0"/>
              </a:rPr>
              <a:t>}</a:t>
            </a:r>
          </a:p>
        </p:txBody>
      </p:sp>
    </p:spTree>
    <p:extLst>
      <p:ext uri="{BB962C8B-B14F-4D97-AF65-F5344CB8AC3E}">
        <p14:creationId xmlns:p14="http://schemas.microsoft.com/office/powerpoint/2010/main" val="182483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4D66-A059-6BB7-E3C7-62DD15E62E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3B83C1-EBC3-3898-A64B-BCE2D4B7A43B}"/>
              </a:ext>
            </a:extLst>
          </p:cNvPr>
          <p:cNvSpPr>
            <a:spLocks noGrp="1"/>
          </p:cNvSpPr>
          <p:nvPr>
            <p:ph idx="1"/>
          </p:nvPr>
        </p:nvSpPr>
        <p:spPr/>
        <p:txBody>
          <a:bodyPr/>
          <a:lstStyle/>
          <a:p>
            <a:r>
              <a:rPr lang="en-US" dirty="0"/>
              <a:t>Output </a:t>
            </a:r>
          </a:p>
          <a:p>
            <a:pPr marL="0" indent="0">
              <a:buNone/>
            </a:pPr>
            <a:r>
              <a:rPr lang="en-US" dirty="0"/>
              <a:t>Hello World !!!</a:t>
            </a:r>
          </a:p>
          <a:p>
            <a:pPr marL="0" indent="0">
              <a:buNone/>
            </a:pPr>
            <a:endParaRPr lang="en-US" dirty="0"/>
          </a:p>
          <a:p>
            <a:pPr marL="0" indent="0">
              <a:buNone/>
            </a:pPr>
            <a:r>
              <a:rPr lang="en-US" b="0" dirty="0">
                <a:solidFill>
                  <a:srgbClr val="D4D4D4"/>
                </a:solidFill>
                <a:effectLst/>
                <a:highlight>
                  <a:srgbClr val="000000"/>
                </a:highlight>
                <a:latin typeface="Consolas" panose="020B0609020204030204" pitchFamily="49" charset="0"/>
              </a:rPr>
              <a:t>Time Complexity will be </a:t>
            </a:r>
            <a:r>
              <a:rPr lang="en-US" b="0" dirty="0">
                <a:solidFill>
                  <a:srgbClr val="DCDCAA"/>
                </a:solidFill>
                <a:effectLst/>
                <a:highlight>
                  <a:srgbClr val="000000"/>
                </a:highlight>
                <a:latin typeface="Consolas" panose="020B0609020204030204" pitchFamily="49" charset="0"/>
              </a:rPr>
              <a:t>O</a:t>
            </a:r>
            <a:r>
              <a:rPr lang="en-US" b="0" dirty="0">
                <a:solidFill>
                  <a:srgbClr val="D4D4D4"/>
                </a:solidFill>
                <a:effectLst/>
                <a:highlight>
                  <a:srgbClr val="000000"/>
                </a:highlight>
                <a:latin typeface="Consolas" panose="020B0609020204030204" pitchFamily="49" charset="0"/>
              </a:rPr>
              <a:t>(</a:t>
            </a:r>
            <a:r>
              <a:rPr lang="en-US" b="0" dirty="0">
                <a:solidFill>
                  <a:srgbClr val="B5CEA8"/>
                </a:solidFill>
                <a:effectLst/>
                <a:highlight>
                  <a:srgbClr val="000000"/>
                </a:highlight>
                <a:latin typeface="Consolas" panose="020B0609020204030204" pitchFamily="49" charset="0"/>
              </a:rPr>
              <a:t>1</a:t>
            </a:r>
            <a:r>
              <a:rPr lang="en-US" b="0" dirty="0">
                <a:solidFill>
                  <a:srgbClr val="D4D4D4"/>
                </a:solidFill>
                <a:effectLst/>
                <a:highlight>
                  <a:srgbClr val="000000"/>
                </a:highlight>
                <a:latin typeface="Consolas" panose="020B0609020204030204" pitchFamily="49" charset="0"/>
              </a:rPr>
              <a:t>)= constant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81649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6414-9012-6D62-3C0B-7AEEA3BB32F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9F245C9-733E-28D6-4687-D759C021233C}"/>
              </a:ext>
            </a:extLst>
          </p:cNvPr>
          <p:cNvSpPr>
            <a:spLocks noGrp="1"/>
          </p:cNvSpPr>
          <p:nvPr>
            <p:ph idx="1"/>
          </p:nvPr>
        </p:nvSpPr>
        <p:spPr>
          <a:xfrm>
            <a:off x="838200" y="1395319"/>
            <a:ext cx="10515600" cy="4667250"/>
          </a:xfrm>
        </p:spPr>
        <p:txBody>
          <a:bodyPr>
            <a:normAutofit fontScale="92500" lnSpcReduction="10000"/>
          </a:bodyPr>
          <a:lstStyle/>
          <a:p>
            <a:pPr marL="0" indent="0">
              <a:buNone/>
            </a:pPr>
            <a:r>
              <a:rPr lang="en-US" b="1" dirty="0">
                <a:effectLst/>
                <a:latin typeface="Consolas" panose="020B0609020204030204" pitchFamily="49" charset="0"/>
              </a:rPr>
              <a:t>int main()</a:t>
            </a:r>
          </a:p>
          <a:p>
            <a:pPr marL="0" indent="0">
              <a:buNone/>
            </a:pPr>
            <a:r>
              <a:rPr lang="en-US" b="1" dirty="0">
                <a:effectLst/>
                <a:latin typeface="Consolas" panose="020B0609020204030204" pitchFamily="49" charset="0"/>
              </a:rPr>
              <a:t>{</a:t>
            </a:r>
          </a:p>
          <a:p>
            <a:pPr marL="0" indent="0">
              <a:buNone/>
            </a:pP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int </a:t>
            </a:r>
            <a:r>
              <a:rPr lang="en-US" b="1" dirty="0" err="1">
                <a:latin typeface="Consolas" panose="020B0609020204030204" pitchFamily="49" charset="0"/>
              </a:rPr>
              <a:t>i,n</a:t>
            </a:r>
            <a:r>
              <a:rPr lang="en-US" b="1" dirty="0">
                <a:latin typeface="Consolas" panose="020B0609020204030204" pitchFamily="49" charset="0"/>
              </a:rPr>
              <a:t>=8</a:t>
            </a:r>
            <a:r>
              <a:rPr lang="en-US" b="1" dirty="0">
                <a:effectLst/>
                <a:latin typeface="Consolas" panose="020B0609020204030204" pitchFamily="49" charset="0"/>
              </a:rPr>
              <a:t>;</a:t>
            </a:r>
          </a:p>
          <a:p>
            <a:pPr marL="0" indent="0">
              <a:buNone/>
            </a:pPr>
            <a:r>
              <a:rPr lang="en-US" b="1" dirty="0">
                <a:effectLst/>
                <a:latin typeface="Consolas" panose="020B0609020204030204" pitchFamily="49" charset="0"/>
              </a:rPr>
              <a:t>    for (</a:t>
            </a:r>
            <a:r>
              <a:rPr lang="en-US" b="1" dirty="0" err="1">
                <a:effectLst/>
                <a:latin typeface="Consolas" panose="020B0609020204030204" pitchFamily="49" charset="0"/>
              </a:rPr>
              <a:t>i</a:t>
            </a:r>
            <a:r>
              <a:rPr lang="en-US" b="1" dirty="0">
                <a:effectLst/>
                <a:latin typeface="Consolas" panose="020B0609020204030204" pitchFamily="49" charset="0"/>
              </a:rPr>
              <a:t> = 1; </a:t>
            </a:r>
            <a:r>
              <a:rPr lang="en-US" b="1" dirty="0" err="1">
                <a:effectLst/>
                <a:latin typeface="Consolas" panose="020B0609020204030204" pitchFamily="49" charset="0"/>
              </a:rPr>
              <a:t>i</a:t>
            </a:r>
            <a:r>
              <a:rPr lang="en-US" b="1" dirty="0">
                <a:effectLst/>
                <a:latin typeface="Consolas" panose="020B0609020204030204" pitchFamily="49" charset="0"/>
              </a:rPr>
              <a:t> &lt;= n; </a:t>
            </a:r>
            <a:r>
              <a:rPr lang="en-US" b="1" dirty="0" err="1">
                <a:effectLst/>
                <a:latin typeface="Consolas" panose="020B0609020204030204" pitchFamily="49" charset="0"/>
              </a:rPr>
              <a:t>i</a:t>
            </a:r>
            <a:r>
              <a:rPr lang="en-US" b="1" dirty="0">
                <a:effectLst/>
                <a:latin typeface="Consolas" panose="020B0609020204030204" pitchFamily="49" charset="0"/>
              </a:rPr>
              <a:t>++) {</a:t>
            </a:r>
          </a:p>
          <a:p>
            <a:pPr marL="0" indent="0">
              <a:buNone/>
            </a:pPr>
            <a:r>
              <a:rPr lang="en-US" b="1" dirty="0">
                <a:latin typeface="Consolas" panose="020B0609020204030204" pitchFamily="49" charset="0"/>
              </a:rPr>
              <a:t>	 </a:t>
            </a:r>
            <a:r>
              <a:rPr lang="en-IN" b="0" dirty="0" err="1">
                <a:effectLst/>
                <a:latin typeface="Consolas" panose="020B0609020204030204" pitchFamily="49" charset="0"/>
              </a:rPr>
              <a:t>printf</a:t>
            </a:r>
            <a:r>
              <a:rPr lang="en-IN" b="0" dirty="0">
                <a:effectLst/>
                <a:latin typeface="Consolas" panose="020B0609020204030204" pitchFamily="49" charset="0"/>
              </a:rPr>
              <a:t>("Hello World !!!\n");</a:t>
            </a:r>
          </a:p>
          <a:p>
            <a:pPr marL="0" indent="0">
              <a:buNone/>
            </a:pPr>
            <a:endParaRPr lang="en-US" b="1" dirty="0">
              <a:effectLst/>
              <a:latin typeface="Consolas" panose="020B0609020204030204" pitchFamily="49" charset="0"/>
            </a:endParaRPr>
          </a:p>
          <a:p>
            <a:pPr marL="0" indent="0">
              <a:buNone/>
            </a:pP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return 0;</a:t>
            </a:r>
          </a:p>
          <a:p>
            <a:pPr marL="0" indent="0">
              <a:buNone/>
            </a:pPr>
            <a:r>
              <a:rPr lang="en-US" b="1" dirty="0">
                <a:effectLst/>
                <a:latin typeface="Consolas" panose="020B0609020204030204" pitchFamily="49" charset="0"/>
              </a:rPr>
              <a:t>}</a:t>
            </a:r>
          </a:p>
          <a:p>
            <a:endParaRPr lang="en-IN" dirty="0"/>
          </a:p>
        </p:txBody>
      </p:sp>
    </p:spTree>
    <p:extLst>
      <p:ext uri="{BB962C8B-B14F-4D97-AF65-F5344CB8AC3E}">
        <p14:creationId xmlns:p14="http://schemas.microsoft.com/office/powerpoint/2010/main" val="3065337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6414-9012-6D62-3C0B-7AEEA3BB32F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9F245C9-733E-28D6-4687-D759C021233C}"/>
              </a:ext>
            </a:extLst>
          </p:cNvPr>
          <p:cNvSpPr>
            <a:spLocks noGrp="1"/>
          </p:cNvSpPr>
          <p:nvPr>
            <p:ph idx="1"/>
          </p:nvPr>
        </p:nvSpPr>
        <p:spPr>
          <a:xfrm>
            <a:off x="838200" y="1395319"/>
            <a:ext cx="10515600" cy="4667250"/>
          </a:xfrm>
        </p:spPr>
        <p:txBody>
          <a:bodyPr>
            <a:normAutofit/>
          </a:bodyPr>
          <a:lstStyle/>
          <a:p>
            <a:r>
              <a:rPr lang="en-US" dirty="0"/>
              <a:t>Output:</a:t>
            </a:r>
          </a:p>
          <a:p>
            <a:pPr marL="0" indent="0">
              <a:buNone/>
            </a:pPr>
            <a:r>
              <a:rPr lang="en-IN" dirty="0"/>
              <a:t>Hello World !!!</a:t>
            </a:r>
          </a:p>
          <a:p>
            <a:pPr marL="0" indent="0">
              <a:buNone/>
            </a:pPr>
            <a:r>
              <a:rPr lang="en-IN" dirty="0"/>
              <a:t>Hello World !!!</a:t>
            </a:r>
          </a:p>
          <a:p>
            <a:pPr marL="0" indent="0">
              <a:buNone/>
            </a:pPr>
            <a:r>
              <a:rPr lang="en-IN" dirty="0"/>
              <a:t>Hello World !!!</a:t>
            </a:r>
          </a:p>
          <a:p>
            <a:pPr marL="0" indent="0">
              <a:buNone/>
            </a:pPr>
            <a:r>
              <a:rPr lang="en-IN" dirty="0"/>
              <a:t>Hello World !!!</a:t>
            </a:r>
          </a:p>
          <a:p>
            <a:pPr marL="0" indent="0">
              <a:buNone/>
            </a:pPr>
            <a:r>
              <a:rPr lang="en-IN" dirty="0"/>
              <a:t>Hello World !!!</a:t>
            </a:r>
          </a:p>
          <a:p>
            <a:pPr marL="0" indent="0">
              <a:buNone/>
            </a:pPr>
            <a:r>
              <a:rPr lang="en-IN" dirty="0"/>
              <a:t>Hello World !!!</a:t>
            </a:r>
          </a:p>
          <a:p>
            <a:pPr marL="0" indent="0">
              <a:buNone/>
            </a:pPr>
            <a:r>
              <a:rPr lang="en-IN" dirty="0"/>
              <a:t>Hello World !!!</a:t>
            </a:r>
          </a:p>
          <a:p>
            <a:pPr marL="0" indent="0">
              <a:buNone/>
            </a:pPr>
            <a:r>
              <a:rPr lang="en-IN" dirty="0"/>
              <a:t>Hello World !!!</a:t>
            </a:r>
          </a:p>
          <a:p>
            <a:endParaRPr lang="en-IN" dirty="0"/>
          </a:p>
        </p:txBody>
      </p:sp>
    </p:spTree>
    <p:extLst>
      <p:ext uri="{BB962C8B-B14F-4D97-AF65-F5344CB8AC3E}">
        <p14:creationId xmlns:p14="http://schemas.microsoft.com/office/powerpoint/2010/main" val="2178198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6414-9012-6D62-3C0B-7AEEA3BB32F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9F245C9-733E-28D6-4687-D759C021233C}"/>
              </a:ext>
            </a:extLst>
          </p:cNvPr>
          <p:cNvSpPr>
            <a:spLocks noGrp="1"/>
          </p:cNvSpPr>
          <p:nvPr>
            <p:ph idx="1"/>
          </p:nvPr>
        </p:nvSpPr>
        <p:spPr>
          <a:xfrm>
            <a:off x="838200" y="1395319"/>
            <a:ext cx="10515600" cy="4667250"/>
          </a:xfrm>
        </p:spPr>
        <p:txBody>
          <a:bodyPr>
            <a:normAutofit fontScale="85000" lnSpcReduction="20000"/>
          </a:bodyPr>
          <a:lstStyle/>
          <a:p>
            <a:pPr marL="0" indent="0">
              <a:buNone/>
            </a:pPr>
            <a:r>
              <a:rPr lang="en-US" b="1" dirty="0">
                <a:effectLst/>
                <a:latin typeface="Consolas" panose="020B0609020204030204" pitchFamily="49" charset="0"/>
              </a:rPr>
              <a:t>#include &lt;iostream&gt;</a:t>
            </a:r>
          </a:p>
          <a:p>
            <a:pPr marL="0" indent="0">
              <a:buNone/>
            </a:pPr>
            <a:r>
              <a:rPr lang="en-US" b="1" dirty="0">
                <a:effectLst/>
                <a:latin typeface="Consolas" panose="020B0609020204030204" pitchFamily="49" charset="0"/>
              </a:rPr>
              <a:t>using namespace std;</a:t>
            </a:r>
          </a:p>
          <a:p>
            <a:pPr marL="0" indent="0">
              <a:buNone/>
            </a:pP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int main()</a:t>
            </a:r>
          </a:p>
          <a:p>
            <a:pPr marL="0" indent="0">
              <a:buNone/>
            </a:pPr>
            <a:r>
              <a:rPr lang="en-US" b="1" dirty="0">
                <a:effectLst/>
                <a:latin typeface="Consolas" panose="020B0609020204030204" pitchFamily="49" charset="0"/>
              </a:rPr>
              <a:t>{</a:t>
            </a:r>
          </a:p>
          <a:p>
            <a:pPr marL="0" indent="0">
              <a:buNone/>
            </a:pP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int </a:t>
            </a:r>
            <a:r>
              <a:rPr lang="en-US" b="1" dirty="0" err="1">
                <a:effectLst/>
                <a:latin typeface="Consolas" panose="020B0609020204030204" pitchFamily="49" charset="0"/>
              </a:rPr>
              <a:t>i</a:t>
            </a:r>
            <a:r>
              <a:rPr lang="en-US" b="1" dirty="0">
                <a:effectLst/>
                <a:latin typeface="Consolas" panose="020B0609020204030204" pitchFamily="49" charset="0"/>
              </a:rPr>
              <a:t>, n = 8;</a:t>
            </a:r>
          </a:p>
          <a:p>
            <a:pPr marL="0" indent="0">
              <a:buNone/>
            </a:pPr>
            <a:r>
              <a:rPr lang="en-US" b="1" dirty="0">
                <a:effectLst/>
                <a:latin typeface="Consolas" panose="020B0609020204030204" pitchFamily="49" charset="0"/>
              </a:rPr>
              <a:t>    for (</a:t>
            </a:r>
            <a:r>
              <a:rPr lang="en-US" b="1" dirty="0" err="1">
                <a:effectLst/>
                <a:latin typeface="Consolas" panose="020B0609020204030204" pitchFamily="49" charset="0"/>
              </a:rPr>
              <a:t>i</a:t>
            </a:r>
            <a:r>
              <a:rPr lang="en-US" b="1" dirty="0">
                <a:effectLst/>
                <a:latin typeface="Consolas" panose="020B0609020204030204" pitchFamily="49" charset="0"/>
              </a:rPr>
              <a:t> = 1; </a:t>
            </a:r>
            <a:r>
              <a:rPr lang="en-US" b="1" dirty="0" err="1">
                <a:effectLst/>
                <a:latin typeface="Consolas" panose="020B0609020204030204" pitchFamily="49" charset="0"/>
              </a:rPr>
              <a:t>i</a:t>
            </a:r>
            <a:r>
              <a:rPr lang="en-US" b="1" dirty="0">
                <a:effectLst/>
                <a:latin typeface="Consolas" panose="020B0609020204030204" pitchFamily="49" charset="0"/>
              </a:rPr>
              <a:t> &lt;= n; </a:t>
            </a:r>
            <a:r>
              <a:rPr lang="en-US" b="1" dirty="0" err="1">
                <a:effectLst/>
                <a:latin typeface="Consolas" panose="020B0609020204030204" pitchFamily="49" charset="0"/>
              </a:rPr>
              <a:t>i</a:t>
            </a: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a:t>
            </a:r>
            <a:r>
              <a:rPr lang="en-US" b="1" dirty="0" err="1">
                <a:effectLst/>
                <a:latin typeface="Consolas" panose="020B0609020204030204" pitchFamily="49" charset="0"/>
              </a:rPr>
              <a:t>cout</a:t>
            </a:r>
            <a:r>
              <a:rPr lang="en-US" b="1" dirty="0">
                <a:effectLst/>
                <a:latin typeface="Consolas" panose="020B0609020204030204" pitchFamily="49" charset="0"/>
              </a:rPr>
              <a:t> &lt;&lt; "Hello World !!!\n";</a:t>
            </a:r>
          </a:p>
          <a:p>
            <a:pPr marL="0" indent="0">
              <a:buNone/>
            </a:pP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return 0;</a:t>
            </a:r>
          </a:p>
          <a:p>
            <a:pPr marL="0" indent="0">
              <a:buNone/>
            </a:pPr>
            <a:r>
              <a:rPr lang="en-US" b="1" dirty="0">
                <a:effectLst/>
                <a:latin typeface="Consolas" panose="020B0609020204030204" pitchFamily="49" charset="0"/>
              </a:rPr>
              <a:t>}</a:t>
            </a:r>
          </a:p>
          <a:p>
            <a:endParaRPr lang="en-IN" dirty="0"/>
          </a:p>
        </p:txBody>
      </p:sp>
      <p:sp>
        <p:nvSpPr>
          <p:cNvPr id="5" name="TextBox 4">
            <a:extLst>
              <a:ext uri="{FF2B5EF4-FFF2-40B4-BE49-F238E27FC236}">
                <a16:creationId xmlns:a16="http://schemas.microsoft.com/office/drawing/2014/main" id="{7A4C1636-6B0E-54BE-19D9-B320C5F1539D}"/>
              </a:ext>
            </a:extLst>
          </p:cNvPr>
          <p:cNvSpPr txBox="1"/>
          <p:nvPr/>
        </p:nvSpPr>
        <p:spPr>
          <a:xfrm>
            <a:off x="4778712" y="5462681"/>
            <a:ext cx="6094378" cy="369332"/>
          </a:xfrm>
          <a:prstGeom prst="rect">
            <a:avLst/>
          </a:prstGeom>
          <a:noFill/>
        </p:spPr>
        <p:txBody>
          <a:bodyPr wrap="square">
            <a:spAutoFit/>
          </a:bodyPr>
          <a:lstStyle/>
          <a:p>
            <a:r>
              <a:rPr lang="en-US" b="0" dirty="0">
                <a:solidFill>
                  <a:srgbClr val="D4D4D4"/>
                </a:solidFill>
                <a:effectLst/>
                <a:highlight>
                  <a:srgbClr val="000080"/>
                </a:highlight>
                <a:latin typeface="Consolas" panose="020B0609020204030204" pitchFamily="49" charset="0"/>
              </a:rPr>
              <a:t>Time Complexity will be </a:t>
            </a:r>
            <a:r>
              <a:rPr lang="en-US" b="0" dirty="0">
                <a:solidFill>
                  <a:srgbClr val="DCDCAA"/>
                </a:solidFill>
                <a:effectLst/>
                <a:highlight>
                  <a:srgbClr val="000080"/>
                </a:highlight>
                <a:latin typeface="Consolas" panose="020B0609020204030204" pitchFamily="49" charset="0"/>
              </a:rPr>
              <a:t>O</a:t>
            </a:r>
            <a:r>
              <a:rPr lang="en-US" b="0" dirty="0">
                <a:solidFill>
                  <a:srgbClr val="D4D4D4"/>
                </a:solidFill>
                <a:effectLst/>
                <a:highlight>
                  <a:srgbClr val="000080"/>
                </a:highlight>
                <a:latin typeface="Consolas" panose="020B0609020204030204" pitchFamily="49" charset="0"/>
              </a:rPr>
              <a:t>(</a:t>
            </a:r>
            <a:r>
              <a:rPr lang="en-US" dirty="0">
                <a:solidFill>
                  <a:srgbClr val="B5CEA8"/>
                </a:solidFill>
                <a:highlight>
                  <a:srgbClr val="000080"/>
                </a:highlight>
                <a:latin typeface="Consolas" panose="020B0609020204030204" pitchFamily="49" charset="0"/>
              </a:rPr>
              <a:t>n</a:t>
            </a:r>
            <a:r>
              <a:rPr lang="en-US" b="0" dirty="0">
                <a:solidFill>
                  <a:srgbClr val="D4D4D4"/>
                </a:solidFill>
                <a:effectLst/>
                <a:highlight>
                  <a:srgbClr val="000080"/>
                </a:highlight>
                <a:latin typeface="Consolas" panose="020B0609020204030204" pitchFamily="49" charset="0"/>
              </a:rPr>
              <a:t>) </a:t>
            </a:r>
          </a:p>
        </p:txBody>
      </p:sp>
    </p:spTree>
    <p:extLst>
      <p:ext uri="{BB962C8B-B14F-4D97-AF65-F5344CB8AC3E}">
        <p14:creationId xmlns:p14="http://schemas.microsoft.com/office/powerpoint/2010/main" val="4241670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663B-2903-2695-A0AB-CDD57BCAFFAC}"/>
              </a:ext>
            </a:extLst>
          </p:cNvPr>
          <p:cNvSpPr>
            <a:spLocks noGrp="1"/>
          </p:cNvSpPr>
          <p:nvPr>
            <p:ph idx="1"/>
          </p:nvPr>
        </p:nvSpPr>
        <p:spPr>
          <a:xfrm>
            <a:off x="838200" y="152400"/>
            <a:ext cx="10515600" cy="6024563"/>
          </a:xfrm>
        </p:spPr>
        <p:txBody>
          <a:bodyPr/>
          <a:lstStyle/>
          <a:p>
            <a:pPr marL="0" indent="0">
              <a:buNone/>
            </a:pPr>
            <a:r>
              <a:rPr lang="pt-BR" b="1" dirty="0">
                <a:effectLst/>
                <a:latin typeface="Consolas" panose="020B0609020204030204" pitchFamily="49" charset="0"/>
              </a:rPr>
              <a:t>Example:</a:t>
            </a:r>
          </a:p>
          <a:p>
            <a:pPr marL="0" indent="0">
              <a:buNone/>
            </a:pPr>
            <a:endParaRPr lang="pt-BR" b="1" dirty="0">
              <a:latin typeface="Consolas" panose="020B0609020204030204" pitchFamily="49" charset="0"/>
            </a:endParaRPr>
          </a:p>
          <a:p>
            <a:pPr marL="0" indent="0">
              <a:buNone/>
            </a:pPr>
            <a:r>
              <a:rPr lang="pt-BR" b="1" dirty="0">
                <a:effectLst/>
                <a:latin typeface="Consolas" panose="020B0609020204030204" pitchFamily="49" charset="0"/>
              </a:rPr>
              <a:t>int a = 0;</a:t>
            </a:r>
          </a:p>
          <a:p>
            <a:pPr marL="0" indent="0">
              <a:buNone/>
            </a:pPr>
            <a:r>
              <a:rPr lang="pt-BR" b="1" dirty="0">
                <a:effectLst/>
                <a:latin typeface="Consolas" panose="020B0609020204030204" pitchFamily="49" charset="0"/>
              </a:rPr>
              <a:t>for (i = 0; i &lt; N; i++) {</a:t>
            </a:r>
          </a:p>
          <a:p>
            <a:pPr marL="0" indent="0">
              <a:buNone/>
            </a:pPr>
            <a:r>
              <a:rPr lang="pt-BR" b="1" dirty="0">
                <a:effectLst/>
                <a:latin typeface="Consolas" panose="020B0609020204030204" pitchFamily="49" charset="0"/>
              </a:rPr>
              <a:t>    for (j = N; j &gt; i; j--) {</a:t>
            </a:r>
          </a:p>
          <a:p>
            <a:pPr marL="0" indent="0">
              <a:buNone/>
            </a:pPr>
            <a:r>
              <a:rPr lang="pt-BR" b="1" dirty="0">
                <a:effectLst/>
                <a:latin typeface="Consolas" panose="020B0609020204030204" pitchFamily="49" charset="0"/>
              </a:rPr>
              <a:t>        a = a + i + j;</a:t>
            </a:r>
          </a:p>
          <a:p>
            <a:pPr marL="0" indent="0">
              <a:buNone/>
            </a:pPr>
            <a:r>
              <a:rPr lang="pt-BR" b="1" dirty="0">
                <a:effectLst/>
                <a:latin typeface="Consolas" panose="020B0609020204030204" pitchFamily="49" charset="0"/>
              </a:rPr>
              <a:t>    }</a:t>
            </a:r>
          </a:p>
          <a:p>
            <a:pPr marL="0" indent="0">
              <a:buNone/>
            </a:pPr>
            <a:r>
              <a:rPr lang="pt-BR" b="1" dirty="0">
                <a:effectLst/>
                <a:latin typeface="Consolas" panose="020B0609020204030204" pitchFamily="49" charset="0"/>
              </a:rPr>
              <a:t>}</a:t>
            </a:r>
            <a:br>
              <a:rPr lang="pt-BR" b="1" dirty="0">
                <a:effectLst/>
                <a:latin typeface="Consolas" panose="020B0609020204030204" pitchFamily="49" charset="0"/>
              </a:rPr>
            </a:br>
            <a:endParaRPr lang="pt-BR" b="1" dirty="0">
              <a:effectLst/>
              <a:latin typeface="Consolas" panose="020B0609020204030204" pitchFamily="49" charset="0"/>
            </a:endParaRPr>
          </a:p>
          <a:p>
            <a:endParaRPr lang="en-IN" dirty="0"/>
          </a:p>
        </p:txBody>
      </p:sp>
    </p:spTree>
    <p:extLst>
      <p:ext uri="{BB962C8B-B14F-4D97-AF65-F5344CB8AC3E}">
        <p14:creationId xmlns:p14="http://schemas.microsoft.com/office/powerpoint/2010/main" val="432279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663B-2903-2695-A0AB-CDD57BCAFFAC}"/>
              </a:ext>
            </a:extLst>
          </p:cNvPr>
          <p:cNvSpPr>
            <a:spLocks noGrp="1"/>
          </p:cNvSpPr>
          <p:nvPr>
            <p:ph idx="1"/>
          </p:nvPr>
        </p:nvSpPr>
        <p:spPr>
          <a:xfrm>
            <a:off x="838200" y="152400"/>
            <a:ext cx="10515600" cy="6024563"/>
          </a:xfrm>
        </p:spPr>
        <p:txBody>
          <a:bodyPr/>
          <a:lstStyle/>
          <a:p>
            <a:pPr marL="0" indent="0">
              <a:buNone/>
            </a:pPr>
            <a:r>
              <a:rPr lang="pt-BR" b="1" dirty="0">
                <a:effectLst/>
                <a:latin typeface="Consolas" panose="020B0609020204030204" pitchFamily="49" charset="0"/>
              </a:rPr>
              <a:t>Example:</a:t>
            </a:r>
          </a:p>
          <a:p>
            <a:pPr marL="0" indent="0">
              <a:buNone/>
            </a:pPr>
            <a:endParaRPr lang="pt-BR" b="1" dirty="0">
              <a:latin typeface="Consolas" panose="020B0609020204030204" pitchFamily="49" charset="0"/>
            </a:endParaRPr>
          </a:p>
          <a:p>
            <a:pPr marL="0" indent="0">
              <a:buNone/>
            </a:pPr>
            <a:r>
              <a:rPr lang="pt-BR" b="1" dirty="0">
                <a:effectLst/>
                <a:latin typeface="Consolas" panose="020B0609020204030204" pitchFamily="49" charset="0"/>
              </a:rPr>
              <a:t>int a = 0;</a:t>
            </a:r>
          </a:p>
          <a:p>
            <a:pPr marL="0" indent="0">
              <a:buNone/>
            </a:pPr>
            <a:r>
              <a:rPr lang="pt-BR" b="1" dirty="0">
                <a:effectLst/>
                <a:latin typeface="Consolas" panose="020B0609020204030204" pitchFamily="49" charset="0"/>
              </a:rPr>
              <a:t>for (i = 0; i &lt; N; i++) {</a:t>
            </a:r>
          </a:p>
          <a:p>
            <a:pPr marL="0" indent="0">
              <a:buNone/>
            </a:pPr>
            <a:r>
              <a:rPr lang="pt-BR" b="1" dirty="0">
                <a:effectLst/>
                <a:latin typeface="Consolas" panose="020B0609020204030204" pitchFamily="49" charset="0"/>
              </a:rPr>
              <a:t>    for (j = N; j &gt; i; j--) {</a:t>
            </a:r>
          </a:p>
          <a:p>
            <a:pPr marL="0" indent="0">
              <a:buNone/>
            </a:pPr>
            <a:r>
              <a:rPr lang="pt-BR" b="1" dirty="0">
                <a:effectLst/>
                <a:latin typeface="Consolas" panose="020B0609020204030204" pitchFamily="49" charset="0"/>
              </a:rPr>
              <a:t>        a = a + i + j;</a:t>
            </a:r>
          </a:p>
          <a:p>
            <a:pPr marL="0" indent="0">
              <a:buNone/>
            </a:pPr>
            <a:r>
              <a:rPr lang="pt-BR" b="1" dirty="0">
                <a:effectLst/>
                <a:latin typeface="Consolas" panose="020B0609020204030204" pitchFamily="49" charset="0"/>
              </a:rPr>
              <a:t>    }</a:t>
            </a:r>
          </a:p>
          <a:p>
            <a:pPr marL="0" indent="0">
              <a:buNone/>
            </a:pPr>
            <a:r>
              <a:rPr lang="pt-BR" b="1" dirty="0">
                <a:effectLst/>
                <a:latin typeface="Consolas" panose="020B0609020204030204" pitchFamily="49" charset="0"/>
              </a:rPr>
              <a:t>}</a:t>
            </a:r>
            <a:br>
              <a:rPr lang="pt-BR" b="1" dirty="0">
                <a:effectLst/>
                <a:latin typeface="Consolas" panose="020B0609020204030204" pitchFamily="49" charset="0"/>
              </a:rPr>
            </a:br>
            <a:endParaRPr lang="pt-BR" b="1" dirty="0">
              <a:effectLst/>
              <a:latin typeface="Consolas" panose="020B0609020204030204" pitchFamily="49" charset="0"/>
            </a:endParaRPr>
          </a:p>
          <a:p>
            <a:r>
              <a:rPr lang="pt-BR" b="1" dirty="0">
                <a:solidFill>
                  <a:schemeClr val="bg1"/>
                </a:solidFill>
                <a:effectLst/>
                <a:highlight>
                  <a:srgbClr val="0000FF"/>
                </a:highlight>
                <a:latin typeface="Consolas" panose="020B0609020204030204" pitchFamily="49" charset="0"/>
              </a:rPr>
              <a:t>Time Complexity: O(N*N);</a:t>
            </a:r>
          </a:p>
          <a:p>
            <a:endParaRPr lang="en-IN" dirty="0"/>
          </a:p>
        </p:txBody>
      </p:sp>
    </p:spTree>
    <p:extLst>
      <p:ext uri="{BB962C8B-B14F-4D97-AF65-F5344CB8AC3E}">
        <p14:creationId xmlns:p14="http://schemas.microsoft.com/office/powerpoint/2010/main" val="1026911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663B-2903-2695-A0AB-CDD57BCAFFAC}"/>
              </a:ext>
            </a:extLst>
          </p:cNvPr>
          <p:cNvSpPr>
            <a:spLocks noGrp="1"/>
          </p:cNvSpPr>
          <p:nvPr>
            <p:ph idx="1"/>
          </p:nvPr>
        </p:nvSpPr>
        <p:spPr>
          <a:xfrm>
            <a:off x="838200" y="152400"/>
            <a:ext cx="10515600" cy="6024563"/>
          </a:xfrm>
        </p:spPr>
        <p:txBody>
          <a:bodyPr>
            <a:normAutofit/>
          </a:bodyPr>
          <a:lstStyle/>
          <a:p>
            <a:pPr marL="0" indent="0">
              <a:buNone/>
            </a:pPr>
            <a:endParaRPr lang="pt-BR" b="1" dirty="0">
              <a:effectLst/>
              <a:latin typeface="Consolas" panose="020B0609020204030204" pitchFamily="49" charset="0"/>
            </a:endParaRPr>
          </a:p>
          <a:p>
            <a:pPr marL="0" indent="0">
              <a:buNone/>
            </a:pPr>
            <a:endParaRPr lang="pt-BR" b="1" dirty="0">
              <a:latin typeface="Consolas" panose="020B0609020204030204" pitchFamily="49" charset="0"/>
            </a:endParaRPr>
          </a:p>
          <a:p>
            <a:pPr marL="0" indent="0">
              <a:buNone/>
            </a:pPr>
            <a:endParaRPr lang="pt-BR" b="1" dirty="0">
              <a:effectLst/>
              <a:latin typeface="Consolas" panose="020B0609020204030204" pitchFamily="49" charset="0"/>
            </a:endParaRPr>
          </a:p>
          <a:p>
            <a:pPr marL="0" indent="0">
              <a:buNone/>
            </a:pPr>
            <a:r>
              <a:rPr lang="pt-BR" sz="4400" b="1" dirty="0">
                <a:effectLst/>
                <a:latin typeface="Consolas" panose="020B0609020204030204" pitchFamily="49" charset="0"/>
              </a:rPr>
              <a:t>int a = 0, i = N;</a:t>
            </a:r>
          </a:p>
          <a:p>
            <a:pPr marL="0" indent="0">
              <a:buNone/>
            </a:pPr>
            <a:r>
              <a:rPr lang="pt-BR" sz="4400" b="1" dirty="0">
                <a:effectLst/>
                <a:latin typeface="Consolas" panose="020B0609020204030204" pitchFamily="49" charset="0"/>
              </a:rPr>
              <a:t>while (i &gt; 0) {</a:t>
            </a:r>
          </a:p>
          <a:p>
            <a:pPr marL="0" indent="0">
              <a:buNone/>
            </a:pPr>
            <a:r>
              <a:rPr lang="pt-BR" sz="4400" b="1" dirty="0">
                <a:effectLst/>
                <a:latin typeface="Consolas" panose="020B0609020204030204" pitchFamily="49" charset="0"/>
              </a:rPr>
              <a:t>    a += i;</a:t>
            </a:r>
          </a:p>
          <a:p>
            <a:pPr marL="0" indent="0">
              <a:buNone/>
            </a:pPr>
            <a:r>
              <a:rPr lang="pt-BR" sz="4400" b="1" dirty="0">
                <a:effectLst/>
                <a:latin typeface="Consolas" panose="020B0609020204030204" pitchFamily="49" charset="0"/>
              </a:rPr>
              <a:t>    i /= 2;</a:t>
            </a:r>
          </a:p>
          <a:p>
            <a:pPr marL="0" indent="0">
              <a:buNone/>
            </a:pPr>
            <a:r>
              <a:rPr lang="pt-BR" sz="4400" b="1" dirty="0">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4227478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663B-2903-2695-A0AB-CDD57BCAFFAC}"/>
              </a:ext>
            </a:extLst>
          </p:cNvPr>
          <p:cNvSpPr>
            <a:spLocks noGrp="1"/>
          </p:cNvSpPr>
          <p:nvPr>
            <p:ph idx="1"/>
          </p:nvPr>
        </p:nvSpPr>
        <p:spPr>
          <a:xfrm>
            <a:off x="838200" y="152400"/>
            <a:ext cx="10515600" cy="6024563"/>
          </a:xfrm>
        </p:spPr>
        <p:txBody>
          <a:bodyPr>
            <a:normAutofit/>
          </a:bodyPr>
          <a:lstStyle/>
          <a:p>
            <a:pPr marL="0" indent="0">
              <a:buNone/>
            </a:pPr>
            <a:endParaRPr lang="pt-BR" b="1" dirty="0">
              <a:effectLst/>
              <a:latin typeface="Consolas" panose="020B0609020204030204" pitchFamily="49" charset="0"/>
            </a:endParaRPr>
          </a:p>
          <a:p>
            <a:pPr marL="0" indent="0">
              <a:buNone/>
            </a:pPr>
            <a:endParaRPr lang="pt-BR" b="1" dirty="0">
              <a:latin typeface="Consolas" panose="020B0609020204030204" pitchFamily="49" charset="0"/>
            </a:endParaRPr>
          </a:p>
          <a:p>
            <a:pPr marL="0" indent="0">
              <a:buNone/>
            </a:pPr>
            <a:endParaRPr lang="pt-BR" b="1" dirty="0">
              <a:effectLst/>
              <a:latin typeface="Consolas" panose="020B0609020204030204" pitchFamily="49" charset="0"/>
            </a:endParaRPr>
          </a:p>
          <a:p>
            <a:pPr marL="0" indent="0">
              <a:buNone/>
            </a:pPr>
            <a:r>
              <a:rPr lang="pt-BR" sz="4000" b="1" dirty="0">
                <a:effectLst/>
                <a:latin typeface="Consolas" panose="020B0609020204030204" pitchFamily="49" charset="0"/>
              </a:rPr>
              <a:t>int a = 0, i = N;</a:t>
            </a:r>
          </a:p>
          <a:p>
            <a:pPr marL="0" indent="0">
              <a:buNone/>
            </a:pPr>
            <a:r>
              <a:rPr lang="pt-BR" sz="4000" b="1" dirty="0">
                <a:effectLst/>
                <a:latin typeface="Consolas" panose="020B0609020204030204" pitchFamily="49" charset="0"/>
              </a:rPr>
              <a:t>while (i &gt; 0) {</a:t>
            </a:r>
          </a:p>
          <a:p>
            <a:pPr marL="0" indent="0">
              <a:buNone/>
            </a:pPr>
            <a:r>
              <a:rPr lang="pt-BR" sz="4000" b="1" dirty="0">
                <a:effectLst/>
                <a:latin typeface="Consolas" panose="020B0609020204030204" pitchFamily="49" charset="0"/>
              </a:rPr>
              <a:t>    a += i;</a:t>
            </a:r>
          </a:p>
          <a:p>
            <a:pPr marL="0" indent="0">
              <a:buNone/>
            </a:pPr>
            <a:r>
              <a:rPr lang="pt-BR" sz="4000" b="1" dirty="0">
                <a:effectLst/>
                <a:latin typeface="Consolas" panose="020B0609020204030204" pitchFamily="49" charset="0"/>
              </a:rPr>
              <a:t>    i /= 2;</a:t>
            </a:r>
          </a:p>
          <a:p>
            <a:pPr marL="0" indent="0">
              <a:buNone/>
            </a:pPr>
            <a:r>
              <a:rPr lang="pt-BR" sz="4000" b="1" dirty="0">
                <a:effectLst/>
                <a:latin typeface="Consolas" panose="020B0609020204030204" pitchFamily="49" charset="0"/>
              </a:rPr>
              <a:t>}</a:t>
            </a:r>
          </a:p>
          <a:p>
            <a:pPr marL="0" indent="0">
              <a:buNone/>
            </a:pPr>
            <a:r>
              <a:rPr lang="pt-BR" sz="3200" b="1" dirty="0">
                <a:solidFill>
                  <a:schemeClr val="bg1"/>
                </a:solidFill>
                <a:effectLst/>
                <a:highlight>
                  <a:srgbClr val="0000FF"/>
                </a:highlight>
                <a:latin typeface="Consolas" panose="020B0609020204030204" pitchFamily="49" charset="0"/>
              </a:rPr>
              <a:t>Time Complexity: O(log(N));</a:t>
            </a:r>
          </a:p>
          <a:p>
            <a:pPr marL="0" indent="0">
              <a:buNone/>
            </a:pPr>
            <a:endParaRPr lang="pt-BR" sz="4400" b="1" dirty="0">
              <a:latin typeface="Consolas" panose="020B0609020204030204" pitchFamily="49" charset="0"/>
            </a:endParaRPr>
          </a:p>
          <a:p>
            <a:pPr marL="0" indent="0">
              <a:buNone/>
            </a:pPr>
            <a:endParaRPr lang="pt-BR" sz="4400" b="1" dirty="0">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517009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663B-2903-2695-A0AB-CDD57BCAFFAC}"/>
              </a:ext>
            </a:extLst>
          </p:cNvPr>
          <p:cNvSpPr>
            <a:spLocks noGrp="1"/>
          </p:cNvSpPr>
          <p:nvPr>
            <p:ph idx="1"/>
          </p:nvPr>
        </p:nvSpPr>
        <p:spPr>
          <a:xfrm>
            <a:off x="838200" y="152400"/>
            <a:ext cx="10515600" cy="6024563"/>
          </a:xfrm>
        </p:spPr>
        <p:txBody>
          <a:bodyPr>
            <a:normAutofit/>
          </a:bodyPr>
          <a:lstStyle/>
          <a:p>
            <a:pPr marL="0" indent="0">
              <a:buNone/>
            </a:pPr>
            <a:endParaRPr lang="pt-BR" b="1" dirty="0">
              <a:effectLst/>
              <a:latin typeface="Consolas" panose="020B0609020204030204" pitchFamily="49" charset="0"/>
            </a:endParaRPr>
          </a:p>
          <a:p>
            <a:pPr marL="0" indent="0">
              <a:buNone/>
            </a:pPr>
            <a:endParaRPr lang="pt-BR" b="1" dirty="0">
              <a:latin typeface="Consolas" panose="020B0609020204030204" pitchFamily="49" charset="0"/>
            </a:endParaRPr>
          </a:p>
          <a:p>
            <a:pPr marL="0" indent="0">
              <a:buNone/>
            </a:pPr>
            <a:endParaRPr lang="pt-BR" b="1" dirty="0">
              <a:effectLst/>
              <a:latin typeface="Consolas" panose="020B0609020204030204" pitchFamily="49" charset="0"/>
            </a:endParaRPr>
          </a:p>
          <a:p>
            <a:pPr marL="0" indent="0">
              <a:buNone/>
            </a:pPr>
            <a:r>
              <a:rPr lang="pt-BR" sz="4000" b="1" dirty="0">
                <a:effectLst/>
                <a:latin typeface="Consolas" panose="020B0609020204030204" pitchFamily="49" charset="0"/>
              </a:rPr>
              <a:t>int i, j, k = 0;</a:t>
            </a:r>
          </a:p>
          <a:p>
            <a:pPr marL="0" indent="0">
              <a:buNone/>
            </a:pPr>
            <a:r>
              <a:rPr lang="pt-BR" sz="4000" b="1" dirty="0">
                <a:effectLst/>
                <a:latin typeface="Consolas" panose="020B0609020204030204" pitchFamily="49" charset="0"/>
              </a:rPr>
              <a:t>for (i = n / 2; i &lt;= n; i++) {</a:t>
            </a:r>
          </a:p>
          <a:p>
            <a:pPr marL="0" indent="0">
              <a:buNone/>
            </a:pPr>
            <a:r>
              <a:rPr lang="pt-BR" sz="4000" b="1" dirty="0">
                <a:effectLst/>
                <a:latin typeface="Consolas" panose="020B0609020204030204" pitchFamily="49" charset="0"/>
              </a:rPr>
              <a:t>    for (j = 2; j &lt;= n; j = j * 2) {</a:t>
            </a:r>
          </a:p>
          <a:p>
            <a:pPr marL="0" indent="0">
              <a:buNone/>
            </a:pPr>
            <a:r>
              <a:rPr lang="pt-BR" sz="4000" b="1" dirty="0">
                <a:effectLst/>
                <a:latin typeface="Consolas" panose="020B0609020204030204" pitchFamily="49" charset="0"/>
              </a:rPr>
              <a:t>        k = k + n / 2;</a:t>
            </a:r>
          </a:p>
          <a:p>
            <a:pPr marL="0" indent="0">
              <a:buNone/>
            </a:pPr>
            <a:r>
              <a:rPr lang="pt-BR" sz="4000" b="1" dirty="0">
                <a:effectLst/>
                <a:latin typeface="Consolas" panose="020B0609020204030204" pitchFamily="49" charset="0"/>
              </a:rPr>
              <a:t>    }</a:t>
            </a:r>
          </a:p>
          <a:p>
            <a:pPr marL="0" indent="0">
              <a:buNone/>
            </a:pPr>
            <a:r>
              <a:rPr lang="pt-BR" sz="4000" b="1" dirty="0">
                <a:effectLst/>
                <a:latin typeface="Consolas" panose="020B0609020204030204" pitchFamily="49" charset="0"/>
              </a:rPr>
              <a:t>}</a:t>
            </a:r>
          </a:p>
          <a:p>
            <a:pPr marL="0" indent="0">
              <a:buNone/>
            </a:pPr>
            <a:endParaRPr lang="pt-BR" sz="4400" b="1" dirty="0">
              <a:latin typeface="Consolas" panose="020B0609020204030204" pitchFamily="49" charset="0"/>
            </a:endParaRPr>
          </a:p>
          <a:p>
            <a:pPr marL="0" indent="0">
              <a:buNone/>
            </a:pPr>
            <a:endParaRPr lang="pt-BR" sz="4400" b="1" dirty="0">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514866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663B-2903-2695-A0AB-CDD57BCAFFAC}"/>
              </a:ext>
            </a:extLst>
          </p:cNvPr>
          <p:cNvSpPr>
            <a:spLocks noGrp="1"/>
          </p:cNvSpPr>
          <p:nvPr>
            <p:ph idx="1"/>
          </p:nvPr>
        </p:nvSpPr>
        <p:spPr>
          <a:xfrm>
            <a:off x="838200" y="152400"/>
            <a:ext cx="10515600" cy="6024563"/>
          </a:xfrm>
        </p:spPr>
        <p:txBody>
          <a:bodyPr>
            <a:normAutofit/>
          </a:bodyPr>
          <a:lstStyle/>
          <a:p>
            <a:pPr marL="0" indent="0">
              <a:buNone/>
            </a:pPr>
            <a:endParaRPr lang="pt-BR" b="1" dirty="0">
              <a:effectLst/>
              <a:latin typeface="Consolas" panose="020B0609020204030204" pitchFamily="49" charset="0"/>
            </a:endParaRPr>
          </a:p>
          <a:p>
            <a:pPr marL="0" indent="0">
              <a:buNone/>
            </a:pPr>
            <a:endParaRPr lang="pt-BR" b="1" dirty="0">
              <a:latin typeface="Consolas" panose="020B0609020204030204" pitchFamily="49" charset="0"/>
            </a:endParaRPr>
          </a:p>
          <a:p>
            <a:pPr marL="0" indent="0">
              <a:buNone/>
            </a:pPr>
            <a:endParaRPr lang="pt-BR" b="1" dirty="0">
              <a:effectLst/>
              <a:latin typeface="Consolas" panose="020B0609020204030204" pitchFamily="49" charset="0"/>
            </a:endParaRPr>
          </a:p>
          <a:p>
            <a:pPr marL="0" indent="0">
              <a:buNone/>
            </a:pPr>
            <a:r>
              <a:rPr lang="pt-BR" sz="3200" b="1" dirty="0">
                <a:effectLst/>
                <a:latin typeface="Consolas" panose="020B0609020204030204" pitchFamily="49" charset="0"/>
              </a:rPr>
              <a:t>int i, j, k = 0;</a:t>
            </a:r>
          </a:p>
          <a:p>
            <a:pPr marL="0" indent="0">
              <a:buNone/>
            </a:pPr>
            <a:r>
              <a:rPr lang="pt-BR" sz="3200" b="1" dirty="0">
                <a:effectLst/>
                <a:latin typeface="Consolas" panose="020B0609020204030204" pitchFamily="49" charset="0"/>
              </a:rPr>
              <a:t>for (i = n / 2; i &lt;= n; i++) {</a:t>
            </a:r>
          </a:p>
          <a:p>
            <a:pPr marL="0" indent="0">
              <a:buNone/>
            </a:pPr>
            <a:r>
              <a:rPr lang="pt-BR" sz="3200" b="1" dirty="0">
                <a:effectLst/>
                <a:latin typeface="Consolas" panose="020B0609020204030204" pitchFamily="49" charset="0"/>
              </a:rPr>
              <a:t>    for (j = 2; j &lt;= n; j = j * 2) {</a:t>
            </a:r>
          </a:p>
          <a:p>
            <a:pPr marL="0" indent="0">
              <a:buNone/>
            </a:pPr>
            <a:r>
              <a:rPr lang="pt-BR" sz="3200" b="1" dirty="0">
                <a:effectLst/>
                <a:latin typeface="Consolas" panose="020B0609020204030204" pitchFamily="49" charset="0"/>
              </a:rPr>
              <a:t>        k = k + n / 2;</a:t>
            </a:r>
          </a:p>
          <a:p>
            <a:pPr marL="0" indent="0">
              <a:buNone/>
            </a:pPr>
            <a:r>
              <a:rPr lang="pt-BR" sz="3200" b="1" dirty="0">
                <a:effectLst/>
                <a:latin typeface="Consolas" panose="020B0609020204030204" pitchFamily="49" charset="0"/>
              </a:rPr>
              <a:t>    }</a:t>
            </a:r>
          </a:p>
          <a:p>
            <a:pPr marL="0" indent="0">
              <a:buNone/>
            </a:pPr>
            <a:r>
              <a:rPr lang="pt-BR" sz="3200" b="1" dirty="0">
                <a:effectLst/>
                <a:latin typeface="Consolas" panose="020B0609020204030204" pitchFamily="49" charset="0"/>
              </a:rPr>
              <a:t>}</a:t>
            </a:r>
          </a:p>
          <a:p>
            <a:pPr marL="0" indent="0">
              <a:buNone/>
            </a:pPr>
            <a:r>
              <a:rPr lang="pt-BR" sz="4400" b="1" dirty="0">
                <a:solidFill>
                  <a:schemeClr val="bg1"/>
                </a:solidFill>
                <a:effectLst/>
                <a:highlight>
                  <a:srgbClr val="0000FF"/>
                </a:highlight>
                <a:latin typeface="Consolas" panose="020B0609020204030204" pitchFamily="49" charset="0"/>
              </a:rPr>
              <a:t>Time Complexity: O(nlog(N));</a:t>
            </a:r>
          </a:p>
          <a:p>
            <a:pPr marL="0" indent="0">
              <a:buNone/>
            </a:pPr>
            <a:endParaRPr lang="pt-BR" sz="4400" b="1" dirty="0">
              <a:latin typeface="Consolas" panose="020B0609020204030204" pitchFamily="49" charset="0"/>
            </a:endParaRPr>
          </a:p>
          <a:p>
            <a:pPr marL="0" indent="0">
              <a:buNone/>
            </a:pPr>
            <a:endParaRPr lang="pt-BR" sz="4400" b="1" dirty="0">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580399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5281-8EE7-688C-0AA1-FC665339A7E2}"/>
              </a:ext>
            </a:extLst>
          </p:cNvPr>
          <p:cNvSpPr>
            <a:spLocks noGrp="1"/>
          </p:cNvSpPr>
          <p:nvPr>
            <p:ph type="title"/>
          </p:nvPr>
        </p:nvSpPr>
        <p:spPr/>
        <p:txBody>
          <a:bodyPr/>
          <a:lstStyle/>
          <a:p>
            <a:r>
              <a:rPr lang="en-US" dirty="0"/>
              <a:t>Global Scope</a:t>
            </a:r>
            <a:endParaRPr lang="en-IN" dirty="0"/>
          </a:p>
        </p:txBody>
      </p:sp>
      <p:sp>
        <p:nvSpPr>
          <p:cNvPr id="3" name="Content Placeholder 2">
            <a:extLst>
              <a:ext uri="{FF2B5EF4-FFF2-40B4-BE49-F238E27FC236}">
                <a16:creationId xmlns:a16="http://schemas.microsoft.com/office/drawing/2014/main" id="{B126C885-AE7D-39E0-742B-DA619318E82F}"/>
              </a:ext>
            </a:extLst>
          </p:cNvPr>
          <p:cNvSpPr>
            <a:spLocks noGrp="1"/>
          </p:cNvSpPr>
          <p:nvPr>
            <p:ph idx="1"/>
          </p:nvPr>
        </p:nvSpPr>
        <p:spPr/>
        <p:txBody>
          <a:bodyPr/>
          <a:lstStyle/>
          <a:p>
            <a:r>
              <a:rPr lang="en-US" b="0" i="0" dirty="0">
                <a:solidFill>
                  <a:srgbClr val="2C2C2C"/>
                </a:solidFill>
                <a:effectLst/>
                <a:latin typeface="Inter"/>
              </a:rPr>
              <a:t>Variables declared outside the function block and accessed inside the function are called global variables.</a:t>
            </a:r>
          </a:p>
          <a:p>
            <a:endParaRPr lang="en-US" dirty="0">
              <a:solidFill>
                <a:srgbClr val="2C2C2C"/>
              </a:solidFill>
              <a:latin typeface="Inter"/>
            </a:endParaRPr>
          </a:p>
          <a:p>
            <a:r>
              <a:rPr lang="en-US" b="0" i="0" dirty="0">
                <a:solidFill>
                  <a:srgbClr val="2C2C2C"/>
                </a:solidFill>
                <a:effectLst/>
                <a:latin typeface="Inter"/>
              </a:rPr>
              <a:t>In most cases, global variables are defined outside a function or any specific block on top of the C program. These variables hold their values all through the end of the program and are accessible within any of the functions defined in your program. Any function can access variables defined within the global scope, i.e., its availability stays for the entire program after being declared.</a:t>
            </a:r>
            <a:endParaRPr lang="en-IN" dirty="0"/>
          </a:p>
        </p:txBody>
      </p:sp>
    </p:spTree>
    <p:extLst>
      <p:ext uri="{BB962C8B-B14F-4D97-AF65-F5344CB8AC3E}">
        <p14:creationId xmlns:p14="http://schemas.microsoft.com/office/powerpoint/2010/main" val="61809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1489-AF30-F216-B159-402CA017C9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38226C-8E69-8613-F5DA-C22C166D6C4E}"/>
              </a:ext>
            </a:extLst>
          </p:cNvPr>
          <p:cNvSpPr>
            <a:spLocks noGrp="1"/>
          </p:cNvSpPr>
          <p:nvPr>
            <p:ph idx="1"/>
          </p:nvPr>
        </p:nvSpPr>
        <p:spPr/>
        <p:txBody>
          <a:bodyPr/>
          <a:lstStyle/>
          <a:p>
            <a:endParaRPr lang="en-IN" dirty="0"/>
          </a:p>
        </p:txBody>
      </p:sp>
      <p:sp>
        <p:nvSpPr>
          <p:cNvPr id="6" name="TextBox 5">
            <a:extLst>
              <a:ext uri="{FF2B5EF4-FFF2-40B4-BE49-F238E27FC236}">
                <a16:creationId xmlns:a16="http://schemas.microsoft.com/office/drawing/2014/main" id="{2D5EE348-9450-430C-2D56-DB9681CBB70B}"/>
              </a:ext>
            </a:extLst>
          </p:cNvPr>
          <p:cNvSpPr txBox="1"/>
          <p:nvPr/>
        </p:nvSpPr>
        <p:spPr>
          <a:xfrm>
            <a:off x="3045759" y="474345"/>
            <a:ext cx="6091516" cy="5909310"/>
          </a:xfrm>
          <a:prstGeom prst="rect">
            <a:avLst/>
          </a:prstGeom>
          <a:noFill/>
        </p:spPr>
        <p:txBody>
          <a:bodyPr wrap="square">
            <a:spAutoFit/>
          </a:bodyPr>
          <a:lstStyle/>
          <a:p>
            <a:r>
              <a:rPr lang="en-IN" b="1" dirty="0">
                <a:solidFill>
                  <a:schemeClr val="tx1">
                    <a:lumMod val="85000"/>
                    <a:lumOff val="15000"/>
                  </a:schemeClr>
                </a:solidFill>
                <a:effectLst/>
                <a:latin typeface="Consolas" panose="020B0609020204030204" pitchFamily="49" charset="0"/>
              </a:rPr>
              <a:t>#include &lt;</a:t>
            </a:r>
            <a:r>
              <a:rPr lang="en-IN" b="1" dirty="0" err="1">
                <a:solidFill>
                  <a:schemeClr val="tx1">
                    <a:lumMod val="85000"/>
                    <a:lumOff val="15000"/>
                  </a:schemeClr>
                </a:solidFill>
                <a:effectLst/>
                <a:latin typeface="Consolas" panose="020B0609020204030204" pitchFamily="49" charset="0"/>
              </a:rPr>
              <a:t>stdio.h</a:t>
            </a:r>
            <a:r>
              <a:rPr lang="en-IN" b="1" dirty="0">
                <a:solidFill>
                  <a:schemeClr val="tx1">
                    <a:lumMod val="85000"/>
                    <a:lumOff val="15000"/>
                  </a:schemeClr>
                </a:solidFill>
                <a:effectLst/>
                <a:latin typeface="Consolas" panose="020B0609020204030204" pitchFamily="49" charset="0"/>
              </a:rPr>
              <a:t>&gt;</a:t>
            </a:r>
          </a:p>
          <a:p>
            <a:br>
              <a:rPr lang="en-IN" b="1" dirty="0">
                <a:solidFill>
                  <a:schemeClr val="tx1">
                    <a:lumMod val="85000"/>
                    <a:lumOff val="15000"/>
                  </a:schemeClr>
                </a:solidFill>
                <a:effectLst/>
                <a:latin typeface="Consolas" panose="020B0609020204030204" pitchFamily="49" charset="0"/>
              </a:rPr>
            </a:br>
            <a:r>
              <a:rPr lang="en-IN" b="1" dirty="0">
                <a:solidFill>
                  <a:schemeClr val="tx1">
                    <a:lumMod val="85000"/>
                    <a:lumOff val="15000"/>
                  </a:schemeClr>
                </a:solidFill>
                <a:effectLst/>
                <a:latin typeface="Consolas" panose="020B0609020204030204" pitchFamily="49" charset="0"/>
              </a:rPr>
              <a:t>//global variable definition</a:t>
            </a:r>
          </a:p>
          <a:p>
            <a:r>
              <a:rPr lang="en-IN" b="1" dirty="0">
                <a:solidFill>
                  <a:schemeClr val="tx1">
                    <a:lumMod val="85000"/>
                    <a:lumOff val="15000"/>
                  </a:schemeClr>
                </a:solidFill>
                <a:effectLst/>
                <a:latin typeface="Consolas" panose="020B0609020204030204" pitchFamily="49" charset="0"/>
              </a:rPr>
              <a:t>int z;</a:t>
            </a:r>
          </a:p>
          <a:p>
            <a:br>
              <a:rPr lang="en-IN" b="1" dirty="0">
                <a:solidFill>
                  <a:schemeClr val="tx1">
                    <a:lumMod val="85000"/>
                    <a:lumOff val="15000"/>
                  </a:schemeClr>
                </a:solidFill>
                <a:effectLst/>
                <a:latin typeface="Consolas" panose="020B0609020204030204" pitchFamily="49" charset="0"/>
              </a:rPr>
            </a:br>
            <a:r>
              <a:rPr lang="en-IN" b="1" dirty="0">
                <a:solidFill>
                  <a:schemeClr val="tx1">
                    <a:lumMod val="85000"/>
                    <a:lumOff val="15000"/>
                  </a:schemeClr>
                </a:solidFill>
                <a:effectLst/>
                <a:latin typeface="Consolas" panose="020B0609020204030204" pitchFamily="49" charset="0"/>
              </a:rPr>
              <a:t>int main ()</a:t>
            </a:r>
          </a:p>
          <a:p>
            <a:r>
              <a:rPr lang="en-IN" b="1" dirty="0">
                <a:solidFill>
                  <a:schemeClr val="tx1">
                    <a:lumMod val="85000"/>
                    <a:lumOff val="15000"/>
                  </a:schemeClr>
                </a:solidFill>
                <a:effectLst/>
                <a:latin typeface="Consolas" panose="020B0609020204030204" pitchFamily="49" charset="0"/>
              </a:rPr>
              <a:t>{</a:t>
            </a:r>
          </a:p>
          <a:p>
            <a:r>
              <a:rPr lang="en-IN" b="1" dirty="0">
                <a:solidFill>
                  <a:schemeClr val="tx1">
                    <a:lumMod val="85000"/>
                    <a:lumOff val="15000"/>
                  </a:schemeClr>
                </a:solidFill>
                <a:effectLst/>
                <a:latin typeface="Consolas" panose="020B0609020204030204" pitchFamily="49" charset="0"/>
              </a:rPr>
              <a:t>    //local variable definition and initialization</a:t>
            </a:r>
          </a:p>
          <a:p>
            <a:r>
              <a:rPr lang="en-IN" b="1" dirty="0">
                <a:solidFill>
                  <a:schemeClr val="tx1">
                    <a:lumMod val="85000"/>
                    <a:lumOff val="15000"/>
                  </a:schemeClr>
                </a:solidFill>
                <a:effectLst/>
                <a:latin typeface="Consolas" panose="020B0609020204030204" pitchFamily="49" charset="0"/>
              </a:rPr>
              <a:t>    int </a:t>
            </a:r>
            <a:r>
              <a:rPr lang="en-IN" b="1" dirty="0" err="1">
                <a:solidFill>
                  <a:schemeClr val="tx1">
                    <a:lumMod val="85000"/>
                    <a:lumOff val="15000"/>
                  </a:schemeClr>
                </a:solidFill>
                <a:effectLst/>
                <a:latin typeface="Consolas" panose="020B0609020204030204" pitchFamily="49" charset="0"/>
              </a:rPr>
              <a:t>x,y</a:t>
            </a:r>
            <a:r>
              <a:rPr lang="en-IN" b="1" dirty="0">
                <a:solidFill>
                  <a:schemeClr val="tx1">
                    <a:lumMod val="85000"/>
                    <a:lumOff val="15000"/>
                  </a:schemeClr>
                </a:solidFill>
                <a:effectLst/>
                <a:latin typeface="Consolas" panose="020B0609020204030204" pitchFamily="49" charset="0"/>
              </a:rPr>
              <a:t>;</a:t>
            </a:r>
          </a:p>
          <a:p>
            <a:r>
              <a:rPr lang="en-IN" b="1" dirty="0">
                <a:solidFill>
                  <a:schemeClr val="tx1">
                    <a:lumMod val="85000"/>
                    <a:lumOff val="15000"/>
                  </a:schemeClr>
                </a:solidFill>
                <a:effectLst/>
                <a:latin typeface="Consolas" panose="020B0609020204030204" pitchFamily="49" charset="0"/>
              </a:rPr>
              <a:t>     </a:t>
            </a:r>
          </a:p>
          <a:p>
            <a:r>
              <a:rPr lang="en-IN" b="1" dirty="0">
                <a:solidFill>
                  <a:schemeClr val="tx1">
                    <a:lumMod val="85000"/>
                    <a:lumOff val="15000"/>
                  </a:schemeClr>
                </a:solidFill>
                <a:effectLst/>
                <a:latin typeface="Consolas" panose="020B0609020204030204" pitchFamily="49" charset="0"/>
              </a:rPr>
              <a:t>    //actual initialization</a:t>
            </a:r>
          </a:p>
          <a:p>
            <a:r>
              <a:rPr lang="en-IN" b="1" dirty="0">
                <a:solidFill>
                  <a:schemeClr val="tx1">
                    <a:lumMod val="85000"/>
                    <a:lumOff val="15000"/>
                  </a:schemeClr>
                </a:solidFill>
                <a:effectLst/>
                <a:latin typeface="Consolas" panose="020B0609020204030204" pitchFamily="49" charset="0"/>
              </a:rPr>
              <a:t>    x = 20;</a:t>
            </a:r>
          </a:p>
          <a:p>
            <a:r>
              <a:rPr lang="en-IN" b="1" dirty="0">
                <a:solidFill>
                  <a:schemeClr val="tx1">
                    <a:lumMod val="85000"/>
                    <a:lumOff val="15000"/>
                  </a:schemeClr>
                </a:solidFill>
                <a:effectLst/>
                <a:latin typeface="Consolas" panose="020B0609020204030204" pitchFamily="49" charset="0"/>
              </a:rPr>
              <a:t>    y = 30;</a:t>
            </a:r>
          </a:p>
          <a:p>
            <a:r>
              <a:rPr lang="en-IN" b="1" dirty="0">
                <a:solidFill>
                  <a:schemeClr val="tx1">
                    <a:lumMod val="85000"/>
                    <a:lumOff val="15000"/>
                  </a:schemeClr>
                </a:solidFill>
                <a:effectLst/>
                <a:latin typeface="Consolas" panose="020B0609020204030204" pitchFamily="49" charset="0"/>
              </a:rPr>
              <a:t>    z = x + y;</a:t>
            </a:r>
          </a:p>
          <a:p>
            <a:r>
              <a:rPr lang="en-IN" b="1" dirty="0">
                <a:solidFill>
                  <a:schemeClr val="tx1">
                    <a:lumMod val="85000"/>
                    <a:lumOff val="15000"/>
                  </a:schemeClr>
                </a:solidFill>
                <a:effectLst/>
                <a:latin typeface="Consolas" panose="020B0609020204030204" pitchFamily="49" charset="0"/>
              </a:rPr>
              <a:t>     </a:t>
            </a:r>
          </a:p>
          <a:p>
            <a:r>
              <a:rPr lang="en-IN" b="1" dirty="0">
                <a:solidFill>
                  <a:schemeClr val="tx1">
                    <a:lumMod val="85000"/>
                    <a:lumOff val="15000"/>
                  </a:schemeClr>
                </a:solidFill>
                <a:effectLst/>
                <a:latin typeface="Consolas" panose="020B0609020204030204" pitchFamily="49" charset="0"/>
              </a:rPr>
              <a:t>    </a:t>
            </a:r>
            <a:r>
              <a:rPr lang="en-IN" b="1" dirty="0" err="1">
                <a:solidFill>
                  <a:schemeClr val="tx1">
                    <a:lumMod val="85000"/>
                    <a:lumOff val="15000"/>
                  </a:schemeClr>
                </a:solidFill>
                <a:effectLst/>
                <a:latin typeface="Consolas" panose="020B0609020204030204" pitchFamily="49" charset="0"/>
              </a:rPr>
              <a:t>printf</a:t>
            </a:r>
            <a:r>
              <a:rPr lang="en-IN" b="1" dirty="0">
                <a:solidFill>
                  <a:schemeClr val="tx1">
                    <a:lumMod val="85000"/>
                    <a:lumOff val="15000"/>
                  </a:schemeClr>
                </a:solidFill>
                <a:effectLst/>
                <a:latin typeface="Consolas" panose="020B0609020204030204" pitchFamily="49" charset="0"/>
              </a:rPr>
              <a:t> ("value of x = %d, y = %d and z = %d\n", x, y, z);</a:t>
            </a:r>
          </a:p>
          <a:p>
            <a:r>
              <a:rPr lang="en-IN" b="1" dirty="0">
                <a:solidFill>
                  <a:schemeClr val="tx1">
                    <a:lumMod val="85000"/>
                    <a:lumOff val="15000"/>
                  </a:schemeClr>
                </a:solidFill>
                <a:effectLst/>
                <a:latin typeface="Consolas" panose="020B0609020204030204" pitchFamily="49" charset="0"/>
              </a:rPr>
              <a:t>     </a:t>
            </a:r>
          </a:p>
          <a:p>
            <a:r>
              <a:rPr lang="en-IN" b="1" dirty="0">
                <a:solidFill>
                  <a:schemeClr val="tx1">
                    <a:lumMod val="85000"/>
                    <a:lumOff val="15000"/>
                  </a:schemeClr>
                </a:solidFill>
                <a:effectLst/>
                <a:latin typeface="Consolas" panose="020B0609020204030204" pitchFamily="49" charset="0"/>
              </a:rPr>
              <a:t>    return 0;</a:t>
            </a:r>
          </a:p>
          <a:p>
            <a:r>
              <a:rPr lang="en-IN" b="1" dirty="0">
                <a:solidFill>
                  <a:schemeClr val="tx1">
                    <a:lumMod val="85000"/>
                    <a:lumOff val="15000"/>
                  </a:schemeClr>
                </a:solidFill>
                <a:effectLst/>
                <a:latin typeface="Consolas" panose="020B0609020204030204" pitchFamily="49" charset="0"/>
              </a:rPr>
              <a:t>}</a:t>
            </a:r>
          </a:p>
        </p:txBody>
      </p:sp>
    </p:spTree>
    <p:extLst>
      <p:ext uri="{BB962C8B-B14F-4D97-AF65-F5344CB8AC3E}">
        <p14:creationId xmlns:p14="http://schemas.microsoft.com/office/powerpoint/2010/main" val="173421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9358-DFCB-5E3C-D492-92781B04BC19}"/>
              </a:ext>
            </a:extLst>
          </p:cNvPr>
          <p:cNvSpPr>
            <a:spLocks noGrp="1"/>
          </p:cNvSpPr>
          <p:nvPr>
            <p:ph type="title"/>
          </p:nvPr>
        </p:nvSpPr>
        <p:spPr/>
        <p:txBody>
          <a:bodyPr/>
          <a:lstStyle/>
          <a:p>
            <a:pPr algn="ctr"/>
            <a:r>
              <a:rPr lang="en-US" b="1" dirty="0"/>
              <a:t>Time Complexity?</a:t>
            </a:r>
            <a:endParaRPr lang="en-IN" b="1" dirty="0"/>
          </a:p>
        </p:txBody>
      </p:sp>
      <p:sp>
        <p:nvSpPr>
          <p:cNvPr id="3" name="Content Placeholder 2">
            <a:extLst>
              <a:ext uri="{FF2B5EF4-FFF2-40B4-BE49-F238E27FC236}">
                <a16:creationId xmlns:a16="http://schemas.microsoft.com/office/drawing/2014/main" id="{C429E180-650D-8D6B-57DC-E7A69261A2FA}"/>
              </a:ext>
            </a:extLst>
          </p:cNvPr>
          <p:cNvSpPr>
            <a:spLocks noGrp="1"/>
          </p:cNvSpPr>
          <p:nvPr>
            <p:ph idx="1"/>
          </p:nvPr>
        </p:nvSpPr>
        <p:spPr/>
        <p:txBody>
          <a:bodyPr/>
          <a:lstStyle/>
          <a:p>
            <a:r>
              <a:rPr lang="en-US" b="0" i="0" dirty="0">
                <a:solidFill>
                  <a:srgbClr val="4D5156"/>
                </a:solidFill>
                <a:effectLst/>
                <a:latin typeface="Roboto" panose="02000000000000000000" pitchFamily="2" charset="0"/>
              </a:rPr>
              <a:t>The Time Complexity of an algorithm/code is not equal to the actual time required to execute a particular code, but the number of times a statement executes. </a:t>
            </a:r>
          </a:p>
          <a:p>
            <a:endParaRPr lang="en-US" dirty="0">
              <a:solidFill>
                <a:srgbClr val="4D5156"/>
              </a:solidFill>
              <a:latin typeface="Roboto" panose="02000000000000000000" pitchFamily="2" charset="0"/>
            </a:endParaRPr>
          </a:p>
          <a:p>
            <a:r>
              <a:rPr lang="en-US" b="0" i="0" dirty="0">
                <a:solidFill>
                  <a:srgbClr val="273239"/>
                </a:solidFill>
                <a:effectLst/>
                <a:latin typeface="urw-din"/>
              </a:rPr>
              <a:t>Generally, there is always more than one way to solve a problem in computer science with different algorithms. Therefore, it is highly required to use a method to compare the solutions in order to judge which one is more optimal.</a:t>
            </a:r>
            <a:endParaRPr lang="en-US" b="0" i="0" dirty="0">
              <a:solidFill>
                <a:srgbClr val="4D5156"/>
              </a:solidFill>
              <a:effectLst/>
              <a:latin typeface="Roboto" panose="02000000000000000000" pitchFamily="2" charset="0"/>
            </a:endParaRPr>
          </a:p>
          <a:p>
            <a:endParaRPr lang="en-US" dirty="0">
              <a:solidFill>
                <a:srgbClr val="4D5156"/>
              </a:solidFill>
              <a:latin typeface="Roboto" panose="02000000000000000000" pitchFamily="2" charset="0"/>
            </a:endParaRPr>
          </a:p>
          <a:p>
            <a:endParaRPr lang="en-IN" dirty="0"/>
          </a:p>
        </p:txBody>
      </p:sp>
    </p:spTree>
    <p:extLst>
      <p:ext uri="{BB962C8B-B14F-4D97-AF65-F5344CB8AC3E}">
        <p14:creationId xmlns:p14="http://schemas.microsoft.com/office/powerpoint/2010/main" val="400211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0BA9-498B-1DC2-8B42-71378F77B0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F3A851-87ED-E1B3-CED3-0DD1A388F800}"/>
              </a:ext>
            </a:extLst>
          </p:cNvPr>
          <p:cNvSpPr>
            <a:spLocks noGrp="1"/>
          </p:cNvSpPr>
          <p:nvPr>
            <p:ph idx="1"/>
          </p:nvPr>
        </p:nvSpPr>
        <p:spPr/>
        <p:txBody>
          <a:bodyPr/>
          <a:lstStyle/>
          <a:p>
            <a:r>
              <a:rPr lang="en-US" b="1" i="0" dirty="0">
                <a:solidFill>
                  <a:srgbClr val="273239"/>
                </a:solidFill>
                <a:effectLst/>
                <a:latin typeface="urw-din"/>
              </a:rPr>
              <a:t>Time Complexity: </a:t>
            </a:r>
            <a:r>
              <a:rPr lang="en-US" b="0" i="0" dirty="0">
                <a:solidFill>
                  <a:srgbClr val="273239"/>
                </a:solidFill>
                <a:effectLst/>
                <a:latin typeface="urw-din"/>
              </a:rPr>
              <a:t>The time complexity of an algorithm quantifies the amount of time taken by an algorithm to run as a function of the length of the input. Note that the time to run is a function of the length of the input and not the actual execution time of the machine on which the algorithm is running on.</a:t>
            </a:r>
            <a:endParaRPr lang="en-IN" dirty="0"/>
          </a:p>
        </p:txBody>
      </p:sp>
    </p:spTree>
    <p:extLst>
      <p:ext uri="{BB962C8B-B14F-4D97-AF65-F5344CB8AC3E}">
        <p14:creationId xmlns:p14="http://schemas.microsoft.com/office/powerpoint/2010/main" val="202330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A0BC-FED1-B271-AA0E-8C0EAA5DFE7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00C269B-417A-E2CF-275C-2699D21A219C}"/>
              </a:ext>
            </a:extLst>
          </p:cNvPr>
          <p:cNvSpPr>
            <a:spLocks noGrp="1"/>
          </p:cNvSpPr>
          <p:nvPr>
            <p:ph idx="1"/>
          </p:nvPr>
        </p:nvSpPr>
        <p:spPr/>
        <p:txBody>
          <a:bodyPr/>
          <a:lstStyle/>
          <a:p>
            <a:r>
              <a:rPr lang="en-US" b="1" i="0" dirty="0">
                <a:solidFill>
                  <a:srgbClr val="273239"/>
                </a:solidFill>
                <a:effectLst/>
                <a:latin typeface="urw-din"/>
              </a:rPr>
              <a:t>Q. </a:t>
            </a:r>
            <a:r>
              <a:rPr lang="en-US" b="1" dirty="0">
                <a:solidFill>
                  <a:srgbClr val="273239"/>
                </a:solidFill>
                <a:latin typeface="urw-din"/>
              </a:rPr>
              <a:t>I</a:t>
            </a:r>
            <a:r>
              <a:rPr lang="en-US" b="1" i="0" dirty="0">
                <a:solidFill>
                  <a:srgbClr val="273239"/>
                </a:solidFill>
                <a:effectLst/>
                <a:latin typeface="urw-din"/>
              </a:rPr>
              <a:t>n this classroom of 80 future developers, you gave your pen to one person. You have to find that pen without knowing to whom you gave it.</a:t>
            </a:r>
            <a:r>
              <a:rPr lang="en-US" b="0" i="0" dirty="0">
                <a:solidFill>
                  <a:srgbClr val="273239"/>
                </a:solidFill>
                <a:effectLst/>
                <a:latin typeface="urw-din"/>
              </a:rPr>
              <a:t>?</a:t>
            </a:r>
          </a:p>
        </p:txBody>
      </p:sp>
    </p:spTree>
    <p:extLst>
      <p:ext uri="{BB962C8B-B14F-4D97-AF65-F5344CB8AC3E}">
        <p14:creationId xmlns:p14="http://schemas.microsoft.com/office/powerpoint/2010/main" val="202627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A0BC-FED1-B271-AA0E-8C0EAA5DFE7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00C269B-417A-E2CF-275C-2699D21A219C}"/>
              </a:ext>
            </a:extLst>
          </p:cNvPr>
          <p:cNvSpPr>
            <a:spLocks noGrp="1"/>
          </p:cNvSpPr>
          <p:nvPr>
            <p:ph idx="1"/>
          </p:nvPr>
        </p:nvSpPr>
        <p:spPr/>
        <p:txBody>
          <a:bodyPr/>
          <a:lstStyle/>
          <a:p>
            <a:r>
              <a:rPr lang="en-US" b="1" i="0" dirty="0">
                <a:solidFill>
                  <a:srgbClr val="273239"/>
                </a:solidFill>
                <a:effectLst/>
                <a:latin typeface="urw-din"/>
              </a:rPr>
              <a:t>Q. </a:t>
            </a:r>
            <a:r>
              <a:rPr lang="en-US" b="1" dirty="0">
                <a:solidFill>
                  <a:srgbClr val="273239"/>
                </a:solidFill>
                <a:latin typeface="urw-din"/>
              </a:rPr>
              <a:t>I</a:t>
            </a:r>
            <a:r>
              <a:rPr lang="en-US" b="1" i="0" dirty="0">
                <a:solidFill>
                  <a:srgbClr val="273239"/>
                </a:solidFill>
                <a:effectLst/>
                <a:latin typeface="urw-din"/>
              </a:rPr>
              <a:t>n this classroom of 80 future developers, you gave your pen to one person. You have to find that pen without knowing to whom you gave it.</a:t>
            </a:r>
            <a:r>
              <a:rPr lang="en-US" b="0" i="0" dirty="0">
                <a:solidFill>
                  <a:srgbClr val="273239"/>
                </a:solidFill>
                <a:effectLst/>
                <a:latin typeface="urw-din"/>
              </a:rPr>
              <a:t>?</a:t>
            </a:r>
          </a:p>
          <a:p>
            <a:pPr marL="0" indent="0">
              <a:buNone/>
            </a:pPr>
            <a:endParaRPr lang="en-US" dirty="0">
              <a:solidFill>
                <a:srgbClr val="273239"/>
              </a:solidFill>
              <a:latin typeface="urw-din"/>
            </a:endParaRPr>
          </a:p>
          <a:p>
            <a:r>
              <a:rPr lang="en-US" dirty="0">
                <a:solidFill>
                  <a:srgbClr val="273239"/>
                </a:solidFill>
                <a:latin typeface="urw-din"/>
              </a:rPr>
              <a:t>Approaches? </a:t>
            </a:r>
            <a:endParaRPr lang="en-IN" dirty="0"/>
          </a:p>
        </p:txBody>
      </p:sp>
    </p:spTree>
    <p:extLst>
      <p:ext uri="{BB962C8B-B14F-4D97-AF65-F5344CB8AC3E}">
        <p14:creationId xmlns:p14="http://schemas.microsoft.com/office/powerpoint/2010/main" val="1240441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1899</Words>
  <Application>Microsoft Office PowerPoint</Application>
  <PresentationFormat>Widescreen</PresentationFormat>
  <Paragraphs>232</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Consolas</vt:lpstr>
      <vt:lpstr>Inter</vt:lpstr>
      <vt:lpstr>Roboto</vt:lpstr>
      <vt:lpstr>sofia-pro</vt:lpstr>
      <vt:lpstr>urw-din</vt:lpstr>
      <vt:lpstr>Office Theme</vt:lpstr>
      <vt:lpstr>Variable Scope and variable binding</vt:lpstr>
      <vt:lpstr>1. Local Variables</vt:lpstr>
      <vt:lpstr>PowerPoint Presentation</vt:lpstr>
      <vt:lpstr>Global Scope</vt:lpstr>
      <vt:lpstr>PowerPoint Presentation</vt:lpstr>
      <vt:lpstr>Time 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Asymptotic Notations in Complexity Analysis of Algorithms </vt:lpstr>
      <vt:lpstr>Asymptotic Notations in Complexity Analysis of Algorithms </vt:lpstr>
      <vt:lpstr>Asymptotic Notations in Complexity Analysis of Algorithms </vt:lpstr>
      <vt:lpstr>Asymptotic Notations in Complexity Analysis of Algorithms </vt:lpstr>
      <vt:lpstr>Asymptotic Notations in Complexity Analysis of Algorithms </vt:lpstr>
      <vt:lpstr>Asymptotic Notations in Complexity Analysis of Algorithms </vt:lpstr>
      <vt:lpstr>Asymptotic Notations in Complexity Analysis of Algorithms </vt:lpstr>
      <vt:lpstr>Asymptotic Notations in Complexity Analysis of Algorithms </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Scope and variable binding</dc:title>
  <dc:creator>aditi gedam</dc:creator>
  <cp:lastModifiedBy>aditi gedam</cp:lastModifiedBy>
  <cp:revision>2</cp:revision>
  <dcterms:created xsi:type="dcterms:W3CDTF">2023-01-12T00:03:43Z</dcterms:created>
  <dcterms:modified xsi:type="dcterms:W3CDTF">2023-01-12T04:29:31Z</dcterms:modified>
</cp:coreProperties>
</file>