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5" r:id="rId7"/>
    <p:sldId id="262" r:id="rId8"/>
    <p:sldId id="264" r:id="rId9"/>
    <p:sldId id="266" r:id="rId10"/>
    <p:sldId id="261" r:id="rId11"/>
    <p:sldId id="268" r:id="rId12"/>
    <p:sldId id="269" r:id="rId13"/>
    <p:sldId id="270" r:id="rId14"/>
    <p:sldId id="271" r:id="rId15"/>
    <p:sldId id="272" r:id="rId16"/>
    <p:sldId id="273" r:id="rId17"/>
    <p:sldId id="291" r:id="rId18"/>
    <p:sldId id="275" r:id="rId19"/>
    <p:sldId id="276" r:id="rId20"/>
    <p:sldId id="277" r:id="rId21"/>
    <p:sldId id="279" r:id="rId22"/>
    <p:sldId id="280" r:id="rId23"/>
    <p:sldId id="281" r:id="rId24"/>
    <p:sldId id="282" r:id="rId25"/>
    <p:sldId id="283" r:id="rId26"/>
    <p:sldId id="285" r:id="rId27"/>
    <p:sldId id="284" r:id="rId28"/>
    <p:sldId id="286" r:id="rId29"/>
    <p:sldId id="287" r:id="rId30"/>
    <p:sldId id="288" r:id="rId31"/>
    <p:sldId id="289"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6" autoAdjust="0"/>
    <p:restoredTop sz="94660"/>
  </p:normalViewPr>
  <p:slideViewPr>
    <p:cSldViewPr snapToGrid="0">
      <p:cViewPr varScale="1">
        <p:scale>
          <a:sx n="85" d="100"/>
          <a:sy n="85"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427F0-8F93-4107-56CB-9E3979CAF8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A4EAC8-B573-AE0F-3FE8-E27D7D1828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511237-9740-0D1D-4AE4-F43861497AC1}"/>
              </a:ext>
            </a:extLst>
          </p:cNvPr>
          <p:cNvSpPr>
            <a:spLocks noGrp="1"/>
          </p:cNvSpPr>
          <p:nvPr>
            <p:ph type="dt" sz="half" idx="10"/>
          </p:nvPr>
        </p:nvSpPr>
        <p:spPr/>
        <p:txBody>
          <a:bodyPr/>
          <a:lstStyle/>
          <a:p>
            <a:fld id="{BFC504BF-4CBF-4C31-9CAE-671BD0BCC1CD}" type="datetimeFigureOut">
              <a:rPr lang="en-IN" smtClean="0"/>
              <a:t>19-01-2023</a:t>
            </a:fld>
            <a:endParaRPr lang="en-IN"/>
          </a:p>
        </p:txBody>
      </p:sp>
      <p:sp>
        <p:nvSpPr>
          <p:cNvPr id="5" name="Footer Placeholder 4">
            <a:extLst>
              <a:ext uri="{FF2B5EF4-FFF2-40B4-BE49-F238E27FC236}">
                <a16:creationId xmlns:a16="http://schemas.microsoft.com/office/drawing/2014/main" id="{97886651-A88D-BE33-7E0B-D9EAD02FAA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3AE579-53CA-EDED-B2AC-BE72E8FCE3F9}"/>
              </a:ext>
            </a:extLst>
          </p:cNvPr>
          <p:cNvSpPr>
            <a:spLocks noGrp="1"/>
          </p:cNvSpPr>
          <p:nvPr>
            <p:ph type="sldNum" sz="quarter" idx="12"/>
          </p:nvPr>
        </p:nvSpPr>
        <p:spPr/>
        <p:txBody>
          <a:bodyPr/>
          <a:lstStyle/>
          <a:p>
            <a:fld id="{99A813E0-C3A2-4EE0-A40A-B547B9056A08}" type="slidenum">
              <a:rPr lang="en-IN" smtClean="0"/>
              <a:t>‹#›</a:t>
            </a:fld>
            <a:endParaRPr lang="en-IN"/>
          </a:p>
        </p:txBody>
      </p:sp>
    </p:spTree>
    <p:extLst>
      <p:ext uri="{BB962C8B-B14F-4D97-AF65-F5344CB8AC3E}">
        <p14:creationId xmlns:p14="http://schemas.microsoft.com/office/powerpoint/2010/main" val="237984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41DDB-83F5-BDE9-07CA-289049A2CE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354081-278E-9FB0-55D7-7404173ECC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F03590-5BFB-EF4B-4008-45A0300ADBBE}"/>
              </a:ext>
            </a:extLst>
          </p:cNvPr>
          <p:cNvSpPr>
            <a:spLocks noGrp="1"/>
          </p:cNvSpPr>
          <p:nvPr>
            <p:ph type="dt" sz="half" idx="10"/>
          </p:nvPr>
        </p:nvSpPr>
        <p:spPr/>
        <p:txBody>
          <a:bodyPr/>
          <a:lstStyle/>
          <a:p>
            <a:fld id="{BFC504BF-4CBF-4C31-9CAE-671BD0BCC1CD}" type="datetimeFigureOut">
              <a:rPr lang="en-IN" smtClean="0"/>
              <a:t>19-01-2023</a:t>
            </a:fld>
            <a:endParaRPr lang="en-IN"/>
          </a:p>
        </p:txBody>
      </p:sp>
      <p:sp>
        <p:nvSpPr>
          <p:cNvPr id="5" name="Footer Placeholder 4">
            <a:extLst>
              <a:ext uri="{FF2B5EF4-FFF2-40B4-BE49-F238E27FC236}">
                <a16:creationId xmlns:a16="http://schemas.microsoft.com/office/drawing/2014/main" id="{45068F73-9A68-E6E5-46D7-B3AD5D4AD2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A7F537-B67C-E639-A25D-3EC4B15BA7A6}"/>
              </a:ext>
            </a:extLst>
          </p:cNvPr>
          <p:cNvSpPr>
            <a:spLocks noGrp="1"/>
          </p:cNvSpPr>
          <p:nvPr>
            <p:ph type="sldNum" sz="quarter" idx="12"/>
          </p:nvPr>
        </p:nvSpPr>
        <p:spPr/>
        <p:txBody>
          <a:bodyPr/>
          <a:lstStyle/>
          <a:p>
            <a:fld id="{99A813E0-C3A2-4EE0-A40A-B547B9056A08}" type="slidenum">
              <a:rPr lang="en-IN" smtClean="0"/>
              <a:t>‹#›</a:t>
            </a:fld>
            <a:endParaRPr lang="en-IN"/>
          </a:p>
        </p:txBody>
      </p:sp>
    </p:spTree>
    <p:extLst>
      <p:ext uri="{BB962C8B-B14F-4D97-AF65-F5344CB8AC3E}">
        <p14:creationId xmlns:p14="http://schemas.microsoft.com/office/powerpoint/2010/main" val="221177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94B95-BC35-6EED-8E58-807412795D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A0097A-FBC8-A504-C79F-A0A313AD3E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E4615E-65ED-5457-7507-E5399292BCF0}"/>
              </a:ext>
            </a:extLst>
          </p:cNvPr>
          <p:cNvSpPr>
            <a:spLocks noGrp="1"/>
          </p:cNvSpPr>
          <p:nvPr>
            <p:ph type="dt" sz="half" idx="10"/>
          </p:nvPr>
        </p:nvSpPr>
        <p:spPr/>
        <p:txBody>
          <a:bodyPr/>
          <a:lstStyle/>
          <a:p>
            <a:fld id="{BFC504BF-4CBF-4C31-9CAE-671BD0BCC1CD}" type="datetimeFigureOut">
              <a:rPr lang="en-IN" smtClean="0"/>
              <a:t>19-01-2023</a:t>
            </a:fld>
            <a:endParaRPr lang="en-IN"/>
          </a:p>
        </p:txBody>
      </p:sp>
      <p:sp>
        <p:nvSpPr>
          <p:cNvPr id="5" name="Footer Placeholder 4">
            <a:extLst>
              <a:ext uri="{FF2B5EF4-FFF2-40B4-BE49-F238E27FC236}">
                <a16:creationId xmlns:a16="http://schemas.microsoft.com/office/drawing/2014/main" id="{F7F6297B-DA28-3DC2-ED45-D0EE09A6F3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405E56-0C4F-9203-2283-642E89CA6EE9}"/>
              </a:ext>
            </a:extLst>
          </p:cNvPr>
          <p:cNvSpPr>
            <a:spLocks noGrp="1"/>
          </p:cNvSpPr>
          <p:nvPr>
            <p:ph type="sldNum" sz="quarter" idx="12"/>
          </p:nvPr>
        </p:nvSpPr>
        <p:spPr/>
        <p:txBody>
          <a:bodyPr/>
          <a:lstStyle/>
          <a:p>
            <a:fld id="{99A813E0-C3A2-4EE0-A40A-B547B9056A08}" type="slidenum">
              <a:rPr lang="en-IN" smtClean="0"/>
              <a:t>‹#›</a:t>
            </a:fld>
            <a:endParaRPr lang="en-IN"/>
          </a:p>
        </p:txBody>
      </p:sp>
    </p:spTree>
    <p:extLst>
      <p:ext uri="{BB962C8B-B14F-4D97-AF65-F5344CB8AC3E}">
        <p14:creationId xmlns:p14="http://schemas.microsoft.com/office/powerpoint/2010/main" val="408848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18DF-F358-F99B-C589-473A7D602E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C23E01-2EF0-909F-75F6-4EEDBB1CBC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13B1A3-EC87-6A97-F688-D85392B3DB65}"/>
              </a:ext>
            </a:extLst>
          </p:cNvPr>
          <p:cNvSpPr>
            <a:spLocks noGrp="1"/>
          </p:cNvSpPr>
          <p:nvPr>
            <p:ph type="dt" sz="half" idx="10"/>
          </p:nvPr>
        </p:nvSpPr>
        <p:spPr/>
        <p:txBody>
          <a:bodyPr/>
          <a:lstStyle/>
          <a:p>
            <a:fld id="{BFC504BF-4CBF-4C31-9CAE-671BD0BCC1CD}" type="datetimeFigureOut">
              <a:rPr lang="en-IN" smtClean="0"/>
              <a:t>19-01-2023</a:t>
            </a:fld>
            <a:endParaRPr lang="en-IN"/>
          </a:p>
        </p:txBody>
      </p:sp>
      <p:sp>
        <p:nvSpPr>
          <p:cNvPr id="5" name="Footer Placeholder 4">
            <a:extLst>
              <a:ext uri="{FF2B5EF4-FFF2-40B4-BE49-F238E27FC236}">
                <a16:creationId xmlns:a16="http://schemas.microsoft.com/office/drawing/2014/main" id="{F7F8E6C7-EF22-8564-E454-D3D7DA563E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7A1756-AD4C-6494-97AD-BCFF5DF576F5}"/>
              </a:ext>
            </a:extLst>
          </p:cNvPr>
          <p:cNvSpPr>
            <a:spLocks noGrp="1"/>
          </p:cNvSpPr>
          <p:nvPr>
            <p:ph type="sldNum" sz="quarter" idx="12"/>
          </p:nvPr>
        </p:nvSpPr>
        <p:spPr/>
        <p:txBody>
          <a:bodyPr/>
          <a:lstStyle/>
          <a:p>
            <a:fld id="{99A813E0-C3A2-4EE0-A40A-B547B9056A08}" type="slidenum">
              <a:rPr lang="en-IN" smtClean="0"/>
              <a:t>‹#›</a:t>
            </a:fld>
            <a:endParaRPr lang="en-IN"/>
          </a:p>
        </p:txBody>
      </p:sp>
    </p:spTree>
    <p:extLst>
      <p:ext uri="{BB962C8B-B14F-4D97-AF65-F5344CB8AC3E}">
        <p14:creationId xmlns:p14="http://schemas.microsoft.com/office/powerpoint/2010/main" val="348591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5146-01D1-5E5B-0F6D-36A63177BB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F7B9E9-D494-248D-1751-4F3F5524CF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DAEFC3-A8AA-5722-F819-B4D17E72DEFC}"/>
              </a:ext>
            </a:extLst>
          </p:cNvPr>
          <p:cNvSpPr>
            <a:spLocks noGrp="1"/>
          </p:cNvSpPr>
          <p:nvPr>
            <p:ph type="dt" sz="half" idx="10"/>
          </p:nvPr>
        </p:nvSpPr>
        <p:spPr/>
        <p:txBody>
          <a:bodyPr/>
          <a:lstStyle/>
          <a:p>
            <a:fld id="{BFC504BF-4CBF-4C31-9CAE-671BD0BCC1CD}" type="datetimeFigureOut">
              <a:rPr lang="en-IN" smtClean="0"/>
              <a:t>19-01-2023</a:t>
            </a:fld>
            <a:endParaRPr lang="en-IN"/>
          </a:p>
        </p:txBody>
      </p:sp>
      <p:sp>
        <p:nvSpPr>
          <p:cNvPr id="5" name="Footer Placeholder 4">
            <a:extLst>
              <a:ext uri="{FF2B5EF4-FFF2-40B4-BE49-F238E27FC236}">
                <a16:creationId xmlns:a16="http://schemas.microsoft.com/office/drawing/2014/main" id="{025D4D9E-D86C-D492-3A4C-8D19222E98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70229A-6867-D5EE-02CC-62253CC14919}"/>
              </a:ext>
            </a:extLst>
          </p:cNvPr>
          <p:cNvSpPr>
            <a:spLocks noGrp="1"/>
          </p:cNvSpPr>
          <p:nvPr>
            <p:ph type="sldNum" sz="quarter" idx="12"/>
          </p:nvPr>
        </p:nvSpPr>
        <p:spPr/>
        <p:txBody>
          <a:bodyPr/>
          <a:lstStyle/>
          <a:p>
            <a:fld id="{99A813E0-C3A2-4EE0-A40A-B547B9056A08}" type="slidenum">
              <a:rPr lang="en-IN" smtClean="0"/>
              <a:t>‹#›</a:t>
            </a:fld>
            <a:endParaRPr lang="en-IN"/>
          </a:p>
        </p:txBody>
      </p:sp>
    </p:spTree>
    <p:extLst>
      <p:ext uri="{BB962C8B-B14F-4D97-AF65-F5344CB8AC3E}">
        <p14:creationId xmlns:p14="http://schemas.microsoft.com/office/powerpoint/2010/main" val="2886040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CE0E-48D2-B0B6-3D0D-ECA6751F5B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D90175-A07A-2CA5-73B9-BDFB04885E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F3F017-8820-A688-CCD1-90B4C0CF07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C84A19-89F7-0F2B-84A1-3EB15974D0ED}"/>
              </a:ext>
            </a:extLst>
          </p:cNvPr>
          <p:cNvSpPr>
            <a:spLocks noGrp="1"/>
          </p:cNvSpPr>
          <p:nvPr>
            <p:ph type="dt" sz="half" idx="10"/>
          </p:nvPr>
        </p:nvSpPr>
        <p:spPr/>
        <p:txBody>
          <a:bodyPr/>
          <a:lstStyle/>
          <a:p>
            <a:fld id="{BFC504BF-4CBF-4C31-9CAE-671BD0BCC1CD}" type="datetimeFigureOut">
              <a:rPr lang="en-IN" smtClean="0"/>
              <a:t>19-01-2023</a:t>
            </a:fld>
            <a:endParaRPr lang="en-IN"/>
          </a:p>
        </p:txBody>
      </p:sp>
      <p:sp>
        <p:nvSpPr>
          <p:cNvPr id="6" name="Footer Placeholder 5">
            <a:extLst>
              <a:ext uri="{FF2B5EF4-FFF2-40B4-BE49-F238E27FC236}">
                <a16:creationId xmlns:a16="http://schemas.microsoft.com/office/drawing/2014/main" id="{075B1030-D9D4-9563-9CA8-FABF93CE61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342420-A668-B188-993B-05A56F7230D4}"/>
              </a:ext>
            </a:extLst>
          </p:cNvPr>
          <p:cNvSpPr>
            <a:spLocks noGrp="1"/>
          </p:cNvSpPr>
          <p:nvPr>
            <p:ph type="sldNum" sz="quarter" idx="12"/>
          </p:nvPr>
        </p:nvSpPr>
        <p:spPr/>
        <p:txBody>
          <a:bodyPr/>
          <a:lstStyle/>
          <a:p>
            <a:fld id="{99A813E0-C3A2-4EE0-A40A-B547B9056A08}" type="slidenum">
              <a:rPr lang="en-IN" smtClean="0"/>
              <a:t>‹#›</a:t>
            </a:fld>
            <a:endParaRPr lang="en-IN"/>
          </a:p>
        </p:txBody>
      </p:sp>
    </p:spTree>
    <p:extLst>
      <p:ext uri="{BB962C8B-B14F-4D97-AF65-F5344CB8AC3E}">
        <p14:creationId xmlns:p14="http://schemas.microsoft.com/office/powerpoint/2010/main" val="1673623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CF24-EA18-4DEF-808D-92A4654289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41249B-E5D4-1772-A362-7B70F72167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E143F1-AE22-2A71-730E-99D3FDCD71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D1F813-EAE4-874E-94AD-051A04661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63098E-325D-4DBA-FD05-5120062EA9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F8B1C8-B29C-1444-913F-BC3F0E6A46F5}"/>
              </a:ext>
            </a:extLst>
          </p:cNvPr>
          <p:cNvSpPr>
            <a:spLocks noGrp="1"/>
          </p:cNvSpPr>
          <p:nvPr>
            <p:ph type="dt" sz="half" idx="10"/>
          </p:nvPr>
        </p:nvSpPr>
        <p:spPr/>
        <p:txBody>
          <a:bodyPr/>
          <a:lstStyle/>
          <a:p>
            <a:fld id="{BFC504BF-4CBF-4C31-9CAE-671BD0BCC1CD}" type="datetimeFigureOut">
              <a:rPr lang="en-IN" smtClean="0"/>
              <a:t>19-01-2023</a:t>
            </a:fld>
            <a:endParaRPr lang="en-IN"/>
          </a:p>
        </p:txBody>
      </p:sp>
      <p:sp>
        <p:nvSpPr>
          <p:cNvPr id="8" name="Footer Placeholder 7">
            <a:extLst>
              <a:ext uri="{FF2B5EF4-FFF2-40B4-BE49-F238E27FC236}">
                <a16:creationId xmlns:a16="http://schemas.microsoft.com/office/drawing/2014/main" id="{50720689-21E7-9669-120D-16E80E45DC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6495AD-0B82-3054-70DE-366CB4AD2AF4}"/>
              </a:ext>
            </a:extLst>
          </p:cNvPr>
          <p:cNvSpPr>
            <a:spLocks noGrp="1"/>
          </p:cNvSpPr>
          <p:nvPr>
            <p:ph type="sldNum" sz="quarter" idx="12"/>
          </p:nvPr>
        </p:nvSpPr>
        <p:spPr/>
        <p:txBody>
          <a:bodyPr/>
          <a:lstStyle/>
          <a:p>
            <a:fld id="{99A813E0-C3A2-4EE0-A40A-B547B9056A08}" type="slidenum">
              <a:rPr lang="en-IN" smtClean="0"/>
              <a:t>‹#›</a:t>
            </a:fld>
            <a:endParaRPr lang="en-IN"/>
          </a:p>
        </p:txBody>
      </p:sp>
    </p:spTree>
    <p:extLst>
      <p:ext uri="{BB962C8B-B14F-4D97-AF65-F5344CB8AC3E}">
        <p14:creationId xmlns:p14="http://schemas.microsoft.com/office/powerpoint/2010/main" val="1714864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725D-C86E-B8CB-9830-A12345B0C3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8E96BB-5B7D-142D-15F3-1733D7E854FA}"/>
              </a:ext>
            </a:extLst>
          </p:cNvPr>
          <p:cNvSpPr>
            <a:spLocks noGrp="1"/>
          </p:cNvSpPr>
          <p:nvPr>
            <p:ph type="dt" sz="half" idx="10"/>
          </p:nvPr>
        </p:nvSpPr>
        <p:spPr/>
        <p:txBody>
          <a:bodyPr/>
          <a:lstStyle/>
          <a:p>
            <a:fld id="{BFC504BF-4CBF-4C31-9CAE-671BD0BCC1CD}" type="datetimeFigureOut">
              <a:rPr lang="en-IN" smtClean="0"/>
              <a:t>19-01-2023</a:t>
            </a:fld>
            <a:endParaRPr lang="en-IN"/>
          </a:p>
        </p:txBody>
      </p:sp>
      <p:sp>
        <p:nvSpPr>
          <p:cNvPr id="4" name="Footer Placeholder 3">
            <a:extLst>
              <a:ext uri="{FF2B5EF4-FFF2-40B4-BE49-F238E27FC236}">
                <a16:creationId xmlns:a16="http://schemas.microsoft.com/office/drawing/2014/main" id="{8942BE57-F900-9411-5E1D-93C9019563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5815FE-AB1A-7A7C-E933-2737F5DFA676}"/>
              </a:ext>
            </a:extLst>
          </p:cNvPr>
          <p:cNvSpPr>
            <a:spLocks noGrp="1"/>
          </p:cNvSpPr>
          <p:nvPr>
            <p:ph type="sldNum" sz="quarter" idx="12"/>
          </p:nvPr>
        </p:nvSpPr>
        <p:spPr/>
        <p:txBody>
          <a:bodyPr/>
          <a:lstStyle/>
          <a:p>
            <a:fld id="{99A813E0-C3A2-4EE0-A40A-B547B9056A08}" type="slidenum">
              <a:rPr lang="en-IN" smtClean="0"/>
              <a:t>‹#›</a:t>
            </a:fld>
            <a:endParaRPr lang="en-IN"/>
          </a:p>
        </p:txBody>
      </p:sp>
    </p:spTree>
    <p:extLst>
      <p:ext uri="{BB962C8B-B14F-4D97-AF65-F5344CB8AC3E}">
        <p14:creationId xmlns:p14="http://schemas.microsoft.com/office/powerpoint/2010/main" val="246913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D44CEE-71E8-37B2-201B-48BBAAAD9C09}"/>
              </a:ext>
            </a:extLst>
          </p:cNvPr>
          <p:cNvSpPr>
            <a:spLocks noGrp="1"/>
          </p:cNvSpPr>
          <p:nvPr>
            <p:ph type="dt" sz="half" idx="10"/>
          </p:nvPr>
        </p:nvSpPr>
        <p:spPr/>
        <p:txBody>
          <a:bodyPr/>
          <a:lstStyle/>
          <a:p>
            <a:fld id="{BFC504BF-4CBF-4C31-9CAE-671BD0BCC1CD}" type="datetimeFigureOut">
              <a:rPr lang="en-IN" smtClean="0"/>
              <a:t>19-01-2023</a:t>
            </a:fld>
            <a:endParaRPr lang="en-IN"/>
          </a:p>
        </p:txBody>
      </p:sp>
      <p:sp>
        <p:nvSpPr>
          <p:cNvPr id="3" name="Footer Placeholder 2">
            <a:extLst>
              <a:ext uri="{FF2B5EF4-FFF2-40B4-BE49-F238E27FC236}">
                <a16:creationId xmlns:a16="http://schemas.microsoft.com/office/drawing/2014/main" id="{7CB84057-51E0-8CC2-4DA5-3564868239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D9CCB6-9786-34DE-C5D6-AE6DB91DCBF1}"/>
              </a:ext>
            </a:extLst>
          </p:cNvPr>
          <p:cNvSpPr>
            <a:spLocks noGrp="1"/>
          </p:cNvSpPr>
          <p:nvPr>
            <p:ph type="sldNum" sz="quarter" idx="12"/>
          </p:nvPr>
        </p:nvSpPr>
        <p:spPr/>
        <p:txBody>
          <a:bodyPr/>
          <a:lstStyle/>
          <a:p>
            <a:fld id="{99A813E0-C3A2-4EE0-A40A-B547B9056A08}" type="slidenum">
              <a:rPr lang="en-IN" smtClean="0"/>
              <a:t>‹#›</a:t>
            </a:fld>
            <a:endParaRPr lang="en-IN"/>
          </a:p>
        </p:txBody>
      </p:sp>
    </p:spTree>
    <p:extLst>
      <p:ext uri="{BB962C8B-B14F-4D97-AF65-F5344CB8AC3E}">
        <p14:creationId xmlns:p14="http://schemas.microsoft.com/office/powerpoint/2010/main" val="2887074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3E99D-7E5E-69B0-7BD0-B3C7CBF116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2E9007-59C8-2DEC-3E37-1F0828FD4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B88D46-DB97-9075-5F74-E48F7F33D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F61BFA-FD13-4B3A-8DCD-CE7EABF55BD9}"/>
              </a:ext>
            </a:extLst>
          </p:cNvPr>
          <p:cNvSpPr>
            <a:spLocks noGrp="1"/>
          </p:cNvSpPr>
          <p:nvPr>
            <p:ph type="dt" sz="half" idx="10"/>
          </p:nvPr>
        </p:nvSpPr>
        <p:spPr/>
        <p:txBody>
          <a:bodyPr/>
          <a:lstStyle/>
          <a:p>
            <a:fld id="{BFC504BF-4CBF-4C31-9CAE-671BD0BCC1CD}" type="datetimeFigureOut">
              <a:rPr lang="en-IN" smtClean="0"/>
              <a:t>19-01-2023</a:t>
            </a:fld>
            <a:endParaRPr lang="en-IN"/>
          </a:p>
        </p:txBody>
      </p:sp>
      <p:sp>
        <p:nvSpPr>
          <p:cNvPr id="6" name="Footer Placeholder 5">
            <a:extLst>
              <a:ext uri="{FF2B5EF4-FFF2-40B4-BE49-F238E27FC236}">
                <a16:creationId xmlns:a16="http://schemas.microsoft.com/office/drawing/2014/main" id="{661A4333-2E25-639F-DA93-6DC2C22C82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F82761-256B-F85A-3AAF-B759E2AD634C}"/>
              </a:ext>
            </a:extLst>
          </p:cNvPr>
          <p:cNvSpPr>
            <a:spLocks noGrp="1"/>
          </p:cNvSpPr>
          <p:nvPr>
            <p:ph type="sldNum" sz="quarter" idx="12"/>
          </p:nvPr>
        </p:nvSpPr>
        <p:spPr/>
        <p:txBody>
          <a:bodyPr/>
          <a:lstStyle/>
          <a:p>
            <a:fld id="{99A813E0-C3A2-4EE0-A40A-B547B9056A08}" type="slidenum">
              <a:rPr lang="en-IN" smtClean="0"/>
              <a:t>‹#›</a:t>
            </a:fld>
            <a:endParaRPr lang="en-IN"/>
          </a:p>
        </p:txBody>
      </p:sp>
    </p:spTree>
    <p:extLst>
      <p:ext uri="{BB962C8B-B14F-4D97-AF65-F5344CB8AC3E}">
        <p14:creationId xmlns:p14="http://schemas.microsoft.com/office/powerpoint/2010/main" val="120071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48F4-E0D8-6FE1-36B4-6B1C5D08B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7F868F-FB9C-7DE3-A89F-9995CE3E7E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4DC90C-F4F5-286F-0C33-056D528C9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3A4C93-C93A-4AC7-549D-064B3FF2510A}"/>
              </a:ext>
            </a:extLst>
          </p:cNvPr>
          <p:cNvSpPr>
            <a:spLocks noGrp="1"/>
          </p:cNvSpPr>
          <p:nvPr>
            <p:ph type="dt" sz="half" idx="10"/>
          </p:nvPr>
        </p:nvSpPr>
        <p:spPr/>
        <p:txBody>
          <a:bodyPr/>
          <a:lstStyle/>
          <a:p>
            <a:fld id="{BFC504BF-4CBF-4C31-9CAE-671BD0BCC1CD}" type="datetimeFigureOut">
              <a:rPr lang="en-IN" smtClean="0"/>
              <a:t>19-01-2023</a:t>
            </a:fld>
            <a:endParaRPr lang="en-IN"/>
          </a:p>
        </p:txBody>
      </p:sp>
      <p:sp>
        <p:nvSpPr>
          <p:cNvPr id="6" name="Footer Placeholder 5">
            <a:extLst>
              <a:ext uri="{FF2B5EF4-FFF2-40B4-BE49-F238E27FC236}">
                <a16:creationId xmlns:a16="http://schemas.microsoft.com/office/drawing/2014/main" id="{66552F9D-E3ED-4086-9FE4-C21E7A4132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FC0EB2-9A08-65F0-94FB-3D563E779962}"/>
              </a:ext>
            </a:extLst>
          </p:cNvPr>
          <p:cNvSpPr>
            <a:spLocks noGrp="1"/>
          </p:cNvSpPr>
          <p:nvPr>
            <p:ph type="sldNum" sz="quarter" idx="12"/>
          </p:nvPr>
        </p:nvSpPr>
        <p:spPr/>
        <p:txBody>
          <a:bodyPr/>
          <a:lstStyle/>
          <a:p>
            <a:fld id="{99A813E0-C3A2-4EE0-A40A-B547B9056A08}" type="slidenum">
              <a:rPr lang="en-IN" smtClean="0"/>
              <a:t>‹#›</a:t>
            </a:fld>
            <a:endParaRPr lang="en-IN"/>
          </a:p>
        </p:txBody>
      </p:sp>
    </p:spTree>
    <p:extLst>
      <p:ext uri="{BB962C8B-B14F-4D97-AF65-F5344CB8AC3E}">
        <p14:creationId xmlns:p14="http://schemas.microsoft.com/office/powerpoint/2010/main" val="291571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43F7B6-7CCE-A5AB-7AD7-73E1922683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C439E6-9E43-B108-2032-432E7DA52B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BD1982-4124-9C10-2570-C96433FEC2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504BF-4CBF-4C31-9CAE-671BD0BCC1CD}" type="datetimeFigureOut">
              <a:rPr lang="en-IN" smtClean="0"/>
              <a:t>19-01-2023</a:t>
            </a:fld>
            <a:endParaRPr lang="en-IN"/>
          </a:p>
        </p:txBody>
      </p:sp>
      <p:sp>
        <p:nvSpPr>
          <p:cNvPr id="5" name="Footer Placeholder 4">
            <a:extLst>
              <a:ext uri="{FF2B5EF4-FFF2-40B4-BE49-F238E27FC236}">
                <a16:creationId xmlns:a16="http://schemas.microsoft.com/office/drawing/2014/main" id="{76947D22-AFB5-41E5-4A9F-7F90049A24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D09374-2824-07E7-CEA6-8BAC8EEDA4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813E0-C3A2-4EE0-A40A-B547B9056A08}" type="slidenum">
              <a:rPr lang="en-IN" smtClean="0"/>
              <a:t>‹#›</a:t>
            </a:fld>
            <a:endParaRPr lang="en-IN"/>
          </a:p>
        </p:txBody>
      </p:sp>
    </p:spTree>
    <p:extLst>
      <p:ext uri="{BB962C8B-B14F-4D97-AF65-F5344CB8AC3E}">
        <p14:creationId xmlns:p14="http://schemas.microsoft.com/office/powerpoint/2010/main" val="199753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different-types-of-coding-schemes-to-represent-dat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control-characte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control-characte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A275-462F-10C3-DECD-164D9FDA4926}"/>
              </a:ext>
            </a:extLst>
          </p:cNvPr>
          <p:cNvSpPr>
            <a:spLocks noGrp="1"/>
          </p:cNvSpPr>
          <p:nvPr>
            <p:ph type="ctrTitle"/>
          </p:nvPr>
        </p:nvSpPr>
        <p:spPr/>
        <p:txBody>
          <a:bodyPr/>
          <a:lstStyle/>
          <a:p>
            <a:r>
              <a:rPr lang="en-IN" b="1" i="0" dirty="0">
                <a:solidFill>
                  <a:srgbClr val="000000"/>
                </a:solidFill>
                <a:effectLst/>
                <a:latin typeface="Nunito Sans" panose="020B0604020202020204" pitchFamily="2" charset="0"/>
              </a:rPr>
              <a:t>ASCII Codes</a:t>
            </a:r>
            <a:br>
              <a:rPr lang="en-IN" b="1" i="0" dirty="0">
                <a:solidFill>
                  <a:srgbClr val="000000"/>
                </a:solidFill>
                <a:effectLst/>
                <a:latin typeface="Nunito Sans" panose="020B0604020202020204" pitchFamily="2" charset="0"/>
              </a:rPr>
            </a:br>
            <a:endParaRPr lang="en-IN" dirty="0"/>
          </a:p>
        </p:txBody>
      </p:sp>
      <p:sp>
        <p:nvSpPr>
          <p:cNvPr id="3" name="Subtitle 2">
            <a:extLst>
              <a:ext uri="{FF2B5EF4-FFF2-40B4-BE49-F238E27FC236}">
                <a16:creationId xmlns:a16="http://schemas.microsoft.com/office/drawing/2014/main" id="{B4A69C71-EE96-CB48-600C-F5BA8143C5B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1430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86E135E-4372-6D91-B50B-045ADB3C7302}"/>
              </a:ext>
            </a:extLst>
          </p:cNvPr>
          <p:cNvSpPr>
            <a:spLocks noGrp="1"/>
          </p:cNvSpPr>
          <p:nvPr>
            <p:ph idx="1"/>
          </p:nvPr>
        </p:nvSpPr>
        <p:spPr/>
        <p:txBody>
          <a:bodyPr>
            <a:normAutofit/>
          </a:bodyPr>
          <a:lstStyle/>
          <a:p>
            <a:r>
              <a:rPr lang="en-US" sz="5400" b="1" dirty="0"/>
              <a:t>How to get Ascii Codes</a:t>
            </a:r>
            <a:endParaRPr lang="en-IN" sz="5400" b="1" dirty="0"/>
          </a:p>
        </p:txBody>
      </p:sp>
    </p:spTree>
    <p:extLst>
      <p:ext uri="{BB962C8B-B14F-4D97-AF65-F5344CB8AC3E}">
        <p14:creationId xmlns:p14="http://schemas.microsoft.com/office/powerpoint/2010/main" val="63840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86E135E-4372-6D91-B50B-045ADB3C7302}"/>
              </a:ext>
            </a:extLst>
          </p:cNvPr>
          <p:cNvSpPr>
            <a:spLocks noGrp="1"/>
          </p:cNvSpPr>
          <p:nvPr>
            <p:ph idx="1"/>
          </p:nvPr>
        </p:nvSpPr>
        <p:spPr/>
        <p:txBody>
          <a:bodyPr>
            <a:normAutofit/>
          </a:bodyPr>
          <a:lstStyle/>
          <a:p>
            <a:r>
              <a:rPr lang="en-US" sz="5400" b="1" dirty="0"/>
              <a:t>How to get Ascii Codes</a:t>
            </a:r>
            <a:endParaRPr lang="en-IN" sz="5400" b="1" dirty="0"/>
          </a:p>
        </p:txBody>
      </p:sp>
      <p:sp>
        <p:nvSpPr>
          <p:cNvPr id="3" name="TextBox 2">
            <a:extLst>
              <a:ext uri="{FF2B5EF4-FFF2-40B4-BE49-F238E27FC236}">
                <a16:creationId xmlns:a16="http://schemas.microsoft.com/office/drawing/2014/main" id="{946237D7-C99F-6D0E-85D9-9C51CE5F9DEE}"/>
              </a:ext>
            </a:extLst>
          </p:cNvPr>
          <p:cNvSpPr txBox="1"/>
          <p:nvPr/>
        </p:nvSpPr>
        <p:spPr>
          <a:xfrm>
            <a:off x="3383280" y="2621280"/>
            <a:ext cx="6537960" cy="3970318"/>
          </a:xfrm>
          <a:prstGeom prst="rect">
            <a:avLst/>
          </a:prstGeom>
          <a:solidFill>
            <a:schemeClr val="tx1"/>
          </a:solidFill>
        </p:spPr>
        <p:txBody>
          <a:bodyPr wrap="square">
            <a:spAutoFit/>
          </a:bodyPr>
          <a:lstStyle/>
          <a:p>
            <a:r>
              <a:rPr lang="en-US" sz="3600" b="0" dirty="0">
                <a:solidFill>
                  <a:srgbClr val="569CD6"/>
                </a:solidFill>
                <a:effectLst/>
                <a:latin typeface="Consolas" panose="020B0609020204030204" pitchFamily="49" charset="0"/>
              </a:rPr>
              <a:t>   </a:t>
            </a:r>
            <a:r>
              <a:rPr lang="en-US" sz="3600" b="0" dirty="0">
                <a:solidFill>
                  <a:srgbClr val="C586C0"/>
                </a:solidFill>
                <a:effectLst/>
                <a:latin typeface="Consolas" panose="020B0609020204030204" pitchFamily="49" charset="0"/>
              </a:rPr>
              <a:t>#include</a:t>
            </a:r>
            <a:r>
              <a:rPr lang="en-US" sz="3600" b="0" dirty="0">
                <a:solidFill>
                  <a:srgbClr val="569CD6"/>
                </a:solidFill>
                <a:effectLst/>
                <a:latin typeface="Consolas" panose="020B0609020204030204" pitchFamily="49" charset="0"/>
              </a:rPr>
              <a:t> </a:t>
            </a:r>
            <a:r>
              <a:rPr lang="en-US" sz="3600" b="0" dirty="0">
                <a:solidFill>
                  <a:srgbClr val="CE9178"/>
                </a:solidFill>
                <a:effectLst/>
                <a:latin typeface="Consolas" panose="020B0609020204030204" pitchFamily="49" charset="0"/>
              </a:rPr>
              <a:t>&lt;</a:t>
            </a:r>
            <a:r>
              <a:rPr lang="en-US" sz="3600" b="0" dirty="0" err="1">
                <a:solidFill>
                  <a:srgbClr val="CE9178"/>
                </a:solidFill>
                <a:effectLst/>
                <a:latin typeface="Consolas" panose="020B0609020204030204" pitchFamily="49" charset="0"/>
              </a:rPr>
              <a:t>stdio.h</a:t>
            </a:r>
            <a:r>
              <a:rPr lang="en-US" sz="3600" b="0" dirty="0">
                <a:solidFill>
                  <a:srgbClr val="CE9178"/>
                </a:solidFill>
                <a:effectLst/>
                <a:latin typeface="Consolas" panose="020B0609020204030204" pitchFamily="49" charset="0"/>
              </a:rPr>
              <a:t>&gt;</a:t>
            </a:r>
            <a:endParaRPr lang="en-US" sz="3600" b="0" dirty="0">
              <a:solidFill>
                <a:srgbClr val="D4D4D4"/>
              </a:solidFill>
              <a:effectLst/>
              <a:latin typeface="Consolas" panose="020B0609020204030204" pitchFamily="49" charset="0"/>
            </a:endParaRPr>
          </a:p>
          <a:p>
            <a:r>
              <a:rPr lang="en-US" sz="3600" b="0" dirty="0">
                <a:solidFill>
                  <a:srgbClr val="D4D4D4"/>
                </a:solidFill>
                <a:effectLst/>
                <a:latin typeface="Consolas" panose="020B0609020204030204" pitchFamily="49" charset="0"/>
              </a:rPr>
              <a:t>    </a:t>
            </a:r>
            <a:r>
              <a:rPr lang="en-US" sz="3600" b="0" dirty="0">
                <a:solidFill>
                  <a:srgbClr val="569CD6"/>
                </a:solidFill>
                <a:effectLst/>
                <a:latin typeface="Consolas" panose="020B0609020204030204" pitchFamily="49" charset="0"/>
              </a:rPr>
              <a:t>int</a:t>
            </a:r>
            <a:r>
              <a:rPr lang="en-US" sz="3600" b="0" dirty="0">
                <a:solidFill>
                  <a:srgbClr val="D4D4D4"/>
                </a:solidFill>
                <a:effectLst/>
                <a:latin typeface="Consolas" panose="020B0609020204030204" pitchFamily="49" charset="0"/>
              </a:rPr>
              <a:t> </a:t>
            </a:r>
            <a:r>
              <a:rPr lang="en-US" sz="3600" b="0" dirty="0">
                <a:solidFill>
                  <a:srgbClr val="DCDCAA"/>
                </a:solidFill>
                <a:effectLst/>
                <a:latin typeface="Consolas" panose="020B0609020204030204" pitchFamily="49" charset="0"/>
              </a:rPr>
              <a:t>main</a:t>
            </a:r>
            <a:r>
              <a:rPr lang="en-US" sz="3600" b="0" dirty="0">
                <a:solidFill>
                  <a:srgbClr val="D4D4D4"/>
                </a:solidFill>
                <a:effectLst/>
                <a:latin typeface="Consolas" panose="020B0609020204030204" pitchFamily="49" charset="0"/>
              </a:rPr>
              <a:t>()</a:t>
            </a:r>
          </a:p>
          <a:p>
            <a:r>
              <a:rPr lang="en-US" sz="3600" b="0" dirty="0">
                <a:solidFill>
                  <a:srgbClr val="D4D4D4"/>
                </a:solidFill>
                <a:effectLst/>
                <a:latin typeface="Consolas" panose="020B0609020204030204" pitchFamily="49" charset="0"/>
              </a:rPr>
              <a:t>    {</a:t>
            </a:r>
          </a:p>
          <a:p>
            <a:r>
              <a:rPr lang="en-US" sz="3600" b="0" dirty="0">
                <a:solidFill>
                  <a:srgbClr val="D4D4D4"/>
                </a:solidFill>
                <a:effectLst/>
                <a:latin typeface="Consolas" panose="020B0609020204030204" pitchFamily="49" charset="0"/>
              </a:rPr>
              <a:t>        </a:t>
            </a:r>
            <a:r>
              <a:rPr lang="en-US" sz="3600" b="0" dirty="0">
                <a:solidFill>
                  <a:srgbClr val="569CD6"/>
                </a:solidFill>
                <a:effectLst/>
                <a:latin typeface="Consolas" panose="020B0609020204030204" pitchFamily="49" charset="0"/>
              </a:rPr>
              <a:t>char</a:t>
            </a:r>
            <a:r>
              <a:rPr lang="en-US" sz="3600" b="0" dirty="0">
                <a:solidFill>
                  <a:srgbClr val="D4D4D4"/>
                </a:solidFill>
                <a:effectLst/>
                <a:latin typeface="Consolas" panose="020B0609020204030204" pitchFamily="49" charset="0"/>
              </a:rPr>
              <a:t> </a:t>
            </a:r>
            <a:r>
              <a:rPr lang="en-US" sz="3600" b="0" dirty="0" err="1">
                <a:solidFill>
                  <a:srgbClr val="D4D4D4"/>
                </a:solidFill>
                <a:effectLst/>
                <a:latin typeface="Consolas" panose="020B0609020204030204" pitchFamily="49" charset="0"/>
              </a:rPr>
              <a:t>ch</a:t>
            </a:r>
            <a:r>
              <a:rPr lang="en-US" sz="3600" b="0" dirty="0">
                <a:solidFill>
                  <a:srgbClr val="D4D4D4"/>
                </a:solidFill>
                <a:effectLst/>
                <a:latin typeface="Consolas" panose="020B0609020204030204" pitchFamily="49" charset="0"/>
              </a:rPr>
              <a:t> = </a:t>
            </a:r>
            <a:r>
              <a:rPr lang="en-US" sz="3600" b="0" dirty="0">
                <a:solidFill>
                  <a:srgbClr val="CE9178"/>
                </a:solidFill>
                <a:effectLst/>
                <a:latin typeface="Consolas" panose="020B0609020204030204" pitchFamily="49" charset="0"/>
              </a:rPr>
              <a:t>'a'</a:t>
            </a:r>
            <a:r>
              <a:rPr lang="en-US" sz="3600" b="0" dirty="0">
                <a:solidFill>
                  <a:srgbClr val="D4D4D4"/>
                </a:solidFill>
                <a:effectLst/>
                <a:latin typeface="Consolas" panose="020B0609020204030204" pitchFamily="49" charset="0"/>
              </a:rPr>
              <a:t>;</a:t>
            </a:r>
          </a:p>
          <a:p>
            <a:r>
              <a:rPr lang="en-US" sz="3600" b="0" dirty="0">
                <a:solidFill>
                  <a:srgbClr val="D4D4D4"/>
                </a:solidFill>
                <a:effectLst/>
                <a:latin typeface="Consolas" panose="020B0609020204030204" pitchFamily="49" charset="0"/>
              </a:rPr>
              <a:t>        </a:t>
            </a:r>
            <a:r>
              <a:rPr lang="en-US" sz="3600" b="0" dirty="0" err="1">
                <a:solidFill>
                  <a:srgbClr val="DCDCAA"/>
                </a:solidFill>
                <a:effectLst/>
                <a:latin typeface="Consolas" panose="020B0609020204030204" pitchFamily="49" charset="0"/>
              </a:rPr>
              <a:t>printf</a:t>
            </a:r>
            <a:r>
              <a:rPr lang="en-US" sz="3600" b="0" dirty="0">
                <a:solidFill>
                  <a:srgbClr val="D4D4D4"/>
                </a:solidFill>
                <a:effectLst/>
                <a:latin typeface="Consolas" panose="020B0609020204030204" pitchFamily="49" charset="0"/>
              </a:rPr>
              <a:t>(</a:t>
            </a:r>
            <a:r>
              <a:rPr lang="en-US" sz="3600" b="0" dirty="0">
                <a:solidFill>
                  <a:srgbClr val="CE9178"/>
                </a:solidFill>
                <a:effectLst/>
                <a:latin typeface="Consolas" panose="020B0609020204030204" pitchFamily="49" charset="0"/>
              </a:rPr>
              <a:t>"</a:t>
            </a:r>
            <a:r>
              <a:rPr lang="en-US" sz="3600" b="0" dirty="0">
                <a:solidFill>
                  <a:srgbClr val="9CDCFE"/>
                </a:solidFill>
                <a:effectLst/>
                <a:latin typeface="Consolas" panose="020B0609020204030204" pitchFamily="49" charset="0"/>
              </a:rPr>
              <a:t>%d</a:t>
            </a:r>
            <a:r>
              <a:rPr lang="en-US" sz="3600" b="0" dirty="0">
                <a:solidFill>
                  <a:srgbClr val="CE9178"/>
                </a:solidFill>
                <a:effectLst/>
                <a:latin typeface="Consolas" panose="020B0609020204030204" pitchFamily="49" charset="0"/>
              </a:rPr>
              <a:t>"</a:t>
            </a:r>
            <a:r>
              <a:rPr lang="en-US" sz="3600" b="0" dirty="0">
                <a:solidFill>
                  <a:srgbClr val="D4D4D4"/>
                </a:solidFill>
                <a:effectLst/>
                <a:latin typeface="Consolas" panose="020B0609020204030204" pitchFamily="49" charset="0"/>
              </a:rPr>
              <a:t>,</a:t>
            </a:r>
            <a:r>
              <a:rPr lang="en-US" sz="3600" b="0" dirty="0" err="1">
                <a:solidFill>
                  <a:srgbClr val="D4D4D4"/>
                </a:solidFill>
                <a:effectLst/>
                <a:latin typeface="Consolas" panose="020B0609020204030204" pitchFamily="49" charset="0"/>
              </a:rPr>
              <a:t>ch</a:t>
            </a:r>
            <a:r>
              <a:rPr lang="en-US" sz="3600" b="0" dirty="0">
                <a:solidFill>
                  <a:srgbClr val="D4D4D4"/>
                </a:solidFill>
                <a:effectLst/>
                <a:latin typeface="Consolas" panose="020B0609020204030204" pitchFamily="49" charset="0"/>
              </a:rPr>
              <a:t>);</a:t>
            </a:r>
          </a:p>
          <a:p>
            <a:r>
              <a:rPr lang="en-US" sz="3600" b="0" dirty="0">
                <a:solidFill>
                  <a:srgbClr val="D4D4D4"/>
                </a:solidFill>
                <a:effectLst/>
                <a:latin typeface="Consolas" panose="020B0609020204030204" pitchFamily="49" charset="0"/>
              </a:rPr>
              <a:t>       </a:t>
            </a:r>
            <a:r>
              <a:rPr lang="en-US" sz="3600" b="0" dirty="0">
                <a:solidFill>
                  <a:srgbClr val="C586C0"/>
                </a:solidFill>
                <a:effectLst/>
                <a:latin typeface="Consolas" panose="020B0609020204030204" pitchFamily="49" charset="0"/>
              </a:rPr>
              <a:t>return</a:t>
            </a:r>
            <a:r>
              <a:rPr lang="en-US" sz="3600" b="0" dirty="0">
                <a:solidFill>
                  <a:srgbClr val="D4D4D4"/>
                </a:solidFill>
                <a:effectLst/>
                <a:latin typeface="Consolas" panose="020B0609020204030204" pitchFamily="49" charset="0"/>
              </a:rPr>
              <a:t> </a:t>
            </a:r>
            <a:r>
              <a:rPr lang="en-US" sz="3600" b="0" dirty="0">
                <a:solidFill>
                  <a:srgbClr val="B5CEA8"/>
                </a:solidFill>
                <a:effectLst/>
                <a:latin typeface="Consolas" panose="020B0609020204030204" pitchFamily="49" charset="0"/>
              </a:rPr>
              <a:t>0</a:t>
            </a:r>
            <a:r>
              <a:rPr lang="en-US" sz="3600" b="0" dirty="0">
                <a:solidFill>
                  <a:srgbClr val="D4D4D4"/>
                </a:solidFill>
                <a:effectLst/>
                <a:latin typeface="Consolas" panose="020B0609020204030204" pitchFamily="49" charset="0"/>
              </a:rPr>
              <a:t>;</a:t>
            </a:r>
          </a:p>
          <a:p>
            <a:r>
              <a:rPr lang="en-US" sz="3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161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48CE-E3B2-0505-741E-05FB52351D59}"/>
              </a:ext>
            </a:extLst>
          </p:cNvPr>
          <p:cNvSpPr>
            <a:spLocks noGrp="1"/>
          </p:cNvSpPr>
          <p:nvPr>
            <p:ph type="title"/>
          </p:nvPr>
        </p:nvSpPr>
        <p:spPr/>
        <p:txBody>
          <a:bodyPr>
            <a:normAutofit/>
          </a:bodyPr>
          <a:lstStyle/>
          <a:p>
            <a:r>
              <a:rPr lang="en-US" sz="5400" b="1" dirty="0"/>
              <a:t>Storage Classes</a:t>
            </a:r>
            <a:endParaRPr lang="en-IN" sz="5400" b="1" dirty="0"/>
          </a:p>
        </p:txBody>
      </p:sp>
      <p:sp>
        <p:nvSpPr>
          <p:cNvPr id="3" name="Content Placeholder 2">
            <a:extLst>
              <a:ext uri="{FF2B5EF4-FFF2-40B4-BE49-F238E27FC236}">
                <a16:creationId xmlns:a16="http://schemas.microsoft.com/office/drawing/2014/main" id="{4025248C-0713-C465-360C-F99F196AA01B}"/>
              </a:ext>
            </a:extLst>
          </p:cNvPr>
          <p:cNvSpPr>
            <a:spLocks noGrp="1"/>
          </p:cNvSpPr>
          <p:nvPr>
            <p:ph idx="1"/>
          </p:nvPr>
        </p:nvSpPr>
        <p:spPr/>
        <p:txBody>
          <a:bodyPr/>
          <a:lstStyle/>
          <a:p>
            <a:r>
              <a:rPr lang="en-US" b="1" dirty="0"/>
              <a:t>Storage Classes </a:t>
            </a:r>
            <a:r>
              <a:rPr lang="en-US" dirty="0"/>
              <a:t>are used to describe the features of a variable/function. These features basically include the scope, visibility and life-time which help us to trace the existence of a particular variable during the runtime of a program.</a:t>
            </a:r>
            <a:endParaRPr lang="en-IN" dirty="0"/>
          </a:p>
        </p:txBody>
      </p:sp>
    </p:spTree>
    <p:extLst>
      <p:ext uri="{BB962C8B-B14F-4D97-AF65-F5344CB8AC3E}">
        <p14:creationId xmlns:p14="http://schemas.microsoft.com/office/powerpoint/2010/main" val="292511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48CE-E3B2-0505-741E-05FB52351D59}"/>
              </a:ext>
            </a:extLst>
          </p:cNvPr>
          <p:cNvSpPr>
            <a:spLocks noGrp="1"/>
          </p:cNvSpPr>
          <p:nvPr>
            <p:ph type="title"/>
          </p:nvPr>
        </p:nvSpPr>
        <p:spPr/>
        <p:txBody>
          <a:bodyPr>
            <a:normAutofit/>
          </a:bodyPr>
          <a:lstStyle/>
          <a:p>
            <a:r>
              <a:rPr lang="en-US" sz="5400" b="1" dirty="0"/>
              <a:t>Storage Classes</a:t>
            </a:r>
            <a:endParaRPr lang="en-IN" sz="5400" b="1" dirty="0"/>
          </a:p>
        </p:txBody>
      </p:sp>
      <p:sp>
        <p:nvSpPr>
          <p:cNvPr id="3" name="Content Placeholder 2">
            <a:extLst>
              <a:ext uri="{FF2B5EF4-FFF2-40B4-BE49-F238E27FC236}">
                <a16:creationId xmlns:a16="http://schemas.microsoft.com/office/drawing/2014/main" id="{4025248C-0713-C465-360C-F99F196AA01B}"/>
              </a:ext>
            </a:extLst>
          </p:cNvPr>
          <p:cNvSpPr>
            <a:spLocks noGrp="1"/>
          </p:cNvSpPr>
          <p:nvPr>
            <p:ph idx="1"/>
          </p:nvPr>
        </p:nvSpPr>
        <p:spPr/>
        <p:txBody>
          <a:bodyPr/>
          <a:lstStyle/>
          <a:p>
            <a:pPr marL="0" indent="0">
              <a:buNone/>
            </a:pPr>
            <a:r>
              <a:rPr lang="en-US" dirty="0"/>
              <a:t>Types of storage classes</a:t>
            </a:r>
          </a:p>
          <a:p>
            <a:r>
              <a:rPr lang="en-US" dirty="0"/>
              <a:t> Auto </a:t>
            </a:r>
          </a:p>
          <a:p>
            <a:r>
              <a:rPr lang="en-US" dirty="0"/>
              <a:t>Extern</a:t>
            </a:r>
          </a:p>
          <a:p>
            <a:r>
              <a:rPr lang="en-US" dirty="0"/>
              <a:t>Static</a:t>
            </a:r>
          </a:p>
          <a:p>
            <a:r>
              <a:rPr lang="en-US" dirty="0"/>
              <a:t>Register</a:t>
            </a:r>
          </a:p>
          <a:p>
            <a:pPr marL="0" indent="0">
              <a:buNone/>
            </a:pPr>
            <a:endParaRPr lang="en-US" dirty="0"/>
          </a:p>
        </p:txBody>
      </p:sp>
    </p:spTree>
    <p:extLst>
      <p:ext uri="{BB962C8B-B14F-4D97-AF65-F5344CB8AC3E}">
        <p14:creationId xmlns:p14="http://schemas.microsoft.com/office/powerpoint/2010/main" val="3639565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4320-C745-F2B6-42C8-6E5EB65930AC}"/>
              </a:ext>
            </a:extLst>
          </p:cNvPr>
          <p:cNvSpPr>
            <a:spLocks noGrp="1"/>
          </p:cNvSpPr>
          <p:nvPr>
            <p:ph type="title"/>
          </p:nvPr>
        </p:nvSpPr>
        <p:spPr/>
        <p:txBody>
          <a:bodyPr/>
          <a:lstStyle/>
          <a:p>
            <a:r>
              <a:rPr lang="en-US" dirty="0"/>
              <a:t>AUTO</a:t>
            </a:r>
            <a:endParaRPr lang="en-IN" dirty="0"/>
          </a:p>
        </p:txBody>
      </p:sp>
      <p:sp>
        <p:nvSpPr>
          <p:cNvPr id="3" name="Content Placeholder 2">
            <a:extLst>
              <a:ext uri="{FF2B5EF4-FFF2-40B4-BE49-F238E27FC236}">
                <a16:creationId xmlns:a16="http://schemas.microsoft.com/office/drawing/2014/main" id="{21A3696A-A64A-C70E-F5FB-01046BE2F57B}"/>
              </a:ext>
            </a:extLst>
          </p:cNvPr>
          <p:cNvSpPr>
            <a:spLocks noGrp="1"/>
          </p:cNvSpPr>
          <p:nvPr>
            <p:ph idx="1"/>
          </p:nvPr>
        </p:nvSpPr>
        <p:spPr/>
        <p:txBody>
          <a:bodyPr/>
          <a:lstStyle/>
          <a:p>
            <a:r>
              <a:rPr lang="en-US" dirty="0"/>
              <a:t> This is the default storage class for all the variables declared inside a function or a block. </a:t>
            </a:r>
          </a:p>
          <a:p>
            <a:r>
              <a:rPr lang="en-US" dirty="0"/>
              <a:t>Auto variables can be only accessed within the block/function they have been declared. </a:t>
            </a:r>
          </a:p>
          <a:p>
            <a:r>
              <a:rPr lang="en-US" dirty="0"/>
              <a:t>They are assigned a garbage value by default whenever they are declared. </a:t>
            </a:r>
          </a:p>
          <a:p>
            <a:endParaRPr lang="en-IN" dirty="0"/>
          </a:p>
        </p:txBody>
      </p:sp>
    </p:spTree>
    <p:extLst>
      <p:ext uri="{BB962C8B-B14F-4D97-AF65-F5344CB8AC3E}">
        <p14:creationId xmlns:p14="http://schemas.microsoft.com/office/powerpoint/2010/main" val="2147820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4320-C745-F2B6-42C8-6E5EB65930AC}"/>
              </a:ext>
            </a:extLst>
          </p:cNvPr>
          <p:cNvSpPr>
            <a:spLocks noGrp="1"/>
          </p:cNvSpPr>
          <p:nvPr>
            <p:ph type="title"/>
          </p:nvPr>
        </p:nvSpPr>
        <p:spPr/>
        <p:txBody>
          <a:bodyPr/>
          <a:lstStyle/>
          <a:p>
            <a:r>
              <a:rPr lang="en-US" dirty="0"/>
              <a:t>AUTO</a:t>
            </a:r>
            <a:endParaRPr lang="en-IN" dirty="0"/>
          </a:p>
        </p:txBody>
      </p:sp>
      <p:sp>
        <p:nvSpPr>
          <p:cNvPr id="3" name="Content Placeholder 2">
            <a:extLst>
              <a:ext uri="{FF2B5EF4-FFF2-40B4-BE49-F238E27FC236}">
                <a16:creationId xmlns:a16="http://schemas.microsoft.com/office/drawing/2014/main" id="{21A3696A-A64A-C70E-F5FB-01046BE2F57B}"/>
              </a:ext>
            </a:extLst>
          </p:cNvPr>
          <p:cNvSpPr>
            <a:spLocks noGrp="1"/>
          </p:cNvSpPr>
          <p:nvPr>
            <p:ph idx="1"/>
          </p:nvPr>
        </p:nvSpPr>
        <p:spPr/>
        <p:txBody>
          <a:bodyPr/>
          <a:lstStyle/>
          <a:p>
            <a:r>
              <a:rPr lang="en-US" dirty="0"/>
              <a:t> This is the default storage class for all the variables declared inside a function or a block. </a:t>
            </a:r>
          </a:p>
          <a:p>
            <a:r>
              <a:rPr lang="en-US" dirty="0"/>
              <a:t>Auto variables can be only accessed within the block/function they have been declared. </a:t>
            </a:r>
          </a:p>
          <a:p>
            <a:r>
              <a:rPr lang="en-US" dirty="0"/>
              <a:t>They are assigned a garbage value by default whenever they are declared. </a:t>
            </a:r>
          </a:p>
          <a:p>
            <a:endParaRPr lang="en-IN" dirty="0"/>
          </a:p>
        </p:txBody>
      </p:sp>
      <p:sp>
        <p:nvSpPr>
          <p:cNvPr id="5" name="TextBox 4">
            <a:extLst>
              <a:ext uri="{FF2B5EF4-FFF2-40B4-BE49-F238E27FC236}">
                <a16:creationId xmlns:a16="http://schemas.microsoft.com/office/drawing/2014/main" id="{EE394163-C584-ACF6-ECB4-076DE2814808}"/>
              </a:ext>
            </a:extLst>
          </p:cNvPr>
          <p:cNvSpPr txBox="1"/>
          <p:nvPr/>
        </p:nvSpPr>
        <p:spPr>
          <a:xfrm>
            <a:off x="3048000" y="2136339"/>
            <a:ext cx="6507480" cy="4524315"/>
          </a:xfrm>
          <a:prstGeom prst="rect">
            <a:avLst/>
          </a:prstGeom>
          <a:solidFill>
            <a:schemeClr val="tx1"/>
          </a:solidFill>
        </p:spPr>
        <p:txBody>
          <a:bodyPr wrap="square">
            <a:spAutoFit/>
          </a:bodyPr>
          <a:lstStyle/>
          <a:p>
            <a:r>
              <a:rPr lang="en-US" sz="3200" b="0" dirty="0">
                <a:solidFill>
                  <a:srgbClr val="569CD6"/>
                </a:solidFill>
                <a:effectLst/>
                <a:latin typeface="Consolas" panose="020B0609020204030204" pitchFamily="49" charset="0"/>
              </a:rPr>
              <a:t> </a:t>
            </a:r>
            <a:r>
              <a:rPr lang="en-US" sz="3200" b="0" dirty="0">
                <a:solidFill>
                  <a:srgbClr val="C586C0"/>
                </a:solidFill>
                <a:effectLst/>
                <a:latin typeface="Consolas" panose="020B0609020204030204" pitchFamily="49" charset="0"/>
              </a:rPr>
              <a:t>#include</a:t>
            </a:r>
            <a:r>
              <a:rPr lang="en-US" sz="3200" b="0" dirty="0">
                <a:solidFill>
                  <a:srgbClr val="569CD6"/>
                </a:solidFill>
                <a:effectLst/>
                <a:latin typeface="Consolas" panose="020B0609020204030204" pitchFamily="49" charset="0"/>
              </a:rPr>
              <a:t> </a:t>
            </a:r>
            <a:r>
              <a:rPr lang="en-US" sz="3200" b="0" dirty="0">
                <a:solidFill>
                  <a:srgbClr val="CE9178"/>
                </a:solidFill>
                <a:effectLst/>
                <a:latin typeface="Consolas" panose="020B0609020204030204" pitchFamily="49" charset="0"/>
              </a:rPr>
              <a:t>&lt;</a:t>
            </a:r>
            <a:r>
              <a:rPr lang="en-US" sz="3200" b="0" dirty="0" err="1">
                <a:solidFill>
                  <a:srgbClr val="CE9178"/>
                </a:solidFill>
                <a:effectLst/>
                <a:latin typeface="Consolas" panose="020B0609020204030204" pitchFamily="49" charset="0"/>
              </a:rPr>
              <a:t>stdio.h</a:t>
            </a:r>
            <a:r>
              <a:rPr lang="en-US" sz="3200" b="0" dirty="0">
                <a:solidFill>
                  <a:srgbClr val="CE9178"/>
                </a:solidFill>
                <a:effectLst/>
                <a:latin typeface="Consolas" panose="020B0609020204030204" pitchFamily="49" charset="0"/>
              </a:rPr>
              <a:t>&gt;</a:t>
            </a:r>
            <a:r>
              <a:rPr lang="en-US" sz="3200" b="0" dirty="0">
                <a:solidFill>
                  <a:srgbClr val="569CD6"/>
                </a:solidFill>
                <a:effectLst/>
                <a:latin typeface="Consolas" panose="020B0609020204030204" pitchFamily="49" charset="0"/>
              </a:rPr>
              <a:t>  </a:t>
            </a:r>
            <a:endParaRPr lang="en-US" sz="3200" b="0" dirty="0">
              <a:solidFill>
                <a:srgbClr val="D4D4D4"/>
              </a:solidFill>
              <a:effectLst/>
              <a:latin typeface="Consolas" panose="020B0609020204030204" pitchFamily="49" charset="0"/>
            </a:endParaRPr>
          </a:p>
          <a:p>
            <a:r>
              <a:rPr lang="en-US" sz="3200" b="0" dirty="0">
                <a:solidFill>
                  <a:srgbClr val="569CD6"/>
                </a:solidFill>
                <a:effectLst/>
                <a:latin typeface="Consolas" panose="020B0609020204030204" pitchFamily="49" charset="0"/>
              </a:rPr>
              <a:t>int</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main</a:t>
            </a:r>
            <a:r>
              <a:rPr lang="en-US" sz="3200" b="0" dirty="0">
                <a:solidFill>
                  <a:srgbClr val="D4D4D4"/>
                </a:solidFill>
                <a:effectLst/>
                <a:latin typeface="Consolas" panose="020B0609020204030204" pitchFamily="49" charset="0"/>
              </a:rPr>
              <a:t>()  </a:t>
            </a:r>
          </a:p>
          <a:p>
            <a:r>
              <a:rPr lang="en-US" sz="3200" b="0" dirty="0">
                <a:solidFill>
                  <a:srgbClr val="D4D4D4"/>
                </a:solidFill>
                <a:effectLst/>
                <a:latin typeface="Consolas" panose="020B0609020204030204" pitchFamily="49" charset="0"/>
              </a:rPr>
              <a:t>{  </a:t>
            </a:r>
          </a:p>
          <a:p>
            <a:r>
              <a:rPr lang="en-US" sz="3200" b="0" dirty="0">
                <a:solidFill>
                  <a:srgbClr val="569CD6"/>
                </a:solidFill>
                <a:effectLst/>
                <a:latin typeface="Consolas" panose="020B0609020204030204" pitchFamily="49" charset="0"/>
              </a:rPr>
              <a:t>int</a:t>
            </a:r>
            <a:r>
              <a:rPr lang="en-US" sz="3200" b="0" dirty="0">
                <a:solidFill>
                  <a:srgbClr val="D4D4D4"/>
                </a:solidFill>
                <a:effectLst/>
                <a:latin typeface="Consolas" panose="020B0609020204030204" pitchFamily="49" charset="0"/>
              </a:rPr>
              <a:t> a;</a:t>
            </a:r>
            <a:r>
              <a:rPr lang="en-US" sz="3200" b="0" dirty="0">
                <a:solidFill>
                  <a:srgbClr val="6A9955"/>
                </a:solidFill>
                <a:effectLst/>
                <a:latin typeface="Consolas" panose="020B0609020204030204" pitchFamily="49" charset="0"/>
              </a:rPr>
              <a:t> //auto  </a:t>
            </a:r>
            <a:endParaRPr lang="en-US" sz="3200" b="0" dirty="0">
              <a:solidFill>
                <a:srgbClr val="D4D4D4"/>
              </a:solidFill>
              <a:effectLst/>
              <a:latin typeface="Consolas" panose="020B0609020204030204" pitchFamily="49" charset="0"/>
            </a:endParaRPr>
          </a:p>
          <a:p>
            <a:r>
              <a:rPr lang="en-US" sz="3200" b="0" dirty="0">
                <a:solidFill>
                  <a:srgbClr val="569CD6"/>
                </a:solidFill>
                <a:effectLst/>
                <a:latin typeface="Consolas" panose="020B0609020204030204" pitchFamily="49" charset="0"/>
              </a:rPr>
              <a:t>char</a:t>
            </a:r>
            <a:r>
              <a:rPr lang="en-US" sz="3200" b="0" dirty="0">
                <a:solidFill>
                  <a:srgbClr val="D4D4D4"/>
                </a:solidFill>
                <a:effectLst/>
                <a:latin typeface="Consolas" panose="020B0609020204030204" pitchFamily="49" charset="0"/>
              </a:rPr>
              <a:t> b;  </a:t>
            </a:r>
          </a:p>
          <a:p>
            <a:r>
              <a:rPr lang="en-US" sz="3200" b="0" dirty="0">
                <a:solidFill>
                  <a:srgbClr val="569CD6"/>
                </a:solidFill>
                <a:effectLst/>
                <a:latin typeface="Consolas" panose="020B0609020204030204" pitchFamily="49" charset="0"/>
              </a:rPr>
              <a:t>float</a:t>
            </a:r>
            <a:r>
              <a:rPr lang="en-US" sz="3200" b="0" dirty="0">
                <a:solidFill>
                  <a:srgbClr val="D4D4D4"/>
                </a:solidFill>
                <a:effectLst/>
                <a:latin typeface="Consolas" panose="020B0609020204030204" pitchFamily="49" charset="0"/>
              </a:rPr>
              <a:t> c;   </a:t>
            </a:r>
          </a:p>
          <a:p>
            <a:r>
              <a:rPr lang="en-US" sz="3200" b="0" dirty="0" err="1">
                <a:solidFill>
                  <a:srgbClr val="DCDCAA"/>
                </a:solidFill>
                <a:effectLst/>
                <a:latin typeface="Consolas" panose="020B0609020204030204" pitchFamily="49" charset="0"/>
              </a:rPr>
              <a:t>printf</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a:t>
            </a:r>
            <a:r>
              <a:rPr lang="en-US" sz="3200" b="0" dirty="0">
                <a:solidFill>
                  <a:srgbClr val="9CDCFE"/>
                </a:solidFill>
                <a:effectLst/>
                <a:latin typeface="Consolas" panose="020B0609020204030204" pitchFamily="49" charset="0"/>
              </a:rPr>
              <a:t>%d</a:t>
            </a:r>
            <a:r>
              <a:rPr lang="en-US" sz="3200" b="0" dirty="0">
                <a:solidFill>
                  <a:srgbClr val="CE9178"/>
                </a:solidFill>
                <a:effectLst/>
                <a:latin typeface="Consolas" panose="020B0609020204030204" pitchFamily="49" charset="0"/>
              </a:rPr>
              <a:t> </a:t>
            </a:r>
            <a:r>
              <a:rPr lang="en-US" sz="3200" b="0" dirty="0">
                <a:solidFill>
                  <a:srgbClr val="9CDCFE"/>
                </a:solidFill>
                <a:effectLst/>
                <a:latin typeface="Consolas" panose="020B0609020204030204" pitchFamily="49" charset="0"/>
              </a:rPr>
              <a:t>%c</a:t>
            </a:r>
            <a:r>
              <a:rPr lang="en-US" sz="3200" b="0" dirty="0">
                <a:solidFill>
                  <a:srgbClr val="CE9178"/>
                </a:solidFill>
                <a:effectLst/>
                <a:latin typeface="Consolas" panose="020B0609020204030204" pitchFamily="49" charset="0"/>
              </a:rPr>
              <a:t> </a:t>
            </a:r>
            <a:r>
              <a:rPr lang="en-US" sz="3200" b="0" dirty="0">
                <a:solidFill>
                  <a:srgbClr val="9CDCFE"/>
                </a:solidFill>
                <a:effectLst/>
                <a:latin typeface="Consolas" panose="020B0609020204030204" pitchFamily="49" charset="0"/>
              </a:rPr>
              <a:t>%f</a:t>
            </a:r>
            <a:r>
              <a:rPr lang="en-US" sz="3200" b="0" dirty="0">
                <a:solidFill>
                  <a:srgbClr val="CE9178"/>
                </a:solidFill>
                <a:effectLst/>
                <a:latin typeface="Consolas" panose="020B0609020204030204" pitchFamily="49" charset="0"/>
              </a:rPr>
              <a:t>"</a:t>
            </a:r>
            <a:r>
              <a:rPr lang="en-US" sz="3200" b="0" dirty="0">
                <a:solidFill>
                  <a:srgbClr val="D4D4D4"/>
                </a:solidFill>
                <a:effectLst/>
                <a:latin typeface="Consolas" panose="020B0609020204030204" pitchFamily="49" charset="0"/>
              </a:rPr>
              <a:t>,</a:t>
            </a:r>
            <a:r>
              <a:rPr lang="en-US" sz="3200" b="0" dirty="0" err="1">
                <a:solidFill>
                  <a:srgbClr val="D4D4D4"/>
                </a:solidFill>
                <a:effectLst/>
                <a:latin typeface="Consolas" panose="020B0609020204030204" pitchFamily="49" charset="0"/>
              </a:rPr>
              <a:t>a,b,c</a:t>
            </a:r>
            <a:r>
              <a:rPr lang="en-US" sz="3200" b="0" dirty="0">
                <a:solidFill>
                  <a:srgbClr val="D4D4D4"/>
                </a:solidFill>
                <a:effectLst/>
                <a:latin typeface="Consolas" panose="020B0609020204030204" pitchFamily="49" charset="0"/>
              </a:rPr>
              <a:t>);   </a:t>
            </a:r>
          </a:p>
          <a:p>
            <a:r>
              <a:rPr lang="en-US" sz="3200" b="0" dirty="0">
                <a:solidFill>
                  <a:srgbClr val="C586C0"/>
                </a:solidFill>
                <a:effectLst/>
                <a:latin typeface="Consolas" panose="020B0609020204030204" pitchFamily="49" charset="0"/>
              </a:rPr>
              <a:t>return</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  </a:t>
            </a:r>
          </a:p>
          <a:p>
            <a:r>
              <a:rPr lang="en-US" sz="32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887631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4320-C745-F2B6-42C8-6E5EB65930AC}"/>
              </a:ext>
            </a:extLst>
          </p:cNvPr>
          <p:cNvSpPr>
            <a:spLocks noGrp="1"/>
          </p:cNvSpPr>
          <p:nvPr>
            <p:ph type="title"/>
          </p:nvPr>
        </p:nvSpPr>
        <p:spPr/>
        <p:txBody>
          <a:bodyPr/>
          <a:lstStyle/>
          <a:p>
            <a:r>
              <a:rPr lang="en-US" dirty="0"/>
              <a:t>AUTO</a:t>
            </a:r>
            <a:endParaRPr lang="en-IN" dirty="0"/>
          </a:p>
        </p:txBody>
      </p:sp>
      <p:sp>
        <p:nvSpPr>
          <p:cNvPr id="3" name="Content Placeholder 2">
            <a:extLst>
              <a:ext uri="{FF2B5EF4-FFF2-40B4-BE49-F238E27FC236}">
                <a16:creationId xmlns:a16="http://schemas.microsoft.com/office/drawing/2014/main" id="{21A3696A-A64A-C70E-F5FB-01046BE2F57B}"/>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r>
              <a:rPr lang="en-IN" dirty="0">
                <a:highlight>
                  <a:srgbClr val="00FF00"/>
                </a:highlight>
              </a:rPr>
              <a:t>OUTPUT:</a:t>
            </a:r>
          </a:p>
          <a:p>
            <a:pPr marL="0" indent="0">
              <a:buNone/>
            </a:pPr>
            <a:r>
              <a:rPr lang="en-IN" dirty="0">
                <a:highlight>
                  <a:srgbClr val="00FF00"/>
                </a:highlight>
              </a:rPr>
              <a:t>11867392  0.000000</a:t>
            </a:r>
          </a:p>
        </p:txBody>
      </p:sp>
      <p:sp>
        <p:nvSpPr>
          <p:cNvPr id="5" name="TextBox 4">
            <a:extLst>
              <a:ext uri="{FF2B5EF4-FFF2-40B4-BE49-F238E27FC236}">
                <a16:creationId xmlns:a16="http://schemas.microsoft.com/office/drawing/2014/main" id="{EE394163-C584-ACF6-ECB4-076DE2814808}"/>
              </a:ext>
            </a:extLst>
          </p:cNvPr>
          <p:cNvSpPr txBox="1"/>
          <p:nvPr/>
        </p:nvSpPr>
        <p:spPr>
          <a:xfrm>
            <a:off x="4328160" y="990788"/>
            <a:ext cx="6507480" cy="4524315"/>
          </a:xfrm>
          <a:prstGeom prst="rect">
            <a:avLst/>
          </a:prstGeom>
          <a:solidFill>
            <a:schemeClr val="tx1"/>
          </a:solidFill>
        </p:spPr>
        <p:txBody>
          <a:bodyPr wrap="square">
            <a:spAutoFit/>
          </a:bodyPr>
          <a:lstStyle/>
          <a:p>
            <a:r>
              <a:rPr lang="en-US" sz="3200" b="0" dirty="0">
                <a:solidFill>
                  <a:srgbClr val="569CD6"/>
                </a:solidFill>
                <a:effectLst/>
                <a:latin typeface="Consolas" panose="020B0609020204030204" pitchFamily="49" charset="0"/>
              </a:rPr>
              <a:t> </a:t>
            </a:r>
            <a:r>
              <a:rPr lang="en-US" sz="3200" b="0" dirty="0">
                <a:solidFill>
                  <a:srgbClr val="C586C0"/>
                </a:solidFill>
                <a:effectLst/>
                <a:latin typeface="Consolas" panose="020B0609020204030204" pitchFamily="49" charset="0"/>
              </a:rPr>
              <a:t>#include</a:t>
            </a:r>
            <a:r>
              <a:rPr lang="en-US" sz="3200" b="0" dirty="0">
                <a:solidFill>
                  <a:srgbClr val="569CD6"/>
                </a:solidFill>
                <a:effectLst/>
                <a:latin typeface="Consolas" panose="020B0609020204030204" pitchFamily="49" charset="0"/>
              </a:rPr>
              <a:t> </a:t>
            </a:r>
            <a:r>
              <a:rPr lang="en-US" sz="3200" b="0" dirty="0">
                <a:solidFill>
                  <a:srgbClr val="CE9178"/>
                </a:solidFill>
                <a:effectLst/>
                <a:latin typeface="Consolas" panose="020B0609020204030204" pitchFamily="49" charset="0"/>
              </a:rPr>
              <a:t>&lt;</a:t>
            </a:r>
            <a:r>
              <a:rPr lang="en-US" sz="3200" b="0" dirty="0" err="1">
                <a:solidFill>
                  <a:srgbClr val="CE9178"/>
                </a:solidFill>
                <a:effectLst/>
                <a:latin typeface="Consolas" panose="020B0609020204030204" pitchFamily="49" charset="0"/>
              </a:rPr>
              <a:t>stdio.h</a:t>
            </a:r>
            <a:r>
              <a:rPr lang="en-US" sz="3200" b="0" dirty="0">
                <a:solidFill>
                  <a:srgbClr val="CE9178"/>
                </a:solidFill>
                <a:effectLst/>
                <a:latin typeface="Consolas" panose="020B0609020204030204" pitchFamily="49" charset="0"/>
              </a:rPr>
              <a:t>&gt;</a:t>
            </a:r>
            <a:r>
              <a:rPr lang="en-US" sz="3200" b="0" dirty="0">
                <a:solidFill>
                  <a:srgbClr val="569CD6"/>
                </a:solidFill>
                <a:effectLst/>
                <a:latin typeface="Consolas" panose="020B0609020204030204" pitchFamily="49" charset="0"/>
              </a:rPr>
              <a:t>  </a:t>
            </a:r>
            <a:endParaRPr lang="en-US" sz="3200" b="0" dirty="0">
              <a:solidFill>
                <a:srgbClr val="D4D4D4"/>
              </a:solidFill>
              <a:effectLst/>
              <a:latin typeface="Consolas" panose="020B0609020204030204" pitchFamily="49" charset="0"/>
            </a:endParaRPr>
          </a:p>
          <a:p>
            <a:r>
              <a:rPr lang="en-US" sz="3200" b="0" dirty="0">
                <a:solidFill>
                  <a:srgbClr val="569CD6"/>
                </a:solidFill>
                <a:effectLst/>
                <a:latin typeface="Consolas" panose="020B0609020204030204" pitchFamily="49" charset="0"/>
              </a:rPr>
              <a:t>int</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main</a:t>
            </a:r>
            <a:r>
              <a:rPr lang="en-US" sz="3200" b="0" dirty="0">
                <a:solidFill>
                  <a:srgbClr val="D4D4D4"/>
                </a:solidFill>
                <a:effectLst/>
                <a:latin typeface="Consolas" panose="020B0609020204030204" pitchFamily="49" charset="0"/>
              </a:rPr>
              <a:t>()  </a:t>
            </a:r>
          </a:p>
          <a:p>
            <a:r>
              <a:rPr lang="en-US" sz="3200" b="0" dirty="0">
                <a:solidFill>
                  <a:srgbClr val="D4D4D4"/>
                </a:solidFill>
                <a:effectLst/>
                <a:latin typeface="Consolas" panose="020B0609020204030204" pitchFamily="49" charset="0"/>
              </a:rPr>
              <a:t>{  </a:t>
            </a:r>
          </a:p>
          <a:p>
            <a:r>
              <a:rPr lang="en-US" sz="3200" b="0" dirty="0">
                <a:solidFill>
                  <a:srgbClr val="569CD6"/>
                </a:solidFill>
                <a:effectLst/>
                <a:latin typeface="Consolas" panose="020B0609020204030204" pitchFamily="49" charset="0"/>
              </a:rPr>
              <a:t>int</a:t>
            </a:r>
            <a:r>
              <a:rPr lang="en-US" sz="3200" b="0" dirty="0">
                <a:solidFill>
                  <a:srgbClr val="D4D4D4"/>
                </a:solidFill>
                <a:effectLst/>
                <a:latin typeface="Consolas" panose="020B0609020204030204" pitchFamily="49" charset="0"/>
              </a:rPr>
              <a:t> a;</a:t>
            </a:r>
            <a:r>
              <a:rPr lang="en-US" sz="3200" b="0" dirty="0">
                <a:solidFill>
                  <a:srgbClr val="6A9955"/>
                </a:solidFill>
                <a:effectLst/>
                <a:latin typeface="Consolas" panose="020B0609020204030204" pitchFamily="49" charset="0"/>
              </a:rPr>
              <a:t> //auto  </a:t>
            </a:r>
            <a:endParaRPr lang="en-US" sz="3200" b="0" dirty="0">
              <a:solidFill>
                <a:srgbClr val="D4D4D4"/>
              </a:solidFill>
              <a:effectLst/>
              <a:latin typeface="Consolas" panose="020B0609020204030204" pitchFamily="49" charset="0"/>
            </a:endParaRPr>
          </a:p>
          <a:p>
            <a:r>
              <a:rPr lang="en-US" sz="3200" b="0" dirty="0">
                <a:solidFill>
                  <a:srgbClr val="569CD6"/>
                </a:solidFill>
                <a:effectLst/>
                <a:latin typeface="Consolas" panose="020B0609020204030204" pitchFamily="49" charset="0"/>
              </a:rPr>
              <a:t>char</a:t>
            </a:r>
            <a:r>
              <a:rPr lang="en-US" sz="3200" b="0" dirty="0">
                <a:solidFill>
                  <a:srgbClr val="D4D4D4"/>
                </a:solidFill>
                <a:effectLst/>
                <a:latin typeface="Consolas" panose="020B0609020204030204" pitchFamily="49" charset="0"/>
              </a:rPr>
              <a:t> b;  </a:t>
            </a:r>
          </a:p>
          <a:p>
            <a:r>
              <a:rPr lang="en-US" sz="3200" b="0" dirty="0">
                <a:solidFill>
                  <a:srgbClr val="569CD6"/>
                </a:solidFill>
                <a:effectLst/>
                <a:latin typeface="Consolas" panose="020B0609020204030204" pitchFamily="49" charset="0"/>
              </a:rPr>
              <a:t>float</a:t>
            </a:r>
            <a:r>
              <a:rPr lang="en-US" sz="3200" b="0" dirty="0">
                <a:solidFill>
                  <a:srgbClr val="D4D4D4"/>
                </a:solidFill>
                <a:effectLst/>
                <a:latin typeface="Consolas" panose="020B0609020204030204" pitchFamily="49" charset="0"/>
              </a:rPr>
              <a:t> c;   </a:t>
            </a:r>
          </a:p>
          <a:p>
            <a:r>
              <a:rPr lang="en-US" sz="3200" b="0" dirty="0" err="1">
                <a:solidFill>
                  <a:srgbClr val="DCDCAA"/>
                </a:solidFill>
                <a:effectLst/>
                <a:latin typeface="Consolas" panose="020B0609020204030204" pitchFamily="49" charset="0"/>
              </a:rPr>
              <a:t>printf</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a:t>
            </a:r>
            <a:r>
              <a:rPr lang="en-US" sz="3200" b="0" dirty="0">
                <a:solidFill>
                  <a:srgbClr val="9CDCFE"/>
                </a:solidFill>
                <a:effectLst/>
                <a:latin typeface="Consolas" panose="020B0609020204030204" pitchFamily="49" charset="0"/>
              </a:rPr>
              <a:t>%d</a:t>
            </a:r>
            <a:r>
              <a:rPr lang="en-US" sz="3200" b="0" dirty="0">
                <a:solidFill>
                  <a:srgbClr val="CE9178"/>
                </a:solidFill>
                <a:effectLst/>
                <a:latin typeface="Consolas" panose="020B0609020204030204" pitchFamily="49" charset="0"/>
              </a:rPr>
              <a:t> </a:t>
            </a:r>
            <a:r>
              <a:rPr lang="en-US" sz="3200" b="0" dirty="0">
                <a:solidFill>
                  <a:srgbClr val="9CDCFE"/>
                </a:solidFill>
                <a:effectLst/>
                <a:latin typeface="Consolas" panose="020B0609020204030204" pitchFamily="49" charset="0"/>
              </a:rPr>
              <a:t>%c</a:t>
            </a:r>
            <a:r>
              <a:rPr lang="en-US" sz="3200" b="0" dirty="0">
                <a:solidFill>
                  <a:srgbClr val="CE9178"/>
                </a:solidFill>
                <a:effectLst/>
                <a:latin typeface="Consolas" panose="020B0609020204030204" pitchFamily="49" charset="0"/>
              </a:rPr>
              <a:t> </a:t>
            </a:r>
            <a:r>
              <a:rPr lang="en-US" sz="3200" b="0" dirty="0">
                <a:solidFill>
                  <a:srgbClr val="9CDCFE"/>
                </a:solidFill>
                <a:effectLst/>
                <a:latin typeface="Consolas" panose="020B0609020204030204" pitchFamily="49" charset="0"/>
              </a:rPr>
              <a:t>%f</a:t>
            </a:r>
            <a:r>
              <a:rPr lang="en-US" sz="3200" b="0" dirty="0">
                <a:solidFill>
                  <a:srgbClr val="CE9178"/>
                </a:solidFill>
                <a:effectLst/>
                <a:latin typeface="Consolas" panose="020B0609020204030204" pitchFamily="49" charset="0"/>
              </a:rPr>
              <a:t>"</a:t>
            </a:r>
            <a:r>
              <a:rPr lang="en-US" sz="3200" b="0" dirty="0">
                <a:solidFill>
                  <a:srgbClr val="D4D4D4"/>
                </a:solidFill>
                <a:effectLst/>
                <a:latin typeface="Consolas" panose="020B0609020204030204" pitchFamily="49" charset="0"/>
              </a:rPr>
              <a:t>,</a:t>
            </a:r>
            <a:r>
              <a:rPr lang="en-US" sz="3200" b="0" dirty="0" err="1">
                <a:solidFill>
                  <a:srgbClr val="D4D4D4"/>
                </a:solidFill>
                <a:effectLst/>
                <a:latin typeface="Consolas" panose="020B0609020204030204" pitchFamily="49" charset="0"/>
              </a:rPr>
              <a:t>a,b,c</a:t>
            </a:r>
            <a:r>
              <a:rPr lang="en-US" sz="3200" b="0" dirty="0">
                <a:solidFill>
                  <a:srgbClr val="D4D4D4"/>
                </a:solidFill>
                <a:effectLst/>
                <a:latin typeface="Consolas" panose="020B0609020204030204" pitchFamily="49" charset="0"/>
              </a:rPr>
              <a:t>);   </a:t>
            </a:r>
          </a:p>
          <a:p>
            <a:r>
              <a:rPr lang="en-US" sz="3200" b="0" dirty="0">
                <a:solidFill>
                  <a:srgbClr val="C586C0"/>
                </a:solidFill>
                <a:effectLst/>
                <a:latin typeface="Consolas" panose="020B0609020204030204" pitchFamily="49" charset="0"/>
              </a:rPr>
              <a:t>return</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  </a:t>
            </a:r>
          </a:p>
          <a:p>
            <a:r>
              <a:rPr lang="en-US" sz="32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934835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F56A-04BB-756A-9CFB-FBCFCD1323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D4ACEC-EC60-7223-F749-F833DAF65EE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88109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4320-C745-F2B6-42C8-6E5EB65930AC}"/>
              </a:ext>
            </a:extLst>
          </p:cNvPr>
          <p:cNvSpPr>
            <a:spLocks noGrp="1"/>
          </p:cNvSpPr>
          <p:nvPr>
            <p:ph type="title"/>
          </p:nvPr>
        </p:nvSpPr>
        <p:spPr/>
        <p:txBody>
          <a:bodyPr/>
          <a:lstStyle/>
          <a:p>
            <a:r>
              <a:rPr lang="en-US" dirty="0"/>
              <a:t>EXTERN</a:t>
            </a:r>
            <a:endParaRPr lang="en-IN" dirty="0"/>
          </a:p>
        </p:txBody>
      </p:sp>
      <p:sp>
        <p:nvSpPr>
          <p:cNvPr id="3" name="Content Placeholder 2">
            <a:extLst>
              <a:ext uri="{FF2B5EF4-FFF2-40B4-BE49-F238E27FC236}">
                <a16:creationId xmlns:a16="http://schemas.microsoft.com/office/drawing/2014/main" id="{21A3696A-A64A-C70E-F5FB-01046BE2F57B}"/>
              </a:ext>
            </a:extLst>
          </p:cNvPr>
          <p:cNvSpPr>
            <a:spLocks noGrp="1"/>
          </p:cNvSpPr>
          <p:nvPr>
            <p:ph idx="1"/>
          </p:nvPr>
        </p:nvSpPr>
        <p:spPr/>
        <p:txBody>
          <a:bodyPr/>
          <a:lstStyle/>
          <a:p>
            <a:r>
              <a:rPr lang="en-US" dirty="0"/>
              <a:t>Extern storage class simply tells us that the variable is defined elsewhere and not within the same block where it is used.</a:t>
            </a:r>
          </a:p>
          <a:p>
            <a:pPr marL="0" indent="0">
              <a:buNone/>
            </a:pPr>
            <a:endParaRPr lang="en-US" dirty="0"/>
          </a:p>
          <a:p>
            <a:r>
              <a:rPr lang="en-US" dirty="0"/>
              <a:t>an extern variable is nothing but a global variable initialized with a legal value where it is declared in order to be used elsewhere.</a:t>
            </a:r>
          </a:p>
          <a:p>
            <a:r>
              <a:rPr lang="en-US" dirty="0"/>
              <a:t>It can be accessed within any function/block.</a:t>
            </a:r>
          </a:p>
          <a:p>
            <a:r>
              <a:rPr lang="en-US" dirty="0"/>
              <a:t>The default initial value of external integral type is 0 otherwise null.</a:t>
            </a:r>
          </a:p>
          <a:p>
            <a:r>
              <a:rPr lang="en-US" b="0" i="0" dirty="0">
                <a:solidFill>
                  <a:srgbClr val="000000"/>
                </a:solidFill>
                <a:effectLst/>
                <a:latin typeface="inter-regular"/>
              </a:rPr>
              <a:t>An external variable can be declared many times but can be initialized at only once.</a:t>
            </a:r>
          </a:p>
          <a:p>
            <a:endParaRPr lang="en-IN" dirty="0"/>
          </a:p>
        </p:txBody>
      </p:sp>
    </p:spTree>
    <p:extLst>
      <p:ext uri="{BB962C8B-B14F-4D97-AF65-F5344CB8AC3E}">
        <p14:creationId xmlns:p14="http://schemas.microsoft.com/office/powerpoint/2010/main" val="929737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4320-C745-F2B6-42C8-6E5EB65930AC}"/>
              </a:ext>
            </a:extLst>
          </p:cNvPr>
          <p:cNvSpPr>
            <a:spLocks noGrp="1"/>
          </p:cNvSpPr>
          <p:nvPr>
            <p:ph type="title"/>
          </p:nvPr>
        </p:nvSpPr>
        <p:spPr/>
        <p:txBody>
          <a:bodyPr/>
          <a:lstStyle/>
          <a:p>
            <a:r>
              <a:rPr lang="en-US" dirty="0"/>
              <a:t>EXTERN</a:t>
            </a:r>
            <a:endParaRPr lang="en-IN" dirty="0"/>
          </a:p>
        </p:txBody>
      </p:sp>
      <p:sp>
        <p:nvSpPr>
          <p:cNvPr id="3" name="Content Placeholder 2">
            <a:extLst>
              <a:ext uri="{FF2B5EF4-FFF2-40B4-BE49-F238E27FC236}">
                <a16:creationId xmlns:a16="http://schemas.microsoft.com/office/drawing/2014/main" id="{21A3696A-A64A-C70E-F5FB-01046BE2F57B}"/>
              </a:ext>
            </a:extLst>
          </p:cNvPr>
          <p:cNvSpPr>
            <a:spLocks noGrp="1"/>
          </p:cNvSpPr>
          <p:nvPr>
            <p:ph idx="1"/>
          </p:nvPr>
        </p:nvSpPr>
        <p:spPr/>
        <p:txBody>
          <a:bodyPr/>
          <a:lstStyle/>
          <a:p>
            <a:r>
              <a:rPr lang="en-US" dirty="0"/>
              <a:t>Extern storage class simply tells us that the variable is defined elsewhere and not within the same block where it is used.</a:t>
            </a:r>
          </a:p>
          <a:p>
            <a:pPr marL="0" indent="0">
              <a:buNone/>
            </a:pPr>
            <a:endParaRPr lang="en-US" dirty="0"/>
          </a:p>
          <a:p>
            <a:r>
              <a:rPr lang="en-US" dirty="0"/>
              <a:t>an extern variable is nothing but a global variable initialized with a legal value where it is declared in order to be used elsewhere.</a:t>
            </a:r>
          </a:p>
          <a:p>
            <a:r>
              <a:rPr lang="en-US" dirty="0"/>
              <a:t>It can be accessed within any function/block.</a:t>
            </a:r>
          </a:p>
          <a:p>
            <a:r>
              <a:rPr lang="en-US" dirty="0"/>
              <a:t>The default initial value of external integral type is 0 otherwise null.</a:t>
            </a:r>
          </a:p>
          <a:p>
            <a:r>
              <a:rPr lang="en-US" b="0" i="0" dirty="0">
                <a:solidFill>
                  <a:srgbClr val="000000"/>
                </a:solidFill>
                <a:effectLst/>
                <a:latin typeface="inter-regular"/>
              </a:rPr>
              <a:t>An external variable can be declared many times but can be initialized at only once.</a:t>
            </a:r>
          </a:p>
          <a:p>
            <a:endParaRPr lang="en-IN" dirty="0"/>
          </a:p>
        </p:txBody>
      </p:sp>
      <p:sp>
        <p:nvSpPr>
          <p:cNvPr id="5" name="TextBox 4">
            <a:extLst>
              <a:ext uri="{FF2B5EF4-FFF2-40B4-BE49-F238E27FC236}">
                <a16:creationId xmlns:a16="http://schemas.microsoft.com/office/drawing/2014/main" id="{33F1BFC8-9EFC-DFFF-9AF9-CD3E76404A4E}"/>
              </a:ext>
            </a:extLst>
          </p:cNvPr>
          <p:cNvSpPr txBox="1"/>
          <p:nvPr/>
        </p:nvSpPr>
        <p:spPr>
          <a:xfrm>
            <a:off x="1143000" y="2277517"/>
            <a:ext cx="6096000" cy="2677656"/>
          </a:xfrm>
          <a:prstGeom prst="rect">
            <a:avLst/>
          </a:prstGeom>
          <a:solidFill>
            <a:schemeClr val="tx1"/>
          </a:solidFill>
        </p:spPr>
        <p:txBody>
          <a:bodyPr wrap="square">
            <a:spAutoFit/>
          </a:bodyPr>
          <a:lstStyle/>
          <a:p>
            <a:r>
              <a:rPr lang="en-US" sz="2800" b="0" dirty="0">
                <a:solidFill>
                  <a:srgbClr val="C586C0"/>
                </a:solidFill>
                <a:effectLst/>
                <a:latin typeface="Consolas" panose="020B0609020204030204" pitchFamily="49" charset="0"/>
              </a:rPr>
              <a:t>#include</a:t>
            </a:r>
            <a:r>
              <a:rPr lang="en-US" sz="2800" b="0" dirty="0">
                <a:solidFill>
                  <a:srgbClr val="569CD6"/>
                </a:solidFill>
                <a:effectLst/>
                <a:latin typeface="Consolas" panose="020B0609020204030204" pitchFamily="49" charset="0"/>
              </a:rPr>
              <a:t> </a:t>
            </a:r>
            <a:r>
              <a:rPr lang="en-US" sz="2800" b="0" dirty="0">
                <a:solidFill>
                  <a:srgbClr val="CE9178"/>
                </a:solidFill>
                <a:effectLst/>
                <a:latin typeface="Consolas" panose="020B0609020204030204" pitchFamily="49" charset="0"/>
              </a:rPr>
              <a:t>&lt;</a:t>
            </a:r>
            <a:r>
              <a:rPr lang="en-US" sz="2800" b="0" dirty="0" err="1">
                <a:solidFill>
                  <a:srgbClr val="CE9178"/>
                </a:solidFill>
                <a:effectLst/>
                <a:latin typeface="Consolas" panose="020B0609020204030204" pitchFamily="49" charset="0"/>
              </a:rPr>
              <a:t>stdio.h</a:t>
            </a:r>
            <a:r>
              <a:rPr lang="en-US" sz="2800" b="0" dirty="0">
                <a:solidFill>
                  <a:srgbClr val="CE9178"/>
                </a:solidFill>
                <a:effectLst/>
                <a:latin typeface="Consolas" panose="020B0609020204030204" pitchFamily="49" charset="0"/>
              </a:rPr>
              <a:t>&gt;</a:t>
            </a:r>
            <a:r>
              <a:rPr lang="en-US" sz="2800" b="0" dirty="0">
                <a:solidFill>
                  <a:srgbClr val="569CD6"/>
                </a:solidFill>
                <a:effectLst/>
                <a:latin typeface="Consolas" panose="020B0609020204030204" pitchFamily="49" charset="0"/>
              </a:rPr>
              <a:t>  </a:t>
            </a:r>
            <a:endParaRPr lang="en-US" sz="2800" b="0" dirty="0">
              <a:solidFill>
                <a:srgbClr val="D4D4D4"/>
              </a:solidFill>
              <a:effectLst/>
              <a:latin typeface="Consolas" panose="020B0609020204030204" pitchFamily="49" charset="0"/>
            </a:endParaRPr>
          </a:p>
          <a:p>
            <a:r>
              <a:rPr lang="en-US" sz="2800" b="0" dirty="0">
                <a:solidFill>
                  <a:srgbClr val="569CD6"/>
                </a:solidFill>
                <a:effectLst/>
                <a:latin typeface="Consolas" panose="020B0609020204030204" pitchFamily="49" charset="0"/>
              </a:rPr>
              <a:t>extern</a:t>
            </a:r>
            <a:r>
              <a:rPr lang="en-US" sz="2800" b="0" dirty="0">
                <a:solidFill>
                  <a:srgbClr val="D4D4D4"/>
                </a:solidFill>
                <a:effectLst/>
                <a:latin typeface="Consolas" panose="020B0609020204030204" pitchFamily="49" charset="0"/>
              </a:rPr>
              <a:t> </a:t>
            </a:r>
            <a:r>
              <a:rPr lang="en-US" sz="2800" b="0" dirty="0">
                <a:solidFill>
                  <a:srgbClr val="569CD6"/>
                </a:solidFill>
                <a:effectLst/>
                <a:latin typeface="Consolas" panose="020B0609020204030204" pitchFamily="49" charset="0"/>
              </a:rPr>
              <a:t>int</a:t>
            </a:r>
            <a:r>
              <a:rPr lang="en-US" sz="2800" b="0" dirty="0">
                <a:solidFill>
                  <a:srgbClr val="D4D4D4"/>
                </a:solidFill>
                <a:effectLst/>
                <a:latin typeface="Consolas" panose="020B0609020204030204" pitchFamily="49" charset="0"/>
              </a:rPr>
              <a:t> a;  </a:t>
            </a:r>
          </a:p>
          <a:p>
            <a:r>
              <a:rPr lang="en-US" sz="2800" b="0" dirty="0">
                <a:solidFill>
                  <a:srgbClr val="569CD6"/>
                </a:solidFill>
                <a:effectLst/>
                <a:latin typeface="Consolas" panose="020B0609020204030204" pitchFamily="49" charset="0"/>
              </a:rPr>
              <a:t>int</a:t>
            </a:r>
            <a:r>
              <a:rPr lang="en-US" sz="2800" b="0" dirty="0">
                <a:solidFill>
                  <a:srgbClr val="D4D4D4"/>
                </a:solidFill>
                <a:effectLst/>
                <a:latin typeface="Consolas" panose="020B0609020204030204" pitchFamily="49" charset="0"/>
              </a:rPr>
              <a:t> </a:t>
            </a:r>
            <a:r>
              <a:rPr lang="en-US" sz="2800" b="0" dirty="0">
                <a:solidFill>
                  <a:srgbClr val="DCDCAA"/>
                </a:solidFill>
                <a:effectLst/>
                <a:latin typeface="Consolas" panose="020B0609020204030204" pitchFamily="49" charset="0"/>
              </a:rPr>
              <a:t>main</a:t>
            </a:r>
            <a:r>
              <a:rPr lang="en-US" sz="2800" b="0" dirty="0">
                <a:solidFill>
                  <a:srgbClr val="D4D4D4"/>
                </a:solidFill>
                <a:effectLst/>
                <a:latin typeface="Consolas" panose="020B0609020204030204" pitchFamily="49" charset="0"/>
              </a:rPr>
              <a:t>()  </a:t>
            </a:r>
          </a:p>
          <a:p>
            <a:r>
              <a:rPr lang="en-US" sz="2800" b="0" dirty="0">
                <a:solidFill>
                  <a:srgbClr val="D4D4D4"/>
                </a:solidFill>
                <a:effectLst/>
                <a:latin typeface="Consolas" panose="020B0609020204030204" pitchFamily="49" charset="0"/>
              </a:rPr>
              <a:t>{   </a:t>
            </a:r>
          </a:p>
          <a:p>
            <a:r>
              <a:rPr lang="en-US" sz="2800" b="0" dirty="0" err="1">
                <a:solidFill>
                  <a:srgbClr val="DCDCAA"/>
                </a:solidFill>
                <a:effectLst/>
                <a:latin typeface="Consolas" panose="020B0609020204030204" pitchFamily="49" charset="0"/>
              </a:rPr>
              <a:t>printf</a:t>
            </a:r>
            <a:r>
              <a:rPr lang="en-US" sz="2800" b="0" dirty="0">
                <a:solidFill>
                  <a:srgbClr val="D4D4D4"/>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800" b="0" dirty="0">
                <a:solidFill>
                  <a:srgbClr val="9CDCFE"/>
                </a:solidFill>
                <a:effectLst/>
                <a:latin typeface="Consolas" panose="020B0609020204030204" pitchFamily="49" charset="0"/>
              </a:rPr>
              <a:t>%</a:t>
            </a:r>
            <a:r>
              <a:rPr lang="en-US" sz="2800" b="0" dirty="0" err="1">
                <a:solidFill>
                  <a:srgbClr val="9CDCFE"/>
                </a:solidFill>
                <a:effectLst/>
                <a:latin typeface="Consolas" panose="020B0609020204030204" pitchFamily="49" charset="0"/>
              </a:rPr>
              <a:t>d</a:t>
            </a:r>
            <a:r>
              <a:rPr lang="en-US" sz="2800" b="0" dirty="0" err="1">
                <a:solidFill>
                  <a:srgbClr val="CE9178"/>
                </a:solidFill>
                <a:effectLst/>
                <a:latin typeface="Consolas" panose="020B0609020204030204" pitchFamily="49" charset="0"/>
              </a:rPr>
              <a:t>"</a:t>
            </a:r>
            <a:r>
              <a:rPr lang="en-US" sz="2800" b="0" dirty="0" err="1">
                <a:solidFill>
                  <a:srgbClr val="D4D4D4"/>
                </a:solidFill>
                <a:effectLst/>
                <a:latin typeface="Consolas" panose="020B0609020204030204" pitchFamily="49" charset="0"/>
              </a:rPr>
              <a:t>,a</a:t>
            </a:r>
            <a:r>
              <a:rPr lang="en-US" sz="2800" b="0" dirty="0">
                <a:solidFill>
                  <a:srgbClr val="D4D4D4"/>
                </a:solidFill>
                <a:effectLst/>
                <a:latin typeface="Consolas" panose="020B0609020204030204" pitchFamily="49" charset="0"/>
              </a:rPr>
              <a:t>);  </a:t>
            </a:r>
          </a:p>
          <a:p>
            <a:r>
              <a:rPr lang="en-US" sz="28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20991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CC1C-29DB-5EE2-3AEB-43442B01E615}"/>
              </a:ext>
            </a:extLst>
          </p:cNvPr>
          <p:cNvSpPr>
            <a:spLocks noGrp="1"/>
          </p:cNvSpPr>
          <p:nvPr>
            <p:ph type="title"/>
          </p:nvPr>
        </p:nvSpPr>
        <p:spPr/>
        <p:txBody>
          <a:bodyPr/>
          <a:lstStyle/>
          <a:p>
            <a:r>
              <a:rPr lang="en-US" dirty="0"/>
              <a:t>ASCII?</a:t>
            </a:r>
            <a:endParaRPr lang="en-IN" dirty="0"/>
          </a:p>
        </p:txBody>
      </p:sp>
      <p:sp>
        <p:nvSpPr>
          <p:cNvPr id="3" name="Content Placeholder 2">
            <a:extLst>
              <a:ext uri="{FF2B5EF4-FFF2-40B4-BE49-F238E27FC236}">
                <a16:creationId xmlns:a16="http://schemas.microsoft.com/office/drawing/2014/main" id="{654A666B-31E8-8AD4-9435-91DC2451F175}"/>
              </a:ext>
            </a:extLst>
          </p:cNvPr>
          <p:cNvSpPr>
            <a:spLocks noGrp="1"/>
          </p:cNvSpPr>
          <p:nvPr>
            <p:ph idx="1"/>
          </p:nvPr>
        </p:nvSpPr>
        <p:spPr/>
        <p:txBody>
          <a:bodyPr/>
          <a:lstStyle/>
          <a:p>
            <a:r>
              <a:rPr lang="en-US" b="1" i="0" u="sng" dirty="0">
                <a:effectLst/>
                <a:latin typeface="urw-din"/>
                <a:hlinkClick r:id="rId2"/>
              </a:rPr>
              <a:t>ASCII (American Standard Code for Information Interchange)</a:t>
            </a:r>
            <a:r>
              <a:rPr lang="en-US" b="0" i="0" dirty="0">
                <a:solidFill>
                  <a:srgbClr val="273239"/>
                </a:solidFill>
                <a:effectLst/>
                <a:latin typeface="urw-din"/>
              </a:rPr>
              <a:t> is a standard character encoding used in telecommunication. The ASCII pronounced ‘ask-</a:t>
            </a:r>
            <a:r>
              <a:rPr lang="en-US" b="0" i="0" dirty="0" err="1">
                <a:solidFill>
                  <a:srgbClr val="273239"/>
                </a:solidFill>
                <a:effectLst/>
                <a:latin typeface="urw-din"/>
              </a:rPr>
              <a:t>ee</a:t>
            </a:r>
            <a:r>
              <a:rPr lang="en-US" b="0" i="0" dirty="0">
                <a:solidFill>
                  <a:srgbClr val="273239"/>
                </a:solidFill>
                <a:effectLst/>
                <a:latin typeface="urw-din"/>
              </a:rPr>
              <a:t>’ , is strictly a seven bit code based on English alphabet. ASCII codes are used to represent alphanumeric data .</a:t>
            </a:r>
          </a:p>
          <a:p>
            <a:r>
              <a:rPr lang="en-US" b="0" i="0" dirty="0">
                <a:solidFill>
                  <a:srgbClr val="273239"/>
                </a:solidFill>
                <a:effectLst/>
                <a:latin typeface="urw-din"/>
              </a:rPr>
              <a:t>it is a seven bit code , it can at the most represent 128 characters. it currently defines 95 printable characters including 26 upper case letters (A to Z) , 26 lower case letters , 10 numerals (0 to 9) and 33 special characters including mathematical symbols, punctuation marks and space character.</a:t>
            </a:r>
            <a:endParaRPr lang="en-IN" dirty="0"/>
          </a:p>
        </p:txBody>
      </p:sp>
    </p:spTree>
    <p:extLst>
      <p:ext uri="{BB962C8B-B14F-4D97-AF65-F5344CB8AC3E}">
        <p14:creationId xmlns:p14="http://schemas.microsoft.com/office/powerpoint/2010/main" val="2991892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3A39-A95E-6E8C-2629-A6D01592A16B}"/>
              </a:ext>
            </a:extLst>
          </p:cNvPr>
          <p:cNvSpPr>
            <a:spLocks noGrp="1"/>
          </p:cNvSpPr>
          <p:nvPr>
            <p:ph type="title"/>
          </p:nvPr>
        </p:nvSpPr>
        <p:spPr/>
        <p:txBody>
          <a:bodyPr/>
          <a:lstStyle/>
          <a:p>
            <a:r>
              <a:rPr lang="en-IN" dirty="0"/>
              <a:t>Static</a:t>
            </a:r>
          </a:p>
        </p:txBody>
      </p:sp>
      <p:sp>
        <p:nvSpPr>
          <p:cNvPr id="3" name="Content Placeholder 2">
            <a:extLst>
              <a:ext uri="{FF2B5EF4-FFF2-40B4-BE49-F238E27FC236}">
                <a16:creationId xmlns:a16="http://schemas.microsoft.com/office/drawing/2014/main" id="{EA476413-0C5B-5773-87BB-7EC9C3661861}"/>
              </a:ext>
            </a:extLst>
          </p:cNvPr>
          <p:cNvSpPr>
            <a:spLocks noGrp="1"/>
          </p:cNvSpPr>
          <p:nvPr>
            <p:ph idx="1"/>
          </p:nvPr>
        </p:nvSpPr>
        <p:spPr/>
        <p:txBody>
          <a:bodyPr/>
          <a:lstStyle/>
          <a:p>
            <a:r>
              <a:rPr lang="en-US" dirty="0"/>
              <a:t>Static variables have a property of preserving their value even after they are out of their scope! Hence, static variables preserve their previous value in their previous scope and are not initialized again in the new scope. </a:t>
            </a:r>
            <a:endParaRPr lang="en-IN" dirty="0"/>
          </a:p>
        </p:txBody>
      </p:sp>
    </p:spTree>
    <p:extLst>
      <p:ext uri="{BB962C8B-B14F-4D97-AF65-F5344CB8AC3E}">
        <p14:creationId xmlns:p14="http://schemas.microsoft.com/office/powerpoint/2010/main" val="3030272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3A39-A95E-6E8C-2629-A6D01592A16B}"/>
              </a:ext>
            </a:extLst>
          </p:cNvPr>
          <p:cNvSpPr>
            <a:spLocks noGrp="1"/>
          </p:cNvSpPr>
          <p:nvPr>
            <p:ph type="title"/>
          </p:nvPr>
        </p:nvSpPr>
        <p:spPr/>
        <p:txBody>
          <a:bodyPr/>
          <a:lstStyle/>
          <a:p>
            <a:r>
              <a:rPr lang="en-IN" dirty="0"/>
              <a:t>Static</a:t>
            </a:r>
          </a:p>
        </p:txBody>
      </p:sp>
      <p:sp>
        <p:nvSpPr>
          <p:cNvPr id="3" name="Content Placeholder 2">
            <a:extLst>
              <a:ext uri="{FF2B5EF4-FFF2-40B4-BE49-F238E27FC236}">
                <a16:creationId xmlns:a16="http://schemas.microsoft.com/office/drawing/2014/main" id="{EA476413-0C5B-5773-87BB-7EC9C3661861}"/>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The variables defined as static specifier can hold their value between the multiple function calls.</a:t>
            </a:r>
          </a:p>
          <a:p>
            <a:pPr algn="just">
              <a:buFont typeface="Arial" panose="020B0604020202020204" pitchFamily="34" charset="0"/>
              <a:buChar char="•"/>
            </a:pPr>
            <a:r>
              <a:rPr lang="en-US" b="0" i="0" dirty="0">
                <a:solidFill>
                  <a:srgbClr val="000000"/>
                </a:solidFill>
                <a:effectLst/>
                <a:latin typeface="inter-regular"/>
              </a:rPr>
              <a:t>Static local variables are visible only to the function or the block in which they are defined.</a:t>
            </a:r>
          </a:p>
          <a:p>
            <a:pPr algn="just">
              <a:buFont typeface="Arial" panose="020B0604020202020204" pitchFamily="34" charset="0"/>
              <a:buChar char="•"/>
            </a:pPr>
            <a:r>
              <a:rPr lang="en-US" b="0" i="0" dirty="0">
                <a:solidFill>
                  <a:srgbClr val="000000"/>
                </a:solidFill>
                <a:effectLst/>
                <a:latin typeface="inter-regular"/>
              </a:rPr>
              <a:t>A same static variable can be declared many times but can be assigned at only one time.</a:t>
            </a:r>
          </a:p>
          <a:p>
            <a:pPr algn="just">
              <a:buFont typeface="Arial" panose="020B0604020202020204" pitchFamily="34" charset="0"/>
              <a:buChar char="•"/>
            </a:pPr>
            <a:r>
              <a:rPr lang="en-US" b="0" i="0" dirty="0">
                <a:solidFill>
                  <a:srgbClr val="000000"/>
                </a:solidFill>
                <a:effectLst/>
                <a:latin typeface="inter-regular"/>
              </a:rPr>
              <a:t>Default initial value of the static integral variable is 0 otherwise null.</a:t>
            </a:r>
          </a:p>
          <a:p>
            <a:pPr algn="just">
              <a:buFont typeface="Arial" panose="020B0604020202020204" pitchFamily="34" charset="0"/>
              <a:buChar char="•"/>
            </a:pPr>
            <a:r>
              <a:rPr lang="en-US" b="0" i="0" dirty="0">
                <a:solidFill>
                  <a:srgbClr val="000000"/>
                </a:solidFill>
                <a:effectLst/>
                <a:latin typeface="inter-regular"/>
              </a:rPr>
              <a:t>The keyword used to define static variable is static.</a:t>
            </a:r>
          </a:p>
          <a:p>
            <a:endParaRPr lang="en-IN" dirty="0"/>
          </a:p>
        </p:txBody>
      </p:sp>
    </p:spTree>
    <p:extLst>
      <p:ext uri="{BB962C8B-B14F-4D97-AF65-F5344CB8AC3E}">
        <p14:creationId xmlns:p14="http://schemas.microsoft.com/office/powerpoint/2010/main" val="1997929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3A39-A95E-6E8C-2629-A6D01592A16B}"/>
              </a:ext>
            </a:extLst>
          </p:cNvPr>
          <p:cNvSpPr>
            <a:spLocks noGrp="1"/>
          </p:cNvSpPr>
          <p:nvPr>
            <p:ph type="title"/>
          </p:nvPr>
        </p:nvSpPr>
        <p:spPr/>
        <p:txBody>
          <a:bodyPr/>
          <a:lstStyle/>
          <a:p>
            <a:r>
              <a:rPr lang="en-IN" dirty="0"/>
              <a:t>Static</a:t>
            </a:r>
          </a:p>
        </p:txBody>
      </p:sp>
      <p:sp>
        <p:nvSpPr>
          <p:cNvPr id="3" name="Content Placeholder 2">
            <a:extLst>
              <a:ext uri="{FF2B5EF4-FFF2-40B4-BE49-F238E27FC236}">
                <a16:creationId xmlns:a16="http://schemas.microsoft.com/office/drawing/2014/main" id="{EA476413-0C5B-5773-87BB-7EC9C3661861}"/>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The variables defined as static specifier can hold their value between the multiple function calls.</a:t>
            </a:r>
          </a:p>
          <a:p>
            <a:pPr algn="just">
              <a:buFont typeface="Arial" panose="020B0604020202020204" pitchFamily="34" charset="0"/>
              <a:buChar char="•"/>
            </a:pPr>
            <a:r>
              <a:rPr lang="en-US" b="0" i="0" dirty="0">
                <a:solidFill>
                  <a:srgbClr val="000000"/>
                </a:solidFill>
                <a:effectLst/>
                <a:latin typeface="inter-regular"/>
              </a:rPr>
              <a:t>Static local variables are visible only to the function or the block in which they are defined.</a:t>
            </a:r>
          </a:p>
          <a:p>
            <a:pPr algn="just">
              <a:buFont typeface="Arial" panose="020B0604020202020204" pitchFamily="34" charset="0"/>
              <a:buChar char="•"/>
            </a:pPr>
            <a:r>
              <a:rPr lang="en-US" b="0" i="0" dirty="0">
                <a:solidFill>
                  <a:srgbClr val="000000"/>
                </a:solidFill>
                <a:effectLst/>
                <a:latin typeface="inter-regular"/>
              </a:rPr>
              <a:t>A same static variable can be declared many times but can be assigned at only one time.</a:t>
            </a:r>
          </a:p>
          <a:p>
            <a:pPr algn="just">
              <a:buFont typeface="Arial" panose="020B0604020202020204" pitchFamily="34" charset="0"/>
              <a:buChar char="•"/>
            </a:pPr>
            <a:r>
              <a:rPr lang="en-US" b="0" i="0" dirty="0">
                <a:solidFill>
                  <a:srgbClr val="000000"/>
                </a:solidFill>
                <a:effectLst/>
                <a:latin typeface="inter-regular"/>
              </a:rPr>
              <a:t>Default initial value of the static integral variable is 0 otherwise null.</a:t>
            </a:r>
          </a:p>
          <a:p>
            <a:pPr algn="just">
              <a:buFont typeface="Arial" panose="020B0604020202020204" pitchFamily="34" charset="0"/>
              <a:buChar char="•"/>
            </a:pPr>
            <a:r>
              <a:rPr lang="en-US" b="0" i="0" dirty="0">
                <a:solidFill>
                  <a:srgbClr val="000000"/>
                </a:solidFill>
                <a:effectLst/>
                <a:latin typeface="inter-regular"/>
              </a:rPr>
              <a:t>The keyword used to define static variable is static.</a:t>
            </a:r>
          </a:p>
          <a:p>
            <a:endParaRPr lang="en-IN" dirty="0"/>
          </a:p>
        </p:txBody>
      </p:sp>
      <p:sp>
        <p:nvSpPr>
          <p:cNvPr id="5" name="TextBox 4">
            <a:extLst>
              <a:ext uri="{FF2B5EF4-FFF2-40B4-BE49-F238E27FC236}">
                <a16:creationId xmlns:a16="http://schemas.microsoft.com/office/drawing/2014/main" id="{8D9A3E5E-7A3A-E2B5-D990-2C7E2D2F0425}"/>
              </a:ext>
            </a:extLst>
          </p:cNvPr>
          <p:cNvSpPr txBox="1"/>
          <p:nvPr/>
        </p:nvSpPr>
        <p:spPr>
          <a:xfrm>
            <a:off x="1691640" y="0"/>
            <a:ext cx="5684520" cy="6001643"/>
          </a:xfrm>
          <a:prstGeom prst="rect">
            <a:avLst/>
          </a:prstGeom>
          <a:solidFill>
            <a:schemeClr val="tx1"/>
          </a:solidFill>
        </p:spPr>
        <p:txBody>
          <a:bodyPr wrap="square">
            <a:spAutoFit/>
          </a:bodyPr>
          <a:lstStyle/>
          <a:p>
            <a:r>
              <a:rPr lang="en-IN" sz="2400" b="0" dirty="0">
                <a:solidFill>
                  <a:srgbClr val="C586C0"/>
                </a:solidFill>
                <a:effectLst/>
                <a:latin typeface="Consolas" panose="020B0609020204030204" pitchFamily="49" charset="0"/>
              </a:rPr>
              <a:t>#include</a:t>
            </a:r>
            <a:r>
              <a:rPr lang="en-IN" sz="2400" b="0" dirty="0">
                <a:solidFill>
                  <a:srgbClr val="569CD6"/>
                </a:solidFill>
                <a:effectLst/>
                <a:latin typeface="Consolas" panose="020B0609020204030204" pitchFamily="49" charset="0"/>
              </a:rPr>
              <a:t> </a:t>
            </a:r>
            <a:r>
              <a:rPr lang="en-IN" sz="2400" b="0" dirty="0">
                <a:solidFill>
                  <a:srgbClr val="CE9178"/>
                </a:solidFill>
                <a:effectLst/>
                <a:latin typeface="Consolas" panose="020B0609020204030204" pitchFamily="49" charset="0"/>
              </a:rPr>
              <a:t>&lt;</a:t>
            </a:r>
            <a:r>
              <a:rPr lang="en-IN" sz="2400" b="0" dirty="0" err="1">
                <a:solidFill>
                  <a:srgbClr val="CE9178"/>
                </a:solidFill>
                <a:effectLst/>
                <a:latin typeface="Consolas" panose="020B0609020204030204" pitchFamily="49" charset="0"/>
              </a:rPr>
              <a:t>stdio.h</a:t>
            </a:r>
            <a:r>
              <a:rPr lang="en-IN" sz="2400" b="0" dirty="0">
                <a:solidFill>
                  <a:srgbClr val="CE9178"/>
                </a:solidFill>
                <a:effectLst/>
                <a:latin typeface="Consolas" panose="020B0609020204030204" pitchFamily="49" charset="0"/>
              </a:rPr>
              <a:t>&gt;</a:t>
            </a:r>
            <a:r>
              <a:rPr lang="en-IN" sz="2400" b="0" dirty="0">
                <a:solidFill>
                  <a:srgbClr val="569CD6"/>
                </a:solidFill>
                <a:effectLst/>
                <a:latin typeface="Consolas" panose="020B0609020204030204" pitchFamily="49" charset="0"/>
              </a:rPr>
              <a:t>  </a:t>
            </a:r>
            <a:endParaRPr lang="en-IN" sz="2400" b="0" dirty="0">
              <a:solidFill>
                <a:srgbClr val="D4D4D4"/>
              </a:solidFill>
              <a:effectLst/>
              <a:latin typeface="Consolas" panose="020B0609020204030204" pitchFamily="49" charset="0"/>
            </a:endParaRPr>
          </a:p>
          <a:p>
            <a:r>
              <a:rPr lang="en-IN" sz="2400" b="0" dirty="0">
                <a:solidFill>
                  <a:srgbClr val="569CD6"/>
                </a:solidFill>
                <a:effectLst/>
                <a:latin typeface="Consolas" panose="020B0609020204030204" pitchFamily="49" charset="0"/>
              </a:rPr>
              <a:t>int</a:t>
            </a:r>
            <a:r>
              <a:rPr lang="en-IN" sz="2400" b="0" dirty="0">
                <a:solidFill>
                  <a:srgbClr val="D4D4D4"/>
                </a:solidFill>
                <a:effectLst/>
                <a:latin typeface="Consolas" panose="020B0609020204030204" pitchFamily="49" charset="0"/>
              </a:rPr>
              <a:t> </a:t>
            </a:r>
            <a:r>
              <a:rPr lang="en-IN" sz="2400" b="0" dirty="0" err="1">
                <a:solidFill>
                  <a:srgbClr val="DCDCAA"/>
                </a:solidFill>
                <a:effectLst/>
                <a:latin typeface="Consolas" panose="020B0609020204030204" pitchFamily="49" charset="0"/>
              </a:rPr>
              <a:t>fn</a:t>
            </a:r>
            <a:r>
              <a:rPr lang="en-IN" sz="2400" b="0" dirty="0">
                <a:solidFill>
                  <a:srgbClr val="D4D4D4"/>
                </a:solidFill>
                <a:effectLst/>
                <a:latin typeface="Consolas" panose="020B0609020204030204" pitchFamily="49" charset="0"/>
              </a:rPr>
              <a:t>()</a:t>
            </a:r>
          </a:p>
          <a:p>
            <a:r>
              <a:rPr lang="en-IN" sz="2400" b="0" dirty="0">
                <a:solidFill>
                  <a:srgbClr val="D4D4D4"/>
                </a:solidFill>
                <a:effectLst/>
                <a:latin typeface="Consolas" panose="020B0609020204030204" pitchFamily="49" charset="0"/>
              </a:rPr>
              <a:t>{</a:t>
            </a:r>
          </a:p>
          <a:p>
            <a:r>
              <a:rPr lang="en-IN" sz="2400" b="0" dirty="0">
                <a:solidFill>
                  <a:srgbClr val="D4D4D4"/>
                </a:solidFill>
                <a:effectLst/>
                <a:latin typeface="Consolas" panose="020B0609020204030204" pitchFamily="49" charset="0"/>
              </a:rPr>
              <a:t>    </a:t>
            </a:r>
            <a:r>
              <a:rPr lang="en-IN" sz="2400" b="0" dirty="0">
                <a:solidFill>
                  <a:srgbClr val="569CD6"/>
                </a:solidFill>
                <a:effectLst/>
                <a:latin typeface="Consolas" panose="020B0609020204030204" pitchFamily="49" charset="0"/>
              </a:rPr>
              <a:t>static</a:t>
            </a:r>
            <a:r>
              <a:rPr lang="en-IN" sz="2400" b="0" dirty="0">
                <a:solidFill>
                  <a:srgbClr val="D4D4D4"/>
                </a:solidFill>
                <a:effectLst/>
                <a:latin typeface="Consolas" panose="020B0609020204030204" pitchFamily="49" charset="0"/>
              </a:rPr>
              <a:t> </a:t>
            </a:r>
            <a:r>
              <a:rPr lang="en-IN" sz="2400" b="0" dirty="0">
                <a:solidFill>
                  <a:srgbClr val="569CD6"/>
                </a:solidFill>
                <a:effectLst/>
                <a:latin typeface="Consolas" panose="020B0609020204030204" pitchFamily="49" charset="0"/>
              </a:rPr>
              <a:t>int</a:t>
            </a:r>
            <a:r>
              <a:rPr lang="en-IN" sz="2400" b="0" dirty="0">
                <a:solidFill>
                  <a:srgbClr val="D4D4D4"/>
                </a:solidFill>
                <a:effectLst/>
                <a:latin typeface="Consolas" panose="020B0609020204030204" pitchFamily="49" charset="0"/>
              </a:rPr>
              <a:t> a = </a:t>
            </a:r>
            <a:r>
              <a:rPr lang="en-IN" sz="2400" b="0" dirty="0">
                <a:solidFill>
                  <a:srgbClr val="B5CEA8"/>
                </a:solidFill>
                <a:effectLst/>
                <a:latin typeface="Consolas" panose="020B0609020204030204" pitchFamily="49" charset="0"/>
              </a:rPr>
              <a:t>5</a:t>
            </a:r>
            <a:r>
              <a:rPr lang="en-IN" sz="2400" b="0" dirty="0">
                <a:solidFill>
                  <a:srgbClr val="D4D4D4"/>
                </a:solidFill>
                <a:effectLst/>
                <a:latin typeface="Consolas" panose="020B0609020204030204" pitchFamily="49" charset="0"/>
              </a:rPr>
              <a:t>;</a:t>
            </a:r>
          </a:p>
          <a:p>
            <a:r>
              <a:rPr lang="en-IN" sz="2400" b="0" dirty="0">
                <a:solidFill>
                  <a:srgbClr val="D4D4D4"/>
                </a:solidFill>
                <a:effectLst/>
                <a:latin typeface="Consolas" panose="020B0609020204030204" pitchFamily="49" charset="0"/>
              </a:rPr>
              <a:t>    a++;</a:t>
            </a:r>
          </a:p>
          <a:p>
            <a:r>
              <a:rPr lang="en-IN" sz="2400" b="0" dirty="0">
                <a:solidFill>
                  <a:srgbClr val="D4D4D4"/>
                </a:solidFill>
                <a:effectLst/>
                <a:latin typeface="Consolas" panose="020B0609020204030204" pitchFamily="49" charset="0"/>
              </a:rPr>
              <a:t>    </a:t>
            </a:r>
            <a:r>
              <a:rPr lang="en-IN" sz="2400" b="0" dirty="0">
                <a:solidFill>
                  <a:srgbClr val="C586C0"/>
                </a:solidFill>
                <a:effectLst/>
                <a:latin typeface="Consolas" panose="020B0609020204030204" pitchFamily="49" charset="0"/>
              </a:rPr>
              <a:t>return</a:t>
            </a:r>
            <a:r>
              <a:rPr lang="en-IN" sz="2400" b="0" dirty="0">
                <a:solidFill>
                  <a:srgbClr val="D4D4D4"/>
                </a:solidFill>
                <a:effectLst/>
                <a:latin typeface="Consolas" panose="020B0609020204030204" pitchFamily="49" charset="0"/>
              </a:rPr>
              <a:t> a;</a:t>
            </a:r>
          </a:p>
          <a:p>
            <a:r>
              <a:rPr lang="en-IN" sz="2400" b="0" dirty="0">
                <a:solidFill>
                  <a:srgbClr val="D4D4D4"/>
                </a:solidFill>
                <a:effectLst/>
                <a:latin typeface="Consolas" panose="020B0609020204030204" pitchFamily="49" charset="0"/>
              </a:rPr>
              <a:t>} </a:t>
            </a:r>
          </a:p>
          <a:p>
            <a:r>
              <a:rPr lang="en-IN" sz="2400" b="0" dirty="0">
                <a:solidFill>
                  <a:srgbClr val="569CD6"/>
                </a:solidFill>
                <a:effectLst/>
                <a:latin typeface="Consolas" panose="020B0609020204030204" pitchFamily="49" charset="0"/>
              </a:rPr>
              <a:t>int</a:t>
            </a:r>
            <a:r>
              <a:rPr lang="en-IN" sz="2400" b="0" dirty="0">
                <a:solidFill>
                  <a:srgbClr val="D4D4D4"/>
                </a:solidFill>
                <a:effectLst/>
                <a:latin typeface="Consolas" panose="020B0609020204030204" pitchFamily="49" charset="0"/>
              </a:rPr>
              <a:t> </a:t>
            </a:r>
            <a:r>
              <a:rPr lang="en-IN" sz="2400" b="0" dirty="0">
                <a:solidFill>
                  <a:srgbClr val="DCDCAA"/>
                </a:solidFill>
                <a:effectLst/>
                <a:latin typeface="Consolas" panose="020B0609020204030204" pitchFamily="49" charset="0"/>
              </a:rPr>
              <a:t>main</a:t>
            </a:r>
            <a:r>
              <a:rPr lang="en-IN" sz="2400" b="0" dirty="0">
                <a:solidFill>
                  <a:srgbClr val="D4D4D4"/>
                </a:solidFill>
                <a:effectLst/>
                <a:latin typeface="Consolas" panose="020B0609020204030204" pitchFamily="49" charset="0"/>
              </a:rPr>
              <a:t>()  </a:t>
            </a:r>
          </a:p>
          <a:p>
            <a:r>
              <a:rPr lang="en-IN" sz="2400" b="0" dirty="0">
                <a:solidFill>
                  <a:srgbClr val="D4D4D4"/>
                </a:solidFill>
                <a:effectLst/>
                <a:latin typeface="Consolas" panose="020B0609020204030204" pitchFamily="49" charset="0"/>
              </a:rPr>
              <a:t>{   </a:t>
            </a:r>
          </a:p>
          <a:p>
            <a:r>
              <a:rPr lang="en-IN" sz="2400" b="0" dirty="0">
                <a:solidFill>
                  <a:srgbClr val="D4D4D4"/>
                </a:solidFill>
                <a:effectLst/>
                <a:latin typeface="Consolas" panose="020B0609020204030204" pitchFamily="49" charset="0"/>
              </a:rPr>
              <a:t>   </a:t>
            </a:r>
            <a:r>
              <a:rPr lang="en-IN" sz="2400" b="0" dirty="0">
                <a:solidFill>
                  <a:srgbClr val="569CD6"/>
                </a:solidFill>
                <a:effectLst/>
                <a:latin typeface="Consolas" panose="020B0609020204030204" pitchFamily="49" charset="0"/>
              </a:rPr>
              <a:t>int</a:t>
            </a:r>
            <a:r>
              <a:rPr lang="en-IN" sz="2400" b="0" dirty="0">
                <a:solidFill>
                  <a:srgbClr val="D4D4D4"/>
                </a:solidFill>
                <a:effectLst/>
                <a:latin typeface="Consolas" panose="020B0609020204030204" pitchFamily="49" charset="0"/>
              </a:rPr>
              <a:t> a = </a:t>
            </a:r>
            <a:r>
              <a:rPr lang="en-IN" sz="2400" b="0" dirty="0" err="1">
                <a:solidFill>
                  <a:srgbClr val="DCDCAA"/>
                </a:solidFill>
                <a:effectLst/>
                <a:latin typeface="Consolas" panose="020B0609020204030204" pitchFamily="49" charset="0"/>
              </a:rPr>
              <a:t>fn</a:t>
            </a:r>
            <a:r>
              <a:rPr lang="en-IN" sz="2400" b="0" dirty="0">
                <a:solidFill>
                  <a:srgbClr val="D4D4D4"/>
                </a:solidFill>
                <a:effectLst/>
                <a:latin typeface="Consolas" panose="020B0609020204030204" pitchFamily="49" charset="0"/>
              </a:rPr>
              <a:t>();</a:t>
            </a:r>
          </a:p>
          <a:p>
            <a:r>
              <a:rPr lang="en-IN" sz="2400" b="0" dirty="0">
                <a:solidFill>
                  <a:srgbClr val="D4D4D4"/>
                </a:solidFill>
                <a:effectLst/>
                <a:latin typeface="Consolas" panose="020B0609020204030204" pitchFamily="49" charset="0"/>
              </a:rPr>
              <a:t>   </a:t>
            </a:r>
            <a:r>
              <a:rPr lang="en-IN" sz="2400" b="0" dirty="0">
                <a:solidFill>
                  <a:srgbClr val="569CD6"/>
                </a:solidFill>
                <a:effectLst/>
                <a:latin typeface="Consolas" panose="020B0609020204030204" pitchFamily="49" charset="0"/>
              </a:rPr>
              <a:t>int</a:t>
            </a:r>
            <a:r>
              <a:rPr lang="en-IN" sz="2400" b="0" dirty="0">
                <a:solidFill>
                  <a:srgbClr val="D4D4D4"/>
                </a:solidFill>
                <a:effectLst/>
                <a:latin typeface="Consolas" panose="020B0609020204030204" pitchFamily="49" charset="0"/>
              </a:rPr>
              <a:t> b = </a:t>
            </a:r>
            <a:r>
              <a:rPr lang="en-IN" sz="2400" b="0" dirty="0" err="1">
                <a:solidFill>
                  <a:srgbClr val="DCDCAA"/>
                </a:solidFill>
                <a:effectLst/>
                <a:latin typeface="Consolas" panose="020B0609020204030204" pitchFamily="49" charset="0"/>
              </a:rPr>
              <a:t>fn</a:t>
            </a:r>
            <a:r>
              <a:rPr lang="en-IN" sz="2400" b="0" dirty="0">
                <a:solidFill>
                  <a:srgbClr val="D4D4D4"/>
                </a:solidFill>
                <a:effectLst/>
                <a:latin typeface="Consolas" panose="020B0609020204030204" pitchFamily="49" charset="0"/>
              </a:rPr>
              <a:t>();</a:t>
            </a:r>
          </a:p>
          <a:p>
            <a:r>
              <a:rPr lang="en-IN" sz="2400" b="0" dirty="0">
                <a:solidFill>
                  <a:srgbClr val="D4D4D4"/>
                </a:solidFill>
                <a:effectLst/>
                <a:latin typeface="Consolas" panose="020B0609020204030204" pitchFamily="49" charset="0"/>
              </a:rPr>
              <a:t>   </a:t>
            </a:r>
            <a:r>
              <a:rPr lang="en-IN" sz="2400" b="0" dirty="0">
                <a:solidFill>
                  <a:srgbClr val="569CD6"/>
                </a:solidFill>
                <a:effectLst/>
                <a:latin typeface="Consolas" panose="020B0609020204030204" pitchFamily="49" charset="0"/>
              </a:rPr>
              <a:t>int</a:t>
            </a:r>
            <a:r>
              <a:rPr lang="en-IN" sz="2400" b="0" dirty="0">
                <a:solidFill>
                  <a:srgbClr val="D4D4D4"/>
                </a:solidFill>
                <a:effectLst/>
                <a:latin typeface="Consolas" panose="020B0609020204030204" pitchFamily="49" charset="0"/>
              </a:rPr>
              <a:t>  c = </a:t>
            </a:r>
            <a:r>
              <a:rPr lang="en-IN" sz="2400" b="0" dirty="0" err="1">
                <a:solidFill>
                  <a:srgbClr val="DCDCAA"/>
                </a:solidFill>
                <a:effectLst/>
                <a:latin typeface="Consolas" panose="020B0609020204030204" pitchFamily="49" charset="0"/>
              </a:rPr>
              <a:t>fn</a:t>
            </a:r>
            <a:r>
              <a:rPr lang="en-IN" sz="2400" b="0" dirty="0">
                <a:solidFill>
                  <a:srgbClr val="D4D4D4"/>
                </a:solidFill>
                <a:effectLst/>
                <a:latin typeface="Consolas" panose="020B0609020204030204" pitchFamily="49" charset="0"/>
              </a:rPr>
              <a:t>();</a:t>
            </a:r>
          </a:p>
          <a:p>
            <a:br>
              <a:rPr lang="en-IN" sz="2400" b="0" dirty="0">
                <a:solidFill>
                  <a:srgbClr val="D4D4D4"/>
                </a:solidFill>
                <a:effectLst/>
                <a:latin typeface="Consolas" panose="020B0609020204030204" pitchFamily="49" charset="0"/>
              </a:rPr>
            </a:br>
            <a:r>
              <a:rPr lang="en-IN" sz="2400" b="0" dirty="0">
                <a:solidFill>
                  <a:srgbClr val="D4D4D4"/>
                </a:solidFill>
                <a:effectLst/>
                <a:latin typeface="Consolas" panose="020B0609020204030204" pitchFamily="49" charset="0"/>
              </a:rPr>
              <a:t>   </a:t>
            </a:r>
            <a:r>
              <a:rPr lang="en-IN" sz="2400" b="0" dirty="0" err="1">
                <a:solidFill>
                  <a:srgbClr val="DCDCAA"/>
                </a:solidFill>
                <a:effectLst/>
                <a:latin typeface="Consolas" panose="020B0609020204030204" pitchFamily="49" charset="0"/>
              </a:rPr>
              <a:t>printf</a:t>
            </a:r>
            <a:r>
              <a:rPr lang="en-IN" sz="2400" b="0" dirty="0">
                <a:solidFill>
                  <a:srgbClr val="D4D4D4"/>
                </a:solidFill>
                <a:effectLst/>
                <a:latin typeface="Consolas" panose="020B0609020204030204" pitchFamily="49" charset="0"/>
              </a:rPr>
              <a:t>(</a:t>
            </a:r>
            <a:r>
              <a:rPr lang="en-IN" sz="2400" b="0" dirty="0">
                <a:solidFill>
                  <a:srgbClr val="CE9178"/>
                </a:solidFill>
                <a:effectLst/>
                <a:latin typeface="Consolas" panose="020B0609020204030204" pitchFamily="49" charset="0"/>
              </a:rPr>
              <a:t>"</a:t>
            </a:r>
            <a:r>
              <a:rPr lang="en-IN" sz="2400" b="0" dirty="0">
                <a:solidFill>
                  <a:srgbClr val="9CDCFE"/>
                </a:solidFill>
                <a:effectLst/>
                <a:latin typeface="Consolas" panose="020B0609020204030204" pitchFamily="49" charset="0"/>
              </a:rPr>
              <a:t>%d</a:t>
            </a:r>
            <a:r>
              <a:rPr lang="en-IN" sz="2400" b="0" dirty="0">
                <a:solidFill>
                  <a:srgbClr val="CE9178"/>
                </a:solidFill>
                <a:effectLst/>
                <a:latin typeface="Consolas" panose="020B0609020204030204" pitchFamily="49" charset="0"/>
              </a:rPr>
              <a:t> </a:t>
            </a:r>
            <a:r>
              <a:rPr lang="en-IN" sz="2400" b="0" dirty="0">
                <a:solidFill>
                  <a:srgbClr val="9CDCFE"/>
                </a:solidFill>
                <a:effectLst/>
                <a:latin typeface="Consolas" panose="020B0609020204030204" pitchFamily="49" charset="0"/>
              </a:rPr>
              <a:t>%d</a:t>
            </a:r>
            <a:r>
              <a:rPr lang="en-IN" sz="2400" b="0" dirty="0">
                <a:solidFill>
                  <a:srgbClr val="CE9178"/>
                </a:solidFill>
                <a:effectLst/>
                <a:latin typeface="Consolas" panose="020B0609020204030204" pitchFamily="49" charset="0"/>
              </a:rPr>
              <a:t> </a:t>
            </a:r>
            <a:r>
              <a:rPr lang="en-IN" sz="2400" b="0" dirty="0">
                <a:solidFill>
                  <a:srgbClr val="9CDCFE"/>
                </a:solidFill>
                <a:effectLst/>
                <a:latin typeface="Consolas" panose="020B0609020204030204" pitchFamily="49" charset="0"/>
              </a:rPr>
              <a:t>%d</a:t>
            </a:r>
            <a:r>
              <a:rPr lang="en-IN" sz="2400" b="0" dirty="0">
                <a:solidFill>
                  <a:srgbClr val="CE9178"/>
                </a:solidFill>
                <a:effectLst/>
                <a:latin typeface="Consolas" panose="020B0609020204030204" pitchFamily="49" charset="0"/>
              </a:rPr>
              <a:t>"</a:t>
            </a:r>
            <a:r>
              <a:rPr lang="en-IN" sz="2400" b="0" dirty="0">
                <a:solidFill>
                  <a:srgbClr val="D4D4D4"/>
                </a:solidFill>
                <a:effectLst/>
                <a:latin typeface="Consolas" panose="020B0609020204030204" pitchFamily="49" charset="0"/>
              </a:rPr>
              <a:t>, </a:t>
            </a:r>
            <a:r>
              <a:rPr lang="en-IN" sz="2400" b="0" dirty="0" err="1">
                <a:solidFill>
                  <a:srgbClr val="D4D4D4"/>
                </a:solidFill>
                <a:effectLst/>
                <a:latin typeface="Consolas" panose="020B0609020204030204" pitchFamily="49" charset="0"/>
              </a:rPr>
              <a:t>a,b,c</a:t>
            </a:r>
            <a:r>
              <a:rPr lang="en-IN" sz="2400" b="0" dirty="0">
                <a:solidFill>
                  <a:srgbClr val="D4D4D4"/>
                </a:solidFill>
                <a:effectLst/>
                <a:latin typeface="Consolas" panose="020B0609020204030204" pitchFamily="49" charset="0"/>
              </a:rPr>
              <a:t>);</a:t>
            </a:r>
          </a:p>
          <a:p>
            <a:r>
              <a:rPr lang="en-IN" sz="2400" b="0" dirty="0">
                <a:solidFill>
                  <a:srgbClr val="D4D4D4"/>
                </a:solidFill>
                <a:effectLst/>
                <a:latin typeface="Consolas" panose="020B0609020204030204" pitchFamily="49" charset="0"/>
              </a:rPr>
              <a:t>   </a:t>
            </a:r>
            <a:r>
              <a:rPr lang="en-IN" sz="2400" b="0" dirty="0">
                <a:solidFill>
                  <a:srgbClr val="C586C0"/>
                </a:solidFill>
                <a:effectLst/>
                <a:latin typeface="Consolas" panose="020B0609020204030204" pitchFamily="49" charset="0"/>
              </a:rPr>
              <a:t>return</a:t>
            </a:r>
            <a:r>
              <a:rPr lang="en-IN" sz="2400" b="0" dirty="0">
                <a:solidFill>
                  <a:srgbClr val="D4D4D4"/>
                </a:solidFill>
                <a:effectLst/>
                <a:latin typeface="Consolas" panose="020B0609020204030204" pitchFamily="49" charset="0"/>
              </a:rPr>
              <a:t> </a:t>
            </a:r>
            <a:r>
              <a:rPr lang="en-IN" sz="2400" b="0" dirty="0">
                <a:solidFill>
                  <a:srgbClr val="B5CEA8"/>
                </a:solidFill>
                <a:effectLst/>
                <a:latin typeface="Consolas" panose="020B0609020204030204" pitchFamily="49" charset="0"/>
              </a:rPr>
              <a:t>0</a:t>
            </a:r>
            <a:r>
              <a:rPr lang="en-IN" sz="2400" b="0" dirty="0">
                <a:solidFill>
                  <a:srgbClr val="D4D4D4"/>
                </a:solidFill>
                <a:effectLst/>
                <a:latin typeface="Consolas" panose="020B0609020204030204" pitchFamily="49" charset="0"/>
              </a:rPr>
              <a:t>;</a:t>
            </a:r>
          </a:p>
          <a:p>
            <a:r>
              <a:rPr lang="en-IN" sz="24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497632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62C2-5D4C-F991-6CAF-93CFB06F7BB7}"/>
              </a:ext>
            </a:extLst>
          </p:cNvPr>
          <p:cNvSpPr>
            <a:spLocks noGrp="1"/>
          </p:cNvSpPr>
          <p:nvPr>
            <p:ph type="title"/>
          </p:nvPr>
        </p:nvSpPr>
        <p:spPr/>
        <p:txBody>
          <a:bodyPr/>
          <a:lstStyle/>
          <a:p>
            <a:r>
              <a:rPr lang="en-IN" b="0" i="0" dirty="0">
                <a:solidFill>
                  <a:srgbClr val="610B38"/>
                </a:solidFill>
                <a:effectLst/>
                <a:latin typeface="erdana"/>
              </a:rPr>
              <a:t>Register</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187C09F-980D-4490-8324-69527099B8E2}"/>
              </a:ext>
            </a:extLst>
          </p:cNvPr>
          <p:cNvSpPr>
            <a:spLocks noGrp="1"/>
          </p:cNvSpPr>
          <p:nvPr>
            <p:ph idx="1"/>
          </p:nvPr>
        </p:nvSpPr>
        <p:spPr/>
        <p:txBody>
          <a:bodyPr/>
          <a:lstStyle/>
          <a:p>
            <a:r>
              <a:rPr lang="en-US" b="0" i="0" dirty="0">
                <a:solidFill>
                  <a:srgbClr val="000000"/>
                </a:solidFill>
                <a:effectLst/>
                <a:latin typeface="inter-regular"/>
              </a:rPr>
              <a:t>The variables defined as the register is allocated the memory into the CPU registers depending upon the size of the memory remaining in the CPU.</a:t>
            </a:r>
          </a:p>
          <a:p>
            <a:r>
              <a:rPr lang="en-US" b="0" i="0" dirty="0">
                <a:solidFill>
                  <a:srgbClr val="000000"/>
                </a:solidFill>
                <a:effectLst/>
                <a:latin typeface="inter-regular"/>
              </a:rPr>
              <a:t>The initial default value of the register local variables is 0.</a:t>
            </a:r>
          </a:p>
        </p:txBody>
      </p:sp>
    </p:spTree>
    <p:extLst>
      <p:ext uri="{BB962C8B-B14F-4D97-AF65-F5344CB8AC3E}">
        <p14:creationId xmlns:p14="http://schemas.microsoft.com/office/powerpoint/2010/main" val="1446688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62C2-5D4C-F991-6CAF-93CFB06F7BB7}"/>
              </a:ext>
            </a:extLst>
          </p:cNvPr>
          <p:cNvSpPr>
            <a:spLocks noGrp="1"/>
          </p:cNvSpPr>
          <p:nvPr>
            <p:ph type="title"/>
          </p:nvPr>
        </p:nvSpPr>
        <p:spPr/>
        <p:txBody>
          <a:bodyPr/>
          <a:lstStyle/>
          <a:p>
            <a:r>
              <a:rPr lang="en-IN" b="0" i="0" dirty="0">
                <a:solidFill>
                  <a:srgbClr val="610B38"/>
                </a:solidFill>
                <a:effectLst/>
                <a:latin typeface="erdana"/>
              </a:rPr>
              <a:t>Register</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187C09F-980D-4490-8324-69527099B8E2}"/>
              </a:ext>
            </a:extLst>
          </p:cNvPr>
          <p:cNvSpPr>
            <a:spLocks noGrp="1"/>
          </p:cNvSpPr>
          <p:nvPr>
            <p:ph idx="1"/>
          </p:nvPr>
        </p:nvSpPr>
        <p:spPr/>
        <p:txBody>
          <a:bodyPr/>
          <a:lstStyle/>
          <a:p>
            <a:r>
              <a:rPr lang="en-US" b="0" i="0" dirty="0">
                <a:solidFill>
                  <a:srgbClr val="000000"/>
                </a:solidFill>
                <a:effectLst/>
                <a:latin typeface="inter-regular"/>
              </a:rPr>
              <a:t>The variables defined as the register is allocated the memory into the CPU registers depending upon the size of the memory remaining in the CPU.</a:t>
            </a:r>
          </a:p>
          <a:p>
            <a:r>
              <a:rPr lang="en-US" b="0" i="0" dirty="0">
                <a:solidFill>
                  <a:srgbClr val="000000"/>
                </a:solidFill>
                <a:effectLst/>
                <a:latin typeface="inter-regular"/>
              </a:rPr>
              <a:t>The initial default value of the register local variables is 0.</a:t>
            </a:r>
          </a:p>
          <a:p>
            <a:endParaRPr lang="en-IN" dirty="0"/>
          </a:p>
        </p:txBody>
      </p:sp>
      <p:sp>
        <p:nvSpPr>
          <p:cNvPr id="5" name="TextBox 4">
            <a:extLst>
              <a:ext uri="{FF2B5EF4-FFF2-40B4-BE49-F238E27FC236}">
                <a16:creationId xmlns:a16="http://schemas.microsoft.com/office/drawing/2014/main" id="{16B23348-9363-7110-5954-26933AA89726}"/>
              </a:ext>
            </a:extLst>
          </p:cNvPr>
          <p:cNvSpPr txBox="1"/>
          <p:nvPr/>
        </p:nvSpPr>
        <p:spPr>
          <a:xfrm>
            <a:off x="1828800" y="3076555"/>
            <a:ext cx="6096000" cy="3416320"/>
          </a:xfrm>
          <a:prstGeom prst="rect">
            <a:avLst/>
          </a:prstGeom>
          <a:solidFill>
            <a:schemeClr val="tx1"/>
          </a:solidFill>
        </p:spPr>
        <p:txBody>
          <a:bodyPr wrap="square">
            <a:spAutoFit/>
          </a:bodyPr>
          <a:lstStyle/>
          <a:p>
            <a:r>
              <a:rPr lang="en-US" sz="3600" b="0" dirty="0">
                <a:solidFill>
                  <a:srgbClr val="C586C0"/>
                </a:solidFill>
                <a:effectLst/>
                <a:latin typeface="Consolas" panose="020B0609020204030204" pitchFamily="49" charset="0"/>
              </a:rPr>
              <a:t>#include</a:t>
            </a:r>
            <a:r>
              <a:rPr lang="en-US" sz="3600" b="0" dirty="0">
                <a:solidFill>
                  <a:srgbClr val="569CD6"/>
                </a:solidFill>
                <a:effectLst/>
                <a:latin typeface="Consolas" panose="020B0609020204030204" pitchFamily="49" charset="0"/>
              </a:rPr>
              <a:t> </a:t>
            </a:r>
            <a:r>
              <a:rPr lang="en-US" sz="3600" b="0" dirty="0">
                <a:solidFill>
                  <a:srgbClr val="CE9178"/>
                </a:solidFill>
                <a:effectLst/>
                <a:latin typeface="Consolas" panose="020B0609020204030204" pitchFamily="49" charset="0"/>
              </a:rPr>
              <a:t>&lt;</a:t>
            </a:r>
            <a:r>
              <a:rPr lang="en-US" sz="3600" b="0" dirty="0" err="1">
                <a:solidFill>
                  <a:srgbClr val="CE9178"/>
                </a:solidFill>
                <a:effectLst/>
                <a:latin typeface="Consolas" panose="020B0609020204030204" pitchFamily="49" charset="0"/>
              </a:rPr>
              <a:t>stdio.h</a:t>
            </a:r>
            <a:r>
              <a:rPr lang="en-US" sz="3600" b="0" dirty="0">
                <a:solidFill>
                  <a:srgbClr val="CE9178"/>
                </a:solidFill>
                <a:effectLst/>
                <a:latin typeface="Consolas" panose="020B0609020204030204" pitchFamily="49" charset="0"/>
              </a:rPr>
              <a:t>&gt;</a:t>
            </a:r>
            <a:r>
              <a:rPr lang="en-US" sz="3600" b="0" dirty="0">
                <a:solidFill>
                  <a:srgbClr val="569CD6"/>
                </a:solidFill>
                <a:effectLst/>
                <a:latin typeface="Consolas" panose="020B0609020204030204" pitchFamily="49" charset="0"/>
              </a:rPr>
              <a:t>  </a:t>
            </a:r>
            <a:endParaRPr lang="en-US" sz="3600" b="0" dirty="0">
              <a:solidFill>
                <a:srgbClr val="D4D4D4"/>
              </a:solidFill>
              <a:effectLst/>
              <a:latin typeface="Consolas" panose="020B0609020204030204" pitchFamily="49" charset="0"/>
            </a:endParaRPr>
          </a:p>
          <a:p>
            <a:r>
              <a:rPr lang="en-US" sz="3600" b="0" dirty="0">
                <a:solidFill>
                  <a:srgbClr val="569CD6"/>
                </a:solidFill>
                <a:effectLst/>
                <a:latin typeface="Consolas" panose="020B0609020204030204" pitchFamily="49" charset="0"/>
              </a:rPr>
              <a:t>int</a:t>
            </a:r>
            <a:r>
              <a:rPr lang="en-US" sz="3600" b="0" dirty="0">
                <a:solidFill>
                  <a:srgbClr val="D4D4D4"/>
                </a:solidFill>
                <a:effectLst/>
                <a:latin typeface="Consolas" panose="020B0609020204030204" pitchFamily="49" charset="0"/>
              </a:rPr>
              <a:t> </a:t>
            </a:r>
            <a:r>
              <a:rPr lang="en-US" sz="3600" b="0" dirty="0">
                <a:solidFill>
                  <a:srgbClr val="DCDCAA"/>
                </a:solidFill>
                <a:effectLst/>
                <a:latin typeface="Consolas" panose="020B0609020204030204" pitchFamily="49" charset="0"/>
              </a:rPr>
              <a:t>main</a:t>
            </a:r>
            <a:r>
              <a:rPr lang="en-US" sz="3600" b="0" dirty="0">
                <a:solidFill>
                  <a:srgbClr val="D4D4D4"/>
                </a:solidFill>
                <a:effectLst/>
                <a:latin typeface="Consolas" panose="020B0609020204030204" pitchFamily="49" charset="0"/>
              </a:rPr>
              <a:t>()  </a:t>
            </a:r>
          </a:p>
          <a:p>
            <a:r>
              <a:rPr lang="en-US" sz="3600" b="0" dirty="0">
                <a:solidFill>
                  <a:srgbClr val="D4D4D4"/>
                </a:solidFill>
                <a:effectLst/>
                <a:latin typeface="Consolas" panose="020B0609020204030204" pitchFamily="49" charset="0"/>
              </a:rPr>
              <a:t>{  </a:t>
            </a:r>
          </a:p>
          <a:p>
            <a:r>
              <a:rPr lang="en-US" sz="3600" b="0" dirty="0">
                <a:solidFill>
                  <a:srgbClr val="569CD6"/>
                </a:solidFill>
                <a:effectLst/>
                <a:latin typeface="Consolas" panose="020B0609020204030204" pitchFamily="49" charset="0"/>
              </a:rPr>
              <a:t>register</a:t>
            </a:r>
            <a:r>
              <a:rPr lang="en-US" sz="3600" b="0" dirty="0">
                <a:solidFill>
                  <a:srgbClr val="D4D4D4"/>
                </a:solidFill>
                <a:effectLst/>
                <a:latin typeface="Consolas" panose="020B0609020204030204" pitchFamily="49" charset="0"/>
              </a:rPr>
              <a:t> </a:t>
            </a:r>
            <a:r>
              <a:rPr lang="en-US" sz="3600" b="0" dirty="0">
                <a:solidFill>
                  <a:srgbClr val="569CD6"/>
                </a:solidFill>
                <a:effectLst/>
                <a:latin typeface="Consolas" panose="020B0609020204030204" pitchFamily="49" charset="0"/>
              </a:rPr>
              <a:t>int</a:t>
            </a:r>
            <a:r>
              <a:rPr lang="en-US" sz="3600" b="0" dirty="0">
                <a:solidFill>
                  <a:srgbClr val="D4D4D4"/>
                </a:solidFill>
                <a:effectLst/>
                <a:latin typeface="Consolas" panose="020B0609020204030204" pitchFamily="49" charset="0"/>
              </a:rPr>
              <a:t> a;  </a:t>
            </a:r>
          </a:p>
          <a:p>
            <a:r>
              <a:rPr lang="en-US" sz="3600" b="0" dirty="0" err="1">
                <a:solidFill>
                  <a:srgbClr val="DCDCAA"/>
                </a:solidFill>
                <a:effectLst/>
                <a:latin typeface="Consolas" panose="020B0609020204030204" pitchFamily="49" charset="0"/>
              </a:rPr>
              <a:t>printf</a:t>
            </a:r>
            <a:r>
              <a:rPr lang="en-US" sz="3600" b="0" dirty="0">
                <a:solidFill>
                  <a:srgbClr val="D4D4D4"/>
                </a:solidFill>
                <a:effectLst/>
                <a:latin typeface="Consolas" panose="020B0609020204030204" pitchFamily="49" charset="0"/>
              </a:rPr>
              <a:t>(</a:t>
            </a:r>
            <a:r>
              <a:rPr lang="en-US" sz="3600" b="0" dirty="0">
                <a:solidFill>
                  <a:srgbClr val="CE9178"/>
                </a:solidFill>
                <a:effectLst/>
                <a:latin typeface="Consolas" panose="020B0609020204030204" pitchFamily="49" charset="0"/>
              </a:rPr>
              <a:t>"</a:t>
            </a:r>
            <a:r>
              <a:rPr lang="en-US" sz="3600" b="0" dirty="0">
                <a:solidFill>
                  <a:srgbClr val="9CDCFE"/>
                </a:solidFill>
                <a:effectLst/>
                <a:latin typeface="Consolas" panose="020B0609020204030204" pitchFamily="49" charset="0"/>
              </a:rPr>
              <a:t>%</a:t>
            </a:r>
            <a:r>
              <a:rPr lang="en-US" sz="3600" b="0" dirty="0" err="1">
                <a:solidFill>
                  <a:srgbClr val="9CDCFE"/>
                </a:solidFill>
                <a:effectLst/>
                <a:latin typeface="Consolas" panose="020B0609020204030204" pitchFamily="49" charset="0"/>
              </a:rPr>
              <a:t>d</a:t>
            </a:r>
            <a:r>
              <a:rPr lang="en-US" sz="3600" b="0" dirty="0" err="1">
                <a:solidFill>
                  <a:srgbClr val="CE9178"/>
                </a:solidFill>
                <a:effectLst/>
                <a:latin typeface="Consolas" panose="020B0609020204030204" pitchFamily="49" charset="0"/>
              </a:rPr>
              <a:t>"</a:t>
            </a:r>
            <a:r>
              <a:rPr lang="en-US" sz="3600" b="0" dirty="0" err="1">
                <a:solidFill>
                  <a:srgbClr val="D4D4D4"/>
                </a:solidFill>
                <a:effectLst/>
                <a:latin typeface="Consolas" panose="020B0609020204030204" pitchFamily="49" charset="0"/>
              </a:rPr>
              <a:t>,a</a:t>
            </a:r>
            <a:r>
              <a:rPr lang="en-US" sz="3600" b="0" dirty="0">
                <a:solidFill>
                  <a:srgbClr val="D4D4D4"/>
                </a:solidFill>
                <a:effectLst/>
                <a:latin typeface="Consolas" panose="020B0609020204030204" pitchFamily="49" charset="0"/>
              </a:rPr>
              <a:t>);  </a:t>
            </a:r>
          </a:p>
          <a:p>
            <a:r>
              <a:rPr lang="en-US" sz="3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248300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92B3-04A9-FEAD-255C-07D37882BFB2}"/>
              </a:ext>
            </a:extLst>
          </p:cNvPr>
          <p:cNvSpPr>
            <a:spLocks noGrp="1"/>
          </p:cNvSpPr>
          <p:nvPr>
            <p:ph type="title"/>
          </p:nvPr>
        </p:nvSpPr>
        <p:spPr/>
        <p:txBody>
          <a:bodyPr/>
          <a:lstStyle/>
          <a:p>
            <a:r>
              <a:rPr lang="en-US" dirty="0"/>
              <a:t>Programing</a:t>
            </a:r>
            <a:endParaRPr lang="en-IN" dirty="0"/>
          </a:p>
        </p:txBody>
      </p:sp>
      <p:sp>
        <p:nvSpPr>
          <p:cNvPr id="3" name="Content Placeholder 2">
            <a:extLst>
              <a:ext uri="{FF2B5EF4-FFF2-40B4-BE49-F238E27FC236}">
                <a16:creationId xmlns:a16="http://schemas.microsoft.com/office/drawing/2014/main" id="{481AD4A4-455E-1772-27C7-68207422E045}"/>
              </a:ext>
            </a:extLst>
          </p:cNvPr>
          <p:cNvSpPr>
            <a:spLocks noGrp="1"/>
          </p:cNvSpPr>
          <p:nvPr>
            <p:ph idx="1"/>
          </p:nvPr>
        </p:nvSpPr>
        <p:spPr/>
        <p:txBody>
          <a:bodyPr/>
          <a:lstStyle/>
          <a:p>
            <a:r>
              <a:rPr lang="en-US" dirty="0"/>
              <a:t>Take a string from the user and Print Ascii value of middle letter of  string.</a:t>
            </a:r>
          </a:p>
        </p:txBody>
      </p:sp>
    </p:spTree>
    <p:extLst>
      <p:ext uri="{BB962C8B-B14F-4D97-AF65-F5344CB8AC3E}">
        <p14:creationId xmlns:p14="http://schemas.microsoft.com/office/powerpoint/2010/main" val="2407588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92B3-04A9-FEAD-255C-07D37882BFB2}"/>
              </a:ext>
            </a:extLst>
          </p:cNvPr>
          <p:cNvSpPr>
            <a:spLocks noGrp="1"/>
          </p:cNvSpPr>
          <p:nvPr>
            <p:ph type="title"/>
          </p:nvPr>
        </p:nvSpPr>
        <p:spPr/>
        <p:txBody>
          <a:bodyPr/>
          <a:lstStyle/>
          <a:p>
            <a:r>
              <a:rPr lang="en-US" dirty="0"/>
              <a:t>Programing</a:t>
            </a:r>
            <a:endParaRPr lang="en-IN" dirty="0"/>
          </a:p>
        </p:txBody>
      </p:sp>
      <p:sp>
        <p:nvSpPr>
          <p:cNvPr id="3" name="Content Placeholder 2">
            <a:extLst>
              <a:ext uri="{FF2B5EF4-FFF2-40B4-BE49-F238E27FC236}">
                <a16:creationId xmlns:a16="http://schemas.microsoft.com/office/drawing/2014/main" id="{481AD4A4-455E-1772-27C7-68207422E045}"/>
              </a:ext>
            </a:extLst>
          </p:cNvPr>
          <p:cNvSpPr>
            <a:spLocks noGrp="1"/>
          </p:cNvSpPr>
          <p:nvPr>
            <p:ph idx="1"/>
          </p:nvPr>
        </p:nvSpPr>
        <p:spPr/>
        <p:txBody>
          <a:bodyPr/>
          <a:lstStyle/>
          <a:p>
            <a:r>
              <a:rPr lang="en-US" dirty="0"/>
              <a:t>Print Ascii value of first letter of your name.</a:t>
            </a:r>
          </a:p>
        </p:txBody>
      </p:sp>
      <p:sp>
        <p:nvSpPr>
          <p:cNvPr id="5" name="TextBox 4">
            <a:extLst>
              <a:ext uri="{FF2B5EF4-FFF2-40B4-BE49-F238E27FC236}">
                <a16:creationId xmlns:a16="http://schemas.microsoft.com/office/drawing/2014/main" id="{1505BACA-6C4D-C312-20B3-669F4F3D7B1D}"/>
              </a:ext>
            </a:extLst>
          </p:cNvPr>
          <p:cNvSpPr txBox="1"/>
          <p:nvPr/>
        </p:nvSpPr>
        <p:spPr>
          <a:xfrm>
            <a:off x="2423160" y="1027906"/>
            <a:ext cx="6096000" cy="3046988"/>
          </a:xfrm>
          <a:prstGeom prst="rect">
            <a:avLst/>
          </a:prstGeom>
          <a:solidFill>
            <a:schemeClr val="tx1"/>
          </a:solidFill>
        </p:spPr>
        <p:txBody>
          <a:bodyPr wrap="square">
            <a:spAutoFit/>
          </a:bodyPr>
          <a:lstStyle/>
          <a:p>
            <a:r>
              <a:rPr lang="en-US" sz="2400" b="0" dirty="0">
                <a:solidFill>
                  <a:srgbClr val="C586C0"/>
                </a:solidFill>
                <a:effectLst/>
                <a:latin typeface="Consolas" panose="020B0609020204030204" pitchFamily="49" charset="0"/>
              </a:rPr>
              <a:t>#include</a:t>
            </a:r>
            <a:r>
              <a:rPr lang="en-US" sz="2400" b="0" dirty="0">
                <a:solidFill>
                  <a:srgbClr val="569CD6"/>
                </a:solidFill>
                <a:effectLst/>
                <a:latin typeface="Consolas" panose="020B0609020204030204" pitchFamily="49" charset="0"/>
              </a:rPr>
              <a:t> </a:t>
            </a:r>
            <a:r>
              <a:rPr lang="en-US" sz="2400" b="0" dirty="0">
                <a:solidFill>
                  <a:srgbClr val="CE9178"/>
                </a:solidFill>
                <a:effectLst/>
                <a:latin typeface="Consolas" panose="020B0609020204030204" pitchFamily="49" charset="0"/>
              </a:rPr>
              <a:t>&lt;</a:t>
            </a:r>
            <a:r>
              <a:rPr lang="en-US" sz="2400" b="0" dirty="0" err="1">
                <a:solidFill>
                  <a:srgbClr val="CE9178"/>
                </a:solidFill>
                <a:effectLst/>
                <a:latin typeface="Consolas" panose="020B0609020204030204" pitchFamily="49" charset="0"/>
              </a:rPr>
              <a:t>stdio.h</a:t>
            </a:r>
            <a:r>
              <a:rPr lang="en-US" sz="2400" b="0" dirty="0">
                <a:solidFill>
                  <a:srgbClr val="CE9178"/>
                </a:solidFill>
                <a:effectLst/>
                <a:latin typeface="Consolas" panose="020B0609020204030204" pitchFamily="49" charset="0"/>
              </a:rPr>
              <a:t>&gt;</a:t>
            </a:r>
            <a:r>
              <a:rPr lang="en-US" sz="2400" b="0" dirty="0">
                <a:solidFill>
                  <a:srgbClr val="569CD6"/>
                </a:solidFill>
                <a:effectLst/>
                <a:latin typeface="Consolas" panose="020B0609020204030204" pitchFamily="49" charset="0"/>
              </a:rPr>
              <a:t> </a:t>
            </a:r>
            <a:endParaRPr lang="en-US" sz="2400" b="0" dirty="0">
              <a:solidFill>
                <a:srgbClr val="D4D4D4"/>
              </a:solidFill>
              <a:effectLst/>
              <a:latin typeface="Consolas" panose="020B0609020204030204" pitchFamily="49" charset="0"/>
            </a:endParaRPr>
          </a:p>
          <a:p>
            <a:r>
              <a:rPr lang="en-US" sz="2400" b="0" dirty="0">
                <a:solidFill>
                  <a:srgbClr val="569CD6"/>
                </a:solidFill>
                <a:effectLst/>
                <a:latin typeface="Consolas" panose="020B0609020204030204" pitchFamily="49" charset="0"/>
              </a:rPr>
              <a:t>int</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main</a:t>
            </a:r>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char</a:t>
            </a:r>
            <a:r>
              <a:rPr lang="en-US" sz="2400" b="0" dirty="0">
                <a:solidFill>
                  <a:srgbClr val="D4D4D4"/>
                </a:solidFill>
                <a:effectLst/>
                <a:latin typeface="Consolas" panose="020B0609020204030204" pitchFamily="49" charset="0"/>
              </a:rPr>
              <a:t>* name;</a:t>
            </a:r>
          </a:p>
          <a:p>
            <a:r>
              <a:rPr lang="en-US" sz="2400" b="0" dirty="0">
                <a:solidFill>
                  <a:srgbClr val="D4D4D4"/>
                </a:solidFill>
                <a:effectLst/>
                <a:latin typeface="Consolas" panose="020B0609020204030204" pitchFamily="49" charset="0"/>
              </a:rPr>
              <a:t>    </a:t>
            </a:r>
            <a:r>
              <a:rPr lang="en-US" sz="2400" b="0" dirty="0" err="1">
                <a:solidFill>
                  <a:srgbClr val="DCDCAA"/>
                </a:solidFill>
                <a:effectLst/>
                <a:latin typeface="Consolas" panose="020B0609020204030204" pitchFamily="49" charset="0"/>
              </a:rPr>
              <a:t>scanf</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9CDCFE"/>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s</a:t>
            </a:r>
            <a:r>
              <a:rPr lang="en-US" sz="2400" b="0" dirty="0" err="1">
                <a:solidFill>
                  <a:srgbClr val="CE9178"/>
                </a:solidFill>
                <a:effectLst/>
                <a:latin typeface="Consolas" panose="020B0609020204030204" pitchFamily="49" charset="0"/>
              </a:rPr>
              <a:t>"</a:t>
            </a:r>
            <a:r>
              <a:rPr lang="en-US" sz="2400" b="0" dirty="0" err="1">
                <a:solidFill>
                  <a:srgbClr val="D4D4D4"/>
                </a:solidFill>
                <a:effectLst/>
                <a:latin typeface="Consolas" panose="020B0609020204030204" pitchFamily="49" charset="0"/>
              </a:rPr>
              <a:t>,name</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err="1">
                <a:solidFill>
                  <a:srgbClr val="DCDCAA"/>
                </a:solidFill>
                <a:effectLst/>
                <a:latin typeface="Consolas" panose="020B0609020204030204" pitchFamily="49" charset="0"/>
              </a:rPr>
              <a:t>printf</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9CDCFE"/>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d</a:t>
            </a:r>
            <a:r>
              <a:rPr lang="en-US" sz="2400" b="0" dirty="0" err="1">
                <a:solidFill>
                  <a:srgbClr val="CE9178"/>
                </a:solidFill>
                <a:effectLst/>
                <a:latin typeface="Consolas" panose="020B0609020204030204" pitchFamily="49" charset="0"/>
              </a:rPr>
              <a:t>"</a:t>
            </a:r>
            <a:r>
              <a:rPr lang="en-US" sz="2400" b="0" dirty="0" err="1">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name</a:t>
            </a:r>
            <a:r>
              <a:rPr lang="en-US" sz="2400" b="0" dirty="0">
                <a:solidFill>
                  <a:srgbClr val="D4D4D4"/>
                </a:solidFill>
                <a:effectLst/>
                <a:latin typeface="Consolas" panose="020B0609020204030204" pitchFamily="49" charset="0"/>
              </a:rPr>
              <a:t>[</a:t>
            </a:r>
            <a:r>
              <a:rPr lang="en-US" sz="2400" b="0" dirty="0">
                <a:solidFill>
                  <a:srgbClr val="B5CEA8"/>
                </a:solidFill>
                <a:effectLst/>
                <a:latin typeface="Consolas" panose="020B0609020204030204" pitchFamily="49" charset="0"/>
              </a:rPr>
              <a:t>2</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return</a:t>
            </a:r>
            <a:r>
              <a:rPr lang="en-US" sz="2400" b="0" dirty="0">
                <a:solidFill>
                  <a:srgbClr val="D4D4D4"/>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482524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92B3-04A9-FEAD-255C-07D37882BFB2}"/>
              </a:ext>
            </a:extLst>
          </p:cNvPr>
          <p:cNvSpPr>
            <a:spLocks noGrp="1"/>
          </p:cNvSpPr>
          <p:nvPr>
            <p:ph type="title"/>
          </p:nvPr>
        </p:nvSpPr>
        <p:spPr/>
        <p:txBody>
          <a:bodyPr/>
          <a:lstStyle/>
          <a:p>
            <a:r>
              <a:rPr lang="en-US" dirty="0"/>
              <a:t>Programing</a:t>
            </a:r>
            <a:endParaRPr lang="en-IN" dirty="0"/>
          </a:p>
        </p:txBody>
      </p:sp>
      <p:sp>
        <p:nvSpPr>
          <p:cNvPr id="3" name="Content Placeholder 2">
            <a:extLst>
              <a:ext uri="{FF2B5EF4-FFF2-40B4-BE49-F238E27FC236}">
                <a16:creationId xmlns:a16="http://schemas.microsoft.com/office/drawing/2014/main" id="{481AD4A4-455E-1772-27C7-68207422E045}"/>
              </a:ext>
            </a:extLst>
          </p:cNvPr>
          <p:cNvSpPr>
            <a:spLocks noGrp="1"/>
          </p:cNvSpPr>
          <p:nvPr>
            <p:ph idx="1"/>
          </p:nvPr>
        </p:nvSpPr>
        <p:spPr/>
        <p:txBody>
          <a:bodyPr/>
          <a:lstStyle/>
          <a:p>
            <a:r>
              <a:rPr lang="en-US" dirty="0">
                <a:solidFill>
                  <a:srgbClr val="222222"/>
                </a:solidFill>
                <a:latin typeface="Poppins" panose="00000500000000000000" pitchFamily="2" charset="0"/>
              </a:rPr>
              <a:t>P</a:t>
            </a:r>
            <a:r>
              <a:rPr lang="en-US" b="0" i="0" dirty="0">
                <a:solidFill>
                  <a:srgbClr val="222222"/>
                </a:solidFill>
                <a:effectLst/>
                <a:latin typeface="Poppins" panose="00000500000000000000" pitchFamily="2" charset="0"/>
              </a:rPr>
              <a:t>rint the ASCII values of all the characters currently present. [0 to 255]</a:t>
            </a:r>
            <a:endParaRPr lang="en-IN" dirty="0"/>
          </a:p>
        </p:txBody>
      </p:sp>
    </p:spTree>
    <p:extLst>
      <p:ext uri="{BB962C8B-B14F-4D97-AF65-F5344CB8AC3E}">
        <p14:creationId xmlns:p14="http://schemas.microsoft.com/office/powerpoint/2010/main" val="460330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92B3-04A9-FEAD-255C-07D37882BFB2}"/>
              </a:ext>
            </a:extLst>
          </p:cNvPr>
          <p:cNvSpPr>
            <a:spLocks noGrp="1"/>
          </p:cNvSpPr>
          <p:nvPr>
            <p:ph type="title"/>
          </p:nvPr>
        </p:nvSpPr>
        <p:spPr/>
        <p:txBody>
          <a:bodyPr/>
          <a:lstStyle/>
          <a:p>
            <a:r>
              <a:rPr lang="en-US" dirty="0"/>
              <a:t>Programing</a:t>
            </a:r>
            <a:endParaRPr lang="en-IN" dirty="0"/>
          </a:p>
        </p:txBody>
      </p:sp>
      <p:sp>
        <p:nvSpPr>
          <p:cNvPr id="3" name="Content Placeholder 2">
            <a:extLst>
              <a:ext uri="{FF2B5EF4-FFF2-40B4-BE49-F238E27FC236}">
                <a16:creationId xmlns:a16="http://schemas.microsoft.com/office/drawing/2014/main" id="{481AD4A4-455E-1772-27C7-68207422E045}"/>
              </a:ext>
            </a:extLst>
          </p:cNvPr>
          <p:cNvSpPr>
            <a:spLocks noGrp="1"/>
          </p:cNvSpPr>
          <p:nvPr>
            <p:ph idx="1"/>
          </p:nvPr>
        </p:nvSpPr>
        <p:spPr/>
        <p:txBody>
          <a:bodyPr/>
          <a:lstStyle/>
          <a:p>
            <a:r>
              <a:rPr lang="en-US" dirty="0">
                <a:solidFill>
                  <a:srgbClr val="222222"/>
                </a:solidFill>
                <a:latin typeface="Poppins" panose="00000500000000000000" pitchFamily="2" charset="0"/>
              </a:rPr>
              <a:t>P</a:t>
            </a:r>
            <a:r>
              <a:rPr lang="en-US" b="0" i="0" dirty="0">
                <a:solidFill>
                  <a:srgbClr val="222222"/>
                </a:solidFill>
                <a:effectLst/>
                <a:latin typeface="Poppins" panose="00000500000000000000" pitchFamily="2" charset="0"/>
              </a:rPr>
              <a:t>rint the ASCII values of all the characters currently present. [0 to 255]</a:t>
            </a:r>
          </a:p>
          <a:p>
            <a:endParaRPr lang="en-US" dirty="0">
              <a:solidFill>
                <a:srgbClr val="222222"/>
              </a:solidFill>
              <a:latin typeface="Poppins" panose="00000500000000000000" pitchFamily="2" charset="0"/>
            </a:endParaRPr>
          </a:p>
          <a:p>
            <a:endParaRPr lang="en-IN" dirty="0"/>
          </a:p>
        </p:txBody>
      </p:sp>
      <p:sp>
        <p:nvSpPr>
          <p:cNvPr id="5" name="TextBox 4">
            <a:extLst>
              <a:ext uri="{FF2B5EF4-FFF2-40B4-BE49-F238E27FC236}">
                <a16:creationId xmlns:a16="http://schemas.microsoft.com/office/drawing/2014/main" id="{2F6FA482-EDE7-CCA9-23CB-347EFEA7B320}"/>
              </a:ext>
            </a:extLst>
          </p:cNvPr>
          <p:cNvSpPr txBox="1"/>
          <p:nvPr/>
        </p:nvSpPr>
        <p:spPr>
          <a:xfrm>
            <a:off x="2743200" y="737097"/>
            <a:ext cx="6096000" cy="5693866"/>
          </a:xfrm>
          <a:prstGeom prst="rect">
            <a:avLst/>
          </a:prstGeom>
          <a:solidFill>
            <a:schemeClr val="tx1"/>
          </a:solidFill>
        </p:spPr>
        <p:txBody>
          <a:bodyPr wrap="square">
            <a:spAutoFit/>
          </a:bodyPr>
          <a:lstStyle/>
          <a:p>
            <a:r>
              <a:rPr lang="en-IN" sz="2800" b="0" dirty="0">
                <a:solidFill>
                  <a:srgbClr val="C586C0"/>
                </a:solidFill>
                <a:effectLst/>
                <a:latin typeface="Consolas" panose="020B0609020204030204" pitchFamily="49" charset="0"/>
              </a:rPr>
              <a:t>#include</a:t>
            </a:r>
            <a:r>
              <a:rPr lang="en-IN" sz="2800" b="0" dirty="0">
                <a:solidFill>
                  <a:srgbClr val="569CD6"/>
                </a:solidFill>
                <a:effectLst/>
                <a:latin typeface="Consolas" panose="020B0609020204030204" pitchFamily="49" charset="0"/>
              </a:rPr>
              <a:t> </a:t>
            </a:r>
            <a:r>
              <a:rPr lang="en-IN" sz="2800" b="0" dirty="0">
                <a:solidFill>
                  <a:srgbClr val="CE9178"/>
                </a:solidFill>
                <a:effectLst/>
                <a:latin typeface="Consolas" panose="020B0609020204030204" pitchFamily="49" charset="0"/>
              </a:rPr>
              <a:t>&lt;</a:t>
            </a:r>
            <a:r>
              <a:rPr lang="en-IN" sz="2800" b="0" dirty="0" err="1">
                <a:solidFill>
                  <a:srgbClr val="CE9178"/>
                </a:solidFill>
                <a:effectLst/>
                <a:latin typeface="Consolas" panose="020B0609020204030204" pitchFamily="49" charset="0"/>
              </a:rPr>
              <a:t>stdio.h</a:t>
            </a:r>
            <a:r>
              <a:rPr lang="en-IN" sz="2800" b="0" dirty="0">
                <a:solidFill>
                  <a:srgbClr val="CE9178"/>
                </a:solidFill>
                <a:effectLst/>
                <a:latin typeface="Consolas" panose="020B0609020204030204" pitchFamily="49" charset="0"/>
              </a:rPr>
              <a:t>&gt;</a:t>
            </a:r>
            <a:endParaRPr lang="en-IN" sz="2800" b="0" dirty="0">
              <a:solidFill>
                <a:srgbClr val="D4D4D4"/>
              </a:solidFill>
              <a:effectLst/>
              <a:latin typeface="Consolas" panose="020B0609020204030204" pitchFamily="49" charset="0"/>
            </a:endParaRPr>
          </a:p>
          <a:p>
            <a:br>
              <a:rPr lang="en-IN" sz="2800" b="0" dirty="0">
                <a:solidFill>
                  <a:srgbClr val="D4D4D4"/>
                </a:solidFill>
                <a:effectLst/>
                <a:latin typeface="Consolas" panose="020B0609020204030204" pitchFamily="49" charset="0"/>
              </a:rPr>
            </a:br>
            <a:r>
              <a:rPr lang="en-IN" sz="2800" b="0" dirty="0">
                <a:solidFill>
                  <a:srgbClr val="569CD6"/>
                </a:solidFill>
                <a:effectLst/>
                <a:latin typeface="Consolas" panose="020B0609020204030204" pitchFamily="49" charset="0"/>
              </a:rPr>
              <a:t>int</a:t>
            </a:r>
            <a:r>
              <a:rPr lang="en-IN" sz="2800" b="0" dirty="0">
                <a:solidFill>
                  <a:srgbClr val="D4D4D4"/>
                </a:solidFill>
                <a:effectLst/>
                <a:latin typeface="Consolas" panose="020B0609020204030204" pitchFamily="49" charset="0"/>
              </a:rPr>
              <a:t> </a:t>
            </a:r>
            <a:r>
              <a:rPr lang="en-IN" sz="2800" b="0" dirty="0">
                <a:solidFill>
                  <a:srgbClr val="DCDCAA"/>
                </a:solidFill>
                <a:effectLst/>
                <a:latin typeface="Consolas" panose="020B0609020204030204" pitchFamily="49" charset="0"/>
              </a:rPr>
              <a:t>main</a:t>
            </a:r>
            <a:r>
              <a:rPr lang="en-IN" sz="2800" b="0" dirty="0">
                <a:solidFill>
                  <a:srgbClr val="D4D4D4"/>
                </a:solidFill>
                <a:effectLst/>
                <a:latin typeface="Consolas" panose="020B0609020204030204" pitchFamily="49" charset="0"/>
              </a:rPr>
              <a:t>()</a:t>
            </a:r>
          </a:p>
          <a:p>
            <a:r>
              <a:rPr lang="en-IN" sz="2800" b="0" dirty="0">
                <a:solidFill>
                  <a:srgbClr val="D4D4D4"/>
                </a:solidFill>
                <a:effectLst/>
                <a:latin typeface="Consolas" panose="020B0609020204030204" pitchFamily="49" charset="0"/>
              </a:rPr>
              <a:t>{</a:t>
            </a:r>
          </a:p>
          <a:p>
            <a:r>
              <a:rPr lang="en-IN" sz="2800" b="0" dirty="0">
                <a:solidFill>
                  <a:srgbClr val="D4D4D4"/>
                </a:solidFill>
                <a:effectLst/>
                <a:latin typeface="Consolas" panose="020B0609020204030204" pitchFamily="49" charset="0"/>
              </a:rPr>
              <a:t>  </a:t>
            </a:r>
            <a:r>
              <a:rPr lang="en-IN" sz="2800" b="0" dirty="0">
                <a:solidFill>
                  <a:srgbClr val="569CD6"/>
                </a:solidFill>
                <a:effectLst/>
                <a:latin typeface="Consolas" panose="020B0609020204030204" pitchFamily="49" charset="0"/>
              </a:rPr>
              <a:t>int</a:t>
            </a:r>
            <a:r>
              <a:rPr lang="en-IN" sz="2800" b="0" dirty="0">
                <a:solidFill>
                  <a:srgbClr val="D4D4D4"/>
                </a:solidFill>
                <a:effectLst/>
                <a:latin typeface="Consolas" panose="020B0609020204030204" pitchFamily="49" charset="0"/>
              </a:rPr>
              <a:t> </a:t>
            </a:r>
            <a:r>
              <a:rPr lang="en-IN" sz="2800" b="0" dirty="0" err="1">
                <a:solidFill>
                  <a:srgbClr val="D4D4D4"/>
                </a:solidFill>
                <a:effectLst/>
                <a:latin typeface="Consolas" panose="020B0609020204030204" pitchFamily="49" charset="0"/>
              </a:rPr>
              <a:t>i</a:t>
            </a:r>
            <a:r>
              <a:rPr lang="en-IN" sz="2800" b="0" dirty="0">
                <a:solidFill>
                  <a:srgbClr val="D4D4D4"/>
                </a:solidFill>
                <a:effectLst/>
                <a:latin typeface="Consolas" panose="020B0609020204030204" pitchFamily="49" charset="0"/>
              </a:rPr>
              <a:t>;</a:t>
            </a:r>
          </a:p>
          <a:p>
            <a:r>
              <a:rPr lang="en-IN" sz="2800" b="0" dirty="0">
                <a:solidFill>
                  <a:srgbClr val="D4D4D4"/>
                </a:solidFill>
                <a:effectLst/>
                <a:latin typeface="Consolas" panose="020B0609020204030204" pitchFamily="49" charset="0"/>
              </a:rPr>
              <a:t>  </a:t>
            </a:r>
          </a:p>
          <a:p>
            <a:r>
              <a:rPr lang="en-IN" sz="2800" b="0" dirty="0">
                <a:solidFill>
                  <a:srgbClr val="D4D4D4"/>
                </a:solidFill>
                <a:effectLst/>
                <a:latin typeface="Consolas" panose="020B0609020204030204" pitchFamily="49" charset="0"/>
              </a:rPr>
              <a:t>  </a:t>
            </a:r>
            <a:r>
              <a:rPr lang="en-IN" sz="2800" b="0" dirty="0">
                <a:solidFill>
                  <a:srgbClr val="C586C0"/>
                </a:solidFill>
                <a:effectLst/>
                <a:latin typeface="Consolas" panose="020B0609020204030204" pitchFamily="49" charset="0"/>
              </a:rPr>
              <a:t>for</a:t>
            </a:r>
            <a:r>
              <a:rPr lang="en-IN" sz="2800" b="0" dirty="0">
                <a:solidFill>
                  <a:srgbClr val="D4D4D4"/>
                </a:solidFill>
                <a:effectLst/>
                <a:latin typeface="Consolas" panose="020B0609020204030204" pitchFamily="49" charset="0"/>
              </a:rPr>
              <a:t>(</a:t>
            </a:r>
            <a:r>
              <a:rPr lang="en-IN" sz="2800" b="0" dirty="0" err="1">
                <a:solidFill>
                  <a:srgbClr val="D4D4D4"/>
                </a:solidFill>
                <a:effectLst/>
                <a:latin typeface="Consolas" panose="020B0609020204030204" pitchFamily="49" charset="0"/>
              </a:rPr>
              <a:t>i</a:t>
            </a:r>
            <a:r>
              <a:rPr lang="en-IN" sz="2800" b="0" dirty="0">
                <a:solidFill>
                  <a:srgbClr val="D4D4D4"/>
                </a:solidFill>
                <a:effectLst/>
                <a:latin typeface="Consolas" panose="020B0609020204030204" pitchFamily="49" charset="0"/>
              </a:rPr>
              <a:t>=</a:t>
            </a:r>
            <a:r>
              <a:rPr lang="en-IN" sz="2800" b="0" dirty="0">
                <a:solidFill>
                  <a:srgbClr val="B5CEA8"/>
                </a:solidFill>
                <a:effectLst/>
                <a:latin typeface="Consolas" panose="020B0609020204030204" pitchFamily="49" charset="0"/>
              </a:rPr>
              <a:t>0</a:t>
            </a:r>
            <a:r>
              <a:rPr lang="en-IN" sz="2800" b="0" dirty="0">
                <a:solidFill>
                  <a:srgbClr val="D4D4D4"/>
                </a:solidFill>
                <a:effectLst/>
                <a:latin typeface="Consolas" panose="020B0609020204030204" pitchFamily="49" charset="0"/>
              </a:rPr>
              <a:t>;i&lt;=</a:t>
            </a:r>
            <a:r>
              <a:rPr lang="en-IN" sz="2800" b="0" dirty="0">
                <a:solidFill>
                  <a:srgbClr val="B5CEA8"/>
                </a:solidFill>
                <a:effectLst/>
                <a:latin typeface="Consolas" panose="020B0609020204030204" pitchFamily="49" charset="0"/>
              </a:rPr>
              <a:t>255</a:t>
            </a:r>
            <a:r>
              <a:rPr lang="en-IN" sz="2800" b="0" dirty="0">
                <a:solidFill>
                  <a:srgbClr val="D4D4D4"/>
                </a:solidFill>
                <a:effectLst/>
                <a:latin typeface="Consolas" panose="020B0609020204030204" pitchFamily="49" charset="0"/>
              </a:rPr>
              <a:t>;i++)</a:t>
            </a:r>
          </a:p>
          <a:p>
            <a:r>
              <a:rPr lang="en-IN" sz="2800" b="0" dirty="0">
                <a:solidFill>
                  <a:srgbClr val="D4D4D4"/>
                </a:solidFill>
                <a:effectLst/>
                <a:latin typeface="Consolas" panose="020B0609020204030204" pitchFamily="49" charset="0"/>
              </a:rPr>
              <a:t>   {</a:t>
            </a:r>
          </a:p>
          <a:p>
            <a:r>
              <a:rPr lang="en-IN" sz="2800" b="0" dirty="0">
                <a:solidFill>
                  <a:srgbClr val="D4D4D4"/>
                </a:solidFill>
                <a:effectLst/>
                <a:latin typeface="Consolas" panose="020B0609020204030204" pitchFamily="49" charset="0"/>
              </a:rPr>
              <a:t>    </a:t>
            </a:r>
            <a:r>
              <a:rPr lang="en-IN" sz="2800" b="0" dirty="0" err="1">
                <a:solidFill>
                  <a:srgbClr val="DCDCAA"/>
                </a:solidFill>
                <a:effectLst/>
                <a:latin typeface="Consolas" panose="020B0609020204030204" pitchFamily="49" charset="0"/>
              </a:rPr>
              <a:t>printf</a:t>
            </a:r>
            <a:r>
              <a:rPr lang="en-IN" sz="2800" b="0" dirty="0">
                <a:solidFill>
                  <a:srgbClr val="D4D4D4"/>
                </a:solidFill>
                <a:effectLst/>
                <a:latin typeface="Consolas" panose="020B0609020204030204" pitchFamily="49" charset="0"/>
              </a:rPr>
              <a:t>(</a:t>
            </a:r>
            <a:r>
              <a:rPr lang="en-IN" sz="2800" b="0" dirty="0">
                <a:solidFill>
                  <a:srgbClr val="CE9178"/>
                </a:solidFill>
                <a:effectLst/>
                <a:latin typeface="Consolas" panose="020B0609020204030204" pitchFamily="49" charset="0"/>
              </a:rPr>
              <a:t>"The ASCII value of </a:t>
            </a:r>
            <a:r>
              <a:rPr lang="en-IN" sz="2800" b="0" dirty="0">
                <a:solidFill>
                  <a:srgbClr val="9CDCFE"/>
                </a:solidFill>
                <a:effectLst/>
                <a:latin typeface="Consolas" panose="020B0609020204030204" pitchFamily="49" charset="0"/>
              </a:rPr>
              <a:t>%c</a:t>
            </a:r>
            <a:r>
              <a:rPr lang="en-IN" sz="2800" b="0" dirty="0">
                <a:solidFill>
                  <a:srgbClr val="CE9178"/>
                </a:solidFill>
                <a:effectLst/>
                <a:latin typeface="Consolas" panose="020B0609020204030204" pitchFamily="49" charset="0"/>
              </a:rPr>
              <a:t> = </a:t>
            </a:r>
            <a:r>
              <a:rPr lang="en-IN" sz="2800" b="0" dirty="0">
                <a:solidFill>
                  <a:srgbClr val="9CDCFE"/>
                </a:solidFill>
                <a:effectLst/>
                <a:latin typeface="Consolas" panose="020B0609020204030204" pitchFamily="49" charset="0"/>
              </a:rPr>
              <a:t>%d</a:t>
            </a:r>
            <a:r>
              <a:rPr lang="en-IN" sz="2800" b="0" dirty="0">
                <a:solidFill>
                  <a:srgbClr val="D7BA7D"/>
                </a:solidFill>
                <a:effectLst/>
                <a:latin typeface="Consolas" panose="020B0609020204030204" pitchFamily="49" charset="0"/>
              </a:rPr>
              <a:t>\n</a:t>
            </a:r>
            <a:r>
              <a:rPr lang="en-IN" sz="2800" b="0" dirty="0">
                <a:solidFill>
                  <a:srgbClr val="CE9178"/>
                </a:solidFill>
                <a:effectLst/>
                <a:latin typeface="Consolas" panose="020B0609020204030204" pitchFamily="49" charset="0"/>
              </a:rPr>
              <a:t>"</a:t>
            </a:r>
            <a:r>
              <a:rPr lang="en-IN" sz="2800" b="0" dirty="0">
                <a:solidFill>
                  <a:srgbClr val="D4D4D4"/>
                </a:solidFill>
                <a:effectLst/>
                <a:latin typeface="Consolas" panose="020B0609020204030204" pitchFamily="49" charset="0"/>
              </a:rPr>
              <a:t>,</a:t>
            </a:r>
            <a:r>
              <a:rPr lang="en-IN" sz="2800" b="0" dirty="0" err="1">
                <a:solidFill>
                  <a:srgbClr val="D4D4D4"/>
                </a:solidFill>
                <a:effectLst/>
                <a:latin typeface="Consolas" panose="020B0609020204030204" pitchFamily="49" charset="0"/>
              </a:rPr>
              <a:t>i,i</a:t>
            </a:r>
            <a:r>
              <a:rPr lang="en-IN" sz="2800" b="0" dirty="0">
                <a:solidFill>
                  <a:srgbClr val="D4D4D4"/>
                </a:solidFill>
                <a:effectLst/>
                <a:latin typeface="Consolas" panose="020B0609020204030204" pitchFamily="49" charset="0"/>
              </a:rPr>
              <a:t>);</a:t>
            </a:r>
          </a:p>
          <a:p>
            <a:r>
              <a:rPr lang="en-IN" sz="2800" b="0" dirty="0">
                <a:solidFill>
                  <a:srgbClr val="D4D4D4"/>
                </a:solidFill>
                <a:effectLst/>
                <a:latin typeface="Consolas" panose="020B0609020204030204" pitchFamily="49" charset="0"/>
              </a:rPr>
              <a:t>   }</a:t>
            </a:r>
          </a:p>
          <a:p>
            <a:r>
              <a:rPr lang="en-IN" sz="2800" b="0" dirty="0">
                <a:solidFill>
                  <a:srgbClr val="D4D4D4"/>
                </a:solidFill>
                <a:effectLst/>
                <a:latin typeface="Consolas" panose="020B0609020204030204" pitchFamily="49" charset="0"/>
              </a:rPr>
              <a:t>  </a:t>
            </a:r>
            <a:r>
              <a:rPr lang="en-IN" sz="2800" b="0" dirty="0">
                <a:solidFill>
                  <a:srgbClr val="C586C0"/>
                </a:solidFill>
                <a:effectLst/>
                <a:latin typeface="Consolas" panose="020B0609020204030204" pitchFamily="49" charset="0"/>
              </a:rPr>
              <a:t>return</a:t>
            </a:r>
            <a:r>
              <a:rPr lang="en-IN" sz="2800" b="0" dirty="0">
                <a:solidFill>
                  <a:srgbClr val="D4D4D4"/>
                </a:solidFill>
                <a:effectLst/>
                <a:latin typeface="Consolas" panose="020B0609020204030204" pitchFamily="49" charset="0"/>
              </a:rPr>
              <a:t> </a:t>
            </a:r>
            <a:r>
              <a:rPr lang="en-IN" sz="2800" b="0" dirty="0">
                <a:solidFill>
                  <a:srgbClr val="B5CEA8"/>
                </a:solidFill>
                <a:effectLst/>
                <a:latin typeface="Consolas" panose="020B0609020204030204" pitchFamily="49" charset="0"/>
              </a:rPr>
              <a:t>0</a:t>
            </a:r>
            <a:r>
              <a:rPr lang="en-IN" sz="2800" b="0" dirty="0">
                <a:solidFill>
                  <a:srgbClr val="D4D4D4"/>
                </a:solidFill>
                <a:effectLst/>
                <a:latin typeface="Consolas" panose="020B0609020204030204" pitchFamily="49" charset="0"/>
              </a:rPr>
              <a:t>;</a:t>
            </a:r>
          </a:p>
          <a:p>
            <a:r>
              <a:rPr lang="en-IN" sz="2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7356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0E193-A06F-272C-E86B-5D1D107ACE3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1193E0E-4BF2-2944-DE62-63199E08F4FD}"/>
              </a:ext>
            </a:extLst>
          </p:cNvPr>
          <p:cNvSpPr>
            <a:spLocks noGrp="1"/>
          </p:cNvSpPr>
          <p:nvPr>
            <p:ph idx="1"/>
          </p:nvPr>
        </p:nvSpPr>
        <p:spPr>
          <a:xfrm>
            <a:off x="609600" y="1444248"/>
            <a:ext cx="10515600" cy="4351338"/>
          </a:xfrm>
        </p:spPr>
        <p:txBody>
          <a:bodyPr/>
          <a:lstStyle/>
          <a:p>
            <a:endParaRPr lang="en-IN" dirty="0"/>
          </a:p>
        </p:txBody>
      </p:sp>
      <p:sp>
        <p:nvSpPr>
          <p:cNvPr id="5" name="TextBox 4">
            <a:extLst>
              <a:ext uri="{FF2B5EF4-FFF2-40B4-BE49-F238E27FC236}">
                <a16:creationId xmlns:a16="http://schemas.microsoft.com/office/drawing/2014/main" id="{5ED443BE-1BDE-9989-E8E2-578017928B8A}"/>
              </a:ext>
            </a:extLst>
          </p:cNvPr>
          <p:cNvSpPr txBox="1"/>
          <p:nvPr/>
        </p:nvSpPr>
        <p:spPr>
          <a:xfrm>
            <a:off x="838200" y="530225"/>
            <a:ext cx="6736080" cy="4031873"/>
          </a:xfrm>
          <a:prstGeom prst="rect">
            <a:avLst/>
          </a:prstGeom>
          <a:solidFill>
            <a:schemeClr val="tx1"/>
          </a:solidFill>
        </p:spPr>
        <p:txBody>
          <a:bodyPr wrap="square">
            <a:spAutoFit/>
          </a:bodyPr>
          <a:lstStyle/>
          <a:p>
            <a:r>
              <a:rPr lang="en-US" sz="3200" b="0" dirty="0">
                <a:solidFill>
                  <a:srgbClr val="C586C0"/>
                </a:solidFill>
                <a:effectLst/>
                <a:latin typeface="Consolas" panose="020B0609020204030204" pitchFamily="49" charset="0"/>
              </a:rPr>
              <a:t>#include</a:t>
            </a:r>
            <a:r>
              <a:rPr lang="en-US" sz="3200" b="0" dirty="0">
                <a:solidFill>
                  <a:srgbClr val="CE9178"/>
                </a:solidFill>
                <a:effectLst/>
                <a:latin typeface="Consolas" panose="020B0609020204030204" pitchFamily="49" charset="0"/>
              </a:rPr>
              <a:t>&lt; </a:t>
            </a:r>
            <a:r>
              <a:rPr lang="en-US" sz="3200" b="0" dirty="0" err="1">
                <a:solidFill>
                  <a:srgbClr val="CE9178"/>
                </a:solidFill>
                <a:effectLst/>
                <a:latin typeface="Consolas" panose="020B0609020204030204" pitchFamily="49" charset="0"/>
              </a:rPr>
              <a:t>stdio.h</a:t>
            </a:r>
            <a:r>
              <a:rPr lang="en-US" sz="3200" b="0" dirty="0">
                <a:solidFill>
                  <a:srgbClr val="CE9178"/>
                </a:solidFill>
                <a:effectLst/>
                <a:latin typeface="Consolas" panose="020B0609020204030204" pitchFamily="49" charset="0"/>
              </a:rPr>
              <a:t>&gt;</a:t>
            </a:r>
            <a:endParaRPr lang="en-US" sz="3200" b="0" dirty="0">
              <a:solidFill>
                <a:srgbClr val="D4D4D4"/>
              </a:solidFill>
              <a:effectLst/>
              <a:latin typeface="Consolas" panose="020B0609020204030204" pitchFamily="49" charset="0"/>
            </a:endParaRPr>
          </a:p>
          <a:p>
            <a:br>
              <a:rPr lang="en-US" sz="3200" b="0" dirty="0">
                <a:solidFill>
                  <a:srgbClr val="D4D4D4"/>
                </a:solidFill>
                <a:effectLst/>
                <a:latin typeface="Consolas" panose="020B0609020204030204" pitchFamily="49" charset="0"/>
              </a:rPr>
            </a:br>
            <a:r>
              <a:rPr lang="en-US" sz="3200" b="0" dirty="0">
                <a:solidFill>
                  <a:srgbClr val="569CD6"/>
                </a:solidFill>
                <a:effectLst/>
                <a:latin typeface="Consolas" panose="020B0609020204030204" pitchFamily="49" charset="0"/>
              </a:rPr>
              <a:t>int</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main</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a:t>
            </a:r>
          </a:p>
          <a:p>
            <a:r>
              <a:rPr lang="en-US" sz="3200" b="0" dirty="0">
                <a:solidFill>
                  <a:srgbClr val="569CD6"/>
                </a:solidFill>
                <a:effectLst/>
                <a:latin typeface="Consolas" panose="020B0609020204030204" pitchFamily="49" charset="0"/>
              </a:rPr>
              <a:t>static</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int</a:t>
            </a:r>
            <a:r>
              <a:rPr lang="en-US" sz="3200" b="0" dirty="0">
                <a:solidFill>
                  <a:srgbClr val="D4D4D4"/>
                </a:solidFill>
                <a:effectLst/>
                <a:latin typeface="Consolas" panose="020B0609020204030204" pitchFamily="49" charset="0"/>
              </a:rPr>
              <a:t> a = </a:t>
            </a:r>
            <a:r>
              <a:rPr lang="en-US" sz="3200" b="0" dirty="0">
                <a:solidFill>
                  <a:srgbClr val="B5CEA8"/>
                </a:solidFill>
                <a:effectLst/>
                <a:latin typeface="Consolas" panose="020B0609020204030204" pitchFamily="49" charset="0"/>
              </a:rPr>
              <a:t>3</a:t>
            </a:r>
            <a:r>
              <a:rPr lang="en-US" sz="3200" b="0" dirty="0">
                <a:solidFill>
                  <a:srgbClr val="D4D4D4"/>
                </a:solidFill>
                <a:effectLst/>
                <a:latin typeface="Consolas" panose="020B0609020204030204" pitchFamily="49" charset="0"/>
              </a:rPr>
              <a:t>;</a:t>
            </a:r>
          </a:p>
          <a:p>
            <a:r>
              <a:rPr lang="en-US" sz="3200" b="0" dirty="0" err="1">
                <a:solidFill>
                  <a:srgbClr val="DCDCAA"/>
                </a:solidFill>
                <a:effectLst/>
                <a:latin typeface="Consolas" panose="020B0609020204030204" pitchFamily="49" charset="0"/>
              </a:rPr>
              <a:t>printf</a:t>
            </a:r>
            <a:r>
              <a:rPr lang="en-US" sz="3200" b="0" dirty="0">
                <a:solidFill>
                  <a:srgbClr val="D4D4D4"/>
                </a:solidFill>
                <a:effectLst/>
                <a:latin typeface="Consolas" panose="020B0609020204030204" pitchFamily="49" charset="0"/>
              </a:rPr>
              <a:t>(“%d”, a --);</a:t>
            </a:r>
          </a:p>
          <a:p>
            <a:r>
              <a:rPr lang="en-US" sz="3200" b="0" dirty="0">
                <a:solidFill>
                  <a:srgbClr val="C586C0"/>
                </a:solidFill>
                <a:effectLst/>
                <a:latin typeface="Consolas" panose="020B0609020204030204" pitchFamily="49" charset="0"/>
              </a:rPr>
              <a:t>return</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255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C1627-EB1E-A285-5CA0-62B789AAC0EE}"/>
              </a:ext>
            </a:extLst>
          </p:cNvPr>
          <p:cNvSpPr>
            <a:spLocks noGrp="1"/>
          </p:cNvSpPr>
          <p:nvPr>
            <p:ph idx="1"/>
          </p:nvPr>
        </p:nvSpPr>
        <p:spPr>
          <a:xfrm>
            <a:off x="838200" y="969264"/>
            <a:ext cx="10515600" cy="5207699"/>
          </a:xfrm>
        </p:spPr>
        <p:txBody>
          <a:bodyPr/>
          <a:lstStyle/>
          <a:p>
            <a:pPr algn="l" fontAlgn="base"/>
            <a:r>
              <a:rPr lang="en-US" b="0" i="0" dirty="0">
                <a:solidFill>
                  <a:srgbClr val="273239"/>
                </a:solidFill>
                <a:effectLst/>
                <a:latin typeface="urw-din"/>
              </a:rPr>
              <a:t> In total, there are 256 ASCII characters, and can be broadly divided into three categories: </a:t>
            </a:r>
          </a:p>
          <a:p>
            <a:pPr algn="l" fontAlgn="base">
              <a:buFont typeface="+mj-lt"/>
              <a:buAutoNum type="arabicPeriod"/>
            </a:pPr>
            <a:r>
              <a:rPr lang="en-US" b="1" i="0" dirty="0">
                <a:solidFill>
                  <a:srgbClr val="273239"/>
                </a:solidFill>
                <a:effectLst/>
                <a:latin typeface="urw-din"/>
              </a:rPr>
              <a:t>ASCII control characters (0-31 and 127)</a:t>
            </a:r>
            <a:endParaRPr lang="en-US" b="0" i="0" dirty="0">
              <a:solidFill>
                <a:srgbClr val="273239"/>
              </a:solidFill>
              <a:effectLst/>
              <a:latin typeface="urw-din"/>
            </a:endParaRPr>
          </a:p>
          <a:p>
            <a:pPr algn="l" fontAlgn="base">
              <a:buFont typeface="+mj-lt"/>
              <a:buAutoNum type="arabicPeriod"/>
            </a:pPr>
            <a:r>
              <a:rPr lang="en-US" b="1" i="0" dirty="0">
                <a:solidFill>
                  <a:srgbClr val="273239"/>
                </a:solidFill>
                <a:effectLst/>
                <a:latin typeface="urw-din"/>
              </a:rPr>
              <a:t>ASCII printable characters (32-126) (most commonly referred)</a:t>
            </a:r>
            <a:endParaRPr lang="en-US" b="0" i="0" dirty="0">
              <a:solidFill>
                <a:srgbClr val="273239"/>
              </a:solidFill>
              <a:effectLst/>
              <a:latin typeface="urw-din"/>
            </a:endParaRPr>
          </a:p>
          <a:p>
            <a:pPr algn="l" fontAlgn="base">
              <a:buFont typeface="+mj-lt"/>
              <a:buAutoNum type="arabicPeriod"/>
            </a:pPr>
            <a:r>
              <a:rPr lang="en-US" b="1" i="0" dirty="0">
                <a:solidFill>
                  <a:srgbClr val="273239"/>
                </a:solidFill>
                <a:effectLst/>
                <a:latin typeface="urw-din"/>
              </a:rPr>
              <a:t>Extended ASCII characters (128-255)</a:t>
            </a:r>
            <a:endParaRPr lang="en-US" b="0" i="0" dirty="0">
              <a:solidFill>
                <a:srgbClr val="273239"/>
              </a:solidFill>
              <a:effectLst/>
              <a:latin typeface="urw-din"/>
            </a:endParaRPr>
          </a:p>
          <a:p>
            <a:pPr algn="l" fontAlgn="base"/>
            <a:r>
              <a:rPr lang="en-US" b="1" i="0" dirty="0">
                <a:solidFill>
                  <a:srgbClr val="273239"/>
                </a:solidFill>
                <a:effectLst/>
                <a:latin typeface="urw-din"/>
              </a:rPr>
              <a:t>Below are the ASCII values of printable characters (33, 126):</a:t>
            </a:r>
          </a:p>
          <a:p>
            <a:endParaRPr lang="en-IN" dirty="0"/>
          </a:p>
        </p:txBody>
      </p:sp>
    </p:spTree>
    <p:extLst>
      <p:ext uri="{BB962C8B-B14F-4D97-AF65-F5344CB8AC3E}">
        <p14:creationId xmlns:p14="http://schemas.microsoft.com/office/powerpoint/2010/main" val="3309178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0E193-A06F-272C-E86B-5D1D107ACE3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1193E0E-4BF2-2944-DE62-63199E08F4FD}"/>
              </a:ext>
            </a:extLst>
          </p:cNvPr>
          <p:cNvSpPr>
            <a:spLocks noGrp="1"/>
          </p:cNvSpPr>
          <p:nvPr>
            <p:ph idx="1"/>
          </p:nvPr>
        </p:nvSpPr>
        <p:spPr>
          <a:xfrm>
            <a:off x="609600" y="1444248"/>
            <a:ext cx="10515600" cy="4351338"/>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r>
              <a:rPr lang="en-IN" dirty="0"/>
              <a:t>OUTPUT: 3</a:t>
            </a:r>
          </a:p>
        </p:txBody>
      </p:sp>
      <p:sp>
        <p:nvSpPr>
          <p:cNvPr id="5" name="TextBox 4">
            <a:extLst>
              <a:ext uri="{FF2B5EF4-FFF2-40B4-BE49-F238E27FC236}">
                <a16:creationId xmlns:a16="http://schemas.microsoft.com/office/drawing/2014/main" id="{5ED443BE-1BDE-9989-E8E2-578017928B8A}"/>
              </a:ext>
            </a:extLst>
          </p:cNvPr>
          <p:cNvSpPr txBox="1"/>
          <p:nvPr/>
        </p:nvSpPr>
        <p:spPr>
          <a:xfrm>
            <a:off x="838200" y="530225"/>
            <a:ext cx="6736080" cy="4031873"/>
          </a:xfrm>
          <a:prstGeom prst="rect">
            <a:avLst/>
          </a:prstGeom>
          <a:solidFill>
            <a:schemeClr val="tx1"/>
          </a:solidFill>
        </p:spPr>
        <p:txBody>
          <a:bodyPr wrap="square">
            <a:spAutoFit/>
          </a:bodyPr>
          <a:lstStyle/>
          <a:p>
            <a:r>
              <a:rPr lang="en-US" sz="3200" b="0" dirty="0">
                <a:solidFill>
                  <a:srgbClr val="C586C0"/>
                </a:solidFill>
                <a:effectLst/>
                <a:latin typeface="Consolas" panose="020B0609020204030204" pitchFamily="49" charset="0"/>
              </a:rPr>
              <a:t>#include</a:t>
            </a:r>
            <a:r>
              <a:rPr lang="en-US" sz="3200" b="0" dirty="0">
                <a:solidFill>
                  <a:srgbClr val="CE9178"/>
                </a:solidFill>
                <a:effectLst/>
                <a:latin typeface="Consolas" panose="020B0609020204030204" pitchFamily="49" charset="0"/>
              </a:rPr>
              <a:t>&lt; </a:t>
            </a:r>
            <a:r>
              <a:rPr lang="en-US" sz="3200" b="0" dirty="0" err="1">
                <a:solidFill>
                  <a:srgbClr val="CE9178"/>
                </a:solidFill>
                <a:effectLst/>
                <a:latin typeface="Consolas" panose="020B0609020204030204" pitchFamily="49" charset="0"/>
              </a:rPr>
              <a:t>stdio.h</a:t>
            </a:r>
            <a:r>
              <a:rPr lang="en-US" sz="3200" b="0" dirty="0">
                <a:solidFill>
                  <a:srgbClr val="CE9178"/>
                </a:solidFill>
                <a:effectLst/>
                <a:latin typeface="Consolas" panose="020B0609020204030204" pitchFamily="49" charset="0"/>
              </a:rPr>
              <a:t>&gt;</a:t>
            </a:r>
            <a:endParaRPr lang="en-US" sz="3200" b="0" dirty="0">
              <a:solidFill>
                <a:srgbClr val="D4D4D4"/>
              </a:solidFill>
              <a:effectLst/>
              <a:latin typeface="Consolas" panose="020B0609020204030204" pitchFamily="49" charset="0"/>
            </a:endParaRPr>
          </a:p>
          <a:p>
            <a:br>
              <a:rPr lang="en-US" sz="3200" b="0" dirty="0">
                <a:solidFill>
                  <a:srgbClr val="D4D4D4"/>
                </a:solidFill>
                <a:effectLst/>
                <a:latin typeface="Consolas" panose="020B0609020204030204" pitchFamily="49" charset="0"/>
              </a:rPr>
            </a:br>
            <a:r>
              <a:rPr lang="en-US" sz="3200" b="0" dirty="0">
                <a:solidFill>
                  <a:srgbClr val="569CD6"/>
                </a:solidFill>
                <a:effectLst/>
                <a:latin typeface="Consolas" panose="020B0609020204030204" pitchFamily="49" charset="0"/>
              </a:rPr>
              <a:t>int</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main</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a:t>
            </a:r>
          </a:p>
          <a:p>
            <a:r>
              <a:rPr lang="en-US" sz="3200" b="0" dirty="0">
                <a:solidFill>
                  <a:srgbClr val="569CD6"/>
                </a:solidFill>
                <a:effectLst/>
                <a:latin typeface="Consolas" panose="020B0609020204030204" pitchFamily="49" charset="0"/>
              </a:rPr>
              <a:t>static</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int</a:t>
            </a:r>
            <a:r>
              <a:rPr lang="en-US" sz="3200" b="0" dirty="0">
                <a:solidFill>
                  <a:srgbClr val="D4D4D4"/>
                </a:solidFill>
                <a:effectLst/>
                <a:latin typeface="Consolas" panose="020B0609020204030204" pitchFamily="49" charset="0"/>
              </a:rPr>
              <a:t> a = </a:t>
            </a:r>
            <a:r>
              <a:rPr lang="en-US" sz="3200" b="0" dirty="0">
                <a:solidFill>
                  <a:srgbClr val="B5CEA8"/>
                </a:solidFill>
                <a:effectLst/>
                <a:latin typeface="Consolas" panose="020B0609020204030204" pitchFamily="49" charset="0"/>
              </a:rPr>
              <a:t>3</a:t>
            </a:r>
            <a:r>
              <a:rPr lang="en-US" sz="3200" b="0" dirty="0">
                <a:solidFill>
                  <a:srgbClr val="D4D4D4"/>
                </a:solidFill>
                <a:effectLst/>
                <a:latin typeface="Consolas" panose="020B0609020204030204" pitchFamily="49" charset="0"/>
              </a:rPr>
              <a:t>;</a:t>
            </a:r>
          </a:p>
          <a:p>
            <a:r>
              <a:rPr lang="en-US" sz="3200" b="0" dirty="0" err="1">
                <a:solidFill>
                  <a:srgbClr val="DCDCAA"/>
                </a:solidFill>
                <a:effectLst/>
                <a:latin typeface="Consolas" panose="020B0609020204030204" pitchFamily="49" charset="0"/>
              </a:rPr>
              <a:t>printf</a:t>
            </a:r>
            <a:r>
              <a:rPr lang="en-US" sz="3200" b="0" dirty="0">
                <a:solidFill>
                  <a:srgbClr val="D4D4D4"/>
                </a:solidFill>
                <a:effectLst/>
                <a:latin typeface="Consolas" panose="020B0609020204030204" pitchFamily="49" charset="0"/>
              </a:rPr>
              <a:t>(“%d”, a --);</a:t>
            </a:r>
          </a:p>
          <a:p>
            <a:r>
              <a:rPr lang="en-US" sz="3200" b="0" dirty="0">
                <a:solidFill>
                  <a:srgbClr val="C586C0"/>
                </a:solidFill>
                <a:effectLst/>
                <a:latin typeface="Consolas" panose="020B0609020204030204" pitchFamily="49" charset="0"/>
              </a:rPr>
              <a:t>return</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98470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FB39-B6E2-4134-3A66-08FB4DD7853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45E6F44-8A9F-ADDB-17CE-02D42A497AEE}"/>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3AAEF84B-E212-10F8-6A01-E8E1AF885D73}"/>
              </a:ext>
            </a:extLst>
          </p:cNvPr>
          <p:cNvSpPr txBox="1"/>
          <p:nvPr/>
        </p:nvSpPr>
        <p:spPr>
          <a:xfrm>
            <a:off x="2514600" y="365125"/>
            <a:ext cx="6096000" cy="6124754"/>
          </a:xfrm>
          <a:prstGeom prst="rect">
            <a:avLst/>
          </a:prstGeom>
          <a:solidFill>
            <a:schemeClr val="tx1"/>
          </a:solidFill>
        </p:spPr>
        <p:txBody>
          <a:bodyPr wrap="square">
            <a:spAutoFit/>
          </a:bodyPr>
          <a:lstStyle/>
          <a:p>
            <a:r>
              <a:rPr lang="en-US" sz="2800" b="0" dirty="0">
                <a:solidFill>
                  <a:srgbClr val="C586C0"/>
                </a:solidFill>
                <a:effectLst/>
                <a:latin typeface="Consolas" panose="020B0609020204030204" pitchFamily="49" charset="0"/>
              </a:rPr>
              <a:t>#include</a:t>
            </a:r>
            <a:r>
              <a:rPr lang="en-US" sz="2800" b="0" dirty="0">
                <a:solidFill>
                  <a:srgbClr val="CE9178"/>
                </a:solidFill>
                <a:effectLst/>
                <a:latin typeface="Consolas" panose="020B0609020204030204" pitchFamily="49" charset="0"/>
              </a:rPr>
              <a:t>&lt; </a:t>
            </a:r>
            <a:r>
              <a:rPr lang="en-US" sz="2800" b="0" dirty="0" err="1">
                <a:solidFill>
                  <a:srgbClr val="CE9178"/>
                </a:solidFill>
                <a:effectLst/>
                <a:latin typeface="Consolas" panose="020B0609020204030204" pitchFamily="49" charset="0"/>
              </a:rPr>
              <a:t>stdio.h</a:t>
            </a:r>
            <a:r>
              <a:rPr lang="en-US" sz="2800" b="0" dirty="0">
                <a:solidFill>
                  <a:srgbClr val="CE9178"/>
                </a:solidFill>
                <a:effectLst/>
                <a:latin typeface="Consolas" panose="020B0609020204030204" pitchFamily="49" charset="0"/>
              </a:rPr>
              <a:t>&gt;</a:t>
            </a:r>
            <a:endParaRPr lang="en-US" sz="2800" b="0" dirty="0">
              <a:solidFill>
                <a:srgbClr val="D4D4D4"/>
              </a:solidFill>
              <a:effectLst/>
              <a:latin typeface="Consolas" panose="020B0609020204030204" pitchFamily="49" charset="0"/>
            </a:endParaRPr>
          </a:p>
          <a:p>
            <a:br>
              <a:rPr lang="en-US" sz="2800" b="0" dirty="0">
                <a:solidFill>
                  <a:srgbClr val="D4D4D4"/>
                </a:solidFill>
                <a:effectLst/>
                <a:latin typeface="Consolas" panose="020B0609020204030204" pitchFamily="49" charset="0"/>
              </a:rPr>
            </a:br>
            <a:r>
              <a:rPr lang="en-US" sz="2800" b="0" dirty="0">
                <a:solidFill>
                  <a:srgbClr val="569CD6"/>
                </a:solidFill>
                <a:effectLst/>
                <a:latin typeface="Consolas" panose="020B0609020204030204" pitchFamily="49" charset="0"/>
              </a:rPr>
              <a:t>void</a:t>
            </a:r>
            <a:r>
              <a:rPr lang="en-US" sz="2800" b="0" dirty="0">
                <a:solidFill>
                  <a:srgbClr val="D4D4D4"/>
                </a:solidFill>
                <a:effectLst/>
                <a:latin typeface="Consolas" panose="020B0609020204030204" pitchFamily="49" charset="0"/>
              </a:rPr>
              <a:t> </a:t>
            </a:r>
            <a:r>
              <a:rPr lang="en-US" sz="2800" b="0" dirty="0">
                <a:solidFill>
                  <a:srgbClr val="DCDCAA"/>
                </a:solidFill>
                <a:effectLst/>
                <a:latin typeface="Consolas" panose="020B0609020204030204" pitchFamily="49" charset="0"/>
              </a:rPr>
              <a:t>fun</a:t>
            </a:r>
            <a:r>
              <a:rPr lang="en-US" sz="2800" b="0" dirty="0">
                <a:solidFill>
                  <a:srgbClr val="D4D4D4"/>
                </a:solidFill>
                <a:effectLst/>
                <a:latin typeface="Consolas" panose="020B0609020204030204" pitchFamily="49" charset="0"/>
              </a:rPr>
              <a:t>()</a:t>
            </a:r>
          </a:p>
          <a:p>
            <a:r>
              <a:rPr lang="en-US" sz="2800" b="0" dirty="0">
                <a:solidFill>
                  <a:srgbClr val="D4D4D4"/>
                </a:solidFill>
                <a:effectLst/>
                <a:latin typeface="Consolas" panose="020B0609020204030204" pitchFamily="49" charset="0"/>
              </a:rPr>
              <a:t>{</a:t>
            </a:r>
          </a:p>
          <a:p>
            <a:r>
              <a:rPr lang="en-US" sz="2800" b="0" dirty="0">
                <a:solidFill>
                  <a:srgbClr val="DCDCAA"/>
                </a:solidFill>
                <a:effectLst/>
                <a:latin typeface="Consolas" panose="020B0609020204030204" pitchFamily="49" charset="0"/>
              </a:rPr>
              <a:t>fun</a:t>
            </a:r>
            <a:r>
              <a:rPr lang="en-US" sz="2800" b="0" dirty="0">
                <a:solidFill>
                  <a:srgbClr val="D4D4D4"/>
                </a:solidFill>
                <a:effectLst/>
                <a:latin typeface="Consolas" panose="020B0609020204030204" pitchFamily="49" charset="0"/>
              </a:rPr>
              <a:t>();</a:t>
            </a:r>
          </a:p>
          <a:p>
            <a:r>
              <a:rPr lang="en-US" sz="2800" b="0" dirty="0">
                <a:solidFill>
                  <a:srgbClr val="D4D4D4"/>
                </a:solidFill>
                <a:effectLst/>
                <a:latin typeface="Consolas" panose="020B0609020204030204" pitchFamily="49" charset="0"/>
              </a:rPr>
              <a:t>Return </a:t>
            </a:r>
            <a:r>
              <a:rPr lang="en-US" sz="2800" b="0" dirty="0">
                <a:solidFill>
                  <a:srgbClr val="B5CEA8"/>
                </a:solidFill>
                <a:effectLst/>
                <a:latin typeface="Consolas" panose="020B0609020204030204" pitchFamily="49" charset="0"/>
              </a:rPr>
              <a:t>0</a:t>
            </a:r>
            <a:r>
              <a:rPr lang="en-US" sz="2800" b="0" dirty="0">
                <a:solidFill>
                  <a:srgbClr val="D4D4D4"/>
                </a:solidFill>
                <a:effectLst/>
                <a:latin typeface="Consolas" panose="020B0609020204030204" pitchFamily="49" charset="0"/>
              </a:rPr>
              <a:t>;</a:t>
            </a:r>
          </a:p>
          <a:p>
            <a:r>
              <a:rPr lang="en-US" sz="2800" b="0" dirty="0">
                <a:solidFill>
                  <a:srgbClr val="D4D4D4"/>
                </a:solidFill>
                <a:effectLst/>
                <a:latin typeface="Consolas" panose="020B0609020204030204" pitchFamily="49" charset="0"/>
              </a:rPr>
              <a:t>}</a:t>
            </a:r>
          </a:p>
          <a:p>
            <a:r>
              <a:rPr lang="en-US" sz="2800" b="0" dirty="0">
                <a:solidFill>
                  <a:srgbClr val="569CD6"/>
                </a:solidFill>
                <a:effectLst/>
                <a:latin typeface="Consolas" panose="020B0609020204030204" pitchFamily="49" charset="0"/>
              </a:rPr>
              <a:t>void</a:t>
            </a:r>
            <a:r>
              <a:rPr lang="en-US" sz="2800" b="0" dirty="0">
                <a:solidFill>
                  <a:srgbClr val="D4D4D4"/>
                </a:solidFill>
                <a:effectLst/>
                <a:latin typeface="Consolas" panose="020B0609020204030204" pitchFamily="49" charset="0"/>
              </a:rPr>
              <a:t> </a:t>
            </a:r>
            <a:r>
              <a:rPr lang="en-US" sz="2800" b="0" dirty="0">
                <a:solidFill>
                  <a:srgbClr val="DCDCAA"/>
                </a:solidFill>
                <a:effectLst/>
                <a:latin typeface="Consolas" panose="020B0609020204030204" pitchFamily="49" charset="0"/>
              </a:rPr>
              <a:t>fun</a:t>
            </a:r>
            <a:r>
              <a:rPr lang="en-US" sz="2800" b="0" dirty="0">
                <a:solidFill>
                  <a:srgbClr val="D4D4D4"/>
                </a:solidFill>
                <a:effectLst/>
                <a:latin typeface="Consolas" panose="020B0609020204030204" pitchFamily="49" charset="0"/>
              </a:rPr>
              <a:t>()</a:t>
            </a:r>
          </a:p>
          <a:p>
            <a:r>
              <a:rPr lang="en-US" sz="2800" b="0" dirty="0">
                <a:solidFill>
                  <a:srgbClr val="D4D4D4"/>
                </a:solidFill>
                <a:effectLst/>
                <a:latin typeface="Consolas" panose="020B0609020204030204" pitchFamily="49" charset="0"/>
              </a:rPr>
              <a:t>{</a:t>
            </a:r>
          </a:p>
          <a:p>
            <a:r>
              <a:rPr lang="en-US" sz="2800" b="0" dirty="0">
                <a:solidFill>
                  <a:srgbClr val="D4D4D4"/>
                </a:solidFill>
                <a:effectLst/>
                <a:latin typeface="Consolas" panose="020B0609020204030204" pitchFamily="49" charset="0"/>
              </a:rPr>
              <a:t>auto </a:t>
            </a:r>
            <a:r>
              <a:rPr lang="en-US" sz="2800" b="0" dirty="0">
                <a:solidFill>
                  <a:srgbClr val="569CD6"/>
                </a:solidFill>
                <a:effectLst/>
                <a:latin typeface="Consolas" panose="020B0609020204030204" pitchFamily="49" charset="0"/>
              </a:rPr>
              <a:t>int</a:t>
            </a:r>
            <a:r>
              <a:rPr lang="en-US" sz="2800" b="0" dirty="0">
                <a:solidFill>
                  <a:srgbClr val="D4D4D4"/>
                </a:solidFill>
                <a:effectLst/>
                <a:latin typeface="Consolas" panose="020B0609020204030204" pitchFamily="49" charset="0"/>
              </a:rPr>
              <a:t> I = </a:t>
            </a:r>
            <a:r>
              <a:rPr lang="en-US" sz="2800" b="0" dirty="0">
                <a:solidFill>
                  <a:srgbClr val="B5CEA8"/>
                </a:solidFill>
                <a:effectLst/>
                <a:latin typeface="Consolas" panose="020B0609020204030204" pitchFamily="49" charset="0"/>
              </a:rPr>
              <a:t>1</a:t>
            </a:r>
            <a:r>
              <a:rPr lang="en-US" sz="2800" b="0" dirty="0">
                <a:solidFill>
                  <a:srgbClr val="D4D4D4"/>
                </a:solidFill>
                <a:effectLst/>
                <a:latin typeface="Consolas" panose="020B0609020204030204" pitchFamily="49" charset="0"/>
              </a:rPr>
              <a:t>;</a:t>
            </a:r>
          </a:p>
          <a:p>
            <a:r>
              <a:rPr lang="en-US" sz="2800" b="0" dirty="0">
                <a:solidFill>
                  <a:srgbClr val="569CD6"/>
                </a:solidFill>
                <a:effectLst/>
                <a:latin typeface="Consolas" panose="020B0609020204030204" pitchFamily="49" charset="0"/>
              </a:rPr>
              <a:t>register</a:t>
            </a:r>
            <a:r>
              <a:rPr lang="en-US" sz="2800" b="0" dirty="0">
                <a:solidFill>
                  <a:srgbClr val="D4D4D4"/>
                </a:solidFill>
                <a:effectLst/>
                <a:latin typeface="Consolas" panose="020B0609020204030204" pitchFamily="49" charset="0"/>
              </a:rPr>
              <a:t> </a:t>
            </a:r>
            <a:r>
              <a:rPr lang="en-US" sz="2800" b="0" dirty="0">
                <a:solidFill>
                  <a:srgbClr val="569CD6"/>
                </a:solidFill>
                <a:effectLst/>
                <a:latin typeface="Consolas" panose="020B0609020204030204" pitchFamily="49" charset="0"/>
              </a:rPr>
              <a:t>char</a:t>
            </a:r>
            <a:r>
              <a:rPr lang="en-US" sz="2800" b="0" dirty="0">
                <a:solidFill>
                  <a:srgbClr val="D4D4D4"/>
                </a:solidFill>
                <a:effectLst/>
                <a:latin typeface="Consolas" panose="020B0609020204030204" pitchFamily="49" charset="0"/>
              </a:rPr>
              <a:t> a = ‘D’;</a:t>
            </a:r>
          </a:p>
          <a:p>
            <a:r>
              <a:rPr lang="en-US" sz="2800" b="0" dirty="0">
                <a:solidFill>
                  <a:srgbClr val="569CD6"/>
                </a:solidFill>
                <a:effectLst/>
                <a:latin typeface="Consolas" panose="020B0609020204030204" pitchFamily="49" charset="0"/>
              </a:rPr>
              <a:t>static</a:t>
            </a:r>
            <a:r>
              <a:rPr lang="en-US" sz="2800" b="0" dirty="0">
                <a:solidFill>
                  <a:srgbClr val="D4D4D4"/>
                </a:solidFill>
                <a:effectLst/>
                <a:latin typeface="Consolas" panose="020B0609020204030204" pitchFamily="49" charset="0"/>
              </a:rPr>
              <a:t> </a:t>
            </a:r>
            <a:r>
              <a:rPr lang="en-US" sz="2800" b="0" dirty="0">
                <a:solidFill>
                  <a:srgbClr val="569CD6"/>
                </a:solidFill>
                <a:effectLst/>
                <a:latin typeface="Consolas" panose="020B0609020204030204" pitchFamily="49" charset="0"/>
              </a:rPr>
              <a:t>int</a:t>
            </a:r>
            <a:r>
              <a:rPr lang="en-US" sz="2800" b="0" dirty="0">
                <a:solidFill>
                  <a:srgbClr val="D4D4D4"/>
                </a:solidFill>
                <a:effectLst/>
                <a:latin typeface="Consolas" panose="020B0609020204030204" pitchFamily="49" charset="0"/>
              </a:rPr>
              <a:t> p = </a:t>
            </a:r>
            <a:r>
              <a:rPr lang="en-US" sz="2800" b="0" dirty="0">
                <a:solidFill>
                  <a:srgbClr val="B5CEA8"/>
                </a:solidFill>
                <a:effectLst/>
                <a:latin typeface="Consolas" panose="020B0609020204030204" pitchFamily="49" charset="0"/>
              </a:rPr>
              <a:t>0</a:t>
            </a:r>
            <a:r>
              <a:rPr lang="en-US" sz="2800" b="0" dirty="0">
                <a:solidFill>
                  <a:srgbClr val="D4D4D4"/>
                </a:solidFill>
                <a:effectLst/>
                <a:latin typeface="Consolas" panose="020B0609020204030204" pitchFamily="49" charset="0"/>
              </a:rPr>
              <a:t>;</a:t>
            </a:r>
          </a:p>
          <a:p>
            <a:r>
              <a:rPr lang="en-US" sz="2800" b="0" dirty="0" err="1">
                <a:solidFill>
                  <a:srgbClr val="DCDCAA"/>
                </a:solidFill>
                <a:effectLst/>
                <a:latin typeface="Consolas" panose="020B0609020204030204" pitchFamily="49" charset="0"/>
              </a:rPr>
              <a:t>printf</a:t>
            </a:r>
            <a:r>
              <a:rPr lang="en-US" sz="2800" b="0" dirty="0">
                <a:solidFill>
                  <a:srgbClr val="D4D4D4"/>
                </a:solidFill>
                <a:effectLst/>
                <a:latin typeface="Consolas" panose="020B0609020204030204" pitchFamily="49" charset="0"/>
              </a:rPr>
              <a:t>(“%d %d %</a:t>
            </a:r>
            <a:r>
              <a:rPr lang="en-US" sz="2800" b="0" dirty="0" err="1">
                <a:solidFill>
                  <a:srgbClr val="D4D4D4"/>
                </a:solidFill>
                <a:effectLst/>
                <a:latin typeface="Consolas" panose="020B0609020204030204" pitchFamily="49" charset="0"/>
              </a:rPr>
              <a:t>ld</a:t>
            </a:r>
            <a:r>
              <a:rPr lang="en-US" sz="2800" b="0" dirty="0">
                <a:solidFill>
                  <a:srgbClr val="D4D4D4"/>
                </a:solidFill>
                <a:effectLst/>
                <a:latin typeface="Consolas" panose="020B0609020204030204" pitchFamily="49" charset="0"/>
              </a:rPr>
              <a:t>”, I, a, p);</a:t>
            </a:r>
          </a:p>
          <a:p>
            <a:r>
              <a:rPr lang="en-US" sz="2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96632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FB39-B6E2-4134-3A66-08FB4DD7853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45E6F44-8A9F-ADDB-17CE-02D42A497AEE}"/>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r>
              <a:rPr lang="en-IN" dirty="0"/>
              <a:t>OUTPUT: </a:t>
            </a:r>
            <a:r>
              <a:rPr lang="en-IN" b="0" i="0" dirty="0">
                <a:solidFill>
                  <a:srgbClr val="000000"/>
                </a:solidFill>
                <a:effectLst/>
                <a:latin typeface="Helvetica" panose="020B0604020202020204" pitchFamily="34" charset="0"/>
              </a:rPr>
              <a:t>1 68 0</a:t>
            </a:r>
            <a:endParaRPr lang="en-IN" dirty="0"/>
          </a:p>
        </p:txBody>
      </p:sp>
      <p:sp>
        <p:nvSpPr>
          <p:cNvPr id="5" name="TextBox 4">
            <a:extLst>
              <a:ext uri="{FF2B5EF4-FFF2-40B4-BE49-F238E27FC236}">
                <a16:creationId xmlns:a16="http://schemas.microsoft.com/office/drawing/2014/main" id="{3AAEF84B-E212-10F8-6A01-E8E1AF885D73}"/>
              </a:ext>
            </a:extLst>
          </p:cNvPr>
          <p:cNvSpPr txBox="1"/>
          <p:nvPr/>
        </p:nvSpPr>
        <p:spPr>
          <a:xfrm>
            <a:off x="1767840" y="-320675"/>
            <a:ext cx="3992880" cy="5632311"/>
          </a:xfrm>
          <a:prstGeom prst="rect">
            <a:avLst/>
          </a:prstGeom>
          <a:solidFill>
            <a:schemeClr val="tx1"/>
          </a:solidFill>
        </p:spPr>
        <p:txBody>
          <a:bodyPr wrap="square">
            <a:spAutoFit/>
          </a:bodyPr>
          <a:lstStyle/>
          <a:p>
            <a:r>
              <a:rPr lang="en-US" sz="2400" b="0" dirty="0">
                <a:solidFill>
                  <a:srgbClr val="C586C0"/>
                </a:solidFill>
                <a:effectLst/>
                <a:latin typeface="Consolas" panose="020B0609020204030204" pitchFamily="49" charset="0"/>
              </a:rPr>
              <a:t>#include</a:t>
            </a:r>
            <a:r>
              <a:rPr lang="en-US" sz="2400" b="0" dirty="0">
                <a:solidFill>
                  <a:srgbClr val="CE9178"/>
                </a:solidFill>
                <a:effectLst/>
                <a:latin typeface="Consolas" panose="020B0609020204030204" pitchFamily="49" charset="0"/>
              </a:rPr>
              <a:t>&lt; </a:t>
            </a:r>
            <a:r>
              <a:rPr lang="en-US" sz="2400" b="0" dirty="0" err="1">
                <a:solidFill>
                  <a:srgbClr val="CE9178"/>
                </a:solidFill>
                <a:effectLst/>
                <a:latin typeface="Consolas" panose="020B0609020204030204" pitchFamily="49" charset="0"/>
              </a:rPr>
              <a:t>stdio.h</a:t>
            </a:r>
            <a:r>
              <a:rPr lang="en-US" sz="2400" b="0" dirty="0">
                <a:solidFill>
                  <a:srgbClr val="CE9178"/>
                </a:solidFill>
                <a:effectLst/>
                <a:latin typeface="Consolas" panose="020B0609020204030204" pitchFamily="49" charset="0"/>
              </a:rPr>
              <a:t>&gt;</a:t>
            </a:r>
            <a:endParaRPr lang="en-US" sz="2400" b="0" dirty="0">
              <a:solidFill>
                <a:srgbClr val="D4D4D4"/>
              </a:solidFill>
              <a:effectLst/>
              <a:latin typeface="Consolas" panose="020B0609020204030204" pitchFamily="49" charset="0"/>
            </a:endParaRPr>
          </a:p>
          <a:p>
            <a:br>
              <a:rPr lang="en-US" sz="2400" b="0" dirty="0">
                <a:solidFill>
                  <a:srgbClr val="D4D4D4"/>
                </a:solidFill>
                <a:effectLst/>
                <a:latin typeface="Consolas" panose="020B0609020204030204" pitchFamily="49" charset="0"/>
              </a:rPr>
            </a:br>
            <a:r>
              <a:rPr lang="en-US" sz="2400" b="0" dirty="0">
                <a:solidFill>
                  <a:srgbClr val="569CD6"/>
                </a:solidFill>
                <a:effectLst/>
                <a:latin typeface="Consolas" panose="020B0609020204030204" pitchFamily="49" charset="0"/>
              </a:rPr>
              <a:t>void</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fun</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a:t>
            </a:r>
          </a:p>
          <a:p>
            <a:r>
              <a:rPr lang="en-US" sz="2400" b="0" dirty="0">
                <a:solidFill>
                  <a:srgbClr val="DCDCAA"/>
                </a:solidFill>
                <a:effectLst/>
                <a:latin typeface="Consolas" panose="020B0609020204030204" pitchFamily="49" charset="0"/>
              </a:rPr>
              <a:t>fun</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Return </a:t>
            </a:r>
            <a:r>
              <a:rPr lang="en-US" sz="2400" b="0" dirty="0">
                <a:solidFill>
                  <a:srgbClr val="B5CEA8"/>
                </a:solidFill>
                <a:effectLst/>
                <a:latin typeface="Consolas" panose="020B0609020204030204" pitchFamily="49" charset="0"/>
              </a:rPr>
              <a:t>0</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a:t>
            </a:r>
          </a:p>
          <a:p>
            <a:r>
              <a:rPr lang="en-US" sz="2400" b="0" dirty="0">
                <a:solidFill>
                  <a:srgbClr val="569CD6"/>
                </a:solidFill>
                <a:effectLst/>
                <a:latin typeface="Consolas" panose="020B0609020204030204" pitchFamily="49" charset="0"/>
              </a:rPr>
              <a:t>void</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fun</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auto </a:t>
            </a:r>
            <a:r>
              <a:rPr lang="en-US" sz="2400" b="0" dirty="0">
                <a:solidFill>
                  <a:srgbClr val="569CD6"/>
                </a:solidFill>
                <a:effectLst/>
                <a:latin typeface="Consolas" panose="020B0609020204030204" pitchFamily="49" charset="0"/>
              </a:rPr>
              <a:t>int</a:t>
            </a:r>
            <a:r>
              <a:rPr lang="en-US" sz="2400" b="0" dirty="0">
                <a:solidFill>
                  <a:srgbClr val="D4D4D4"/>
                </a:solidFill>
                <a:effectLst/>
                <a:latin typeface="Consolas" panose="020B0609020204030204" pitchFamily="49" charset="0"/>
              </a:rPr>
              <a:t> I = </a:t>
            </a:r>
            <a:r>
              <a:rPr lang="en-US" sz="2400" b="0" dirty="0">
                <a:solidFill>
                  <a:srgbClr val="B5CEA8"/>
                </a:solidFill>
                <a:effectLst/>
                <a:latin typeface="Consolas" panose="020B0609020204030204" pitchFamily="49" charset="0"/>
              </a:rPr>
              <a:t>1</a:t>
            </a:r>
            <a:r>
              <a:rPr lang="en-US" sz="2400" b="0" dirty="0">
                <a:solidFill>
                  <a:srgbClr val="D4D4D4"/>
                </a:solidFill>
                <a:effectLst/>
                <a:latin typeface="Consolas" panose="020B0609020204030204" pitchFamily="49" charset="0"/>
              </a:rPr>
              <a:t>;</a:t>
            </a:r>
          </a:p>
          <a:p>
            <a:r>
              <a:rPr lang="en-US" sz="2400" b="0" dirty="0">
                <a:solidFill>
                  <a:srgbClr val="569CD6"/>
                </a:solidFill>
                <a:effectLst/>
                <a:latin typeface="Consolas" panose="020B0609020204030204" pitchFamily="49" charset="0"/>
              </a:rPr>
              <a:t>register</a:t>
            </a:r>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char</a:t>
            </a:r>
            <a:r>
              <a:rPr lang="en-US" sz="2400" b="0" dirty="0">
                <a:solidFill>
                  <a:srgbClr val="D4D4D4"/>
                </a:solidFill>
                <a:effectLst/>
                <a:latin typeface="Consolas" panose="020B0609020204030204" pitchFamily="49" charset="0"/>
              </a:rPr>
              <a:t> a = ‘D’;</a:t>
            </a:r>
          </a:p>
          <a:p>
            <a:r>
              <a:rPr lang="en-US" sz="2400" b="0" dirty="0">
                <a:solidFill>
                  <a:srgbClr val="569CD6"/>
                </a:solidFill>
                <a:effectLst/>
                <a:latin typeface="Consolas" panose="020B0609020204030204" pitchFamily="49" charset="0"/>
              </a:rPr>
              <a:t>static</a:t>
            </a:r>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int</a:t>
            </a:r>
            <a:r>
              <a:rPr lang="en-US" sz="2400" b="0" dirty="0">
                <a:solidFill>
                  <a:srgbClr val="D4D4D4"/>
                </a:solidFill>
                <a:effectLst/>
                <a:latin typeface="Consolas" panose="020B0609020204030204" pitchFamily="49" charset="0"/>
              </a:rPr>
              <a:t> p = </a:t>
            </a:r>
            <a:r>
              <a:rPr lang="en-US" sz="2400" b="0" dirty="0">
                <a:solidFill>
                  <a:srgbClr val="B5CEA8"/>
                </a:solidFill>
                <a:effectLst/>
                <a:latin typeface="Consolas" panose="020B0609020204030204" pitchFamily="49" charset="0"/>
              </a:rPr>
              <a:t>0</a:t>
            </a:r>
            <a:r>
              <a:rPr lang="en-US" sz="2400" b="0" dirty="0">
                <a:solidFill>
                  <a:srgbClr val="D4D4D4"/>
                </a:solidFill>
                <a:effectLst/>
                <a:latin typeface="Consolas" panose="020B0609020204030204" pitchFamily="49" charset="0"/>
              </a:rPr>
              <a:t>;</a:t>
            </a:r>
          </a:p>
          <a:p>
            <a:r>
              <a:rPr lang="en-US" sz="2400" b="0" dirty="0" err="1">
                <a:solidFill>
                  <a:srgbClr val="DCDCAA"/>
                </a:solidFill>
                <a:effectLst/>
                <a:latin typeface="Consolas" panose="020B0609020204030204" pitchFamily="49" charset="0"/>
              </a:rPr>
              <a:t>printf</a:t>
            </a:r>
            <a:r>
              <a:rPr lang="en-US" sz="2400" b="0" dirty="0">
                <a:solidFill>
                  <a:srgbClr val="D4D4D4"/>
                </a:solidFill>
                <a:effectLst/>
                <a:latin typeface="Consolas" panose="020B0609020204030204" pitchFamily="49" charset="0"/>
              </a:rPr>
              <a:t>(“%d %d %</a:t>
            </a:r>
            <a:r>
              <a:rPr lang="en-US" sz="2400" b="0" dirty="0" err="1">
                <a:solidFill>
                  <a:srgbClr val="D4D4D4"/>
                </a:solidFill>
                <a:effectLst/>
                <a:latin typeface="Consolas" panose="020B0609020204030204" pitchFamily="49" charset="0"/>
              </a:rPr>
              <a:t>ld</a:t>
            </a:r>
            <a:r>
              <a:rPr lang="en-US" sz="2400" b="0" dirty="0">
                <a:solidFill>
                  <a:srgbClr val="D4D4D4"/>
                </a:solidFill>
                <a:effectLst/>
                <a:latin typeface="Consolas" panose="020B0609020204030204" pitchFamily="49" charset="0"/>
              </a:rPr>
              <a:t>”, I, a, p);</a:t>
            </a:r>
          </a:p>
          <a:p>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9490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C1627-EB1E-A285-5CA0-62B789AAC0EE}"/>
              </a:ext>
            </a:extLst>
          </p:cNvPr>
          <p:cNvSpPr>
            <a:spLocks noGrp="1"/>
          </p:cNvSpPr>
          <p:nvPr>
            <p:ph idx="1"/>
          </p:nvPr>
        </p:nvSpPr>
        <p:spPr>
          <a:xfrm>
            <a:off x="838200" y="969264"/>
            <a:ext cx="10515600" cy="5207699"/>
          </a:xfrm>
        </p:spPr>
        <p:txBody>
          <a:bodyPr/>
          <a:lstStyle/>
          <a:p>
            <a:pPr algn="l" fontAlgn="base"/>
            <a:r>
              <a:rPr lang="en-US" b="1" i="0" dirty="0">
                <a:solidFill>
                  <a:srgbClr val="273239"/>
                </a:solidFill>
                <a:effectLst/>
                <a:latin typeface="urw-din"/>
              </a:rPr>
              <a:t>Below are the ASCII values of printable characters (33, 126):</a:t>
            </a:r>
          </a:p>
          <a:p>
            <a:pPr algn="l" fontAlgn="base"/>
            <a:endParaRPr lang="en-US" b="1" dirty="0">
              <a:solidFill>
                <a:srgbClr val="273239"/>
              </a:solidFill>
              <a:latin typeface="urw-din"/>
            </a:endParaRPr>
          </a:p>
          <a:p>
            <a:pPr algn="l" fontAlgn="base"/>
            <a:r>
              <a:rPr lang="en-US" b="1" i="0" dirty="0">
                <a:solidFill>
                  <a:srgbClr val="273239"/>
                </a:solidFill>
                <a:effectLst/>
                <a:latin typeface="urw-din"/>
              </a:rPr>
              <a:t>33-47 char</a:t>
            </a:r>
          </a:p>
          <a:p>
            <a:pPr algn="l" fontAlgn="base"/>
            <a:r>
              <a:rPr lang="en-US" b="1" dirty="0">
                <a:solidFill>
                  <a:srgbClr val="273239"/>
                </a:solidFill>
                <a:latin typeface="urw-din"/>
              </a:rPr>
              <a:t>48-57 digits</a:t>
            </a:r>
          </a:p>
          <a:p>
            <a:pPr algn="l" fontAlgn="base"/>
            <a:r>
              <a:rPr lang="en-US" b="1" i="0" dirty="0">
                <a:solidFill>
                  <a:srgbClr val="273239"/>
                </a:solidFill>
                <a:effectLst/>
                <a:latin typeface="urw-din"/>
              </a:rPr>
              <a:t>58-64 con</a:t>
            </a:r>
            <a:r>
              <a:rPr lang="en-US" b="1" dirty="0">
                <a:solidFill>
                  <a:srgbClr val="273239"/>
                </a:solidFill>
                <a:latin typeface="urw-din"/>
              </a:rPr>
              <a:t>ditional char and colon semicolon, @ ?</a:t>
            </a:r>
          </a:p>
          <a:p>
            <a:pPr algn="l" fontAlgn="base"/>
            <a:r>
              <a:rPr lang="en-US" b="1" i="0" dirty="0">
                <a:solidFill>
                  <a:srgbClr val="273239"/>
                </a:solidFill>
                <a:effectLst/>
                <a:latin typeface="urw-din"/>
              </a:rPr>
              <a:t>65</a:t>
            </a:r>
            <a:r>
              <a:rPr lang="en-US" b="1" dirty="0">
                <a:solidFill>
                  <a:srgbClr val="273239"/>
                </a:solidFill>
                <a:latin typeface="urw-din"/>
              </a:rPr>
              <a:t>- 90 (A-Z)</a:t>
            </a:r>
          </a:p>
          <a:p>
            <a:pPr algn="l" fontAlgn="base"/>
            <a:r>
              <a:rPr lang="en-US" b="1" i="0" dirty="0">
                <a:solidFill>
                  <a:srgbClr val="273239"/>
                </a:solidFill>
                <a:effectLst/>
                <a:latin typeface="urw-din"/>
              </a:rPr>
              <a:t>91-96([,\,],^,_, ‘,)</a:t>
            </a:r>
          </a:p>
          <a:p>
            <a:pPr algn="l" fontAlgn="base"/>
            <a:r>
              <a:rPr lang="en-US" b="1" dirty="0">
                <a:solidFill>
                  <a:srgbClr val="273239"/>
                </a:solidFill>
                <a:latin typeface="urw-din"/>
              </a:rPr>
              <a:t>97-122(a-z)</a:t>
            </a:r>
          </a:p>
          <a:p>
            <a:pPr algn="l" fontAlgn="base"/>
            <a:r>
              <a:rPr lang="en-US" b="1" i="0" dirty="0">
                <a:solidFill>
                  <a:srgbClr val="273239"/>
                </a:solidFill>
                <a:effectLst/>
                <a:latin typeface="urw-din"/>
              </a:rPr>
              <a:t>123-126 ({,|,},~)</a:t>
            </a:r>
          </a:p>
          <a:p>
            <a:pPr algn="l" fontAlgn="base"/>
            <a:endParaRPr lang="en-US" b="1" i="0" dirty="0">
              <a:solidFill>
                <a:srgbClr val="273239"/>
              </a:solidFill>
              <a:effectLst/>
              <a:latin typeface="urw-din"/>
            </a:endParaRPr>
          </a:p>
          <a:p>
            <a:endParaRPr lang="en-IN" dirty="0"/>
          </a:p>
        </p:txBody>
      </p:sp>
    </p:spTree>
    <p:extLst>
      <p:ext uri="{BB962C8B-B14F-4D97-AF65-F5344CB8AC3E}">
        <p14:creationId xmlns:p14="http://schemas.microsoft.com/office/powerpoint/2010/main" val="136045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B2A9-4AFC-0FDD-3D14-6B880D6B80F0}"/>
              </a:ext>
            </a:extLst>
          </p:cNvPr>
          <p:cNvSpPr>
            <a:spLocks noGrp="1"/>
          </p:cNvSpPr>
          <p:nvPr>
            <p:ph type="title"/>
          </p:nvPr>
        </p:nvSpPr>
        <p:spPr/>
        <p:txBody>
          <a:bodyPr/>
          <a:lstStyle/>
          <a:p>
            <a:r>
              <a:rPr lang="en-US" b="1" i="0" dirty="0">
                <a:solidFill>
                  <a:srgbClr val="273239"/>
                </a:solidFill>
                <a:effectLst/>
                <a:latin typeface="urw-din"/>
              </a:rPr>
              <a:t>before 33 and beyond 126?</a:t>
            </a:r>
            <a:br>
              <a:rPr lang="en-US"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DDA0495E-74AD-AC3E-890B-D8CF6029B3C4}"/>
              </a:ext>
            </a:extLst>
          </p:cNvPr>
          <p:cNvSpPr>
            <a:spLocks noGrp="1"/>
          </p:cNvSpPr>
          <p:nvPr>
            <p:ph idx="1"/>
          </p:nvPr>
        </p:nvSpPr>
        <p:spPr/>
        <p:txBody>
          <a:bodyPr>
            <a:normAutofit/>
          </a:bodyPr>
          <a:lstStyle/>
          <a:p>
            <a:r>
              <a:rPr lang="en-IN" b="0" i="0" dirty="0">
                <a:solidFill>
                  <a:srgbClr val="273239"/>
                </a:solidFill>
                <a:effectLst/>
                <a:latin typeface="urw-din"/>
              </a:rPr>
              <a:t> </a:t>
            </a:r>
            <a:r>
              <a:rPr lang="en-IN" b="0" i="0" u="sng" dirty="0">
                <a:effectLst/>
                <a:latin typeface="urw-din"/>
                <a:hlinkClick r:id="rId2"/>
              </a:rPr>
              <a:t>control characters</a:t>
            </a:r>
            <a:r>
              <a:rPr lang="en-IN" b="0" i="0" u="sng" dirty="0">
                <a:effectLst/>
                <a:latin typeface="urw-din"/>
              </a:rPr>
              <a:t> : </a:t>
            </a:r>
            <a:r>
              <a:rPr lang="en-US" b="0" i="0" dirty="0">
                <a:solidFill>
                  <a:srgbClr val="273239"/>
                </a:solidFill>
                <a:effectLst/>
                <a:latin typeface="urw-din"/>
              </a:rPr>
              <a:t>A character code is often used in in-band signaling as a reference point in a set of characters to avoid adding additional symbols to the text.</a:t>
            </a:r>
            <a:r>
              <a:rPr lang="en-IN" u="sng" dirty="0">
                <a:solidFill>
                  <a:srgbClr val="273239"/>
                </a:solidFill>
                <a:latin typeface="urw-din"/>
              </a:rPr>
              <a:t>  From 0-32 we have control characters.</a:t>
            </a:r>
          </a:p>
          <a:p>
            <a:r>
              <a:rPr lang="en-IN" u="sng" dirty="0">
                <a:solidFill>
                  <a:srgbClr val="273239"/>
                </a:solidFill>
                <a:latin typeface="urw-din"/>
              </a:rPr>
              <a:t>Ex. Start of </a:t>
            </a:r>
            <a:r>
              <a:rPr lang="en-IN" u="sng" dirty="0" err="1">
                <a:solidFill>
                  <a:srgbClr val="273239"/>
                </a:solidFill>
                <a:latin typeface="urw-din"/>
              </a:rPr>
              <a:t>text,esc,del,Backspace,space</a:t>
            </a:r>
            <a:endParaRPr lang="en-IN" u="sng" dirty="0">
              <a:solidFill>
                <a:srgbClr val="273239"/>
              </a:solidFill>
              <a:latin typeface="urw-din"/>
            </a:endParaRPr>
          </a:p>
          <a:p>
            <a:pPr marL="0" indent="0">
              <a:buNone/>
            </a:pPr>
            <a:r>
              <a:rPr lang="en-IN" u="sng" dirty="0">
                <a:solidFill>
                  <a:srgbClr val="273239"/>
                </a:solidFill>
                <a:latin typeface="urw-din"/>
              </a:rPr>
              <a:t> </a:t>
            </a:r>
            <a:endParaRPr lang="en-US" b="0" i="0" dirty="0">
              <a:solidFill>
                <a:srgbClr val="273239"/>
              </a:solidFill>
              <a:effectLst/>
              <a:latin typeface="urw-din"/>
            </a:endParaRPr>
          </a:p>
        </p:txBody>
      </p:sp>
    </p:spTree>
    <p:extLst>
      <p:ext uri="{BB962C8B-B14F-4D97-AF65-F5344CB8AC3E}">
        <p14:creationId xmlns:p14="http://schemas.microsoft.com/office/powerpoint/2010/main" val="285461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B2A9-4AFC-0FDD-3D14-6B880D6B80F0}"/>
              </a:ext>
            </a:extLst>
          </p:cNvPr>
          <p:cNvSpPr>
            <a:spLocks noGrp="1"/>
          </p:cNvSpPr>
          <p:nvPr>
            <p:ph type="title"/>
          </p:nvPr>
        </p:nvSpPr>
        <p:spPr/>
        <p:txBody>
          <a:bodyPr/>
          <a:lstStyle/>
          <a:p>
            <a:r>
              <a:rPr lang="en-US" b="1" i="0" dirty="0">
                <a:solidFill>
                  <a:srgbClr val="273239"/>
                </a:solidFill>
                <a:effectLst/>
                <a:latin typeface="urw-din"/>
              </a:rPr>
              <a:t>before 33 and beyond 126?</a:t>
            </a:r>
            <a:br>
              <a:rPr lang="en-US"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DDA0495E-74AD-AC3E-890B-D8CF6029B3C4}"/>
              </a:ext>
            </a:extLst>
          </p:cNvPr>
          <p:cNvSpPr>
            <a:spLocks noGrp="1"/>
          </p:cNvSpPr>
          <p:nvPr>
            <p:ph idx="1"/>
          </p:nvPr>
        </p:nvSpPr>
        <p:spPr/>
        <p:txBody>
          <a:bodyPr>
            <a:normAutofit/>
          </a:bodyPr>
          <a:lstStyle/>
          <a:p>
            <a:r>
              <a:rPr lang="en-IN" b="0" i="0" dirty="0">
                <a:solidFill>
                  <a:srgbClr val="273239"/>
                </a:solidFill>
                <a:effectLst/>
                <a:latin typeface="urw-din"/>
              </a:rPr>
              <a:t> </a:t>
            </a:r>
            <a:r>
              <a:rPr lang="en-IN" b="0" i="0" u="sng" dirty="0">
                <a:effectLst/>
                <a:latin typeface="urw-din"/>
                <a:hlinkClick r:id="rId2"/>
              </a:rPr>
              <a:t>control characters</a:t>
            </a:r>
            <a:r>
              <a:rPr lang="en-IN" b="0" i="0" u="sng" dirty="0">
                <a:effectLst/>
                <a:latin typeface="urw-din"/>
              </a:rPr>
              <a:t> : </a:t>
            </a:r>
            <a:r>
              <a:rPr lang="en-US" b="0" i="0" dirty="0">
                <a:solidFill>
                  <a:srgbClr val="273239"/>
                </a:solidFill>
                <a:effectLst/>
                <a:latin typeface="urw-din"/>
              </a:rPr>
              <a:t>A character code is often used in in-band signaling as a reference point in a set of characters to avoid adding additional symbols to the text.</a:t>
            </a:r>
            <a:r>
              <a:rPr lang="en-IN" u="sng" dirty="0">
                <a:solidFill>
                  <a:srgbClr val="273239"/>
                </a:solidFill>
                <a:latin typeface="urw-din"/>
              </a:rPr>
              <a:t>  From 0-32 we have control characters.</a:t>
            </a:r>
          </a:p>
          <a:p>
            <a:r>
              <a:rPr lang="en-IN" u="sng" dirty="0">
                <a:solidFill>
                  <a:srgbClr val="273239"/>
                </a:solidFill>
                <a:latin typeface="urw-din"/>
              </a:rPr>
              <a:t>Ex. Start of </a:t>
            </a:r>
            <a:r>
              <a:rPr lang="en-IN" u="sng" dirty="0" err="1">
                <a:solidFill>
                  <a:srgbClr val="273239"/>
                </a:solidFill>
                <a:latin typeface="urw-din"/>
              </a:rPr>
              <a:t>text,esc,del,Backspace,space</a:t>
            </a:r>
            <a:endParaRPr lang="en-IN" u="sng" dirty="0">
              <a:solidFill>
                <a:srgbClr val="273239"/>
              </a:solidFill>
              <a:latin typeface="urw-din"/>
            </a:endParaRPr>
          </a:p>
          <a:p>
            <a:pPr marL="0" indent="0">
              <a:buNone/>
            </a:pPr>
            <a:r>
              <a:rPr lang="en-IN" u="sng" dirty="0">
                <a:solidFill>
                  <a:srgbClr val="273239"/>
                </a:solidFill>
                <a:latin typeface="urw-din"/>
              </a:rPr>
              <a:t> </a:t>
            </a:r>
            <a:endParaRPr lang="en-US" b="0" i="0" dirty="0">
              <a:solidFill>
                <a:srgbClr val="273239"/>
              </a:solidFill>
              <a:effectLst/>
              <a:latin typeface="urw-din"/>
            </a:endParaRPr>
          </a:p>
        </p:txBody>
      </p:sp>
      <p:sp>
        <p:nvSpPr>
          <p:cNvPr id="5" name="TextBox 4">
            <a:extLst>
              <a:ext uri="{FF2B5EF4-FFF2-40B4-BE49-F238E27FC236}">
                <a16:creationId xmlns:a16="http://schemas.microsoft.com/office/drawing/2014/main" id="{B2B66088-FB16-18AB-AC34-6795409A3349}"/>
              </a:ext>
            </a:extLst>
          </p:cNvPr>
          <p:cNvSpPr txBox="1"/>
          <p:nvPr/>
        </p:nvSpPr>
        <p:spPr>
          <a:xfrm>
            <a:off x="3379694" y="3532093"/>
            <a:ext cx="7360024" cy="2031325"/>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    </a:t>
            </a:r>
            <a:r>
              <a:rPr lang="en-US" b="0" dirty="0">
                <a:solidFill>
                  <a:srgbClr val="C586C0"/>
                </a:solidFill>
                <a:effectLst/>
                <a:latin typeface="Consolas" panose="020B0609020204030204" pitchFamily="49" charset="0"/>
              </a:rPr>
              <a:t>#include</a:t>
            </a:r>
            <a:r>
              <a:rPr lang="en-US" b="0" dirty="0">
                <a:solidFill>
                  <a:srgbClr val="569CD6"/>
                </a:solidFill>
                <a:effectLst/>
                <a:latin typeface="Consolas" panose="020B0609020204030204" pitchFamily="49" charset="0"/>
              </a:rPr>
              <a:t> </a:t>
            </a:r>
            <a:r>
              <a:rPr lang="en-US" b="0" dirty="0">
                <a:solidFill>
                  <a:srgbClr val="CE9178"/>
                </a:solidFill>
                <a:effectLst/>
                <a:latin typeface="Consolas" panose="020B0609020204030204" pitchFamily="49" charset="0"/>
              </a:rPr>
              <a:t>&lt;</a:t>
            </a:r>
            <a:r>
              <a:rPr lang="en-US" b="0" dirty="0" err="1">
                <a:solidFill>
                  <a:srgbClr val="CE9178"/>
                </a:solidFill>
                <a:effectLst/>
                <a:latin typeface="Consolas" panose="020B0609020204030204" pitchFamily="49" charset="0"/>
              </a:rPr>
              <a:t>stdio.h</a:t>
            </a:r>
            <a:r>
              <a:rPr lang="en-US" b="0" dirty="0">
                <a:solidFill>
                  <a:srgbClr val="CE9178"/>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main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char</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ch</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8</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printf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"hello </a:t>
            </a:r>
            <a:r>
              <a:rPr lang="en-US" b="0" dirty="0" err="1">
                <a:solidFill>
                  <a:srgbClr val="CE9178"/>
                </a:solidFill>
                <a:effectLst/>
                <a:latin typeface="Consolas" panose="020B0609020204030204" pitchFamily="49" charset="0"/>
              </a:rPr>
              <a:t>theres</a:t>
            </a:r>
            <a:r>
              <a:rPr lang="en-US" b="0" dirty="0" err="1">
                <a:solidFill>
                  <a:srgbClr val="9CDCFE"/>
                </a:solidFill>
                <a:effectLst/>
                <a:latin typeface="Consolas" panose="020B0609020204030204" pitchFamily="49" charset="0"/>
              </a:rPr>
              <a:t>%c</a:t>
            </a:r>
            <a:r>
              <a:rPr lang="en-US" b="0" dirty="0">
                <a:solidFill>
                  <a:srgbClr val="CE9178"/>
                </a:solidFill>
                <a:effectLst/>
                <a:latin typeface="Consolas" panose="020B0609020204030204" pitchFamily="49" charset="0"/>
              </a:rPr>
              <a:t> how are you"</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8565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287B508-3368-2DAA-3014-8DB833A62AF0}"/>
              </a:ext>
            </a:extLst>
          </p:cNvPr>
          <p:cNvPicPr>
            <a:picLocks noGrp="1" noChangeAspect="1"/>
          </p:cNvPicPr>
          <p:nvPr>
            <p:ph idx="1"/>
          </p:nvPr>
        </p:nvPicPr>
        <p:blipFill>
          <a:blip r:embed="rId2"/>
          <a:stretch>
            <a:fillRect/>
          </a:stretch>
        </p:blipFill>
        <p:spPr>
          <a:xfrm>
            <a:off x="2292302" y="388552"/>
            <a:ext cx="7607395" cy="6104323"/>
          </a:xfrm>
          <a:prstGeom prst="rect">
            <a:avLst/>
          </a:prstGeom>
        </p:spPr>
      </p:pic>
    </p:spTree>
    <p:extLst>
      <p:ext uri="{BB962C8B-B14F-4D97-AF65-F5344CB8AC3E}">
        <p14:creationId xmlns:p14="http://schemas.microsoft.com/office/powerpoint/2010/main" val="375114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B2A9-4AFC-0FDD-3D14-6B880D6B80F0}"/>
              </a:ext>
            </a:extLst>
          </p:cNvPr>
          <p:cNvSpPr>
            <a:spLocks noGrp="1"/>
          </p:cNvSpPr>
          <p:nvPr>
            <p:ph type="title"/>
          </p:nvPr>
        </p:nvSpPr>
        <p:spPr/>
        <p:txBody>
          <a:bodyPr/>
          <a:lstStyle/>
          <a:p>
            <a:r>
              <a:rPr lang="en-US" b="1" i="0" dirty="0">
                <a:solidFill>
                  <a:srgbClr val="273239"/>
                </a:solidFill>
                <a:effectLst/>
                <a:latin typeface="urw-din"/>
              </a:rPr>
              <a:t>Between 33 and beyond 126?</a:t>
            </a:r>
            <a:br>
              <a:rPr lang="en-US"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DDA0495E-74AD-AC3E-890B-D8CF6029B3C4}"/>
              </a:ext>
            </a:extLst>
          </p:cNvPr>
          <p:cNvSpPr>
            <a:spLocks noGrp="1"/>
          </p:cNvSpPr>
          <p:nvPr>
            <p:ph idx="1"/>
          </p:nvPr>
        </p:nvSpPr>
        <p:spPr/>
        <p:txBody>
          <a:bodyPr>
            <a:normAutofit/>
          </a:bodyPr>
          <a:lstStyle/>
          <a:p>
            <a:pPr fontAlgn="base"/>
            <a:r>
              <a:rPr lang="en-US" b="0" i="0" dirty="0">
                <a:solidFill>
                  <a:srgbClr val="273239"/>
                </a:solidFill>
                <a:effectLst/>
                <a:latin typeface="urw-din"/>
              </a:rPr>
              <a:t>At 32, we have space, it is included as printed characters, however, it’s not wrong to say space could also serve as a control character.</a:t>
            </a:r>
          </a:p>
          <a:p>
            <a:pPr fontAlgn="base"/>
            <a:r>
              <a:rPr lang="en-US" b="0" i="0" dirty="0">
                <a:solidFill>
                  <a:srgbClr val="273239"/>
                </a:solidFill>
                <a:effectLst/>
                <a:latin typeface="urw-din"/>
              </a:rPr>
              <a:t>At 127, we have DEL (delete), which is a control character.</a:t>
            </a:r>
          </a:p>
          <a:p>
            <a:pPr fontAlgn="base"/>
            <a:r>
              <a:rPr lang="en-US" b="0" i="0" dirty="0">
                <a:solidFill>
                  <a:srgbClr val="273239"/>
                </a:solidFill>
                <a:effectLst/>
                <a:latin typeface="urw-din"/>
              </a:rPr>
              <a:t>After 127, (128-255), we have Extended ASCII characters representing mathematical and other symbols that are not represented as keys and are not used in general.</a:t>
            </a:r>
          </a:p>
        </p:txBody>
      </p:sp>
    </p:spTree>
    <p:extLst>
      <p:ext uri="{BB962C8B-B14F-4D97-AF65-F5344CB8AC3E}">
        <p14:creationId xmlns:p14="http://schemas.microsoft.com/office/powerpoint/2010/main" val="329276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B2A9-4AFC-0FDD-3D14-6B880D6B80F0}"/>
              </a:ext>
            </a:extLst>
          </p:cNvPr>
          <p:cNvSpPr>
            <a:spLocks noGrp="1"/>
          </p:cNvSpPr>
          <p:nvPr>
            <p:ph type="title"/>
          </p:nvPr>
        </p:nvSpPr>
        <p:spPr/>
        <p:txBody>
          <a:bodyPr/>
          <a:lstStyle/>
          <a:p>
            <a:r>
              <a:rPr lang="en-US" b="1" i="0" dirty="0">
                <a:solidFill>
                  <a:srgbClr val="273239"/>
                </a:solidFill>
                <a:effectLst/>
                <a:latin typeface="urw-din"/>
              </a:rPr>
              <a:t>Between 33 and beyond 126?</a:t>
            </a:r>
            <a:br>
              <a:rPr lang="en-US"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DDA0495E-74AD-AC3E-890B-D8CF6029B3C4}"/>
              </a:ext>
            </a:extLst>
          </p:cNvPr>
          <p:cNvSpPr>
            <a:spLocks noGrp="1"/>
          </p:cNvSpPr>
          <p:nvPr>
            <p:ph idx="1"/>
          </p:nvPr>
        </p:nvSpPr>
        <p:spPr/>
        <p:txBody>
          <a:bodyPr>
            <a:normAutofit/>
          </a:bodyPr>
          <a:lstStyle/>
          <a:p>
            <a:pPr fontAlgn="base"/>
            <a:r>
              <a:rPr lang="en-US" b="0" i="0" dirty="0">
                <a:solidFill>
                  <a:srgbClr val="273239"/>
                </a:solidFill>
                <a:effectLst/>
                <a:latin typeface="urw-din"/>
              </a:rPr>
              <a:t>After 127, (128-255), we have Extended ASCII characters representing mathematical and other symbols that are not represented as keys and are not used in general.</a:t>
            </a:r>
          </a:p>
          <a:p>
            <a:pPr fontAlgn="base"/>
            <a:endParaRPr lang="en-US" b="0" i="0" dirty="0">
              <a:solidFill>
                <a:srgbClr val="273239"/>
              </a:solidFill>
              <a:effectLst/>
              <a:latin typeface="urw-din"/>
            </a:endParaRPr>
          </a:p>
        </p:txBody>
      </p:sp>
      <p:pic>
        <p:nvPicPr>
          <p:cNvPr id="1028" name="Picture 4" descr="Extended ASCII Values Table in C">
            <a:extLst>
              <a:ext uri="{FF2B5EF4-FFF2-40B4-BE49-F238E27FC236}">
                <a16:creationId xmlns:a16="http://schemas.microsoft.com/office/drawing/2014/main" id="{2C4097BC-2A44-4A4B-3DDC-242C5DD4B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783" y="264541"/>
            <a:ext cx="12065197" cy="612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737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1658</Words>
  <Application>Microsoft Office PowerPoint</Application>
  <PresentationFormat>Widescreen</PresentationFormat>
  <Paragraphs>235</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Calibri</vt:lpstr>
      <vt:lpstr>Calibri Light</vt:lpstr>
      <vt:lpstr>Consolas</vt:lpstr>
      <vt:lpstr>erdana</vt:lpstr>
      <vt:lpstr>Helvetica</vt:lpstr>
      <vt:lpstr>inter-regular</vt:lpstr>
      <vt:lpstr>Nunito Sans</vt:lpstr>
      <vt:lpstr>Poppins</vt:lpstr>
      <vt:lpstr>urw-din</vt:lpstr>
      <vt:lpstr>Office Theme</vt:lpstr>
      <vt:lpstr>ASCII Codes </vt:lpstr>
      <vt:lpstr>ASCII?</vt:lpstr>
      <vt:lpstr>PowerPoint Presentation</vt:lpstr>
      <vt:lpstr>PowerPoint Presentation</vt:lpstr>
      <vt:lpstr>before 33 and beyond 126? </vt:lpstr>
      <vt:lpstr>before 33 and beyond 126? </vt:lpstr>
      <vt:lpstr>PowerPoint Presentation</vt:lpstr>
      <vt:lpstr>Between 33 and beyond 126? </vt:lpstr>
      <vt:lpstr>Between 33 and beyond 126? </vt:lpstr>
      <vt:lpstr>PowerPoint Presentation</vt:lpstr>
      <vt:lpstr>PowerPoint Presentation</vt:lpstr>
      <vt:lpstr>Storage Classes</vt:lpstr>
      <vt:lpstr>Storage Classes</vt:lpstr>
      <vt:lpstr>AUTO</vt:lpstr>
      <vt:lpstr>AUTO</vt:lpstr>
      <vt:lpstr>AUTO</vt:lpstr>
      <vt:lpstr>PowerPoint Presentation</vt:lpstr>
      <vt:lpstr>EXTERN</vt:lpstr>
      <vt:lpstr>EXTERN</vt:lpstr>
      <vt:lpstr>Static</vt:lpstr>
      <vt:lpstr>Static</vt:lpstr>
      <vt:lpstr>Static</vt:lpstr>
      <vt:lpstr>Register </vt:lpstr>
      <vt:lpstr>Register </vt:lpstr>
      <vt:lpstr>Programing</vt:lpstr>
      <vt:lpstr>Programing</vt:lpstr>
      <vt:lpstr>Programing</vt:lpstr>
      <vt:lpstr>Programing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gedam</dc:creator>
  <cp:lastModifiedBy>aditi gedam</cp:lastModifiedBy>
  <cp:revision>5</cp:revision>
  <dcterms:created xsi:type="dcterms:W3CDTF">2023-01-16T05:03:42Z</dcterms:created>
  <dcterms:modified xsi:type="dcterms:W3CDTF">2023-01-19T09:23:31Z</dcterms:modified>
</cp:coreProperties>
</file>