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60" r:id="rId4"/>
    <p:sldId id="262" r:id="rId5"/>
    <p:sldId id="263" r:id="rId6"/>
    <p:sldId id="264" r:id="rId7"/>
    <p:sldId id="258" r:id="rId8"/>
    <p:sldId id="259" r:id="rId9"/>
    <p:sldId id="261" r:id="rId10"/>
    <p:sldId id="265" r:id="rId11"/>
    <p:sldId id="266" r:id="rId12"/>
    <p:sldId id="267" r:id="rId13"/>
    <p:sldId id="268" r:id="rId14"/>
    <p:sldId id="269" r:id="rId15"/>
    <p:sldId id="270" r:id="rId16"/>
    <p:sldId id="272" r:id="rId17"/>
    <p:sldId id="271"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90" r:id="rId31"/>
    <p:sldId id="291" r:id="rId32"/>
    <p:sldId id="293" r:id="rId33"/>
    <p:sldId id="292" r:id="rId34"/>
    <p:sldId id="285" r:id="rId35"/>
    <p:sldId id="286" r:id="rId36"/>
    <p:sldId id="287" r:id="rId37"/>
    <p:sldId id="288"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94F04A-4C90-4F86-BEE4-DA9241EAC395}">
          <p14:sldIdLst>
            <p14:sldId id="256"/>
            <p14:sldId id="257"/>
            <p14:sldId id="260"/>
            <p14:sldId id="262"/>
            <p14:sldId id="263"/>
            <p14:sldId id="264"/>
            <p14:sldId id="258"/>
            <p14:sldId id="259"/>
            <p14:sldId id="261"/>
            <p14:sldId id="265"/>
            <p14:sldId id="266"/>
            <p14:sldId id="267"/>
            <p14:sldId id="268"/>
            <p14:sldId id="269"/>
            <p14:sldId id="270"/>
            <p14:sldId id="272"/>
            <p14:sldId id="271"/>
            <p14:sldId id="273"/>
            <p14:sldId id="275"/>
            <p14:sldId id="274"/>
            <p14:sldId id="276"/>
            <p14:sldId id="277"/>
            <p14:sldId id="278"/>
            <p14:sldId id="279"/>
            <p14:sldId id="280"/>
            <p14:sldId id="281"/>
            <p14:sldId id="282"/>
            <p14:sldId id="283"/>
            <p14:sldId id="284"/>
            <p14:sldId id="290"/>
            <p14:sldId id="291"/>
            <p14:sldId id="293"/>
            <p14:sldId id="292"/>
            <p14:sldId id="285"/>
            <p14:sldId id="286"/>
            <p14:sldId id="287"/>
            <p14:sldId id="288"/>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FB064FA-1CB4-4C28-9260-FBB0927E787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75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8D002-F21E-41BE-A5BD-1DE42AB2E7A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064FA-1CB4-4C28-9260-FBB0927E787E}" type="slidenum">
              <a:rPr lang="en-IN" smtClean="0"/>
              <a:t>‹#›</a:t>
            </a:fld>
            <a:endParaRPr lang="en-IN"/>
          </a:p>
        </p:txBody>
      </p:sp>
    </p:spTree>
    <p:extLst>
      <p:ext uri="{BB962C8B-B14F-4D97-AF65-F5344CB8AC3E}">
        <p14:creationId xmlns:p14="http://schemas.microsoft.com/office/powerpoint/2010/main" val="182011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627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386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spTree>
    <p:extLst>
      <p:ext uri="{BB962C8B-B14F-4D97-AF65-F5344CB8AC3E}">
        <p14:creationId xmlns:p14="http://schemas.microsoft.com/office/powerpoint/2010/main" val="3334488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375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5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419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58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spTree>
    <p:extLst>
      <p:ext uri="{BB962C8B-B14F-4D97-AF65-F5344CB8AC3E}">
        <p14:creationId xmlns:p14="http://schemas.microsoft.com/office/powerpoint/2010/main" val="411956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8D002-F21E-41BE-A5BD-1DE42AB2E7A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064FA-1CB4-4C28-9260-FBB0927E787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03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8D002-F21E-41BE-A5BD-1DE42AB2E7A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064FA-1CB4-4C28-9260-FBB0927E787E}"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15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E8D002-F21E-41BE-A5BD-1DE42AB2E7A0}"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B064FA-1CB4-4C28-9260-FBB0927E787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60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E8D002-F21E-41BE-A5BD-1DE42AB2E7A0}"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B064FA-1CB4-4C28-9260-FBB0927E78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23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8D002-F21E-41BE-A5BD-1DE42AB2E7A0}"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B064FA-1CB4-4C28-9260-FBB0927E787E}" type="slidenum">
              <a:rPr lang="en-IN" smtClean="0"/>
              <a:t>‹#›</a:t>
            </a:fld>
            <a:endParaRPr lang="en-IN"/>
          </a:p>
        </p:txBody>
      </p:sp>
    </p:spTree>
    <p:extLst>
      <p:ext uri="{BB962C8B-B14F-4D97-AF65-F5344CB8AC3E}">
        <p14:creationId xmlns:p14="http://schemas.microsoft.com/office/powerpoint/2010/main" val="60726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8D002-F21E-41BE-A5BD-1DE42AB2E7A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064FA-1CB4-4C28-9260-FBB0927E787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98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8D002-F21E-41BE-A5BD-1DE42AB2E7A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064FA-1CB4-4C28-9260-FBB0927E787E}" type="slidenum">
              <a:rPr lang="en-IN" smtClean="0"/>
              <a:t>‹#›</a:t>
            </a:fld>
            <a:endParaRPr lang="en-IN"/>
          </a:p>
        </p:txBody>
      </p:sp>
    </p:spTree>
    <p:extLst>
      <p:ext uri="{BB962C8B-B14F-4D97-AF65-F5344CB8AC3E}">
        <p14:creationId xmlns:p14="http://schemas.microsoft.com/office/powerpoint/2010/main" val="266190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E8D002-F21E-41BE-A5BD-1DE42AB2E7A0}" type="datetimeFigureOut">
              <a:rPr lang="en-IN" smtClean="0"/>
              <a:t>17-01-2023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B064FA-1CB4-4C28-9260-FBB0927E787E}" type="slidenum">
              <a:rPr lang="en-IN" smtClean="0"/>
              <a:t>‹#›</a:t>
            </a:fld>
            <a:endParaRPr lang="en-IN"/>
          </a:p>
        </p:txBody>
      </p:sp>
    </p:spTree>
    <p:extLst>
      <p:ext uri="{BB962C8B-B14F-4D97-AF65-F5344CB8AC3E}">
        <p14:creationId xmlns:p14="http://schemas.microsoft.com/office/powerpoint/2010/main" val="217302983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c-library-func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c-library-func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854E-71B7-82AB-11A1-2CE7A4AC3844}"/>
              </a:ext>
            </a:extLst>
          </p:cNvPr>
          <p:cNvSpPr>
            <a:spLocks noGrp="1"/>
          </p:cNvSpPr>
          <p:nvPr>
            <p:ph type="ctrTitle"/>
          </p:nvPr>
        </p:nvSpPr>
        <p:spPr/>
        <p:txBody>
          <a:bodyPr/>
          <a:lstStyle/>
          <a:p>
            <a:r>
              <a:rPr lang="en-US" dirty="0"/>
              <a:t>Introductions To Functions</a:t>
            </a:r>
            <a:endParaRPr lang="en-IN" dirty="0"/>
          </a:p>
        </p:txBody>
      </p:sp>
      <p:sp>
        <p:nvSpPr>
          <p:cNvPr id="3" name="Subtitle 2">
            <a:extLst>
              <a:ext uri="{FF2B5EF4-FFF2-40B4-BE49-F238E27FC236}">
                <a16:creationId xmlns:a16="http://schemas.microsoft.com/office/drawing/2014/main" id="{121D07E8-3847-4436-2782-3C6A27ACC0B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0022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4197-1BCF-98DE-3D43-62A6A116E816}"/>
              </a:ext>
            </a:extLst>
          </p:cNvPr>
          <p:cNvSpPr>
            <a:spLocks noGrp="1"/>
          </p:cNvSpPr>
          <p:nvPr>
            <p:ph type="title"/>
          </p:nvPr>
        </p:nvSpPr>
        <p:spPr/>
        <p:txBody>
          <a:bodyPr/>
          <a:lstStyle/>
          <a:p>
            <a:r>
              <a:rPr lang="en-IN" sz="4400" i="0" dirty="0">
                <a:solidFill>
                  <a:srgbClr val="273239"/>
                </a:solidFill>
                <a:effectLst/>
                <a:latin typeface="urw-din"/>
              </a:rPr>
              <a:t>Function Declarations</a:t>
            </a:r>
            <a:endParaRPr lang="en-IN" dirty="0"/>
          </a:p>
        </p:txBody>
      </p:sp>
      <p:sp>
        <p:nvSpPr>
          <p:cNvPr id="3" name="Content Placeholder 2">
            <a:extLst>
              <a:ext uri="{FF2B5EF4-FFF2-40B4-BE49-F238E27FC236}">
                <a16:creationId xmlns:a16="http://schemas.microsoft.com/office/drawing/2014/main" id="{CF38BA99-7C0F-6B2B-67C6-F3DBF5FF61E7}"/>
              </a:ext>
            </a:extLst>
          </p:cNvPr>
          <p:cNvSpPr>
            <a:spLocks noGrp="1"/>
          </p:cNvSpPr>
          <p:nvPr>
            <p:ph idx="1"/>
          </p:nvPr>
        </p:nvSpPr>
        <p:spPr/>
        <p:txBody>
          <a:bodyPr/>
          <a:lstStyle/>
          <a:p>
            <a:r>
              <a:rPr lang="en-US" b="0" i="0" dirty="0">
                <a:solidFill>
                  <a:srgbClr val="273239"/>
                </a:solidFill>
                <a:effectLst/>
                <a:latin typeface="urw-din"/>
              </a:rPr>
              <a:t>Function declarations tell the compiler how many parameters a function takes, what kinds of parameters it returns, and what types of data it takes. Function declarations do not need to include parameter names, but definitions must. </a:t>
            </a:r>
          </a:p>
          <a:p>
            <a:endParaRPr lang="en-US" dirty="0">
              <a:solidFill>
                <a:srgbClr val="273239"/>
              </a:solidFill>
              <a:latin typeface="urw-din"/>
            </a:endParaRPr>
          </a:p>
          <a:p>
            <a:endParaRPr lang="en-IN" dirty="0"/>
          </a:p>
        </p:txBody>
      </p:sp>
      <p:sp>
        <p:nvSpPr>
          <p:cNvPr id="5" name="TextBox 4">
            <a:extLst>
              <a:ext uri="{FF2B5EF4-FFF2-40B4-BE49-F238E27FC236}">
                <a16:creationId xmlns:a16="http://schemas.microsoft.com/office/drawing/2014/main" id="{C461F39C-74E7-6059-7490-5F7131216BA7}"/>
              </a:ext>
            </a:extLst>
          </p:cNvPr>
          <p:cNvSpPr txBox="1"/>
          <p:nvPr/>
        </p:nvSpPr>
        <p:spPr>
          <a:xfrm>
            <a:off x="2294020" y="1976735"/>
            <a:ext cx="8582527" cy="3170099"/>
          </a:xfrm>
          <a:prstGeom prst="rect">
            <a:avLst/>
          </a:prstGeom>
          <a:solidFill>
            <a:schemeClr val="tx1"/>
          </a:solidFill>
        </p:spPr>
        <p:txBody>
          <a:bodyPr wrap="square">
            <a:spAutoFit/>
          </a:bodyPr>
          <a:lstStyle/>
          <a:p>
            <a:r>
              <a:rPr lang="en-US" sz="4000" b="0" dirty="0" err="1">
                <a:solidFill>
                  <a:srgbClr val="D4D4D4"/>
                </a:solidFill>
                <a:effectLst/>
                <a:latin typeface="Consolas" panose="020B0609020204030204" pitchFamily="49" charset="0"/>
              </a:rPr>
              <a:t>return_type</a:t>
            </a:r>
            <a:r>
              <a:rPr lang="en-US" sz="4000" b="0" dirty="0">
                <a:solidFill>
                  <a:srgbClr val="D4D4D4"/>
                </a:solidFill>
                <a:effectLst/>
                <a:latin typeface="Consolas" panose="020B0609020204030204" pitchFamily="49" charset="0"/>
              </a:rPr>
              <a:t> </a:t>
            </a:r>
            <a:r>
              <a:rPr lang="en-US" sz="4000" b="0" dirty="0" err="1">
                <a:solidFill>
                  <a:srgbClr val="DCDCAA"/>
                </a:solidFill>
                <a:effectLst/>
                <a:latin typeface="Consolas" panose="020B0609020204030204" pitchFamily="49" charset="0"/>
              </a:rPr>
              <a:t>name_of_the_function</a:t>
            </a:r>
            <a:r>
              <a:rPr lang="en-US" sz="4000" b="0" dirty="0">
                <a:solidFill>
                  <a:srgbClr val="D4D4D4"/>
                </a:solidFill>
                <a:effectLst/>
                <a:latin typeface="Consolas" panose="020B0609020204030204" pitchFamily="49" charset="0"/>
              </a:rPr>
              <a:t> (parameters); </a:t>
            </a:r>
          </a:p>
          <a:p>
            <a:r>
              <a:rPr lang="en-US" sz="4000" b="0" dirty="0">
                <a:solidFill>
                  <a:srgbClr val="569CD6"/>
                </a:solidFill>
                <a:effectLst/>
                <a:latin typeface="Consolas" panose="020B0609020204030204" pitchFamily="49" charset="0"/>
              </a:rPr>
              <a:t>int</a:t>
            </a:r>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sum</a:t>
            </a:r>
            <a:r>
              <a:rPr lang="en-US" sz="4000" b="0" dirty="0">
                <a:solidFill>
                  <a:srgbClr val="D4D4D4"/>
                </a:solidFill>
                <a:effectLst/>
                <a:latin typeface="Consolas" panose="020B0609020204030204" pitchFamily="49" charset="0"/>
              </a:rPr>
              <a:t>(</a:t>
            </a:r>
            <a:r>
              <a:rPr lang="en-US" sz="4000" b="0" dirty="0">
                <a:solidFill>
                  <a:srgbClr val="569CD6"/>
                </a:solidFill>
                <a:effectLst/>
                <a:latin typeface="Consolas" panose="020B0609020204030204" pitchFamily="49" charset="0"/>
              </a:rPr>
              <a:t>int</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var1</a:t>
            </a:r>
            <a:r>
              <a:rPr lang="en-US" sz="4000" b="0" dirty="0">
                <a:solidFill>
                  <a:srgbClr val="D4D4D4"/>
                </a:solidFill>
                <a:effectLst/>
                <a:latin typeface="Consolas" panose="020B0609020204030204" pitchFamily="49" charset="0"/>
              </a:rPr>
              <a:t>, </a:t>
            </a:r>
            <a:r>
              <a:rPr lang="en-US" sz="4000" b="0" dirty="0">
                <a:solidFill>
                  <a:srgbClr val="569CD6"/>
                </a:solidFill>
                <a:effectLst/>
                <a:latin typeface="Consolas" panose="020B0609020204030204" pitchFamily="49" charset="0"/>
              </a:rPr>
              <a:t>int</a:t>
            </a:r>
            <a:r>
              <a:rPr lang="en-US" sz="4000" b="0" dirty="0">
                <a:solidFill>
                  <a:srgbClr val="D4D4D4"/>
                </a:solidFill>
                <a:effectLst/>
                <a:latin typeface="Consolas" panose="020B0609020204030204" pitchFamily="49" charset="0"/>
              </a:rPr>
              <a:t> </a:t>
            </a:r>
            <a:r>
              <a:rPr lang="en-US" sz="4000" b="0" dirty="0">
                <a:solidFill>
                  <a:srgbClr val="9CDCFE"/>
                </a:solidFill>
                <a:effectLst/>
                <a:latin typeface="Consolas" panose="020B0609020204030204" pitchFamily="49" charset="0"/>
              </a:rPr>
              <a:t>var2</a:t>
            </a:r>
            <a:r>
              <a:rPr lang="en-US" sz="4000" b="0" dirty="0">
                <a:solidFill>
                  <a:srgbClr val="D4D4D4"/>
                </a:solidFill>
                <a:effectLst/>
                <a:latin typeface="Consolas" panose="020B0609020204030204" pitchFamily="49" charset="0"/>
              </a:rPr>
              <a:t>);</a:t>
            </a:r>
          </a:p>
          <a:p>
            <a:r>
              <a:rPr lang="en-US" sz="4000" b="0" dirty="0">
                <a:solidFill>
                  <a:srgbClr val="569CD6"/>
                </a:solidFill>
                <a:effectLst/>
                <a:latin typeface="Consolas" panose="020B0609020204030204" pitchFamily="49" charset="0"/>
              </a:rPr>
              <a:t>int</a:t>
            </a:r>
            <a:r>
              <a:rPr lang="en-US" sz="4000" b="0" dirty="0">
                <a:solidFill>
                  <a:srgbClr val="D4D4D4"/>
                </a:solidFill>
                <a:effectLst/>
                <a:latin typeface="Consolas" panose="020B0609020204030204" pitchFamily="49" charset="0"/>
              </a:rPr>
              <a:t> </a:t>
            </a:r>
            <a:r>
              <a:rPr lang="en-US" sz="4000" b="0" dirty="0">
                <a:solidFill>
                  <a:srgbClr val="DCDCAA"/>
                </a:solidFill>
                <a:effectLst/>
                <a:latin typeface="Consolas" panose="020B0609020204030204" pitchFamily="49" charset="0"/>
              </a:rPr>
              <a:t>sum</a:t>
            </a:r>
            <a:r>
              <a:rPr lang="en-US" sz="4000" b="0" dirty="0">
                <a:solidFill>
                  <a:srgbClr val="D4D4D4"/>
                </a:solidFill>
                <a:effectLst/>
                <a:latin typeface="Consolas" panose="020B0609020204030204" pitchFamily="49" charset="0"/>
              </a:rPr>
              <a:t>(</a:t>
            </a:r>
            <a:r>
              <a:rPr lang="en-US" sz="4000" b="0" dirty="0">
                <a:solidFill>
                  <a:srgbClr val="569CD6"/>
                </a:solidFill>
                <a:effectLst/>
                <a:latin typeface="Consolas" panose="020B0609020204030204" pitchFamily="49" charset="0"/>
              </a:rPr>
              <a:t>int</a:t>
            </a:r>
            <a:r>
              <a:rPr lang="en-US" sz="4000" b="0" dirty="0">
                <a:solidFill>
                  <a:srgbClr val="D4D4D4"/>
                </a:solidFill>
                <a:effectLst/>
                <a:latin typeface="Consolas" panose="020B0609020204030204" pitchFamily="49" charset="0"/>
              </a:rPr>
              <a:t>, </a:t>
            </a:r>
            <a:r>
              <a:rPr lang="en-US" sz="4000" b="0" dirty="0">
                <a:solidFill>
                  <a:srgbClr val="569CD6"/>
                </a:solidFill>
                <a:effectLst/>
                <a:latin typeface="Consolas" panose="020B0609020204030204" pitchFamily="49" charset="0"/>
              </a:rPr>
              <a:t>int</a:t>
            </a:r>
            <a:r>
              <a:rPr lang="en-US" sz="4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8192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7890-A0BA-FEF7-CD21-F3CE934DA3E8}"/>
              </a:ext>
            </a:extLst>
          </p:cNvPr>
          <p:cNvSpPr>
            <a:spLocks noGrp="1"/>
          </p:cNvSpPr>
          <p:nvPr>
            <p:ph type="title"/>
          </p:nvPr>
        </p:nvSpPr>
        <p:spPr/>
        <p:txBody>
          <a:bodyPr/>
          <a:lstStyle/>
          <a:p>
            <a:r>
              <a:rPr lang="en-IN" b="1" i="0" dirty="0">
                <a:solidFill>
                  <a:srgbClr val="273239"/>
                </a:solidFill>
                <a:effectLst/>
                <a:latin typeface="urw-din"/>
              </a:rPr>
              <a:t>Function Definition</a:t>
            </a:r>
            <a:endParaRPr lang="en-IN" dirty="0"/>
          </a:p>
        </p:txBody>
      </p:sp>
      <p:sp>
        <p:nvSpPr>
          <p:cNvPr id="3" name="Content Placeholder 2">
            <a:extLst>
              <a:ext uri="{FF2B5EF4-FFF2-40B4-BE49-F238E27FC236}">
                <a16:creationId xmlns:a16="http://schemas.microsoft.com/office/drawing/2014/main" id="{216C2BC9-2C63-4CC2-B8BC-278E5A99C1CF}"/>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A function definition consists function header and a function body.</a:t>
            </a:r>
          </a:p>
          <a:p>
            <a:pPr marL="0" indent="0">
              <a:buNone/>
            </a:pPr>
            <a:endParaRPr lang="en-US" b="0" i="0" dirty="0">
              <a:solidFill>
                <a:srgbClr val="273239"/>
              </a:solidFill>
              <a:effectLst/>
              <a:latin typeface="urw-din"/>
            </a:endParaRPr>
          </a:p>
          <a:p>
            <a:pPr marL="0" indent="0">
              <a:buNone/>
            </a:pPr>
            <a:r>
              <a:rPr lang="en-US" b="1" dirty="0">
                <a:solidFill>
                  <a:srgbClr val="273239"/>
                </a:solidFill>
                <a:latin typeface="urw-din"/>
              </a:rPr>
              <a:t>Key points</a:t>
            </a:r>
          </a:p>
          <a:p>
            <a:pPr algn="l" fontAlgn="base">
              <a:buFont typeface="Arial" panose="020B0604020202020204" pitchFamily="34" charset="0"/>
              <a:buChar char="•"/>
            </a:pPr>
            <a:r>
              <a:rPr lang="en-US" b="1" i="0" dirty="0" err="1">
                <a:solidFill>
                  <a:srgbClr val="273239"/>
                </a:solidFill>
                <a:effectLst/>
                <a:latin typeface="urw-din"/>
              </a:rPr>
              <a:t>Return_type</a:t>
            </a:r>
            <a:r>
              <a:rPr lang="en-US" b="1" i="0" dirty="0">
                <a:solidFill>
                  <a:srgbClr val="273239"/>
                </a:solidFill>
                <a:effectLst/>
                <a:latin typeface="urw-din"/>
              </a:rPr>
              <a:t>: </a:t>
            </a:r>
            <a:r>
              <a:rPr lang="en-US" b="0" i="0" dirty="0">
                <a:solidFill>
                  <a:srgbClr val="273239"/>
                </a:solidFill>
                <a:effectLst/>
                <a:latin typeface="urw-din"/>
              </a:rPr>
              <a:t>The function always starts with a return type of the function. But if there is no return value then the void keyword is used as the return type of the function.</a:t>
            </a:r>
          </a:p>
          <a:p>
            <a:pPr algn="l" fontAlgn="base">
              <a:buFont typeface="Arial" panose="020B0604020202020204" pitchFamily="34" charset="0"/>
              <a:buChar char="•"/>
            </a:pPr>
            <a:r>
              <a:rPr lang="en-US" b="1" i="0" dirty="0" err="1">
                <a:solidFill>
                  <a:srgbClr val="273239"/>
                </a:solidFill>
                <a:effectLst/>
                <a:latin typeface="urw-din"/>
              </a:rPr>
              <a:t>Function_Name</a:t>
            </a:r>
            <a:r>
              <a:rPr lang="en-US" b="1" i="0" dirty="0">
                <a:solidFill>
                  <a:srgbClr val="273239"/>
                </a:solidFill>
                <a:effectLst/>
                <a:latin typeface="urw-din"/>
              </a:rPr>
              <a:t>: </a:t>
            </a:r>
            <a:r>
              <a:rPr lang="en-US" b="0" i="0" dirty="0">
                <a:solidFill>
                  <a:srgbClr val="273239"/>
                </a:solidFill>
                <a:effectLst/>
                <a:latin typeface="urw-din"/>
              </a:rPr>
              <a:t>Name of the function which should be unique.</a:t>
            </a:r>
          </a:p>
          <a:p>
            <a:pPr algn="l" fontAlgn="base">
              <a:buFont typeface="Arial" panose="020B0604020202020204" pitchFamily="34" charset="0"/>
              <a:buChar char="•"/>
            </a:pPr>
            <a:r>
              <a:rPr lang="en-US" b="1" i="0" dirty="0">
                <a:solidFill>
                  <a:srgbClr val="273239"/>
                </a:solidFill>
                <a:effectLst/>
                <a:latin typeface="urw-din"/>
              </a:rPr>
              <a:t>Parameters: </a:t>
            </a:r>
            <a:r>
              <a:rPr lang="en-US" b="0" i="0" dirty="0">
                <a:solidFill>
                  <a:srgbClr val="273239"/>
                </a:solidFill>
                <a:effectLst/>
                <a:latin typeface="urw-din"/>
              </a:rPr>
              <a:t>Values that are passed during the function call.</a:t>
            </a:r>
          </a:p>
          <a:p>
            <a:endParaRPr lang="en-IN" dirty="0"/>
          </a:p>
        </p:txBody>
      </p:sp>
    </p:spTree>
    <p:extLst>
      <p:ext uri="{BB962C8B-B14F-4D97-AF65-F5344CB8AC3E}">
        <p14:creationId xmlns:p14="http://schemas.microsoft.com/office/powerpoint/2010/main" val="288964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BE82-F66F-E0E5-27FE-88072D9CE139}"/>
              </a:ext>
            </a:extLst>
          </p:cNvPr>
          <p:cNvSpPr>
            <a:spLocks noGrp="1"/>
          </p:cNvSpPr>
          <p:nvPr>
            <p:ph type="title"/>
          </p:nvPr>
        </p:nvSpPr>
        <p:spPr/>
        <p:txBody>
          <a:bodyPr/>
          <a:lstStyle/>
          <a:p>
            <a:r>
              <a:rPr lang="en-IN" b="1" i="0" dirty="0">
                <a:solidFill>
                  <a:srgbClr val="273239"/>
                </a:solidFill>
                <a:effectLst/>
                <a:latin typeface="urw-din"/>
              </a:rPr>
              <a:t>Function Call</a:t>
            </a:r>
            <a:endParaRPr lang="en-IN" dirty="0"/>
          </a:p>
        </p:txBody>
      </p:sp>
      <p:sp>
        <p:nvSpPr>
          <p:cNvPr id="3" name="Content Placeholder 2">
            <a:extLst>
              <a:ext uri="{FF2B5EF4-FFF2-40B4-BE49-F238E27FC236}">
                <a16:creationId xmlns:a16="http://schemas.microsoft.com/office/drawing/2014/main" id="{70A21A1A-8779-B66A-20D4-A40EC8630712}"/>
              </a:ext>
            </a:extLst>
          </p:cNvPr>
          <p:cNvSpPr>
            <a:spLocks noGrp="1"/>
          </p:cNvSpPr>
          <p:nvPr>
            <p:ph idx="1"/>
          </p:nvPr>
        </p:nvSpPr>
        <p:spPr>
          <a:xfrm>
            <a:off x="645695" y="1881858"/>
            <a:ext cx="10515600" cy="4351338"/>
          </a:xfrm>
        </p:spPr>
        <p:txBody>
          <a:bodyPr/>
          <a:lstStyle/>
          <a:p>
            <a:r>
              <a:rPr lang="en-US" b="0" i="0" dirty="0">
                <a:solidFill>
                  <a:srgbClr val="273239"/>
                </a:solidFill>
                <a:effectLst/>
                <a:latin typeface="urw-din"/>
              </a:rPr>
              <a:t>To Call a function parameters are passed along the function name. In the below example, the first sum function is called and 10,30 are passed to the sum function. After the function call sum of a and b is returned and control is also returned back to the main function of the program.</a:t>
            </a:r>
            <a:endParaRPr lang="en-IN" dirty="0"/>
          </a:p>
        </p:txBody>
      </p:sp>
    </p:spTree>
    <p:extLst>
      <p:ext uri="{BB962C8B-B14F-4D97-AF65-F5344CB8AC3E}">
        <p14:creationId xmlns:p14="http://schemas.microsoft.com/office/powerpoint/2010/main" val="131311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BE82-F66F-E0E5-27FE-88072D9CE139}"/>
              </a:ext>
            </a:extLst>
          </p:cNvPr>
          <p:cNvSpPr>
            <a:spLocks noGrp="1"/>
          </p:cNvSpPr>
          <p:nvPr>
            <p:ph type="title"/>
          </p:nvPr>
        </p:nvSpPr>
        <p:spPr>
          <a:xfrm>
            <a:off x="838200" y="387434"/>
            <a:ext cx="10515600" cy="1325563"/>
          </a:xfrm>
        </p:spPr>
        <p:txBody>
          <a:bodyPr/>
          <a:lstStyle/>
          <a:p>
            <a:r>
              <a:rPr lang="en-IN" b="1" i="0" dirty="0">
                <a:solidFill>
                  <a:srgbClr val="273239"/>
                </a:solidFill>
                <a:effectLst/>
                <a:latin typeface="urw-din"/>
              </a:rPr>
              <a:t>Function Call</a:t>
            </a:r>
            <a:endParaRPr lang="en-IN" dirty="0"/>
          </a:p>
        </p:txBody>
      </p:sp>
      <p:sp>
        <p:nvSpPr>
          <p:cNvPr id="3" name="Content Placeholder 2">
            <a:extLst>
              <a:ext uri="{FF2B5EF4-FFF2-40B4-BE49-F238E27FC236}">
                <a16:creationId xmlns:a16="http://schemas.microsoft.com/office/drawing/2014/main" id="{70A21A1A-8779-B66A-20D4-A40EC8630712}"/>
              </a:ext>
            </a:extLst>
          </p:cNvPr>
          <p:cNvSpPr>
            <a:spLocks noGrp="1"/>
          </p:cNvSpPr>
          <p:nvPr>
            <p:ph idx="1"/>
          </p:nvPr>
        </p:nvSpPr>
        <p:spPr>
          <a:xfrm>
            <a:off x="645695" y="2141537"/>
            <a:ext cx="10515600" cy="4351338"/>
          </a:xfrm>
        </p:spPr>
        <p:txBody>
          <a:bodyPr/>
          <a:lstStyle/>
          <a:p>
            <a:r>
              <a:rPr lang="en-US" b="0" i="0" dirty="0">
                <a:solidFill>
                  <a:srgbClr val="273239"/>
                </a:solidFill>
                <a:effectLst/>
                <a:latin typeface="urw-din"/>
              </a:rPr>
              <a:t>To Call a function parameters are passed along the function name. In the below example, the first sum function is called and 10,30 are passed to the sum function. After the function call sum of a and b is returned and control is also returned back to the main function of the program.</a:t>
            </a:r>
            <a:endParaRPr lang="en-IN" dirty="0"/>
          </a:p>
        </p:txBody>
      </p:sp>
      <p:sp>
        <p:nvSpPr>
          <p:cNvPr id="5" name="TextBox 4">
            <a:extLst>
              <a:ext uri="{FF2B5EF4-FFF2-40B4-BE49-F238E27FC236}">
                <a16:creationId xmlns:a16="http://schemas.microsoft.com/office/drawing/2014/main" id="{B46AC1C6-6CE0-7375-ECEB-991188B29F9A}"/>
              </a:ext>
            </a:extLst>
          </p:cNvPr>
          <p:cNvSpPr txBox="1"/>
          <p:nvPr/>
        </p:nvSpPr>
        <p:spPr>
          <a:xfrm>
            <a:off x="2727158" y="631909"/>
            <a:ext cx="6096000" cy="6001643"/>
          </a:xfrm>
          <a:prstGeom prst="rect">
            <a:avLst/>
          </a:prstGeom>
          <a:solidFill>
            <a:schemeClr val="tx1"/>
          </a:solidFill>
        </p:spPr>
        <p:txBody>
          <a:bodyPr wrap="square">
            <a:spAutoFit/>
          </a:bodyPr>
          <a:lstStyle/>
          <a:p>
            <a:r>
              <a:rPr lang="en-US" sz="3200" b="0" dirty="0">
                <a:solidFill>
                  <a:srgbClr val="C586C0"/>
                </a:solidFill>
                <a:effectLst/>
                <a:latin typeface="Consolas" panose="020B0609020204030204" pitchFamily="49" charset="0"/>
              </a:rPr>
              <a:t>#include</a:t>
            </a:r>
            <a:r>
              <a:rPr lang="en-US" sz="3200" b="0" dirty="0">
                <a:solidFill>
                  <a:srgbClr val="569CD6"/>
                </a:solidFill>
                <a:effectLst/>
                <a:latin typeface="Consolas" panose="020B0609020204030204" pitchFamily="49" charset="0"/>
              </a:rPr>
              <a:t> </a:t>
            </a:r>
            <a:r>
              <a:rPr lang="en-US" sz="3200" b="0" dirty="0">
                <a:solidFill>
                  <a:srgbClr val="CE9178"/>
                </a:solidFill>
                <a:effectLst/>
                <a:latin typeface="Consolas" panose="020B0609020204030204" pitchFamily="49" charset="0"/>
              </a:rPr>
              <a:t>&lt;</a:t>
            </a:r>
            <a:r>
              <a:rPr lang="en-US" sz="3200" b="0" dirty="0" err="1">
                <a:solidFill>
                  <a:srgbClr val="CE9178"/>
                </a:solidFill>
                <a:effectLst/>
                <a:latin typeface="Consolas" panose="020B0609020204030204" pitchFamily="49" charset="0"/>
              </a:rPr>
              <a:t>stdio.h</a:t>
            </a:r>
            <a:r>
              <a:rPr lang="en-US" sz="3200" b="0" dirty="0">
                <a:solidFill>
                  <a:srgbClr val="CE9178"/>
                </a:solidFill>
                <a:effectLst/>
                <a:latin typeface="Consolas" panose="020B0609020204030204" pitchFamily="49" charset="0"/>
              </a:rPr>
              <a:t>&gt;</a:t>
            </a:r>
            <a:endParaRPr lang="en-US" sz="3200" b="0" dirty="0">
              <a:solidFill>
                <a:srgbClr val="D4D4D4"/>
              </a:solidFill>
              <a:effectLst/>
              <a:latin typeface="Consolas" panose="020B0609020204030204" pitchFamily="49" charset="0"/>
            </a:endParaRPr>
          </a:p>
          <a:p>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sum</a:t>
            </a:r>
            <a:r>
              <a:rPr lang="en-US" sz="3200" b="0" dirty="0">
                <a:solidFill>
                  <a:srgbClr val="D4D4D4"/>
                </a:solidFill>
                <a:effectLst/>
                <a:latin typeface="Consolas" panose="020B0609020204030204" pitchFamily="49" charset="0"/>
              </a:rPr>
              <a:t>(</a:t>
            </a:r>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a</a:t>
            </a:r>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b</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a + b;</a:t>
            </a:r>
          </a:p>
          <a:p>
            <a:r>
              <a:rPr lang="en-US" sz="3200" b="0" dirty="0">
                <a:solidFill>
                  <a:srgbClr val="D4D4D4"/>
                </a:solidFill>
                <a:effectLst/>
                <a:latin typeface="Consolas" panose="020B0609020204030204" pitchFamily="49" charset="0"/>
              </a:rPr>
              <a:t>}</a:t>
            </a:r>
          </a:p>
          <a:p>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t>
            </a:r>
            <a:r>
              <a:rPr lang="en-US" sz="3200" b="0" dirty="0">
                <a:solidFill>
                  <a:srgbClr val="DCDCAA"/>
                </a:solidFill>
                <a:effectLst/>
                <a:latin typeface="Consolas" panose="020B0609020204030204" pitchFamily="49" charset="0"/>
              </a:rPr>
              <a:t>main</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a:solidFill>
                  <a:srgbClr val="569CD6"/>
                </a:solidFill>
                <a:effectLst/>
                <a:latin typeface="Consolas" panose="020B0609020204030204" pitchFamily="49" charset="0"/>
              </a:rPr>
              <a:t>int</a:t>
            </a:r>
            <a:r>
              <a:rPr lang="en-US" sz="3200" b="0" dirty="0">
                <a:solidFill>
                  <a:srgbClr val="D4D4D4"/>
                </a:solidFill>
                <a:effectLst/>
                <a:latin typeface="Consolas" panose="020B0609020204030204" pitchFamily="49" charset="0"/>
              </a:rPr>
              <a:t> add = </a:t>
            </a:r>
            <a:r>
              <a:rPr lang="en-US" sz="3200" b="0" dirty="0">
                <a:solidFill>
                  <a:srgbClr val="DCDCAA"/>
                </a:solidFill>
                <a:effectLst/>
                <a:latin typeface="Consolas" panose="020B0609020204030204" pitchFamily="49" charset="0"/>
              </a:rPr>
              <a:t>sum</a:t>
            </a:r>
            <a:r>
              <a:rPr lang="en-US" sz="3200" b="0" dirty="0">
                <a:solidFill>
                  <a:srgbClr val="D4D4D4"/>
                </a:solidFill>
                <a:effectLst/>
                <a:latin typeface="Consolas" panose="020B0609020204030204" pitchFamily="49" charset="0"/>
              </a:rPr>
              <a:t>(</a:t>
            </a:r>
            <a:r>
              <a:rPr lang="en-US" sz="3200" b="0" dirty="0">
                <a:solidFill>
                  <a:srgbClr val="B5CEA8"/>
                </a:solidFill>
                <a:effectLst/>
                <a:latin typeface="Consolas" panose="020B0609020204030204" pitchFamily="49" charset="0"/>
              </a:rPr>
              <a:t>10</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30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  </a:t>
            </a:r>
            <a:r>
              <a:rPr lang="en-US" sz="3200" b="0" dirty="0" err="1">
                <a:solidFill>
                  <a:srgbClr val="DCDCAA"/>
                </a:solidFill>
                <a:effectLst/>
                <a:latin typeface="Consolas" panose="020B0609020204030204" pitchFamily="49" charset="0"/>
              </a:rPr>
              <a:t>printf</a:t>
            </a:r>
            <a:r>
              <a:rPr lang="en-US" sz="3200" b="0" dirty="0">
                <a:solidFill>
                  <a:srgbClr val="D4D4D4"/>
                </a:solidFill>
                <a:effectLst/>
                <a:latin typeface="Consolas" panose="020B0609020204030204" pitchFamily="49" charset="0"/>
              </a:rPr>
              <a:t>(</a:t>
            </a:r>
            <a:r>
              <a:rPr lang="en-US" sz="3200" b="0" dirty="0">
                <a:solidFill>
                  <a:srgbClr val="CE9178"/>
                </a:solidFill>
                <a:effectLst/>
                <a:latin typeface="Consolas" panose="020B0609020204030204" pitchFamily="49" charset="0"/>
              </a:rPr>
              <a:t>"Sum is: </a:t>
            </a:r>
            <a:r>
              <a:rPr lang="en-US" sz="3200" b="0" dirty="0">
                <a:solidFill>
                  <a:srgbClr val="9CDCFE"/>
                </a:solidFill>
                <a:effectLst/>
                <a:latin typeface="Consolas" panose="020B0609020204030204" pitchFamily="49" charset="0"/>
              </a:rPr>
              <a:t>%d</a:t>
            </a:r>
            <a:r>
              <a:rPr lang="en-US" sz="3200" b="0" dirty="0">
                <a:solidFill>
                  <a:srgbClr val="CE9178"/>
                </a:solidFill>
                <a:effectLst/>
                <a:latin typeface="Consolas" panose="020B0609020204030204" pitchFamily="49" charset="0"/>
              </a:rPr>
              <a:t>"</a:t>
            </a:r>
            <a:r>
              <a:rPr lang="en-US" sz="3200" b="0" dirty="0">
                <a:solidFill>
                  <a:srgbClr val="D4D4D4"/>
                </a:solidFill>
                <a:effectLst/>
                <a:latin typeface="Consolas" panose="020B0609020204030204" pitchFamily="49" charset="0"/>
              </a:rPr>
              <a:t>, add);</a:t>
            </a:r>
          </a:p>
          <a:p>
            <a:r>
              <a:rPr lang="en-US" sz="3200" b="0" dirty="0">
                <a:solidFill>
                  <a:srgbClr val="D4D4D4"/>
                </a:solidFill>
                <a:effectLst/>
                <a:latin typeface="Consolas" panose="020B0609020204030204" pitchFamily="49" charset="0"/>
              </a:rPr>
              <a:t>  </a:t>
            </a:r>
            <a:r>
              <a:rPr lang="en-US" sz="3200" b="0" dirty="0">
                <a:solidFill>
                  <a:srgbClr val="C586C0"/>
                </a:solidFill>
                <a:effectLst/>
                <a:latin typeface="Consolas" panose="020B0609020204030204" pitchFamily="49" charset="0"/>
              </a:rPr>
              <a:t>return</a:t>
            </a:r>
            <a:r>
              <a:rPr lang="en-US" sz="3200" b="0" dirty="0">
                <a:solidFill>
                  <a:srgbClr val="D4D4D4"/>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8568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D5B2-4550-1899-990F-0C5006873927}"/>
              </a:ext>
            </a:extLst>
          </p:cNvPr>
          <p:cNvSpPr>
            <a:spLocks noGrp="1"/>
          </p:cNvSpPr>
          <p:nvPr>
            <p:ph type="title"/>
          </p:nvPr>
        </p:nvSpPr>
        <p:spPr/>
        <p:txBody>
          <a:bodyPr/>
          <a:lstStyle/>
          <a:p>
            <a:r>
              <a:rPr lang="en-IN" b="1" i="0" dirty="0">
                <a:solidFill>
                  <a:srgbClr val="273239"/>
                </a:solidFill>
                <a:effectLst/>
                <a:latin typeface="urw-din"/>
              </a:rPr>
              <a:t>Types of Functions</a:t>
            </a:r>
            <a:endParaRPr lang="en-IN" dirty="0"/>
          </a:p>
        </p:txBody>
      </p:sp>
      <p:sp>
        <p:nvSpPr>
          <p:cNvPr id="3" name="Content Placeholder 2">
            <a:extLst>
              <a:ext uri="{FF2B5EF4-FFF2-40B4-BE49-F238E27FC236}">
                <a16:creationId xmlns:a16="http://schemas.microsoft.com/office/drawing/2014/main" id="{A199ABEE-EDD0-0B82-3578-FF0A398E5C97}"/>
              </a:ext>
            </a:extLst>
          </p:cNvPr>
          <p:cNvSpPr>
            <a:spLocks noGrp="1"/>
          </p:cNvSpPr>
          <p:nvPr>
            <p:ph idx="1"/>
          </p:nvPr>
        </p:nvSpPr>
        <p:spPr/>
        <p:txBody>
          <a:bodyPr/>
          <a:lstStyle/>
          <a:p>
            <a:pPr marL="0" indent="0">
              <a:buNone/>
            </a:pPr>
            <a:r>
              <a:rPr lang="en-IN" b="1" i="0" dirty="0">
                <a:solidFill>
                  <a:srgbClr val="273239"/>
                </a:solidFill>
                <a:effectLst/>
                <a:latin typeface="urw-din"/>
              </a:rPr>
              <a:t>1.User Defined Function</a:t>
            </a:r>
          </a:p>
          <a:p>
            <a:pPr marL="0" indent="0">
              <a:buNone/>
            </a:pPr>
            <a:r>
              <a:rPr lang="en-IN" b="1" i="0" dirty="0">
                <a:solidFill>
                  <a:srgbClr val="273239"/>
                </a:solidFill>
                <a:effectLst/>
                <a:latin typeface="urw-din"/>
              </a:rPr>
              <a:t>2. Library Function</a:t>
            </a:r>
          </a:p>
          <a:p>
            <a:endParaRPr lang="en-IN" dirty="0"/>
          </a:p>
        </p:txBody>
      </p:sp>
    </p:spTree>
    <p:extLst>
      <p:ext uri="{BB962C8B-B14F-4D97-AF65-F5344CB8AC3E}">
        <p14:creationId xmlns:p14="http://schemas.microsoft.com/office/powerpoint/2010/main" val="308411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0C03-B624-65D3-3AF5-2D5E743390EB}"/>
              </a:ext>
            </a:extLst>
          </p:cNvPr>
          <p:cNvSpPr>
            <a:spLocks noGrp="1"/>
          </p:cNvSpPr>
          <p:nvPr>
            <p:ph type="title"/>
          </p:nvPr>
        </p:nvSpPr>
        <p:spPr/>
        <p:txBody>
          <a:bodyPr/>
          <a:lstStyle/>
          <a:p>
            <a:r>
              <a:rPr lang="en-US" b="1" i="0" dirty="0">
                <a:solidFill>
                  <a:srgbClr val="273239"/>
                </a:solidFill>
                <a:effectLst/>
                <a:latin typeface="urw-din"/>
              </a:rPr>
              <a:t>User Defined Function</a:t>
            </a:r>
            <a:endParaRPr lang="en-IN" dirty="0"/>
          </a:p>
        </p:txBody>
      </p:sp>
      <p:sp>
        <p:nvSpPr>
          <p:cNvPr id="3" name="Content Placeholder 2">
            <a:extLst>
              <a:ext uri="{FF2B5EF4-FFF2-40B4-BE49-F238E27FC236}">
                <a16:creationId xmlns:a16="http://schemas.microsoft.com/office/drawing/2014/main" id="{0C835F52-F37A-33AA-F322-2B3F1ADC7811}"/>
              </a:ext>
            </a:extLst>
          </p:cNvPr>
          <p:cNvSpPr>
            <a:spLocks noGrp="1"/>
          </p:cNvSpPr>
          <p:nvPr>
            <p:ph idx="1"/>
          </p:nvPr>
        </p:nvSpPr>
        <p:spPr/>
        <p:txBody>
          <a:bodyPr>
            <a:normAutofit/>
          </a:bodyPr>
          <a:lstStyle/>
          <a:p>
            <a:pPr marL="0" indent="0" algn="just" fontAlgn="base">
              <a:buNone/>
            </a:pPr>
            <a:r>
              <a:rPr lang="en-US" b="0" i="0" dirty="0">
                <a:solidFill>
                  <a:srgbClr val="273239"/>
                </a:solidFill>
                <a:effectLst/>
                <a:latin typeface="urw-din"/>
              </a:rPr>
              <a:t>Functions that are created by the programmer are known as User-Defined functions or </a:t>
            </a:r>
            <a:r>
              <a:rPr lang="en-US" b="1" i="0" dirty="0">
                <a:solidFill>
                  <a:srgbClr val="273239"/>
                </a:solidFill>
                <a:effectLst/>
                <a:latin typeface="urw-din"/>
              </a:rPr>
              <a:t>“tailor-made functions”</a:t>
            </a:r>
            <a:r>
              <a:rPr lang="en-US" b="0" i="0" dirty="0">
                <a:solidFill>
                  <a:srgbClr val="273239"/>
                </a:solidFill>
                <a:effectLst/>
                <a:latin typeface="urw-din"/>
              </a:rPr>
              <a:t>. User-defined functions can be improved and modified according to the need of the programmer. Whenever we write a function that is case-specific and is not defined in any header file, we need to declare and define our own functions according to the syntax.</a:t>
            </a:r>
          </a:p>
        </p:txBody>
      </p:sp>
    </p:spTree>
    <p:extLst>
      <p:ext uri="{BB962C8B-B14F-4D97-AF65-F5344CB8AC3E}">
        <p14:creationId xmlns:p14="http://schemas.microsoft.com/office/powerpoint/2010/main" val="252072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0C03-B624-65D3-3AF5-2D5E743390EB}"/>
              </a:ext>
            </a:extLst>
          </p:cNvPr>
          <p:cNvSpPr>
            <a:spLocks noGrp="1"/>
          </p:cNvSpPr>
          <p:nvPr>
            <p:ph type="title"/>
          </p:nvPr>
        </p:nvSpPr>
        <p:spPr/>
        <p:txBody>
          <a:bodyPr/>
          <a:lstStyle/>
          <a:p>
            <a:r>
              <a:rPr lang="en-US" b="1" i="0" dirty="0">
                <a:solidFill>
                  <a:srgbClr val="273239"/>
                </a:solidFill>
                <a:effectLst/>
                <a:latin typeface="urw-din"/>
              </a:rPr>
              <a:t>User Defined Function</a:t>
            </a:r>
            <a:endParaRPr lang="en-IN" dirty="0"/>
          </a:p>
        </p:txBody>
      </p:sp>
      <p:sp>
        <p:nvSpPr>
          <p:cNvPr id="3" name="Content Placeholder 2">
            <a:extLst>
              <a:ext uri="{FF2B5EF4-FFF2-40B4-BE49-F238E27FC236}">
                <a16:creationId xmlns:a16="http://schemas.microsoft.com/office/drawing/2014/main" id="{0C835F52-F37A-33AA-F322-2B3F1ADC7811}"/>
              </a:ext>
            </a:extLst>
          </p:cNvPr>
          <p:cNvSpPr>
            <a:spLocks noGrp="1"/>
          </p:cNvSpPr>
          <p:nvPr>
            <p:ph idx="1"/>
          </p:nvPr>
        </p:nvSpPr>
        <p:spPr/>
        <p:txBody>
          <a:bodyPr>
            <a:normAutofit/>
          </a:bodyPr>
          <a:lstStyle/>
          <a:p>
            <a:pPr marL="0" indent="0" algn="just" fontAlgn="base">
              <a:buNone/>
            </a:pPr>
            <a:r>
              <a:rPr lang="en-US" b="0" i="0" dirty="0">
                <a:solidFill>
                  <a:srgbClr val="273239"/>
                </a:solidFill>
                <a:effectLst/>
                <a:latin typeface="urw-din"/>
              </a:rPr>
              <a:t>Functions that are created by the programmer are known as User-Defined functions or </a:t>
            </a:r>
            <a:r>
              <a:rPr lang="en-US" b="1" i="0" dirty="0">
                <a:solidFill>
                  <a:srgbClr val="273239"/>
                </a:solidFill>
                <a:effectLst/>
                <a:latin typeface="urw-din"/>
              </a:rPr>
              <a:t>“tailor-made functions”</a:t>
            </a:r>
            <a:r>
              <a:rPr lang="en-US" b="0" i="0" dirty="0">
                <a:solidFill>
                  <a:srgbClr val="273239"/>
                </a:solidFill>
                <a:effectLst/>
                <a:latin typeface="urw-din"/>
              </a:rPr>
              <a:t>. User-defined functions can be improved and modified according to the need of the programmer. Whenever we write a function that is case-specific and is not defined in any header file, we need to declare and define our own functions according to the syntax.</a:t>
            </a:r>
          </a:p>
        </p:txBody>
      </p:sp>
      <p:pic>
        <p:nvPicPr>
          <p:cNvPr id="4" name="Picture 3">
            <a:extLst>
              <a:ext uri="{FF2B5EF4-FFF2-40B4-BE49-F238E27FC236}">
                <a16:creationId xmlns:a16="http://schemas.microsoft.com/office/drawing/2014/main" id="{E61A9A11-AC6F-219B-CA25-AAB0B0477A89}"/>
              </a:ext>
            </a:extLst>
          </p:cNvPr>
          <p:cNvPicPr>
            <a:picLocks noChangeAspect="1"/>
          </p:cNvPicPr>
          <p:nvPr/>
        </p:nvPicPr>
        <p:blipFill>
          <a:blip r:embed="rId2"/>
          <a:stretch>
            <a:fillRect/>
          </a:stretch>
        </p:blipFill>
        <p:spPr>
          <a:xfrm>
            <a:off x="2971529" y="316722"/>
            <a:ext cx="6248942" cy="6224555"/>
          </a:xfrm>
          <a:prstGeom prst="rect">
            <a:avLst/>
          </a:prstGeom>
        </p:spPr>
      </p:pic>
    </p:spTree>
    <p:extLst>
      <p:ext uri="{BB962C8B-B14F-4D97-AF65-F5344CB8AC3E}">
        <p14:creationId xmlns:p14="http://schemas.microsoft.com/office/powerpoint/2010/main" val="59221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0C03-B624-65D3-3AF5-2D5E743390EB}"/>
              </a:ext>
            </a:extLst>
          </p:cNvPr>
          <p:cNvSpPr>
            <a:spLocks noGrp="1"/>
          </p:cNvSpPr>
          <p:nvPr>
            <p:ph type="title"/>
          </p:nvPr>
        </p:nvSpPr>
        <p:spPr/>
        <p:txBody>
          <a:bodyPr/>
          <a:lstStyle/>
          <a:p>
            <a:r>
              <a:rPr lang="en-US" b="1" i="0" dirty="0">
                <a:solidFill>
                  <a:srgbClr val="273239"/>
                </a:solidFill>
                <a:effectLst/>
                <a:latin typeface="urw-din"/>
              </a:rPr>
              <a:t>User Defined Function</a:t>
            </a:r>
            <a:endParaRPr lang="en-IN" dirty="0"/>
          </a:p>
        </p:txBody>
      </p:sp>
      <p:sp>
        <p:nvSpPr>
          <p:cNvPr id="3" name="Content Placeholder 2">
            <a:extLst>
              <a:ext uri="{FF2B5EF4-FFF2-40B4-BE49-F238E27FC236}">
                <a16:creationId xmlns:a16="http://schemas.microsoft.com/office/drawing/2014/main" id="{0C835F52-F37A-33AA-F322-2B3F1ADC7811}"/>
              </a:ext>
            </a:extLst>
          </p:cNvPr>
          <p:cNvSpPr>
            <a:spLocks noGrp="1"/>
          </p:cNvSpPr>
          <p:nvPr>
            <p:ph idx="1"/>
          </p:nvPr>
        </p:nvSpPr>
        <p:spPr/>
        <p:txBody>
          <a:bodyPr>
            <a:normAutofit/>
          </a:bodyPr>
          <a:lstStyle/>
          <a:p>
            <a:pPr marL="0" indent="0" algn="just" fontAlgn="base">
              <a:buNone/>
            </a:pPr>
            <a:r>
              <a:rPr lang="en-US" b="1" i="0" dirty="0">
                <a:solidFill>
                  <a:srgbClr val="273239"/>
                </a:solidFill>
                <a:effectLst/>
                <a:latin typeface="urw-din"/>
              </a:rPr>
              <a:t>Advantages of User-Defined functions</a:t>
            </a:r>
          </a:p>
          <a:p>
            <a:pPr algn="just" fontAlgn="base">
              <a:buFont typeface="Arial" panose="020B0604020202020204" pitchFamily="34" charset="0"/>
              <a:buChar char="•"/>
            </a:pPr>
            <a:r>
              <a:rPr lang="en-US" b="0" i="0" dirty="0">
                <a:solidFill>
                  <a:srgbClr val="273239"/>
                </a:solidFill>
                <a:effectLst/>
                <a:latin typeface="urw-din"/>
              </a:rPr>
              <a:t>Changeable functions can be modified as per need.</a:t>
            </a:r>
          </a:p>
          <a:p>
            <a:pPr algn="just" fontAlgn="base">
              <a:buFont typeface="Arial" panose="020B0604020202020204" pitchFamily="34" charset="0"/>
              <a:buChar char="•"/>
            </a:pPr>
            <a:r>
              <a:rPr lang="en-US" b="0" i="0" dirty="0">
                <a:solidFill>
                  <a:srgbClr val="273239"/>
                </a:solidFill>
                <a:effectLst/>
                <a:latin typeface="urw-din"/>
              </a:rPr>
              <a:t>The Code of these functions is reusable in other programs.</a:t>
            </a:r>
          </a:p>
          <a:p>
            <a:pPr algn="just" fontAlgn="base">
              <a:buFont typeface="Arial" panose="020B0604020202020204" pitchFamily="34" charset="0"/>
              <a:buChar char="•"/>
            </a:pPr>
            <a:r>
              <a:rPr lang="en-US" b="0" i="0" dirty="0">
                <a:solidFill>
                  <a:srgbClr val="273239"/>
                </a:solidFill>
                <a:effectLst/>
                <a:latin typeface="urw-din"/>
              </a:rPr>
              <a:t>These functions are easy to understand, debug and maintain.</a:t>
            </a:r>
          </a:p>
          <a:p>
            <a:pPr marL="0" indent="0" algn="just" fontAlgn="base">
              <a:buNone/>
            </a:pPr>
            <a:endParaRPr lang="en-US" b="0" i="0" dirty="0">
              <a:solidFill>
                <a:srgbClr val="273239"/>
              </a:solidFill>
              <a:effectLst/>
              <a:latin typeface="urw-din"/>
            </a:endParaRPr>
          </a:p>
        </p:txBody>
      </p:sp>
    </p:spTree>
    <p:extLst>
      <p:ext uri="{BB962C8B-B14F-4D97-AF65-F5344CB8AC3E}">
        <p14:creationId xmlns:p14="http://schemas.microsoft.com/office/powerpoint/2010/main" val="56132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7E15-BB97-060F-6213-3EE37D52E581}"/>
              </a:ext>
            </a:extLst>
          </p:cNvPr>
          <p:cNvSpPr>
            <a:spLocks noGrp="1"/>
          </p:cNvSpPr>
          <p:nvPr>
            <p:ph type="title"/>
          </p:nvPr>
        </p:nvSpPr>
        <p:spPr/>
        <p:txBody>
          <a:bodyPr/>
          <a:lstStyle/>
          <a:p>
            <a:r>
              <a:rPr lang="en-IN" b="1" i="0" dirty="0">
                <a:solidFill>
                  <a:srgbClr val="273239"/>
                </a:solidFill>
                <a:effectLst/>
                <a:latin typeface="urw-din"/>
              </a:rPr>
              <a:t>Library Function</a:t>
            </a:r>
            <a:endParaRPr lang="en-IN" dirty="0"/>
          </a:p>
        </p:txBody>
      </p:sp>
      <p:sp>
        <p:nvSpPr>
          <p:cNvPr id="3" name="Content Placeholder 2">
            <a:extLst>
              <a:ext uri="{FF2B5EF4-FFF2-40B4-BE49-F238E27FC236}">
                <a16:creationId xmlns:a16="http://schemas.microsoft.com/office/drawing/2014/main" id="{6A84ECC6-D250-9F69-1672-9F50D2549928}"/>
              </a:ext>
            </a:extLst>
          </p:cNvPr>
          <p:cNvSpPr>
            <a:spLocks noGrp="1"/>
          </p:cNvSpPr>
          <p:nvPr>
            <p:ph idx="1"/>
          </p:nvPr>
        </p:nvSpPr>
        <p:spPr/>
        <p:txBody>
          <a:bodyPr/>
          <a:lstStyle/>
          <a:p>
            <a:r>
              <a:rPr lang="en-US" b="0" i="0" dirty="0">
                <a:solidFill>
                  <a:srgbClr val="273239"/>
                </a:solidFill>
                <a:effectLst/>
                <a:latin typeface="urw-din"/>
              </a:rPr>
              <a:t>A </a:t>
            </a:r>
            <a:r>
              <a:rPr lang="en-US" b="0" i="0" u="sng" dirty="0">
                <a:effectLst/>
                <a:latin typeface="urw-din"/>
                <a:hlinkClick r:id="rId2"/>
              </a:rPr>
              <a:t>library function</a:t>
            </a:r>
            <a:r>
              <a:rPr lang="en-US" b="0" i="0" dirty="0">
                <a:solidFill>
                  <a:srgbClr val="273239"/>
                </a:solidFill>
                <a:effectLst/>
                <a:latin typeface="urw-din"/>
              </a:rPr>
              <a:t> is also referred to as a </a:t>
            </a:r>
            <a:r>
              <a:rPr lang="en-US" b="1" i="0" dirty="0">
                <a:solidFill>
                  <a:srgbClr val="273239"/>
                </a:solidFill>
                <a:effectLst/>
                <a:latin typeface="urw-din"/>
              </a:rPr>
              <a:t>“built-in function”</a:t>
            </a:r>
            <a:r>
              <a:rPr lang="en-US" b="0" i="0" dirty="0">
                <a:solidFill>
                  <a:srgbClr val="273239"/>
                </a:solidFill>
                <a:effectLst/>
                <a:latin typeface="urw-din"/>
              </a:rPr>
              <a:t>. There is a compiler package that already exists that contains these functions, each of which has a specific meaning and is included in the package. Built-in functions have the advantage of being directly usable without being defined, whereas user-defined functions must be declared and defined before being used. </a:t>
            </a:r>
            <a:endParaRPr lang="en-IN" dirty="0"/>
          </a:p>
        </p:txBody>
      </p:sp>
    </p:spTree>
    <p:extLst>
      <p:ext uri="{BB962C8B-B14F-4D97-AF65-F5344CB8AC3E}">
        <p14:creationId xmlns:p14="http://schemas.microsoft.com/office/powerpoint/2010/main" val="2096414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7E15-BB97-060F-6213-3EE37D52E581}"/>
              </a:ext>
            </a:extLst>
          </p:cNvPr>
          <p:cNvSpPr>
            <a:spLocks noGrp="1"/>
          </p:cNvSpPr>
          <p:nvPr>
            <p:ph type="title"/>
          </p:nvPr>
        </p:nvSpPr>
        <p:spPr/>
        <p:txBody>
          <a:bodyPr/>
          <a:lstStyle/>
          <a:p>
            <a:r>
              <a:rPr lang="en-IN" b="1" i="0" dirty="0">
                <a:solidFill>
                  <a:srgbClr val="273239"/>
                </a:solidFill>
                <a:effectLst/>
                <a:latin typeface="urw-din"/>
              </a:rPr>
              <a:t>Library Function</a:t>
            </a:r>
            <a:endParaRPr lang="en-IN" dirty="0"/>
          </a:p>
        </p:txBody>
      </p:sp>
      <p:sp>
        <p:nvSpPr>
          <p:cNvPr id="3" name="Content Placeholder 2">
            <a:extLst>
              <a:ext uri="{FF2B5EF4-FFF2-40B4-BE49-F238E27FC236}">
                <a16:creationId xmlns:a16="http://schemas.microsoft.com/office/drawing/2014/main" id="{6A84ECC6-D250-9F69-1672-9F50D2549928}"/>
              </a:ext>
            </a:extLst>
          </p:cNvPr>
          <p:cNvSpPr>
            <a:spLocks noGrp="1"/>
          </p:cNvSpPr>
          <p:nvPr>
            <p:ph idx="1"/>
          </p:nvPr>
        </p:nvSpPr>
        <p:spPr>
          <a:xfrm>
            <a:off x="838200" y="1857709"/>
            <a:ext cx="10515600" cy="4351338"/>
          </a:xfrm>
        </p:spPr>
        <p:txBody>
          <a:bodyPr/>
          <a:lstStyle/>
          <a:p>
            <a:r>
              <a:rPr lang="en-US" b="0" i="0" dirty="0">
                <a:solidFill>
                  <a:srgbClr val="273239"/>
                </a:solidFill>
                <a:effectLst/>
                <a:latin typeface="urw-din"/>
              </a:rPr>
              <a:t>A </a:t>
            </a:r>
            <a:r>
              <a:rPr lang="en-US" b="0" i="0" u="sng" dirty="0">
                <a:effectLst/>
                <a:latin typeface="urw-din"/>
                <a:hlinkClick r:id="rId2"/>
              </a:rPr>
              <a:t>library function</a:t>
            </a:r>
            <a:r>
              <a:rPr lang="en-US" b="0" i="0" dirty="0">
                <a:solidFill>
                  <a:srgbClr val="273239"/>
                </a:solidFill>
                <a:effectLst/>
                <a:latin typeface="urw-din"/>
              </a:rPr>
              <a:t> is also referred to as a </a:t>
            </a:r>
            <a:r>
              <a:rPr lang="en-US" b="1" i="0" dirty="0">
                <a:solidFill>
                  <a:srgbClr val="273239"/>
                </a:solidFill>
                <a:effectLst/>
                <a:latin typeface="urw-din"/>
              </a:rPr>
              <a:t>“built-in function”</a:t>
            </a:r>
            <a:r>
              <a:rPr lang="en-US" b="0" i="0" dirty="0">
                <a:solidFill>
                  <a:srgbClr val="273239"/>
                </a:solidFill>
                <a:effectLst/>
                <a:latin typeface="urw-din"/>
              </a:rPr>
              <a:t>. There is a compiler package that already exists that contains these functions, each of which has a specific meaning and is included in the package. Built-in functions have the advantage of being directly usable without being defined, whereas user-defined functions must be declared and defined before being used. </a:t>
            </a:r>
            <a:endParaRPr lang="en-IN" dirty="0"/>
          </a:p>
        </p:txBody>
      </p:sp>
      <p:sp>
        <p:nvSpPr>
          <p:cNvPr id="5" name="TextBox 4">
            <a:extLst>
              <a:ext uri="{FF2B5EF4-FFF2-40B4-BE49-F238E27FC236}">
                <a16:creationId xmlns:a16="http://schemas.microsoft.com/office/drawing/2014/main" id="{4CF37D63-2C3B-1760-CEB1-833C10DBAEE7}"/>
              </a:ext>
            </a:extLst>
          </p:cNvPr>
          <p:cNvSpPr txBox="1"/>
          <p:nvPr/>
        </p:nvSpPr>
        <p:spPr>
          <a:xfrm>
            <a:off x="3284994" y="1360014"/>
            <a:ext cx="6096000" cy="4893647"/>
          </a:xfrm>
          <a:prstGeom prst="rect">
            <a:avLst/>
          </a:prstGeom>
          <a:solidFill>
            <a:schemeClr val="tx1"/>
          </a:solidFill>
        </p:spPr>
        <p:txBody>
          <a:bodyPr wrap="square">
            <a:spAutoFit/>
          </a:bodyPr>
          <a:lstStyle/>
          <a:p>
            <a:r>
              <a:rPr lang="en-US" sz="2400" b="0" dirty="0">
                <a:solidFill>
                  <a:srgbClr val="C586C0"/>
                </a:solidFill>
                <a:effectLst/>
                <a:latin typeface="Consolas" panose="020B0609020204030204" pitchFamily="49" charset="0"/>
              </a:rPr>
              <a:t>#include</a:t>
            </a:r>
            <a:r>
              <a:rPr lang="en-US" sz="2400" b="0" dirty="0">
                <a:solidFill>
                  <a:srgbClr val="569CD6"/>
                </a:solidFill>
                <a:effectLst/>
                <a:latin typeface="Consolas" panose="020B0609020204030204" pitchFamily="49" charset="0"/>
              </a:rPr>
              <a:t> </a:t>
            </a:r>
            <a:r>
              <a:rPr lang="en-US" sz="2400" b="0" dirty="0">
                <a:solidFill>
                  <a:srgbClr val="CE9178"/>
                </a:solidFill>
                <a:effectLst/>
                <a:latin typeface="Consolas" panose="020B0609020204030204" pitchFamily="49" charset="0"/>
              </a:rPr>
              <a:t>&lt;</a:t>
            </a:r>
            <a:r>
              <a:rPr lang="en-US" sz="2400" b="0" dirty="0" err="1">
                <a:solidFill>
                  <a:srgbClr val="CE9178"/>
                </a:solidFill>
                <a:effectLst/>
                <a:latin typeface="Consolas" panose="020B0609020204030204" pitchFamily="49" charset="0"/>
              </a:rPr>
              <a:t>math.h</a:t>
            </a:r>
            <a:r>
              <a:rPr lang="en-US" sz="2400" b="0" dirty="0">
                <a:solidFill>
                  <a:srgbClr val="CE9178"/>
                </a:solidFill>
                <a:effectLst/>
                <a:latin typeface="Consolas" panose="020B0609020204030204" pitchFamily="49" charset="0"/>
              </a:rPr>
              <a:t>&gt;</a:t>
            </a:r>
            <a:endParaRPr lang="en-US" sz="2400" b="0" dirty="0">
              <a:solidFill>
                <a:srgbClr val="D4D4D4"/>
              </a:solidFill>
              <a:effectLst/>
              <a:latin typeface="Consolas" panose="020B0609020204030204" pitchFamily="49" charset="0"/>
            </a:endParaRPr>
          </a:p>
          <a:p>
            <a:r>
              <a:rPr lang="en-US" sz="2400" b="0" dirty="0">
                <a:solidFill>
                  <a:srgbClr val="C586C0"/>
                </a:solidFill>
                <a:effectLst/>
                <a:latin typeface="Consolas" panose="020B0609020204030204" pitchFamily="49" charset="0"/>
              </a:rPr>
              <a:t>#include</a:t>
            </a:r>
            <a:r>
              <a:rPr lang="en-US" sz="2400" b="0" dirty="0">
                <a:solidFill>
                  <a:srgbClr val="569CD6"/>
                </a:solidFill>
                <a:effectLst/>
                <a:latin typeface="Consolas" panose="020B0609020204030204" pitchFamily="49" charset="0"/>
              </a:rPr>
              <a:t> </a:t>
            </a:r>
            <a:r>
              <a:rPr lang="en-US" sz="2400" b="0" dirty="0">
                <a:solidFill>
                  <a:srgbClr val="CE9178"/>
                </a:solidFill>
                <a:effectLst/>
                <a:latin typeface="Consolas" panose="020B0609020204030204" pitchFamily="49" charset="0"/>
              </a:rPr>
              <a:t>&lt;</a:t>
            </a:r>
            <a:r>
              <a:rPr lang="en-US" sz="2400" b="0" dirty="0" err="1">
                <a:solidFill>
                  <a:srgbClr val="CE9178"/>
                </a:solidFill>
                <a:effectLst/>
                <a:latin typeface="Consolas" panose="020B0609020204030204" pitchFamily="49" charset="0"/>
              </a:rPr>
              <a:t>stdio.h</a:t>
            </a:r>
            <a:r>
              <a:rPr lang="en-US" sz="2400" b="0" dirty="0">
                <a:solidFill>
                  <a:srgbClr val="CE9178"/>
                </a:solidFill>
                <a:effectLst/>
                <a:latin typeface="Consolas" panose="020B0609020204030204" pitchFamily="49" charset="0"/>
              </a:rPr>
              <a:t>&gt;</a:t>
            </a:r>
            <a:endParaRPr lang="en-US" sz="2400" b="0" dirty="0">
              <a:solidFill>
                <a:srgbClr val="D4D4D4"/>
              </a:solidFill>
              <a:effectLst/>
              <a:latin typeface="Consolas" panose="020B0609020204030204" pitchFamily="49" charset="0"/>
            </a:endParaRPr>
          </a:p>
          <a:p>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main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double</a:t>
            </a:r>
            <a:r>
              <a:rPr lang="en-US" sz="2400" b="0" dirty="0">
                <a:solidFill>
                  <a:srgbClr val="D4D4D4"/>
                </a:solidFill>
                <a:effectLst/>
                <a:latin typeface="Consolas" panose="020B0609020204030204" pitchFamily="49" charset="0"/>
              </a:rPr>
              <a:t> Number;</a:t>
            </a:r>
          </a:p>
          <a:p>
            <a:r>
              <a:rPr lang="en-US" sz="2400" b="0" dirty="0">
                <a:solidFill>
                  <a:srgbClr val="D4D4D4"/>
                </a:solidFill>
                <a:effectLst/>
                <a:latin typeface="Consolas" panose="020B0609020204030204" pitchFamily="49" charset="0"/>
              </a:rPr>
              <a:t>  Number = </a:t>
            </a:r>
            <a:r>
              <a:rPr lang="en-US" sz="2400" b="0" dirty="0">
                <a:solidFill>
                  <a:srgbClr val="B5CEA8"/>
                </a:solidFill>
                <a:effectLst/>
                <a:latin typeface="Consolas" panose="020B0609020204030204" pitchFamily="49" charset="0"/>
              </a:rPr>
              <a:t>49</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double</a:t>
            </a:r>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squareRoot</a:t>
            </a:r>
            <a:r>
              <a:rPr lang="en-US" sz="2400" b="0" dirty="0">
                <a:solidFill>
                  <a:srgbClr val="D4D4D4"/>
                </a:solidFill>
                <a:effectLst/>
                <a:latin typeface="Consolas" panose="020B0609020204030204" pitchFamily="49" charset="0"/>
              </a:rPr>
              <a:t> = </a:t>
            </a:r>
            <a:r>
              <a:rPr lang="en-US" sz="2400" b="0" dirty="0">
                <a:solidFill>
                  <a:srgbClr val="DCDCAA"/>
                </a:solidFill>
                <a:effectLst/>
                <a:latin typeface="Consolas" panose="020B0609020204030204" pitchFamily="49" charset="0"/>
              </a:rPr>
              <a:t>sqrt</a:t>
            </a:r>
            <a:r>
              <a:rPr lang="en-US" sz="2400" b="0" dirty="0">
                <a:solidFill>
                  <a:srgbClr val="D4D4D4"/>
                </a:solidFill>
                <a:effectLst/>
                <a:latin typeface="Consolas" panose="020B0609020204030204" pitchFamily="49" charset="0"/>
              </a:rPr>
              <a:t>(Number);</a:t>
            </a:r>
          </a:p>
          <a:p>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"The Square root of </a:t>
            </a:r>
            <a:r>
              <a:rPr lang="en-US" sz="2400" b="0" dirty="0">
                <a:solidFill>
                  <a:srgbClr val="9CDCFE"/>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lf</a:t>
            </a:r>
            <a:r>
              <a:rPr lang="en-US" sz="2400" b="0" dirty="0">
                <a:solidFill>
                  <a:srgbClr val="CE9178"/>
                </a:solidFill>
                <a:effectLst/>
                <a:latin typeface="Consolas" panose="020B0609020204030204" pitchFamily="49" charset="0"/>
              </a:rPr>
              <a:t> = </a:t>
            </a:r>
            <a:r>
              <a:rPr lang="en-US" sz="2400" b="0" dirty="0">
                <a:solidFill>
                  <a:srgbClr val="9CDCFE"/>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lf</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Number, </a:t>
            </a:r>
            <a:r>
              <a:rPr lang="en-US" sz="2400" b="0" dirty="0" err="1">
                <a:solidFill>
                  <a:srgbClr val="D4D4D4"/>
                </a:solidFill>
                <a:effectLst/>
                <a:latin typeface="Consolas" panose="020B0609020204030204" pitchFamily="49" charset="0"/>
              </a:rPr>
              <a:t>squareRoot</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3807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B2FE-0736-5A02-AD8C-C520E49FE6C8}"/>
              </a:ext>
            </a:extLst>
          </p:cNvPr>
          <p:cNvSpPr>
            <a:spLocks noGrp="1"/>
          </p:cNvSpPr>
          <p:nvPr>
            <p:ph type="title"/>
          </p:nvPr>
        </p:nvSpPr>
        <p:spPr/>
        <p:txBody>
          <a:bodyPr/>
          <a:lstStyle/>
          <a:p>
            <a:r>
              <a:rPr lang="en-US" dirty="0"/>
              <a:t>What is Function?</a:t>
            </a:r>
            <a:endParaRPr lang="en-IN" dirty="0"/>
          </a:p>
        </p:txBody>
      </p:sp>
      <p:sp>
        <p:nvSpPr>
          <p:cNvPr id="3" name="Content Placeholder 2">
            <a:extLst>
              <a:ext uri="{FF2B5EF4-FFF2-40B4-BE49-F238E27FC236}">
                <a16:creationId xmlns:a16="http://schemas.microsoft.com/office/drawing/2014/main" id="{28ED07E5-5D19-FA31-F9CB-E7ED2C7B4B7C}"/>
              </a:ext>
            </a:extLst>
          </p:cNvPr>
          <p:cNvSpPr>
            <a:spLocks noGrp="1"/>
          </p:cNvSpPr>
          <p:nvPr>
            <p:ph idx="1"/>
          </p:nvPr>
        </p:nvSpPr>
        <p:spPr/>
        <p:txBody>
          <a:bodyPr/>
          <a:lstStyle/>
          <a:p>
            <a:r>
              <a:rPr lang="en-US" b="0" i="0" dirty="0">
                <a:solidFill>
                  <a:srgbClr val="273239"/>
                </a:solidFill>
                <a:effectLst/>
                <a:latin typeface="urw-din"/>
              </a:rPr>
              <a:t>Functions are sets of statements that take inputs, perform some operations, and produce results. The operation of a function occurs only when it is called.  Rather than writing the same code for different inputs repeatedly, we can call the function instead of writing the same code over and over again. Functions accept parameters, which are data. A function performs a certain action, and it is important for reusing code. Within a function, there are a number of programming statements enclosed by {}.</a:t>
            </a:r>
            <a:endParaRPr lang="en-IN" dirty="0"/>
          </a:p>
        </p:txBody>
      </p:sp>
    </p:spTree>
    <p:extLst>
      <p:ext uri="{BB962C8B-B14F-4D97-AF65-F5344CB8AC3E}">
        <p14:creationId xmlns:p14="http://schemas.microsoft.com/office/powerpoint/2010/main" val="269683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01B50-4A17-1BD0-8C9D-0BC5B07CC17A}"/>
              </a:ext>
            </a:extLst>
          </p:cNvPr>
          <p:cNvSpPr>
            <a:spLocks noGrp="1"/>
          </p:cNvSpPr>
          <p:nvPr>
            <p:ph idx="1"/>
          </p:nvPr>
        </p:nvSpPr>
        <p:spPr>
          <a:xfrm>
            <a:off x="838200" y="1439333"/>
            <a:ext cx="10515600" cy="4737630"/>
          </a:xfrm>
        </p:spPr>
        <p:txBody>
          <a:bodyPr/>
          <a:lstStyle/>
          <a:p>
            <a:pPr algn="just" fontAlgn="base"/>
            <a:r>
              <a:rPr lang="en-US" b="1" i="0" dirty="0">
                <a:solidFill>
                  <a:srgbClr val="273239"/>
                </a:solidFill>
                <a:effectLst/>
                <a:latin typeface="urw-din"/>
              </a:rPr>
              <a:t>Advantages of C library functions</a:t>
            </a:r>
          </a:p>
          <a:p>
            <a:pPr algn="just" fontAlgn="base">
              <a:buFont typeface="Arial" panose="020B0604020202020204" pitchFamily="34" charset="0"/>
              <a:buChar char="•"/>
            </a:pPr>
            <a:r>
              <a:rPr lang="en-US" b="0" i="0" dirty="0">
                <a:solidFill>
                  <a:srgbClr val="273239"/>
                </a:solidFill>
                <a:effectLst/>
                <a:latin typeface="urw-din"/>
              </a:rPr>
              <a:t>C Library functions are easy to use and optimized for better performance.</a:t>
            </a:r>
          </a:p>
          <a:p>
            <a:pPr algn="just" fontAlgn="base">
              <a:buFont typeface="Arial" panose="020B0604020202020204" pitchFamily="34" charset="0"/>
              <a:buChar char="•"/>
            </a:pPr>
            <a:r>
              <a:rPr lang="en-US" b="0" i="0" dirty="0">
                <a:solidFill>
                  <a:srgbClr val="273239"/>
                </a:solidFill>
                <a:effectLst/>
                <a:latin typeface="urw-din"/>
              </a:rPr>
              <a:t>C library functions save a lot of time </a:t>
            </a:r>
            <a:r>
              <a:rPr lang="en-US" b="0" i="0" dirty="0" err="1">
                <a:solidFill>
                  <a:srgbClr val="273239"/>
                </a:solidFill>
                <a:effectLst/>
                <a:latin typeface="urw-din"/>
              </a:rPr>
              <a:t>i.e</a:t>
            </a:r>
            <a:r>
              <a:rPr lang="en-US" b="0" i="0" dirty="0">
                <a:solidFill>
                  <a:srgbClr val="273239"/>
                </a:solidFill>
                <a:effectLst/>
                <a:latin typeface="urw-din"/>
              </a:rPr>
              <a:t>, function development time.</a:t>
            </a:r>
          </a:p>
          <a:p>
            <a:pPr algn="just" fontAlgn="base">
              <a:buFont typeface="Arial" panose="020B0604020202020204" pitchFamily="34" charset="0"/>
              <a:buChar char="•"/>
            </a:pPr>
            <a:r>
              <a:rPr lang="en-US" b="0" i="0" dirty="0">
                <a:solidFill>
                  <a:srgbClr val="273239"/>
                </a:solidFill>
                <a:effectLst/>
                <a:latin typeface="urw-din"/>
              </a:rPr>
              <a:t>C library functions are convenient as they always work.</a:t>
            </a:r>
          </a:p>
          <a:p>
            <a:endParaRPr lang="en-IN" dirty="0"/>
          </a:p>
        </p:txBody>
      </p:sp>
    </p:spTree>
    <p:extLst>
      <p:ext uri="{BB962C8B-B14F-4D97-AF65-F5344CB8AC3E}">
        <p14:creationId xmlns:p14="http://schemas.microsoft.com/office/powerpoint/2010/main" val="3313435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C186-0213-7BCC-FC1B-283F65277895}"/>
              </a:ext>
            </a:extLst>
          </p:cNvPr>
          <p:cNvSpPr>
            <a:spLocks noGrp="1"/>
          </p:cNvSpPr>
          <p:nvPr>
            <p:ph type="title"/>
          </p:nvPr>
        </p:nvSpPr>
        <p:spPr/>
        <p:txBody>
          <a:bodyPr/>
          <a:lstStyle/>
          <a:p>
            <a:r>
              <a:rPr lang="en-IN" b="1" i="0" dirty="0">
                <a:solidFill>
                  <a:srgbClr val="273239"/>
                </a:solidFill>
                <a:effectLst/>
                <a:latin typeface="urw-din"/>
              </a:rPr>
              <a:t>Passing Parameters to Functions</a:t>
            </a:r>
            <a:endParaRPr lang="en-IN" dirty="0"/>
          </a:p>
        </p:txBody>
      </p:sp>
      <p:sp>
        <p:nvSpPr>
          <p:cNvPr id="3" name="Content Placeholder 2">
            <a:extLst>
              <a:ext uri="{FF2B5EF4-FFF2-40B4-BE49-F238E27FC236}">
                <a16:creationId xmlns:a16="http://schemas.microsoft.com/office/drawing/2014/main" id="{2E57E5D2-A28C-EF66-8A64-43556DE87C5F}"/>
              </a:ext>
            </a:extLst>
          </p:cNvPr>
          <p:cNvSpPr>
            <a:spLocks noGrp="1"/>
          </p:cNvSpPr>
          <p:nvPr>
            <p:ph idx="1"/>
          </p:nvPr>
        </p:nvSpPr>
        <p:spPr/>
        <p:txBody>
          <a:bodyPr/>
          <a:lstStyle/>
          <a:p>
            <a:pPr algn="just" fontAlgn="base"/>
            <a:r>
              <a:rPr lang="en-US" b="0" i="0" dirty="0">
                <a:solidFill>
                  <a:srgbClr val="273239"/>
                </a:solidFill>
                <a:effectLst/>
                <a:latin typeface="urw-din"/>
              </a:rPr>
              <a:t>The value of the function which is passed when the function is being invoked is known as the </a:t>
            </a:r>
            <a:r>
              <a:rPr lang="en-US" b="1" i="0" dirty="0">
                <a:solidFill>
                  <a:srgbClr val="273239"/>
                </a:solidFill>
                <a:effectLst/>
                <a:latin typeface="urw-din"/>
              </a:rPr>
              <a:t>Actual parameters</a:t>
            </a:r>
            <a:r>
              <a:rPr lang="en-US" b="0" i="0" dirty="0">
                <a:solidFill>
                  <a:srgbClr val="273239"/>
                </a:solidFill>
                <a:effectLst/>
                <a:latin typeface="urw-din"/>
              </a:rPr>
              <a:t>. In the below program 10 and 30 are known as actual parameters.</a:t>
            </a:r>
          </a:p>
          <a:p>
            <a:pPr algn="just" fontAlgn="base"/>
            <a:r>
              <a:rPr lang="en-US" b="1" i="0" dirty="0">
                <a:solidFill>
                  <a:srgbClr val="273239"/>
                </a:solidFill>
                <a:effectLst/>
                <a:latin typeface="urw-din"/>
              </a:rPr>
              <a:t>Formal Parameters </a:t>
            </a:r>
            <a:r>
              <a:rPr lang="en-US" b="0" i="0" dirty="0">
                <a:solidFill>
                  <a:srgbClr val="273239"/>
                </a:solidFill>
                <a:effectLst/>
                <a:latin typeface="urw-din"/>
              </a:rPr>
              <a:t>are the variable and the data type as mentioned in the function declaration. In the below program, a and b are known as formal parameters.</a:t>
            </a:r>
          </a:p>
          <a:p>
            <a:endParaRPr lang="en-IN" dirty="0"/>
          </a:p>
        </p:txBody>
      </p:sp>
    </p:spTree>
    <p:extLst>
      <p:ext uri="{BB962C8B-B14F-4D97-AF65-F5344CB8AC3E}">
        <p14:creationId xmlns:p14="http://schemas.microsoft.com/office/powerpoint/2010/main" val="851744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C186-0213-7BCC-FC1B-283F65277895}"/>
              </a:ext>
            </a:extLst>
          </p:cNvPr>
          <p:cNvSpPr>
            <a:spLocks noGrp="1"/>
          </p:cNvSpPr>
          <p:nvPr>
            <p:ph type="title"/>
          </p:nvPr>
        </p:nvSpPr>
        <p:spPr/>
        <p:txBody>
          <a:bodyPr/>
          <a:lstStyle/>
          <a:p>
            <a:r>
              <a:rPr lang="en-IN" b="1" i="0" dirty="0">
                <a:solidFill>
                  <a:srgbClr val="273239"/>
                </a:solidFill>
                <a:effectLst/>
                <a:latin typeface="urw-din"/>
              </a:rPr>
              <a:t>Passing Parameters to Functions</a:t>
            </a:r>
            <a:endParaRPr lang="en-IN" dirty="0"/>
          </a:p>
        </p:txBody>
      </p:sp>
      <p:sp>
        <p:nvSpPr>
          <p:cNvPr id="3" name="Content Placeholder 2">
            <a:extLst>
              <a:ext uri="{FF2B5EF4-FFF2-40B4-BE49-F238E27FC236}">
                <a16:creationId xmlns:a16="http://schemas.microsoft.com/office/drawing/2014/main" id="{2E57E5D2-A28C-EF66-8A64-43556DE87C5F}"/>
              </a:ext>
            </a:extLst>
          </p:cNvPr>
          <p:cNvSpPr>
            <a:spLocks noGrp="1"/>
          </p:cNvSpPr>
          <p:nvPr>
            <p:ph idx="1"/>
          </p:nvPr>
        </p:nvSpPr>
        <p:spPr/>
        <p:txBody>
          <a:bodyPr/>
          <a:lstStyle/>
          <a:p>
            <a:pPr algn="just" fontAlgn="base"/>
            <a:r>
              <a:rPr lang="en-US" b="0" i="0" dirty="0">
                <a:solidFill>
                  <a:srgbClr val="273239"/>
                </a:solidFill>
                <a:effectLst/>
                <a:latin typeface="urw-din"/>
              </a:rPr>
              <a:t>The value of the function which is passed when the function is being invoked is known as the </a:t>
            </a:r>
            <a:r>
              <a:rPr lang="en-US" b="1" i="0" dirty="0">
                <a:solidFill>
                  <a:srgbClr val="273239"/>
                </a:solidFill>
                <a:effectLst/>
                <a:latin typeface="urw-din"/>
              </a:rPr>
              <a:t>Actual parameters</a:t>
            </a:r>
            <a:r>
              <a:rPr lang="en-US" b="0" i="0" dirty="0">
                <a:solidFill>
                  <a:srgbClr val="273239"/>
                </a:solidFill>
                <a:effectLst/>
                <a:latin typeface="urw-din"/>
              </a:rPr>
              <a:t>. In the below program 10 and 30 are known as actual parameters.</a:t>
            </a:r>
          </a:p>
          <a:p>
            <a:pPr algn="just" fontAlgn="base"/>
            <a:r>
              <a:rPr lang="en-US" b="1" i="0" dirty="0">
                <a:solidFill>
                  <a:srgbClr val="273239"/>
                </a:solidFill>
                <a:effectLst/>
                <a:latin typeface="urw-din"/>
              </a:rPr>
              <a:t>Formal Parameters </a:t>
            </a:r>
            <a:r>
              <a:rPr lang="en-US" b="0" i="0" dirty="0">
                <a:solidFill>
                  <a:srgbClr val="273239"/>
                </a:solidFill>
                <a:effectLst/>
                <a:latin typeface="urw-din"/>
              </a:rPr>
              <a:t>are the variable and the data type as mentioned in the function declaration. In the below program, a and b are known as formal parameters.</a:t>
            </a:r>
          </a:p>
          <a:p>
            <a:endParaRPr lang="en-IN" dirty="0"/>
          </a:p>
        </p:txBody>
      </p:sp>
      <p:pic>
        <p:nvPicPr>
          <p:cNvPr id="4" name="Picture 3">
            <a:extLst>
              <a:ext uri="{FF2B5EF4-FFF2-40B4-BE49-F238E27FC236}">
                <a16:creationId xmlns:a16="http://schemas.microsoft.com/office/drawing/2014/main" id="{DC057A15-5520-8523-FE1F-01B1576F122E}"/>
              </a:ext>
            </a:extLst>
          </p:cNvPr>
          <p:cNvPicPr>
            <a:picLocks noChangeAspect="1"/>
          </p:cNvPicPr>
          <p:nvPr/>
        </p:nvPicPr>
        <p:blipFill>
          <a:blip r:embed="rId2"/>
          <a:stretch>
            <a:fillRect/>
          </a:stretch>
        </p:blipFill>
        <p:spPr>
          <a:xfrm>
            <a:off x="3596239" y="1246645"/>
            <a:ext cx="5745724" cy="4637991"/>
          </a:xfrm>
          <a:prstGeom prst="rect">
            <a:avLst/>
          </a:prstGeom>
        </p:spPr>
      </p:pic>
    </p:spTree>
    <p:extLst>
      <p:ext uri="{BB962C8B-B14F-4D97-AF65-F5344CB8AC3E}">
        <p14:creationId xmlns:p14="http://schemas.microsoft.com/office/powerpoint/2010/main" val="304313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C186-0213-7BCC-FC1B-283F65277895}"/>
              </a:ext>
            </a:extLst>
          </p:cNvPr>
          <p:cNvSpPr>
            <a:spLocks noGrp="1"/>
          </p:cNvSpPr>
          <p:nvPr>
            <p:ph type="title"/>
          </p:nvPr>
        </p:nvSpPr>
        <p:spPr/>
        <p:txBody>
          <a:bodyPr/>
          <a:lstStyle/>
          <a:p>
            <a:r>
              <a:rPr lang="en-IN" b="1" i="0" dirty="0">
                <a:solidFill>
                  <a:srgbClr val="273239"/>
                </a:solidFill>
                <a:effectLst/>
                <a:latin typeface="urw-din"/>
              </a:rPr>
              <a:t>Passing Parameters to Functions</a:t>
            </a:r>
            <a:endParaRPr lang="en-IN" dirty="0"/>
          </a:p>
        </p:txBody>
      </p:sp>
      <p:sp>
        <p:nvSpPr>
          <p:cNvPr id="3" name="Content Placeholder 2">
            <a:extLst>
              <a:ext uri="{FF2B5EF4-FFF2-40B4-BE49-F238E27FC236}">
                <a16:creationId xmlns:a16="http://schemas.microsoft.com/office/drawing/2014/main" id="{2E57E5D2-A28C-EF66-8A64-43556DE87C5F}"/>
              </a:ext>
            </a:extLst>
          </p:cNvPr>
          <p:cNvSpPr>
            <a:spLocks noGrp="1"/>
          </p:cNvSpPr>
          <p:nvPr>
            <p:ph idx="1"/>
          </p:nvPr>
        </p:nvSpPr>
        <p:spPr/>
        <p:txBody>
          <a:bodyPr/>
          <a:lstStyle/>
          <a:p>
            <a:r>
              <a:rPr lang="en-IN" b="1" i="0" dirty="0">
                <a:solidFill>
                  <a:srgbClr val="273239"/>
                </a:solidFill>
                <a:effectLst/>
                <a:latin typeface="urw-din"/>
              </a:rPr>
              <a:t>Pass by Value</a:t>
            </a:r>
          </a:p>
          <a:p>
            <a:r>
              <a:rPr lang="en-IN" b="1" i="0" dirty="0">
                <a:solidFill>
                  <a:srgbClr val="273239"/>
                </a:solidFill>
                <a:effectLst/>
                <a:latin typeface="urw-din"/>
              </a:rPr>
              <a:t>Pass by Reference</a:t>
            </a:r>
            <a:endParaRPr lang="en-IN" dirty="0"/>
          </a:p>
        </p:txBody>
      </p:sp>
    </p:spTree>
    <p:extLst>
      <p:ext uri="{BB962C8B-B14F-4D97-AF65-F5344CB8AC3E}">
        <p14:creationId xmlns:p14="http://schemas.microsoft.com/office/powerpoint/2010/main" val="3604378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27BA-E531-42C0-0F9D-CCDC632BB17F}"/>
              </a:ext>
            </a:extLst>
          </p:cNvPr>
          <p:cNvSpPr>
            <a:spLocks noGrp="1"/>
          </p:cNvSpPr>
          <p:nvPr>
            <p:ph type="title"/>
          </p:nvPr>
        </p:nvSpPr>
        <p:spPr/>
        <p:txBody>
          <a:bodyPr/>
          <a:lstStyle/>
          <a:p>
            <a:r>
              <a:rPr lang="en-US" dirty="0"/>
              <a:t>Pass by value</a:t>
            </a:r>
            <a:endParaRPr lang="en-IN" dirty="0"/>
          </a:p>
        </p:txBody>
      </p:sp>
      <p:sp>
        <p:nvSpPr>
          <p:cNvPr id="3" name="Content Placeholder 2">
            <a:extLst>
              <a:ext uri="{FF2B5EF4-FFF2-40B4-BE49-F238E27FC236}">
                <a16:creationId xmlns:a16="http://schemas.microsoft.com/office/drawing/2014/main" id="{E52FBB44-CC92-E90F-5A82-8AF798924535}"/>
              </a:ext>
            </a:extLst>
          </p:cNvPr>
          <p:cNvSpPr>
            <a:spLocks noGrp="1"/>
          </p:cNvSpPr>
          <p:nvPr>
            <p:ph idx="1"/>
          </p:nvPr>
        </p:nvSpPr>
        <p:spPr/>
        <p:txBody>
          <a:bodyPr/>
          <a:lstStyle/>
          <a:p>
            <a:pPr algn="just" fontAlgn="base"/>
            <a:r>
              <a:rPr lang="en-US" b="1" i="0" dirty="0">
                <a:solidFill>
                  <a:srgbClr val="273239"/>
                </a:solidFill>
                <a:effectLst/>
                <a:latin typeface="urw-din"/>
              </a:rPr>
              <a:t>Pass by Value: </a:t>
            </a:r>
            <a:r>
              <a:rPr lang="en-US" b="0" i="0" dirty="0">
                <a:solidFill>
                  <a:srgbClr val="273239"/>
                </a:solidFill>
                <a:effectLst/>
                <a:latin typeface="urw-din"/>
              </a:rPr>
              <a:t>Parameter passing in this method copies values from actual parameters into function formal parameters. As a result, any changes made inside the functions do not reflect in the caller’s parameters. </a:t>
            </a:r>
          </a:p>
          <a:p>
            <a:pPr algn="just" fontAlgn="base"/>
            <a:r>
              <a:rPr lang="en-US" b="0" i="0" dirty="0">
                <a:solidFill>
                  <a:srgbClr val="273239"/>
                </a:solidFill>
                <a:effectLst/>
                <a:latin typeface="urw-din"/>
              </a:rPr>
              <a:t>Below is the C program to show pass-by-value:</a:t>
            </a:r>
          </a:p>
          <a:p>
            <a:endParaRPr lang="en-IN" dirty="0"/>
          </a:p>
        </p:txBody>
      </p:sp>
    </p:spTree>
    <p:extLst>
      <p:ext uri="{BB962C8B-B14F-4D97-AF65-F5344CB8AC3E}">
        <p14:creationId xmlns:p14="http://schemas.microsoft.com/office/powerpoint/2010/main" val="71179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27BA-E531-42C0-0F9D-CCDC632BB17F}"/>
              </a:ext>
            </a:extLst>
          </p:cNvPr>
          <p:cNvSpPr>
            <a:spLocks noGrp="1"/>
          </p:cNvSpPr>
          <p:nvPr>
            <p:ph type="title"/>
          </p:nvPr>
        </p:nvSpPr>
        <p:spPr/>
        <p:txBody>
          <a:bodyPr/>
          <a:lstStyle/>
          <a:p>
            <a:r>
              <a:rPr lang="en-US" dirty="0"/>
              <a:t>Pass by value</a:t>
            </a:r>
            <a:endParaRPr lang="en-IN" dirty="0"/>
          </a:p>
        </p:txBody>
      </p:sp>
      <p:sp>
        <p:nvSpPr>
          <p:cNvPr id="3" name="Content Placeholder 2">
            <a:extLst>
              <a:ext uri="{FF2B5EF4-FFF2-40B4-BE49-F238E27FC236}">
                <a16:creationId xmlns:a16="http://schemas.microsoft.com/office/drawing/2014/main" id="{E52FBB44-CC92-E90F-5A82-8AF798924535}"/>
              </a:ext>
            </a:extLst>
          </p:cNvPr>
          <p:cNvSpPr>
            <a:spLocks noGrp="1"/>
          </p:cNvSpPr>
          <p:nvPr>
            <p:ph idx="1"/>
          </p:nvPr>
        </p:nvSpPr>
        <p:spPr/>
        <p:txBody>
          <a:bodyPr/>
          <a:lstStyle/>
          <a:p>
            <a:pPr algn="just" fontAlgn="base"/>
            <a:r>
              <a:rPr lang="en-US" b="1" i="0" dirty="0">
                <a:solidFill>
                  <a:srgbClr val="273239"/>
                </a:solidFill>
                <a:effectLst/>
                <a:latin typeface="urw-din"/>
              </a:rPr>
              <a:t>Pass by Value: </a:t>
            </a:r>
            <a:r>
              <a:rPr lang="en-US" b="0" i="0" dirty="0">
                <a:solidFill>
                  <a:srgbClr val="273239"/>
                </a:solidFill>
                <a:effectLst/>
                <a:latin typeface="urw-din"/>
              </a:rPr>
              <a:t>Parameter passing in this method copies values from actual parameters into function formal parameters. As a result, any changes made inside the functions do not reflect in the caller’s parameters. </a:t>
            </a:r>
          </a:p>
          <a:p>
            <a:pPr algn="just" fontAlgn="base"/>
            <a:r>
              <a:rPr lang="en-US" b="0" i="0" dirty="0">
                <a:solidFill>
                  <a:srgbClr val="273239"/>
                </a:solidFill>
                <a:effectLst/>
                <a:latin typeface="urw-din"/>
              </a:rPr>
              <a:t>Below is the C program to show pass-by-value:</a:t>
            </a:r>
          </a:p>
          <a:p>
            <a:endParaRPr lang="en-IN" dirty="0"/>
          </a:p>
        </p:txBody>
      </p:sp>
      <p:sp>
        <p:nvSpPr>
          <p:cNvPr id="5" name="TextBox 4">
            <a:extLst>
              <a:ext uri="{FF2B5EF4-FFF2-40B4-BE49-F238E27FC236}">
                <a16:creationId xmlns:a16="http://schemas.microsoft.com/office/drawing/2014/main" id="{6F58E5DD-AE4D-B5A1-B20A-6DB8B532001F}"/>
              </a:ext>
            </a:extLst>
          </p:cNvPr>
          <p:cNvSpPr txBox="1"/>
          <p:nvPr/>
        </p:nvSpPr>
        <p:spPr>
          <a:xfrm>
            <a:off x="3945467" y="1229896"/>
            <a:ext cx="6079067" cy="5262979"/>
          </a:xfrm>
          <a:prstGeom prst="rect">
            <a:avLst/>
          </a:prstGeom>
          <a:solidFill>
            <a:schemeClr val="tx1"/>
          </a:solidFill>
        </p:spPr>
        <p:txBody>
          <a:bodyPr wrap="square">
            <a:spAutoFit/>
          </a:bodyPr>
          <a:lstStyle/>
          <a:p>
            <a:r>
              <a:rPr lang="en-IN" sz="2800" b="0" dirty="0">
                <a:solidFill>
                  <a:srgbClr val="569CD6"/>
                </a:solidFill>
                <a:effectLst/>
                <a:latin typeface="Consolas" panose="020B0609020204030204" pitchFamily="49" charset="0"/>
              </a:rPr>
              <a:t>void</a:t>
            </a:r>
            <a:r>
              <a:rPr lang="en-IN" sz="2800" b="0" dirty="0">
                <a:solidFill>
                  <a:srgbClr val="D4D4D4"/>
                </a:solidFill>
                <a:effectLst/>
                <a:latin typeface="Consolas" panose="020B0609020204030204" pitchFamily="49" charset="0"/>
              </a:rPr>
              <a:t> </a:t>
            </a:r>
            <a:r>
              <a:rPr lang="en-IN" sz="2800" b="0" dirty="0">
                <a:solidFill>
                  <a:srgbClr val="DCDCAA"/>
                </a:solidFill>
                <a:effectLst/>
                <a:latin typeface="Consolas" panose="020B0609020204030204" pitchFamily="49" charset="0"/>
              </a:rPr>
              <a:t>swap</a:t>
            </a:r>
            <a:r>
              <a:rPr lang="en-IN" sz="2800" b="0" dirty="0">
                <a:solidFill>
                  <a:srgbClr val="D4D4D4"/>
                </a:solidFill>
                <a:effectLst/>
                <a:latin typeface="Consolas" panose="020B0609020204030204" pitchFamily="49" charset="0"/>
              </a:rPr>
              <a:t>(</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a:t>
            </a:r>
            <a:r>
              <a:rPr lang="en-IN" sz="2800" b="0" dirty="0">
                <a:solidFill>
                  <a:srgbClr val="9CDCFE"/>
                </a:solidFill>
                <a:effectLst/>
                <a:latin typeface="Consolas" panose="020B0609020204030204" pitchFamily="49" charset="0"/>
              </a:rPr>
              <a:t>var1</a:t>
            </a:r>
            <a:r>
              <a:rPr lang="en-IN" sz="2800" b="0" dirty="0">
                <a:solidFill>
                  <a:srgbClr val="D4D4D4"/>
                </a:solidFill>
                <a:effectLst/>
                <a:latin typeface="Consolas" panose="020B0609020204030204" pitchFamily="49" charset="0"/>
              </a:rPr>
              <a:t>, </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a:t>
            </a:r>
            <a:r>
              <a:rPr lang="en-IN" sz="2800" b="0" dirty="0">
                <a:solidFill>
                  <a:srgbClr val="9CDCFE"/>
                </a:solidFill>
                <a:effectLst/>
                <a:latin typeface="Consolas" panose="020B0609020204030204" pitchFamily="49" charset="0"/>
              </a:rPr>
              <a:t>var2</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  </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temp = var1;</a:t>
            </a:r>
          </a:p>
          <a:p>
            <a:r>
              <a:rPr lang="en-IN" sz="2800" b="0" dirty="0">
                <a:solidFill>
                  <a:srgbClr val="D4D4D4"/>
                </a:solidFill>
                <a:effectLst/>
                <a:latin typeface="Consolas" panose="020B0609020204030204" pitchFamily="49" charset="0"/>
              </a:rPr>
              <a:t>  var1 = var2;</a:t>
            </a:r>
          </a:p>
          <a:p>
            <a:r>
              <a:rPr lang="en-IN" sz="2800" b="0" dirty="0">
                <a:solidFill>
                  <a:srgbClr val="D4D4D4"/>
                </a:solidFill>
                <a:effectLst/>
                <a:latin typeface="Consolas" panose="020B0609020204030204" pitchFamily="49" charset="0"/>
              </a:rPr>
              <a:t>  var2 = temp;</a:t>
            </a:r>
          </a:p>
          <a:p>
            <a:r>
              <a:rPr lang="en-IN" sz="2800" b="0" dirty="0">
                <a:solidFill>
                  <a:srgbClr val="D4D4D4"/>
                </a:solidFill>
                <a:effectLst/>
                <a:latin typeface="Consolas" panose="020B0609020204030204" pitchFamily="49" charset="0"/>
              </a:rPr>
              <a:t>}</a:t>
            </a:r>
          </a:p>
          <a:p>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a:t>
            </a:r>
            <a:r>
              <a:rPr lang="en-IN" sz="2800" b="0" dirty="0">
                <a:solidFill>
                  <a:srgbClr val="DCDCAA"/>
                </a:solidFill>
                <a:effectLst/>
                <a:latin typeface="Consolas" panose="020B0609020204030204" pitchFamily="49" charset="0"/>
              </a:rPr>
              <a:t>main</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  </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var1 = </a:t>
            </a:r>
            <a:r>
              <a:rPr lang="en-IN" sz="2800" b="0" dirty="0">
                <a:solidFill>
                  <a:srgbClr val="B5CEA8"/>
                </a:solidFill>
                <a:effectLst/>
                <a:latin typeface="Consolas" panose="020B0609020204030204" pitchFamily="49" charset="0"/>
              </a:rPr>
              <a:t>3</a:t>
            </a:r>
            <a:r>
              <a:rPr lang="en-IN" sz="2800" b="0" dirty="0">
                <a:solidFill>
                  <a:srgbClr val="D4D4D4"/>
                </a:solidFill>
                <a:effectLst/>
                <a:latin typeface="Consolas" panose="020B0609020204030204" pitchFamily="49" charset="0"/>
              </a:rPr>
              <a:t>, var2 = </a:t>
            </a:r>
            <a:r>
              <a:rPr lang="en-IN" sz="2800" b="0" dirty="0">
                <a:solidFill>
                  <a:srgbClr val="B5CEA8"/>
                </a:solidFill>
                <a:effectLst/>
                <a:latin typeface="Consolas" panose="020B0609020204030204" pitchFamily="49" charset="0"/>
              </a:rPr>
              <a:t>2</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  </a:t>
            </a:r>
            <a:r>
              <a:rPr lang="en-IN" sz="2800" b="0" dirty="0">
                <a:solidFill>
                  <a:srgbClr val="DCDCAA"/>
                </a:solidFill>
                <a:effectLst/>
                <a:latin typeface="Consolas" panose="020B0609020204030204" pitchFamily="49" charset="0"/>
              </a:rPr>
              <a:t>swap</a:t>
            </a:r>
            <a:r>
              <a:rPr lang="en-IN" sz="2800" b="0" dirty="0">
                <a:solidFill>
                  <a:srgbClr val="D4D4D4"/>
                </a:solidFill>
                <a:effectLst/>
                <a:latin typeface="Consolas" panose="020B0609020204030204" pitchFamily="49" charset="0"/>
              </a:rPr>
              <a:t>(var1, var2);</a:t>
            </a:r>
          </a:p>
          <a:p>
            <a:r>
              <a:rPr lang="en-IN" sz="2800" b="0" dirty="0">
                <a:solidFill>
                  <a:srgbClr val="D4D4D4"/>
                </a:solidFill>
                <a:effectLst/>
                <a:latin typeface="Consolas" panose="020B0609020204030204" pitchFamily="49" charset="0"/>
              </a:rPr>
              <a:t>  </a:t>
            </a:r>
            <a:r>
              <a:rPr lang="en-IN" sz="2800" b="0" dirty="0">
                <a:solidFill>
                  <a:srgbClr val="C586C0"/>
                </a:solidFill>
                <a:effectLst/>
                <a:latin typeface="Consolas" panose="020B0609020204030204" pitchFamily="49" charset="0"/>
              </a:rPr>
              <a:t>return</a:t>
            </a:r>
            <a:r>
              <a:rPr lang="en-IN" sz="2800" b="0" dirty="0">
                <a:solidFill>
                  <a:srgbClr val="D4D4D4"/>
                </a:solidFill>
                <a:effectLst/>
                <a:latin typeface="Consolas" panose="020B0609020204030204" pitchFamily="49" charset="0"/>
              </a:rPr>
              <a:t> </a:t>
            </a:r>
            <a:r>
              <a:rPr lang="en-IN" sz="2800" b="0" dirty="0">
                <a:solidFill>
                  <a:srgbClr val="B5CEA8"/>
                </a:solidFill>
                <a:effectLst/>
                <a:latin typeface="Consolas" panose="020B0609020204030204" pitchFamily="49" charset="0"/>
              </a:rPr>
              <a:t>0</a:t>
            </a:r>
            <a:r>
              <a:rPr lang="en-IN" sz="2800" b="0" dirty="0">
                <a:solidFill>
                  <a:srgbClr val="D4D4D4"/>
                </a:solidFill>
                <a:effectLst/>
                <a:latin typeface="Consolas" panose="020B0609020204030204" pitchFamily="49" charset="0"/>
              </a:rPr>
              <a:t>;</a:t>
            </a:r>
          </a:p>
          <a:p>
            <a:r>
              <a:rPr lang="en-IN"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9282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7A8-5A46-EF04-93AF-32B7CE7DCE49}"/>
              </a:ext>
            </a:extLst>
          </p:cNvPr>
          <p:cNvSpPr>
            <a:spLocks noGrp="1"/>
          </p:cNvSpPr>
          <p:nvPr>
            <p:ph type="title"/>
          </p:nvPr>
        </p:nvSpPr>
        <p:spPr/>
        <p:txBody>
          <a:bodyPr/>
          <a:lstStyle/>
          <a:p>
            <a:r>
              <a:rPr lang="en-US" b="1" i="0" dirty="0">
                <a:solidFill>
                  <a:srgbClr val="273239"/>
                </a:solidFill>
                <a:effectLst/>
                <a:latin typeface="urw-din"/>
              </a:rPr>
              <a:t>Pass by Reference</a:t>
            </a:r>
            <a:endParaRPr lang="en-IN" dirty="0"/>
          </a:p>
        </p:txBody>
      </p:sp>
      <p:sp>
        <p:nvSpPr>
          <p:cNvPr id="3" name="Content Placeholder 2">
            <a:extLst>
              <a:ext uri="{FF2B5EF4-FFF2-40B4-BE49-F238E27FC236}">
                <a16:creationId xmlns:a16="http://schemas.microsoft.com/office/drawing/2014/main" id="{659BC0EF-2A5A-3023-5D62-FC500BCE71E8}"/>
              </a:ext>
            </a:extLst>
          </p:cNvPr>
          <p:cNvSpPr>
            <a:spLocks noGrp="1"/>
          </p:cNvSpPr>
          <p:nvPr>
            <p:ph idx="1"/>
          </p:nvPr>
        </p:nvSpPr>
        <p:spPr/>
        <p:txBody>
          <a:bodyPr/>
          <a:lstStyle/>
          <a:p>
            <a:pPr marL="0" indent="0">
              <a:buNone/>
            </a:pPr>
            <a:r>
              <a:rPr lang="en-US" b="1" i="0" dirty="0">
                <a:solidFill>
                  <a:srgbClr val="273239"/>
                </a:solidFill>
                <a:effectLst/>
                <a:latin typeface="urw-din"/>
              </a:rPr>
              <a:t>Pass by Reference: </a:t>
            </a:r>
            <a:r>
              <a:rPr lang="en-US" b="0" i="0" dirty="0">
                <a:solidFill>
                  <a:srgbClr val="273239"/>
                </a:solidFill>
                <a:effectLst/>
                <a:latin typeface="urw-din"/>
              </a:rPr>
              <a:t>The caller’s actual parameters and the function’s actual parameters refer to the same locations, so any changes made inside the function are reflected in the caller’s actual parameters. </a:t>
            </a:r>
            <a:endParaRPr lang="en-IN" dirty="0"/>
          </a:p>
        </p:txBody>
      </p:sp>
    </p:spTree>
    <p:extLst>
      <p:ext uri="{BB962C8B-B14F-4D97-AF65-F5344CB8AC3E}">
        <p14:creationId xmlns:p14="http://schemas.microsoft.com/office/powerpoint/2010/main" val="903019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7A8-5A46-EF04-93AF-32B7CE7DCE49}"/>
              </a:ext>
            </a:extLst>
          </p:cNvPr>
          <p:cNvSpPr>
            <a:spLocks noGrp="1"/>
          </p:cNvSpPr>
          <p:nvPr>
            <p:ph type="title"/>
          </p:nvPr>
        </p:nvSpPr>
        <p:spPr/>
        <p:txBody>
          <a:bodyPr/>
          <a:lstStyle/>
          <a:p>
            <a:r>
              <a:rPr lang="en-US" b="1" i="0" dirty="0">
                <a:solidFill>
                  <a:srgbClr val="273239"/>
                </a:solidFill>
                <a:effectLst/>
                <a:latin typeface="urw-din"/>
              </a:rPr>
              <a:t>Pass by Reference</a:t>
            </a:r>
            <a:endParaRPr lang="en-IN" dirty="0"/>
          </a:p>
        </p:txBody>
      </p:sp>
      <p:sp>
        <p:nvSpPr>
          <p:cNvPr id="3" name="Content Placeholder 2">
            <a:extLst>
              <a:ext uri="{FF2B5EF4-FFF2-40B4-BE49-F238E27FC236}">
                <a16:creationId xmlns:a16="http://schemas.microsoft.com/office/drawing/2014/main" id="{659BC0EF-2A5A-3023-5D62-FC500BCE71E8}"/>
              </a:ext>
            </a:extLst>
          </p:cNvPr>
          <p:cNvSpPr>
            <a:spLocks noGrp="1"/>
          </p:cNvSpPr>
          <p:nvPr>
            <p:ph idx="1"/>
          </p:nvPr>
        </p:nvSpPr>
        <p:spPr/>
        <p:txBody>
          <a:bodyPr/>
          <a:lstStyle/>
          <a:p>
            <a:pPr marL="0" indent="0">
              <a:buNone/>
            </a:pPr>
            <a:r>
              <a:rPr lang="en-US" b="1" i="0" dirty="0">
                <a:solidFill>
                  <a:srgbClr val="273239"/>
                </a:solidFill>
                <a:effectLst/>
                <a:latin typeface="urw-din"/>
              </a:rPr>
              <a:t>Pass by Reference: </a:t>
            </a:r>
            <a:r>
              <a:rPr lang="en-US" b="0" i="0" dirty="0">
                <a:solidFill>
                  <a:srgbClr val="273239"/>
                </a:solidFill>
                <a:effectLst/>
                <a:latin typeface="urw-din"/>
              </a:rPr>
              <a:t>The caller’s actual parameters and the function’s actual parameters refer to the same locations, so any changes made inside the function are reflected in the caller’s actual parameters. </a:t>
            </a:r>
            <a:endParaRPr lang="en-IN" dirty="0"/>
          </a:p>
        </p:txBody>
      </p:sp>
      <p:sp>
        <p:nvSpPr>
          <p:cNvPr id="5" name="TextBox 4">
            <a:extLst>
              <a:ext uri="{FF2B5EF4-FFF2-40B4-BE49-F238E27FC236}">
                <a16:creationId xmlns:a16="http://schemas.microsoft.com/office/drawing/2014/main" id="{524841E2-AA04-A7D6-6AC5-4D8BFD48A165}"/>
              </a:ext>
            </a:extLst>
          </p:cNvPr>
          <p:cNvSpPr txBox="1"/>
          <p:nvPr/>
        </p:nvSpPr>
        <p:spPr>
          <a:xfrm>
            <a:off x="3318934" y="974461"/>
            <a:ext cx="6096000" cy="5170646"/>
          </a:xfrm>
          <a:prstGeom prst="rect">
            <a:avLst/>
          </a:prstGeom>
          <a:solidFill>
            <a:schemeClr val="tx1"/>
          </a:solidFill>
        </p:spPr>
        <p:txBody>
          <a:bodyPr wrap="square">
            <a:spAutoFit/>
          </a:bodyPr>
          <a:lstStyle/>
          <a:p>
            <a:r>
              <a:rPr lang="en-IN" sz="2200" b="0" dirty="0">
                <a:solidFill>
                  <a:srgbClr val="C586C0"/>
                </a:solidFill>
                <a:effectLst/>
                <a:latin typeface="Consolas" panose="020B0609020204030204" pitchFamily="49" charset="0"/>
              </a:rPr>
              <a:t>#include</a:t>
            </a:r>
            <a:r>
              <a:rPr lang="en-IN" sz="2200" b="0" dirty="0">
                <a:solidFill>
                  <a:srgbClr val="569CD6"/>
                </a:solidFill>
                <a:effectLst/>
                <a:latin typeface="Consolas" panose="020B0609020204030204" pitchFamily="49" charset="0"/>
              </a:rPr>
              <a:t> </a:t>
            </a:r>
            <a:r>
              <a:rPr lang="en-IN" sz="2200" b="0" dirty="0">
                <a:solidFill>
                  <a:srgbClr val="CE9178"/>
                </a:solidFill>
                <a:effectLst/>
                <a:latin typeface="Consolas" panose="020B0609020204030204" pitchFamily="49" charset="0"/>
              </a:rPr>
              <a:t>&lt;</a:t>
            </a:r>
            <a:r>
              <a:rPr lang="en-IN" sz="2200" b="0" dirty="0" err="1">
                <a:solidFill>
                  <a:srgbClr val="CE9178"/>
                </a:solidFill>
                <a:effectLst/>
                <a:latin typeface="Consolas" panose="020B0609020204030204" pitchFamily="49" charset="0"/>
              </a:rPr>
              <a:t>stdio.h</a:t>
            </a:r>
            <a:r>
              <a:rPr lang="en-IN" sz="2200" b="0" dirty="0">
                <a:solidFill>
                  <a:srgbClr val="CE9178"/>
                </a:solidFill>
                <a:effectLst/>
                <a:latin typeface="Consolas" panose="020B0609020204030204" pitchFamily="49" charset="0"/>
              </a:rPr>
              <a:t>&gt;</a:t>
            </a:r>
            <a:endParaRPr lang="en-IN" sz="2200" b="0" dirty="0">
              <a:solidFill>
                <a:srgbClr val="D4D4D4"/>
              </a:solidFill>
              <a:effectLst/>
              <a:latin typeface="Consolas" panose="020B0609020204030204" pitchFamily="49" charset="0"/>
            </a:endParaRPr>
          </a:p>
          <a:p>
            <a:r>
              <a:rPr lang="en-IN" sz="2200" b="0" dirty="0">
                <a:solidFill>
                  <a:srgbClr val="D4D4D4"/>
                </a:solidFill>
                <a:effectLst/>
                <a:latin typeface="Consolas" panose="020B0609020204030204" pitchFamily="49" charset="0"/>
              </a:rPr>
              <a:t> </a:t>
            </a:r>
          </a:p>
          <a:p>
            <a:r>
              <a:rPr lang="en-IN" sz="2200" b="0" dirty="0">
                <a:solidFill>
                  <a:srgbClr val="569CD6"/>
                </a:solidFill>
                <a:effectLst/>
                <a:latin typeface="Consolas" panose="020B0609020204030204" pitchFamily="49" charset="0"/>
              </a:rPr>
              <a:t>void</a:t>
            </a:r>
            <a:r>
              <a:rPr lang="en-IN" sz="2200" b="0" dirty="0">
                <a:solidFill>
                  <a:srgbClr val="D4D4D4"/>
                </a:solidFill>
                <a:effectLst/>
                <a:latin typeface="Consolas" panose="020B0609020204030204" pitchFamily="49" charset="0"/>
              </a:rPr>
              <a:t> </a:t>
            </a:r>
            <a:r>
              <a:rPr lang="en-IN" sz="2200" b="0" dirty="0">
                <a:solidFill>
                  <a:srgbClr val="DCDCAA"/>
                </a:solidFill>
                <a:effectLst/>
                <a:latin typeface="Consolas" panose="020B0609020204030204" pitchFamily="49" charset="0"/>
              </a:rPr>
              <a:t>swap</a:t>
            </a:r>
            <a:r>
              <a:rPr lang="en-IN" sz="2200" b="0" dirty="0">
                <a:solidFill>
                  <a:srgbClr val="D4D4D4"/>
                </a:solidFill>
                <a:effectLst/>
                <a:latin typeface="Consolas" panose="020B0609020204030204" pitchFamily="49" charset="0"/>
              </a:rPr>
              <a:t>(</a:t>
            </a:r>
            <a:r>
              <a:rPr lang="en-IN" sz="2200" b="0" dirty="0">
                <a:solidFill>
                  <a:srgbClr val="569CD6"/>
                </a:solidFill>
                <a:effectLst/>
                <a:latin typeface="Consolas" panose="020B0609020204030204" pitchFamily="49" charset="0"/>
              </a:rPr>
              <a:t>int</a:t>
            </a:r>
            <a:r>
              <a:rPr lang="en-IN" sz="2200" b="0" dirty="0">
                <a:solidFill>
                  <a:srgbClr val="D4D4D4"/>
                </a:solidFill>
                <a:effectLst/>
                <a:latin typeface="Consolas" panose="020B0609020204030204" pitchFamily="49" charset="0"/>
              </a:rPr>
              <a:t> *</a:t>
            </a:r>
            <a:r>
              <a:rPr lang="en-IN" sz="2200" b="0" dirty="0">
                <a:solidFill>
                  <a:srgbClr val="9CDCFE"/>
                </a:solidFill>
                <a:effectLst/>
                <a:latin typeface="Consolas" panose="020B0609020204030204" pitchFamily="49" charset="0"/>
              </a:rPr>
              <a:t>var1</a:t>
            </a:r>
            <a:r>
              <a:rPr lang="en-IN" sz="2200" b="0" dirty="0">
                <a:solidFill>
                  <a:srgbClr val="D4D4D4"/>
                </a:solidFill>
                <a:effectLst/>
                <a:latin typeface="Consolas" panose="020B0609020204030204" pitchFamily="49" charset="0"/>
              </a:rPr>
              <a:t>, </a:t>
            </a:r>
            <a:r>
              <a:rPr lang="en-IN" sz="2200" b="0" dirty="0">
                <a:solidFill>
                  <a:srgbClr val="569CD6"/>
                </a:solidFill>
                <a:effectLst/>
                <a:latin typeface="Consolas" panose="020B0609020204030204" pitchFamily="49" charset="0"/>
              </a:rPr>
              <a:t>int</a:t>
            </a:r>
            <a:r>
              <a:rPr lang="en-IN" sz="2200" b="0" dirty="0">
                <a:solidFill>
                  <a:srgbClr val="D4D4D4"/>
                </a:solidFill>
                <a:effectLst/>
                <a:latin typeface="Consolas" panose="020B0609020204030204" pitchFamily="49" charset="0"/>
              </a:rPr>
              <a:t> *</a:t>
            </a:r>
            <a:r>
              <a:rPr lang="en-IN" sz="2200" b="0" dirty="0">
                <a:solidFill>
                  <a:srgbClr val="9CDCFE"/>
                </a:solidFill>
                <a:effectLst/>
                <a:latin typeface="Consolas" panose="020B0609020204030204" pitchFamily="49" charset="0"/>
              </a:rPr>
              <a:t>var2</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569CD6"/>
                </a:solidFill>
                <a:effectLst/>
                <a:latin typeface="Consolas" panose="020B0609020204030204" pitchFamily="49" charset="0"/>
              </a:rPr>
              <a:t>int</a:t>
            </a:r>
            <a:r>
              <a:rPr lang="en-IN" sz="2200" b="0" dirty="0">
                <a:solidFill>
                  <a:srgbClr val="D4D4D4"/>
                </a:solidFill>
                <a:effectLst/>
                <a:latin typeface="Consolas" panose="020B0609020204030204" pitchFamily="49" charset="0"/>
              </a:rPr>
              <a:t> temp = *var1;</a:t>
            </a:r>
          </a:p>
          <a:p>
            <a:r>
              <a:rPr lang="en-IN" sz="2200" b="0" dirty="0">
                <a:solidFill>
                  <a:srgbClr val="D4D4D4"/>
                </a:solidFill>
                <a:effectLst/>
                <a:latin typeface="Consolas" panose="020B0609020204030204" pitchFamily="49" charset="0"/>
              </a:rPr>
              <a:t>  *var1 = *var2;</a:t>
            </a:r>
          </a:p>
          <a:p>
            <a:r>
              <a:rPr lang="en-IN" sz="2200" b="0" dirty="0">
                <a:solidFill>
                  <a:srgbClr val="D4D4D4"/>
                </a:solidFill>
                <a:effectLst/>
                <a:latin typeface="Consolas" panose="020B0609020204030204" pitchFamily="49" charset="0"/>
              </a:rPr>
              <a:t>  *var2 = temp;</a:t>
            </a:r>
          </a:p>
          <a:p>
            <a:r>
              <a:rPr lang="en-IN" sz="2200" b="0" dirty="0">
                <a:solidFill>
                  <a:srgbClr val="D4D4D4"/>
                </a:solidFill>
                <a:effectLst/>
                <a:latin typeface="Consolas" panose="020B0609020204030204" pitchFamily="49" charset="0"/>
              </a:rPr>
              <a:t>}</a:t>
            </a:r>
          </a:p>
          <a:p>
            <a:r>
              <a:rPr lang="en-IN" sz="2200" b="0" dirty="0">
                <a:solidFill>
                  <a:srgbClr val="569CD6"/>
                </a:solidFill>
                <a:effectLst/>
                <a:latin typeface="Consolas" panose="020B0609020204030204" pitchFamily="49" charset="0"/>
              </a:rPr>
              <a:t>int</a:t>
            </a:r>
            <a:r>
              <a:rPr lang="en-IN" sz="2200" b="0" dirty="0">
                <a:solidFill>
                  <a:srgbClr val="D4D4D4"/>
                </a:solidFill>
                <a:effectLst/>
                <a:latin typeface="Consolas" panose="020B0609020204030204" pitchFamily="49" charset="0"/>
              </a:rPr>
              <a:t> </a:t>
            </a:r>
            <a:r>
              <a:rPr lang="en-IN" sz="2200" b="0" dirty="0">
                <a:solidFill>
                  <a:srgbClr val="DCDCAA"/>
                </a:solidFill>
                <a:effectLst/>
                <a:latin typeface="Consolas" panose="020B0609020204030204" pitchFamily="49" charset="0"/>
              </a:rPr>
              <a:t>main</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569CD6"/>
                </a:solidFill>
                <a:effectLst/>
                <a:latin typeface="Consolas" panose="020B0609020204030204" pitchFamily="49" charset="0"/>
              </a:rPr>
              <a:t>int</a:t>
            </a:r>
            <a:r>
              <a:rPr lang="en-IN" sz="2200" b="0" dirty="0">
                <a:solidFill>
                  <a:srgbClr val="D4D4D4"/>
                </a:solidFill>
                <a:effectLst/>
                <a:latin typeface="Consolas" panose="020B0609020204030204" pitchFamily="49" charset="0"/>
              </a:rPr>
              <a:t> var1 = </a:t>
            </a:r>
            <a:r>
              <a:rPr lang="en-IN" sz="2200" b="0" dirty="0">
                <a:solidFill>
                  <a:srgbClr val="B5CEA8"/>
                </a:solidFill>
                <a:effectLst/>
                <a:latin typeface="Consolas" panose="020B0609020204030204" pitchFamily="49" charset="0"/>
              </a:rPr>
              <a:t>3</a:t>
            </a:r>
            <a:r>
              <a:rPr lang="en-IN" sz="2200" b="0" dirty="0">
                <a:solidFill>
                  <a:srgbClr val="D4D4D4"/>
                </a:solidFill>
                <a:effectLst/>
                <a:latin typeface="Consolas" panose="020B0609020204030204" pitchFamily="49" charset="0"/>
              </a:rPr>
              <a:t>, var2 = </a:t>
            </a:r>
            <a:r>
              <a:rPr lang="en-IN" sz="2200" b="0" dirty="0">
                <a:solidFill>
                  <a:srgbClr val="B5CEA8"/>
                </a:solidFill>
                <a:effectLst/>
                <a:latin typeface="Consolas" panose="020B0609020204030204" pitchFamily="49" charset="0"/>
              </a:rPr>
              <a:t>2</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DCDCAA"/>
                </a:solidFill>
                <a:effectLst/>
                <a:latin typeface="Consolas" panose="020B0609020204030204" pitchFamily="49" charset="0"/>
              </a:rPr>
              <a:t>swap</a:t>
            </a:r>
            <a:r>
              <a:rPr lang="en-IN" sz="2200" b="0" dirty="0">
                <a:solidFill>
                  <a:srgbClr val="D4D4D4"/>
                </a:solidFill>
                <a:effectLst/>
                <a:latin typeface="Consolas" panose="020B0609020204030204" pitchFamily="49" charset="0"/>
              </a:rPr>
              <a:t>(&amp;var1,&amp;var2);</a:t>
            </a:r>
          </a:p>
          <a:p>
            <a:r>
              <a:rPr lang="en-IN" sz="2200" b="0" dirty="0">
                <a:solidFill>
                  <a:srgbClr val="D4D4D4"/>
                </a:solidFill>
                <a:effectLst/>
                <a:latin typeface="Consolas" panose="020B0609020204030204" pitchFamily="49" charset="0"/>
              </a:rPr>
              <a:t>  </a:t>
            </a:r>
            <a:r>
              <a:rPr lang="en-IN" sz="2200" b="0" dirty="0" err="1">
                <a:solidFill>
                  <a:srgbClr val="DCDCAA"/>
                </a:solidFill>
                <a:effectLst/>
                <a:latin typeface="Consolas" panose="020B0609020204030204" pitchFamily="49" charset="0"/>
              </a:rPr>
              <a:t>printf</a:t>
            </a:r>
            <a:r>
              <a:rPr lang="en-IN" sz="2200" b="0" dirty="0">
                <a:solidFill>
                  <a:srgbClr val="D4D4D4"/>
                </a:solidFill>
                <a:effectLst/>
                <a:latin typeface="Consolas" panose="020B0609020204030204" pitchFamily="49" charset="0"/>
              </a:rPr>
              <a:t>(</a:t>
            </a:r>
            <a:r>
              <a:rPr lang="en-IN" sz="2200" b="0" dirty="0">
                <a:solidFill>
                  <a:srgbClr val="CE9178"/>
                </a:solidFill>
                <a:effectLst/>
                <a:latin typeface="Consolas" panose="020B0609020204030204" pitchFamily="49" charset="0"/>
              </a:rPr>
              <a:t>"</a:t>
            </a:r>
            <a:r>
              <a:rPr lang="en-IN" sz="2200" b="0" dirty="0">
                <a:solidFill>
                  <a:srgbClr val="9CDCFE"/>
                </a:solidFill>
                <a:effectLst/>
                <a:latin typeface="Consolas" panose="020B0609020204030204" pitchFamily="49" charset="0"/>
              </a:rPr>
              <a:t>%d</a:t>
            </a:r>
            <a:r>
              <a:rPr lang="en-IN" sz="2200" b="0" dirty="0">
                <a:solidFill>
                  <a:srgbClr val="CE9178"/>
                </a:solidFill>
                <a:effectLst/>
                <a:latin typeface="Consolas" panose="020B0609020204030204" pitchFamily="49" charset="0"/>
              </a:rPr>
              <a:t> </a:t>
            </a:r>
            <a:r>
              <a:rPr lang="en-IN" sz="2200" b="0" dirty="0">
                <a:solidFill>
                  <a:srgbClr val="9CDCFE"/>
                </a:solidFill>
                <a:effectLst/>
                <a:latin typeface="Consolas" panose="020B0609020204030204" pitchFamily="49" charset="0"/>
              </a:rPr>
              <a:t>%d</a:t>
            </a:r>
            <a:r>
              <a:rPr lang="en-IN" sz="2200" b="0" dirty="0">
                <a:solidFill>
                  <a:srgbClr val="CE9178"/>
                </a:solidFill>
                <a:effectLst/>
                <a:latin typeface="Consolas" panose="020B0609020204030204" pitchFamily="49" charset="0"/>
              </a:rPr>
              <a:t>"</a:t>
            </a:r>
            <a:r>
              <a:rPr lang="en-IN" sz="2200" b="0" dirty="0">
                <a:solidFill>
                  <a:srgbClr val="D4D4D4"/>
                </a:solidFill>
                <a:effectLst/>
                <a:latin typeface="Consolas" panose="020B0609020204030204" pitchFamily="49" charset="0"/>
              </a:rPr>
              <a:t>,var1, var2);</a:t>
            </a:r>
          </a:p>
          <a:p>
            <a:r>
              <a:rPr lang="en-IN" sz="2200" b="0" dirty="0">
                <a:solidFill>
                  <a:srgbClr val="D4D4D4"/>
                </a:solidFill>
                <a:effectLst/>
                <a:latin typeface="Consolas" panose="020B0609020204030204" pitchFamily="49" charset="0"/>
              </a:rPr>
              <a:t>  </a:t>
            </a:r>
            <a:r>
              <a:rPr lang="en-IN" sz="2200" b="0" dirty="0">
                <a:solidFill>
                  <a:srgbClr val="C586C0"/>
                </a:solidFill>
                <a:effectLst/>
                <a:latin typeface="Consolas" panose="020B0609020204030204" pitchFamily="49" charset="0"/>
              </a:rPr>
              <a:t>return</a:t>
            </a:r>
            <a:r>
              <a:rPr lang="en-IN" sz="2200" b="0" dirty="0">
                <a:solidFill>
                  <a:srgbClr val="D4D4D4"/>
                </a:solidFill>
                <a:effectLst/>
                <a:latin typeface="Consolas" panose="020B0609020204030204" pitchFamily="49" charset="0"/>
              </a:rPr>
              <a:t> </a:t>
            </a:r>
            <a:r>
              <a:rPr lang="en-IN" sz="2200" b="0" dirty="0">
                <a:solidFill>
                  <a:srgbClr val="B5CEA8"/>
                </a:solidFill>
                <a:effectLst/>
                <a:latin typeface="Consolas" panose="020B0609020204030204" pitchFamily="49" charset="0"/>
              </a:rPr>
              <a:t>0</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080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5CA9-880C-9BA0-8A52-82A4FD036DAE}"/>
              </a:ext>
            </a:extLst>
          </p:cNvPr>
          <p:cNvSpPr>
            <a:spLocks noGrp="1"/>
          </p:cNvSpPr>
          <p:nvPr>
            <p:ph type="title"/>
          </p:nvPr>
        </p:nvSpPr>
        <p:spPr/>
        <p:txBody>
          <a:bodyPr/>
          <a:lstStyle/>
          <a:p>
            <a:r>
              <a:rPr lang="en-US" b="1" i="0" dirty="0">
                <a:solidFill>
                  <a:srgbClr val="273239"/>
                </a:solidFill>
                <a:effectLst/>
                <a:latin typeface="urw-din"/>
              </a:rPr>
              <a:t>Function Arguments and Return values</a:t>
            </a:r>
            <a:endParaRPr lang="en-IN" dirty="0"/>
          </a:p>
        </p:txBody>
      </p:sp>
      <p:sp>
        <p:nvSpPr>
          <p:cNvPr id="3" name="Content Placeholder 2">
            <a:extLst>
              <a:ext uri="{FF2B5EF4-FFF2-40B4-BE49-F238E27FC236}">
                <a16:creationId xmlns:a16="http://schemas.microsoft.com/office/drawing/2014/main" id="{EAF3D95D-C4DC-212A-980B-8D9571832210}"/>
              </a:ext>
            </a:extLst>
          </p:cNvPr>
          <p:cNvSpPr>
            <a:spLocks noGrp="1"/>
          </p:cNvSpPr>
          <p:nvPr>
            <p:ph idx="1"/>
          </p:nvPr>
        </p:nvSpPr>
        <p:spPr/>
        <p:txBody>
          <a:bodyPr>
            <a:normAutofit/>
          </a:bodyPr>
          <a:lstStyle/>
          <a:p>
            <a:pPr algn="just" fontAlgn="base"/>
            <a:r>
              <a:rPr lang="en-US" b="1" i="0" dirty="0">
                <a:solidFill>
                  <a:srgbClr val="273239"/>
                </a:solidFill>
                <a:effectLst/>
                <a:latin typeface="urw-din"/>
              </a:rPr>
              <a:t>Function Arguments and Return values</a:t>
            </a:r>
          </a:p>
          <a:p>
            <a:pPr algn="just" fontAlgn="base"/>
            <a:r>
              <a:rPr lang="en-US" b="0" i="0" dirty="0">
                <a:solidFill>
                  <a:srgbClr val="273239"/>
                </a:solidFill>
                <a:effectLst/>
                <a:latin typeface="urw-din"/>
              </a:rPr>
              <a:t>In C programming language, functions can be called either with or without arguments and might return values. They may or might not return values to the calling functions. Function with no arguments and no return value</a:t>
            </a:r>
          </a:p>
          <a:p>
            <a:pPr marL="0" indent="0">
              <a:buNone/>
            </a:pPr>
            <a:endParaRPr lang="en-IN" dirty="0"/>
          </a:p>
        </p:txBody>
      </p:sp>
    </p:spTree>
    <p:extLst>
      <p:ext uri="{BB962C8B-B14F-4D97-AF65-F5344CB8AC3E}">
        <p14:creationId xmlns:p14="http://schemas.microsoft.com/office/powerpoint/2010/main" val="323506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5CA9-880C-9BA0-8A52-82A4FD036DAE}"/>
              </a:ext>
            </a:extLst>
          </p:cNvPr>
          <p:cNvSpPr>
            <a:spLocks noGrp="1"/>
          </p:cNvSpPr>
          <p:nvPr>
            <p:ph type="title"/>
          </p:nvPr>
        </p:nvSpPr>
        <p:spPr/>
        <p:txBody>
          <a:bodyPr/>
          <a:lstStyle/>
          <a:p>
            <a:r>
              <a:rPr lang="en-US" b="1" i="0" dirty="0">
                <a:solidFill>
                  <a:srgbClr val="273239"/>
                </a:solidFill>
                <a:effectLst/>
                <a:latin typeface="urw-din"/>
              </a:rPr>
              <a:t>Function Arguments and Return values</a:t>
            </a:r>
            <a:endParaRPr lang="en-IN" dirty="0"/>
          </a:p>
        </p:txBody>
      </p:sp>
      <p:sp>
        <p:nvSpPr>
          <p:cNvPr id="3" name="Content Placeholder 2">
            <a:extLst>
              <a:ext uri="{FF2B5EF4-FFF2-40B4-BE49-F238E27FC236}">
                <a16:creationId xmlns:a16="http://schemas.microsoft.com/office/drawing/2014/main" id="{EAF3D95D-C4DC-212A-980B-8D9571832210}"/>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solidFill>
                  <a:srgbClr val="273239"/>
                </a:solidFill>
                <a:effectLst/>
                <a:highlight>
                  <a:srgbClr val="FFFF00"/>
                </a:highlight>
                <a:latin typeface="urw-din"/>
              </a:rPr>
              <a:t>Function with no arguments and no return value</a:t>
            </a:r>
          </a:p>
          <a:p>
            <a:pPr algn="just" fontAlgn="base">
              <a:buFont typeface="Arial" panose="020B0604020202020204" pitchFamily="34" charset="0"/>
              <a:buChar char="•"/>
            </a:pPr>
            <a:r>
              <a:rPr lang="en-US" b="0" i="0" dirty="0">
                <a:solidFill>
                  <a:srgbClr val="273239"/>
                </a:solidFill>
                <a:effectLst/>
                <a:latin typeface="urw-din"/>
              </a:rPr>
              <a:t>Function with no arguments and with return value</a:t>
            </a:r>
          </a:p>
          <a:p>
            <a:pPr algn="just" fontAlgn="base">
              <a:buFont typeface="Arial" panose="020B0604020202020204" pitchFamily="34" charset="0"/>
              <a:buChar char="•"/>
            </a:pPr>
            <a:r>
              <a:rPr lang="en-US" b="0" i="0" dirty="0">
                <a:solidFill>
                  <a:srgbClr val="273239"/>
                </a:solidFill>
                <a:effectLst/>
                <a:latin typeface="urw-din"/>
              </a:rPr>
              <a:t>Function with argument and with no return value</a:t>
            </a:r>
          </a:p>
          <a:p>
            <a:pPr algn="just" fontAlgn="base">
              <a:buFont typeface="Arial" panose="020B0604020202020204" pitchFamily="34" charset="0"/>
              <a:buChar char="•"/>
            </a:pPr>
            <a:r>
              <a:rPr lang="en-US" b="0" i="0" dirty="0">
                <a:solidFill>
                  <a:srgbClr val="273239"/>
                </a:solidFill>
                <a:effectLst/>
                <a:latin typeface="urw-din"/>
              </a:rPr>
              <a:t>Function with arguments and with return value</a:t>
            </a:r>
          </a:p>
          <a:p>
            <a:endParaRPr lang="en-IN" dirty="0"/>
          </a:p>
        </p:txBody>
      </p:sp>
      <p:sp>
        <p:nvSpPr>
          <p:cNvPr id="5" name="TextBox 4">
            <a:extLst>
              <a:ext uri="{FF2B5EF4-FFF2-40B4-BE49-F238E27FC236}">
                <a16:creationId xmlns:a16="http://schemas.microsoft.com/office/drawing/2014/main" id="{E65DD9E3-0098-37F8-B9AB-BCC8FDE4C914}"/>
              </a:ext>
            </a:extLst>
          </p:cNvPr>
          <p:cNvSpPr txBox="1"/>
          <p:nvPr/>
        </p:nvSpPr>
        <p:spPr>
          <a:xfrm>
            <a:off x="3367726" y="2984923"/>
            <a:ext cx="6094428" cy="1477328"/>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mul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"You entered this function"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5811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B2FE-0736-5A02-AD8C-C520E49FE6C8}"/>
              </a:ext>
            </a:extLst>
          </p:cNvPr>
          <p:cNvSpPr>
            <a:spLocks noGrp="1"/>
          </p:cNvSpPr>
          <p:nvPr>
            <p:ph type="title"/>
          </p:nvPr>
        </p:nvSpPr>
        <p:spPr/>
        <p:txBody>
          <a:bodyPr/>
          <a:lstStyle/>
          <a:p>
            <a:r>
              <a:rPr lang="en-US" dirty="0"/>
              <a:t>What is Function?</a:t>
            </a:r>
            <a:endParaRPr lang="en-IN" dirty="0"/>
          </a:p>
        </p:txBody>
      </p:sp>
      <p:sp>
        <p:nvSpPr>
          <p:cNvPr id="3" name="Content Placeholder 2">
            <a:extLst>
              <a:ext uri="{FF2B5EF4-FFF2-40B4-BE49-F238E27FC236}">
                <a16:creationId xmlns:a16="http://schemas.microsoft.com/office/drawing/2014/main" id="{28ED07E5-5D19-FA31-F9CB-E7ED2C7B4B7C}"/>
              </a:ext>
            </a:extLst>
          </p:cNvPr>
          <p:cNvSpPr>
            <a:spLocks noGrp="1"/>
          </p:cNvSpPr>
          <p:nvPr>
            <p:ph idx="1"/>
          </p:nvPr>
        </p:nvSpPr>
        <p:spPr/>
        <p:txBody>
          <a:bodyPr/>
          <a:lstStyle/>
          <a:p>
            <a:r>
              <a:rPr lang="en-US" b="0" i="0" dirty="0">
                <a:solidFill>
                  <a:srgbClr val="273239"/>
                </a:solidFill>
                <a:effectLst/>
                <a:latin typeface="urw-din"/>
              </a:rPr>
              <a:t>Functions are sets of statements that take inputs, perform some operations, and produce results. The operation of a function occurs only when it is called.  Rather than writing the same code for different inputs repeatedly, we can call the function instead of writing the same code over and over again. Functions accept parameters, which are data. A function performs a certain action, and it is important for reusing code. Within a function, there are a number of programming statements enclosed by {}.</a:t>
            </a:r>
            <a:endParaRPr lang="en-IN" dirty="0"/>
          </a:p>
        </p:txBody>
      </p:sp>
      <p:sp>
        <p:nvSpPr>
          <p:cNvPr id="5" name="TextBox 4">
            <a:extLst>
              <a:ext uri="{FF2B5EF4-FFF2-40B4-BE49-F238E27FC236}">
                <a16:creationId xmlns:a16="http://schemas.microsoft.com/office/drawing/2014/main" id="{6AEBA9B5-C864-BA41-7011-9853D94A00D2}"/>
              </a:ext>
            </a:extLst>
          </p:cNvPr>
          <p:cNvSpPr txBox="1"/>
          <p:nvPr/>
        </p:nvSpPr>
        <p:spPr>
          <a:xfrm>
            <a:off x="3593432" y="2016135"/>
            <a:ext cx="6144126" cy="3970318"/>
          </a:xfrm>
          <a:prstGeom prst="rect">
            <a:avLst/>
          </a:prstGeom>
          <a:solidFill>
            <a:schemeClr val="tx1"/>
          </a:solidFill>
        </p:spPr>
        <p:txBody>
          <a:bodyPr wrap="square">
            <a:spAutoFit/>
          </a:bodyPr>
          <a:lstStyle/>
          <a:p>
            <a:r>
              <a:rPr lang="en-US" sz="2800" b="0" dirty="0">
                <a:solidFill>
                  <a:srgbClr val="D4D4D4"/>
                </a:solidFill>
                <a:effectLst/>
                <a:latin typeface="Consolas" panose="020B0609020204030204" pitchFamily="49" charset="0"/>
              </a:rPr>
              <a:t>datatype </a:t>
            </a:r>
            <a:r>
              <a:rPr lang="en-US" sz="2800" b="0" dirty="0">
                <a:solidFill>
                  <a:srgbClr val="DCDCAA"/>
                </a:solidFill>
                <a:effectLst/>
                <a:latin typeface="Consolas" panose="020B0609020204030204" pitchFamily="49" charset="0"/>
              </a:rPr>
              <a:t>function</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  </a:t>
            </a:r>
            <a:r>
              <a:rPr lang="en-US" sz="2800" b="0" dirty="0">
                <a:solidFill>
                  <a:srgbClr val="6A9955"/>
                </a:solidFill>
                <a:effectLst/>
                <a:latin typeface="Consolas" panose="020B0609020204030204" pitchFamily="49" charset="0"/>
              </a:rPr>
              <a:t>//perform functionality</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6A9955"/>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6A9955"/>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6A9955"/>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  </a:t>
            </a:r>
            <a:r>
              <a:rPr lang="en-US" sz="2800" b="0" dirty="0">
                <a:solidFill>
                  <a:srgbClr val="C586C0"/>
                </a:solidFill>
                <a:effectLst/>
                <a:latin typeface="Consolas" panose="020B0609020204030204" pitchFamily="49" charset="0"/>
              </a:rPr>
              <a:t>return</a:t>
            </a:r>
            <a:r>
              <a:rPr lang="en-US" sz="2800" b="0" dirty="0">
                <a:solidFill>
                  <a:srgbClr val="D4D4D4"/>
                </a:solidFill>
                <a:effectLst/>
                <a:latin typeface="Consolas" panose="020B0609020204030204" pitchFamily="49" charset="0"/>
              </a:rPr>
              <a:t> </a:t>
            </a:r>
            <a:r>
              <a:rPr lang="en-US" sz="2800" b="0" dirty="0" err="1">
                <a:solidFill>
                  <a:srgbClr val="D4D4D4"/>
                </a:solidFill>
                <a:effectLst/>
                <a:latin typeface="Consolas" panose="020B0609020204030204" pitchFamily="49" charset="0"/>
              </a:rPr>
              <a:t>datatype_value</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84150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5CA9-880C-9BA0-8A52-82A4FD036DAE}"/>
              </a:ext>
            </a:extLst>
          </p:cNvPr>
          <p:cNvSpPr>
            <a:spLocks noGrp="1"/>
          </p:cNvSpPr>
          <p:nvPr>
            <p:ph type="title"/>
          </p:nvPr>
        </p:nvSpPr>
        <p:spPr/>
        <p:txBody>
          <a:bodyPr/>
          <a:lstStyle/>
          <a:p>
            <a:r>
              <a:rPr lang="en-US" b="1" i="0" dirty="0">
                <a:solidFill>
                  <a:srgbClr val="273239"/>
                </a:solidFill>
                <a:effectLst/>
                <a:latin typeface="urw-din"/>
              </a:rPr>
              <a:t>Function Arguments and Return values</a:t>
            </a:r>
            <a:endParaRPr lang="en-IN" dirty="0"/>
          </a:p>
        </p:txBody>
      </p:sp>
      <p:sp>
        <p:nvSpPr>
          <p:cNvPr id="3" name="Content Placeholder 2">
            <a:extLst>
              <a:ext uri="{FF2B5EF4-FFF2-40B4-BE49-F238E27FC236}">
                <a16:creationId xmlns:a16="http://schemas.microsoft.com/office/drawing/2014/main" id="{EAF3D95D-C4DC-212A-980B-8D9571832210}"/>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solidFill>
                  <a:srgbClr val="273239"/>
                </a:solidFill>
                <a:effectLst/>
                <a:latin typeface="urw-din"/>
              </a:rPr>
              <a:t>Function with no arguments and no return value</a:t>
            </a:r>
          </a:p>
          <a:p>
            <a:pPr algn="just" fontAlgn="base">
              <a:buFont typeface="Arial" panose="020B0604020202020204" pitchFamily="34" charset="0"/>
              <a:buChar char="•"/>
            </a:pPr>
            <a:r>
              <a:rPr lang="en-US" b="0" i="0" dirty="0">
                <a:solidFill>
                  <a:srgbClr val="273239"/>
                </a:solidFill>
                <a:effectLst/>
                <a:highlight>
                  <a:srgbClr val="FFFF00"/>
                </a:highlight>
                <a:latin typeface="urw-din"/>
              </a:rPr>
              <a:t>Function with no arguments and with return value</a:t>
            </a:r>
          </a:p>
          <a:p>
            <a:pPr algn="just" fontAlgn="base">
              <a:buFont typeface="Arial" panose="020B0604020202020204" pitchFamily="34" charset="0"/>
              <a:buChar char="•"/>
            </a:pPr>
            <a:r>
              <a:rPr lang="en-US" b="0" i="0" dirty="0">
                <a:solidFill>
                  <a:srgbClr val="273239"/>
                </a:solidFill>
                <a:effectLst/>
                <a:latin typeface="urw-din"/>
              </a:rPr>
              <a:t>Function with argument and with no return value</a:t>
            </a:r>
          </a:p>
          <a:p>
            <a:pPr algn="just" fontAlgn="base">
              <a:buFont typeface="Arial" panose="020B0604020202020204" pitchFamily="34" charset="0"/>
              <a:buChar char="•"/>
            </a:pPr>
            <a:r>
              <a:rPr lang="en-US" b="0" i="0" dirty="0">
                <a:solidFill>
                  <a:srgbClr val="273239"/>
                </a:solidFill>
                <a:effectLst/>
                <a:latin typeface="urw-din"/>
              </a:rPr>
              <a:t>Function with arguments and with return value</a:t>
            </a:r>
          </a:p>
          <a:p>
            <a:endParaRPr lang="en-IN" dirty="0"/>
          </a:p>
        </p:txBody>
      </p:sp>
      <p:sp>
        <p:nvSpPr>
          <p:cNvPr id="5" name="TextBox 4">
            <a:extLst>
              <a:ext uri="{FF2B5EF4-FFF2-40B4-BE49-F238E27FC236}">
                <a16:creationId xmlns:a16="http://schemas.microsoft.com/office/drawing/2014/main" id="{4EF78A6D-F40E-557F-31FE-83F6CFD62CBD}"/>
              </a:ext>
            </a:extLst>
          </p:cNvPr>
          <p:cNvSpPr txBox="1"/>
          <p:nvPr/>
        </p:nvSpPr>
        <p:spPr>
          <a:xfrm>
            <a:off x="3754225" y="3477736"/>
            <a:ext cx="6094428" cy="1477328"/>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mul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"You entered this function"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97940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5CA9-880C-9BA0-8A52-82A4FD036DAE}"/>
              </a:ext>
            </a:extLst>
          </p:cNvPr>
          <p:cNvSpPr>
            <a:spLocks noGrp="1"/>
          </p:cNvSpPr>
          <p:nvPr>
            <p:ph type="title"/>
          </p:nvPr>
        </p:nvSpPr>
        <p:spPr/>
        <p:txBody>
          <a:bodyPr/>
          <a:lstStyle/>
          <a:p>
            <a:r>
              <a:rPr lang="en-US" b="1" i="0" dirty="0">
                <a:solidFill>
                  <a:srgbClr val="273239"/>
                </a:solidFill>
                <a:effectLst/>
                <a:latin typeface="urw-din"/>
              </a:rPr>
              <a:t>Function Arguments and Return values</a:t>
            </a:r>
            <a:endParaRPr lang="en-IN" dirty="0"/>
          </a:p>
        </p:txBody>
      </p:sp>
      <p:sp>
        <p:nvSpPr>
          <p:cNvPr id="3" name="Content Placeholder 2">
            <a:extLst>
              <a:ext uri="{FF2B5EF4-FFF2-40B4-BE49-F238E27FC236}">
                <a16:creationId xmlns:a16="http://schemas.microsoft.com/office/drawing/2014/main" id="{EAF3D95D-C4DC-212A-980B-8D9571832210}"/>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solidFill>
                  <a:srgbClr val="273239"/>
                </a:solidFill>
                <a:effectLst/>
                <a:latin typeface="urw-din"/>
              </a:rPr>
              <a:t>Function with no arguments and no return value</a:t>
            </a:r>
          </a:p>
          <a:p>
            <a:pPr algn="just" fontAlgn="base">
              <a:buFont typeface="Arial" panose="020B0604020202020204" pitchFamily="34" charset="0"/>
              <a:buChar char="•"/>
            </a:pPr>
            <a:r>
              <a:rPr lang="en-US" b="0" i="0" dirty="0">
                <a:solidFill>
                  <a:srgbClr val="273239"/>
                </a:solidFill>
                <a:effectLst/>
                <a:latin typeface="urw-din"/>
              </a:rPr>
              <a:t>Function with no arguments and with return value</a:t>
            </a:r>
          </a:p>
          <a:p>
            <a:pPr algn="just" fontAlgn="base">
              <a:buFont typeface="Arial" panose="020B0604020202020204" pitchFamily="34" charset="0"/>
              <a:buChar char="•"/>
            </a:pPr>
            <a:r>
              <a:rPr lang="en-US" b="0" i="0" dirty="0">
                <a:solidFill>
                  <a:srgbClr val="273239"/>
                </a:solidFill>
                <a:effectLst/>
                <a:highlight>
                  <a:srgbClr val="FFFF00"/>
                </a:highlight>
                <a:latin typeface="urw-din"/>
              </a:rPr>
              <a:t>Function with argument and with no return value</a:t>
            </a:r>
          </a:p>
          <a:p>
            <a:pPr algn="just" fontAlgn="base">
              <a:buFont typeface="Arial" panose="020B0604020202020204" pitchFamily="34" charset="0"/>
              <a:buChar char="•"/>
            </a:pPr>
            <a:r>
              <a:rPr lang="en-US" b="0" i="0" dirty="0">
                <a:solidFill>
                  <a:srgbClr val="273239"/>
                </a:solidFill>
                <a:effectLst/>
                <a:latin typeface="urw-din"/>
              </a:rPr>
              <a:t>Function with arguments and with return value</a:t>
            </a:r>
          </a:p>
          <a:p>
            <a:endParaRPr lang="en-IN" dirty="0"/>
          </a:p>
        </p:txBody>
      </p:sp>
      <p:sp>
        <p:nvSpPr>
          <p:cNvPr id="5" name="TextBox 4">
            <a:extLst>
              <a:ext uri="{FF2B5EF4-FFF2-40B4-BE49-F238E27FC236}">
                <a16:creationId xmlns:a16="http://schemas.microsoft.com/office/drawing/2014/main" id="{02C85939-5027-1614-BD91-1764701B2A93}"/>
              </a:ext>
            </a:extLst>
          </p:cNvPr>
          <p:cNvSpPr txBox="1"/>
          <p:nvPr/>
        </p:nvSpPr>
        <p:spPr>
          <a:xfrm>
            <a:off x="3989895" y="4031298"/>
            <a:ext cx="6094428" cy="1477328"/>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mul</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a:t>
            </a:r>
            <a:r>
              <a:rPr lang="en-US" b="0" dirty="0" err="1">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a:t>
            </a:r>
            <a:r>
              <a:rPr lang="en-US" b="0" dirty="0" err="1">
                <a:solidFill>
                  <a:srgbClr val="CE9178"/>
                </a:solidFill>
                <a:effectLst/>
                <a:latin typeface="Consolas" panose="020B0609020204030204" pitchFamily="49" charset="0"/>
              </a:rPr>
              <a:t>"</a:t>
            </a:r>
            <a:r>
              <a:rPr lang="en-US" b="0" dirty="0" err="1">
                <a:solidFill>
                  <a:srgbClr val="D4D4D4"/>
                </a:solidFill>
                <a:effectLst/>
                <a:latin typeface="Consolas" panose="020B0609020204030204" pitchFamily="49" charset="0"/>
              </a:rPr>
              <a:t>,l</a:t>
            </a:r>
            <a:r>
              <a:rPr lang="en-US" b="0" dirty="0">
                <a:solidFill>
                  <a:srgbClr val="D4D4D4"/>
                </a:solidFill>
                <a:effectLst/>
                <a:latin typeface="Consolas" panose="020B0609020204030204" pitchFamily="49" charset="0"/>
              </a:rPr>
              <a:t>*b);</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940141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5CA9-880C-9BA0-8A52-82A4FD036DAE}"/>
              </a:ext>
            </a:extLst>
          </p:cNvPr>
          <p:cNvSpPr>
            <a:spLocks noGrp="1"/>
          </p:cNvSpPr>
          <p:nvPr>
            <p:ph type="title"/>
          </p:nvPr>
        </p:nvSpPr>
        <p:spPr/>
        <p:txBody>
          <a:bodyPr/>
          <a:lstStyle/>
          <a:p>
            <a:r>
              <a:rPr lang="en-US" b="1" i="0" dirty="0">
                <a:solidFill>
                  <a:srgbClr val="273239"/>
                </a:solidFill>
                <a:effectLst/>
                <a:latin typeface="urw-din"/>
              </a:rPr>
              <a:t>Function Arguments and Return values</a:t>
            </a:r>
            <a:endParaRPr lang="en-IN" dirty="0"/>
          </a:p>
        </p:txBody>
      </p:sp>
      <p:sp>
        <p:nvSpPr>
          <p:cNvPr id="3" name="Content Placeholder 2">
            <a:extLst>
              <a:ext uri="{FF2B5EF4-FFF2-40B4-BE49-F238E27FC236}">
                <a16:creationId xmlns:a16="http://schemas.microsoft.com/office/drawing/2014/main" id="{EAF3D95D-C4DC-212A-980B-8D9571832210}"/>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solidFill>
                  <a:srgbClr val="273239"/>
                </a:solidFill>
                <a:effectLst/>
                <a:latin typeface="urw-din"/>
              </a:rPr>
              <a:t>Function with no arguments and no return value</a:t>
            </a:r>
          </a:p>
          <a:p>
            <a:pPr algn="just" fontAlgn="base">
              <a:buFont typeface="Arial" panose="020B0604020202020204" pitchFamily="34" charset="0"/>
              <a:buChar char="•"/>
            </a:pPr>
            <a:r>
              <a:rPr lang="en-US" b="0" i="0" dirty="0">
                <a:solidFill>
                  <a:srgbClr val="273239"/>
                </a:solidFill>
                <a:effectLst/>
                <a:latin typeface="urw-din"/>
              </a:rPr>
              <a:t>Function with no arguments and with return value</a:t>
            </a:r>
          </a:p>
          <a:p>
            <a:pPr algn="just" fontAlgn="base">
              <a:buFont typeface="Arial" panose="020B0604020202020204" pitchFamily="34" charset="0"/>
              <a:buChar char="•"/>
            </a:pPr>
            <a:r>
              <a:rPr lang="en-US" b="0" i="0" dirty="0">
                <a:solidFill>
                  <a:srgbClr val="273239"/>
                </a:solidFill>
                <a:effectLst/>
                <a:latin typeface="urw-din"/>
              </a:rPr>
              <a:t>Function with argument and with no return value</a:t>
            </a:r>
          </a:p>
          <a:p>
            <a:pPr algn="just" fontAlgn="base">
              <a:buFont typeface="Arial" panose="020B0604020202020204" pitchFamily="34" charset="0"/>
              <a:buChar char="•"/>
            </a:pPr>
            <a:r>
              <a:rPr lang="en-US" b="0" i="0" dirty="0">
                <a:solidFill>
                  <a:srgbClr val="273239"/>
                </a:solidFill>
                <a:effectLst/>
                <a:highlight>
                  <a:srgbClr val="FFFF00"/>
                </a:highlight>
                <a:latin typeface="urw-din"/>
              </a:rPr>
              <a:t>Function with arguments and with return value</a:t>
            </a:r>
          </a:p>
          <a:p>
            <a:endParaRPr lang="en-IN" dirty="0"/>
          </a:p>
        </p:txBody>
      </p:sp>
      <p:sp>
        <p:nvSpPr>
          <p:cNvPr id="5" name="TextBox 4">
            <a:extLst>
              <a:ext uri="{FF2B5EF4-FFF2-40B4-BE49-F238E27FC236}">
                <a16:creationId xmlns:a16="http://schemas.microsoft.com/office/drawing/2014/main" id="{AF8DF830-72C6-F167-7241-27604D004927}"/>
              </a:ext>
            </a:extLst>
          </p:cNvPr>
          <p:cNvSpPr txBox="1"/>
          <p:nvPr/>
        </p:nvSpPr>
        <p:spPr>
          <a:xfrm>
            <a:off x="3707092" y="4490310"/>
            <a:ext cx="6094428" cy="1200329"/>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mul</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a:t>
            </a:r>
            <a:r>
              <a:rPr lang="en-US" b="0" dirty="0" err="1">
                <a:solidFill>
                  <a:srgbClr val="D4D4D4"/>
                </a:solidFill>
                <a:effectLst/>
                <a:latin typeface="Consolas" panose="020B0609020204030204" pitchFamily="49" charset="0"/>
              </a:rPr>
              <a:t>,</a:t>
            </a:r>
            <a:r>
              <a:rPr lang="en-US" b="0" dirty="0" err="1">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l*b;</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85748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5CA9-880C-9BA0-8A52-82A4FD036DAE}"/>
              </a:ext>
            </a:extLst>
          </p:cNvPr>
          <p:cNvSpPr>
            <a:spLocks noGrp="1"/>
          </p:cNvSpPr>
          <p:nvPr>
            <p:ph type="title"/>
          </p:nvPr>
        </p:nvSpPr>
        <p:spPr/>
        <p:txBody>
          <a:bodyPr/>
          <a:lstStyle/>
          <a:p>
            <a:r>
              <a:rPr lang="en-US" b="1" i="0" dirty="0">
                <a:solidFill>
                  <a:srgbClr val="273239"/>
                </a:solidFill>
                <a:effectLst/>
                <a:latin typeface="urw-din"/>
              </a:rPr>
              <a:t>Function Arguments and Return values</a:t>
            </a:r>
            <a:endParaRPr lang="en-IN" dirty="0"/>
          </a:p>
        </p:txBody>
      </p:sp>
      <p:sp>
        <p:nvSpPr>
          <p:cNvPr id="3" name="Content Placeholder 2">
            <a:extLst>
              <a:ext uri="{FF2B5EF4-FFF2-40B4-BE49-F238E27FC236}">
                <a16:creationId xmlns:a16="http://schemas.microsoft.com/office/drawing/2014/main" id="{EAF3D95D-C4DC-212A-980B-8D9571832210}"/>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solidFill>
                  <a:srgbClr val="273239"/>
                </a:solidFill>
                <a:effectLst/>
                <a:latin typeface="urw-din"/>
              </a:rPr>
              <a:t>Function with no arguments and no return value</a:t>
            </a:r>
          </a:p>
          <a:p>
            <a:pPr algn="just" fontAlgn="base">
              <a:buFont typeface="Arial" panose="020B0604020202020204" pitchFamily="34" charset="0"/>
              <a:buChar char="•"/>
            </a:pPr>
            <a:r>
              <a:rPr lang="en-US" b="0" i="0" dirty="0">
                <a:solidFill>
                  <a:srgbClr val="273239"/>
                </a:solidFill>
                <a:effectLst/>
                <a:latin typeface="urw-din"/>
              </a:rPr>
              <a:t>Function with no arguments and with return value</a:t>
            </a:r>
          </a:p>
          <a:p>
            <a:pPr algn="just" fontAlgn="base">
              <a:buFont typeface="Arial" panose="020B0604020202020204" pitchFamily="34" charset="0"/>
              <a:buChar char="•"/>
            </a:pPr>
            <a:r>
              <a:rPr lang="en-US" b="0" i="0" dirty="0">
                <a:solidFill>
                  <a:srgbClr val="273239"/>
                </a:solidFill>
                <a:effectLst/>
                <a:latin typeface="urw-din"/>
              </a:rPr>
              <a:t>Function with argument and with no return value</a:t>
            </a:r>
          </a:p>
          <a:p>
            <a:pPr algn="just" fontAlgn="base">
              <a:buFont typeface="Arial" panose="020B0604020202020204" pitchFamily="34" charset="0"/>
              <a:buChar char="•"/>
            </a:pPr>
            <a:r>
              <a:rPr lang="en-US" b="0" i="0" dirty="0">
                <a:solidFill>
                  <a:srgbClr val="273239"/>
                </a:solidFill>
                <a:effectLst/>
                <a:latin typeface="urw-din"/>
              </a:rPr>
              <a:t>Function with arguments and with return value</a:t>
            </a:r>
          </a:p>
          <a:p>
            <a:endParaRPr lang="en-IN" dirty="0"/>
          </a:p>
        </p:txBody>
      </p:sp>
    </p:spTree>
    <p:extLst>
      <p:ext uri="{BB962C8B-B14F-4D97-AF65-F5344CB8AC3E}">
        <p14:creationId xmlns:p14="http://schemas.microsoft.com/office/powerpoint/2010/main" val="2450422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23E0-ED8F-255B-BFE6-E386A7DE5BC1}"/>
              </a:ext>
            </a:extLst>
          </p:cNvPr>
          <p:cNvSpPr>
            <a:spLocks noGrp="1"/>
          </p:cNvSpPr>
          <p:nvPr>
            <p:ph type="title"/>
          </p:nvPr>
        </p:nvSpPr>
        <p:spPr/>
        <p:txBody>
          <a:bodyPr/>
          <a:lstStyle/>
          <a:p>
            <a:r>
              <a:rPr lang="en-US" dirty="0"/>
              <a:t>Practical</a:t>
            </a:r>
            <a:endParaRPr lang="en-IN" dirty="0"/>
          </a:p>
        </p:txBody>
      </p:sp>
      <p:sp>
        <p:nvSpPr>
          <p:cNvPr id="3" name="Content Placeholder 2">
            <a:extLst>
              <a:ext uri="{FF2B5EF4-FFF2-40B4-BE49-F238E27FC236}">
                <a16:creationId xmlns:a16="http://schemas.microsoft.com/office/drawing/2014/main" id="{4268D632-7DB5-E519-2ED2-FDF9E4948D9B}"/>
              </a:ext>
            </a:extLst>
          </p:cNvPr>
          <p:cNvSpPr>
            <a:spLocks noGrp="1"/>
          </p:cNvSpPr>
          <p:nvPr>
            <p:ph idx="1"/>
          </p:nvPr>
        </p:nvSpPr>
        <p:spPr/>
        <p:txBody>
          <a:bodyPr>
            <a:normAutofit/>
          </a:bodyPr>
          <a:lstStyle/>
          <a:p>
            <a:r>
              <a:rPr lang="en-US" sz="3200" b="1" dirty="0"/>
              <a:t>Write a Program to calculate </a:t>
            </a:r>
            <a:r>
              <a:rPr lang="en-IN" sz="3200" b="1" i="0" dirty="0">
                <a:solidFill>
                  <a:srgbClr val="000000"/>
                </a:solidFill>
                <a:effectLst/>
              </a:rPr>
              <a:t>Area &amp; perimeter of rectangle.</a:t>
            </a:r>
            <a:endParaRPr lang="en-IN" sz="3200" b="1" dirty="0"/>
          </a:p>
        </p:txBody>
      </p:sp>
    </p:spTree>
    <p:extLst>
      <p:ext uri="{BB962C8B-B14F-4D97-AF65-F5344CB8AC3E}">
        <p14:creationId xmlns:p14="http://schemas.microsoft.com/office/powerpoint/2010/main" val="3717021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D5C50A-79D0-173C-665E-072E82DBF08D}"/>
              </a:ext>
            </a:extLst>
          </p:cNvPr>
          <p:cNvSpPr>
            <a:spLocks noGrp="1"/>
          </p:cNvSpPr>
          <p:nvPr>
            <p:ph idx="1"/>
          </p:nvPr>
        </p:nvSpPr>
        <p:spPr>
          <a:xfrm>
            <a:off x="1295401" y="1027522"/>
            <a:ext cx="9601196" cy="4848346"/>
          </a:xfrm>
        </p:spPr>
        <p:txBody>
          <a:bodyPr/>
          <a:lstStyle/>
          <a:p>
            <a:endParaRPr lang="en-IN" dirty="0"/>
          </a:p>
        </p:txBody>
      </p:sp>
      <p:sp>
        <p:nvSpPr>
          <p:cNvPr id="6" name="TextBox 5">
            <a:extLst>
              <a:ext uri="{FF2B5EF4-FFF2-40B4-BE49-F238E27FC236}">
                <a16:creationId xmlns:a16="http://schemas.microsoft.com/office/drawing/2014/main" id="{186A5177-A27C-4638-FF1E-5AAA51943B00}"/>
              </a:ext>
            </a:extLst>
          </p:cNvPr>
          <p:cNvSpPr txBox="1"/>
          <p:nvPr/>
        </p:nvSpPr>
        <p:spPr>
          <a:xfrm>
            <a:off x="2057401" y="197346"/>
            <a:ext cx="5587738" cy="6463308"/>
          </a:xfrm>
          <a:prstGeom prst="rect">
            <a:avLst/>
          </a:prstGeom>
          <a:solidFill>
            <a:schemeClr val="tx1"/>
          </a:solidFill>
        </p:spPr>
        <p:txBody>
          <a:bodyPr wrap="square">
            <a:spAutoFit/>
          </a:bodyPr>
          <a:lstStyle/>
          <a:p>
            <a:r>
              <a:rPr lang="en-IN" b="0" dirty="0">
                <a:solidFill>
                  <a:srgbClr val="C586C0"/>
                </a:solidFill>
                <a:effectLst/>
                <a:latin typeface="Consolas" panose="020B0609020204030204" pitchFamily="49" charset="0"/>
              </a:rPr>
              <a:t>#include</a:t>
            </a:r>
            <a:r>
              <a:rPr lang="en-IN" b="0" dirty="0">
                <a:solidFill>
                  <a:srgbClr val="569CD6"/>
                </a:solidFill>
                <a:effectLst/>
                <a:latin typeface="Consolas" panose="020B0609020204030204" pitchFamily="49" charset="0"/>
              </a:rPr>
              <a:t> </a:t>
            </a:r>
            <a:r>
              <a:rPr lang="en-IN" b="0" dirty="0">
                <a:solidFill>
                  <a:srgbClr val="CE9178"/>
                </a:solidFill>
                <a:effectLst/>
                <a:latin typeface="Consolas" panose="020B0609020204030204" pitchFamily="49" charset="0"/>
              </a:rPr>
              <a:t>&lt;</a:t>
            </a:r>
            <a:r>
              <a:rPr lang="en-IN" b="0" dirty="0" err="1">
                <a:solidFill>
                  <a:srgbClr val="CE9178"/>
                </a:solidFill>
                <a:effectLst/>
                <a:latin typeface="Consolas" panose="020B0609020204030204" pitchFamily="49" charset="0"/>
              </a:rPr>
              <a:t>stdio.h</a:t>
            </a:r>
            <a:r>
              <a:rPr lang="en-IN" b="0" dirty="0">
                <a:solidFill>
                  <a:srgbClr val="CE9178"/>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calculate_area</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l</a:t>
            </a:r>
            <a:r>
              <a:rPr lang="en-IN" b="0" dirty="0" err="1">
                <a:solidFill>
                  <a:srgbClr val="D4D4D4"/>
                </a:solidFill>
                <a:effectLst/>
                <a:latin typeface="Consolas" panose="020B0609020204030204" pitchFamily="49" charset="0"/>
              </a:rPr>
              <a:t>,</a:t>
            </a:r>
            <a:r>
              <a:rPr lang="en-IN" b="0" dirty="0" err="1">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l*b;</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calculate_perimeter</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l</a:t>
            </a:r>
            <a:r>
              <a:rPr lang="en-IN" b="0" dirty="0" err="1">
                <a:solidFill>
                  <a:srgbClr val="D4D4D4"/>
                </a:solidFill>
                <a:effectLst/>
                <a:latin typeface="Consolas" panose="020B0609020204030204" pitchFamily="49" charset="0"/>
              </a:rPr>
              <a:t>,</a:t>
            </a:r>
            <a:r>
              <a:rPr lang="en-IN" b="0" dirty="0" err="1">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l+b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l,b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scanf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%d</a:t>
            </a:r>
            <a:r>
              <a:rPr lang="en-IN" b="0" dirty="0">
                <a:solidFill>
                  <a:srgbClr val="CE9178"/>
                </a:solidFill>
                <a:effectLst/>
                <a:latin typeface="Consolas" panose="020B0609020204030204" pitchFamily="49" charset="0"/>
              </a:rPr>
              <a:t> </a:t>
            </a:r>
            <a:r>
              <a:rPr lang="en-IN" b="0" dirty="0">
                <a:solidFill>
                  <a:srgbClr val="9CDCFE"/>
                </a:solidFill>
                <a:effectLst/>
                <a:latin typeface="Consolas" panose="020B0609020204030204" pitchFamily="49" charset="0"/>
              </a:rPr>
              <a:t>%</a:t>
            </a:r>
            <a:r>
              <a:rPr lang="en-IN" b="0" dirty="0" err="1">
                <a:solidFill>
                  <a:srgbClr val="9CDCFE"/>
                </a:solidFill>
                <a:effectLst/>
                <a:latin typeface="Consolas" panose="020B0609020204030204" pitchFamily="49" charset="0"/>
              </a:rPr>
              <a:t>d</a:t>
            </a:r>
            <a:r>
              <a:rPr lang="en-IN" b="0" dirty="0" err="1">
                <a:solidFill>
                  <a:srgbClr val="CE9178"/>
                </a:solidFill>
                <a:effectLst/>
                <a:latin typeface="Consolas" panose="020B0609020204030204" pitchFamily="49" charset="0"/>
              </a:rPr>
              <a:t>"</a:t>
            </a:r>
            <a:r>
              <a:rPr lang="en-IN" b="0" dirty="0" err="1">
                <a:solidFill>
                  <a:srgbClr val="D4D4D4"/>
                </a:solidFill>
                <a:effectLst/>
                <a:latin typeface="Consolas" panose="020B0609020204030204" pitchFamily="49" charset="0"/>
              </a:rPr>
              <a:t>,&amp;l,&amp;b</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area = </a:t>
            </a:r>
            <a:r>
              <a:rPr lang="en-IN" b="0" dirty="0" err="1">
                <a:solidFill>
                  <a:srgbClr val="DCDCAA"/>
                </a:solidFill>
                <a:effectLst/>
                <a:latin typeface="Consolas" panose="020B0609020204030204" pitchFamily="49" charset="0"/>
              </a:rPr>
              <a:t>calculate_area</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l,b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perimeter = </a:t>
            </a:r>
            <a:r>
              <a:rPr lang="en-IN" b="0" dirty="0" err="1">
                <a:solidFill>
                  <a:srgbClr val="DCDCAA"/>
                </a:solidFill>
                <a:effectLst/>
                <a:latin typeface="Consolas" panose="020B0609020204030204" pitchFamily="49" charset="0"/>
              </a:rPr>
              <a:t>calculate_perimeter</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l,b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printf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"Area = </a:t>
            </a:r>
            <a:r>
              <a:rPr lang="en-IN" b="0" dirty="0">
                <a:solidFill>
                  <a:srgbClr val="9CDCFE"/>
                </a:solidFill>
                <a:effectLst/>
                <a:latin typeface="Consolas" panose="020B0609020204030204" pitchFamily="49" charset="0"/>
              </a:rPr>
              <a:t>%d</a:t>
            </a:r>
            <a:r>
              <a:rPr lang="en-IN" b="0" dirty="0">
                <a:solidFill>
                  <a:srgbClr val="D7BA7D"/>
                </a:solidFill>
                <a:effectLst/>
                <a:latin typeface="Consolas" panose="020B0609020204030204" pitchFamily="49" charset="0"/>
              </a:rPr>
              <a:t>\</a:t>
            </a:r>
            <a:r>
              <a:rPr lang="en-IN" b="0" dirty="0" err="1">
                <a:solidFill>
                  <a:srgbClr val="D7BA7D"/>
                </a:solidFill>
                <a:effectLst/>
                <a:latin typeface="Consolas" panose="020B0609020204030204" pitchFamily="49" charset="0"/>
              </a:rPr>
              <a:t>n</a:t>
            </a:r>
            <a:r>
              <a:rPr lang="en-IN" b="0" dirty="0" err="1">
                <a:solidFill>
                  <a:srgbClr val="CE9178"/>
                </a:solidFill>
                <a:effectLst/>
                <a:latin typeface="Consolas" panose="020B0609020204030204" pitchFamily="49" charset="0"/>
              </a:rPr>
              <a:t>Perimeter</a:t>
            </a:r>
            <a:r>
              <a:rPr lang="en-IN" b="0" dirty="0">
                <a:solidFill>
                  <a:srgbClr val="CE9178"/>
                </a:solidFill>
                <a:effectLst/>
                <a:latin typeface="Consolas" panose="020B0609020204030204" pitchFamily="49" charset="0"/>
              </a:rPr>
              <a:t> = </a:t>
            </a:r>
            <a:r>
              <a:rPr lang="en-IN" b="0" dirty="0">
                <a:solidFill>
                  <a:srgbClr val="9CDCFE"/>
                </a:solidFill>
                <a:effectLst/>
                <a:latin typeface="Consolas" panose="020B0609020204030204" pitchFamily="49" charset="0"/>
              </a:rPr>
              <a:t>%d</a:t>
            </a:r>
            <a:r>
              <a:rPr lang="en-IN" b="0" dirty="0">
                <a:solidFill>
                  <a:srgbClr val="D7BA7D"/>
                </a:solidFill>
                <a:effectLst/>
                <a:latin typeface="Consolas" panose="020B0609020204030204" pitchFamily="49" charset="0"/>
              </a:rPr>
              <a:t>\n</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area,perimeter</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27963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70EB-1C2A-F98B-73B8-851BA79EEB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D5C50A-79D0-173C-665E-072E82DBF08D}"/>
              </a:ext>
            </a:extLst>
          </p:cNvPr>
          <p:cNvSpPr>
            <a:spLocks noGrp="1"/>
          </p:cNvSpPr>
          <p:nvPr>
            <p:ph idx="1"/>
          </p:nvPr>
        </p:nvSpPr>
        <p:spPr/>
        <p:txBody>
          <a:bodyPr/>
          <a:lstStyle/>
          <a:p>
            <a:r>
              <a:rPr lang="en-US" b="1" dirty="0"/>
              <a:t> Write a program in C to check a given number is even or odd using the function</a:t>
            </a:r>
            <a:endParaRPr lang="en-IN" b="1" dirty="0"/>
          </a:p>
        </p:txBody>
      </p:sp>
    </p:spTree>
    <p:extLst>
      <p:ext uri="{BB962C8B-B14F-4D97-AF65-F5344CB8AC3E}">
        <p14:creationId xmlns:p14="http://schemas.microsoft.com/office/powerpoint/2010/main" val="10421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70EB-1C2A-F98B-73B8-851BA79EEB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D5C50A-79D0-173C-665E-072E82DBF08D}"/>
              </a:ext>
            </a:extLst>
          </p:cNvPr>
          <p:cNvSpPr>
            <a:spLocks noGrp="1"/>
          </p:cNvSpPr>
          <p:nvPr>
            <p:ph idx="1"/>
          </p:nvPr>
        </p:nvSpPr>
        <p:spPr/>
        <p:txBody>
          <a:bodyPr/>
          <a:lstStyle/>
          <a:p>
            <a:r>
              <a:rPr lang="en-US" b="1" dirty="0"/>
              <a:t> Write a program in C to check a given number is even or odd using the function</a:t>
            </a:r>
            <a:endParaRPr lang="en-IN" b="1" dirty="0"/>
          </a:p>
        </p:txBody>
      </p:sp>
      <p:sp>
        <p:nvSpPr>
          <p:cNvPr id="5" name="TextBox 4">
            <a:extLst>
              <a:ext uri="{FF2B5EF4-FFF2-40B4-BE49-F238E27FC236}">
                <a16:creationId xmlns:a16="http://schemas.microsoft.com/office/drawing/2014/main" id="{30FBBE18-1E53-8528-1CAF-2A3CABB95A96}"/>
              </a:ext>
            </a:extLst>
          </p:cNvPr>
          <p:cNvSpPr txBox="1"/>
          <p:nvPr/>
        </p:nvSpPr>
        <p:spPr>
          <a:xfrm>
            <a:off x="1171281" y="197346"/>
            <a:ext cx="6094428" cy="6463308"/>
          </a:xfrm>
          <a:prstGeom prst="rect">
            <a:avLst/>
          </a:prstGeom>
          <a:solidFill>
            <a:schemeClr val="tx1"/>
          </a:solidFill>
        </p:spPr>
        <p:txBody>
          <a:bodyPr wrap="square">
            <a:spAutoFit/>
          </a:bodyPr>
          <a:lstStyle/>
          <a:p>
            <a:r>
              <a:rPr lang="en-IN" b="0" dirty="0">
                <a:solidFill>
                  <a:srgbClr val="C586C0"/>
                </a:solidFill>
                <a:effectLst/>
                <a:latin typeface="Consolas" panose="020B0609020204030204" pitchFamily="49" charset="0"/>
              </a:rPr>
              <a:t>#include</a:t>
            </a:r>
            <a:r>
              <a:rPr lang="en-IN" b="0" dirty="0">
                <a:solidFill>
                  <a:srgbClr val="569CD6"/>
                </a:solidFill>
                <a:effectLst/>
                <a:latin typeface="Consolas" panose="020B0609020204030204" pitchFamily="49" charset="0"/>
              </a:rPr>
              <a:t> </a:t>
            </a:r>
            <a:r>
              <a:rPr lang="en-IN" b="0" dirty="0">
                <a:solidFill>
                  <a:srgbClr val="CE9178"/>
                </a:solidFill>
                <a:effectLst/>
                <a:latin typeface="Consolas" panose="020B0609020204030204" pitchFamily="49" charset="0"/>
              </a:rPr>
              <a:t>&lt;</a:t>
            </a:r>
            <a:r>
              <a:rPr lang="en-IN" b="0" dirty="0" err="1">
                <a:solidFill>
                  <a:srgbClr val="CE9178"/>
                </a:solidFill>
                <a:effectLst/>
                <a:latin typeface="Consolas" panose="020B0609020204030204" pitchFamily="49" charset="0"/>
              </a:rPr>
              <a:t>stdio.h</a:t>
            </a:r>
            <a:r>
              <a:rPr lang="en-IN" b="0" dirty="0">
                <a:solidFill>
                  <a:srgbClr val="CE9178"/>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bool</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numiseven</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num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(num%</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num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scanf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%d</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,&amp;</a:t>
            </a:r>
            <a:r>
              <a:rPr lang="en-IN" b="0" dirty="0" err="1">
                <a:solidFill>
                  <a:srgbClr val="D4D4D4"/>
                </a:solidFill>
                <a:effectLst/>
                <a:latin typeface="Consolas" panose="020B0609020204030204" pitchFamily="49" charset="0"/>
              </a:rPr>
              <a:t>num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numiseven</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num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printf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%d</a:t>
            </a:r>
            <a:r>
              <a:rPr lang="en-IN" b="0" dirty="0">
                <a:solidFill>
                  <a:srgbClr val="CE9178"/>
                </a:solidFill>
                <a:effectLst/>
                <a:latin typeface="Consolas" panose="020B0609020204030204" pitchFamily="49" charset="0"/>
              </a:rPr>
              <a:t> is Even"</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num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else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printf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%d</a:t>
            </a:r>
            <a:r>
              <a:rPr lang="en-IN" b="0" dirty="0">
                <a:solidFill>
                  <a:srgbClr val="CE9178"/>
                </a:solidFill>
                <a:effectLst/>
                <a:latin typeface="Consolas" panose="020B0609020204030204" pitchFamily="49" charset="0"/>
              </a:rPr>
              <a:t> is odd"</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num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24128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70EB-1C2A-F98B-73B8-851BA79EEB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D5C50A-79D0-173C-665E-072E82DBF08D}"/>
              </a:ext>
            </a:extLst>
          </p:cNvPr>
          <p:cNvSpPr>
            <a:spLocks noGrp="1"/>
          </p:cNvSpPr>
          <p:nvPr>
            <p:ph idx="1"/>
          </p:nvPr>
        </p:nvSpPr>
        <p:spPr/>
        <p:txBody>
          <a:bodyPr/>
          <a:lstStyle/>
          <a:p>
            <a:r>
              <a:rPr lang="en-US" b="1" i="0" dirty="0">
                <a:effectLst/>
                <a:latin typeface="Helvetica" panose="020B0604020202020204" pitchFamily="34" charset="0"/>
              </a:rPr>
              <a:t>Write a program in C to print all multiples of 7 in given range using the function.</a:t>
            </a:r>
            <a:endParaRPr lang="en-IN" b="1" dirty="0"/>
          </a:p>
        </p:txBody>
      </p:sp>
    </p:spTree>
    <p:extLst>
      <p:ext uri="{BB962C8B-B14F-4D97-AF65-F5344CB8AC3E}">
        <p14:creationId xmlns:p14="http://schemas.microsoft.com/office/powerpoint/2010/main" val="2509698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A4FF-3EF8-247B-46AA-27A8DDC254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E2464B-C979-7D37-DE1C-D9B12EC897DF}"/>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138BBD0D-A7D5-8D20-E112-687DCF314D2E}"/>
              </a:ext>
            </a:extLst>
          </p:cNvPr>
          <p:cNvSpPr txBox="1"/>
          <p:nvPr/>
        </p:nvSpPr>
        <p:spPr>
          <a:xfrm>
            <a:off x="3047215" y="892200"/>
            <a:ext cx="6094428" cy="5078313"/>
          </a:xfrm>
          <a:prstGeom prst="rect">
            <a:avLst/>
          </a:prstGeom>
          <a:solidFill>
            <a:schemeClr val="tx1"/>
          </a:solidFill>
        </p:spPr>
        <p:txBody>
          <a:bodyPr wrap="square">
            <a:spAutoFit/>
          </a:bodyPr>
          <a:lstStyle/>
          <a:p>
            <a:r>
              <a:rPr lang="en-IN" b="0" dirty="0">
                <a:solidFill>
                  <a:srgbClr val="C586C0"/>
                </a:solidFill>
                <a:effectLst/>
                <a:latin typeface="Consolas" panose="020B0609020204030204" pitchFamily="49" charset="0"/>
              </a:rPr>
              <a:t>#include</a:t>
            </a:r>
            <a:r>
              <a:rPr lang="en-IN" b="0" dirty="0">
                <a:solidFill>
                  <a:srgbClr val="569CD6"/>
                </a:solidFill>
                <a:effectLst/>
                <a:latin typeface="Consolas" panose="020B0609020204030204" pitchFamily="49" charset="0"/>
              </a:rPr>
              <a:t> </a:t>
            </a:r>
            <a:r>
              <a:rPr lang="en-IN" b="0" dirty="0">
                <a:solidFill>
                  <a:srgbClr val="CE9178"/>
                </a:solidFill>
                <a:effectLst/>
                <a:latin typeface="Consolas" panose="020B0609020204030204" pitchFamily="49" charset="0"/>
              </a:rPr>
              <a:t>&lt;</a:t>
            </a:r>
            <a:r>
              <a:rPr lang="en-IN" b="0" dirty="0" err="1">
                <a:solidFill>
                  <a:srgbClr val="CE9178"/>
                </a:solidFill>
                <a:effectLst/>
                <a:latin typeface="Consolas" panose="020B0609020204030204" pitchFamily="49" charset="0"/>
              </a:rPr>
              <a:t>stdio.h</a:t>
            </a:r>
            <a:r>
              <a:rPr lang="en-IN" b="0" dirty="0">
                <a:solidFill>
                  <a:srgbClr val="CE9178"/>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void</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solve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a</a:t>
            </a:r>
            <a:r>
              <a:rPr lang="en-IN" b="0" dirty="0" err="1">
                <a:solidFill>
                  <a:srgbClr val="D4D4D4"/>
                </a:solidFill>
                <a:effectLst/>
                <a:latin typeface="Consolas" panose="020B0609020204030204" pitchFamily="49" charset="0"/>
              </a:rPr>
              <a:t>,</a:t>
            </a:r>
            <a:r>
              <a:rPr lang="en-IN" b="0" dirty="0" err="1">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a;i</a:t>
            </a:r>
            <a:r>
              <a:rPr lang="en-IN" b="0" dirty="0">
                <a:solidFill>
                  <a:srgbClr val="D4D4D4"/>
                </a:solidFill>
                <a:effectLst/>
                <a:latin typeface="Consolas" panose="020B0609020204030204" pitchFamily="49" charset="0"/>
              </a:rPr>
              <a:t>&lt;=</a:t>
            </a:r>
            <a:r>
              <a:rPr lang="en-IN" b="0" dirty="0" err="1">
                <a:solidFill>
                  <a:srgbClr val="D4D4D4"/>
                </a:solidFill>
                <a:effectLst/>
                <a:latin typeface="Consolas" panose="020B0609020204030204" pitchFamily="49" charset="0"/>
              </a:rPr>
              <a:t>b;i</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(i%</a:t>
            </a:r>
            <a:r>
              <a:rPr lang="en-IN" b="0" dirty="0">
                <a:solidFill>
                  <a:srgbClr val="B5CEA8"/>
                </a:solidFill>
                <a:effectLst/>
                <a:latin typeface="Consolas" panose="020B0609020204030204" pitchFamily="49" charset="0"/>
              </a:rPr>
              <a:t>7</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printf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%d</a:t>
            </a:r>
            <a:r>
              <a:rPr lang="en-IN" b="0" dirty="0">
                <a:solidFill>
                  <a:srgbClr val="CE9178"/>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a,b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scanf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%d</a:t>
            </a:r>
            <a:r>
              <a:rPr lang="en-IN" b="0" dirty="0">
                <a:solidFill>
                  <a:srgbClr val="CE9178"/>
                </a:solidFill>
                <a:effectLst/>
                <a:latin typeface="Consolas" panose="020B0609020204030204" pitchFamily="49" charset="0"/>
              </a:rPr>
              <a:t> </a:t>
            </a:r>
            <a:r>
              <a:rPr lang="en-IN" b="0" dirty="0">
                <a:solidFill>
                  <a:srgbClr val="9CDCFE"/>
                </a:solidFill>
                <a:effectLst/>
                <a:latin typeface="Consolas" panose="020B0609020204030204" pitchFamily="49" charset="0"/>
              </a:rPr>
              <a:t>%</a:t>
            </a:r>
            <a:r>
              <a:rPr lang="en-IN" b="0" dirty="0" err="1">
                <a:solidFill>
                  <a:srgbClr val="9CDCFE"/>
                </a:solidFill>
                <a:effectLst/>
                <a:latin typeface="Consolas" panose="020B0609020204030204" pitchFamily="49" charset="0"/>
              </a:rPr>
              <a:t>d</a:t>
            </a:r>
            <a:r>
              <a:rPr lang="en-IN" b="0" dirty="0" err="1">
                <a:solidFill>
                  <a:srgbClr val="CE9178"/>
                </a:solidFill>
                <a:effectLst/>
                <a:latin typeface="Consolas" panose="020B0609020204030204" pitchFamily="49" charset="0"/>
              </a:rPr>
              <a:t>"</a:t>
            </a:r>
            <a:r>
              <a:rPr lang="en-IN" b="0" dirty="0" err="1">
                <a:solidFill>
                  <a:srgbClr val="D4D4D4"/>
                </a:solidFill>
                <a:effectLst/>
                <a:latin typeface="Consolas" panose="020B0609020204030204" pitchFamily="49" charset="0"/>
              </a:rPr>
              <a:t>,&amp;a,&amp;b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solve</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a,b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4218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B2FE-0736-5A02-AD8C-C520E49FE6C8}"/>
              </a:ext>
            </a:extLst>
          </p:cNvPr>
          <p:cNvSpPr>
            <a:spLocks noGrp="1"/>
          </p:cNvSpPr>
          <p:nvPr>
            <p:ph type="title"/>
          </p:nvPr>
        </p:nvSpPr>
        <p:spPr/>
        <p:txBody>
          <a:bodyPr/>
          <a:lstStyle/>
          <a:p>
            <a:r>
              <a:rPr lang="en-US" dirty="0"/>
              <a:t>What is Function?</a:t>
            </a:r>
            <a:endParaRPr lang="en-IN" dirty="0"/>
          </a:p>
        </p:txBody>
      </p:sp>
      <p:pic>
        <p:nvPicPr>
          <p:cNvPr id="8" name="Content Placeholder 7">
            <a:extLst>
              <a:ext uri="{FF2B5EF4-FFF2-40B4-BE49-F238E27FC236}">
                <a16:creationId xmlns:a16="http://schemas.microsoft.com/office/drawing/2014/main" id="{F74F1EC3-CDE9-3CC0-3F83-30B04F0E0077}"/>
              </a:ext>
            </a:extLst>
          </p:cNvPr>
          <p:cNvPicPr>
            <a:picLocks noGrp="1" noChangeAspect="1"/>
          </p:cNvPicPr>
          <p:nvPr>
            <p:ph idx="1"/>
          </p:nvPr>
        </p:nvPicPr>
        <p:blipFill>
          <a:blip r:embed="rId2"/>
          <a:stretch>
            <a:fillRect/>
          </a:stretch>
        </p:blipFill>
        <p:spPr>
          <a:xfrm>
            <a:off x="3312672" y="2557463"/>
            <a:ext cx="5566656" cy="3317875"/>
          </a:xfrm>
          <a:prstGeom prst="rect">
            <a:avLst/>
          </a:prstGeom>
        </p:spPr>
      </p:pic>
      <p:sp>
        <p:nvSpPr>
          <p:cNvPr id="7" name="TextBox 6">
            <a:extLst>
              <a:ext uri="{FF2B5EF4-FFF2-40B4-BE49-F238E27FC236}">
                <a16:creationId xmlns:a16="http://schemas.microsoft.com/office/drawing/2014/main" id="{31A2553E-C7C4-061F-8696-CEDC1BA0AB13}"/>
              </a:ext>
            </a:extLst>
          </p:cNvPr>
          <p:cNvSpPr txBox="1"/>
          <p:nvPr/>
        </p:nvSpPr>
        <p:spPr>
          <a:xfrm>
            <a:off x="1090864" y="1875421"/>
            <a:ext cx="6096000" cy="523220"/>
          </a:xfrm>
          <a:prstGeom prst="rect">
            <a:avLst/>
          </a:prstGeom>
          <a:solidFill>
            <a:schemeClr val="tx1"/>
          </a:solidFill>
        </p:spPr>
        <p:txBody>
          <a:bodyPr wrap="square">
            <a:spAutoFit/>
          </a:bodyPr>
          <a:lstStyle/>
          <a:p>
            <a:r>
              <a:rPr lang="en-IN" b="0" dirty="0">
                <a:solidFill>
                  <a:srgbClr val="D4D4D4"/>
                </a:solidFill>
                <a:effectLst/>
                <a:latin typeface="Consolas" panose="020B0609020204030204" pitchFamily="49" charset="0"/>
              </a:rPr>
              <a:t>  </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a:t>
            </a:r>
            <a:r>
              <a:rPr lang="en-IN" sz="2800" b="0" dirty="0">
                <a:solidFill>
                  <a:srgbClr val="DCDCAA"/>
                </a:solidFill>
                <a:effectLst/>
                <a:latin typeface="Consolas" panose="020B0609020204030204" pitchFamily="49" charset="0"/>
              </a:rPr>
              <a:t>sum</a:t>
            </a:r>
            <a:r>
              <a:rPr lang="en-IN" sz="2800" b="0" dirty="0">
                <a:solidFill>
                  <a:srgbClr val="D4D4D4"/>
                </a:solidFill>
                <a:effectLst/>
                <a:latin typeface="Consolas" panose="020B0609020204030204" pitchFamily="49" charset="0"/>
              </a:rPr>
              <a:t>(</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a, </a:t>
            </a:r>
            <a:r>
              <a:rPr lang="en-IN" sz="2800" b="0" dirty="0">
                <a:solidFill>
                  <a:srgbClr val="569CD6"/>
                </a:solidFill>
                <a:effectLst/>
                <a:latin typeface="Consolas" panose="020B0609020204030204" pitchFamily="49" charset="0"/>
              </a:rPr>
              <a:t>int</a:t>
            </a:r>
            <a:r>
              <a:rPr lang="en-IN" sz="2800" b="0" dirty="0">
                <a:solidFill>
                  <a:srgbClr val="D4D4D4"/>
                </a:solidFill>
                <a:effectLst/>
                <a:latin typeface="Consolas" panose="020B0609020204030204" pitchFamily="49" charset="0"/>
              </a:rPr>
              <a:t> b);</a:t>
            </a:r>
          </a:p>
        </p:txBody>
      </p:sp>
    </p:spTree>
    <p:extLst>
      <p:ext uri="{BB962C8B-B14F-4D97-AF65-F5344CB8AC3E}">
        <p14:creationId xmlns:p14="http://schemas.microsoft.com/office/powerpoint/2010/main" val="3107285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EC4A-1689-BFD2-368A-EF9FE8D19D1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91C0155-B63B-4332-AEE3-71D02C9A9EF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3386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A501-63F8-96E8-D623-E43703C50D79}"/>
              </a:ext>
            </a:extLst>
          </p:cNvPr>
          <p:cNvSpPr>
            <a:spLocks noGrp="1"/>
          </p:cNvSpPr>
          <p:nvPr>
            <p:ph type="title"/>
          </p:nvPr>
        </p:nvSpPr>
        <p:spPr/>
        <p:txBody>
          <a:bodyPr/>
          <a:lstStyle/>
          <a:p>
            <a:r>
              <a:rPr lang="en-US" dirty="0"/>
              <a:t>Arguments Vs Parameters</a:t>
            </a:r>
            <a:endParaRPr lang="en-IN" dirty="0"/>
          </a:p>
        </p:txBody>
      </p:sp>
      <p:sp>
        <p:nvSpPr>
          <p:cNvPr id="3" name="Content Placeholder 2">
            <a:extLst>
              <a:ext uri="{FF2B5EF4-FFF2-40B4-BE49-F238E27FC236}">
                <a16:creationId xmlns:a16="http://schemas.microsoft.com/office/drawing/2014/main" id="{AABBA403-6CD6-0116-3924-30610873DB10}"/>
              </a:ext>
            </a:extLst>
          </p:cNvPr>
          <p:cNvSpPr>
            <a:spLocks noGrp="1"/>
          </p:cNvSpPr>
          <p:nvPr>
            <p:ph idx="1"/>
          </p:nvPr>
        </p:nvSpPr>
        <p:spPr/>
        <p:txBody>
          <a:bodyPr/>
          <a:lstStyle/>
          <a:p>
            <a:r>
              <a:rPr lang="en-US" b="0" i="0" dirty="0">
                <a:solidFill>
                  <a:srgbClr val="273239"/>
                </a:solidFill>
                <a:effectLst/>
                <a:latin typeface="urw-din"/>
              </a:rPr>
              <a:t>An </a:t>
            </a:r>
            <a:r>
              <a:rPr lang="en-US" b="1" i="0" dirty="0">
                <a:solidFill>
                  <a:srgbClr val="273239"/>
                </a:solidFill>
                <a:effectLst/>
                <a:latin typeface="urw-din"/>
              </a:rPr>
              <a:t>argument </a:t>
            </a:r>
            <a:r>
              <a:rPr lang="en-US" b="0" i="0" dirty="0">
                <a:solidFill>
                  <a:srgbClr val="273239"/>
                </a:solidFill>
                <a:effectLst/>
                <a:latin typeface="urw-din"/>
              </a:rPr>
              <a:t>is referred to the values that are passed within a function when the function is called. These values are generally the source of the function that require the arguments during the process of execution. </a:t>
            </a:r>
            <a:endParaRPr lang="en-US" dirty="0">
              <a:solidFill>
                <a:srgbClr val="273239"/>
              </a:solidFill>
              <a:latin typeface="urw-din"/>
            </a:endParaRPr>
          </a:p>
          <a:p>
            <a:r>
              <a:rPr lang="en-US" b="0" i="0" dirty="0">
                <a:solidFill>
                  <a:srgbClr val="273239"/>
                </a:solidFill>
                <a:effectLst/>
                <a:latin typeface="urw-din"/>
              </a:rPr>
              <a:t>The </a:t>
            </a:r>
            <a:r>
              <a:rPr lang="en-US" b="1" i="0" dirty="0">
                <a:solidFill>
                  <a:srgbClr val="273239"/>
                </a:solidFill>
                <a:effectLst/>
                <a:latin typeface="urw-din"/>
              </a:rPr>
              <a:t>parameter</a:t>
            </a:r>
            <a:r>
              <a:rPr lang="en-US" b="0" i="0" dirty="0">
                <a:solidFill>
                  <a:srgbClr val="273239"/>
                </a:solidFill>
                <a:effectLst/>
                <a:latin typeface="urw-din"/>
              </a:rPr>
              <a:t> is referred to as the variables that are defined during a function declaration or definition. These variables are used to receive the arguments that are passed during a function call. These parameters within the function prototype are used during the execution of the function for which it is defined. </a:t>
            </a:r>
          </a:p>
        </p:txBody>
      </p:sp>
    </p:spTree>
    <p:extLst>
      <p:ext uri="{BB962C8B-B14F-4D97-AF65-F5344CB8AC3E}">
        <p14:creationId xmlns:p14="http://schemas.microsoft.com/office/powerpoint/2010/main" val="208966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8938-0A95-A044-ADD6-AEA6270F11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2244F9-EC4A-882E-3654-3CDD08E5CBD6}"/>
              </a:ext>
            </a:extLst>
          </p:cNvPr>
          <p:cNvSpPr>
            <a:spLocks noGrp="1"/>
          </p:cNvSpPr>
          <p:nvPr>
            <p:ph idx="1"/>
          </p:nvPr>
        </p:nvSpPr>
        <p:spPr>
          <a:xfrm>
            <a:off x="838200" y="513347"/>
            <a:ext cx="10515600" cy="5663616"/>
          </a:xfrm>
          <a:solidFill>
            <a:schemeClr val="tx1"/>
          </a:solidFill>
        </p:spPr>
        <p:txBody>
          <a:bodyPr>
            <a:normAutofit lnSpcReduction="10000"/>
          </a:bodyPr>
          <a:lstStyle/>
          <a:p>
            <a:pPr marL="0" indent="0">
              <a:buNone/>
            </a:pPr>
            <a:r>
              <a:rPr lang="pt-BR" b="0" dirty="0">
                <a:solidFill>
                  <a:srgbClr val="C586C0"/>
                </a:solidFill>
                <a:effectLst/>
                <a:latin typeface="Consolas" panose="020B0609020204030204" pitchFamily="49" charset="0"/>
              </a:rPr>
              <a:t>#include</a:t>
            </a:r>
            <a:r>
              <a:rPr lang="pt-BR" b="0" dirty="0">
                <a:solidFill>
                  <a:srgbClr val="569CD6"/>
                </a:solidFill>
                <a:effectLst/>
                <a:latin typeface="Consolas" panose="020B0609020204030204" pitchFamily="49" charset="0"/>
              </a:rPr>
              <a:t> </a:t>
            </a:r>
            <a:r>
              <a:rPr lang="pt-BR" b="0" dirty="0">
                <a:solidFill>
                  <a:srgbClr val="CE9178"/>
                </a:solidFill>
                <a:effectLst/>
                <a:latin typeface="Consolas" panose="020B0609020204030204" pitchFamily="49" charset="0"/>
              </a:rPr>
              <a:t>&lt;stdio.h&gt;</a:t>
            </a:r>
            <a:endParaRPr lang="pt-BR" b="0" dirty="0">
              <a:solidFill>
                <a:srgbClr val="D4D4D4"/>
              </a:solidFill>
              <a:effectLst/>
              <a:latin typeface="Consolas" panose="020B0609020204030204" pitchFamily="49" charset="0"/>
            </a:endParaRPr>
          </a:p>
          <a:p>
            <a:pPr marL="0" indent="0">
              <a:buNone/>
            </a:pPr>
            <a:r>
              <a:rPr lang="pt-BR" b="0" dirty="0">
                <a:solidFill>
                  <a:srgbClr val="569CD6"/>
                </a:solidFill>
                <a:effectLst/>
                <a:latin typeface="Consolas" panose="020B0609020204030204" pitchFamily="49" charset="0"/>
              </a:rPr>
              <a:t>int</a:t>
            </a:r>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sum</a:t>
            </a:r>
            <a:r>
              <a:rPr lang="pt-BR" b="0" dirty="0">
                <a:solidFill>
                  <a:srgbClr val="D4D4D4"/>
                </a:solidFill>
                <a:effectLst/>
                <a:latin typeface="Consolas" panose="020B0609020204030204" pitchFamily="49" charset="0"/>
              </a:rPr>
              <a:t>(</a:t>
            </a:r>
            <a:r>
              <a:rPr lang="pt-BR" b="0" dirty="0">
                <a:solidFill>
                  <a:srgbClr val="569CD6"/>
                </a:solidFill>
                <a:effectLst/>
                <a:latin typeface="Consolas" panose="020B0609020204030204" pitchFamily="49" charset="0"/>
              </a:rPr>
              <a:t>int</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569CD6"/>
                </a:solidFill>
                <a:effectLst/>
                <a:latin typeface="Consolas" panose="020B0609020204030204" pitchFamily="49" charset="0"/>
              </a:rPr>
              <a:t>int</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b</a:t>
            </a:r>
            <a:r>
              <a:rPr lang="pt-BR" b="0" dirty="0">
                <a:solidFill>
                  <a:srgbClr val="D4D4D4"/>
                </a:solidFill>
                <a:effectLst/>
                <a:latin typeface="Consolas" panose="020B0609020204030204" pitchFamily="49" charset="0"/>
              </a:rPr>
              <a:t>)</a:t>
            </a:r>
          </a:p>
          <a:p>
            <a:pPr marL="0" indent="0">
              <a:buNone/>
            </a:pPr>
            <a:r>
              <a:rPr lang="pt-BR" b="0" dirty="0">
                <a:solidFill>
                  <a:srgbClr val="D4D4D4"/>
                </a:solidFill>
                <a:effectLst/>
                <a:latin typeface="Consolas" panose="020B0609020204030204" pitchFamily="49" charset="0"/>
              </a:rPr>
              <a:t>{</a:t>
            </a:r>
          </a:p>
          <a:p>
            <a:pPr marL="0" indent="0">
              <a:buNone/>
            </a:pPr>
            <a:r>
              <a:rPr lang="pt-BR" b="0" dirty="0">
                <a:solidFill>
                  <a:srgbClr val="D4D4D4"/>
                </a:solidFill>
                <a:effectLst/>
                <a:latin typeface="Consolas" panose="020B0609020204030204" pitchFamily="49" charset="0"/>
              </a:rPr>
              <a:t>  </a:t>
            </a:r>
            <a:r>
              <a:rPr lang="pt-BR" b="0" dirty="0">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a+b;</a:t>
            </a:r>
          </a:p>
          <a:p>
            <a:pPr marL="0" indent="0">
              <a:buNone/>
            </a:pPr>
            <a:r>
              <a:rPr lang="pt-BR" b="0" dirty="0">
                <a:solidFill>
                  <a:srgbClr val="D4D4D4"/>
                </a:solidFill>
                <a:effectLst/>
                <a:latin typeface="Consolas" panose="020B0609020204030204" pitchFamily="49" charset="0"/>
              </a:rPr>
              <a:t>}</a:t>
            </a:r>
          </a:p>
          <a:p>
            <a:pPr marL="0" indent="0">
              <a:buNone/>
            </a:pPr>
            <a:r>
              <a:rPr lang="pt-BR" b="0" dirty="0">
                <a:solidFill>
                  <a:srgbClr val="569CD6"/>
                </a:solidFill>
                <a:effectLst/>
                <a:latin typeface="Consolas" panose="020B0609020204030204" pitchFamily="49" charset="0"/>
              </a:rPr>
              <a:t>int</a:t>
            </a:r>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main</a:t>
            </a:r>
            <a:r>
              <a:rPr lang="pt-BR" b="0" dirty="0">
                <a:solidFill>
                  <a:srgbClr val="D4D4D4"/>
                </a:solidFill>
                <a:effectLst/>
                <a:latin typeface="Consolas" panose="020B0609020204030204" pitchFamily="49" charset="0"/>
              </a:rPr>
              <a:t>()</a:t>
            </a:r>
          </a:p>
          <a:p>
            <a:pPr marL="0" indent="0">
              <a:buNone/>
            </a:pPr>
            <a:r>
              <a:rPr lang="pt-BR" b="0" dirty="0">
                <a:solidFill>
                  <a:srgbClr val="D4D4D4"/>
                </a:solidFill>
                <a:effectLst/>
                <a:latin typeface="Consolas" panose="020B0609020204030204" pitchFamily="49" charset="0"/>
              </a:rPr>
              <a:t>{</a:t>
            </a:r>
          </a:p>
          <a:p>
            <a:pPr marL="0" indent="0">
              <a:buNone/>
            </a:pPr>
            <a:r>
              <a:rPr lang="pt-BR" b="0" dirty="0">
                <a:solidFill>
                  <a:srgbClr val="D4D4D4"/>
                </a:solidFill>
                <a:effectLst/>
                <a:latin typeface="Consolas" panose="020B0609020204030204" pitchFamily="49" charset="0"/>
              </a:rPr>
              <a:t>  </a:t>
            </a:r>
            <a:r>
              <a:rPr lang="pt-BR" b="0" dirty="0">
                <a:solidFill>
                  <a:srgbClr val="569CD6"/>
                </a:solidFill>
                <a:effectLst/>
                <a:latin typeface="Consolas" panose="020B0609020204030204" pitchFamily="49" charset="0"/>
              </a:rPr>
              <a:t>int</a:t>
            </a:r>
            <a:r>
              <a:rPr lang="pt-BR" b="0" dirty="0">
                <a:solidFill>
                  <a:srgbClr val="D4D4D4"/>
                </a:solidFill>
                <a:effectLst/>
                <a:latin typeface="Consolas" panose="020B0609020204030204" pitchFamily="49" charset="0"/>
              </a:rPr>
              <a:t> num1 = </a:t>
            </a:r>
            <a:r>
              <a:rPr lang="pt-BR" b="0" dirty="0">
                <a:solidFill>
                  <a:srgbClr val="B5CEA8"/>
                </a:solidFill>
                <a:effectLst/>
                <a:latin typeface="Consolas" panose="020B0609020204030204" pitchFamily="49" charset="0"/>
              </a:rPr>
              <a:t>10</a:t>
            </a:r>
            <a:r>
              <a:rPr lang="pt-BR" b="0" dirty="0">
                <a:solidFill>
                  <a:srgbClr val="D4D4D4"/>
                </a:solidFill>
                <a:effectLst/>
                <a:latin typeface="Consolas" panose="020B0609020204030204" pitchFamily="49" charset="0"/>
              </a:rPr>
              <a:t>, num2 = </a:t>
            </a:r>
            <a:r>
              <a:rPr lang="pt-BR" b="0" dirty="0">
                <a:solidFill>
                  <a:srgbClr val="B5CEA8"/>
                </a:solidFill>
                <a:effectLst/>
                <a:latin typeface="Consolas" panose="020B0609020204030204" pitchFamily="49" charset="0"/>
              </a:rPr>
              <a:t>20</a:t>
            </a:r>
            <a:r>
              <a:rPr lang="pt-BR" b="0" dirty="0">
                <a:solidFill>
                  <a:srgbClr val="D4D4D4"/>
                </a:solidFill>
                <a:effectLst/>
                <a:latin typeface="Consolas" panose="020B0609020204030204" pitchFamily="49" charset="0"/>
              </a:rPr>
              <a:t>, res;</a:t>
            </a:r>
          </a:p>
          <a:p>
            <a:pPr marL="0" indent="0">
              <a:buNone/>
            </a:pPr>
            <a:r>
              <a:rPr lang="pt-BR" b="0" dirty="0">
                <a:solidFill>
                  <a:srgbClr val="D4D4D4"/>
                </a:solidFill>
                <a:effectLst/>
                <a:latin typeface="Consolas" panose="020B0609020204030204" pitchFamily="49" charset="0"/>
              </a:rPr>
              <a:t>  res = </a:t>
            </a:r>
            <a:r>
              <a:rPr lang="pt-BR" b="0" dirty="0">
                <a:solidFill>
                  <a:srgbClr val="DCDCAA"/>
                </a:solidFill>
                <a:effectLst/>
                <a:latin typeface="Consolas" panose="020B0609020204030204" pitchFamily="49" charset="0"/>
              </a:rPr>
              <a:t>sum</a:t>
            </a:r>
            <a:r>
              <a:rPr lang="pt-BR" b="0" dirty="0">
                <a:solidFill>
                  <a:srgbClr val="D4D4D4"/>
                </a:solidFill>
                <a:effectLst/>
                <a:latin typeface="Consolas" panose="020B0609020204030204" pitchFamily="49" charset="0"/>
              </a:rPr>
              <a:t>(num1, num2);</a:t>
            </a:r>
          </a:p>
          <a:p>
            <a:pPr marL="0" indent="0">
              <a:buNone/>
            </a:pPr>
            <a:r>
              <a:rPr lang="pt-BR" b="0" dirty="0">
                <a:solidFill>
                  <a:srgbClr val="D4D4D4"/>
                </a:solidFill>
                <a:effectLst/>
                <a:latin typeface="Consolas" panose="020B0609020204030204" pitchFamily="49" charset="0"/>
              </a:rPr>
              <a:t>  </a:t>
            </a:r>
            <a:r>
              <a:rPr lang="pt-BR" b="0" dirty="0">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t>
            </a:r>
            <a:r>
              <a:rPr lang="pt-BR" b="0" dirty="0">
                <a:solidFill>
                  <a:srgbClr val="B5CEA8"/>
                </a:solidFill>
                <a:effectLst/>
                <a:latin typeface="Consolas" panose="020B0609020204030204" pitchFamily="49" charset="0"/>
              </a:rPr>
              <a:t>0</a:t>
            </a:r>
            <a:r>
              <a:rPr lang="pt-BR" b="0" dirty="0">
                <a:solidFill>
                  <a:srgbClr val="D4D4D4"/>
                </a:solidFill>
                <a:effectLst/>
                <a:latin typeface="Consolas" panose="020B0609020204030204" pitchFamily="49" charset="0"/>
              </a:rPr>
              <a:t>;</a:t>
            </a:r>
          </a:p>
          <a:p>
            <a:pPr marL="0" indent="0">
              <a:buNone/>
            </a:pPr>
            <a:r>
              <a:rPr lang="pt-BR"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31660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9DC8-C0AA-B55D-E51B-190B06C87722}"/>
              </a:ext>
            </a:extLst>
          </p:cNvPr>
          <p:cNvSpPr>
            <a:spLocks noGrp="1"/>
          </p:cNvSpPr>
          <p:nvPr>
            <p:ph type="title"/>
          </p:nvPr>
        </p:nvSpPr>
        <p:spPr/>
        <p:txBody>
          <a:bodyPr/>
          <a:lstStyle/>
          <a:p>
            <a:r>
              <a:rPr lang="en-US" b="0" i="0" dirty="0">
                <a:solidFill>
                  <a:srgbClr val="610B38"/>
                </a:solidFill>
                <a:effectLst/>
                <a:latin typeface="erdana"/>
              </a:rPr>
              <a:t>Advantage of functions in C</a:t>
            </a:r>
            <a:endParaRPr lang="en-IN" dirty="0"/>
          </a:p>
        </p:txBody>
      </p:sp>
      <p:sp>
        <p:nvSpPr>
          <p:cNvPr id="3" name="Content Placeholder 2">
            <a:extLst>
              <a:ext uri="{FF2B5EF4-FFF2-40B4-BE49-F238E27FC236}">
                <a16:creationId xmlns:a16="http://schemas.microsoft.com/office/drawing/2014/main" id="{52DDF84A-0E6E-6355-861C-A69485E1D916}"/>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There are the following advantages of C functions.</a:t>
            </a:r>
          </a:p>
          <a:p>
            <a:pPr algn="just">
              <a:buFont typeface="Arial" panose="020B0604020202020204" pitchFamily="34" charset="0"/>
              <a:buChar char="•"/>
            </a:pPr>
            <a:r>
              <a:rPr lang="en-US" b="0" i="0" dirty="0">
                <a:solidFill>
                  <a:srgbClr val="000000"/>
                </a:solidFill>
                <a:effectLst/>
                <a:latin typeface="inter-regular"/>
              </a:rPr>
              <a:t>By using functions, we can avoid rewriting same logic/code again and again in a program.</a:t>
            </a:r>
          </a:p>
          <a:p>
            <a:pPr algn="just">
              <a:buFont typeface="Arial" panose="020B0604020202020204" pitchFamily="34" charset="0"/>
              <a:buChar char="•"/>
            </a:pPr>
            <a:r>
              <a:rPr lang="en-US" b="0" i="0" dirty="0">
                <a:solidFill>
                  <a:srgbClr val="000000"/>
                </a:solidFill>
                <a:effectLst/>
                <a:latin typeface="inter-regular"/>
              </a:rPr>
              <a:t>We can call C functions any number of times in a program and from any place in a program.</a:t>
            </a:r>
          </a:p>
          <a:p>
            <a:pPr algn="just">
              <a:buFont typeface="Arial" panose="020B0604020202020204" pitchFamily="34" charset="0"/>
              <a:buChar char="•"/>
            </a:pPr>
            <a:r>
              <a:rPr lang="en-US" b="0" i="0" dirty="0">
                <a:solidFill>
                  <a:srgbClr val="000000"/>
                </a:solidFill>
                <a:effectLst/>
                <a:latin typeface="inter-regular"/>
              </a:rPr>
              <a:t>We can track a large C program easily when it is divided into multiple functions.</a:t>
            </a:r>
          </a:p>
          <a:p>
            <a:pPr algn="just">
              <a:buFont typeface="Arial" panose="020B0604020202020204" pitchFamily="34" charset="0"/>
              <a:buChar char="•"/>
            </a:pPr>
            <a:r>
              <a:rPr lang="en-US" b="0" i="0" dirty="0">
                <a:solidFill>
                  <a:srgbClr val="000000"/>
                </a:solidFill>
                <a:effectLst/>
                <a:latin typeface="inter-regular"/>
              </a:rPr>
              <a:t>Reusability is the main achievement of C functions.</a:t>
            </a:r>
          </a:p>
          <a:p>
            <a:pPr algn="just">
              <a:buFont typeface="Arial" panose="020B0604020202020204" pitchFamily="34" charset="0"/>
              <a:buChar char="•"/>
            </a:pPr>
            <a:r>
              <a:rPr lang="en-US" b="0" i="0" dirty="0">
                <a:solidFill>
                  <a:srgbClr val="000000"/>
                </a:solidFill>
                <a:effectLst/>
                <a:latin typeface="inter-regular"/>
              </a:rPr>
              <a:t>However, Function calling is always a overhead in a C program.</a:t>
            </a:r>
          </a:p>
          <a:p>
            <a:endParaRPr lang="en-IN" dirty="0"/>
          </a:p>
        </p:txBody>
      </p:sp>
    </p:spTree>
    <p:extLst>
      <p:ext uri="{BB962C8B-B14F-4D97-AF65-F5344CB8AC3E}">
        <p14:creationId xmlns:p14="http://schemas.microsoft.com/office/powerpoint/2010/main" val="228381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A1DD-B6EC-1AE5-3CA7-BEF2A6B76E22}"/>
              </a:ext>
            </a:extLst>
          </p:cNvPr>
          <p:cNvSpPr>
            <a:spLocks noGrp="1"/>
          </p:cNvSpPr>
          <p:nvPr>
            <p:ph type="title"/>
          </p:nvPr>
        </p:nvSpPr>
        <p:spPr/>
        <p:txBody>
          <a:bodyPr>
            <a:normAutofit/>
          </a:bodyPr>
          <a:lstStyle/>
          <a:p>
            <a:r>
              <a:rPr lang="en-US" b="1" dirty="0"/>
              <a:t>Important Terms in Functions</a:t>
            </a:r>
            <a:endParaRPr lang="en-IN" b="1" dirty="0"/>
          </a:p>
        </p:txBody>
      </p:sp>
      <p:sp>
        <p:nvSpPr>
          <p:cNvPr id="3" name="Content Placeholder 2">
            <a:extLst>
              <a:ext uri="{FF2B5EF4-FFF2-40B4-BE49-F238E27FC236}">
                <a16:creationId xmlns:a16="http://schemas.microsoft.com/office/drawing/2014/main" id="{AA2236D9-5872-4112-7D8C-C0901540A0E1}"/>
              </a:ext>
            </a:extLst>
          </p:cNvPr>
          <p:cNvSpPr>
            <a:spLocks noGrp="1"/>
          </p:cNvSpPr>
          <p:nvPr>
            <p:ph idx="1"/>
          </p:nvPr>
        </p:nvSpPr>
        <p:spPr/>
        <p:txBody>
          <a:bodyPr/>
          <a:lstStyle/>
          <a:p>
            <a:pPr algn="l" fontAlgn="base"/>
            <a:r>
              <a:rPr lang="en-IN" sz="3200" i="0" dirty="0">
                <a:solidFill>
                  <a:srgbClr val="273239"/>
                </a:solidFill>
                <a:effectLst/>
                <a:latin typeface="urw-din"/>
              </a:rPr>
              <a:t>Function Declarations</a:t>
            </a:r>
          </a:p>
          <a:p>
            <a:r>
              <a:rPr lang="en-IN" sz="3200" i="0" dirty="0">
                <a:solidFill>
                  <a:srgbClr val="273239"/>
                </a:solidFill>
                <a:effectLst/>
                <a:latin typeface="urw-din"/>
              </a:rPr>
              <a:t>Function Definition</a:t>
            </a:r>
          </a:p>
          <a:p>
            <a:r>
              <a:rPr lang="en-IN" sz="3200" i="0" dirty="0">
                <a:solidFill>
                  <a:srgbClr val="273239"/>
                </a:solidFill>
                <a:effectLst/>
                <a:latin typeface="urw-din"/>
              </a:rPr>
              <a:t>Function Call</a:t>
            </a:r>
          </a:p>
          <a:p>
            <a:endParaRPr lang="en-IN" dirty="0"/>
          </a:p>
        </p:txBody>
      </p:sp>
    </p:spTree>
    <p:extLst>
      <p:ext uri="{BB962C8B-B14F-4D97-AF65-F5344CB8AC3E}">
        <p14:creationId xmlns:p14="http://schemas.microsoft.com/office/powerpoint/2010/main" val="265300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4197-1BCF-98DE-3D43-62A6A116E816}"/>
              </a:ext>
            </a:extLst>
          </p:cNvPr>
          <p:cNvSpPr>
            <a:spLocks noGrp="1"/>
          </p:cNvSpPr>
          <p:nvPr>
            <p:ph type="title"/>
          </p:nvPr>
        </p:nvSpPr>
        <p:spPr/>
        <p:txBody>
          <a:bodyPr/>
          <a:lstStyle/>
          <a:p>
            <a:r>
              <a:rPr lang="en-IN" sz="4400" b="1" i="0" dirty="0">
                <a:solidFill>
                  <a:srgbClr val="273239"/>
                </a:solidFill>
                <a:effectLst/>
                <a:latin typeface="urw-din"/>
              </a:rPr>
              <a:t>Function Declarations</a:t>
            </a:r>
            <a:endParaRPr lang="en-IN" b="1" dirty="0"/>
          </a:p>
        </p:txBody>
      </p:sp>
      <p:sp>
        <p:nvSpPr>
          <p:cNvPr id="3" name="Content Placeholder 2">
            <a:extLst>
              <a:ext uri="{FF2B5EF4-FFF2-40B4-BE49-F238E27FC236}">
                <a16:creationId xmlns:a16="http://schemas.microsoft.com/office/drawing/2014/main" id="{CF38BA99-7C0F-6B2B-67C6-F3DBF5FF61E7}"/>
              </a:ext>
            </a:extLst>
          </p:cNvPr>
          <p:cNvSpPr>
            <a:spLocks noGrp="1"/>
          </p:cNvSpPr>
          <p:nvPr>
            <p:ph idx="1"/>
          </p:nvPr>
        </p:nvSpPr>
        <p:spPr/>
        <p:txBody>
          <a:bodyPr/>
          <a:lstStyle/>
          <a:p>
            <a:r>
              <a:rPr lang="en-US" b="0" i="0" dirty="0">
                <a:solidFill>
                  <a:srgbClr val="273239"/>
                </a:solidFill>
                <a:effectLst/>
                <a:latin typeface="urw-din"/>
              </a:rPr>
              <a:t>Function declarations tell the compiler how many parameters a function takes, what kinds of parameters it returns, and what types of data it takes. Function declarations do not need to include parameter names, but definitions must. </a:t>
            </a:r>
          </a:p>
          <a:p>
            <a:endParaRPr lang="en-US" dirty="0">
              <a:solidFill>
                <a:srgbClr val="273239"/>
              </a:solidFill>
              <a:latin typeface="urw-din"/>
            </a:endParaRPr>
          </a:p>
          <a:p>
            <a:endParaRPr lang="en-IN" dirty="0"/>
          </a:p>
        </p:txBody>
      </p:sp>
    </p:spTree>
    <p:extLst>
      <p:ext uri="{BB962C8B-B14F-4D97-AF65-F5344CB8AC3E}">
        <p14:creationId xmlns:p14="http://schemas.microsoft.com/office/powerpoint/2010/main" val="1668119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205</TotalTime>
  <Words>2380</Words>
  <Application>Microsoft Office PowerPoint</Application>
  <PresentationFormat>Widescreen</PresentationFormat>
  <Paragraphs>258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Consolas</vt:lpstr>
      <vt:lpstr>erdana</vt:lpstr>
      <vt:lpstr>Garamond</vt:lpstr>
      <vt:lpstr>Helvetica</vt:lpstr>
      <vt:lpstr>inter-regular</vt:lpstr>
      <vt:lpstr>urw-din</vt:lpstr>
      <vt:lpstr>Organic</vt:lpstr>
      <vt:lpstr>Introductions To Functions</vt:lpstr>
      <vt:lpstr>What is Function?</vt:lpstr>
      <vt:lpstr>What is Function?</vt:lpstr>
      <vt:lpstr>What is Function?</vt:lpstr>
      <vt:lpstr>Arguments Vs Parameters</vt:lpstr>
      <vt:lpstr>PowerPoint Presentation</vt:lpstr>
      <vt:lpstr>Advantage of functions in C</vt:lpstr>
      <vt:lpstr>Important Terms in Functions</vt:lpstr>
      <vt:lpstr>Function Declarations</vt:lpstr>
      <vt:lpstr>Function Declarations</vt:lpstr>
      <vt:lpstr>Function Definition</vt:lpstr>
      <vt:lpstr>Function Call</vt:lpstr>
      <vt:lpstr>Function Call</vt:lpstr>
      <vt:lpstr>Types of Functions</vt:lpstr>
      <vt:lpstr>User Defined Function</vt:lpstr>
      <vt:lpstr>User Defined Function</vt:lpstr>
      <vt:lpstr>User Defined Function</vt:lpstr>
      <vt:lpstr>Library Function</vt:lpstr>
      <vt:lpstr>Library Function</vt:lpstr>
      <vt:lpstr>PowerPoint Presentation</vt:lpstr>
      <vt:lpstr>Passing Parameters to Functions</vt:lpstr>
      <vt:lpstr>Passing Parameters to Functions</vt:lpstr>
      <vt:lpstr>Passing Parameters to Functions</vt:lpstr>
      <vt:lpstr>Pass by value</vt:lpstr>
      <vt:lpstr>Pass by value</vt:lpstr>
      <vt:lpstr>Pass by Reference</vt:lpstr>
      <vt:lpstr>Pass by Reference</vt:lpstr>
      <vt:lpstr>Function Arguments and Return values</vt:lpstr>
      <vt:lpstr>Function Arguments and Return values</vt:lpstr>
      <vt:lpstr>Function Arguments and Return values</vt:lpstr>
      <vt:lpstr>Function Arguments and Return values</vt:lpstr>
      <vt:lpstr>Function Arguments and Return values</vt:lpstr>
      <vt:lpstr>Function Arguments and Return values</vt:lpstr>
      <vt:lpstr>Practical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 To Functions</dc:title>
  <dc:creator>aditi gedam</dc:creator>
  <cp:lastModifiedBy>aditi gedam</cp:lastModifiedBy>
  <cp:revision>5</cp:revision>
  <dcterms:created xsi:type="dcterms:W3CDTF">2023-01-17T03:33:07Z</dcterms:created>
  <dcterms:modified xsi:type="dcterms:W3CDTF">2023-01-17T07:14:52Z</dcterms:modified>
</cp:coreProperties>
</file>