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E74EC9-8811-4658-A148-D0FA206BADFA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257"/>
            <p14:sldId id="258"/>
            <p14:sldId id="259"/>
            <p14:sldId id="260"/>
            <p14:sldId id="261"/>
          </p14:sldIdLst>
        </p14:section>
        <p14:section name="till45" id="{295A1058-EEB8-4E56-88B6-10F058068B7C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45" id="{86A8E76C-41C1-4477-A7C8-9F1E9F333940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i gedam" initials="ag" lastIdx="2" clrIdx="0">
    <p:extLst>
      <p:ext uri="{19B8F6BF-5375-455C-9EA6-DF929625EA0E}">
        <p15:presenceInfo xmlns:p15="http://schemas.microsoft.com/office/powerpoint/2012/main" userId="257a1b34eaa63f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2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16T00:43:23.723" idx="1">
    <p:pos x="5293" y="-19"/>
    <p:text>run time vat=riable data</p:text>
    <p:extLst>
      <p:ext uri="{C676402C-5697-4E1C-873F-D02D1690AC5C}">
        <p15:threadingInfo xmlns:p15="http://schemas.microsoft.com/office/powerpoint/2012/main" timeZoneBias="-330"/>
      </p:ext>
    </p:extLst>
  </p:cm>
  <p:cm authorId="1" dt="2023-01-16T00:43:57.701" idx="2">
    <p:pos x="5293" y="77"/>
    <p:text>Information about the running system since last boot, e.g., currently logged-in users and running daemons.</p:text>
    <p:extLst>
      <p:ext uri="{C676402C-5697-4E1C-873F-D02D1690AC5C}">
        <p15:threadingInfo xmlns:p15="http://schemas.microsoft.com/office/powerpoint/2012/main" timeZoneBias="-33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695" y="5944933"/>
            <a:ext cx="6530340" cy="913130"/>
          </a:xfrm>
          <a:custGeom>
            <a:avLst/>
            <a:gdLst/>
            <a:ahLst/>
            <a:cxnLst/>
            <a:rect l="l" t="t" r="r" b="b"/>
            <a:pathLst>
              <a:path w="6530340" h="913129">
                <a:moveTo>
                  <a:pt x="114278" y="21357"/>
                </a:moveTo>
                <a:lnTo>
                  <a:pt x="4849012" y="913063"/>
                </a:lnTo>
                <a:lnTo>
                  <a:pt x="6529862" y="913063"/>
                </a:lnTo>
                <a:lnTo>
                  <a:pt x="114278" y="21357"/>
                </a:lnTo>
                <a:close/>
              </a:path>
              <a:path w="6530340" h="913129">
                <a:moveTo>
                  <a:pt x="876" y="0"/>
                </a:moveTo>
                <a:lnTo>
                  <a:pt x="0" y="5473"/>
                </a:lnTo>
                <a:lnTo>
                  <a:pt x="114278" y="21357"/>
                </a:lnTo>
                <a:lnTo>
                  <a:pt x="876" y="0"/>
                </a:lnTo>
                <a:close/>
              </a:path>
            </a:pathLst>
          </a:custGeom>
          <a:solidFill>
            <a:srgbClr val="E7ACA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623" y="5939015"/>
            <a:ext cx="4869180" cy="919480"/>
          </a:xfrm>
          <a:custGeom>
            <a:avLst/>
            <a:gdLst/>
            <a:ahLst/>
            <a:cxnLst/>
            <a:rect l="l" t="t" r="r" b="b"/>
            <a:pathLst>
              <a:path w="4869180" h="919479">
                <a:moveTo>
                  <a:pt x="0" y="0"/>
                </a:moveTo>
                <a:lnTo>
                  <a:pt x="10566" y="6349"/>
                </a:lnTo>
                <a:lnTo>
                  <a:pt x="3825190" y="918982"/>
                </a:lnTo>
                <a:lnTo>
                  <a:pt x="4869168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789674"/>
            <a:ext cx="4529328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4472"/>
            <a:ext cx="4495141" cy="1073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273647"/>
            <a:ext cx="1753108" cy="5843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5492" y="851357"/>
            <a:ext cx="1085278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5492" y="3290442"/>
            <a:ext cx="10852150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5164" y="123436"/>
            <a:ext cx="7251192" cy="871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1153159"/>
            <a:ext cx="11179175" cy="3493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When </a:t>
            </a:r>
            <a:r>
              <a:rPr sz="3200" b="1" spc="-5" dirty="0">
                <a:latin typeface="Arial"/>
                <a:cs typeface="Arial"/>
              </a:rPr>
              <a:t>talking </a:t>
            </a:r>
            <a:r>
              <a:rPr sz="3200" b="1" dirty="0">
                <a:latin typeface="Arial"/>
                <a:cs typeface="Arial"/>
              </a:rPr>
              <a:t>about the </a:t>
            </a:r>
            <a:r>
              <a:rPr sz="3200" b="1" spc="-5" dirty="0">
                <a:latin typeface="Arial"/>
                <a:cs typeface="Arial"/>
              </a:rPr>
              <a:t>differences between virtual </a:t>
            </a:r>
            <a:r>
              <a:rPr sz="3200" b="1" dirty="0">
                <a:latin typeface="Arial"/>
                <a:cs typeface="Arial"/>
              </a:rPr>
              <a:t>and  </a:t>
            </a:r>
            <a:r>
              <a:rPr sz="3200" b="1" spc="-5" dirty="0">
                <a:latin typeface="Arial"/>
                <a:cs typeface="Arial"/>
              </a:rPr>
              <a:t>physical </a:t>
            </a:r>
            <a:r>
              <a:rPr sz="3200" b="1" spc="-40" dirty="0">
                <a:latin typeface="Arial"/>
                <a:cs typeface="Arial"/>
              </a:rPr>
              <a:t>memory,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biggest </a:t>
            </a:r>
            <a:r>
              <a:rPr sz="3200" b="1" dirty="0">
                <a:latin typeface="Arial"/>
                <a:cs typeface="Arial"/>
              </a:rPr>
              <a:t>distinction commonly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made  is to </a:t>
            </a:r>
            <a:r>
              <a:rPr sz="3200" b="1" spc="-5" dirty="0">
                <a:latin typeface="Arial"/>
                <a:cs typeface="Arial"/>
              </a:rPr>
              <a:t>speed. </a:t>
            </a:r>
            <a:r>
              <a:rPr sz="3200" b="1" dirty="0">
                <a:latin typeface="Arial"/>
                <a:cs typeface="Arial"/>
              </a:rPr>
              <a:t>RAM is </a:t>
            </a:r>
            <a:r>
              <a:rPr sz="3200" b="1" spc="-5" dirty="0">
                <a:latin typeface="Arial"/>
                <a:cs typeface="Arial"/>
              </a:rPr>
              <a:t>considerably faster </a:t>
            </a:r>
            <a:r>
              <a:rPr sz="3200" b="1" dirty="0">
                <a:latin typeface="Arial"/>
                <a:cs typeface="Arial"/>
              </a:rPr>
              <a:t>than </a:t>
            </a:r>
            <a:r>
              <a:rPr sz="3200" b="1" spc="-5" dirty="0">
                <a:latin typeface="Arial"/>
                <a:cs typeface="Arial"/>
              </a:rPr>
              <a:t>virtual  </a:t>
            </a:r>
            <a:r>
              <a:rPr sz="3200" b="1" spc="-40" dirty="0">
                <a:latin typeface="Arial"/>
                <a:cs typeface="Arial"/>
              </a:rPr>
              <a:t>memory. </a:t>
            </a:r>
            <a:r>
              <a:rPr sz="3200" b="1" dirty="0">
                <a:latin typeface="Arial"/>
                <a:cs typeface="Arial"/>
              </a:rPr>
              <a:t>RAM, </a:t>
            </a:r>
            <a:r>
              <a:rPr sz="3200" b="1" spc="-25" dirty="0">
                <a:latin typeface="Arial"/>
                <a:cs typeface="Arial"/>
              </a:rPr>
              <a:t>however, </a:t>
            </a:r>
            <a:r>
              <a:rPr sz="3200" b="1" dirty="0">
                <a:latin typeface="Arial"/>
                <a:cs typeface="Arial"/>
              </a:rPr>
              <a:t>tends to be more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expensive.</a:t>
            </a:r>
            <a:endParaRPr sz="3200" dirty="0">
              <a:latin typeface="Arial"/>
              <a:cs typeface="Arial"/>
            </a:endParaRPr>
          </a:p>
          <a:p>
            <a:pPr marL="12700" marR="85090">
              <a:lnSpc>
                <a:spcPct val="100000"/>
              </a:lnSpc>
              <a:spcBef>
                <a:spcPts val="409"/>
              </a:spcBef>
            </a:pPr>
            <a:r>
              <a:rPr sz="3200" b="1" dirty="0">
                <a:latin typeface="Arial"/>
                <a:cs typeface="Arial"/>
              </a:rPr>
              <a:t>When a computer requires </a:t>
            </a:r>
            <a:r>
              <a:rPr sz="3200" b="1" spc="-5" dirty="0">
                <a:latin typeface="Arial"/>
                <a:cs typeface="Arial"/>
              </a:rPr>
              <a:t>storage, </a:t>
            </a:r>
            <a:r>
              <a:rPr sz="3200" b="1" dirty="0">
                <a:latin typeface="Arial"/>
                <a:cs typeface="Arial"/>
              </a:rPr>
              <a:t>RAM is the first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used.  </a:t>
            </a:r>
            <a:r>
              <a:rPr sz="3200" b="1" spc="-10" dirty="0">
                <a:latin typeface="Arial"/>
                <a:cs typeface="Arial"/>
              </a:rPr>
              <a:t>Virtual </a:t>
            </a:r>
            <a:r>
              <a:rPr sz="3200" b="1" spc="-40" dirty="0">
                <a:latin typeface="Arial"/>
                <a:cs typeface="Arial"/>
              </a:rPr>
              <a:t>memory, </a:t>
            </a:r>
            <a:r>
              <a:rPr sz="3200" b="1" dirty="0">
                <a:latin typeface="Arial"/>
                <a:cs typeface="Arial"/>
              </a:rPr>
              <a:t>which is </a:t>
            </a:r>
            <a:r>
              <a:rPr sz="3200" b="1" spc="-30" dirty="0">
                <a:latin typeface="Arial"/>
                <a:cs typeface="Arial"/>
              </a:rPr>
              <a:t>slower, </a:t>
            </a:r>
            <a:r>
              <a:rPr sz="3200" b="1" dirty="0">
                <a:latin typeface="Arial"/>
                <a:cs typeface="Arial"/>
              </a:rPr>
              <a:t>is </a:t>
            </a:r>
            <a:r>
              <a:rPr sz="3200" b="1" spc="-5" dirty="0">
                <a:latin typeface="Arial"/>
                <a:cs typeface="Arial"/>
              </a:rPr>
              <a:t>used </a:t>
            </a:r>
            <a:r>
              <a:rPr sz="3200" b="1" dirty="0">
                <a:latin typeface="Arial"/>
                <a:cs typeface="Arial"/>
              </a:rPr>
              <a:t>only when the  RAM is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filled.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568" y="1430782"/>
            <a:ext cx="8169275" cy="1296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File </a:t>
            </a:r>
            <a:r>
              <a:rPr sz="3200" b="1" spc="-5" dirty="0">
                <a:latin typeface="Arial"/>
                <a:cs typeface="Arial"/>
              </a:rPr>
              <a:t>System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Structure,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231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Navigation Commands (cd, </a:t>
            </a:r>
            <a:r>
              <a:rPr sz="3200" b="1" spc="-5" dirty="0">
                <a:latin typeface="Arial"/>
                <a:cs typeface="Arial"/>
              </a:rPr>
              <a:t>ls, and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pwd)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24070" y="373379"/>
            <a:ext cx="4917949" cy="37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29921"/>
            <a:ext cx="11322685" cy="600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The Linux File Hierarchy </a:t>
            </a:r>
            <a:r>
              <a:rPr sz="2800" b="1" dirty="0">
                <a:latin typeface="Arial"/>
                <a:cs typeface="Arial"/>
              </a:rPr>
              <a:t>Structure </a:t>
            </a:r>
            <a:r>
              <a:rPr sz="2800" b="1" spc="-5" dirty="0">
                <a:latin typeface="Arial"/>
                <a:cs typeface="Arial"/>
              </a:rPr>
              <a:t>or </a:t>
            </a:r>
            <a:r>
              <a:rPr sz="2800" b="1" dirty="0">
                <a:latin typeface="Arial"/>
                <a:cs typeface="Arial"/>
              </a:rPr>
              <a:t>the </a:t>
            </a:r>
            <a:r>
              <a:rPr sz="2800" b="1" spc="-5" dirty="0">
                <a:latin typeface="Arial"/>
                <a:cs typeface="Arial"/>
              </a:rPr>
              <a:t>Filesystem </a:t>
            </a:r>
            <a:r>
              <a:rPr sz="2800" b="1" dirty="0">
                <a:latin typeface="Arial"/>
                <a:cs typeface="Arial"/>
              </a:rPr>
              <a:t>Hierarchy  </a:t>
            </a:r>
            <a:r>
              <a:rPr sz="2800" b="1" spc="-5" dirty="0">
                <a:latin typeface="Arial"/>
                <a:cs typeface="Arial"/>
              </a:rPr>
              <a:t>Standard (FHS) </a:t>
            </a:r>
            <a:r>
              <a:rPr sz="2800" b="1" dirty="0">
                <a:latin typeface="Arial"/>
                <a:cs typeface="Arial"/>
              </a:rPr>
              <a:t>defines </a:t>
            </a:r>
            <a:r>
              <a:rPr sz="2800" b="1" spc="-5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directory structure and </a:t>
            </a:r>
            <a:r>
              <a:rPr sz="2800" b="1" spc="5" dirty="0">
                <a:latin typeface="Arial"/>
                <a:cs typeface="Arial"/>
              </a:rPr>
              <a:t>directory  </a:t>
            </a:r>
            <a:r>
              <a:rPr sz="2800" b="1" dirty="0">
                <a:latin typeface="Arial"/>
                <a:cs typeface="Arial"/>
              </a:rPr>
              <a:t>contents </a:t>
            </a:r>
            <a:r>
              <a:rPr sz="2800" b="1" spc="-5" dirty="0">
                <a:latin typeface="Arial"/>
                <a:cs typeface="Arial"/>
              </a:rPr>
              <a:t>in Unix-like operating </a:t>
            </a:r>
            <a:r>
              <a:rPr sz="2800" b="1" dirty="0">
                <a:latin typeface="Arial"/>
                <a:cs typeface="Arial"/>
              </a:rPr>
              <a:t>systems. </a:t>
            </a:r>
            <a:r>
              <a:rPr sz="2800" b="1" spc="-5" dirty="0">
                <a:latin typeface="Arial"/>
                <a:cs typeface="Arial"/>
              </a:rPr>
              <a:t>It is maintained </a:t>
            </a:r>
            <a:r>
              <a:rPr sz="2800" b="1" dirty="0">
                <a:latin typeface="Arial"/>
                <a:cs typeface="Arial"/>
              </a:rPr>
              <a:t>by the  </a:t>
            </a:r>
            <a:r>
              <a:rPr sz="2800" b="1" spc="-10" dirty="0">
                <a:latin typeface="Arial"/>
                <a:cs typeface="Arial"/>
              </a:rPr>
              <a:t>Linux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Foundation.</a:t>
            </a:r>
            <a:endParaRPr sz="2800">
              <a:latin typeface="Arial"/>
              <a:cs typeface="Arial"/>
            </a:endParaRPr>
          </a:p>
          <a:p>
            <a:pPr marL="464820" marR="8890" indent="-452755" algn="just">
              <a:lnSpc>
                <a:spcPct val="100000"/>
              </a:lnSpc>
              <a:buClr>
                <a:srgbClr val="D16248"/>
              </a:buClr>
              <a:buSzPct val="67857"/>
              <a:buFont typeface="Wingdings"/>
              <a:buChar char=""/>
              <a:tabLst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In the FHS, all files and directories appear under the </a:t>
            </a:r>
            <a:r>
              <a:rPr sz="2800" b="1" dirty="0">
                <a:latin typeface="Arial"/>
                <a:cs typeface="Arial"/>
              </a:rPr>
              <a:t>root  directory </a:t>
            </a:r>
            <a:r>
              <a:rPr sz="2800" b="1" spc="-10" dirty="0">
                <a:latin typeface="Arial"/>
                <a:cs typeface="Arial"/>
              </a:rPr>
              <a:t>/, </a:t>
            </a:r>
            <a:r>
              <a:rPr sz="2800" b="1" spc="-5" dirty="0">
                <a:latin typeface="Arial"/>
                <a:cs typeface="Arial"/>
              </a:rPr>
              <a:t>even if </a:t>
            </a:r>
            <a:r>
              <a:rPr sz="2800" b="1" dirty="0">
                <a:latin typeface="Arial"/>
                <a:cs typeface="Arial"/>
              </a:rPr>
              <a:t>they </a:t>
            </a:r>
            <a:r>
              <a:rPr sz="2800" b="1" spc="-5" dirty="0">
                <a:latin typeface="Arial"/>
                <a:cs typeface="Arial"/>
              </a:rPr>
              <a:t>are stored </a:t>
            </a:r>
            <a:r>
              <a:rPr sz="2800" b="1" spc="-10" dirty="0">
                <a:latin typeface="Arial"/>
                <a:cs typeface="Arial"/>
              </a:rPr>
              <a:t>on </a:t>
            </a:r>
            <a:r>
              <a:rPr sz="2800" b="1" spc="-5" dirty="0">
                <a:latin typeface="Arial"/>
                <a:cs typeface="Arial"/>
              </a:rPr>
              <a:t>different physical </a:t>
            </a:r>
            <a:r>
              <a:rPr sz="2800" b="1" spc="-15" dirty="0">
                <a:latin typeface="Arial"/>
                <a:cs typeface="Arial"/>
              </a:rPr>
              <a:t>or  </a:t>
            </a:r>
            <a:r>
              <a:rPr sz="2800" b="1" spc="-5" dirty="0">
                <a:latin typeface="Arial"/>
                <a:cs typeface="Arial"/>
              </a:rPr>
              <a:t>virtual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devices.</a:t>
            </a:r>
            <a:endParaRPr sz="2800">
              <a:latin typeface="Arial"/>
              <a:cs typeface="Arial"/>
            </a:endParaRPr>
          </a:p>
          <a:p>
            <a:pPr marL="464820" marR="7620" indent="-452755" algn="just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5455" algn="l"/>
              </a:tabLst>
            </a:pPr>
            <a:r>
              <a:rPr sz="2800" b="1" spc="-10" dirty="0">
                <a:latin typeface="Arial"/>
                <a:cs typeface="Arial"/>
              </a:rPr>
              <a:t>Some </a:t>
            </a:r>
            <a:r>
              <a:rPr sz="2800" b="1" spc="-5" dirty="0">
                <a:latin typeface="Arial"/>
                <a:cs typeface="Arial"/>
              </a:rPr>
              <a:t>of these directories </a:t>
            </a:r>
            <a:r>
              <a:rPr sz="2800" b="1" dirty="0">
                <a:latin typeface="Arial"/>
                <a:cs typeface="Arial"/>
              </a:rPr>
              <a:t>only exist on </a:t>
            </a:r>
            <a:r>
              <a:rPr sz="2800" b="1" spc="-5" dirty="0">
                <a:latin typeface="Arial"/>
                <a:cs typeface="Arial"/>
              </a:rPr>
              <a:t>a </a:t>
            </a:r>
            <a:r>
              <a:rPr sz="2800" b="1" dirty="0">
                <a:latin typeface="Arial"/>
                <a:cs typeface="Arial"/>
              </a:rPr>
              <a:t>particular </a:t>
            </a:r>
            <a:r>
              <a:rPr sz="2800" b="1" spc="-5" dirty="0">
                <a:latin typeface="Arial"/>
                <a:cs typeface="Arial"/>
              </a:rPr>
              <a:t>system if  </a:t>
            </a:r>
            <a:r>
              <a:rPr sz="2800" b="1" dirty="0">
                <a:latin typeface="Arial"/>
                <a:cs typeface="Arial"/>
              </a:rPr>
              <a:t>certain subsystems, such </a:t>
            </a:r>
            <a:r>
              <a:rPr sz="2800" b="1" spc="-5" dirty="0">
                <a:latin typeface="Arial"/>
                <a:cs typeface="Arial"/>
              </a:rPr>
              <a:t>as </a:t>
            </a:r>
            <a:r>
              <a:rPr sz="2800" b="1" dirty="0">
                <a:latin typeface="Arial"/>
                <a:cs typeface="Arial"/>
              </a:rPr>
              <a:t>the </a:t>
            </a:r>
            <a:r>
              <a:rPr sz="2800" b="1" spc="-5" dirty="0">
                <a:latin typeface="Arial"/>
                <a:cs typeface="Arial"/>
              </a:rPr>
              <a:t>X </a:t>
            </a:r>
            <a:r>
              <a:rPr sz="2800" b="1" spc="-10" dirty="0">
                <a:latin typeface="Arial"/>
                <a:cs typeface="Arial"/>
              </a:rPr>
              <a:t>Window </a:t>
            </a:r>
            <a:r>
              <a:rPr sz="2800" b="1" spc="-5" dirty="0">
                <a:latin typeface="Arial"/>
                <a:cs typeface="Arial"/>
              </a:rPr>
              <a:t>System, are  </a:t>
            </a:r>
            <a:r>
              <a:rPr sz="2800" b="1" dirty="0">
                <a:latin typeface="Arial"/>
                <a:cs typeface="Arial"/>
              </a:rPr>
              <a:t>installed.</a:t>
            </a:r>
            <a:endParaRPr sz="2800">
              <a:latin typeface="Arial"/>
              <a:cs typeface="Arial"/>
            </a:endParaRPr>
          </a:p>
          <a:p>
            <a:pPr marL="464820" marR="8255" indent="-452755" algn="just">
              <a:lnSpc>
                <a:spcPct val="100000"/>
              </a:lnSpc>
              <a:buClr>
                <a:srgbClr val="D16248"/>
              </a:buClr>
              <a:buSzPct val="67857"/>
              <a:buFont typeface="Wingdings"/>
              <a:buChar char=""/>
              <a:tabLst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Most of these directories exist in all UNIX operating </a:t>
            </a:r>
            <a:r>
              <a:rPr sz="2800" b="1" dirty="0">
                <a:latin typeface="Arial"/>
                <a:cs typeface="Arial"/>
              </a:rPr>
              <a:t>systems  and </a:t>
            </a:r>
            <a:r>
              <a:rPr sz="2800" b="1" spc="-5" dirty="0">
                <a:latin typeface="Arial"/>
                <a:cs typeface="Arial"/>
              </a:rPr>
              <a:t>are generally </a:t>
            </a:r>
            <a:r>
              <a:rPr sz="2800" b="1" dirty="0">
                <a:latin typeface="Arial"/>
                <a:cs typeface="Arial"/>
              </a:rPr>
              <a:t>used </a:t>
            </a:r>
            <a:r>
              <a:rPr sz="2800" b="1" spc="-5" dirty="0">
                <a:latin typeface="Arial"/>
                <a:cs typeface="Arial"/>
              </a:rPr>
              <a:t>in much the same way; </a:t>
            </a:r>
            <a:r>
              <a:rPr sz="2800" b="1" spc="-20" dirty="0">
                <a:latin typeface="Arial"/>
                <a:cs typeface="Arial"/>
              </a:rPr>
              <a:t>however, </a:t>
            </a:r>
            <a:r>
              <a:rPr sz="2800" b="1" spc="-5" dirty="0">
                <a:latin typeface="Arial"/>
                <a:cs typeface="Arial"/>
              </a:rPr>
              <a:t>the  descriptions here are those </a:t>
            </a:r>
            <a:r>
              <a:rPr sz="2800" b="1" dirty="0">
                <a:latin typeface="Arial"/>
                <a:cs typeface="Arial"/>
              </a:rPr>
              <a:t>used specifically for </a:t>
            </a:r>
            <a:r>
              <a:rPr sz="2800" b="1" spc="-5" dirty="0">
                <a:latin typeface="Arial"/>
                <a:cs typeface="Arial"/>
              </a:rPr>
              <a:t>the FHS </a:t>
            </a:r>
            <a:r>
              <a:rPr sz="2800" b="1" dirty="0">
                <a:latin typeface="Arial"/>
                <a:cs typeface="Arial"/>
              </a:rPr>
              <a:t>and  </a:t>
            </a:r>
            <a:r>
              <a:rPr sz="2800" b="1" spc="-5" dirty="0">
                <a:latin typeface="Arial"/>
                <a:cs typeface="Arial"/>
              </a:rPr>
              <a:t>are </a:t>
            </a:r>
            <a:r>
              <a:rPr sz="2800" b="1" spc="-10" dirty="0">
                <a:latin typeface="Arial"/>
                <a:cs typeface="Arial"/>
              </a:rPr>
              <a:t>not </a:t>
            </a:r>
            <a:r>
              <a:rPr sz="2800" b="1" spc="-5" dirty="0">
                <a:latin typeface="Arial"/>
                <a:cs typeface="Arial"/>
              </a:rPr>
              <a:t>considered authoritative for platforms other than</a:t>
            </a:r>
            <a:r>
              <a:rPr sz="2800" b="1" spc="27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Linux.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6664" y="73278"/>
            <a:ext cx="9932035" cy="6035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25679"/>
            <a:ext cx="11321415" cy="45821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715">
              <a:lnSpc>
                <a:spcPts val="4430"/>
              </a:lnSpc>
              <a:spcBef>
                <a:spcPts val="155"/>
              </a:spcBef>
              <a:tabLst>
                <a:tab pos="841375" algn="l"/>
                <a:tab pos="1355090" algn="l"/>
                <a:tab pos="3408045" algn="l"/>
                <a:tab pos="5497830" algn="l"/>
                <a:tab pos="7943850" algn="l"/>
                <a:tab pos="9218295" algn="l"/>
                <a:tab pos="10417810" algn="l"/>
              </a:tabLst>
            </a:pPr>
            <a:r>
              <a:rPr sz="3600" b="1" dirty="0">
                <a:latin typeface="Arial"/>
                <a:cs typeface="Arial"/>
              </a:rPr>
              <a:t>1.	</a:t>
            </a:r>
            <a:r>
              <a:rPr sz="3600" dirty="0">
                <a:solidFill>
                  <a:srgbClr val="A9432B"/>
                </a:solidFill>
                <a:latin typeface="Arial Black"/>
                <a:cs typeface="Arial Black"/>
              </a:rPr>
              <a:t>/	(</a:t>
            </a:r>
            <a:r>
              <a:rPr sz="3600" spc="-105" dirty="0">
                <a:solidFill>
                  <a:srgbClr val="A9432B"/>
                </a:solidFill>
                <a:latin typeface="Arial Black"/>
                <a:cs typeface="Arial Black"/>
              </a:rPr>
              <a:t>R</a:t>
            </a:r>
            <a:r>
              <a:rPr sz="3600" dirty="0">
                <a:solidFill>
                  <a:srgbClr val="A9432B"/>
                </a:solidFill>
                <a:latin typeface="Arial Black"/>
                <a:cs typeface="Arial Black"/>
              </a:rPr>
              <a:t>oot):	</a:t>
            </a:r>
            <a:r>
              <a:rPr sz="3600" b="1" dirty="0">
                <a:latin typeface="Arial"/>
                <a:cs typeface="Arial"/>
              </a:rPr>
              <a:t>Primary	hierarchy	r</a:t>
            </a:r>
            <a:r>
              <a:rPr sz="3600" b="1" spc="-15" dirty="0">
                <a:latin typeface="Arial"/>
                <a:cs typeface="Arial"/>
              </a:rPr>
              <a:t>o</a:t>
            </a:r>
            <a:r>
              <a:rPr sz="3600" b="1" dirty="0">
                <a:latin typeface="Arial"/>
                <a:cs typeface="Arial"/>
              </a:rPr>
              <a:t>ot	and	root  </a:t>
            </a:r>
            <a:r>
              <a:rPr sz="3600" b="1" spc="-5" dirty="0">
                <a:latin typeface="Arial"/>
                <a:cs typeface="Arial"/>
              </a:rPr>
              <a:t>directory of the entire file </a:t>
            </a:r>
            <a:r>
              <a:rPr sz="3600" b="1" dirty="0">
                <a:latin typeface="Arial"/>
                <a:cs typeface="Arial"/>
              </a:rPr>
              <a:t>system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-30" dirty="0">
                <a:latin typeface="Arial"/>
                <a:cs typeface="Arial"/>
              </a:rPr>
              <a:t>hierarchy.</a:t>
            </a:r>
            <a:endParaRPr sz="3600">
              <a:latin typeface="Arial"/>
              <a:cs typeface="Arial"/>
            </a:endParaRPr>
          </a:p>
          <a:p>
            <a:pPr marL="464820" marR="5080" indent="-452755">
              <a:lnSpc>
                <a:spcPct val="100000"/>
              </a:lnSpc>
              <a:spcBef>
                <a:spcPts val="229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  <a:tab pos="1981835" algn="l"/>
                <a:tab pos="3574415" algn="l"/>
                <a:tab pos="4505960" algn="l"/>
                <a:tab pos="5589270" algn="l"/>
                <a:tab pos="7817484" algn="l"/>
                <a:tab pos="9334500" algn="l"/>
                <a:tab pos="10622280" algn="l"/>
              </a:tabLst>
            </a:pPr>
            <a:r>
              <a:rPr sz="3600" b="1" dirty="0">
                <a:latin typeface="Arial"/>
                <a:cs typeface="Arial"/>
              </a:rPr>
              <a:t>Every	sin</a:t>
            </a:r>
            <a:r>
              <a:rPr sz="3600" b="1" spc="-15" dirty="0">
                <a:latin typeface="Arial"/>
                <a:cs typeface="Arial"/>
              </a:rPr>
              <a:t>g</a:t>
            </a:r>
            <a:r>
              <a:rPr sz="3600" b="1" dirty="0">
                <a:latin typeface="Arial"/>
                <a:cs typeface="Arial"/>
              </a:rPr>
              <a:t>le	file	and	directory	starts	from	the  </a:t>
            </a:r>
            <a:r>
              <a:rPr sz="3600" b="1" spc="-5" dirty="0">
                <a:latin typeface="Arial"/>
                <a:cs typeface="Arial"/>
              </a:rPr>
              <a:t>root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directory</a:t>
            </a:r>
            <a:endParaRPr sz="3600">
              <a:latin typeface="Arial"/>
              <a:cs typeface="Arial"/>
            </a:endParaRPr>
          </a:p>
          <a:p>
            <a:pPr marL="464820" marR="76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  <a:tab pos="1497330" algn="l"/>
                <a:tab pos="2656840" algn="l"/>
                <a:tab pos="3764915" algn="l"/>
                <a:tab pos="4950460" algn="l"/>
                <a:tab pos="5958205" algn="l"/>
                <a:tab pos="6861809" algn="l"/>
                <a:tab pos="8096250" algn="l"/>
                <a:tab pos="8749030" algn="l"/>
                <a:tab pos="10035540" algn="l"/>
              </a:tabLst>
            </a:pPr>
            <a:r>
              <a:rPr sz="3600" b="1" spc="-5" dirty="0">
                <a:latin typeface="Arial"/>
                <a:cs typeface="Arial"/>
              </a:rPr>
              <a:t>Th</a:t>
            </a:r>
            <a:r>
              <a:rPr sz="3600" b="1" dirty="0">
                <a:latin typeface="Arial"/>
                <a:cs typeface="Arial"/>
              </a:rPr>
              <a:t>e	only	root	user	has	</a:t>
            </a:r>
            <a:r>
              <a:rPr sz="3600" b="1" spc="-15" dirty="0">
                <a:latin typeface="Arial"/>
                <a:cs typeface="Arial"/>
              </a:rPr>
              <a:t>t</a:t>
            </a:r>
            <a:r>
              <a:rPr sz="3600" b="1" dirty="0">
                <a:latin typeface="Arial"/>
                <a:cs typeface="Arial"/>
              </a:rPr>
              <a:t>he	rig</a:t>
            </a:r>
            <a:r>
              <a:rPr sz="3600" b="1" spc="-15" dirty="0">
                <a:latin typeface="Arial"/>
                <a:cs typeface="Arial"/>
              </a:rPr>
              <a:t>h</a:t>
            </a:r>
            <a:r>
              <a:rPr sz="3600" b="1" dirty="0">
                <a:latin typeface="Arial"/>
                <a:cs typeface="Arial"/>
              </a:rPr>
              <a:t>t	to	write	un</a:t>
            </a:r>
            <a:r>
              <a:rPr sz="3600" b="1" spc="-15" dirty="0">
                <a:latin typeface="Arial"/>
                <a:cs typeface="Arial"/>
              </a:rPr>
              <a:t>d</a:t>
            </a:r>
            <a:r>
              <a:rPr sz="3600" b="1" spc="10" dirty="0">
                <a:latin typeface="Arial"/>
                <a:cs typeface="Arial"/>
              </a:rPr>
              <a:t>e</a:t>
            </a:r>
            <a:r>
              <a:rPr sz="3600" b="1" dirty="0">
                <a:latin typeface="Arial"/>
                <a:cs typeface="Arial"/>
              </a:rPr>
              <a:t>r  </a:t>
            </a:r>
            <a:r>
              <a:rPr sz="3600" b="1" spc="-5" dirty="0">
                <a:latin typeface="Arial"/>
                <a:cs typeface="Arial"/>
              </a:rPr>
              <a:t>this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directory</a:t>
            </a:r>
            <a:endParaRPr sz="3600">
              <a:latin typeface="Arial"/>
              <a:cs typeface="Arial"/>
            </a:endParaRPr>
          </a:p>
          <a:p>
            <a:pPr marL="464820" marR="635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  <a:tab pos="1677035" algn="l"/>
                <a:tab pos="2256155" algn="l"/>
                <a:tab pos="3138170" algn="l"/>
                <a:tab pos="4224020" algn="l"/>
                <a:tab pos="5768975" algn="l"/>
                <a:tab pos="7185025" algn="l"/>
                <a:tab pos="9430385" algn="l"/>
                <a:tab pos="10923905" algn="l"/>
              </a:tabLst>
            </a:pPr>
            <a:r>
              <a:rPr sz="3600" b="1" dirty="0">
                <a:latin typeface="Arial"/>
                <a:cs typeface="Arial"/>
              </a:rPr>
              <a:t>/root	i</a:t>
            </a:r>
            <a:r>
              <a:rPr sz="3600" b="1" spc="-5" dirty="0">
                <a:latin typeface="Arial"/>
                <a:cs typeface="Arial"/>
              </a:rPr>
              <a:t>s</a:t>
            </a:r>
            <a:r>
              <a:rPr sz="3600" b="1" dirty="0">
                <a:latin typeface="Arial"/>
                <a:cs typeface="Arial"/>
              </a:rPr>
              <a:t>	</a:t>
            </a:r>
            <a:r>
              <a:rPr sz="3600" b="1" spc="-5" dirty="0">
                <a:latin typeface="Arial"/>
                <a:cs typeface="Arial"/>
              </a:rPr>
              <a:t>the</a:t>
            </a:r>
            <a:r>
              <a:rPr sz="3600" b="1" dirty="0">
                <a:latin typeface="Arial"/>
                <a:cs typeface="Arial"/>
              </a:rPr>
              <a:t>	root	us</a:t>
            </a:r>
            <a:r>
              <a:rPr sz="3600" b="1" spc="10" dirty="0">
                <a:latin typeface="Arial"/>
                <a:cs typeface="Arial"/>
              </a:rPr>
              <a:t>e</a:t>
            </a:r>
            <a:r>
              <a:rPr sz="3600" b="1" spc="130" dirty="0">
                <a:latin typeface="Arial"/>
                <a:cs typeface="Arial"/>
              </a:rPr>
              <a:t>r</a:t>
            </a:r>
            <a:r>
              <a:rPr sz="3600" b="1" spc="-140" dirty="0">
                <a:latin typeface="Arial"/>
                <a:cs typeface="Arial"/>
              </a:rPr>
              <a:t>’</a:t>
            </a:r>
            <a:r>
              <a:rPr sz="3600" b="1" dirty="0">
                <a:latin typeface="Arial"/>
                <a:cs typeface="Arial"/>
              </a:rPr>
              <a:t>s	</a:t>
            </a:r>
            <a:r>
              <a:rPr sz="3600" b="1" spc="-5" dirty="0">
                <a:latin typeface="Arial"/>
                <a:cs typeface="Arial"/>
              </a:rPr>
              <a:t>home</a:t>
            </a:r>
            <a:r>
              <a:rPr sz="3600" b="1" dirty="0">
                <a:latin typeface="Arial"/>
                <a:cs typeface="Arial"/>
              </a:rPr>
              <a:t>	</a:t>
            </a:r>
            <a:r>
              <a:rPr sz="3600" b="1" spc="-5" dirty="0">
                <a:latin typeface="Arial"/>
                <a:cs typeface="Arial"/>
              </a:rPr>
              <a:t>dire</a:t>
            </a:r>
            <a:r>
              <a:rPr sz="3600" b="1" dirty="0">
                <a:latin typeface="Arial"/>
                <a:cs typeface="Arial"/>
              </a:rPr>
              <a:t>c</a:t>
            </a:r>
            <a:r>
              <a:rPr sz="3600" b="1" spc="-5" dirty="0">
                <a:latin typeface="Arial"/>
                <a:cs typeface="Arial"/>
              </a:rPr>
              <a:t>tor</a:t>
            </a:r>
            <a:r>
              <a:rPr sz="3600" b="1" spc="-290" dirty="0">
                <a:latin typeface="Arial"/>
                <a:cs typeface="Arial"/>
              </a:rPr>
              <a:t>y</a:t>
            </a:r>
            <a:r>
              <a:rPr sz="3600" b="1" dirty="0">
                <a:latin typeface="Arial"/>
                <a:cs typeface="Arial"/>
              </a:rPr>
              <a:t>,	which	is  </a:t>
            </a:r>
            <a:r>
              <a:rPr sz="3600" b="1" spc="-5" dirty="0">
                <a:latin typeface="Arial"/>
                <a:cs typeface="Arial"/>
              </a:rPr>
              <a:t>not the same as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/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0300" y="101600"/>
            <a:ext cx="10121900" cy="588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25679"/>
            <a:ext cx="11099165" cy="51308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1299"/>
              </a:lnSpc>
              <a:spcBef>
                <a:spcPts val="45"/>
              </a:spcBef>
            </a:pPr>
            <a:r>
              <a:rPr sz="3600" b="1" dirty="0">
                <a:latin typeface="Arial"/>
                <a:cs typeface="Arial"/>
              </a:rPr>
              <a:t>2. </a:t>
            </a:r>
            <a:r>
              <a:rPr sz="3600" dirty="0">
                <a:solidFill>
                  <a:srgbClr val="A9432B"/>
                </a:solidFill>
                <a:latin typeface="Arial Black"/>
                <a:cs typeface="Arial Black"/>
              </a:rPr>
              <a:t>/bin : </a:t>
            </a:r>
            <a:r>
              <a:rPr sz="3600" b="1" dirty="0">
                <a:latin typeface="Arial"/>
                <a:cs typeface="Arial"/>
              </a:rPr>
              <a:t>Essential command </a:t>
            </a:r>
            <a:r>
              <a:rPr sz="3600" b="1" spc="-5" dirty="0">
                <a:latin typeface="Arial"/>
                <a:cs typeface="Arial"/>
              </a:rPr>
              <a:t>binaries that </a:t>
            </a:r>
            <a:r>
              <a:rPr sz="3600" b="1" dirty="0">
                <a:latin typeface="Arial"/>
                <a:cs typeface="Arial"/>
              </a:rPr>
              <a:t>need to  </a:t>
            </a:r>
            <a:r>
              <a:rPr sz="3600" b="1" spc="-5" dirty="0">
                <a:latin typeface="Arial"/>
                <a:cs typeface="Arial"/>
              </a:rPr>
              <a:t>be available </a:t>
            </a:r>
            <a:r>
              <a:rPr sz="3600" b="1" dirty="0">
                <a:latin typeface="Arial"/>
                <a:cs typeface="Arial"/>
              </a:rPr>
              <a:t>in </a:t>
            </a:r>
            <a:r>
              <a:rPr sz="3600" b="1" spc="-5" dirty="0">
                <a:latin typeface="Arial"/>
                <a:cs typeface="Arial"/>
              </a:rPr>
              <a:t>single-user mode; for all </a:t>
            </a:r>
            <a:r>
              <a:rPr sz="3600" b="1" dirty="0">
                <a:latin typeface="Arial"/>
                <a:cs typeface="Arial"/>
              </a:rPr>
              <a:t>users, </a:t>
            </a:r>
            <a:r>
              <a:rPr sz="3600" b="1" spc="-5" dirty="0">
                <a:latin typeface="Arial"/>
                <a:cs typeface="Arial"/>
              </a:rPr>
              <a:t>e.g.,  </a:t>
            </a:r>
            <a:r>
              <a:rPr sz="3600" b="1" dirty="0">
                <a:latin typeface="Arial"/>
                <a:cs typeface="Arial"/>
              </a:rPr>
              <a:t>cat, </a:t>
            </a:r>
            <a:r>
              <a:rPr sz="3600" b="1" spc="-5" dirty="0">
                <a:latin typeface="Arial"/>
                <a:cs typeface="Arial"/>
              </a:rPr>
              <a:t>ls,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cp.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Contains binary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executables</a:t>
            </a:r>
            <a:endParaRPr sz="3600" dirty="0">
              <a:latin typeface="Arial"/>
              <a:cs typeface="Arial"/>
            </a:endParaRPr>
          </a:p>
          <a:p>
            <a:pPr marL="464820" marR="770255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Common </a:t>
            </a:r>
            <a:r>
              <a:rPr sz="3600" b="1" spc="-10" dirty="0">
                <a:latin typeface="Arial"/>
                <a:cs typeface="Arial"/>
              </a:rPr>
              <a:t>linux </a:t>
            </a:r>
            <a:r>
              <a:rPr sz="3600" b="1" dirty="0">
                <a:latin typeface="Arial"/>
                <a:cs typeface="Arial"/>
              </a:rPr>
              <a:t>commands you need to use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in  </a:t>
            </a:r>
            <a:r>
              <a:rPr sz="3600" b="1" spc="-5" dirty="0">
                <a:latin typeface="Arial"/>
                <a:cs typeface="Arial"/>
              </a:rPr>
              <a:t>single-user modes are located under </a:t>
            </a:r>
            <a:r>
              <a:rPr sz="3600" b="1" dirty="0">
                <a:latin typeface="Arial"/>
                <a:cs typeface="Arial"/>
              </a:rPr>
              <a:t>this  </a:t>
            </a:r>
            <a:r>
              <a:rPr sz="3600" b="1" spc="-30" dirty="0">
                <a:latin typeface="Arial"/>
                <a:cs typeface="Arial"/>
              </a:rPr>
              <a:t>directory.</a:t>
            </a:r>
            <a:endParaRPr sz="3600" dirty="0">
              <a:latin typeface="Arial"/>
              <a:cs typeface="Arial"/>
            </a:endParaRPr>
          </a:p>
          <a:p>
            <a:pPr marL="464820" marR="4140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Commands </a:t>
            </a:r>
            <a:r>
              <a:rPr sz="3600" b="1" spc="-5" dirty="0">
                <a:latin typeface="Arial"/>
                <a:cs typeface="Arial"/>
              </a:rPr>
              <a:t>used by </a:t>
            </a:r>
            <a:r>
              <a:rPr sz="3600" b="1" spc="-10" dirty="0">
                <a:latin typeface="Arial"/>
                <a:cs typeface="Arial"/>
              </a:rPr>
              <a:t>all </a:t>
            </a:r>
            <a:r>
              <a:rPr sz="3600" b="1" spc="-5" dirty="0">
                <a:latin typeface="Arial"/>
                <a:cs typeface="Arial"/>
              </a:rPr>
              <a:t>the users </a:t>
            </a:r>
            <a:r>
              <a:rPr sz="3600" b="1" dirty="0">
                <a:latin typeface="Arial"/>
                <a:cs typeface="Arial"/>
              </a:rPr>
              <a:t>of </a:t>
            </a:r>
            <a:r>
              <a:rPr sz="3600" b="1" spc="-5" dirty="0">
                <a:latin typeface="Arial"/>
                <a:cs typeface="Arial"/>
              </a:rPr>
              <a:t>the system  are located here </a:t>
            </a:r>
            <a:r>
              <a:rPr sz="3600" b="1" dirty="0">
                <a:latin typeface="Arial"/>
                <a:cs typeface="Arial"/>
              </a:rPr>
              <a:t>e.g. </a:t>
            </a:r>
            <a:r>
              <a:rPr sz="3600" b="1" spc="-5" dirty="0">
                <a:latin typeface="Arial"/>
                <a:cs typeface="Arial"/>
              </a:rPr>
              <a:t>ps, ls, ping, grep,</a:t>
            </a:r>
            <a:r>
              <a:rPr sz="3600" b="1" spc="3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cp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400" y="76200"/>
            <a:ext cx="9563100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61689"/>
            <a:ext cx="10688955" cy="29483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841375" algn="l"/>
              </a:tabLst>
            </a:pPr>
            <a:r>
              <a:rPr sz="3600" b="1" dirty="0">
                <a:latin typeface="Arial"/>
                <a:cs typeface="Arial"/>
              </a:rPr>
              <a:t>3.	</a:t>
            </a:r>
            <a:r>
              <a:rPr sz="3600" spc="-5" dirty="0">
                <a:solidFill>
                  <a:srgbClr val="A9432B"/>
                </a:solidFill>
                <a:latin typeface="Arial Black"/>
                <a:cs typeface="Arial Black"/>
              </a:rPr>
              <a:t>/boot </a:t>
            </a:r>
            <a:r>
              <a:rPr sz="3600" dirty="0">
                <a:solidFill>
                  <a:srgbClr val="A9432B"/>
                </a:solidFill>
                <a:latin typeface="Arial Black"/>
                <a:cs typeface="Arial Black"/>
              </a:rPr>
              <a:t>: </a:t>
            </a:r>
            <a:r>
              <a:rPr sz="3600" b="1" dirty="0">
                <a:latin typeface="Arial"/>
                <a:cs typeface="Arial"/>
              </a:rPr>
              <a:t>Boot </a:t>
            </a:r>
            <a:r>
              <a:rPr sz="3600" b="1" spc="-5" dirty="0">
                <a:latin typeface="Arial"/>
                <a:cs typeface="Arial"/>
              </a:rPr>
              <a:t>loader files, e.g., </a:t>
            </a:r>
            <a:r>
              <a:rPr sz="3600" b="1" dirty="0">
                <a:latin typeface="Arial"/>
                <a:cs typeface="Arial"/>
              </a:rPr>
              <a:t>kernels,</a:t>
            </a:r>
            <a:r>
              <a:rPr sz="3600" b="1" spc="-1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initrd.</a:t>
            </a:r>
            <a:endParaRPr sz="3600" dirty="0">
              <a:latin typeface="Arial"/>
              <a:cs typeface="Arial"/>
            </a:endParaRPr>
          </a:p>
          <a:p>
            <a:pPr marL="464820" marR="689610" indent="-452755">
              <a:lnSpc>
                <a:spcPct val="100000"/>
              </a:lnSpc>
              <a:spcBef>
                <a:spcPts val="50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Kernel </a:t>
            </a:r>
            <a:r>
              <a:rPr sz="3600" b="1" spc="-5" dirty="0">
                <a:latin typeface="Arial"/>
                <a:cs typeface="Arial"/>
              </a:rPr>
              <a:t>initrd, vmlinux, </a:t>
            </a:r>
            <a:r>
              <a:rPr sz="3600" b="1" dirty="0">
                <a:latin typeface="Arial"/>
                <a:cs typeface="Arial"/>
              </a:rPr>
              <a:t>grub </a:t>
            </a:r>
            <a:r>
              <a:rPr sz="3600" b="1" spc="-5" dirty="0">
                <a:latin typeface="Arial"/>
                <a:cs typeface="Arial"/>
              </a:rPr>
              <a:t>files </a:t>
            </a:r>
            <a:r>
              <a:rPr sz="3600" b="1" dirty="0">
                <a:latin typeface="Arial"/>
                <a:cs typeface="Arial"/>
              </a:rPr>
              <a:t>are </a:t>
            </a:r>
            <a:r>
              <a:rPr sz="3600" b="1" spc="-5" dirty="0">
                <a:latin typeface="Arial"/>
                <a:cs typeface="Arial"/>
              </a:rPr>
              <a:t>located  under </a:t>
            </a:r>
            <a:r>
              <a:rPr sz="3600" b="1" dirty="0">
                <a:latin typeface="Arial"/>
                <a:cs typeface="Arial"/>
              </a:rPr>
              <a:t>/boot</a:t>
            </a:r>
            <a:endParaRPr sz="3600" dirty="0">
              <a:latin typeface="Arial"/>
              <a:cs typeface="Arial"/>
            </a:endParaRPr>
          </a:p>
          <a:p>
            <a:pPr marL="464820" marR="508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Example: initrd.img-2.6.32-24-generic, vmlinuz-  </a:t>
            </a:r>
            <a:r>
              <a:rPr sz="3600" b="1" dirty="0">
                <a:latin typeface="Arial"/>
                <a:cs typeface="Arial"/>
              </a:rPr>
              <a:t>2.6.32-24-generic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900" y="139700"/>
            <a:ext cx="9563100" cy="584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61689"/>
            <a:ext cx="10162540" cy="239903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841375" algn="l"/>
              </a:tabLst>
            </a:pPr>
            <a:r>
              <a:rPr sz="3600" b="1" dirty="0">
                <a:latin typeface="Arial"/>
                <a:cs typeface="Arial"/>
              </a:rPr>
              <a:t>4.	</a:t>
            </a:r>
            <a:r>
              <a:rPr sz="3600" spc="-30" dirty="0">
                <a:solidFill>
                  <a:srgbClr val="A9432B"/>
                </a:solidFill>
                <a:latin typeface="Arial Black"/>
                <a:cs typeface="Arial Black"/>
              </a:rPr>
              <a:t>/dev </a:t>
            </a:r>
            <a:r>
              <a:rPr sz="3600" dirty="0">
                <a:solidFill>
                  <a:srgbClr val="A9432B"/>
                </a:solidFill>
                <a:latin typeface="Arial Black"/>
                <a:cs typeface="Arial Black"/>
              </a:rPr>
              <a:t>: </a:t>
            </a:r>
            <a:r>
              <a:rPr sz="3600" b="1" dirty="0">
                <a:latin typeface="Arial"/>
                <a:cs typeface="Arial"/>
              </a:rPr>
              <a:t>Essential </a:t>
            </a:r>
            <a:r>
              <a:rPr sz="3600" b="1" spc="-5" dirty="0">
                <a:latin typeface="Arial"/>
                <a:cs typeface="Arial"/>
              </a:rPr>
              <a:t>device files, e.g.,</a:t>
            </a:r>
            <a:r>
              <a:rPr sz="3600" b="1" spc="-15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/dev/null.</a:t>
            </a:r>
            <a:endParaRPr sz="3600" dirty="0">
              <a:latin typeface="Arial"/>
              <a:cs typeface="Arial"/>
            </a:endParaRPr>
          </a:p>
          <a:p>
            <a:pPr marL="464820" marR="238760" indent="-452755">
              <a:lnSpc>
                <a:spcPct val="100000"/>
              </a:lnSpc>
              <a:spcBef>
                <a:spcPts val="50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These include terminal devices, usb, or any  </a:t>
            </a:r>
            <a:r>
              <a:rPr sz="3600" b="1" dirty="0">
                <a:latin typeface="Arial"/>
                <a:cs typeface="Arial"/>
              </a:rPr>
              <a:t>device attached to the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system.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Example: /dev/tty1,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/dev/usbmon0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4845" y="371856"/>
            <a:ext cx="6237734" cy="37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4350" y="878458"/>
          <a:ext cx="11252200" cy="5000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Virtual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Ram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Ram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1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Uses a segment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physical</a:t>
                      </a:r>
                      <a:r>
                        <a:rPr sz="24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memory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Physical</a:t>
                      </a:r>
                      <a:r>
                        <a:rPr sz="24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memory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Slower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Faster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0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Uses</a:t>
                      </a:r>
                      <a:r>
                        <a:rPr sz="24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paging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Uses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swapping</a:t>
                      </a:r>
                      <a:r>
                        <a:rPr sz="2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techniques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Limited by the size of the</a:t>
                      </a:r>
                      <a:r>
                        <a:rPr sz="24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physical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memory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Limited to the size of the ram</a:t>
                      </a:r>
                      <a:r>
                        <a:rPr sz="24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chip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91440" marR="5124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have direct access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CPU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directly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access the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CPU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023">
                <a:tc>
                  <a:txBody>
                    <a:bodyPr/>
                    <a:lstStyle/>
                    <a:p>
                      <a:pPr marL="91440" marR="161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Limited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by the size of the computer’s  hard drive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578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add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RAM by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installing</a:t>
                      </a:r>
                      <a:r>
                        <a:rPr sz="24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more  RAM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chips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1785" y="93598"/>
            <a:ext cx="9518015" cy="5799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25679"/>
            <a:ext cx="11014075" cy="403352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155"/>
              </a:spcBef>
              <a:tabLst>
                <a:tab pos="841375" algn="l"/>
              </a:tabLst>
            </a:pPr>
            <a:r>
              <a:rPr sz="3600" b="1" dirty="0">
                <a:latin typeface="Arial"/>
                <a:cs typeface="Arial"/>
              </a:rPr>
              <a:t>5.	</a:t>
            </a:r>
            <a:r>
              <a:rPr sz="3600" spc="-5" dirty="0">
                <a:solidFill>
                  <a:srgbClr val="A9432B"/>
                </a:solidFill>
                <a:latin typeface="Arial Black"/>
                <a:cs typeface="Arial Black"/>
              </a:rPr>
              <a:t>/etc </a:t>
            </a:r>
            <a:r>
              <a:rPr sz="3600" dirty="0">
                <a:solidFill>
                  <a:srgbClr val="A9432B"/>
                </a:solidFill>
                <a:latin typeface="Arial Black"/>
                <a:cs typeface="Arial Black"/>
              </a:rPr>
              <a:t>: </a:t>
            </a:r>
            <a:r>
              <a:rPr sz="3600" b="1" spc="-5" dirty="0">
                <a:latin typeface="Arial"/>
                <a:cs typeface="Arial"/>
              </a:rPr>
              <a:t>Host-specific </a:t>
            </a:r>
            <a:r>
              <a:rPr sz="3600" b="1" dirty="0">
                <a:latin typeface="Arial"/>
                <a:cs typeface="Arial"/>
              </a:rPr>
              <a:t>system-wide</a:t>
            </a:r>
            <a:r>
              <a:rPr sz="3600" b="1" spc="-1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configuration  files.</a:t>
            </a:r>
            <a:endParaRPr sz="3600">
              <a:latin typeface="Arial"/>
              <a:cs typeface="Arial"/>
            </a:endParaRPr>
          </a:p>
          <a:p>
            <a:pPr marL="464820" marR="1243330" indent="-452755">
              <a:lnSpc>
                <a:spcPct val="100000"/>
              </a:lnSpc>
              <a:spcBef>
                <a:spcPts val="229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Contains configuration </a:t>
            </a:r>
            <a:r>
              <a:rPr sz="3600" b="1" dirty="0">
                <a:latin typeface="Arial"/>
                <a:cs typeface="Arial"/>
              </a:rPr>
              <a:t>files </a:t>
            </a:r>
            <a:r>
              <a:rPr sz="3600" b="1" spc="-5" dirty="0">
                <a:latin typeface="Arial"/>
                <a:cs typeface="Arial"/>
              </a:rPr>
              <a:t>required </a:t>
            </a:r>
            <a:r>
              <a:rPr sz="3600" b="1" dirty="0">
                <a:latin typeface="Arial"/>
                <a:cs typeface="Arial"/>
              </a:rPr>
              <a:t>by all  </a:t>
            </a:r>
            <a:r>
              <a:rPr sz="3600" b="1" spc="-5" dirty="0">
                <a:latin typeface="Arial"/>
                <a:cs typeface="Arial"/>
              </a:rPr>
              <a:t>programs.</a:t>
            </a:r>
            <a:endParaRPr sz="3600">
              <a:latin typeface="Arial"/>
              <a:cs typeface="Arial"/>
            </a:endParaRPr>
          </a:p>
          <a:p>
            <a:pPr marL="464820" marR="45720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This </a:t>
            </a:r>
            <a:r>
              <a:rPr sz="3600" b="1" dirty="0">
                <a:latin typeface="Arial"/>
                <a:cs typeface="Arial"/>
              </a:rPr>
              <a:t>also </a:t>
            </a:r>
            <a:r>
              <a:rPr sz="3600" b="1" spc="-5" dirty="0">
                <a:latin typeface="Arial"/>
                <a:cs typeface="Arial"/>
              </a:rPr>
              <a:t>contains </a:t>
            </a:r>
            <a:r>
              <a:rPr sz="3600" b="1" dirty="0">
                <a:latin typeface="Arial"/>
                <a:cs typeface="Arial"/>
              </a:rPr>
              <a:t>startup and </a:t>
            </a:r>
            <a:r>
              <a:rPr sz="3600" b="1" spc="-5" dirty="0">
                <a:latin typeface="Arial"/>
                <a:cs typeface="Arial"/>
              </a:rPr>
              <a:t>shutdown </a:t>
            </a:r>
            <a:r>
              <a:rPr sz="3600" b="1" dirty="0">
                <a:latin typeface="Arial"/>
                <a:cs typeface="Arial"/>
              </a:rPr>
              <a:t>shell  </a:t>
            </a:r>
            <a:r>
              <a:rPr sz="3600" b="1" spc="-5" dirty="0">
                <a:latin typeface="Arial"/>
                <a:cs typeface="Arial"/>
              </a:rPr>
              <a:t>scripts used </a:t>
            </a:r>
            <a:r>
              <a:rPr sz="3600" b="1" dirty="0">
                <a:latin typeface="Arial"/>
                <a:cs typeface="Arial"/>
              </a:rPr>
              <a:t>to </a:t>
            </a:r>
            <a:r>
              <a:rPr sz="3600" b="1" spc="-5" dirty="0">
                <a:latin typeface="Arial"/>
                <a:cs typeface="Arial"/>
              </a:rPr>
              <a:t>start/stop individual</a:t>
            </a:r>
            <a:r>
              <a:rPr sz="3600" b="1" spc="7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programs.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Example: </a:t>
            </a:r>
            <a:r>
              <a:rPr sz="3600" b="1" spc="-20" dirty="0">
                <a:latin typeface="Arial"/>
                <a:cs typeface="Arial"/>
              </a:rPr>
              <a:t>/etc/resolv.conf,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/etc/logrotate.conf.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5392" y="147573"/>
            <a:ext cx="8924544" cy="5872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25679"/>
            <a:ext cx="10531475" cy="288417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155"/>
              </a:spcBef>
              <a:tabLst>
                <a:tab pos="841375" algn="l"/>
              </a:tabLst>
            </a:pPr>
            <a:r>
              <a:rPr sz="3600" b="1" dirty="0">
                <a:latin typeface="Arial"/>
                <a:cs typeface="Arial"/>
              </a:rPr>
              <a:t>6.	</a:t>
            </a:r>
            <a:r>
              <a:rPr sz="3600" spc="-5" dirty="0">
                <a:solidFill>
                  <a:srgbClr val="A9432B"/>
                </a:solidFill>
                <a:latin typeface="Arial Black"/>
                <a:cs typeface="Arial Black"/>
              </a:rPr>
              <a:t>/home </a:t>
            </a:r>
            <a:r>
              <a:rPr sz="3600" dirty="0">
                <a:solidFill>
                  <a:srgbClr val="A9432B"/>
                </a:solidFill>
                <a:latin typeface="Arial Black"/>
                <a:cs typeface="Arial Black"/>
              </a:rPr>
              <a:t>: </a:t>
            </a:r>
            <a:r>
              <a:rPr sz="3600" b="1" spc="-5" dirty="0">
                <a:latin typeface="Arial"/>
                <a:cs typeface="Arial"/>
              </a:rPr>
              <a:t>Users’ </a:t>
            </a:r>
            <a:r>
              <a:rPr sz="3600" b="1" dirty="0">
                <a:latin typeface="Arial"/>
                <a:cs typeface="Arial"/>
              </a:rPr>
              <a:t>home </a:t>
            </a:r>
            <a:r>
              <a:rPr sz="3600" b="1" spc="-5" dirty="0">
                <a:latin typeface="Arial"/>
                <a:cs typeface="Arial"/>
              </a:rPr>
              <a:t>directories,</a:t>
            </a:r>
            <a:r>
              <a:rPr sz="3600" b="1" spc="-4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containing  saved files, personal settings,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etc.</a:t>
            </a:r>
            <a:endParaRPr sz="3600">
              <a:latin typeface="Arial"/>
              <a:cs typeface="Arial"/>
            </a:endParaRPr>
          </a:p>
          <a:p>
            <a:pPr marL="464820" marR="685165" indent="-452755">
              <a:lnSpc>
                <a:spcPct val="100000"/>
              </a:lnSpc>
              <a:spcBef>
                <a:spcPts val="229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Home </a:t>
            </a:r>
            <a:r>
              <a:rPr sz="3600" b="1" spc="-5" dirty="0">
                <a:latin typeface="Arial"/>
                <a:cs typeface="Arial"/>
              </a:rPr>
              <a:t>directories </a:t>
            </a:r>
            <a:r>
              <a:rPr sz="3600" b="1" dirty="0">
                <a:latin typeface="Arial"/>
                <a:cs typeface="Arial"/>
              </a:rPr>
              <a:t>for all </a:t>
            </a:r>
            <a:r>
              <a:rPr sz="3600" b="1" spc="-5" dirty="0">
                <a:latin typeface="Arial"/>
                <a:cs typeface="Arial"/>
              </a:rPr>
              <a:t>users </a:t>
            </a:r>
            <a:r>
              <a:rPr sz="3600" b="1" dirty="0">
                <a:latin typeface="Arial"/>
                <a:cs typeface="Arial"/>
              </a:rPr>
              <a:t>to </a:t>
            </a:r>
            <a:r>
              <a:rPr sz="3600" b="1" spc="-5" dirty="0">
                <a:latin typeface="Arial"/>
                <a:cs typeface="Arial"/>
              </a:rPr>
              <a:t>store </a:t>
            </a:r>
            <a:r>
              <a:rPr sz="3600" b="1" dirty="0">
                <a:latin typeface="Arial"/>
                <a:cs typeface="Arial"/>
              </a:rPr>
              <a:t>their  </a:t>
            </a:r>
            <a:r>
              <a:rPr sz="3600" b="1" spc="-5" dirty="0">
                <a:latin typeface="Arial"/>
                <a:cs typeface="Arial"/>
              </a:rPr>
              <a:t>personal files.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example: </a:t>
            </a:r>
            <a:r>
              <a:rPr sz="3600" b="1" spc="-20" dirty="0">
                <a:latin typeface="Arial"/>
                <a:cs typeface="Arial"/>
              </a:rPr>
              <a:t>/home/kishlay,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/home/kv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732" y="431545"/>
            <a:ext cx="5772404" cy="4775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38469" y="431545"/>
            <a:ext cx="5975604" cy="4775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25679"/>
            <a:ext cx="11063605" cy="23348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155"/>
              </a:spcBef>
              <a:tabLst>
                <a:tab pos="841375" algn="l"/>
              </a:tabLst>
            </a:pPr>
            <a:r>
              <a:rPr sz="3600" b="1" dirty="0">
                <a:latin typeface="Arial"/>
                <a:cs typeface="Arial"/>
              </a:rPr>
              <a:t>7.	</a:t>
            </a:r>
            <a:r>
              <a:rPr sz="3600" dirty="0">
                <a:solidFill>
                  <a:srgbClr val="A9432B"/>
                </a:solidFill>
                <a:latin typeface="Arial Black"/>
                <a:cs typeface="Arial Black"/>
              </a:rPr>
              <a:t>/lib : </a:t>
            </a:r>
            <a:r>
              <a:rPr sz="3600" b="1" spc="-5" dirty="0">
                <a:latin typeface="Arial"/>
                <a:cs typeface="Arial"/>
              </a:rPr>
              <a:t>Libraries </a:t>
            </a:r>
            <a:r>
              <a:rPr sz="3600" b="1" dirty="0">
                <a:latin typeface="Arial"/>
                <a:cs typeface="Arial"/>
              </a:rPr>
              <a:t>essential for the </a:t>
            </a:r>
            <a:r>
              <a:rPr sz="3600" b="1" spc="-5" dirty="0">
                <a:latin typeface="Arial"/>
                <a:cs typeface="Arial"/>
              </a:rPr>
              <a:t>binaries </a:t>
            </a:r>
            <a:r>
              <a:rPr sz="3600" b="1" spc="-10" dirty="0">
                <a:latin typeface="Arial"/>
                <a:cs typeface="Arial"/>
              </a:rPr>
              <a:t>in</a:t>
            </a:r>
            <a:r>
              <a:rPr sz="3600" b="1" spc="-2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/bin/  and /sbin/.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229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Library filenames </a:t>
            </a:r>
            <a:r>
              <a:rPr sz="3600" b="1" dirty="0">
                <a:latin typeface="Arial"/>
                <a:cs typeface="Arial"/>
              </a:rPr>
              <a:t>are either </a:t>
            </a:r>
            <a:r>
              <a:rPr sz="3600" b="1" spc="-5" dirty="0">
                <a:latin typeface="Arial"/>
                <a:cs typeface="Arial"/>
              </a:rPr>
              <a:t>ld* </a:t>
            </a:r>
            <a:r>
              <a:rPr sz="3600" b="1" dirty="0">
                <a:latin typeface="Arial"/>
                <a:cs typeface="Arial"/>
              </a:rPr>
              <a:t>or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lib*.so.*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Example: </a:t>
            </a:r>
            <a:r>
              <a:rPr sz="3600" b="1" spc="-20" dirty="0">
                <a:latin typeface="Arial"/>
                <a:cs typeface="Arial"/>
              </a:rPr>
              <a:t>ld-2.11.1.so,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libncurses.so.5.7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27000"/>
            <a:ext cx="10439400" cy="567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25679"/>
            <a:ext cx="10405745" cy="39814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155"/>
              </a:spcBef>
              <a:tabLst>
                <a:tab pos="841375" algn="l"/>
              </a:tabLst>
            </a:pPr>
            <a:r>
              <a:rPr sz="3600" b="1" dirty="0">
                <a:latin typeface="Arial"/>
                <a:cs typeface="Arial"/>
              </a:rPr>
              <a:t>8.	</a:t>
            </a:r>
            <a:r>
              <a:rPr sz="3600" spc="-5" dirty="0">
                <a:solidFill>
                  <a:srgbClr val="A9432B"/>
                </a:solidFill>
                <a:latin typeface="Arial Black"/>
                <a:cs typeface="Arial Black"/>
              </a:rPr>
              <a:t>/media </a:t>
            </a:r>
            <a:r>
              <a:rPr sz="3600" dirty="0">
                <a:solidFill>
                  <a:srgbClr val="A9432B"/>
                </a:solidFill>
                <a:latin typeface="Arial Black"/>
                <a:cs typeface="Arial Black"/>
              </a:rPr>
              <a:t>: </a:t>
            </a:r>
            <a:r>
              <a:rPr sz="3600" b="1" spc="-5" dirty="0">
                <a:latin typeface="Arial"/>
                <a:cs typeface="Arial"/>
              </a:rPr>
              <a:t>Mount points </a:t>
            </a:r>
            <a:r>
              <a:rPr sz="3600" b="1" dirty="0">
                <a:latin typeface="Arial"/>
                <a:cs typeface="Arial"/>
              </a:rPr>
              <a:t>for </a:t>
            </a:r>
            <a:r>
              <a:rPr sz="3600" b="1" spc="-5" dirty="0">
                <a:latin typeface="Arial"/>
                <a:cs typeface="Arial"/>
              </a:rPr>
              <a:t>removable</a:t>
            </a:r>
            <a:r>
              <a:rPr sz="3600" b="1" spc="-20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media  </a:t>
            </a:r>
            <a:r>
              <a:rPr sz="3600" b="1" spc="-5" dirty="0">
                <a:latin typeface="Arial"/>
                <a:cs typeface="Arial"/>
              </a:rPr>
              <a:t>such as </a:t>
            </a:r>
            <a:r>
              <a:rPr sz="3600" b="1" dirty="0">
                <a:latin typeface="Arial"/>
                <a:cs typeface="Arial"/>
              </a:rPr>
              <a:t>CD-ROMs </a:t>
            </a:r>
            <a:r>
              <a:rPr sz="3600" b="1" spc="-5" dirty="0">
                <a:latin typeface="Arial"/>
                <a:cs typeface="Arial"/>
              </a:rPr>
              <a:t>(appeared </a:t>
            </a:r>
            <a:r>
              <a:rPr sz="3600" b="1" dirty="0">
                <a:latin typeface="Arial"/>
                <a:cs typeface="Arial"/>
              </a:rPr>
              <a:t>in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FHS-2.3).</a:t>
            </a:r>
            <a:endParaRPr sz="3600" dirty="0">
              <a:latin typeface="Arial"/>
              <a:cs typeface="Arial"/>
            </a:endParaRPr>
          </a:p>
          <a:p>
            <a:pPr marL="464820" marR="845819" indent="-452755">
              <a:lnSpc>
                <a:spcPct val="100000"/>
              </a:lnSpc>
              <a:spcBef>
                <a:spcPts val="229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30" dirty="0">
                <a:latin typeface="Arial"/>
                <a:cs typeface="Arial"/>
              </a:rPr>
              <a:t>Temporary </a:t>
            </a:r>
            <a:r>
              <a:rPr sz="3600" b="1" spc="-5" dirty="0">
                <a:latin typeface="Arial"/>
                <a:cs typeface="Arial"/>
              </a:rPr>
              <a:t>mount </a:t>
            </a:r>
            <a:r>
              <a:rPr sz="3600" b="1" dirty="0">
                <a:latin typeface="Arial"/>
                <a:cs typeface="Arial"/>
              </a:rPr>
              <a:t>directory for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removable  </a:t>
            </a:r>
            <a:r>
              <a:rPr sz="3600" b="1" spc="-5" dirty="0">
                <a:latin typeface="Arial"/>
                <a:cs typeface="Arial"/>
              </a:rPr>
              <a:t>devices.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Examples, </a:t>
            </a:r>
            <a:r>
              <a:rPr sz="3600" b="1" spc="-5" dirty="0">
                <a:latin typeface="Arial"/>
                <a:cs typeface="Arial"/>
              </a:rPr>
              <a:t>/media/cdrom </a:t>
            </a:r>
            <a:r>
              <a:rPr sz="3600" b="1" dirty="0">
                <a:latin typeface="Arial"/>
                <a:cs typeface="Arial"/>
              </a:rPr>
              <a:t>for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CD-ROM;</a:t>
            </a:r>
            <a:endParaRPr sz="3600" dirty="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/media/floppy for floppy</a:t>
            </a:r>
            <a:r>
              <a:rPr sz="3600" b="1" spc="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drives;</a:t>
            </a:r>
            <a:endParaRPr sz="3600" dirty="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/media/cdrecorder for </a:t>
            </a:r>
            <a:r>
              <a:rPr sz="3600" b="1" dirty="0">
                <a:latin typeface="Arial"/>
                <a:cs typeface="Arial"/>
              </a:rPr>
              <a:t>CD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writer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492" y="198373"/>
            <a:ext cx="10473944" cy="5643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470" y="125679"/>
            <a:ext cx="9765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1375" algn="l"/>
              </a:tabLst>
            </a:pPr>
            <a:r>
              <a:rPr sz="3600" dirty="0"/>
              <a:t>9.	</a:t>
            </a:r>
            <a:r>
              <a:rPr sz="3600" b="0" spc="-5" dirty="0">
                <a:solidFill>
                  <a:srgbClr val="A9432B"/>
                </a:solidFill>
                <a:latin typeface="Arial Black"/>
                <a:cs typeface="Arial Black"/>
              </a:rPr>
              <a:t>/mnt </a:t>
            </a:r>
            <a:r>
              <a:rPr sz="3600" b="0" dirty="0">
                <a:solidFill>
                  <a:srgbClr val="A9432B"/>
                </a:solidFill>
                <a:latin typeface="Arial Black"/>
                <a:cs typeface="Arial Black"/>
              </a:rPr>
              <a:t>: </a:t>
            </a:r>
            <a:r>
              <a:rPr sz="3600" spc="-25" dirty="0"/>
              <a:t>Temporarily </a:t>
            </a:r>
            <a:r>
              <a:rPr sz="3600" spc="-5" dirty="0"/>
              <a:t>mounted</a:t>
            </a:r>
            <a:r>
              <a:rPr sz="3600" spc="-210" dirty="0"/>
              <a:t> </a:t>
            </a:r>
            <a:r>
              <a:rPr sz="3600" dirty="0"/>
              <a:t>filesystems.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470" y="738632"/>
            <a:ext cx="112661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5080" indent="-452755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35" dirty="0">
                <a:latin typeface="Arial"/>
                <a:cs typeface="Arial"/>
              </a:rPr>
              <a:t>Temporary </a:t>
            </a:r>
            <a:r>
              <a:rPr sz="3600" b="1" spc="-5" dirty="0">
                <a:latin typeface="Arial"/>
                <a:cs typeface="Arial"/>
              </a:rPr>
              <a:t>mount directory where sysadmins can  mount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filesystems.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9566" y="176754"/>
            <a:ext cx="6886958" cy="472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813308"/>
            <a:ext cx="11322685" cy="522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95"/>
              </a:spcBef>
              <a:buClr>
                <a:srgbClr val="D16248"/>
              </a:buClr>
              <a:buSzPct val="67741"/>
              <a:buFont typeface="Wingdings"/>
              <a:buChar char=""/>
              <a:tabLst>
                <a:tab pos="465455" algn="l"/>
              </a:tabLst>
            </a:pPr>
            <a:r>
              <a:rPr sz="3100" b="1" spc="-5" dirty="0">
                <a:latin typeface="Arial"/>
                <a:cs typeface="Arial"/>
              </a:rPr>
              <a:t>Linux was traditionally designed for server </a:t>
            </a:r>
            <a:r>
              <a:rPr sz="3100" b="1" dirty="0">
                <a:latin typeface="Arial"/>
                <a:cs typeface="Arial"/>
              </a:rPr>
              <a:t>systems.  </a:t>
            </a:r>
            <a:r>
              <a:rPr sz="3100" b="1" spc="-5" dirty="0">
                <a:latin typeface="Arial"/>
                <a:cs typeface="Arial"/>
              </a:rPr>
              <a:t>Server </a:t>
            </a:r>
            <a:r>
              <a:rPr sz="3100" b="1" dirty="0">
                <a:latin typeface="Arial"/>
                <a:cs typeface="Arial"/>
              </a:rPr>
              <a:t>systems are </a:t>
            </a:r>
            <a:r>
              <a:rPr sz="3100" b="1" spc="-5" dirty="0">
                <a:latin typeface="Arial"/>
                <a:cs typeface="Arial"/>
              </a:rPr>
              <a:t>designed to handle several tasks </a:t>
            </a:r>
            <a:r>
              <a:rPr sz="3100" b="1" dirty="0">
                <a:latin typeface="Arial"/>
                <a:cs typeface="Arial"/>
              </a:rPr>
              <a:t>at  </a:t>
            </a:r>
            <a:r>
              <a:rPr sz="3100" b="1" spc="-5" dirty="0">
                <a:latin typeface="Arial"/>
                <a:cs typeface="Arial"/>
              </a:rPr>
              <a:t>the same </a:t>
            </a:r>
            <a:r>
              <a:rPr sz="3100" b="1" dirty="0">
                <a:latin typeface="Arial"/>
                <a:cs typeface="Arial"/>
              </a:rPr>
              <a:t>time. </a:t>
            </a:r>
            <a:r>
              <a:rPr sz="3100" b="1" spc="-5" dirty="0">
                <a:latin typeface="Arial"/>
                <a:cs typeface="Arial"/>
              </a:rPr>
              <a:t>Some processes may use more </a:t>
            </a:r>
            <a:r>
              <a:rPr sz="3100" b="1" dirty="0">
                <a:latin typeface="Arial"/>
                <a:cs typeface="Arial"/>
              </a:rPr>
              <a:t>memory  </a:t>
            </a:r>
            <a:r>
              <a:rPr sz="3100" b="1" spc="-5" dirty="0">
                <a:latin typeface="Arial"/>
                <a:cs typeface="Arial"/>
              </a:rPr>
              <a:t>than planned. For example, a university website </a:t>
            </a:r>
            <a:r>
              <a:rPr sz="3100" b="1" dirty="0">
                <a:latin typeface="Arial"/>
                <a:cs typeface="Arial"/>
              </a:rPr>
              <a:t>housed  </a:t>
            </a:r>
            <a:r>
              <a:rPr sz="3100" b="1" spc="-5" dirty="0">
                <a:latin typeface="Arial"/>
                <a:cs typeface="Arial"/>
              </a:rPr>
              <a:t>on a </a:t>
            </a:r>
            <a:r>
              <a:rPr sz="3100" b="1" spc="-10" dirty="0">
                <a:latin typeface="Arial"/>
                <a:cs typeface="Arial"/>
              </a:rPr>
              <a:t>Linux </a:t>
            </a:r>
            <a:r>
              <a:rPr sz="3100" b="1" spc="-5" dirty="0">
                <a:latin typeface="Arial"/>
                <a:cs typeface="Arial"/>
              </a:rPr>
              <a:t>server system </a:t>
            </a:r>
            <a:r>
              <a:rPr sz="3100" b="1" dirty="0">
                <a:latin typeface="Arial"/>
                <a:cs typeface="Arial"/>
              </a:rPr>
              <a:t>may </a:t>
            </a:r>
            <a:r>
              <a:rPr sz="3100" b="1" spc="-5" dirty="0">
                <a:latin typeface="Arial"/>
                <a:cs typeface="Arial"/>
              </a:rPr>
              <a:t>use more RAM on </a:t>
            </a:r>
            <a:r>
              <a:rPr sz="3100" b="1" spc="-10" dirty="0">
                <a:latin typeface="Arial"/>
                <a:cs typeface="Arial"/>
              </a:rPr>
              <a:t>the </a:t>
            </a:r>
            <a:r>
              <a:rPr sz="3100" b="1" dirty="0">
                <a:latin typeface="Arial"/>
                <a:cs typeface="Arial"/>
              </a:rPr>
              <a:t>day  </a:t>
            </a:r>
            <a:r>
              <a:rPr sz="3100" b="1" spc="-5" dirty="0">
                <a:latin typeface="Arial"/>
                <a:cs typeface="Arial"/>
              </a:rPr>
              <a:t>exam results </a:t>
            </a:r>
            <a:r>
              <a:rPr sz="3100" b="1" dirty="0">
                <a:latin typeface="Arial"/>
                <a:cs typeface="Arial"/>
              </a:rPr>
              <a:t>are </a:t>
            </a:r>
            <a:r>
              <a:rPr sz="3100" b="1" spc="-5" dirty="0">
                <a:latin typeface="Arial"/>
                <a:cs typeface="Arial"/>
              </a:rPr>
              <a:t>released. Memory spikes of this kind </a:t>
            </a:r>
            <a:r>
              <a:rPr sz="3100" b="1" dirty="0">
                <a:latin typeface="Arial"/>
                <a:cs typeface="Arial"/>
              </a:rPr>
              <a:t>are  fairly </a:t>
            </a:r>
            <a:r>
              <a:rPr sz="3100" b="1" spc="-5" dirty="0">
                <a:latin typeface="Arial"/>
                <a:cs typeface="Arial"/>
              </a:rPr>
              <a:t>prevalent in server systems. During busy hours,  any service may use more </a:t>
            </a:r>
            <a:r>
              <a:rPr sz="3100" b="1" spc="-35" dirty="0">
                <a:latin typeface="Arial"/>
                <a:cs typeface="Arial"/>
              </a:rPr>
              <a:t>memory. </a:t>
            </a:r>
            <a:r>
              <a:rPr sz="3100" b="1" spc="-114" dirty="0">
                <a:latin typeface="Arial"/>
                <a:cs typeface="Arial"/>
              </a:rPr>
              <a:t>To </a:t>
            </a:r>
            <a:r>
              <a:rPr sz="3100" b="1" spc="-5" dirty="0">
                <a:latin typeface="Arial"/>
                <a:cs typeface="Arial"/>
              </a:rPr>
              <a:t>compensate for a  lack of physical </a:t>
            </a:r>
            <a:r>
              <a:rPr sz="3100" b="1" spc="-35" dirty="0">
                <a:latin typeface="Arial"/>
                <a:cs typeface="Arial"/>
              </a:rPr>
              <a:t>memory, </a:t>
            </a:r>
            <a:r>
              <a:rPr sz="3100" b="1" spc="-5" dirty="0">
                <a:latin typeface="Arial"/>
                <a:cs typeface="Arial"/>
              </a:rPr>
              <a:t>Linux employs swap space. The  swap space is hard drive space that </a:t>
            </a:r>
            <a:r>
              <a:rPr sz="3100" b="1" dirty="0">
                <a:latin typeface="Arial"/>
                <a:cs typeface="Arial"/>
              </a:rPr>
              <a:t>may </a:t>
            </a:r>
            <a:r>
              <a:rPr sz="3100" b="1" spc="-5" dirty="0">
                <a:latin typeface="Arial"/>
                <a:cs typeface="Arial"/>
              </a:rPr>
              <a:t>be utilized </a:t>
            </a:r>
            <a:r>
              <a:rPr sz="3100" b="1" dirty="0">
                <a:latin typeface="Arial"/>
                <a:cs typeface="Arial"/>
              </a:rPr>
              <a:t>as  </a:t>
            </a:r>
            <a:r>
              <a:rPr sz="3100" b="1" spc="-40" dirty="0">
                <a:latin typeface="Arial"/>
                <a:cs typeface="Arial"/>
              </a:rPr>
              <a:t>memory.</a:t>
            </a:r>
            <a:endParaRPr sz="3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4537" y="124079"/>
            <a:ext cx="10520299" cy="5743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61689"/>
            <a:ext cx="10965180" cy="29483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841375" algn="l"/>
                <a:tab pos="1932939" algn="l"/>
              </a:tabLst>
            </a:pPr>
            <a:r>
              <a:rPr sz="3600" b="1" dirty="0">
                <a:latin typeface="Arial"/>
                <a:cs typeface="Arial"/>
              </a:rPr>
              <a:t>10.	</a:t>
            </a:r>
            <a:r>
              <a:rPr sz="3600" spc="-5" dirty="0">
                <a:solidFill>
                  <a:srgbClr val="A9432B"/>
                </a:solidFill>
                <a:latin typeface="Arial Black"/>
                <a:cs typeface="Arial Black"/>
              </a:rPr>
              <a:t>/opt	</a:t>
            </a:r>
            <a:r>
              <a:rPr sz="3600" dirty="0">
                <a:solidFill>
                  <a:srgbClr val="A9432B"/>
                </a:solidFill>
                <a:latin typeface="Arial Black"/>
                <a:cs typeface="Arial Black"/>
              </a:rPr>
              <a:t>: </a:t>
            </a:r>
            <a:r>
              <a:rPr sz="3600" b="1" spc="-5" dirty="0">
                <a:latin typeface="Arial"/>
                <a:cs typeface="Arial"/>
              </a:rPr>
              <a:t>Optional application </a:t>
            </a:r>
            <a:r>
              <a:rPr sz="3600" b="1" dirty="0">
                <a:latin typeface="Arial"/>
                <a:cs typeface="Arial"/>
              </a:rPr>
              <a:t>software</a:t>
            </a:r>
            <a:r>
              <a:rPr sz="3600" b="1" spc="-2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packages.</a:t>
            </a:r>
            <a:endParaRPr sz="3600">
              <a:latin typeface="Arial"/>
              <a:cs typeface="Arial"/>
            </a:endParaRPr>
          </a:p>
          <a:p>
            <a:pPr marL="464820" marR="690245" indent="-452755">
              <a:lnSpc>
                <a:spcPct val="100000"/>
              </a:lnSpc>
              <a:spcBef>
                <a:spcPts val="50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Contains </a:t>
            </a:r>
            <a:r>
              <a:rPr sz="3600" b="1" dirty="0">
                <a:latin typeface="Arial"/>
                <a:cs typeface="Arial"/>
              </a:rPr>
              <a:t>add-on </a:t>
            </a:r>
            <a:r>
              <a:rPr sz="3600" b="1" spc="-5" dirty="0">
                <a:latin typeface="Arial"/>
                <a:cs typeface="Arial"/>
              </a:rPr>
              <a:t>applications from individual  vendors.</a:t>
            </a:r>
            <a:endParaRPr sz="3600">
              <a:latin typeface="Arial"/>
              <a:cs typeface="Arial"/>
            </a:endParaRPr>
          </a:p>
          <a:p>
            <a:pPr marL="464820" marR="433705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Add-on </a:t>
            </a:r>
            <a:r>
              <a:rPr sz="3600" b="1" spc="-5" dirty="0">
                <a:latin typeface="Arial"/>
                <a:cs typeface="Arial"/>
              </a:rPr>
              <a:t>applications should be installed under  </a:t>
            </a:r>
            <a:r>
              <a:rPr sz="3600" b="1" dirty="0">
                <a:latin typeface="Arial"/>
                <a:cs typeface="Arial"/>
              </a:rPr>
              <a:t>either </a:t>
            </a:r>
            <a:r>
              <a:rPr sz="3600" b="1" spc="-5" dirty="0">
                <a:latin typeface="Arial"/>
                <a:cs typeface="Arial"/>
              </a:rPr>
              <a:t>/opt/ </a:t>
            </a:r>
            <a:r>
              <a:rPr sz="3600" b="1" dirty="0">
                <a:latin typeface="Arial"/>
                <a:cs typeface="Arial"/>
              </a:rPr>
              <a:t>or </a:t>
            </a:r>
            <a:r>
              <a:rPr sz="3600" b="1" spc="-5" dirty="0">
                <a:latin typeface="Arial"/>
                <a:cs typeface="Arial"/>
              </a:rPr>
              <a:t>/opt/ </a:t>
            </a:r>
            <a:r>
              <a:rPr sz="3600" b="1" spc="-20" dirty="0">
                <a:latin typeface="Arial"/>
                <a:cs typeface="Arial"/>
              </a:rPr>
              <a:t>sub-directory.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302" y="175895"/>
            <a:ext cx="10533634" cy="5742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25679"/>
            <a:ext cx="11318875" cy="45821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155"/>
              </a:spcBef>
              <a:tabLst>
                <a:tab pos="841375" algn="l"/>
              </a:tabLst>
            </a:pPr>
            <a:r>
              <a:rPr sz="3600" b="1" spc="-70" dirty="0">
                <a:latin typeface="Arial"/>
                <a:cs typeface="Arial"/>
              </a:rPr>
              <a:t>11.	</a:t>
            </a:r>
            <a:r>
              <a:rPr sz="3600" dirty="0">
                <a:solidFill>
                  <a:srgbClr val="A9432B"/>
                </a:solidFill>
                <a:latin typeface="Arial Black"/>
                <a:cs typeface="Arial Black"/>
              </a:rPr>
              <a:t>/sbin : </a:t>
            </a:r>
            <a:r>
              <a:rPr sz="3600" b="1" dirty="0">
                <a:latin typeface="Arial"/>
                <a:cs typeface="Arial"/>
              </a:rPr>
              <a:t>Essential system </a:t>
            </a:r>
            <a:r>
              <a:rPr sz="3600" b="1" spc="-5" dirty="0">
                <a:latin typeface="Arial"/>
                <a:cs typeface="Arial"/>
              </a:rPr>
              <a:t>binaries, e.g., </a:t>
            </a:r>
            <a:r>
              <a:rPr sz="3600" b="1" dirty="0">
                <a:latin typeface="Arial"/>
                <a:cs typeface="Arial"/>
              </a:rPr>
              <a:t>fsck,</a:t>
            </a:r>
            <a:r>
              <a:rPr sz="3600" b="1" spc="-24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init,  </a:t>
            </a:r>
            <a:r>
              <a:rPr sz="3600" b="1" spc="-5" dirty="0">
                <a:latin typeface="Arial"/>
                <a:cs typeface="Arial"/>
              </a:rPr>
              <a:t>route.</a:t>
            </a:r>
            <a:endParaRPr sz="3600" dirty="0">
              <a:latin typeface="Arial"/>
              <a:cs typeface="Arial"/>
            </a:endParaRPr>
          </a:p>
          <a:p>
            <a:pPr marL="464820" marR="2209800" indent="-452755">
              <a:lnSpc>
                <a:spcPct val="100000"/>
              </a:lnSpc>
              <a:spcBef>
                <a:spcPts val="229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Just </a:t>
            </a:r>
            <a:r>
              <a:rPr sz="3600" b="1" spc="-5" dirty="0">
                <a:latin typeface="Arial"/>
                <a:cs typeface="Arial"/>
              </a:rPr>
              <a:t>like /bin, </a:t>
            </a:r>
            <a:r>
              <a:rPr sz="3600" b="1" dirty="0">
                <a:latin typeface="Arial"/>
                <a:cs typeface="Arial"/>
              </a:rPr>
              <a:t>/sbin also </a:t>
            </a:r>
            <a:r>
              <a:rPr sz="3600" b="1" spc="-5" dirty="0">
                <a:latin typeface="Arial"/>
                <a:cs typeface="Arial"/>
              </a:rPr>
              <a:t>contains binary  </a:t>
            </a:r>
            <a:r>
              <a:rPr sz="3600" b="1" dirty="0">
                <a:latin typeface="Arial"/>
                <a:cs typeface="Arial"/>
              </a:rPr>
              <a:t>executables.</a:t>
            </a:r>
            <a:endParaRPr sz="3600" dirty="0">
              <a:latin typeface="Arial"/>
              <a:cs typeface="Arial"/>
            </a:endParaRPr>
          </a:p>
          <a:p>
            <a:pPr marL="464820" marR="40894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Linux commands located under </a:t>
            </a:r>
            <a:r>
              <a:rPr sz="3600" b="1" dirty="0">
                <a:latin typeface="Arial"/>
                <a:cs typeface="Arial"/>
              </a:rPr>
              <a:t>this  </a:t>
            </a:r>
            <a:r>
              <a:rPr sz="3600" b="1" spc="-5" dirty="0">
                <a:latin typeface="Arial"/>
                <a:cs typeface="Arial"/>
              </a:rPr>
              <a:t>directory are used typically by the system  </a:t>
            </a:r>
            <a:r>
              <a:rPr sz="3600" b="1" spc="-20" dirty="0">
                <a:latin typeface="Arial"/>
                <a:cs typeface="Arial"/>
              </a:rPr>
              <a:t>administrator, </a:t>
            </a:r>
            <a:r>
              <a:rPr sz="3600" b="1" spc="-5" dirty="0">
                <a:latin typeface="Arial"/>
                <a:cs typeface="Arial"/>
              </a:rPr>
              <a:t>for system maintenance</a:t>
            </a:r>
            <a:r>
              <a:rPr sz="3600" b="1" spc="8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purpose.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Example: iptables, </a:t>
            </a:r>
            <a:r>
              <a:rPr sz="3600" b="1" dirty="0">
                <a:latin typeface="Arial"/>
                <a:cs typeface="Arial"/>
              </a:rPr>
              <a:t>reboot, </a:t>
            </a:r>
            <a:r>
              <a:rPr sz="3600" b="1" spc="-5" dirty="0">
                <a:latin typeface="Arial"/>
                <a:cs typeface="Arial"/>
              </a:rPr>
              <a:t>fdisk, ifconfig,</a:t>
            </a:r>
            <a:r>
              <a:rPr sz="3600" b="1" spc="4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swapon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730" y="174625"/>
            <a:ext cx="9792970" cy="5768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25679"/>
            <a:ext cx="11270615" cy="40335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65"/>
              </a:spcBef>
              <a:tabLst>
                <a:tab pos="841375" algn="l"/>
              </a:tabLst>
            </a:pPr>
            <a:r>
              <a:rPr sz="3600" b="1" dirty="0">
                <a:latin typeface="Arial"/>
                <a:cs typeface="Arial"/>
              </a:rPr>
              <a:t>12.	</a:t>
            </a:r>
            <a:r>
              <a:rPr sz="3600" spc="45" dirty="0">
                <a:solidFill>
                  <a:srgbClr val="A9432B"/>
                </a:solidFill>
                <a:latin typeface="Arial Black"/>
                <a:cs typeface="Arial Black"/>
              </a:rPr>
              <a:t>/srv </a:t>
            </a:r>
            <a:r>
              <a:rPr sz="3600" dirty="0">
                <a:solidFill>
                  <a:srgbClr val="A9432B"/>
                </a:solidFill>
                <a:latin typeface="Arial Black"/>
                <a:cs typeface="Arial Black"/>
              </a:rPr>
              <a:t>: </a:t>
            </a:r>
            <a:r>
              <a:rPr sz="3600" b="1" spc="-5" dirty="0">
                <a:latin typeface="Arial"/>
                <a:cs typeface="Arial"/>
              </a:rPr>
              <a:t>Site-specific </a:t>
            </a:r>
            <a:r>
              <a:rPr sz="3600" b="1" dirty="0">
                <a:latin typeface="Arial"/>
                <a:cs typeface="Arial"/>
              </a:rPr>
              <a:t>data served by </a:t>
            </a:r>
            <a:r>
              <a:rPr sz="3600" b="1" spc="-5" dirty="0">
                <a:latin typeface="Arial"/>
                <a:cs typeface="Arial"/>
              </a:rPr>
              <a:t>this </a:t>
            </a:r>
            <a:r>
              <a:rPr sz="3600" b="1" dirty="0">
                <a:latin typeface="Arial"/>
                <a:cs typeface="Arial"/>
              </a:rPr>
              <a:t>system,  </a:t>
            </a:r>
            <a:r>
              <a:rPr sz="3600" b="1" spc="-5" dirty="0">
                <a:latin typeface="Arial"/>
                <a:cs typeface="Arial"/>
              </a:rPr>
              <a:t>such as data </a:t>
            </a:r>
            <a:r>
              <a:rPr sz="3600" b="1" dirty="0">
                <a:latin typeface="Arial"/>
                <a:cs typeface="Arial"/>
              </a:rPr>
              <a:t>and scripts </a:t>
            </a:r>
            <a:r>
              <a:rPr sz="3600" b="1" spc="-5" dirty="0">
                <a:latin typeface="Arial"/>
                <a:cs typeface="Arial"/>
              </a:rPr>
              <a:t>for web </a:t>
            </a:r>
            <a:r>
              <a:rPr sz="3600" b="1" dirty="0">
                <a:latin typeface="Arial"/>
                <a:cs typeface="Arial"/>
              </a:rPr>
              <a:t>servers, </a:t>
            </a:r>
            <a:r>
              <a:rPr sz="3600" b="1" spc="-5" dirty="0">
                <a:latin typeface="Arial"/>
                <a:cs typeface="Arial"/>
              </a:rPr>
              <a:t>data  </a:t>
            </a:r>
            <a:r>
              <a:rPr sz="3600" b="1" dirty="0">
                <a:latin typeface="Arial"/>
                <a:cs typeface="Arial"/>
              </a:rPr>
              <a:t>offered </a:t>
            </a:r>
            <a:r>
              <a:rPr sz="3600" b="1" spc="-10" dirty="0">
                <a:latin typeface="Arial"/>
                <a:cs typeface="Arial"/>
              </a:rPr>
              <a:t>by </a:t>
            </a:r>
            <a:r>
              <a:rPr sz="3600" b="1" spc="-5" dirty="0">
                <a:latin typeface="Arial"/>
                <a:cs typeface="Arial"/>
              </a:rPr>
              <a:t>FTP </a:t>
            </a:r>
            <a:r>
              <a:rPr sz="3600" b="1" dirty="0">
                <a:latin typeface="Arial"/>
                <a:cs typeface="Arial"/>
              </a:rPr>
              <a:t>servers, and </a:t>
            </a:r>
            <a:r>
              <a:rPr sz="3600" b="1" spc="-5" dirty="0">
                <a:latin typeface="Arial"/>
                <a:cs typeface="Arial"/>
              </a:rPr>
              <a:t>repositories for</a:t>
            </a:r>
            <a:r>
              <a:rPr sz="3600" b="1" spc="-7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version  </a:t>
            </a:r>
            <a:r>
              <a:rPr sz="3600" b="1" spc="-5" dirty="0">
                <a:latin typeface="Arial"/>
                <a:cs typeface="Arial"/>
              </a:rPr>
              <a:t>control </a:t>
            </a:r>
            <a:r>
              <a:rPr sz="3600" b="1" dirty="0">
                <a:latin typeface="Arial"/>
                <a:cs typeface="Arial"/>
              </a:rPr>
              <a:t>systems.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srv stands for</a:t>
            </a:r>
            <a:r>
              <a:rPr sz="3600" b="1" dirty="0">
                <a:latin typeface="Arial"/>
                <a:cs typeface="Arial"/>
              </a:rPr>
              <a:t> service.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Contains </a:t>
            </a:r>
            <a:r>
              <a:rPr sz="3600" b="1" dirty="0">
                <a:latin typeface="Arial"/>
                <a:cs typeface="Arial"/>
              </a:rPr>
              <a:t>server </a:t>
            </a:r>
            <a:r>
              <a:rPr sz="3600" b="1" spc="-5" dirty="0">
                <a:latin typeface="Arial"/>
                <a:cs typeface="Arial"/>
              </a:rPr>
              <a:t>specific services related data.</a:t>
            </a:r>
            <a:endParaRPr sz="36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Example, /srv/cvs contains </a:t>
            </a:r>
            <a:r>
              <a:rPr sz="3600" b="1" dirty="0">
                <a:latin typeface="Arial"/>
                <a:cs typeface="Arial"/>
              </a:rPr>
              <a:t>CVS </a:t>
            </a:r>
            <a:r>
              <a:rPr sz="3600" b="1" spc="-5" dirty="0">
                <a:latin typeface="Arial"/>
                <a:cs typeface="Arial"/>
              </a:rPr>
              <a:t>related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data.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9583" y="140385"/>
            <a:ext cx="8814435" cy="5741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25679"/>
            <a:ext cx="11270615" cy="39814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200660">
              <a:lnSpc>
                <a:spcPct val="101299"/>
              </a:lnSpc>
              <a:spcBef>
                <a:spcPts val="45"/>
              </a:spcBef>
              <a:tabLst>
                <a:tab pos="841375" algn="l"/>
              </a:tabLst>
            </a:pPr>
            <a:r>
              <a:rPr sz="3600" b="1" dirty="0">
                <a:latin typeface="Arial"/>
                <a:cs typeface="Arial"/>
              </a:rPr>
              <a:t>13.	</a:t>
            </a:r>
            <a:r>
              <a:rPr sz="3600" dirty="0">
                <a:solidFill>
                  <a:srgbClr val="A9432B"/>
                </a:solidFill>
                <a:latin typeface="Arial Black"/>
                <a:cs typeface="Arial Black"/>
              </a:rPr>
              <a:t>/tmp : </a:t>
            </a:r>
            <a:r>
              <a:rPr sz="3600" b="1" spc="-30" dirty="0">
                <a:latin typeface="Arial"/>
                <a:cs typeface="Arial"/>
              </a:rPr>
              <a:t>Temporary </a:t>
            </a:r>
            <a:r>
              <a:rPr sz="3600" b="1" dirty="0">
                <a:latin typeface="Arial"/>
                <a:cs typeface="Arial"/>
              </a:rPr>
              <a:t>files. Often </a:t>
            </a:r>
            <a:r>
              <a:rPr sz="3600" b="1" spc="-5" dirty="0">
                <a:latin typeface="Arial"/>
                <a:cs typeface="Arial"/>
              </a:rPr>
              <a:t>not </a:t>
            </a:r>
            <a:r>
              <a:rPr sz="3600" b="1" dirty="0">
                <a:latin typeface="Arial"/>
                <a:cs typeface="Arial"/>
              </a:rPr>
              <a:t>preserved  </a:t>
            </a:r>
            <a:r>
              <a:rPr sz="3600" b="1" spc="-5" dirty="0">
                <a:latin typeface="Arial"/>
                <a:cs typeface="Arial"/>
              </a:rPr>
              <a:t>between system reboots, </a:t>
            </a:r>
            <a:r>
              <a:rPr sz="3600" b="1" dirty="0">
                <a:latin typeface="Arial"/>
                <a:cs typeface="Arial"/>
              </a:rPr>
              <a:t>and </a:t>
            </a:r>
            <a:r>
              <a:rPr sz="3600" b="1" spc="-5" dirty="0">
                <a:latin typeface="Arial"/>
                <a:cs typeface="Arial"/>
              </a:rPr>
              <a:t>may be severely size  </a:t>
            </a:r>
            <a:r>
              <a:rPr sz="3600" b="1" dirty="0">
                <a:latin typeface="Arial"/>
                <a:cs typeface="Arial"/>
              </a:rPr>
              <a:t>restricted.</a:t>
            </a:r>
            <a:endParaRPr sz="3600" dirty="0">
              <a:latin typeface="Arial"/>
              <a:cs typeface="Arial"/>
            </a:endParaRPr>
          </a:p>
          <a:p>
            <a:pPr marL="464820" marR="508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Directory </a:t>
            </a:r>
            <a:r>
              <a:rPr sz="3600" b="1" dirty="0">
                <a:latin typeface="Arial"/>
                <a:cs typeface="Arial"/>
              </a:rPr>
              <a:t>that </a:t>
            </a:r>
            <a:r>
              <a:rPr sz="3600" b="1" spc="-5" dirty="0">
                <a:latin typeface="Arial"/>
                <a:cs typeface="Arial"/>
              </a:rPr>
              <a:t>contains </a:t>
            </a:r>
            <a:r>
              <a:rPr sz="3600" b="1" dirty="0">
                <a:latin typeface="Arial"/>
                <a:cs typeface="Arial"/>
              </a:rPr>
              <a:t>temporary </a:t>
            </a:r>
            <a:r>
              <a:rPr sz="3600" b="1" spc="-5" dirty="0">
                <a:latin typeface="Arial"/>
                <a:cs typeface="Arial"/>
              </a:rPr>
              <a:t>files created </a:t>
            </a:r>
            <a:r>
              <a:rPr sz="3600" b="1" spc="-10" dirty="0">
                <a:latin typeface="Arial"/>
                <a:cs typeface="Arial"/>
              </a:rPr>
              <a:t>by  </a:t>
            </a:r>
            <a:r>
              <a:rPr sz="3600" b="1" dirty="0">
                <a:latin typeface="Arial"/>
                <a:cs typeface="Arial"/>
              </a:rPr>
              <a:t>system and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users.</a:t>
            </a:r>
            <a:endParaRPr sz="3600" dirty="0">
              <a:latin typeface="Arial"/>
              <a:cs typeface="Arial"/>
            </a:endParaRPr>
          </a:p>
          <a:p>
            <a:pPr marL="464820" marR="1503045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Files under </a:t>
            </a:r>
            <a:r>
              <a:rPr sz="3600" b="1" dirty="0">
                <a:latin typeface="Arial"/>
                <a:cs typeface="Arial"/>
              </a:rPr>
              <a:t>this </a:t>
            </a:r>
            <a:r>
              <a:rPr sz="3600" b="1" spc="-5" dirty="0">
                <a:latin typeface="Arial"/>
                <a:cs typeface="Arial"/>
              </a:rPr>
              <a:t>directory are deleted when  </a:t>
            </a:r>
            <a:r>
              <a:rPr sz="3600" b="1" dirty="0">
                <a:latin typeface="Arial"/>
                <a:cs typeface="Arial"/>
              </a:rPr>
              <a:t>system </a:t>
            </a:r>
            <a:r>
              <a:rPr sz="3600" b="1" spc="-5" dirty="0">
                <a:latin typeface="Arial"/>
                <a:cs typeface="Arial"/>
              </a:rPr>
              <a:t>is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rebooted.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6303" y="194259"/>
            <a:ext cx="9037955" cy="5810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34823"/>
            <a:ext cx="11271885" cy="546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1375" algn="l"/>
              </a:tabLst>
            </a:pPr>
            <a:r>
              <a:rPr sz="2400" b="1" spc="-5" dirty="0">
                <a:latin typeface="Arial"/>
                <a:cs typeface="Arial"/>
              </a:rPr>
              <a:t>14.	</a:t>
            </a:r>
            <a:r>
              <a:rPr sz="2400" spc="-5" dirty="0">
                <a:solidFill>
                  <a:srgbClr val="A9432B"/>
                </a:solidFill>
                <a:latin typeface="Arial Black"/>
                <a:cs typeface="Arial Black"/>
              </a:rPr>
              <a:t>/usr </a:t>
            </a:r>
            <a:r>
              <a:rPr sz="2400" dirty="0">
                <a:solidFill>
                  <a:srgbClr val="A9432B"/>
                </a:solidFill>
                <a:latin typeface="Arial Black"/>
                <a:cs typeface="Arial Black"/>
              </a:rPr>
              <a:t>: </a:t>
            </a:r>
            <a:r>
              <a:rPr sz="2400" b="1" spc="-5" dirty="0">
                <a:latin typeface="Arial"/>
                <a:cs typeface="Arial"/>
              </a:rPr>
              <a:t>Secondary hierarchy </a:t>
            </a:r>
            <a:r>
              <a:rPr sz="2400" b="1" dirty="0">
                <a:latin typeface="Arial"/>
                <a:cs typeface="Arial"/>
              </a:rPr>
              <a:t>for </a:t>
            </a:r>
            <a:r>
              <a:rPr sz="2400" b="1" spc="-5" dirty="0">
                <a:latin typeface="Arial"/>
                <a:cs typeface="Arial"/>
              </a:rPr>
              <a:t>read-only user </a:t>
            </a:r>
            <a:r>
              <a:rPr sz="2400" b="1" dirty="0">
                <a:latin typeface="Arial"/>
                <a:cs typeface="Arial"/>
              </a:rPr>
              <a:t>data; </a:t>
            </a:r>
            <a:r>
              <a:rPr sz="2400" b="1" spc="-5" dirty="0">
                <a:latin typeface="Arial"/>
                <a:cs typeface="Arial"/>
              </a:rPr>
              <a:t>contains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400" b="1" dirty="0">
                <a:latin typeface="Arial"/>
                <a:cs typeface="Arial"/>
              </a:rPr>
              <a:t>majority of (multi-)user utilities and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applications.</a:t>
            </a:r>
            <a:endParaRPr sz="2400" dirty="0">
              <a:latin typeface="Arial"/>
              <a:cs typeface="Arial"/>
            </a:endParaRPr>
          </a:p>
          <a:p>
            <a:pPr marL="464820" marR="288925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400" b="1" spc="-5" dirty="0">
                <a:latin typeface="Arial"/>
                <a:cs typeface="Arial"/>
              </a:rPr>
              <a:t>Contains binaries, </a:t>
            </a:r>
            <a:r>
              <a:rPr sz="2400" b="1" dirty="0">
                <a:latin typeface="Arial"/>
                <a:cs typeface="Arial"/>
              </a:rPr>
              <a:t>libraries, </a:t>
            </a:r>
            <a:r>
              <a:rPr sz="2400" b="1" spc="-5" dirty="0">
                <a:latin typeface="Arial"/>
                <a:cs typeface="Arial"/>
              </a:rPr>
              <a:t>documentation, </a:t>
            </a:r>
            <a:r>
              <a:rPr sz="2400" b="1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source-code for second  </a:t>
            </a:r>
            <a:r>
              <a:rPr sz="2400" b="1" dirty="0">
                <a:latin typeface="Arial"/>
                <a:cs typeface="Arial"/>
              </a:rPr>
              <a:t>level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programs.</a:t>
            </a:r>
            <a:endParaRPr sz="2400" dirty="0">
              <a:latin typeface="Arial"/>
              <a:cs typeface="Arial"/>
            </a:endParaRPr>
          </a:p>
          <a:p>
            <a:pPr marL="464820" marR="29337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400" b="1" spc="-5" dirty="0">
                <a:latin typeface="Arial"/>
                <a:cs typeface="Arial"/>
              </a:rPr>
              <a:t>/usr/bin contains binary </a:t>
            </a:r>
            <a:r>
              <a:rPr sz="2400" b="1" dirty="0">
                <a:latin typeface="Arial"/>
                <a:cs typeface="Arial"/>
              </a:rPr>
              <a:t>files for </a:t>
            </a:r>
            <a:r>
              <a:rPr sz="2400" b="1" spc="-5" dirty="0">
                <a:latin typeface="Arial"/>
                <a:cs typeface="Arial"/>
              </a:rPr>
              <a:t>user </a:t>
            </a:r>
            <a:r>
              <a:rPr sz="2400" b="1" dirty="0">
                <a:latin typeface="Arial"/>
                <a:cs typeface="Arial"/>
              </a:rPr>
              <a:t>programs. If </a:t>
            </a:r>
            <a:r>
              <a:rPr sz="2400" b="1" spc="-10" dirty="0">
                <a:latin typeface="Arial"/>
                <a:cs typeface="Arial"/>
              </a:rPr>
              <a:t>you </a:t>
            </a:r>
            <a:r>
              <a:rPr sz="2400" b="1" spc="-5" dirty="0">
                <a:latin typeface="Arial"/>
                <a:cs typeface="Arial"/>
              </a:rPr>
              <a:t>can’t </a:t>
            </a:r>
            <a:r>
              <a:rPr sz="2400" b="1" dirty="0">
                <a:latin typeface="Arial"/>
                <a:cs typeface="Arial"/>
              </a:rPr>
              <a:t>find a user  </a:t>
            </a:r>
            <a:r>
              <a:rPr sz="2400" b="1" spc="-5" dirty="0">
                <a:latin typeface="Arial"/>
                <a:cs typeface="Arial"/>
              </a:rPr>
              <a:t>binary under </a:t>
            </a:r>
            <a:r>
              <a:rPr sz="2400" b="1" dirty="0">
                <a:latin typeface="Arial"/>
                <a:cs typeface="Arial"/>
              </a:rPr>
              <a:t>/bin, look </a:t>
            </a:r>
            <a:r>
              <a:rPr sz="2400" b="1" spc="-5" dirty="0">
                <a:latin typeface="Arial"/>
                <a:cs typeface="Arial"/>
              </a:rPr>
              <a:t>under /usr/bin. </a:t>
            </a:r>
            <a:r>
              <a:rPr sz="2400" b="1" dirty="0">
                <a:latin typeface="Arial"/>
                <a:cs typeface="Arial"/>
              </a:rPr>
              <a:t>For </a:t>
            </a:r>
            <a:r>
              <a:rPr sz="2400" b="1" spc="-5" dirty="0">
                <a:latin typeface="Arial"/>
                <a:cs typeface="Arial"/>
              </a:rPr>
              <a:t>example: at, </a:t>
            </a:r>
            <a:r>
              <a:rPr sz="2400" b="1" dirty="0">
                <a:latin typeface="Arial"/>
                <a:cs typeface="Arial"/>
              </a:rPr>
              <a:t>awk, </a:t>
            </a:r>
            <a:r>
              <a:rPr sz="2400" b="1" spc="-5" dirty="0">
                <a:latin typeface="Arial"/>
                <a:cs typeface="Arial"/>
              </a:rPr>
              <a:t>cc, less,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scp</a:t>
            </a:r>
            <a:endParaRPr sz="2400" dirty="0">
              <a:latin typeface="Arial"/>
              <a:cs typeface="Arial"/>
            </a:endParaRPr>
          </a:p>
          <a:p>
            <a:pPr marL="464820" marR="5080" indent="-452755">
              <a:lnSpc>
                <a:spcPct val="100000"/>
              </a:lnSpc>
              <a:spcBef>
                <a:spcPts val="414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400" b="1" spc="-5" dirty="0">
                <a:latin typeface="Arial"/>
                <a:cs typeface="Arial"/>
              </a:rPr>
              <a:t>/usr/sbin contains </a:t>
            </a:r>
            <a:r>
              <a:rPr sz="2400" b="1" dirty="0">
                <a:latin typeface="Arial"/>
                <a:cs typeface="Arial"/>
              </a:rPr>
              <a:t>binary files for </a:t>
            </a:r>
            <a:r>
              <a:rPr sz="2400" b="1" spc="-10" dirty="0">
                <a:latin typeface="Arial"/>
                <a:cs typeface="Arial"/>
              </a:rPr>
              <a:t>system </a:t>
            </a:r>
            <a:r>
              <a:rPr sz="2400" b="1" spc="-5" dirty="0">
                <a:latin typeface="Arial"/>
                <a:cs typeface="Arial"/>
              </a:rPr>
              <a:t>administrators. </a:t>
            </a:r>
            <a:r>
              <a:rPr sz="2400" b="1" dirty="0">
                <a:latin typeface="Arial"/>
                <a:cs typeface="Arial"/>
              </a:rPr>
              <a:t>If </a:t>
            </a:r>
            <a:r>
              <a:rPr sz="2400" b="1" spc="-10" dirty="0">
                <a:latin typeface="Arial"/>
                <a:cs typeface="Arial"/>
              </a:rPr>
              <a:t>you </a:t>
            </a:r>
            <a:r>
              <a:rPr sz="2400" b="1" spc="-5" dirty="0">
                <a:latin typeface="Arial"/>
                <a:cs typeface="Arial"/>
              </a:rPr>
              <a:t>can’t </a:t>
            </a:r>
            <a:r>
              <a:rPr sz="2400" b="1" dirty="0">
                <a:latin typeface="Arial"/>
                <a:cs typeface="Arial"/>
              </a:rPr>
              <a:t>find a  </a:t>
            </a:r>
            <a:r>
              <a:rPr sz="2400" b="1" spc="-10" dirty="0">
                <a:latin typeface="Arial"/>
                <a:cs typeface="Arial"/>
              </a:rPr>
              <a:t>system </a:t>
            </a:r>
            <a:r>
              <a:rPr sz="2400" b="1" spc="-5" dirty="0">
                <a:latin typeface="Arial"/>
                <a:cs typeface="Arial"/>
              </a:rPr>
              <a:t>binary under </a:t>
            </a:r>
            <a:r>
              <a:rPr sz="2400" b="1" dirty="0">
                <a:latin typeface="Arial"/>
                <a:cs typeface="Arial"/>
              </a:rPr>
              <a:t>/sbin, look </a:t>
            </a:r>
            <a:r>
              <a:rPr sz="2400" b="1" spc="-5" dirty="0">
                <a:latin typeface="Arial"/>
                <a:cs typeface="Arial"/>
              </a:rPr>
              <a:t>under /usr/sbin. </a:t>
            </a:r>
            <a:r>
              <a:rPr sz="2400" b="1" dirty="0">
                <a:latin typeface="Arial"/>
                <a:cs typeface="Arial"/>
              </a:rPr>
              <a:t>For </a:t>
            </a:r>
            <a:r>
              <a:rPr sz="2400" b="1" spc="-5" dirty="0">
                <a:latin typeface="Arial"/>
                <a:cs typeface="Arial"/>
              </a:rPr>
              <a:t>example: atd, cron,  sshd, useradd,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userdel</a:t>
            </a:r>
            <a:endParaRPr sz="24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400" b="1" spc="-5" dirty="0">
                <a:latin typeface="Arial"/>
                <a:cs typeface="Arial"/>
              </a:rPr>
              <a:t>/usr/lib contains </a:t>
            </a:r>
            <a:r>
              <a:rPr sz="2400" b="1" dirty="0">
                <a:latin typeface="Arial"/>
                <a:cs typeface="Arial"/>
              </a:rPr>
              <a:t>libraries </a:t>
            </a:r>
            <a:r>
              <a:rPr sz="2400" b="1" spc="-5" dirty="0">
                <a:latin typeface="Arial"/>
                <a:cs typeface="Arial"/>
              </a:rPr>
              <a:t>for </a:t>
            </a:r>
            <a:r>
              <a:rPr sz="2400" b="1" dirty="0">
                <a:latin typeface="Arial"/>
                <a:cs typeface="Arial"/>
              </a:rPr>
              <a:t>/usr/bin and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/usr/sbin</a:t>
            </a:r>
            <a:endParaRPr sz="2400" dirty="0">
              <a:latin typeface="Arial"/>
              <a:cs typeface="Arial"/>
            </a:endParaRPr>
          </a:p>
          <a:p>
            <a:pPr marL="464820" marR="100076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400" b="1" spc="-5" dirty="0">
                <a:latin typeface="Arial"/>
                <a:cs typeface="Arial"/>
              </a:rPr>
              <a:t>/usr/local contains users programs </a:t>
            </a:r>
            <a:r>
              <a:rPr sz="2400" b="1" dirty="0">
                <a:latin typeface="Arial"/>
                <a:cs typeface="Arial"/>
              </a:rPr>
              <a:t>that </a:t>
            </a:r>
            <a:r>
              <a:rPr sz="2400" b="1" spc="-15" dirty="0">
                <a:latin typeface="Arial"/>
                <a:cs typeface="Arial"/>
              </a:rPr>
              <a:t>you </a:t>
            </a:r>
            <a:r>
              <a:rPr sz="2400" b="1" dirty="0">
                <a:latin typeface="Arial"/>
                <a:cs typeface="Arial"/>
              </a:rPr>
              <a:t>install </a:t>
            </a:r>
            <a:r>
              <a:rPr sz="2400" b="1" spc="-5" dirty="0">
                <a:latin typeface="Arial"/>
                <a:cs typeface="Arial"/>
              </a:rPr>
              <a:t>from source. For  example, </a:t>
            </a:r>
            <a:r>
              <a:rPr sz="2400" b="1" dirty="0">
                <a:latin typeface="Arial"/>
                <a:cs typeface="Arial"/>
              </a:rPr>
              <a:t>when </a:t>
            </a:r>
            <a:r>
              <a:rPr sz="2400" b="1" spc="-15" dirty="0">
                <a:latin typeface="Arial"/>
                <a:cs typeface="Arial"/>
              </a:rPr>
              <a:t>you </a:t>
            </a:r>
            <a:r>
              <a:rPr sz="2400" b="1" dirty="0">
                <a:latin typeface="Arial"/>
                <a:cs typeface="Arial"/>
              </a:rPr>
              <a:t>install </a:t>
            </a:r>
            <a:r>
              <a:rPr sz="2400" b="1" spc="-5" dirty="0">
                <a:latin typeface="Arial"/>
                <a:cs typeface="Arial"/>
              </a:rPr>
              <a:t>apache from source, </a:t>
            </a:r>
            <a:r>
              <a:rPr sz="2400" b="1" dirty="0">
                <a:latin typeface="Arial"/>
                <a:cs typeface="Arial"/>
              </a:rPr>
              <a:t>it </a:t>
            </a:r>
            <a:r>
              <a:rPr sz="2400" b="1" spc="-5" dirty="0">
                <a:latin typeface="Arial"/>
                <a:cs typeface="Arial"/>
              </a:rPr>
              <a:t>goes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under</a:t>
            </a:r>
            <a:endParaRPr sz="2400" dirty="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/usr/local/apache2</a:t>
            </a:r>
            <a:endParaRPr sz="24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14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400" b="1" spc="-5" dirty="0">
                <a:latin typeface="Arial"/>
                <a:cs typeface="Arial"/>
              </a:rPr>
              <a:t>/usr/src holds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Linux kernel sources, header-files and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documentation.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0460" y="211590"/>
            <a:ext cx="6936751" cy="2933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3364433"/>
            <a:ext cx="1132268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Let's </a:t>
            </a:r>
            <a:r>
              <a:rPr sz="3200" b="1" spc="-5" dirty="0">
                <a:latin typeface="Arial"/>
                <a:cs typeface="Arial"/>
              </a:rPr>
              <a:t>take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closer look at </a:t>
            </a:r>
            <a:r>
              <a:rPr sz="3200" b="1" dirty="0">
                <a:latin typeface="Arial"/>
                <a:cs typeface="Arial"/>
              </a:rPr>
              <a:t>it. RAM </a:t>
            </a:r>
            <a:r>
              <a:rPr sz="3200" b="1" spc="-5" dirty="0">
                <a:latin typeface="Arial"/>
                <a:cs typeface="Arial"/>
              </a:rPr>
              <a:t>is divided into smaller  </a:t>
            </a:r>
            <a:r>
              <a:rPr sz="3200" b="1" dirty="0">
                <a:latin typeface="Arial"/>
                <a:cs typeface="Arial"/>
              </a:rPr>
              <a:t>bits </a:t>
            </a:r>
            <a:r>
              <a:rPr sz="3200" b="1" spc="-5" dirty="0">
                <a:latin typeface="Arial"/>
                <a:cs typeface="Arial"/>
              </a:rPr>
              <a:t>known as </a:t>
            </a:r>
            <a:r>
              <a:rPr sz="3200" b="1" dirty="0">
                <a:latin typeface="Arial"/>
                <a:cs typeface="Arial"/>
              </a:rPr>
              <a:t>memory </a:t>
            </a:r>
            <a:r>
              <a:rPr sz="3200" b="1" spc="-10" dirty="0">
                <a:latin typeface="Arial"/>
                <a:cs typeface="Arial"/>
              </a:rPr>
              <a:t>pages </a:t>
            </a:r>
            <a:r>
              <a:rPr sz="3200" b="1" spc="-5" dirty="0">
                <a:latin typeface="Arial"/>
                <a:cs typeface="Arial"/>
              </a:rPr>
              <a:t>by the system. </a:t>
            </a:r>
            <a:r>
              <a:rPr sz="3200" b="1" dirty="0">
                <a:latin typeface="Arial"/>
                <a:cs typeface="Arial"/>
              </a:rPr>
              <a:t>Memory  </a:t>
            </a:r>
            <a:r>
              <a:rPr sz="3200" b="1" spc="-5" dirty="0">
                <a:latin typeface="Arial"/>
                <a:cs typeface="Arial"/>
              </a:rPr>
              <a:t>pages </a:t>
            </a:r>
            <a:r>
              <a:rPr sz="3200" b="1" dirty="0">
                <a:latin typeface="Arial"/>
                <a:cs typeface="Arial"/>
              </a:rPr>
              <a:t>are </a:t>
            </a:r>
            <a:r>
              <a:rPr sz="3200" b="1" spc="-5" dirty="0">
                <a:latin typeface="Arial"/>
                <a:cs typeface="Arial"/>
              </a:rPr>
              <a:t>allotted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services </a:t>
            </a:r>
            <a:r>
              <a:rPr sz="3200" b="1" dirty="0">
                <a:latin typeface="Arial"/>
                <a:cs typeface="Arial"/>
              </a:rPr>
              <a:t>or </a:t>
            </a:r>
            <a:r>
              <a:rPr sz="3200" b="1" spc="-5" dirty="0">
                <a:latin typeface="Arial"/>
                <a:cs typeface="Arial"/>
              </a:rPr>
              <a:t>processes </a:t>
            </a:r>
            <a:r>
              <a:rPr sz="3200" b="1" dirty="0">
                <a:latin typeface="Arial"/>
                <a:cs typeface="Arial"/>
              </a:rPr>
              <a:t>that are  </a:t>
            </a:r>
            <a:r>
              <a:rPr sz="3200" b="1" spc="-5" dirty="0">
                <a:latin typeface="Arial"/>
                <a:cs typeface="Arial"/>
              </a:rPr>
              <a:t>operating in the CPU. The CPU performs round-robin  processing of services or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applications.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193" y="114045"/>
            <a:ext cx="5682107" cy="527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86779" y="141351"/>
            <a:ext cx="5996051" cy="5249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279" y="141731"/>
            <a:ext cx="5826506" cy="5303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2134" y="141731"/>
            <a:ext cx="5885179" cy="5303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6938" y="143116"/>
            <a:ext cx="9378442" cy="5752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28727"/>
            <a:ext cx="11097260" cy="55556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52475">
              <a:lnSpc>
                <a:spcPct val="100699"/>
              </a:lnSpc>
              <a:spcBef>
                <a:spcPts val="80"/>
              </a:spcBef>
              <a:tabLst>
                <a:tab pos="841375" algn="l"/>
              </a:tabLst>
            </a:pPr>
            <a:r>
              <a:rPr sz="3200" b="1" spc="-5" dirty="0">
                <a:latin typeface="Arial"/>
                <a:cs typeface="Arial"/>
              </a:rPr>
              <a:t>15.	</a:t>
            </a:r>
            <a:r>
              <a:rPr sz="3200" spc="10" dirty="0">
                <a:solidFill>
                  <a:srgbClr val="A9432B"/>
                </a:solidFill>
                <a:latin typeface="Arial Black"/>
                <a:cs typeface="Arial Black"/>
              </a:rPr>
              <a:t>/proc </a:t>
            </a:r>
            <a:r>
              <a:rPr sz="3200" dirty="0">
                <a:solidFill>
                  <a:srgbClr val="A9432B"/>
                </a:solidFill>
                <a:latin typeface="Arial Black"/>
                <a:cs typeface="Arial Black"/>
              </a:rPr>
              <a:t>: </a:t>
            </a:r>
            <a:r>
              <a:rPr sz="3200" b="1" spc="-10" dirty="0">
                <a:latin typeface="Arial"/>
                <a:cs typeface="Arial"/>
              </a:rPr>
              <a:t>Virtual </a:t>
            </a:r>
            <a:r>
              <a:rPr sz="3200" b="1" spc="-5" dirty="0">
                <a:latin typeface="Arial"/>
                <a:cs typeface="Arial"/>
              </a:rPr>
              <a:t>filesystem </a:t>
            </a:r>
            <a:r>
              <a:rPr sz="3200" b="1" dirty="0">
                <a:latin typeface="Arial"/>
                <a:cs typeface="Arial"/>
              </a:rPr>
              <a:t>providing </a:t>
            </a:r>
            <a:r>
              <a:rPr sz="3200" b="1" spc="-5" dirty="0">
                <a:latin typeface="Arial"/>
                <a:cs typeface="Arial"/>
              </a:rPr>
              <a:t>process </a:t>
            </a:r>
            <a:r>
              <a:rPr sz="3200" b="1" dirty="0">
                <a:latin typeface="Arial"/>
                <a:cs typeface="Arial"/>
              </a:rPr>
              <a:t>and  </a:t>
            </a:r>
            <a:r>
              <a:rPr sz="3200" b="1" spc="-5" dirty="0">
                <a:latin typeface="Arial"/>
                <a:cs typeface="Arial"/>
              </a:rPr>
              <a:t>kernel </a:t>
            </a:r>
            <a:r>
              <a:rPr sz="3200" b="1" dirty="0">
                <a:latin typeface="Arial"/>
                <a:cs typeface="Arial"/>
              </a:rPr>
              <a:t>information as </a:t>
            </a:r>
            <a:r>
              <a:rPr sz="3200" b="1" spc="-5" dirty="0">
                <a:latin typeface="Arial"/>
                <a:cs typeface="Arial"/>
              </a:rPr>
              <a:t>files. </a:t>
            </a:r>
            <a:r>
              <a:rPr sz="3200" b="1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Linux, </a:t>
            </a:r>
            <a:r>
              <a:rPr sz="3200" b="1" dirty="0">
                <a:latin typeface="Arial"/>
                <a:cs typeface="Arial"/>
              </a:rPr>
              <a:t>corresponds to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  procfs mount. Generally </a:t>
            </a:r>
            <a:r>
              <a:rPr sz="3200" b="1" spc="-5" dirty="0">
                <a:latin typeface="Arial"/>
                <a:cs typeface="Arial"/>
              </a:rPr>
              <a:t>automatically </a:t>
            </a:r>
            <a:r>
              <a:rPr sz="3200" b="1" dirty="0">
                <a:latin typeface="Arial"/>
                <a:cs typeface="Arial"/>
              </a:rPr>
              <a:t>generated and  </a:t>
            </a:r>
            <a:r>
              <a:rPr sz="3200" b="1" spc="-5" dirty="0">
                <a:latin typeface="Arial"/>
                <a:cs typeface="Arial"/>
              </a:rPr>
              <a:t>populated </a:t>
            </a:r>
            <a:r>
              <a:rPr sz="3200" b="1" dirty="0">
                <a:latin typeface="Arial"/>
                <a:cs typeface="Arial"/>
              </a:rPr>
              <a:t>by the </a:t>
            </a:r>
            <a:r>
              <a:rPr sz="3200" b="1" spc="-5" dirty="0">
                <a:latin typeface="Arial"/>
                <a:cs typeface="Arial"/>
              </a:rPr>
              <a:t>system, </a:t>
            </a:r>
            <a:r>
              <a:rPr sz="3200" b="1" dirty="0">
                <a:latin typeface="Arial"/>
                <a:cs typeface="Arial"/>
              </a:rPr>
              <a:t>on the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-65" dirty="0">
                <a:latin typeface="Arial"/>
                <a:cs typeface="Arial"/>
              </a:rPr>
              <a:t>fly.</a:t>
            </a:r>
            <a:endParaRPr sz="3200" dirty="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Contains information about </a:t>
            </a:r>
            <a:r>
              <a:rPr sz="3200" b="1" spc="-5" dirty="0">
                <a:latin typeface="Arial"/>
                <a:cs typeface="Arial"/>
              </a:rPr>
              <a:t>system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process.</a:t>
            </a:r>
            <a:endParaRPr sz="3200" dirty="0">
              <a:latin typeface="Arial"/>
              <a:cs typeface="Arial"/>
            </a:endParaRPr>
          </a:p>
          <a:p>
            <a:pPr marL="464820" marR="508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This is a </a:t>
            </a:r>
            <a:r>
              <a:rPr sz="3200" b="1" spc="-5" dirty="0">
                <a:latin typeface="Arial"/>
                <a:cs typeface="Arial"/>
              </a:rPr>
              <a:t>pseudo filesystem </a:t>
            </a:r>
            <a:r>
              <a:rPr sz="3200" b="1" dirty="0">
                <a:latin typeface="Arial"/>
                <a:cs typeface="Arial"/>
              </a:rPr>
              <a:t>contains information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about  running </a:t>
            </a:r>
            <a:r>
              <a:rPr sz="3200" b="1" spc="-5" dirty="0">
                <a:latin typeface="Arial"/>
                <a:cs typeface="Arial"/>
              </a:rPr>
              <a:t>process. </a:t>
            </a:r>
            <a:r>
              <a:rPr sz="3200" b="1" dirty="0">
                <a:latin typeface="Arial"/>
                <a:cs typeface="Arial"/>
              </a:rPr>
              <a:t>For </a:t>
            </a:r>
            <a:r>
              <a:rPr sz="3200" b="1" spc="-5" dirty="0">
                <a:latin typeface="Arial"/>
                <a:cs typeface="Arial"/>
              </a:rPr>
              <a:t>example: /proc/{pid} directory  </a:t>
            </a:r>
            <a:r>
              <a:rPr sz="3200" b="1" dirty="0">
                <a:latin typeface="Arial"/>
                <a:cs typeface="Arial"/>
              </a:rPr>
              <a:t>contains information about the </a:t>
            </a:r>
            <a:r>
              <a:rPr sz="3200" b="1" spc="-5" dirty="0">
                <a:latin typeface="Arial"/>
                <a:cs typeface="Arial"/>
              </a:rPr>
              <a:t>process </a:t>
            </a:r>
            <a:r>
              <a:rPr sz="3200" b="1" dirty="0">
                <a:latin typeface="Arial"/>
                <a:cs typeface="Arial"/>
              </a:rPr>
              <a:t>with that  </a:t>
            </a:r>
            <a:r>
              <a:rPr sz="3200" b="1" spc="-5" dirty="0">
                <a:latin typeface="Arial"/>
                <a:cs typeface="Arial"/>
              </a:rPr>
              <a:t>particular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pid.</a:t>
            </a:r>
            <a:endParaRPr sz="3200" dirty="0">
              <a:latin typeface="Arial"/>
              <a:cs typeface="Arial"/>
            </a:endParaRPr>
          </a:p>
          <a:p>
            <a:pPr marL="464820" marR="252729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This is a </a:t>
            </a:r>
            <a:r>
              <a:rPr sz="3200" b="1" spc="-5" dirty="0">
                <a:latin typeface="Arial"/>
                <a:cs typeface="Arial"/>
              </a:rPr>
              <a:t>virtual filesystem </a:t>
            </a:r>
            <a:r>
              <a:rPr sz="3200" b="1" dirty="0">
                <a:latin typeface="Arial"/>
                <a:cs typeface="Arial"/>
              </a:rPr>
              <a:t>with </a:t>
            </a:r>
            <a:r>
              <a:rPr sz="3200" b="1" spc="-5" dirty="0">
                <a:latin typeface="Arial"/>
                <a:cs typeface="Arial"/>
              </a:rPr>
              <a:t>text </a:t>
            </a:r>
            <a:r>
              <a:rPr sz="3200" b="1" dirty="0">
                <a:latin typeface="Arial"/>
                <a:cs typeface="Arial"/>
              </a:rPr>
              <a:t>information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about  </a:t>
            </a:r>
            <a:r>
              <a:rPr sz="3200" b="1" spc="-5" dirty="0">
                <a:latin typeface="Arial"/>
                <a:cs typeface="Arial"/>
              </a:rPr>
              <a:t>system resources. </a:t>
            </a:r>
            <a:r>
              <a:rPr sz="3200" b="1" dirty="0">
                <a:latin typeface="Arial"/>
                <a:cs typeface="Arial"/>
              </a:rPr>
              <a:t>For </a:t>
            </a:r>
            <a:r>
              <a:rPr sz="3200" b="1" spc="-5" dirty="0">
                <a:latin typeface="Arial"/>
                <a:cs typeface="Arial"/>
              </a:rPr>
              <a:t>example: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/proc/uptime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865" y="132410"/>
            <a:ext cx="10144887" cy="5845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5471" y="122885"/>
            <a:ext cx="10153904" cy="5820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39395"/>
            <a:ext cx="11324590" cy="5880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Modern Linux distributions include </a:t>
            </a:r>
            <a:r>
              <a:rPr sz="3200" b="1" dirty="0">
                <a:latin typeface="Arial"/>
                <a:cs typeface="Arial"/>
              </a:rPr>
              <a:t>a /run </a:t>
            </a:r>
            <a:r>
              <a:rPr sz="3200" b="1" spc="-5" dirty="0">
                <a:latin typeface="Arial"/>
                <a:cs typeface="Arial"/>
              </a:rPr>
              <a:t>directory as </a:t>
            </a:r>
            <a:r>
              <a:rPr sz="3200" b="1" dirty="0">
                <a:latin typeface="Arial"/>
                <a:cs typeface="Arial"/>
              </a:rPr>
              <a:t>a  </a:t>
            </a:r>
            <a:r>
              <a:rPr sz="3200" b="1" spc="-5" dirty="0">
                <a:latin typeface="Arial"/>
                <a:cs typeface="Arial"/>
              </a:rPr>
              <a:t>temporary filesystem (tmpfs) </a:t>
            </a:r>
            <a:r>
              <a:rPr sz="3200" b="1" dirty="0">
                <a:latin typeface="Arial"/>
                <a:cs typeface="Arial"/>
              </a:rPr>
              <a:t>which </a:t>
            </a:r>
            <a:r>
              <a:rPr sz="3200" b="1" spc="-5" dirty="0">
                <a:latin typeface="Arial"/>
                <a:cs typeface="Arial"/>
              </a:rPr>
              <a:t>stores volatile runtime  data, following </a:t>
            </a:r>
            <a:r>
              <a:rPr sz="3200" b="1" dirty="0">
                <a:latin typeface="Arial"/>
                <a:cs typeface="Arial"/>
              </a:rPr>
              <a:t>the FHS </a:t>
            </a:r>
            <a:r>
              <a:rPr sz="3200" b="1" spc="-5" dirty="0">
                <a:latin typeface="Arial"/>
                <a:cs typeface="Arial"/>
              </a:rPr>
              <a:t>version 3.0. According </a:t>
            </a:r>
            <a:r>
              <a:rPr sz="3200" b="1" spc="-10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FHS  version </a:t>
            </a:r>
            <a:r>
              <a:rPr sz="3200" b="1" spc="-5" dirty="0">
                <a:latin typeface="Arial"/>
                <a:cs typeface="Arial"/>
              </a:rPr>
              <a:t>2.3, such data </a:t>
            </a:r>
            <a:r>
              <a:rPr sz="3200" b="1" dirty="0">
                <a:latin typeface="Arial"/>
                <a:cs typeface="Arial"/>
              </a:rPr>
              <a:t>were </a:t>
            </a:r>
            <a:r>
              <a:rPr sz="3200" b="1" spc="-5" dirty="0">
                <a:latin typeface="Arial"/>
                <a:cs typeface="Arial"/>
              </a:rPr>
              <a:t>stored </a:t>
            </a:r>
            <a:r>
              <a:rPr sz="3200" b="1" spc="-10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/var/run but </a:t>
            </a:r>
            <a:r>
              <a:rPr sz="3200" b="1" spc="-10" dirty="0">
                <a:latin typeface="Arial"/>
                <a:cs typeface="Arial"/>
              </a:rPr>
              <a:t>this </a:t>
            </a:r>
            <a:r>
              <a:rPr sz="3200" b="1" dirty="0">
                <a:latin typeface="Arial"/>
                <a:cs typeface="Arial"/>
              </a:rPr>
              <a:t>was  a </a:t>
            </a:r>
            <a:r>
              <a:rPr sz="3200" b="1" spc="-5" dirty="0">
                <a:latin typeface="Arial"/>
                <a:cs typeface="Arial"/>
              </a:rPr>
              <a:t>problem in some </a:t>
            </a:r>
            <a:r>
              <a:rPr sz="3200" b="1" spc="-10" dirty="0">
                <a:latin typeface="Arial"/>
                <a:cs typeface="Arial"/>
              </a:rPr>
              <a:t>cases </a:t>
            </a:r>
            <a:r>
              <a:rPr sz="3200" b="1" spc="-5" dirty="0">
                <a:latin typeface="Arial"/>
                <a:cs typeface="Arial"/>
              </a:rPr>
              <a:t>because </a:t>
            </a:r>
            <a:r>
              <a:rPr sz="3200" b="1" dirty="0">
                <a:latin typeface="Arial"/>
                <a:cs typeface="Arial"/>
              </a:rPr>
              <a:t>this </a:t>
            </a:r>
            <a:r>
              <a:rPr sz="3200" b="1" spc="-5" dirty="0">
                <a:latin typeface="Arial"/>
                <a:cs typeface="Arial"/>
              </a:rPr>
              <a:t>directory is not  always available at early boot. </a:t>
            </a:r>
            <a:r>
              <a:rPr sz="3200" b="1" dirty="0">
                <a:latin typeface="Arial"/>
                <a:cs typeface="Arial"/>
              </a:rPr>
              <a:t>As a result, </a:t>
            </a:r>
            <a:r>
              <a:rPr sz="3200" b="1" spc="-5" dirty="0">
                <a:latin typeface="Arial"/>
                <a:cs typeface="Arial"/>
              </a:rPr>
              <a:t>these programs  have</a:t>
            </a:r>
            <a:r>
              <a:rPr sz="3200" b="1" spc="5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had</a:t>
            </a:r>
            <a:r>
              <a:rPr sz="3200" b="1" spc="5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5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resort</a:t>
            </a:r>
            <a:r>
              <a:rPr sz="3200" b="1" spc="5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535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trickery,</a:t>
            </a:r>
            <a:r>
              <a:rPr sz="3200" b="1" spc="55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such</a:t>
            </a:r>
            <a:r>
              <a:rPr sz="3200" b="1" spc="5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as</a:t>
            </a:r>
            <a:r>
              <a:rPr sz="3200" b="1" spc="5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using</a:t>
            </a:r>
            <a:r>
              <a:rPr sz="3200" b="1" spc="555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/dev/.udev,</a:t>
            </a:r>
            <a:endParaRPr sz="32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latin typeface="Arial"/>
                <a:cs typeface="Arial"/>
              </a:rPr>
              <a:t>/dev/.mdadm, /dev/.systems or /dev/.mount directories,  </a:t>
            </a:r>
            <a:r>
              <a:rPr sz="3200" b="1" spc="-10" dirty="0">
                <a:latin typeface="Arial"/>
                <a:cs typeface="Arial"/>
              </a:rPr>
              <a:t>even though the </a:t>
            </a:r>
            <a:r>
              <a:rPr sz="3200" b="1" spc="-5" dirty="0">
                <a:latin typeface="Arial"/>
                <a:cs typeface="Arial"/>
              </a:rPr>
              <a:t>device directory isn’t intended </a:t>
            </a:r>
            <a:r>
              <a:rPr sz="3200" b="1" dirty="0">
                <a:latin typeface="Arial"/>
                <a:cs typeface="Arial"/>
              </a:rPr>
              <a:t>for </a:t>
            </a:r>
            <a:r>
              <a:rPr sz="3200" b="1" spc="-5" dirty="0">
                <a:latin typeface="Arial"/>
                <a:cs typeface="Arial"/>
              </a:rPr>
              <a:t>such  data.Among other advantages, </a:t>
            </a:r>
            <a:r>
              <a:rPr sz="3200" b="1" dirty="0">
                <a:latin typeface="Arial"/>
                <a:cs typeface="Arial"/>
              </a:rPr>
              <a:t>this </a:t>
            </a:r>
            <a:r>
              <a:rPr sz="3200" b="1" spc="-5" dirty="0">
                <a:latin typeface="Arial"/>
                <a:cs typeface="Arial"/>
              </a:rPr>
              <a:t>makes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system  easier </a:t>
            </a:r>
            <a:r>
              <a:rPr sz="3200" b="1" dirty="0">
                <a:latin typeface="Arial"/>
                <a:cs typeface="Arial"/>
              </a:rPr>
              <a:t>to use </a:t>
            </a:r>
            <a:r>
              <a:rPr sz="3200" b="1" spc="-5" dirty="0">
                <a:latin typeface="Arial"/>
                <a:cs typeface="Arial"/>
              </a:rPr>
              <a:t>normally with the </a:t>
            </a:r>
            <a:r>
              <a:rPr sz="3200" b="1" dirty="0">
                <a:latin typeface="Arial"/>
                <a:cs typeface="Arial"/>
              </a:rPr>
              <a:t>root </a:t>
            </a:r>
            <a:r>
              <a:rPr sz="3200" b="1" spc="-5" dirty="0">
                <a:latin typeface="Arial"/>
                <a:cs typeface="Arial"/>
              </a:rPr>
              <a:t>filesystem mounted  </a:t>
            </a:r>
            <a:r>
              <a:rPr sz="3200" b="1" spc="-25" dirty="0">
                <a:latin typeface="Arial"/>
                <a:cs typeface="Arial"/>
              </a:rPr>
              <a:t>read-only.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39395"/>
            <a:ext cx="10691495" cy="4773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For </a:t>
            </a:r>
            <a:r>
              <a:rPr sz="3200" b="1" spc="-5" dirty="0">
                <a:latin typeface="Arial"/>
                <a:cs typeface="Arial"/>
              </a:rPr>
              <a:t>example, below </a:t>
            </a:r>
            <a:r>
              <a:rPr sz="3200" b="1" dirty="0">
                <a:latin typeface="Arial"/>
                <a:cs typeface="Arial"/>
              </a:rPr>
              <a:t>are the </a:t>
            </a:r>
            <a:r>
              <a:rPr sz="3200" b="1" spc="-5" dirty="0">
                <a:latin typeface="Arial"/>
                <a:cs typeface="Arial"/>
              </a:rPr>
              <a:t>changes </a:t>
            </a:r>
            <a:r>
              <a:rPr sz="3200" b="1" dirty="0">
                <a:latin typeface="Arial"/>
                <a:cs typeface="Arial"/>
              </a:rPr>
              <a:t>Debian made in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its  </a:t>
            </a:r>
            <a:r>
              <a:rPr sz="3200" b="1" spc="-5" dirty="0">
                <a:latin typeface="Arial"/>
                <a:cs typeface="Arial"/>
              </a:rPr>
              <a:t>2013 </a:t>
            </a:r>
            <a:r>
              <a:rPr sz="3200" b="1" dirty="0">
                <a:latin typeface="Arial"/>
                <a:cs typeface="Arial"/>
              </a:rPr>
              <a:t>Wheezy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release: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/dev/.* </a:t>
            </a:r>
            <a:r>
              <a:rPr sz="3200" b="1" dirty="0">
                <a:latin typeface="Arial"/>
                <a:cs typeface="Arial"/>
              </a:rPr>
              <a:t>?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/run/*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/dev/shm </a:t>
            </a:r>
            <a:r>
              <a:rPr sz="3200" b="1" dirty="0">
                <a:latin typeface="Arial"/>
                <a:cs typeface="Arial"/>
              </a:rPr>
              <a:t>?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/run/shm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/dev/shm/* </a:t>
            </a:r>
            <a:r>
              <a:rPr sz="3200" b="1" dirty="0">
                <a:latin typeface="Arial"/>
                <a:cs typeface="Arial"/>
              </a:rPr>
              <a:t>?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/run/*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14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/etc/* </a:t>
            </a:r>
            <a:r>
              <a:rPr sz="3200" b="1" dirty="0">
                <a:latin typeface="Arial"/>
                <a:cs typeface="Arial"/>
              </a:rPr>
              <a:t>(writable </a:t>
            </a:r>
            <a:r>
              <a:rPr sz="3200" b="1" spc="-5" dirty="0">
                <a:latin typeface="Arial"/>
                <a:cs typeface="Arial"/>
              </a:rPr>
              <a:t>files) </a:t>
            </a:r>
            <a:r>
              <a:rPr sz="3200" b="1" dirty="0">
                <a:latin typeface="Arial"/>
                <a:cs typeface="Arial"/>
              </a:rPr>
              <a:t>?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/run/*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/lib/init/rw </a:t>
            </a:r>
            <a:r>
              <a:rPr sz="3200" b="1" dirty="0">
                <a:latin typeface="Arial"/>
                <a:cs typeface="Arial"/>
              </a:rPr>
              <a:t>?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/run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/var/lock </a:t>
            </a:r>
            <a:r>
              <a:rPr sz="3200" b="1" dirty="0">
                <a:latin typeface="Arial"/>
                <a:cs typeface="Arial"/>
              </a:rPr>
              <a:t>?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/run/lock</a:t>
            </a:r>
            <a:endParaRPr sz="32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200" b="1" spc="-5" dirty="0">
                <a:latin typeface="Arial"/>
                <a:cs typeface="Arial"/>
              </a:rPr>
              <a:t>/var/run </a:t>
            </a:r>
            <a:r>
              <a:rPr sz="3200" b="1" dirty="0">
                <a:latin typeface="Arial"/>
                <a:cs typeface="Arial"/>
              </a:rPr>
              <a:t>?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/run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25679"/>
            <a:ext cx="98748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2260" algn="l"/>
              </a:tabLst>
            </a:pPr>
            <a:r>
              <a:rPr sz="3600" spc="-15" dirty="0">
                <a:solidFill>
                  <a:srgbClr val="A9432B"/>
                </a:solidFill>
                <a:latin typeface="Arial Black"/>
                <a:cs typeface="Arial Black"/>
              </a:rPr>
              <a:t>Navigation	</a:t>
            </a:r>
            <a:r>
              <a:rPr sz="3600" spc="-5" dirty="0">
                <a:solidFill>
                  <a:srgbClr val="A9432B"/>
                </a:solidFill>
                <a:latin typeface="Arial Black"/>
                <a:cs typeface="Arial Black"/>
              </a:rPr>
              <a:t>Commands (cd, ls, </a:t>
            </a:r>
            <a:r>
              <a:rPr sz="3600" dirty="0">
                <a:solidFill>
                  <a:srgbClr val="A9432B"/>
                </a:solidFill>
                <a:latin typeface="Arial Black"/>
                <a:cs typeface="Arial Black"/>
              </a:rPr>
              <a:t>and</a:t>
            </a:r>
            <a:r>
              <a:rPr sz="3600" spc="-45" dirty="0">
                <a:solidFill>
                  <a:srgbClr val="A9432B"/>
                </a:solidFill>
                <a:latin typeface="Arial Black"/>
                <a:cs typeface="Arial Black"/>
              </a:rPr>
              <a:t> </a:t>
            </a:r>
            <a:r>
              <a:rPr sz="3600" spc="-35" dirty="0">
                <a:solidFill>
                  <a:srgbClr val="A9432B"/>
                </a:solidFill>
                <a:latin typeface="Arial Black"/>
                <a:cs typeface="Arial Black"/>
              </a:rPr>
              <a:t>pwd)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7560" algn="l"/>
                <a:tab pos="2033270" algn="l"/>
                <a:tab pos="4117340" algn="l"/>
                <a:tab pos="5127625" algn="l"/>
                <a:tab pos="6283325" algn="l"/>
                <a:tab pos="7235825" algn="l"/>
                <a:tab pos="9484995" algn="l"/>
              </a:tabLst>
            </a:pPr>
            <a:r>
              <a:rPr spc="-5" dirty="0"/>
              <a:t>In	this	le</a:t>
            </a:r>
            <a:r>
              <a:rPr spc="5" dirty="0"/>
              <a:t>s</a:t>
            </a:r>
            <a:r>
              <a:rPr spc="-5" dirty="0"/>
              <a:t>son,</a:t>
            </a:r>
            <a:r>
              <a:rPr dirty="0"/>
              <a:t>	</a:t>
            </a:r>
            <a:r>
              <a:rPr spc="-5" dirty="0"/>
              <a:t>we</a:t>
            </a:r>
            <a:r>
              <a:rPr dirty="0"/>
              <a:t>	</a:t>
            </a:r>
            <a:r>
              <a:rPr spc="-5" dirty="0"/>
              <a:t>w</a:t>
            </a:r>
            <a:r>
              <a:rPr spc="5" dirty="0"/>
              <a:t>i</a:t>
            </a:r>
            <a:r>
              <a:rPr spc="-5" dirty="0"/>
              <a:t>ll</a:t>
            </a:r>
            <a:r>
              <a:rPr dirty="0"/>
              <a:t>	</a:t>
            </a:r>
            <a:r>
              <a:rPr spc="-10" dirty="0"/>
              <a:t>g</a:t>
            </a:r>
            <a:r>
              <a:rPr spc="-5" dirty="0"/>
              <a:t>o</a:t>
            </a:r>
            <a:r>
              <a:rPr dirty="0"/>
              <a:t>	</a:t>
            </a:r>
            <a:r>
              <a:rPr spc="-5" dirty="0"/>
              <a:t>thr</a:t>
            </a:r>
            <a:r>
              <a:rPr dirty="0"/>
              <a:t>o</a:t>
            </a:r>
            <a:r>
              <a:rPr spc="-5" dirty="0"/>
              <a:t>ugh</a:t>
            </a:r>
            <a:r>
              <a:rPr dirty="0"/>
              <a:t>	</a:t>
            </a:r>
            <a:r>
              <a:rPr spc="-5" dirty="0"/>
              <a:t>Linux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9984" y="1461261"/>
            <a:ext cx="7777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0770" algn="l"/>
                <a:tab pos="3869690" algn="l"/>
                <a:tab pos="6861809" algn="l"/>
              </a:tabLst>
            </a:pPr>
            <a:r>
              <a:rPr sz="4000" b="1" spc="-5" dirty="0">
                <a:latin typeface="Arial"/>
                <a:cs typeface="Arial"/>
              </a:rPr>
              <a:t>for	man</a:t>
            </a:r>
            <a:r>
              <a:rPr sz="4000" b="1" spc="15" dirty="0">
                <a:latin typeface="Arial"/>
                <a:cs typeface="Arial"/>
              </a:rPr>
              <a:t>a</a:t>
            </a:r>
            <a:r>
              <a:rPr sz="4000" b="1" spc="-5" dirty="0">
                <a:latin typeface="Arial"/>
                <a:cs typeface="Arial"/>
              </a:rPr>
              <a:t>ging</a:t>
            </a:r>
            <a:r>
              <a:rPr sz="4000" b="1" dirty="0">
                <a:latin typeface="Arial"/>
                <a:cs typeface="Arial"/>
              </a:rPr>
              <a:t>	</a:t>
            </a:r>
            <a:r>
              <a:rPr sz="4000" b="1" spc="-5" dirty="0">
                <a:latin typeface="Arial"/>
                <a:cs typeface="Arial"/>
              </a:rPr>
              <a:t>direc</a:t>
            </a:r>
            <a:r>
              <a:rPr sz="4000" b="1" spc="15" dirty="0">
                <a:latin typeface="Arial"/>
                <a:cs typeface="Arial"/>
              </a:rPr>
              <a:t>t</a:t>
            </a:r>
            <a:r>
              <a:rPr sz="4000" b="1" spc="-5" dirty="0">
                <a:latin typeface="Arial"/>
                <a:cs typeface="Arial"/>
              </a:rPr>
              <a:t>ories</a:t>
            </a:r>
            <a:r>
              <a:rPr sz="4000" b="1" dirty="0">
                <a:latin typeface="Arial"/>
                <a:cs typeface="Arial"/>
              </a:rPr>
              <a:t>	</a:t>
            </a:r>
            <a:r>
              <a:rPr sz="4000" b="1" spc="-5" dirty="0">
                <a:latin typeface="Arial"/>
                <a:cs typeface="Arial"/>
              </a:rPr>
              <a:t>and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492" y="1461261"/>
            <a:ext cx="276479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commands  </a:t>
            </a:r>
            <a:r>
              <a:rPr sz="4000" b="1" dirty="0">
                <a:latin typeface="Arial"/>
                <a:cs typeface="Arial"/>
              </a:rPr>
              <a:t>performing  </a:t>
            </a:r>
            <a:r>
              <a:rPr sz="4000" b="1" spc="-5" dirty="0">
                <a:latin typeface="Arial"/>
                <a:cs typeface="Arial"/>
              </a:rPr>
              <a:t>direc</a:t>
            </a:r>
            <a:r>
              <a:rPr sz="4000" b="1" spc="15" dirty="0">
                <a:latin typeface="Arial"/>
                <a:cs typeface="Arial"/>
              </a:rPr>
              <a:t>t</a:t>
            </a:r>
            <a:r>
              <a:rPr sz="4000" b="1" spc="-5" dirty="0">
                <a:latin typeface="Arial"/>
                <a:cs typeface="Arial"/>
              </a:rPr>
              <a:t>ories,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0569" y="2070938"/>
            <a:ext cx="54019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7655">
              <a:lnSpc>
                <a:spcPct val="100000"/>
              </a:lnSpc>
              <a:spcBef>
                <a:spcPts val="95"/>
              </a:spcBef>
              <a:tabLst>
                <a:tab pos="2335530" algn="l"/>
                <a:tab pos="2858135" algn="l"/>
                <a:tab pos="3531870" algn="l"/>
                <a:tab pos="4824095" algn="l"/>
              </a:tabLst>
            </a:pPr>
            <a:r>
              <a:rPr sz="4000" b="1" spc="-5" dirty="0">
                <a:latin typeface="Arial"/>
                <a:cs typeface="Arial"/>
              </a:rPr>
              <a:t>ac</a:t>
            </a:r>
            <a:r>
              <a:rPr sz="4000" b="1" dirty="0">
                <a:latin typeface="Arial"/>
                <a:cs typeface="Arial"/>
              </a:rPr>
              <a:t>t</a:t>
            </a:r>
            <a:r>
              <a:rPr sz="4000" b="1" spc="-5" dirty="0">
                <a:latin typeface="Arial"/>
                <a:cs typeface="Arial"/>
              </a:rPr>
              <a:t>ions</a:t>
            </a:r>
            <a:r>
              <a:rPr sz="4000" b="1" dirty="0">
                <a:latin typeface="Arial"/>
                <a:cs typeface="Arial"/>
              </a:rPr>
              <a:t>		</a:t>
            </a:r>
            <a:r>
              <a:rPr sz="4000" b="1" spc="-5" dirty="0">
                <a:latin typeface="Arial"/>
                <a:cs typeface="Arial"/>
              </a:rPr>
              <a:t>such</a:t>
            </a:r>
            <a:r>
              <a:rPr sz="4000" b="1" dirty="0">
                <a:latin typeface="Arial"/>
                <a:cs typeface="Arial"/>
              </a:rPr>
              <a:t>	</a:t>
            </a:r>
            <a:r>
              <a:rPr sz="4000" b="1" spc="-10" dirty="0">
                <a:latin typeface="Arial"/>
                <a:cs typeface="Arial"/>
              </a:rPr>
              <a:t>as  </a:t>
            </a:r>
            <a:r>
              <a:rPr sz="4000" b="1" spc="-5" dirty="0">
                <a:latin typeface="Arial"/>
                <a:cs typeface="Arial"/>
              </a:rPr>
              <a:t>printing	</a:t>
            </a:r>
            <a:r>
              <a:rPr sz="4000" b="1" dirty="0">
                <a:latin typeface="Arial"/>
                <a:cs typeface="Arial"/>
              </a:rPr>
              <a:t>the	</a:t>
            </a:r>
            <a:r>
              <a:rPr sz="4000" b="1" spc="-5" dirty="0">
                <a:latin typeface="Arial"/>
                <a:cs typeface="Arial"/>
              </a:rPr>
              <a:t>current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97059" y="2070938"/>
            <a:ext cx="19729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9580">
              <a:lnSpc>
                <a:spcPct val="100000"/>
              </a:lnSpc>
              <a:spcBef>
                <a:spcPts val="95"/>
              </a:spcBef>
            </a:pPr>
            <a:r>
              <a:rPr sz="4000" b="1" spc="5" dirty="0">
                <a:latin typeface="Arial"/>
                <a:cs typeface="Arial"/>
              </a:rPr>
              <a:t>l</a:t>
            </a:r>
            <a:r>
              <a:rPr sz="4000" b="1" spc="-5" dirty="0">
                <a:latin typeface="Arial"/>
                <a:cs typeface="Arial"/>
              </a:rPr>
              <a:t>isting  wo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-5" dirty="0">
                <a:latin typeface="Arial"/>
                <a:cs typeface="Arial"/>
              </a:rPr>
              <a:t>king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directory, </a:t>
            </a:r>
            <a:r>
              <a:rPr spc="-5" dirty="0"/>
              <a:t>creating and deleting </a:t>
            </a:r>
            <a:r>
              <a:rPr dirty="0"/>
              <a:t>directories,  </a:t>
            </a:r>
            <a:r>
              <a:rPr spc="-5" dirty="0"/>
              <a:t>copying directories, </a:t>
            </a:r>
            <a:r>
              <a:rPr dirty="0"/>
              <a:t>transferring </a:t>
            </a:r>
            <a:r>
              <a:rPr spc="-5" dirty="0"/>
              <a:t>directories  </a:t>
            </a:r>
            <a:r>
              <a:rPr dirty="0"/>
              <a:t>from </a:t>
            </a:r>
            <a:r>
              <a:rPr spc="-10" dirty="0"/>
              <a:t>one </a:t>
            </a:r>
            <a:r>
              <a:rPr spc="-5" dirty="0"/>
              <a:t>place </a:t>
            </a:r>
            <a:r>
              <a:rPr spc="5" dirty="0"/>
              <a:t>to </a:t>
            </a:r>
            <a:r>
              <a:rPr spc="-30" dirty="0"/>
              <a:t>another, </a:t>
            </a:r>
            <a:r>
              <a:rPr spc="-5" dirty="0"/>
              <a:t>and </a:t>
            </a:r>
            <a:r>
              <a:rPr dirty="0"/>
              <a:t>renaming  </a:t>
            </a:r>
            <a:r>
              <a:rPr spc="-5" dirty="0"/>
              <a:t>directories.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492" y="61671"/>
            <a:ext cx="1077404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D16248"/>
                </a:solidFill>
                <a:latin typeface="Arial"/>
                <a:cs typeface="Arial"/>
              </a:rPr>
              <a:t>pwd.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The </a:t>
            </a:r>
            <a:r>
              <a:rPr sz="3600" dirty="0">
                <a:latin typeface="Arial"/>
                <a:cs typeface="Arial"/>
              </a:rPr>
              <a:t>pwd(print working directory) command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dirty="0">
                <a:latin typeface="Arial"/>
                <a:cs typeface="Arial"/>
              </a:rPr>
              <a:t>used</a:t>
            </a:r>
            <a:r>
              <a:rPr sz="3600" spc="-10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to  print out the current directory we are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in.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latin typeface="Arial"/>
                <a:cs typeface="Arial"/>
              </a:rPr>
              <a:t>The syntax is as</a:t>
            </a:r>
            <a:r>
              <a:rPr sz="3600" spc="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follows,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pwd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Output.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/home/user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latin typeface="Arial"/>
                <a:cs typeface="Arial"/>
              </a:rPr>
              <a:t>The </a:t>
            </a:r>
            <a:r>
              <a:rPr sz="3600" dirty="0">
                <a:latin typeface="Arial"/>
                <a:cs typeface="Arial"/>
              </a:rPr>
              <a:t>output states that </a:t>
            </a:r>
            <a:r>
              <a:rPr sz="3600" spc="-5" dirty="0">
                <a:latin typeface="Arial"/>
                <a:cs typeface="Arial"/>
              </a:rPr>
              <a:t>we are </a:t>
            </a:r>
            <a:r>
              <a:rPr sz="3600" dirty="0">
                <a:latin typeface="Arial"/>
                <a:cs typeface="Arial"/>
              </a:rPr>
              <a:t>currently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in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the </a:t>
            </a:r>
            <a:r>
              <a:rPr sz="3600" dirty="0">
                <a:latin typeface="Arial"/>
                <a:cs typeface="Arial"/>
              </a:rPr>
              <a:t>user directory which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dirty="0">
                <a:latin typeface="Arial"/>
                <a:cs typeface="Arial"/>
              </a:rPr>
              <a:t>the working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-30" dirty="0">
                <a:latin typeface="Arial"/>
                <a:cs typeface="Arial"/>
              </a:rPr>
              <a:t>directory.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029" y="182861"/>
            <a:ext cx="5583938" cy="373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811783"/>
            <a:ext cx="11322685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All </a:t>
            </a:r>
            <a:r>
              <a:rPr sz="3200" b="1" spc="-5" dirty="0">
                <a:latin typeface="Arial"/>
                <a:cs typeface="Arial"/>
              </a:rPr>
              <a:t>processes </a:t>
            </a:r>
            <a:r>
              <a:rPr sz="3200" b="1" dirty="0">
                <a:latin typeface="Arial"/>
                <a:cs typeface="Arial"/>
              </a:rPr>
              <a:t>are </a:t>
            </a:r>
            <a:r>
              <a:rPr sz="3200" b="1" spc="-5" dirty="0">
                <a:latin typeface="Arial"/>
                <a:cs typeface="Arial"/>
              </a:rPr>
              <a:t>scheduled in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round-robin method </a:t>
            </a:r>
            <a:r>
              <a:rPr sz="3200" b="1" spc="-15" dirty="0">
                <a:latin typeface="Arial"/>
                <a:cs typeface="Arial"/>
              </a:rPr>
              <a:t>in 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queue based on the time-sharing approach. Each  process is </a:t>
            </a:r>
            <a:r>
              <a:rPr sz="3200" b="1" spc="-10" dirty="0">
                <a:latin typeface="Arial"/>
                <a:cs typeface="Arial"/>
              </a:rPr>
              <a:t>also </a:t>
            </a:r>
            <a:r>
              <a:rPr sz="3200" b="1" spc="-5" dirty="0">
                <a:latin typeface="Arial"/>
                <a:cs typeface="Arial"/>
              </a:rPr>
              <a:t>given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quantum (allowed </a:t>
            </a:r>
            <a:r>
              <a:rPr sz="3200" b="1" dirty="0">
                <a:latin typeface="Arial"/>
                <a:cs typeface="Arial"/>
              </a:rPr>
              <a:t>CPU </a:t>
            </a:r>
            <a:r>
              <a:rPr sz="3200" b="1" spc="-20" dirty="0">
                <a:latin typeface="Arial"/>
                <a:cs typeface="Arial"/>
              </a:rPr>
              <a:t>Time  </a:t>
            </a:r>
            <a:r>
              <a:rPr sz="3200" b="1" spc="-5" dirty="0">
                <a:latin typeface="Arial"/>
                <a:cs typeface="Arial"/>
              </a:rPr>
              <a:t>slot).</a:t>
            </a:r>
            <a:r>
              <a:rPr sz="3200" b="1" spc="7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If</a:t>
            </a:r>
            <a:r>
              <a:rPr sz="3200" b="1" spc="7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7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process</a:t>
            </a:r>
            <a:r>
              <a:rPr sz="3200" b="1" spc="7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is</a:t>
            </a:r>
            <a:r>
              <a:rPr sz="3200" b="1" spc="7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not</a:t>
            </a:r>
            <a:r>
              <a:rPr sz="3200" b="1" spc="7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completed</a:t>
            </a:r>
            <a:r>
              <a:rPr sz="3200" b="1" spc="7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within</a:t>
            </a:r>
            <a:r>
              <a:rPr sz="3200" b="1" spc="7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7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time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098" y="3250819"/>
            <a:ext cx="9826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79015" algn="l"/>
                <a:tab pos="3502660" algn="l"/>
                <a:tab pos="4726940" algn="l"/>
                <a:tab pos="5837555" algn="l"/>
                <a:tab pos="7985125" algn="l"/>
              </a:tabLst>
            </a:pPr>
            <a:r>
              <a:rPr sz="3200" b="1" spc="-5" dirty="0">
                <a:latin typeface="Arial"/>
                <a:cs typeface="Arial"/>
              </a:rPr>
              <a:t>process's	next	</a:t>
            </a:r>
            <a:r>
              <a:rPr sz="3200" b="1" dirty="0">
                <a:latin typeface="Arial"/>
                <a:cs typeface="Arial"/>
              </a:rPr>
              <a:t>time	</a:t>
            </a:r>
            <a:r>
              <a:rPr sz="3200" b="1" spc="-5" dirty="0">
                <a:latin typeface="Arial"/>
                <a:cs typeface="Arial"/>
              </a:rPr>
              <a:t>slot	becomes	available.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098" y="2763138"/>
            <a:ext cx="108699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6035" algn="l"/>
                <a:tab pos="1878330" algn="l"/>
                <a:tab pos="2867025" algn="l"/>
                <a:tab pos="3676650" algn="l"/>
                <a:tab pos="5746115" algn="l"/>
                <a:tab pos="6804025" algn="l"/>
                <a:tab pos="8874125" algn="l"/>
                <a:tab pos="10245725" algn="l"/>
              </a:tabLst>
            </a:pPr>
            <a:r>
              <a:rPr sz="3200" b="1" dirty="0">
                <a:latin typeface="Arial"/>
                <a:cs typeface="Arial"/>
              </a:rPr>
              <a:t>li</a:t>
            </a:r>
            <a:r>
              <a:rPr sz="3200" b="1" spc="-10" dirty="0">
                <a:latin typeface="Arial"/>
                <a:cs typeface="Arial"/>
              </a:rPr>
              <a:t>m</a:t>
            </a:r>
            <a:r>
              <a:rPr sz="3200" b="1" dirty="0">
                <a:latin typeface="Arial"/>
                <a:cs typeface="Arial"/>
              </a:rPr>
              <a:t>it,	</a:t>
            </a:r>
            <a:r>
              <a:rPr sz="3200" b="1" spc="-5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t	will	</a:t>
            </a:r>
            <a:r>
              <a:rPr sz="3200" b="1" spc="-5" dirty="0">
                <a:latin typeface="Arial"/>
                <a:cs typeface="Arial"/>
              </a:rPr>
              <a:t>b</a:t>
            </a:r>
            <a:r>
              <a:rPr sz="3200" b="1" dirty="0">
                <a:latin typeface="Arial"/>
                <a:cs typeface="Arial"/>
              </a:rPr>
              <a:t>e	c</a:t>
            </a:r>
            <a:r>
              <a:rPr sz="3200" b="1" spc="-10" dirty="0">
                <a:latin typeface="Arial"/>
                <a:cs typeface="Arial"/>
              </a:rPr>
              <a:t>a</a:t>
            </a:r>
            <a:r>
              <a:rPr sz="3200" b="1" spc="-15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c</a:t>
            </a:r>
            <a:r>
              <a:rPr sz="3200" b="1" spc="-1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led	and	r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st</a:t>
            </a:r>
            <a:r>
              <a:rPr sz="3200" b="1" spc="-10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rt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d	wh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n	the</a:t>
            </a:r>
            <a:endParaRPr sz="3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For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5098" y="3738752"/>
            <a:ext cx="10871200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example, if </a:t>
            </a:r>
            <a:r>
              <a:rPr sz="3200" b="1" spc="-10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time </a:t>
            </a:r>
            <a:r>
              <a:rPr sz="3200" b="1" spc="-5" dirty="0">
                <a:latin typeface="Arial"/>
                <a:cs typeface="Arial"/>
              </a:rPr>
              <a:t>slot is 100 milliseconds and job1  takes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total </a:t>
            </a:r>
            <a:r>
              <a:rPr sz="3200" b="1" spc="-10" dirty="0">
                <a:latin typeface="Arial"/>
                <a:cs typeface="Arial"/>
              </a:rPr>
              <a:t>of </a:t>
            </a:r>
            <a:r>
              <a:rPr sz="3200" b="1" spc="-5" dirty="0">
                <a:latin typeface="Arial"/>
                <a:cs typeface="Arial"/>
              </a:rPr>
              <a:t>250 milliseconds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complete,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round-  </a:t>
            </a:r>
            <a:r>
              <a:rPr sz="3200" b="1" dirty="0">
                <a:latin typeface="Arial"/>
                <a:cs typeface="Arial"/>
              </a:rPr>
              <a:t>robin </a:t>
            </a:r>
            <a:r>
              <a:rPr sz="3200" b="1" spc="-10" dirty="0">
                <a:latin typeface="Arial"/>
                <a:cs typeface="Arial"/>
              </a:rPr>
              <a:t>scheduler </a:t>
            </a:r>
            <a:r>
              <a:rPr sz="3200" b="1" dirty="0">
                <a:latin typeface="Arial"/>
                <a:cs typeface="Arial"/>
              </a:rPr>
              <a:t>will </a:t>
            </a:r>
            <a:r>
              <a:rPr sz="3200" b="1" spc="-5" dirty="0">
                <a:latin typeface="Arial"/>
                <a:cs typeface="Arial"/>
              </a:rPr>
              <a:t>suspend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job after 100 ms </a:t>
            </a:r>
            <a:r>
              <a:rPr sz="3200" b="1" dirty="0">
                <a:latin typeface="Arial"/>
                <a:cs typeface="Arial"/>
              </a:rPr>
              <a:t>and  </a:t>
            </a:r>
            <a:r>
              <a:rPr sz="3200" b="1" spc="-5" dirty="0">
                <a:latin typeface="Arial"/>
                <a:cs typeface="Arial"/>
              </a:rPr>
              <a:t>allocate </a:t>
            </a:r>
            <a:r>
              <a:rPr sz="3200" b="1" dirty="0">
                <a:latin typeface="Arial"/>
                <a:cs typeface="Arial"/>
              </a:rPr>
              <a:t>CPU time to other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tasks.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492" y="36067"/>
            <a:ext cx="1041908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D16248"/>
                </a:solidFill>
                <a:latin typeface="Arial"/>
                <a:cs typeface="Arial"/>
              </a:rPr>
              <a:t>ls.</a:t>
            </a:r>
            <a:endParaRPr sz="3000">
              <a:latin typeface="Arial"/>
              <a:cs typeface="Arial"/>
            </a:endParaRPr>
          </a:p>
          <a:p>
            <a:pPr marL="12700" marR="146304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The </a:t>
            </a:r>
            <a:r>
              <a:rPr sz="3000" dirty="0">
                <a:latin typeface="Arial"/>
                <a:cs typeface="Arial"/>
              </a:rPr>
              <a:t>ls(list directory) </a:t>
            </a:r>
            <a:r>
              <a:rPr sz="3000" spc="-5" dirty="0">
                <a:latin typeface="Arial"/>
                <a:cs typeface="Arial"/>
              </a:rPr>
              <a:t>command is used </a:t>
            </a:r>
            <a:r>
              <a:rPr sz="3000" dirty="0">
                <a:latin typeface="Arial"/>
                <a:cs typeface="Arial"/>
              </a:rPr>
              <a:t>to list </a:t>
            </a:r>
            <a:r>
              <a:rPr sz="3000" spc="-5" dirty="0">
                <a:latin typeface="Arial"/>
                <a:cs typeface="Arial"/>
              </a:rPr>
              <a:t>files and  </a:t>
            </a:r>
            <a:r>
              <a:rPr sz="3000" dirty="0">
                <a:latin typeface="Arial"/>
                <a:cs typeface="Arial"/>
              </a:rPr>
              <a:t>subdirectories within </a:t>
            </a:r>
            <a:r>
              <a:rPr sz="3000" spc="-5" dirty="0">
                <a:latin typeface="Arial"/>
                <a:cs typeface="Arial"/>
              </a:rPr>
              <a:t>a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spc="-25" dirty="0">
                <a:latin typeface="Arial"/>
                <a:cs typeface="Arial"/>
              </a:rPr>
              <a:t>directory.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The basic </a:t>
            </a:r>
            <a:r>
              <a:rPr sz="3000" dirty="0">
                <a:latin typeface="Arial"/>
                <a:cs typeface="Arial"/>
              </a:rPr>
              <a:t>syntax </a:t>
            </a:r>
            <a:r>
              <a:rPr sz="3000" spc="-5" dirty="0">
                <a:latin typeface="Arial"/>
                <a:cs typeface="Arial"/>
              </a:rPr>
              <a:t>is as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follows,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b="1" spc="-10" dirty="0">
                <a:latin typeface="Arial"/>
                <a:cs typeface="Arial"/>
              </a:rPr>
              <a:t>ls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Commonly </a:t>
            </a:r>
            <a:r>
              <a:rPr sz="3000" spc="-5" dirty="0">
                <a:latin typeface="Arial"/>
                <a:cs typeface="Arial"/>
              </a:rPr>
              <a:t>used </a:t>
            </a:r>
            <a:r>
              <a:rPr sz="3000" dirty="0">
                <a:latin typeface="Arial"/>
                <a:cs typeface="Arial"/>
              </a:rPr>
              <a:t>options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include,</a:t>
            </a:r>
            <a:endParaRPr sz="3000">
              <a:latin typeface="Arial"/>
              <a:cs typeface="Arial"/>
            </a:endParaRPr>
          </a:p>
          <a:p>
            <a:pPr marL="12700" marR="102489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ls </a:t>
            </a:r>
            <a:r>
              <a:rPr sz="3000" spc="-5" dirty="0">
                <a:latin typeface="Arial"/>
                <a:cs typeface="Arial"/>
              </a:rPr>
              <a:t>-a, </a:t>
            </a:r>
            <a:r>
              <a:rPr sz="300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print </a:t>
            </a:r>
            <a:r>
              <a:rPr sz="3000" dirty="0">
                <a:latin typeface="Arial"/>
                <a:cs typeface="Arial"/>
              </a:rPr>
              <a:t>out </a:t>
            </a:r>
            <a:r>
              <a:rPr sz="3000" spc="-5" dirty="0">
                <a:latin typeface="Arial"/>
                <a:cs typeface="Arial"/>
              </a:rPr>
              <a:t>all files </a:t>
            </a:r>
            <a:r>
              <a:rPr sz="3000" dirty="0">
                <a:latin typeface="Arial"/>
                <a:cs typeface="Arial"/>
              </a:rPr>
              <a:t>including </a:t>
            </a:r>
            <a:r>
              <a:rPr sz="3000" spc="-5" dirty="0">
                <a:latin typeface="Arial"/>
                <a:cs typeface="Arial"/>
              </a:rPr>
              <a:t>hidden files </a:t>
            </a:r>
            <a:r>
              <a:rPr sz="3000" dirty="0">
                <a:latin typeface="Arial"/>
                <a:cs typeface="Arial"/>
              </a:rPr>
              <a:t>which </a:t>
            </a:r>
            <a:r>
              <a:rPr sz="3000" spc="-5" dirty="0">
                <a:latin typeface="Arial"/>
                <a:cs typeface="Arial"/>
              </a:rPr>
              <a:t>are  </a:t>
            </a:r>
            <a:r>
              <a:rPr sz="3000" dirty="0">
                <a:latin typeface="Arial"/>
                <a:cs typeface="Arial"/>
              </a:rPr>
              <a:t>preceded with a period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ls </a:t>
            </a:r>
            <a:r>
              <a:rPr sz="3000" spc="-5" dirty="0">
                <a:latin typeface="Arial"/>
                <a:cs typeface="Arial"/>
              </a:rPr>
              <a:t>-l, </a:t>
            </a:r>
            <a:r>
              <a:rPr sz="3000" dirty="0">
                <a:latin typeface="Arial"/>
                <a:cs typeface="Arial"/>
              </a:rPr>
              <a:t>to list </a:t>
            </a:r>
            <a:r>
              <a:rPr sz="3000" spc="-5" dirty="0">
                <a:latin typeface="Arial"/>
                <a:cs typeface="Arial"/>
              </a:rPr>
              <a:t>files in a </a:t>
            </a:r>
            <a:r>
              <a:rPr sz="3000" dirty="0">
                <a:latin typeface="Arial"/>
                <a:cs typeface="Arial"/>
              </a:rPr>
              <a:t>long list. Files </a:t>
            </a:r>
            <a:r>
              <a:rPr sz="3000" spc="-5" dirty="0">
                <a:latin typeface="Arial"/>
                <a:cs typeface="Arial"/>
              </a:rPr>
              <a:t>are </a:t>
            </a:r>
            <a:r>
              <a:rPr sz="3000" dirty="0">
                <a:latin typeface="Arial"/>
                <a:cs typeface="Arial"/>
              </a:rPr>
              <a:t>listed </a:t>
            </a:r>
            <a:r>
              <a:rPr sz="3000" spc="-5" dirty="0">
                <a:latin typeface="Arial"/>
                <a:cs typeface="Arial"/>
              </a:rPr>
              <a:t>together </a:t>
            </a:r>
            <a:r>
              <a:rPr sz="3000" dirty="0">
                <a:latin typeface="Arial"/>
                <a:cs typeface="Arial"/>
              </a:rPr>
              <a:t>with </a:t>
            </a:r>
            <a:r>
              <a:rPr sz="3000" spc="-5" dirty="0">
                <a:latin typeface="Arial"/>
                <a:cs typeface="Arial"/>
              </a:rPr>
              <a:t>their  </a:t>
            </a:r>
            <a:r>
              <a:rPr sz="3000" dirty="0">
                <a:latin typeface="Arial"/>
                <a:cs typeface="Arial"/>
              </a:rPr>
              <a:t>permissions, </a:t>
            </a:r>
            <a:r>
              <a:rPr sz="3000" spc="-5" dirty="0">
                <a:latin typeface="Arial"/>
                <a:cs typeface="Arial"/>
              </a:rPr>
              <a:t>ownership, </a:t>
            </a:r>
            <a:r>
              <a:rPr sz="3000" dirty="0">
                <a:latin typeface="Arial"/>
                <a:cs typeface="Arial"/>
              </a:rPr>
              <a:t>time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stamps.</a:t>
            </a:r>
            <a:endParaRPr sz="3000">
              <a:latin typeface="Arial"/>
              <a:cs typeface="Arial"/>
            </a:endParaRPr>
          </a:p>
          <a:p>
            <a:pPr marL="12700" marR="12192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Arial"/>
                <a:cs typeface="Arial"/>
              </a:rPr>
              <a:t>ls </a:t>
            </a:r>
            <a:r>
              <a:rPr sz="3000" spc="-5" dirty="0">
                <a:latin typeface="Arial"/>
                <a:cs typeface="Arial"/>
              </a:rPr>
              <a:t>-l --block-size=SIZE, </a:t>
            </a:r>
            <a:r>
              <a:rPr sz="3000" spc="-10" dirty="0">
                <a:latin typeface="Arial"/>
                <a:cs typeface="Arial"/>
              </a:rPr>
              <a:t>to </a:t>
            </a:r>
            <a:r>
              <a:rPr sz="3000" dirty="0">
                <a:latin typeface="Arial"/>
                <a:cs typeface="Arial"/>
              </a:rPr>
              <a:t>list </a:t>
            </a:r>
            <a:r>
              <a:rPr sz="3000" spc="-5" dirty="0">
                <a:latin typeface="Arial"/>
                <a:cs typeface="Arial"/>
              </a:rPr>
              <a:t>files and </a:t>
            </a:r>
            <a:r>
              <a:rPr sz="3000" dirty="0">
                <a:latin typeface="Arial"/>
                <a:cs typeface="Arial"/>
              </a:rPr>
              <a:t>directories while  displaying </a:t>
            </a:r>
            <a:r>
              <a:rPr sz="3000" spc="-5" dirty="0">
                <a:latin typeface="Arial"/>
                <a:cs typeface="Arial"/>
              </a:rPr>
              <a:t>their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sizes.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492" y="34544"/>
            <a:ext cx="10421620" cy="555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Arial"/>
                <a:cs typeface="Arial"/>
              </a:rPr>
              <a:t>for example to </a:t>
            </a:r>
            <a:r>
              <a:rPr sz="3300" spc="-5" dirty="0">
                <a:latin typeface="Arial"/>
                <a:cs typeface="Arial"/>
              </a:rPr>
              <a:t>list files </a:t>
            </a:r>
            <a:r>
              <a:rPr sz="3300" dirty="0">
                <a:latin typeface="Arial"/>
                <a:cs typeface="Arial"/>
              </a:rPr>
              <a:t>and show sizes </a:t>
            </a:r>
            <a:r>
              <a:rPr sz="3300" spc="-5" dirty="0">
                <a:latin typeface="Arial"/>
                <a:cs typeface="Arial"/>
              </a:rPr>
              <a:t>in </a:t>
            </a:r>
            <a:r>
              <a:rPr sz="3300" dirty="0">
                <a:latin typeface="Arial"/>
                <a:cs typeface="Arial"/>
              </a:rPr>
              <a:t>megabytes </a:t>
            </a:r>
            <a:r>
              <a:rPr sz="3300" spc="-5" dirty="0">
                <a:latin typeface="Arial"/>
                <a:cs typeface="Arial"/>
              </a:rPr>
              <a:t>we  </a:t>
            </a:r>
            <a:r>
              <a:rPr sz="3300" dirty="0">
                <a:latin typeface="Arial"/>
                <a:cs typeface="Arial"/>
              </a:rPr>
              <a:t>write,</a:t>
            </a:r>
          </a:p>
          <a:p>
            <a:pPr marL="12700">
              <a:lnSpc>
                <a:spcPct val="100000"/>
              </a:lnSpc>
            </a:pPr>
            <a:r>
              <a:rPr sz="3300" b="1" spc="-10" dirty="0">
                <a:latin typeface="Arial"/>
                <a:cs typeface="Arial"/>
              </a:rPr>
              <a:t>ls </a:t>
            </a:r>
            <a:r>
              <a:rPr sz="3300" b="1" dirty="0">
                <a:latin typeface="Arial"/>
                <a:cs typeface="Arial"/>
              </a:rPr>
              <a:t>-l</a:t>
            </a:r>
            <a:r>
              <a:rPr sz="3300" b="1" spc="-1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--block-size=M</a:t>
            </a:r>
            <a:endParaRPr sz="3300" dirty="0">
              <a:latin typeface="Arial"/>
              <a:cs typeface="Arial"/>
            </a:endParaRPr>
          </a:p>
          <a:p>
            <a:pPr marL="12700" marR="82550">
              <a:lnSpc>
                <a:spcPct val="100000"/>
              </a:lnSpc>
            </a:pPr>
            <a:r>
              <a:rPr sz="3300" spc="-30" dirty="0">
                <a:latin typeface="Arial"/>
                <a:cs typeface="Arial"/>
              </a:rPr>
              <a:t>We </a:t>
            </a:r>
            <a:r>
              <a:rPr sz="3300" dirty="0">
                <a:latin typeface="Arial"/>
                <a:cs typeface="Arial"/>
              </a:rPr>
              <a:t>could also use G for gigabytes, K for kilobytes, T</a:t>
            </a:r>
            <a:r>
              <a:rPr sz="3300" spc="-245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for  terabytes, P for petabytes and so</a:t>
            </a:r>
            <a:r>
              <a:rPr sz="3300" spc="-105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on.</a:t>
            </a:r>
          </a:p>
          <a:p>
            <a:pPr marL="12700" marR="847725">
              <a:lnSpc>
                <a:spcPct val="100000"/>
              </a:lnSpc>
              <a:spcBef>
                <a:spcPts val="5"/>
              </a:spcBef>
            </a:pPr>
            <a:r>
              <a:rPr sz="3300" spc="-5" dirty="0">
                <a:latin typeface="Arial"/>
                <a:cs typeface="Arial"/>
              </a:rPr>
              <a:t>ls </a:t>
            </a:r>
            <a:r>
              <a:rPr sz="3300" dirty="0">
                <a:latin typeface="Arial"/>
                <a:cs typeface="Arial"/>
              </a:rPr>
              <a:t>-d */, </a:t>
            </a:r>
            <a:r>
              <a:rPr sz="3300" spc="-5" dirty="0">
                <a:latin typeface="Arial"/>
                <a:cs typeface="Arial"/>
              </a:rPr>
              <a:t>to list </a:t>
            </a:r>
            <a:r>
              <a:rPr sz="3300" dirty="0">
                <a:latin typeface="Arial"/>
                <a:cs typeface="Arial"/>
              </a:rPr>
              <a:t>only subdirectories, this command </a:t>
            </a:r>
            <a:r>
              <a:rPr sz="3300" spc="-5" dirty="0">
                <a:latin typeface="Arial"/>
                <a:cs typeface="Arial"/>
              </a:rPr>
              <a:t>will  </a:t>
            </a:r>
            <a:r>
              <a:rPr sz="3300" dirty="0">
                <a:latin typeface="Arial"/>
                <a:cs typeface="Arial"/>
              </a:rPr>
              <a:t>exclude files in its</a:t>
            </a:r>
            <a:r>
              <a:rPr sz="3300" spc="-10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listing.</a:t>
            </a:r>
          </a:p>
          <a:p>
            <a:pPr marL="12700" marR="1449705">
              <a:lnSpc>
                <a:spcPct val="100000"/>
              </a:lnSpc>
            </a:pPr>
            <a:r>
              <a:rPr sz="3300" spc="-5" dirty="0">
                <a:latin typeface="Arial"/>
                <a:cs typeface="Arial"/>
              </a:rPr>
              <a:t>ls </a:t>
            </a:r>
            <a:r>
              <a:rPr sz="3300" dirty="0">
                <a:latin typeface="Arial"/>
                <a:cs typeface="Arial"/>
              </a:rPr>
              <a:t>-g, </a:t>
            </a:r>
            <a:r>
              <a:rPr sz="3300" spc="-10" dirty="0">
                <a:latin typeface="Arial"/>
                <a:cs typeface="Arial"/>
              </a:rPr>
              <a:t>to </a:t>
            </a:r>
            <a:r>
              <a:rPr sz="3300" dirty="0">
                <a:latin typeface="Arial"/>
                <a:cs typeface="Arial"/>
              </a:rPr>
              <a:t>exclude owner </a:t>
            </a:r>
            <a:r>
              <a:rPr sz="3300" spc="-5" dirty="0">
                <a:latin typeface="Arial"/>
                <a:cs typeface="Arial"/>
              </a:rPr>
              <a:t>information in </a:t>
            </a:r>
            <a:r>
              <a:rPr sz="3300" dirty="0">
                <a:latin typeface="Arial"/>
                <a:cs typeface="Arial"/>
              </a:rPr>
              <a:t>the listing.  </a:t>
            </a:r>
            <a:r>
              <a:rPr sz="3300" spc="-5" dirty="0">
                <a:latin typeface="Arial"/>
                <a:cs typeface="Arial"/>
              </a:rPr>
              <a:t>ls </a:t>
            </a:r>
            <a:r>
              <a:rPr sz="3300" dirty="0">
                <a:latin typeface="Arial"/>
                <a:cs typeface="Arial"/>
              </a:rPr>
              <a:t>-lG, to exclude group </a:t>
            </a:r>
            <a:r>
              <a:rPr sz="3300" spc="-5" dirty="0">
                <a:latin typeface="Arial"/>
                <a:cs typeface="Arial"/>
              </a:rPr>
              <a:t>information in </a:t>
            </a:r>
            <a:r>
              <a:rPr sz="3300" dirty="0">
                <a:latin typeface="Arial"/>
                <a:cs typeface="Arial"/>
              </a:rPr>
              <a:t>the</a:t>
            </a:r>
            <a:r>
              <a:rPr sz="3300" spc="5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listing.</a:t>
            </a:r>
          </a:p>
          <a:p>
            <a:pPr marL="12700" marR="370840">
              <a:lnSpc>
                <a:spcPct val="100000"/>
              </a:lnSpc>
              <a:spcBef>
                <a:spcPts val="5"/>
              </a:spcBef>
            </a:pPr>
            <a:r>
              <a:rPr sz="3300" spc="-5" dirty="0">
                <a:latin typeface="Arial"/>
                <a:cs typeface="Arial"/>
              </a:rPr>
              <a:t>ls </a:t>
            </a:r>
            <a:r>
              <a:rPr sz="3300" dirty="0">
                <a:latin typeface="Arial"/>
                <a:cs typeface="Arial"/>
              </a:rPr>
              <a:t>--color=COLOR, to </a:t>
            </a:r>
            <a:r>
              <a:rPr sz="3300" spc="-5" dirty="0">
                <a:latin typeface="Arial"/>
                <a:cs typeface="Arial"/>
              </a:rPr>
              <a:t>add </a:t>
            </a:r>
            <a:r>
              <a:rPr sz="3300" spc="-30" dirty="0">
                <a:latin typeface="Arial"/>
                <a:cs typeface="Arial"/>
              </a:rPr>
              <a:t>color, </a:t>
            </a:r>
            <a:r>
              <a:rPr sz="3300" spc="-5" dirty="0">
                <a:latin typeface="Arial"/>
                <a:cs typeface="Arial"/>
              </a:rPr>
              <a:t>or </a:t>
            </a:r>
            <a:r>
              <a:rPr sz="3300" dirty="0">
                <a:latin typeface="Arial"/>
                <a:cs typeface="Arial"/>
              </a:rPr>
              <a:t>remove color </a:t>
            </a:r>
            <a:r>
              <a:rPr sz="3300" spc="-5" dirty="0">
                <a:latin typeface="Arial"/>
                <a:cs typeface="Arial"/>
              </a:rPr>
              <a:t>in </a:t>
            </a:r>
            <a:r>
              <a:rPr sz="3300" dirty="0">
                <a:latin typeface="Arial"/>
                <a:cs typeface="Arial"/>
              </a:rPr>
              <a:t>the  </a:t>
            </a:r>
            <a:r>
              <a:rPr sz="3300" spc="-5" dirty="0">
                <a:latin typeface="Arial"/>
                <a:cs typeface="Arial"/>
              </a:rPr>
              <a:t>listing.</a:t>
            </a:r>
            <a:endParaRPr sz="3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492" y="34544"/>
            <a:ext cx="10721340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ls </a:t>
            </a:r>
            <a:r>
              <a:rPr sz="3600" b="1" dirty="0">
                <a:latin typeface="Arial"/>
                <a:cs typeface="Arial"/>
              </a:rPr>
              <a:t>--color=never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spc="-200" dirty="0">
                <a:latin typeface="Arial"/>
                <a:cs typeface="Arial"/>
              </a:rPr>
              <a:t>To </a:t>
            </a:r>
            <a:r>
              <a:rPr sz="3600" dirty="0">
                <a:latin typeface="Arial"/>
                <a:cs typeface="Arial"/>
              </a:rPr>
              <a:t>de-colorize the</a:t>
            </a:r>
            <a:r>
              <a:rPr sz="3600" spc="17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listing.</a:t>
            </a:r>
          </a:p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ls --color=auto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spc="-200" dirty="0">
                <a:latin typeface="Arial"/>
                <a:cs typeface="Arial"/>
              </a:rPr>
              <a:t>To </a:t>
            </a:r>
            <a:r>
              <a:rPr sz="3600" dirty="0">
                <a:latin typeface="Arial"/>
                <a:cs typeface="Arial"/>
              </a:rPr>
              <a:t>color the</a:t>
            </a:r>
            <a:r>
              <a:rPr sz="3600" spc="17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listing.</a:t>
            </a:r>
          </a:p>
          <a:p>
            <a:pPr marL="12700" marR="435609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latin typeface="Arial"/>
                <a:cs typeface="Arial"/>
              </a:rPr>
              <a:t>ls </a:t>
            </a:r>
            <a:r>
              <a:rPr sz="3600" spc="-135" dirty="0">
                <a:latin typeface="Arial"/>
                <a:cs typeface="Arial"/>
              </a:rPr>
              <a:t>-F, </a:t>
            </a:r>
            <a:r>
              <a:rPr sz="3600" dirty="0">
                <a:latin typeface="Arial"/>
                <a:cs typeface="Arial"/>
              </a:rPr>
              <a:t>lists </a:t>
            </a:r>
            <a:r>
              <a:rPr sz="3600" spc="-5" dirty="0">
                <a:latin typeface="Arial"/>
                <a:cs typeface="Arial"/>
              </a:rPr>
              <a:t>files and </a:t>
            </a:r>
            <a:r>
              <a:rPr sz="3600" dirty="0">
                <a:latin typeface="Arial"/>
                <a:cs typeface="Arial"/>
              </a:rPr>
              <a:t>subdirectories with distinction, it  shows </a:t>
            </a:r>
            <a:r>
              <a:rPr sz="3600" spc="-10" dirty="0">
                <a:latin typeface="Arial"/>
                <a:cs typeface="Arial"/>
              </a:rPr>
              <a:t>differences </a:t>
            </a:r>
            <a:r>
              <a:rPr sz="3600" dirty="0">
                <a:latin typeface="Arial"/>
                <a:cs typeface="Arial"/>
              </a:rPr>
              <a:t>between files, directories, </a:t>
            </a:r>
            <a:r>
              <a:rPr sz="3600" spc="-5" dirty="0">
                <a:latin typeface="Arial"/>
                <a:cs typeface="Arial"/>
              </a:rPr>
              <a:t>and  </a:t>
            </a:r>
            <a:r>
              <a:rPr sz="3600" dirty="0">
                <a:latin typeface="Arial"/>
                <a:cs typeface="Arial"/>
              </a:rPr>
              <a:t>executables.</a:t>
            </a:r>
          </a:p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ls </a:t>
            </a:r>
            <a:r>
              <a:rPr sz="3600" dirty="0">
                <a:latin typeface="Arial"/>
                <a:cs typeface="Arial"/>
              </a:rPr>
              <a:t>-R, to list subdirectories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recursively.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latin typeface="Arial"/>
                <a:cs typeface="Arial"/>
              </a:rPr>
              <a:t>ls -Rl, list subdirectories recursively and in a long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list.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492" y="37592"/>
            <a:ext cx="10702290" cy="557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D16248"/>
                </a:solidFill>
                <a:latin typeface="Arial"/>
                <a:cs typeface="Arial"/>
              </a:rPr>
              <a:t>cd.</a:t>
            </a:r>
            <a:endParaRPr sz="2800" dirty="0">
              <a:latin typeface="Arial"/>
              <a:cs typeface="Arial"/>
            </a:endParaRPr>
          </a:p>
          <a:p>
            <a:pPr marL="12700" marR="2032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cd(change directory) </a:t>
            </a:r>
            <a:r>
              <a:rPr sz="2800" spc="-5" dirty="0">
                <a:latin typeface="Arial"/>
                <a:cs typeface="Arial"/>
              </a:rPr>
              <a:t>command is </a:t>
            </a:r>
            <a:r>
              <a:rPr sz="2800" dirty="0">
                <a:latin typeface="Arial"/>
                <a:cs typeface="Arial"/>
              </a:rPr>
              <a:t>used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change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current  </a:t>
            </a:r>
            <a:r>
              <a:rPr sz="2800" spc="-5" dirty="0">
                <a:latin typeface="Arial"/>
                <a:cs typeface="Arial"/>
              </a:rPr>
              <a:t>working </a:t>
            </a:r>
            <a:r>
              <a:rPr sz="2800" spc="-20" dirty="0">
                <a:latin typeface="Arial"/>
                <a:cs typeface="Arial"/>
              </a:rPr>
              <a:t>directory. </a:t>
            </a:r>
            <a:r>
              <a:rPr sz="2800" spc="-5" dirty="0">
                <a:latin typeface="Arial"/>
                <a:cs typeface="Arial"/>
              </a:rPr>
              <a:t>This command </a:t>
            </a:r>
            <a:r>
              <a:rPr sz="2800" dirty="0">
                <a:latin typeface="Arial"/>
                <a:cs typeface="Arial"/>
              </a:rPr>
              <a:t>enables users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navigate through 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system's directories.</a:t>
            </a: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syntax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follows,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Arial"/>
                <a:cs typeface="Arial"/>
              </a:rPr>
              <a:t>cd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[DIRNAME]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160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change from the current directory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another directory </a:t>
            </a:r>
            <a:r>
              <a:rPr sz="2800" spc="-5" dirty="0">
                <a:latin typeface="Arial"/>
                <a:cs typeface="Arial"/>
              </a:rPr>
              <a:t>we</a:t>
            </a:r>
            <a:r>
              <a:rPr sz="2800" spc="204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write,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cd </a:t>
            </a:r>
            <a:r>
              <a:rPr sz="2800" b="1" dirty="0">
                <a:latin typeface="Arial"/>
                <a:cs typeface="Arial"/>
              </a:rPr>
              <a:t>/home/user/Desktop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30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could also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write,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cd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~/Desktop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since </a:t>
            </a:r>
            <a:r>
              <a:rPr sz="2800" spc="-5" dirty="0">
                <a:latin typeface="Arial"/>
                <a:cs typeface="Arial"/>
              </a:rPr>
              <a:t>the ~ </a:t>
            </a:r>
            <a:r>
              <a:rPr sz="2800" dirty="0">
                <a:latin typeface="Arial"/>
                <a:cs typeface="Arial"/>
              </a:rPr>
              <a:t>character represents </a:t>
            </a:r>
            <a:r>
              <a:rPr sz="2800" spc="-5" dirty="0">
                <a:latin typeface="Arial"/>
                <a:cs typeface="Arial"/>
              </a:rPr>
              <a:t>the home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directory.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800" spc="-160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change directory using </a:t>
            </a:r>
            <a:r>
              <a:rPr sz="2800" spc="-5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absolute path, </a:t>
            </a:r>
            <a:r>
              <a:rPr sz="2800" spc="-5" dirty="0">
                <a:latin typeface="Arial"/>
                <a:cs typeface="Arial"/>
              </a:rPr>
              <a:t>we write the </a:t>
            </a:r>
            <a:r>
              <a:rPr sz="2800" dirty="0">
                <a:latin typeface="Arial"/>
                <a:cs typeface="Arial"/>
              </a:rPr>
              <a:t>entire path  starting from root </a:t>
            </a:r>
            <a:r>
              <a:rPr sz="2800" spc="-5" dirty="0">
                <a:latin typeface="Arial"/>
                <a:cs typeface="Arial"/>
              </a:rPr>
              <a:t>/ </a:t>
            </a:r>
            <a:r>
              <a:rPr sz="2800" spc="-20" dirty="0">
                <a:latin typeface="Arial"/>
                <a:cs typeface="Arial"/>
              </a:rPr>
              <a:t>directory.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492" y="36067"/>
            <a:ext cx="1039368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An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example</a:t>
            </a:r>
          </a:p>
          <a:p>
            <a:pPr marL="12700">
              <a:lnSpc>
                <a:spcPct val="100000"/>
              </a:lnSpc>
            </a:pPr>
            <a:r>
              <a:rPr sz="3000" b="1" spc="-5" dirty="0">
                <a:latin typeface="Arial"/>
                <a:cs typeface="Arial"/>
              </a:rPr>
              <a:t>cd /etc/network/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/etc/network/ is an </a:t>
            </a:r>
            <a:r>
              <a:rPr sz="3000" dirty="0">
                <a:latin typeface="Arial"/>
                <a:cs typeface="Arial"/>
              </a:rPr>
              <a:t>absolute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path.</a:t>
            </a:r>
          </a:p>
          <a:p>
            <a:pPr marL="12700">
              <a:lnSpc>
                <a:spcPct val="100000"/>
              </a:lnSpc>
            </a:pPr>
            <a:r>
              <a:rPr sz="3000" spc="-165" dirty="0">
                <a:latin typeface="Arial"/>
                <a:cs typeface="Arial"/>
              </a:rPr>
              <a:t>To </a:t>
            </a:r>
            <a:r>
              <a:rPr sz="3000" dirty="0">
                <a:latin typeface="Arial"/>
                <a:cs typeface="Arial"/>
              </a:rPr>
              <a:t>change </a:t>
            </a:r>
            <a:r>
              <a:rPr sz="3000" spc="-5" dirty="0">
                <a:latin typeface="Arial"/>
                <a:cs typeface="Arial"/>
              </a:rPr>
              <a:t>a </a:t>
            </a:r>
            <a:r>
              <a:rPr sz="3000" dirty="0">
                <a:latin typeface="Arial"/>
                <a:cs typeface="Arial"/>
              </a:rPr>
              <a:t>directory using </a:t>
            </a:r>
            <a:r>
              <a:rPr sz="3000" spc="-5" dirty="0">
                <a:latin typeface="Arial"/>
                <a:cs typeface="Arial"/>
              </a:rPr>
              <a:t>a </a:t>
            </a:r>
            <a:r>
              <a:rPr sz="3000" dirty="0">
                <a:latin typeface="Arial"/>
                <a:cs typeface="Arial"/>
              </a:rPr>
              <a:t>relative path, we</a:t>
            </a:r>
            <a:r>
              <a:rPr sz="3000" spc="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write,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b="1" dirty="0">
                <a:latin typeface="Arial"/>
                <a:cs typeface="Arial"/>
              </a:rPr>
              <a:t>cd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Desktop</a:t>
            </a:r>
            <a:endParaRPr sz="3000" dirty="0">
              <a:latin typeface="Arial"/>
              <a:cs typeface="Arial"/>
            </a:endParaRPr>
          </a:p>
          <a:p>
            <a:pPr marL="12700" marR="74041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Desktop </a:t>
            </a:r>
            <a:r>
              <a:rPr sz="3000" spc="-5" dirty="0">
                <a:latin typeface="Arial"/>
                <a:cs typeface="Arial"/>
              </a:rPr>
              <a:t>is a </a:t>
            </a:r>
            <a:r>
              <a:rPr sz="3000" dirty="0">
                <a:latin typeface="Arial"/>
                <a:cs typeface="Arial"/>
              </a:rPr>
              <a:t>relative </a:t>
            </a:r>
            <a:r>
              <a:rPr sz="3000" spc="-5" dirty="0">
                <a:latin typeface="Arial"/>
                <a:cs typeface="Arial"/>
              </a:rPr>
              <a:t>path since </a:t>
            </a:r>
            <a:r>
              <a:rPr sz="3000" dirty="0">
                <a:latin typeface="Arial"/>
                <a:cs typeface="Arial"/>
              </a:rPr>
              <a:t>it is </a:t>
            </a:r>
            <a:r>
              <a:rPr sz="3000" spc="-5" dirty="0">
                <a:latin typeface="Arial"/>
                <a:cs typeface="Arial"/>
              </a:rPr>
              <a:t>relative </a:t>
            </a:r>
            <a:r>
              <a:rPr sz="3000" dirty="0">
                <a:latin typeface="Arial"/>
                <a:cs typeface="Arial"/>
              </a:rPr>
              <a:t>to the current  </a:t>
            </a:r>
            <a:r>
              <a:rPr sz="3000" spc="-25" dirty="0">
                <a:latin typeface="Arial"/>
                <a:cs typeface="Arial"/>
              </a:rPr>
              <a:t>directory.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spc="-170" dirty="0">
                <a:latin typeface="Arial"/>
                <a:cs typeface="Arial"/>
              </a:rPr>
              <a:t>To </a:t>
            </a:r>
            <a:r>
              <a:rPr sz="3000" dirty="0">
                <a:latin typeface="Arial"/>
                <a:cs typeface="Arial"/>
              </a:rPr>
              <a:t>change to the previous directory we use -</a:t>
            </a:r>
            <a:r>
              <a:rPr sz="3000" spc="3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character,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b="1" spc="-5" dirty="0">
                <a:latin typeface="Arial"/>
                <a:cs typeface="Arial"/>
              </a:rPr>
              <a:t>cd </a:t>
            </a:r>
            <a:r>
              <a:rPr sz="3000" b="1" dirty="0">
                <a:latin typeface="Arial"/>
                <a:cs typeface="Arial"/>
              </a:rPr>
              <a:t>-</a:t>
            </a:r>
            <a:endParaRPr sz="3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If </a:t>
            </a:r>
            <a:r>
              <a:rPr sz="3000" spc="-5" dirty="0">
                <a:latin typeface="Arial"/>
                <a:cs typeface="Arial"/>
              </a:rPr>
              <a:t>we were in </a:t>
            </a:r>
            <a:r>
              <a:rPr sz="3000" dirty="0">
                <a:latin typeface="Arial"/>
                <a:cs typeface="Arial"/>
              </a:rPr>
              <a:t>Documents directory </a:t>
            </a:r>
            <a:r>
              <a:rPr sz="3000" spc="-5" dirty="0">
                <a:latin typeface="Arial"/>
                <a:cs typeface="Arial"/>
              </a:rPr>
              <a:t>and </a:t>
            </a:r>
            <a:r>
              <a:rPr sz="3000" dirty="0">
                <a:latin typeface="Arial"/>
                <a:cs typeface="Arial"/>
              </a:rPr>
              <a:t>change to Downloads,  executing the </a:t>
            </a:r>
            <a:r>
              <a:rPr sz="3000" spc="-5" dirty="0">
                <a:latin typeface="Arial"/>
                <a:cs typeface="Arial"/>
              </a:rPr>
              <a:t>command </a:t>
            </a:r>
            <a:r>
              <a:rPr sz="3000" dirty="0">
                <a:latin typeface="Arial"/>
                <a:cs typeface="Arial"/>
              </a:rPr>
              <a:t>will take us </a:t>
            </a:r>
            <a:r>
              <a:rPr sz="3000" spc="-5" dirty="0">
                <a:latin typeface="Arial"/>
                <a:cs typeface="Arial"/>
              </a:rPr>
              <a:t>back </a:t>
            </a:r>
            <a:r>
              <a:rPr sz="3000" dirty="0">
                <a:latin typeface="Arial"/>
                <a:cs typeface="Arial"/>
              </a:rPr>
              <a:t>to Documents, if</a:t>
            </a:r>
            <a:r>
              <a:rPr sz="3000" spc="-1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we  </a:t>
            </a:r>
            <a:r>
              <a:rPr sz="3000" dirty="0">
                <a:latin typeface="Arial"/>
                <a:cs typeface="Arial"/>
              </a:rPr>
              <a:t>execute it again, </a:t>
            </a:r>
            <a:r>
              <a:rPr sz="3000" spc="-5" dirty="0">
                <a:latin typeface="Arial"/>
                <a:cs typeface="Arial"/>
              </a:rPr>
              <a:t>we </a:t>
            </a:r>
            <a:r>
              <a:rPr sz="3000" dirty="0">
                <a:latin typeface="Arial"/>
                <a:cs typeface="Arial"/>
              </a:rPr>
              <a:t>will </a:t>
            </a:r>
            <a:r>
              <a:rPr sz="3000" spc="-5" dirty="0">
                <a:latin typeface="Arial"/>
                <a:cs typeface="Arial"/>
              </a:rPr>
              <a:t>go back </a:t>
            </a:r>
            <a:r>
              <a:rPr sz="3000" dirty="0">
                <a:latin typeface="Arial"/>
                <a:cs typeface="Arial"/>
              </a:rPr>
              <a:t>to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Downloads.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492" y="36067"/>
            <a:ext cx="10382250" cy="597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65" dirty="0">
                <a:latin typeface="Arial"/>
                <a:cs typeface="Arial"/>
              </a:rPr>
              <a:t>To </a:t>
            </a:r>
            <a:r>
              <a:rPr sz="3000" dirty="0">
                <a:latin typeface="Arial"/>
                <a:cs typeface="Arial"/>
              </a:rPr>
              <a:t>change </a:t>
            </a:r>
            <a:r>
              <a:rPr sz="3000" spc="-5" dirty="0">
                <a:latin typeface="Arial"/>
                <a:cs typeface="Arial"/>
              </a:rPr>
              <a:t>from </a:t>
            </a:r>
            <a:r>
              <a:rPr sz="3000" dirty="0">
                <a:latin typeface="Arial"/>
                <a:cs typeface="Arial"/>
              </a:rPr>
              <a:t>the current directory to the </a:t>
            </a:r>
            <a:r>
              <a:rPr sz="3000" spc="-5" dirty="0">
                <a:latin typeface="Arial"/>
                <a:cs typeface="Arial"/>
              </a:rPr>
              <a:t>parent </a:t>
            </a:r>
            <a:r>
              <a:rPr sz="3000" dirty="0">
                <a:latin typeface="Arial"/>
                <a:cs typeface="Arial"/>
              </a:rPr>
              <a:t>directory </a:t>
            </a:r>
            <a:r>
              <a:rPr sz="3000" spc="-5" dirty="0">
                <a:latin typeface="Arial"/>
                <a:cs typeface="Arial"/>
              </a:rPr>
              <a:t>of  the </a:t>
            </a:r>
            <a:r>
              <a:rPr sz="3000" dirty="0">
                <a:latin typeface="Arial"/>
                <a:cs typeface="Arial"/>
              </a:rPr>
              <a:t>working directory </a:t>
            </a:r>
            <a:r>
              <a:rPr sz="3000" spc="-5" dirty="0">
                <a:latin typeface="Arial"/>
                <a:cs typeface="Arial"/>
              </a:rPr>
              <a:t>we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write,</a:t>
            </a:r>
          </a:p>
          <a:p>
            <a:pPr marL="12700">
              <a:lnSpc>
                <a:spcPct val="100000"/>
              </a:lnSpc>
            </a:pPr>
            <a:r>
              <a:rPr sz="3000" b="1" spc="-5" dirty="0">
                <a:latin typeface="Arial"/>
                <a:cs typeface="Arial"/>
              </a:rPr>
              <a:t>cd </a:t>
            </a:r>
            <a:r>
              <a:rPr sz="3000" b="1" dirty="0"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spc="-165" dirty="0">
                <a:latin typeface="Arial"/>
                <a:cs typeface="Arial"/>
              </a:rPr>
              <a:t>To </a:t>
            </a:r>
            <a:r>
              <a:rPr sz="3000" dirty="0">
                <a:latin typeface="Arial"/>
                <a:cs typeface="Arial"/>
              </a:rPr>
              <a:t>change to another </a:t>
            </a:r>
            <a:r>
              <a:rPr sz="3000" spc="-5" dirty="0">
                <a:latin typeface="Arial"/>
                <a:cs typeface="Arial"/>
              </a:rPr>
              <a:t>user's </a:t>
            </a:r>
            <a:r>
              <a:rPr sz="3000" spc="-25" dirty="0">
                <a:latin typeface="Arial"/>
                <a:cs typeface="Arial"/>
              </a:rPr>
              <a:t>directory, </a:t>
            </a:r>
            <a:r>
              <a:rPr sz="3000" spc="-5" dirty="0">
                <a:latin typeface="Arial"/>
                <a:cs typeface="Arial"/>
              </a:rPr>
              <a:t>we</a:t>
            </a:r>
            <a:r>
              <a:rPr sz="3000" spc="1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write,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b="1" dirty="0">
                <a:latin typeface="Arial"/>
                <a:cs typeface="Arial"/>
              </a:rPr>
              <a:t>cd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~username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spc="-25" dirty="0">
                <a:latin typeface="Arial"/>
                <a:cs typeface="Arial"/>
              </a:rPr>
              <a:t>We </a:t>
            </a:r>
            <a:r>
              <a:rPr sz="3000" spc="-5" dirty="0">
                <a:latin typeface="Arial"/>
                <a:cs typeface="Arial"/>
              </a:rPr>
              <a:t>can also </a:t>
            </a:r>
            <a:r>
              <a:rPr sz="3000" dirty="0">
                <a:latin typeface="Arial"/>
                <a:cs typeface="Arial"/>
              </a:rPr>
              <a:t>change </a:t>
            </a:r>
            <a:r>
              <a:rPr sz="3000" spc="-5" dirty="0">
                <a:latin typeface="Arial"/>
                <a:cs typeface="Arial"/>
              </a:rPr>
              <a:t>into </a:t>
            </a:r>
            <a:r>
              <a:rPr sz="3000" dirty="0">
                <a:latin typeface="Arial"/>
                <a:cs typeface="Arial"/>
              </a:rPr>
              <a:t>subdirectories </a:t>
            </a:r>
            <a:r>
              <a:rPr sz="3000" spc="-5" dirty="0">
                <a:latin typeface="Arial"/>
                <a:cs typeface="Arial"/>
              </a:rPr>
              <a:t>as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follows,</a:t>
            </a:r>
          </a:p>
          <a:p>
            <a:pPr marL="12700">
              <a:lnSpc>
                <a:spcPct val="100000"/>
              </a:lnSpc>
            </a:pPr>
            <a:r>
              <a:rPr sz="3000" b="1" spc="-5" dirty="0">
                <a:latin typeface="Arial"/>
                <a:cs typeface="Arial"/>
              </a:rPr>
              <a:t>cd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/home/user/Desktop/files/</a:t>
            </a:r>
            <a:endParaRPr sz="3000" dirty="0">
              <a:latin typeface="Arial"/>
              <a:cs typeface="Arial"/>
            </a:endParaRPr>
          </a:p>
          <a:p>
            <a:pPr marL="12700" marR="3168015">
              <a:lnSpc>
                <a:spcPct val="100000"/>
              </a:lnSpc>
            </a:pPr>
            <a:r>
              <a:rPr sz="3000" spc="-25" dirty="0">
                <a:latin typeface="Arial"/>
                <a:cs typeface="Arial"/>
              </a:rPr>
              <a:t>We </a:t>
            </a:r>
            <a:r>
              <a:rPr sz="3000" dirty="0">
                <a:latin typeface="Arial"/>
                <a:cs typeface="Arial"/>
              </a:rPr>
              <a:t>can also change directories as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follows,  </a:t>
            </a:r>
            <a:r>
              <a:rPr sz="3000" b="1" dirty="0">
                <a:latin typeface="Arial"/>
                <a:cs typeface="Arial"/>
              </a:rPr>
              <a:t>user:~$ </a:t>
            </a:r>
            <a:r>
              <a:rPr sz="3000" b="1" spc="-5" dirty="0">
                <a:latin typeface="Arial"/>
                <a:cs typeface="Arial"/>
              </a:rPr>
              <a:t>cd Documents/Dir1/Dir2/Dir3  user:~/Documents/Dir1/Dir2/Dir3$ cd </a:t>
            </a:r>
            <a:r>
              <a:rPr sz="3000" b="1" dirty="0">
                <a:latin typeface="Arial"/>
                <a:cs typeface="Arial"/>
              </a:rPr>
              <a:t>..  user:~/Documents/Dir1/Dir2$ </a:t>
            </a:r>
            <a:r>
              <a:rPr sz="3000" b="1" spc="-5" dirty="0">
                <a:latin typeface="Arial"/>
                <a:cs typeface="Arial"/>
              </a:rPr>
              <a:t>cd </a:t>
            </a:r>
            <a:r>
              <a:rPr sz="3000" b="1" dirty="0">
                <a:latin typeface="Arial"/>
                <a:cs typeface="Arial"/>
              </a:rPr>
              <a:t>..  user:~/Documents/Dir1$ </a:t>
            </a:r>
            <a:r>
              <a:rPr sz="3000" b="1" spc="-5" dirty="0">
                <a:latin typeface="Arial"/>
                <a:cs typeface="Arial"/>
              </a:rPr>
              <a:t>cd </a:t>
            </a:r>
            <a:r>
              <a:rPr sz="3000" b="1" dirty="0">
                <a:latin typeface="Arial"/>
                <a:cs typeface="Arial"/>
              </a:rPr>
              <a:t>..  </a:t>
            </a:r>
            <a:r>
              <a:rPr sz="3000" b="1" spc="-5" dirty="0">
                <a:latin typeface="Arial"/>
                <a:cs typeface="Arial"/>
              </a:rPr>
              <a:t>user:~/Documents$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492" y="37591"/>
            <a:ext cx="11110595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5" dirty="0">
                <a:solidFill>
                  <a:srgbClr val="D16248"/>
                </a:solidFill>
                <a:latin typeface="Arial"/>
                <a:cs typeface="Arial"/>
              </a:rPr>
              <a:t>mkdir.</a:t>
            </a:r>
            <a:endParaRPr sz="2700" dirty="0">
              <a:latin typeface="Arial"/>
              <a:cs typeface="Arial"/>
            </a:endParaRPr>
          </a:p>
          <a:p>
            <a:pPr marL="12700" marR="381635">
              <a:lnSpc>
                <a:spcPct val="100000"/>
              </a:lnSpc>
            </a:pPr>
            <a:r>
              <a:rPr sz="2700" spc="-5" dirty="0">
                <a:latin typeface="Arial"/>
                <a:cs typeface="Arial"/>
              </a:rPr>
              <a:t>The mkdir(make </a:t>
            </a:r>
            <a:r>
              <a:rPr sz="2700" dirty="0">
                <a:latin typeface="Arial"/>
                <a:cs typeface="Arial"/>
              </a:rPr>
              <a:t>directory) command </a:t>
            </a:r>
            <a:r>
              <a:rPr sz="2700" spc="-5" dirty="0">
                <a:latin typeface="Arial"/>
                <a:cs typeface="Arial"/>
              </a:rPr>
              <a:t>is used </a:t>
            </a:r>
            <a:r>
              <a:rPr sz="2700" dirty="0">
                <a:latin typeface="Arial"/>
                <a:cs typeface="Arial"/>
              </a:rPr>
              <a:t>to create </a:t>
            </a:r>
            <a:r>
              <a:rPr sz="2700" spc="-5" dirty="0">
                <a:latin typeface="Arial"/>
                <a:cs typeface="Arial"/>
              </a:rPr>
              <a:t>a </a:t>
            </a:r>
            <a:r>
              <a:rPr sz="2700" dirty="0">
                <a:latin typeface="Arial"/>
                <a:cs typeface="Arial"/>
              </a:rPr>
              <a:t>new </a:t>
            </a:r>
            <a:r>
              <a:rPr sz="2700" spc="-20" dirty="0">
                <a:latin typeface="Arial"/>
                <a:cs typeface="Arial"/>
              </a:rPr>
              <a:t>directory.  </a:t>
            </a:r>
            <a:r>
              <a:rPr sz="2700" spc="-5" dirty="0">
                <a:latin typeface="Arial"/>
                <a:cs typeface="Arial"/>
              </a:rPr>
              <a:t>The </a:t>
            </a:r>
            <a:r>
              <a:rPr sz="2700" dirty="0">
                <a:latin typeface="Arial"/>
                <a:cs typeface="Arial"/>
              </a:rPr>
              <a:t>syntax </a:t>
            </a:r>
            <a:r>
              <a:rPr sz="2700" spc="-5" dirty="0">
                <a:latin typeface="Arial"/>
                <a:cs typeface="Arial"/>
              </a:rPr>
              <a:t>is as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follows,</a:t>
            </a:r>
          </a:p>
          <a:p>
            <a:pPr marL="12700">
              <a:lnSpc>
                <a:spcPct val="100000"/>
              </a:lnSpc>
            </a:pPr>
            <a:r>
              <a:rPr sz="2700" b="1" spc="-5" dirty="0">
                <a:latin typeface="Arial"/>
                <a:cs typeface="Arial"/>
              </a:rPr>
              <a:t>mkdir [DIRNAME]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700" spc="-155" dirty="0">
                <a:latin typeface="Arial"/>
                <a:cs typeface="Arial"/>
              </a:rPr>
              <a:t>To </a:t>
            </a:r>
            <a:r>
              <a:rPr sz="2700" dirty="0">
                <a:latin typeface="Arial"/>
                <a:cs typeface="Arial"/>
              </a:rPr>
              <a:t>create </a:t>
            </a:r>
            <a:r>
              <a:rPr sz="2700" spc="-5" dirty="0">
                <a:latin typeface="Arial"/>
                <a:cs typeface="Arial"/>
              </a:rPr>
              <a:t>a </a:t>
            </a:r>
            <a:r>
              <a:rPr sz="2700" dirty="0">
                <a:latin typeface="Arial"/>
                <a:cs typeface="Arial"/>
              </a:rPr>
              <a:t>single directory </a:t>
            </a:r>
            <a:r>
              <a:rPr sz="2700" spc="-5" dirty="0">
                <a:latin typeface="Arial"/>
                <a:cs typeface="Arial"/>
              </a:rPr>
              <a:t>we</a:t>
            </a:r>
            <a:r>
              <a:rPr sz="2700" spc="1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write,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00" b="1" spc="-5" dirty="0">
                <a:latin typeface="Arial"/>
                <a:cs typeface="Arial"/>
              </a:rPr>
              <a:t>mkdir newDir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700" spc="-155" dirty="0">
                <a:latin typeface="Arial"/>
                <a:cs typeface="Arial"/>
              </a:rPr>
              <a:t>To </a:t>
            </a:r>
            <a:r>
              <a:rPr sz="2700" dirty="0">
                <a:latin typeface="Arial"/>
                <a:cs typeface="Arial"/>
              </a:rPr>
              <a:t>create </a:t>
            </a:r>
            <a:r>
              <a:rPr sz="2700" spc="-5" dirty="0">
                <a:latin typeface="Arial"/>
                <a:cs typeface="Arial"/>
              </a:rPr>
              <a:t>multiple </a:t>
            </a:r>
            <a:r>
              <a:rPr sz="2700" dirty="0">
                <a:latin typeface="Arial"/>
                <a:cs typeface="Arial"/>
              </a:rPr>
              <a:t>directories </a:t>
            </a:r>
            <a:r>
              <a:rPr sz="2700" spc="-5" dirty="0">
                <a:latin typeface="Arial"/>
                <a:cs typeface="Arial"/>
              </a:rPr>
              <a:t>we</a:t>
            </a:r>
            <a:r>
              <a:rPr sz="2700" spc="14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write,</a:t>
            </a:r>
          </a:p>
          <a:p>
            <a:pPr marL="12700">
              <a:lnSpc>
                <a:spcPct val="100000"/>
              </a:lnSpc>
            </a:pPr>
            <a:r>
              <a:rPr sz="2700" b="1" spc="-5" dirty="0">
                <a:latin typeface="Arial"/>
                <a:cs typeface="Arial"/>
              </a:rPr>
              <a:t>mkdir newDir1 </a:t>
            </a:r>
            <a:r>
              <a:rPr sz="2700" b="1" dirty="0">
                <a:latin typeface="Arial"/>
                <a:cs typeface="Arial"/>
              </a:rPr>
              <a:t>newDir2</a:t>
            </a:r>
            <a:r>
              <a:rPr sz="2700" b="1" spc="-1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newDir2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700" spc="-155" dirty="0">
                <a:latin typeface="Arial"/>
                <a:cs typeface="Arial"/>
              </a:rPr>
              <a:t>To </a:t>
            </a:r>
            <a:r>
              <a:rPr sz="2700" dirty="0">
                <a:latin typeface="Arial"/>
                <a:cs typeface="Arial"/>
              </a:rPr>
              <a:t>print output of the </a:t>
            </a:r>
            <a:r>
              <a:rPr sz="2700" spc="-5" dirty="0">
                <a:latin typeface="Arial"/>
                <a:cs typeface="Arial"/>
              </a:rPr>
              <a:t>command we </a:t>
            </a:r>
            <a:r>
              <a:rPr sz="2700" dirty="0">
                <a:latin typeface="Arial"/>
                <a:cs typeface="Arial"/>
              </a:rPr>
              <a:t>use the -v</a:t>
            </a:r>
            <a:r>
              <a:rPr sz="2700" spc="114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option,</a:t>
            </a:r>
          </a:p>
          <a:p>
            <a:pPr marL="12700">
              <a:lnSpc>
                <a:spcPct val="100000"/>
              </a:lnSpc>
            </a:pPr>
            <a:r>
              <a:rPr sz="2700" b="1" spc="-5" dirty="0">
                <a:latin typeface="Arial"/>
                <a:cs typeface="Arial"/>
              </a:rPr>
              <a:t>$ mkdir</a:t>
            </a:r>
            <a:r>
              <a:rPr sz="2700" b="1" spc="-10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newDir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700" b="1" dirty="0">
                <a:latin typeface="Arial"/>
                <a:cs typeface="Arial"/>
              </a:rPr>
              <a:t>mkdir: </a:t>
            </a:r>
            <a:r>
              <a:rPr sz="2700" b="1" spc="-5" dirty="0">
                <a:latin typeface="Arial"/>
                <a:cs typeface="Arial"/>
              </a:rPr>
              <a:t>created </a:t>
            </a:r>
            <a:r>
              <a:rPr sz="2700" b="1" dirty="0">
                <a:latin typeface="Arial"/>
                <a:cs typeface="Arial"/>
              </a:rPr>
              <a:t>directory</a:t>
            </a:r>
            <a:r>
              <a:rPr sz="2700" b="1" spc="-5" dirty="0">
                <a:latin typeface="Arial"/>
                <a:cs typeface="Arial"/>
              </a:rPr>
              <a:t> 'newDir'</a:t>
            </a:r>
            <a:endParaRPr sz="27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700" spc="-155" dirty="0">
                <a:latin typeface="Arial"/>
                <a:cs typeface="Arial"/>
              </a:rPr>
              <a:t>To </a:t>
            </a:r>
            <a:r>
              <a:rPr sz="2700" dirty="0">
                <a:latin typeface="Arial"/>
                <a:cs typeface="Arial"/>
              </a:rPr>
              <a:t>create </a:t>
            </a:r>
            <a:r>
              <a:rPr sz="2700" spc="-5" dirty="0">
                <a:latin typeface="Arial"/>
                <a:cs typeface="Arial"/>
              </a:rPr>
              <a:t>new </a:t>
            </a:r>
            <a:r>
              <a:rPr sz="2700" dirty="0">
                <a:latin typeface="Arial"/>
                <a:cs typeface="Arial"/>
              </a:rPr>
              <a:t>subdirectories inside </a:t>
            </a:r>
            <a:r>
              <a:rPr sz="2700" spc="-5" dirty="0">
                <a:latin typeface="Arial"/>
                <a:cs typeface="Arial"/>
              </a:rPr>
              <a:t>a newly </a:t>
            </a:r>
            <a:r>
              <a:rPr sz="2700" dirty="0">
                <a:latin typeface="Arial"/>
                <a:cs typeface="Arial"/>
              </a:rPr>
              <a:t>created directory </a:t>
            </a:r>
            <a:r>
              <a:rPr sz="2700" spc="-5" dirty="0">
                <a:latin typeface="Arial"/>
                <a:cs typeface="Arial"/>
              </a:rPr>
              <a:t>or an  </a:t>
            </a:r>
            <a:r>
              <a:rPr sz="2700" dirty="0">
                <a:latin typeface="Arial"/>
                <a:cs typeface="Arial"/>
              </a:rPr>
              <a:t>existing </a:t>
            </a:r>
            <a:r>
              <a:rPr sz="2700" spc="-5" dirty="0">
                <a:latin typeface="Arial"/>
                <a:cs typeface="Arial"/>
              </a:rPr>
              <a:t>one we </a:t>
            </a:r>
            <a:r>
              <a:rPr sz="2700" dirty="0">
                <a:latin typeface="Arial"/>
                <a:cs typeface="Arial"/>
              </a:rPr>
              <a:t>use the </a:t>
            </a:r>
            <a:r>
              <a:rPr sz="2700" spc="-5" dirty="0">
                <a:latin typeface="Arial"/>
                <a:cs typeface="Arial"/>
              </a:rPr>
              <a:t>-p </a:t>
            </a:r>
            <a:r>
              <a:rPr sz="2700" dirty="0">
                <a:latin typeface="Arial"/>
                <a:cs typeface="Arial"/>
              </a:rPr>
              <a:t>option. If the directory exists, </a:t>
            </a:r>
            <a:r>
              <a:rPr sz="2700" spc="-5" dirty="0">
                <a:latin typeface="Arial"/>
                <a:cs typeface="Arial"/>
              </a:rPr>
              <a:t>no </a:t>
            </a:r>
            <a:r>
              <a:rPr sz="2700" dirty="0">
                <a:latin typeface="Arial"/>
                <a:cs typeface="Arial"/>
              </a:rPr>
              <a:t>error </a:t>
            </a:r>
            <a:r>
              <a:rPr sz="2700" spc="-5" dirty="0">
                <a:latin typeface="Arial"/>
                <a:cs typeface="Arial"/>
              </a:rPr>
              <a:t>will be  </a:t>
            </a:r>
            <a:r>
              <a:rPr sz="2700" dirty="0">
                <a:latin typeface="Arial"/>
                <a:cs typeface="Arial"/>
              </a:rPr>
              <a:t>printed, otherwise, </a:t>
            </a:r>
            <a:r>
              <a:rPr sz="2700" spc="-5" dirty="0">
                <a:latin typeface="Arial"/>
                <a:cs typeface="Arial"/>
              </a:rPr>
              <a:t>new </a:t>
            </a:r>
            <a:r>
              <a:rPr sz="2700" dirty="0">
                <a:latin typeface="Arial"/>
                <a:cs typeface="Arial"/>
              </a:rPr>
              <a:t>subdirectories </a:t>
            </a:r>
            <a:r>
              <a:rPr sz="2700" spc="-5" dirty="0">
                <a:latin typeface="Arial"/>
                <a:cs typeface="Arial"/>
              </a:rPr>
              <a:t>will be </a:t>
            </a:r>
            <a:r>
              <a:rPr sz="2700" dirty="0">
                <a:latin typeface="Arial"/>
                <a:cs typeface="Arial"/>
              </a:rPr>
              <a:t>created </a:t>
            </a:r>
            <a:r>
              <a:rPr sz="2700" spc="-5" dirty="0">
                <a:latin typeface="Arial"/>
                <a:cs typeface="Arial"/>
              </a:rPr>
              <a:t>inside </a:t>
            </a:r>
            <a:r>
              <a:rPr sz="2700" dirty="0">
                <a:latin typeface="Arial"/>
                <a:cs typeface="Arial"/>
              </a:rPr>
              <a:t>the</a:t>
            </a:r>
            <a:r>
              <a:rPr sz="2700" spc="15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directory.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-28575"/>
            <a:ext cx="10363835" cy="6000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mkdir -p newDir/dir1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newDir/dir2</a:t>
            </a:r>
            <a:endParaRPr sz="2800" dirty="0">
              <a:latin typeface="Arial"/>
              <a:cs typeface="Arial"/>
            </a:endParaRPr>
          </a:p>
          <a:p>
            <a:pPr marL="12700" marR="14605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Create a </a:t>
            </a:r>
            <a:r>
              <a:rPr sz="2800" dirty="0">
                <a:latin typeface="Arial"/>
                <a:cs typeface="Arial"/>
              </a:rPr>
              <a:t>directory </a:t>
            </a:r>
            <a:r>
              <a:rPr sz="2800" spc="-5" dirty="0">
                <a:latin typeface="Arial"/>
                <a:cs typeface="Arial"/>
              </a:rPr>
              <a:t>while </a:t>
            </a:r>
            <a:r>
              <a:rPr sz="2800" dirty="0">
                <a:latin typeface="Arial"/>
                <a:cs typeface="Arial"/>
              </a:rPr>
              <a:t>specifying permissions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use </a:t>
            </a:r>
            <a:r>
              <a:rPr sz="2800" spc="-5" dirty="0">
                <a:latin typeface="Arial"/>
                <a:cs typeface="Arial"/>
              </a:rPr>
              <a:t>the -m, --  mode=MODE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option,</a:t>
            </a: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example</a:t>
            </a:r>
          </a:p>
          <a:p>
            <a:pPr marL="12700" marR="67310">
              <a:lnSpc>
                <a:spcPct val="100000"/>
              </a:lnSpc>
            </a:pPr>
            <a:r>
              <a:rPr sz="2800" spc="-160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create </a:t>
            </a:r>
            <a:r>
              <a:rPr sz="2800" spc="-5" dirty="0">
                <a:latin typeface="Arial"/>
                <a:cs typeface="Arial"/>
              </a:rPr>
              <a:t>anew </a:t>
            </a:r>
            <a:r>
              <a:rPr sz="2800" dirty="0">
                <a:latin typeface="Arial"/>
                <a:cs typeface="Arial"/>
              </a:rPr>
              <a:t>directory </a:t>
            </a:r>
            <a:r>
              <a:rPr sz="2800" spc="-5" dirty="0">
                <a:latin typeface="Arial"/>
                <a:cs typeface="Arial"/>
              </a:rPr>
              <a:t>with full </a:t>
            </a:r>
            <a:r>
              <a:rPr sz="2800" dirty="0">
                <a:latin typeface="Arial"/>
                <a:cs typeface="Arial"/>
              </a:rPr>
              <a:t>access(read, write, execute) </a:t>
            </a:r>
            <a:r>
              <a:rPr sz="2800" spc="-5" dirty="0">
                <a:latin typeface="Arial"/>
                <a:cs typeface="Arial"/>
              </a:rPr>
              <a:t>we  write,</a:t>
            </a:r>
            <a:endParaRPr sz="2800" dirty="0">
              <a:latin typeface="Arial"/>
              <a:cs typeface="Arial"/>
            </a:endParaRPr>
          </a:p>
          <a:p>
            <a:pPr marL="12700" marR="6864984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Arial"/>
                <a:cs typeface="Arial"/>
              </a:rPr>
              <a:t>mkdir -m 777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newDir  </a:t>
            </a:r>
            <a:r>
              <a:rPr sz="2800" b="1" spc="-30" dirty="0">
                <a:latin typeface="Arial"/>
                <a:cs typeface="Arial"/>
              </a:rPr>
              <a:t>rmdir.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rmdir(remove directory) command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used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delete </a:t>
            </a:r>
            <a:r>
              <a:rPr sz="2800" spc="-5" dirty="0">
                <a:latin typeface="Arial"/>
                <a:cs typeface="Arial"/>
              </a:rPr>
              <a:t>an empty  </a:t>
            </a:r>
            <a:r>
              <a:rPr sz="2800" spc="-20" dirty="0">
                <a:latin typeface="Arial"/>
                <a:cs typeface="Arial"/>
              </a:rPr>
              <a:t>directory.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syntax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follows,</a:t>
            </a: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rmdir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[DIRNAME]</a:t>
            </a:r>
            <a:endParaRPr sz="2800" dirty="0">
              <a:latin typeface="Arial"/>
              <a:cs typeface="Arial"/>
            </a:endParaRPr>
          </a:p>
          <a:p>
            <a:pPr marL="12700" marR="95250">
              <a:lnSpc>
                <a:spcPct val="100000"/>
              </a:lnSpc>
            </a:pPr>
            <a:r>
              <a:rPr sz="2800" spc="-160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remove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non-empty </a:t>
            </a:r>
            <a:r>
              <a:rPr sz="2800" spc="-20" dirty="0">
                <a:latin typeface="Arial"/>
                <a:cs typeface="Arial"/>
              </a:rPr>
              <a:t>directory, </a:t>
            </a:r>
            <a:r>
              <a:rPr sz="2800" spc="-5" dirty="0">
                <a:latin typeface="Arial"/>
                <a:cs typeface="Arial"/>
              </a:rPr>
              <a:t>that is a </a:t>
            </a:r>
            <a:r>
              <a:rPr sz="2800" dirty="0">
                <a:latin typeface="Arial"/>
                <a:cs typeface="Arial"/>
              </a:rPr>
              <a:t>directory </a:t>
            </a:r>
            <a:r>
              <a:rPr sz="2800" spc="-5" dirty="0">
                <a:latin typeface="Arial"/>
                <a:cs typeface="Arial"/>
              </a:rPr>
              <a:t>with files </a:t>
            </a:r>
            <a:r>
              <a:rPr sz="2800" dirty="0">
                <a:latin typeface="Arial"/>
                <a:cs typeface="Arial"/>
              </a:rPr>
              <a:t>and  subdirectories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use the </a:t>
            </a:r>
            <a:r>
              <a:rPr sz="2800" spc="-5" dirty="0">
                <a:latin typeface="Arial"/>
                <a:cs typeface="Arial"/>
              </a:rPr>
              <a:t>rm -r </a:t>
            </a:r>
            <a:r>
              <a:rPr sz="2800" dirty="0">
                <a:latin typeface="Arial"/>
                <a:cs typeface="Arial"/>
              </a:rPr>
              <a:t>dirname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command.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492" y="34544"/>
            <a:ext cx="10854055" cy="587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85" dirty="0">
                <a:solidFill>
                  <a:srgbClr val="D16248"/>
                </a:solidFill>
                <a:latin typeface="Arial"/>
                <a:cs typeface="Arial"/>
              </a:rPr>
              <a:t>mv.</a:t>
            </a:r>
            <a:endParaRPr sz="3200" dirty="0">
              <a:latin typeface="Arial"/>
              <a:cs typeface="Arial"/>
            </a:endParaRPr>
          </a:p>
          <a:p>
            <a:pPr marL="12700" marR="269875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Arial"/>
                <a:cs typeface="Arial"/>
              </a:rPr>
              <a:t>The mv(move) command is used to move files and  directories in </a:t>
            </a:r>
            <a:r>
              <a:rPr sz="3200" spc="-5" dirty="0">
                <a:latin typeface="Arial"/>
                <a:cs typeface="Arial"/>
              </a:rPr>
              <a:t>Linux, it </a:t>
            </a:r>
            <a:r>
              <a:rPr sz="3200" dirty="0">
                <a:latin typeface="Arial"/>
                <a:cs typeface="Arial"/>
              </a:rPr>
              <a:t>can also be used to rename </a:t>
            </a:r>
            <a:r>
              <a:rPr sz="3200" spc="-5" dirty="0">
                <a:latin typeface="Arial"/>
                <a:cs typeface="Arial"/>
              </a:rPr>
              <a:t>files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  directories.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The syntax is as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follows,</a:t>
            </a:r>
          </a:p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mv [OLD]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[NEW]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80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change the </a:t>
            </a:r>
            <a:r>
              <a:rPr sz="3200" spc="-5" dirty="0">
                <a:latin typeface="Arial"/>
                <a:cs typeface="Arial"/>
              </a:rPr>
              <a:t>name of </a:t>
            </a:r>
            <a:r>
              <a:rPr sz="3200" dirty="0">
                <a:latin typeface="Arial"/>
                <a:cs typeface="Arial"/>
              </a:rPr>
              <a:t>NewDir to ChangedDir we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write,</a:t>
            </a:r>
          </a:p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mv newDir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ChangedDir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-18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move </a:t>
            </a:r>
            <a:r>
              <a:rPr sz="3200" dirty="0">
                <a:latin typeface="Arial"/>
                <a:cs typeface="Arial"/>
              </a:rPr>
              <a:t>a directory/file we can</a:t>
            </a:r>
            <a:r>
              <a:rPr sz="3200" spc="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write,</a:t>
            </a:r>
          </a:p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mv newDir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~/Documents/Dirs</a:t>
            </a:r>
            <a:endParaRPr sz="32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This command will remove newDir from the current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directory  </a:t>
            </a:r>
            <a:r>
              <a:rPr sz="3200" dirty="0">
                <a:latin typeface="Arial"/>
                <a:cs typeface="Arial"/>
              </a:rPr>
              <a:t>and move it </a:t>
            </a:r>
            <a:r>
              <a:rPr sz="3200" spc="-10" dirty="0">
                <a:latin typeface="Arial"/>
                <a:cs typeface="Arial"/>
              </a:rPr>
              <a:t>to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~/Documents/Dirs.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492" y="34544"/>
            <a:ext cx="10522585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D16248"/>
                </a:solidFill>
                <a:latin typeface="Arial"/>
                <a:cs typeface="Arial"/>
              </a:rPr>
              <a:t>cp.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Arial"/>
                <a:cs typeface="Arial"/>
              </a:rPr>
              <a:t>The cp(copy) command is used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copy files or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directories.</a:t>
            </a:r>
          </a:p>
          <a:p>
            <a:pPr marL="12700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cp </a:t>
            </a:r>
            <a:r>
              <a:rPr sz="3200" b="1" dirty="0">
                <a:latin typeface="Arial"/>
                <a:cs typeface="Arial"/>
              </a:rPr>
              <a:t>-r newDir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~/Documents/Dirs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The command will copy newDir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directory</a:t>
            </a:r>
          </a:p>
          <a:p>
            <a:pPr marL="12700" marR="1326515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into </a:t>
            </a:r>
            <a:r>
              <a:rPr sz="3200" dirty="0">
                <a:latin typeface="Arial"/>
                <a:cs typeface="Arial"/>
              </a:rPr>
              <a:t>~/Documents/Dirs. Note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newDir will not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  removed from where it </a:t>
            </a:r>
            <a:r>
              <a:rPr sz="3200" spc="-5" dirty="0">
                <a:latin typeface="Arial"/>
                <a:cs typeface="Arial"/>
              </a:rPr>
              <a:t>is. </a:t>
            </a:r>
            <a:r>
              <a:rPr sz="3200" dirty="0">
                <a:latin typeface="Arial"/>
                <a:cs typeface="Arial"/>
              </a:rPr>
              <a:t>It is only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copied.</a:t>
            </a:r>
          </a:p>
          <a:p>
            <a:pPr marL="12700" marR="212725">
              <a:lnSpc>
                <a:spcPct val="100000"/>
              </a:lnSpc>
              <a:spcBef>
                <a:spcPts val="5"/>
              </a:spcBef>
            </a:pPr>
            <a:r>
              <a:rPr sz="3200" spc="-3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use </a:t>
            </a:r>
            <a:r>
              <a:rPr sz="3200" dirty="0">
                <a:latin typeface="Arial"/>
                <a:cs typeface="Arial"/>
              </a:rPr>
              <a:t>the -r to recursively copy files and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subdirectories.  </a:t>
            </a:r>
            <a:r>
              <a:rPr sz="3200" spc="-180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copy </a:t>
            </a:r>
            <a:r>
              <a:rPr sz="3200" spc="-5" dirty="0">
                <a:latin typeface="Arial"/>
                <a:cs typeface="Arial"/>
              </a:rPr>
              <a:t>files </a:t>
            </a:r>
            <a:r>
              <a:rPr sz="3200" dirty="0">
                <a:latin typeface="Arial"/>
                <a:cs typeface="Arial"/>
              </a:rPr>
              <a:t>we</a:t>
            </a:r>
            <a:r>
              <a:rPr sz="3200" spc="1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write,</a:t>
            </a:r>
          </a:p>
          <a:p>
            <a:pPr marL="12700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cp </a:t>
            </a:r>
            <a:r>
              <a:rPr sz="3200" b="1" dirty="0">
                <a:latin typeface="Arial"/>
                <a:cs typeface="Arial"/>
              </a:rPr>
              <a:t>file.txt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~/DocumentsDirs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129286"/>
            <a:ext cx="11323320" cy="3928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When all </a:t>
            </a:r>
            <a:r>
              <a:rPr sz="3200" b="1" spc="-10" dirty="0">
                <a:latin typeface="Arial"/>
                <a:cs typeface="Arial"/>
              </a:rPr>
              <a:t>of </a:t>
            </a:r>
            <a:r>
              <a:rPr sz="3200" b="1" spc="-5" dirty="0">
                <a:latin typeface="Arial"/>
                <a:cs typeface="Arial"/>
              </a:rPr>
              <a:t>the other tasks have received </a:t>
            </a:r>
            <a:r>
              <a:rPr sz="3200" b="1" spc="-10" dirty="0">
                <a:latin typeface="Arial"/>
                <a:cs typeface="Arial"/>
              </a:rPr>
              <a:t>their </a:t>
            </a:r>
            <a:r>
              <a:rPr sz="3200" b="1" dirty="0">
                <a:latin typeface="Arial"/>
                <a:cs typeface="Arial"/>
              </a:rPr>
              <a:t>fair  </a:t>
            </a:r>
            <a:r>
              <a:rPr sz="3200" b="1" spc="-5" dirty="0">
                <a:latin typeface="Arial"/>
                <a:cs typeface="Arial"/>
              </a:rPr>
              <a:t>share </a:t>
            </a:r>
            <a:r>
              <a:rPr sz="3200" b="1" spc="-10" dirty="0">
                <a:latin typeface="Arial"/>
                <a:cs typeface="Arial"/>
              </a:rPr>
              <a:t>(100 </a:t>
            </a:r>
            <a:r>
              <a:rPr sz="3200" b="1" spc="-5" dirty="0">
                <a:latin typeface="Arial"/>
                <a:cs typeface="Arial"/>
              </a:rPr>
              <a:t>ms each), job1 </a:t>
            </a:r>
            <a:r>
              <a:rPr sz="3200" b="1" dirty="0">
                <a:latin typeface="Arial"/>
                <a:cs typeface="Arial"/>
              </a:rPr>
              <a:t>will </a:t>
            </a:r>
            <a:r>
              <a:rPr sz="3200" b="1" spc="-5" dirty="0">
                <a:latin typeface="Arial"/>
                <a:cs typeface="Arial"/>
              </a:rPr>
              <a:t>be given another  allotment of CPU time, and the cycle </a:t>
            </a:r>
            <a:r>
              <a:rPr sz="3200" b="1" dirty="0">
                <a:latin typeface="Arial"/>
                <a:cs typeface="Arial"/>
              </a:rPr>
              <a:t>will </a:t>
            </a:r>
            <a:r>
              <a:rPr sz="3200" b="1" spc="-5" dirty="0">
                <a:latin typeface="Arial"/>
                <a:cs typeface="Arial"/>
              </a:rPr>
              <a:t>begin again.  </a:t>
            </a:r>
            <a:r>
              <a:rPr sz="3200" b="1" dirty="0">
                <a:latin typeface="Arial"/>
                <a:cs typeface="Arial"/>
              </a:rPr>
              <a:t>This </a:t>
            </a:r>
            <a:r>
              <a:rPr sz="3200" b="1" spc="-5" dirty="0">
                <a:latin typeface="Arial"/>
                <a:cs typeface="Arial"/>
              </a:rPr>
              <a:t>method </a:t>
            </a:r>
            <a:r>
              <a:rPr sz="3200" b="1" spc="-10" dirty="0">
                <a:latin typeface="Arial"/>
                <a:cs typeface="Arial"/>
              </a:rPr>
              <a:t>is </a:t>
            </a:r>
            <a:r>
              <a:rPr sz="3200" b="1" spc="-5" dirty="0">
                <a:latin typeface="Arial"/>
                <a:cs typeface="Arial"/>
              </a:rPr>
              <a:t>repeated until </a:t>
            </a:r>
            <a:r>
              <a:rPr sz="3200" b="1" dirty="0">
                <a:latin typeface="Arial"/>
                <a:cs typeface="Arial"/>
              </a:rPr>
              <a:t>the work </a:t>
            </a:r>
            <a:r>
              <a:rPr sz="3200" b="1" spc="-5" dirty="0">
                <a:latin typeface="Arial"/>
                <a:cs typeface="Arial"/>
              </a:rPr>
              <a:t>is completed  </a:t>
            </a:r>
            <a:r>
              <a:rPr sz="3200" b="1" dirty="0">
                <a:latin typeface="Arial"/>
                <a:cs typeface="Arial"/>
              </a:rPr>
              <a:t>and no more CPU time </a:t>
            </a:r>
            <a:r>
              <a:rPr sz="3200" b="1" spc="-5" dirty="0">
                <a:latin typeface="Arial"/>
                <a:cs typeface="Arial"/>
              </a:rPr>
              <a:t>is required. Assume two  processes </a:t>
            </a:r>
            <a:r>
              <a:rPr sz="3200" b="1" dirty="0">
                <a:latin typeface="Arial"/>
                <a:cs typeface="Arial"/>
              </a:rPr>
              <a:t>are </a:t>
            </a:r>
            <a:r>
              <a:rPr sz="3200" b="1" spc="-5" dirty="0">
                <a:latin typeface="Arial"/>
                <a:cs typeface="Arial"/>
              </a:rPr>
              <a:t>running. </a:t>
            </a:r>
            <a:r>
              <a:rPr sz="3200" b="1" dirty="0">
                <a:latin typeface="Arial"/>
                <a:cs typeface="Arial"/>
              </a:rPr>
              <a:t>Memory </a:t>
            </a:r>
            <a:r>
              <a:rPr sz="3200" b="1" spc="-5" dirty="0">
                <a:latin typeface="Arial"/>
                <a:cs typeface="Arial"/>
              </a:rPr>
              <a:t>pages </a:t>
            </a:r>
            <a:r>
              <a:rPr sz="3200" b="1" dirty="0">
                <a:latin typeface="Arial"/>
                <a:cs typeface="Arial"/>
              </a:rPr>
              <a:t>are </a:t>
            </a:r>
            <a:r>
              <a:rPr sz="3200" b="1" spc="-5" dirty="0">
                <a:latin typeface="Arial"/>
                <a:cs typeface="Arial"/>
              </a:rPr>
              <a:t>allotted </a:t>
            </a:r>
            <a:r>
              <a:rPr sz="3200" b="1" spc="-15" dirty="0">
                <a:latin typeface="Arial"/>
                <a:cs typeface="Arial"/>
              </a:rPr>
              <a:t>to  </a:t>
            </a:r>
            <a:r>
              <a:rPr sz="3200" b="1" spc="-5" dirty="0">
                <a:latin typeface="Arial"/>
                <a:cs typeface="Arial"/>
              </a:rPr>
              <a:t>both </a:t>
            </a:r>
            <a:r>
              <a:rPr sz="3200" b="1" spc="-10" dirty="0">
                <a:latin typeface="Arial"/>
                <a:cs typeface="Arial"/>
              </a:rPr>
              <a:t>processes. </a:t>
            </a:r>
            <a:r>
              <a:rPr sz="3200" b="1" spc="-5" dirty="0">
                <a:latin typeface="Arial"/>
                <a:cs typeface="Arial"/>
              </a:rPr>
              <a:t>Process one is being processed by </a:t>
            </a:r>
            <a:r>
              <a:rPr sz="3200" b="1" dirty="0">
                <a:latin typeface="Arial"/>
                <a:cs typeface="Arial"/>
              </a:rPr>
              <a:t>the  CPU. This situation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dirty="0">
                <a:latin typeface="Arial"/>
                <a:cs typeface="Arial"/>
              </a:rPr>
              <a:t>shown </a:t>
            </a: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image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below.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50058" y="4953000"/>
              <a:ext cx="9942195" cy="488315"/>
            </a:xfrm>
            <a:custGeom>
              <a:avLst/>
              <a:gdLst/>
              <a:ahLst/>
              <a:cxnLst/>
              <a:rect l="l" t="t" r="r" b="b"/>
              <a:pathLst>
                <a:path w="9942195" h="488314">
                  <a:moveTo>
                    <a:pt x="9941941" y="0"/>
                  </a:moveTo>
                  <a:lnTo>
                    <a:pt x="0" y="289941"/>
                  </a:lnTo>
                  <a:lnTo>
                    <a:pt x="9941941" y="488188"/>
                  </a:lnTo>
                  <a:lnTo>
                    <a:pt x="9941941" y="0"/>
                  </a:lnTo>
                  <a:close/>
                </a:path>
              </a:pathLst>
            </a:custGeom>
            <a:solidFill>
              <a:srgbClr val="E7ACA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62" y="5237734"/>
              <a:ext cx="12044045" cy="788670"/>
            </a:xfrm>
            <a:custGeom>
              <a:avLst/>
              <a:gdLst/>
              <a:ahLst/>
              <a:cxnLst/>
              <a:rect l="l" t="t" r="r" b="b"/>
              <a:pathLst>
                <a:path w="12044045" h="788670">
                  <a:moveTo>
                    <a:pt x="12043537" y="0"/>
                  </a:moveTo>
                  <a:lnTo>
                    <a:pt x="0" y="0"/>
                  </a:lnTo>
                  <a:lnTo>
                    <a:pt x="12043537" y="788669"/>
                  </a:lnTo>
                  <a:lnTo>
                    <a:pt x="1204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18"/>
              <a:ext cx="12191999" cy="185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1907"/>
              <a:ext cx="12191999" cy="8020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902" y="5504850"/>
              <a:ext cx="3720591" cy="12401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706623" y="3031217"/>
            <a:ext cx="6729983" cy="755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0" y="3118815"/>
            <a:ext cx="1132395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5455" algn="l"/>
              </a:tabLst>
            </a:pPr>
            <a:r>
              <a:rPr sz="3200" b="1" dirty="0">
                <a:latin typeface="Arial"/>
                <a:cs typeface="Arial"/>
              </a:rPr>
              <a:t>As </a:t>
            </a:r>
            <a:r>
              <a:rPr sz="3200" b="1" spc="-10" dirty="0">
                <a:latin typeface="Arial"/>
                <a:cs typeface="Arial"/>
              </a:rPr>
              <a:t>seen in </a:t>
            </a:r>
            <a:r>
              <a:rPr sz="3200" b="1" spc="-5" dirty="0">
                <a:latin typeface="Arial"/>
                <a:cs typeface="Arial"/>
              </a:rPr>
              <a:t>the diagram above, no </a:t>
            </a:r>
            <a:r>
              <a:rPr sz="3200" b="1" dirty="0">
                <a:latin typeface="Arial"/>
                <a:cs typeface="Arial"/>
              </a:rPr>
              <a:t>memory </a:t>
            </a:r>
            <a:r>
              <a:rPr sz="3200" b="1" spc="-10" dirty="0">
                <a:latin typeface="Arial"/>
                <a:cs typeface="Arial"/>
              </a:rPr>
              <a:t>pages </a:t>
            </a:r>
            <a:r>
              <a:rPr sz="3200" b="1" dirty="0">
                <a:latin typeface="Arial"/>
                <a:cs typeface="Arial"/>
              </a:rPr>
              <a:t>are  </a:t>
            </a:r>
            <a:r>
              <a:rPr sz="3200" b="1" spc="-5" dirty="0">
                <a:latin typeface="Arial"/>
                <a:cs typeface="Arial"/>
              </a:rPr>
              <a:t>accessible </a:t>
            </a:r>
            <a:r>
              <a:rPr sz="3200" b="1" dirty="0">
                <a:latin typeface="Arial"/>
                <a:cs typeface="Arial"/>
              </a:rPr>
              <a:t>for </a:t>
            </a:r>
            <a:r>
              <a:rPr sz="3200" b="1" spc="-5" dirty="0">
                <a:latin typeface="Arial"/>
                <a:cs typeface="Arial"/>
              </a:rPr>
              <a:t>another process. The system </a:t>
            </a:r>
            <a:r>
              <a:rPr sz="3200" b="1" dirty="0">
                <a:latin typeface="Arial"/>
                <a:cs typeface="Arial"/>
              </a:rPr>
              <a:t>will not  </a:t>
            </a:r>
            <a:r>
              <a:rPr sz="3200" b="1" spc="-5" dirty="0">
                <a:latin typeface="Arial"/>
                <a:cs typeface="Arial"/>
              </a:rPr>
              <a:t>begin </a:t>
            </a:r>
            <a:r>
              <a:rPr sz="3200" b="1" dirty="0">
                <a:latin typeface="Arial"/>
                <a:cs typeface="Arial"/>
              </a:rPr>
              <a:t>a new </a:t>
            </a:r>
            <a:r>
              <a:rPr sz="3200" b="1" spc="-5" dirty="0">
                <a:latin typeface="Arial"/>
                <a:cs typeface="Arial"/>
              </a:rPr>
              <a:t>process until any current processes are  completed. </a:t>
            </a:r>
            <a:r>
              <a:rPr sz="3200" b="1" spc="-10" dirty="0">
                <a:latin typeface="Arial"/>
                <a:cs typeface="Arial"/>
              </a:rPr>
              <a:t>This </a:t>
            </a:r>
            <a:r>
              <a:rPr sz="3200" b="1" spc="-5" dirty="0">
                <a:latin typeface="Arial"/>
                <a:cs typeface="Arial"/>
              </a:rPr>
              <a:t>problem can </a:t>
            </a:r>
            <a:r>
              <a:rPr sz="3200" b="1" dirty="0">
                <a:latin typeface="Arial"/>
                <a:cs typeface="Arial"/>
              </a:rPr>
              <a:t>be </a:t>
            </a:r>
            <a:r>
              <a:rPr sz="3200" b="1" spc="-5" dirty="0">
                <a:latin typeface="Arial"/>
                <a:cs typeface="Arial"/>
              </a:rPr>
              <a:t>somewhat </a:t>
            </a:r>
            <a:r>
              <a:rPr sz="3200" b="1" dirty="0">
                <a:latin typeface="Arial"/>
                <a:cs typeface="Arial"/>
              </a:rPr>
              <a:t>improved  </a:t>
            </a:r>
            <a:r>
              <a:rPr sz="3200" b="1" spc="-5" dirty="0">
                <a:latin typeface="Arial"/>
                <a:cs typeface="Arial"/>
              </a:rPr>
              <a:t>using swap </a:t>
            </a:r>
            <a:r>
              <a:rPr sz="3200" b="1" spc="-10" dirty="0">
                <a:latin typeface="Arial"/>
                <a:cs typeface="Arial"/>
              </a:rPr>
              <a:t>space. </a:t>
            </a:r>
            <a:r>
              <a:rPr sz="3200" b="1" spc="-5" dirty="0">
                <a:latin typeface="Arial"/>
                <a:cs typeface="Arial"/>
              </a:rPr>
              <a:t>Idle pages </a:t>
            </a:r>
            <a:r>
              <a:rPr sz="3200" b="1" dirty="0">
                <a:latin typeface="Arial"/>
                <a:cs typeface="Arial"/>
              </a:rPr>
              <a:t>will </a:t>
            </a:r>
            <a:r>
              <a:rPr sz="3200" b="1" spc="-5" dirty="0">
                <a:latin typeface="Arial"/>
                <a:cs typeface="Arial"/>
              </a:rPr>
              <a:t>be shifted </a:t>
            </a:r>
            <a:r>
              <a:rPr sz="3200" b="1" dirty="0">
                <a:latin typeface="Arial"/>
                <a:cs typeface="Arial"/>
              </a:rPr>
              <a:t>into </a:t>
            </a:r>
            <a:r>
              <a:rPr sz="3200" b="1" spc="-5" dirty="0">
                <a:latin typeface="Arial"/>
                <a:cs typeface="Arial"/>
              </a:rPr>
              <a:t>swap  space if </a:t>
            </a:r>
            <a:r>
              <a:rPr sz="3200" b="1" dirty="0">
                <a:latin typeface="Arial"/>
                <a:cs typeface="Arial"/>
              </a:rPr>
              <a:t>swap </a:t>
            </a:r>
            <a:r>
              <a:rPr sz="3200" b="1" spc="-5" dirty="0">
                <a:latin typeface="Arial"/>
                <a:cs typeface="Arial"/>
              </a:rPr>
              <a:t>space is specified </a:t>
            </a:r>
            <a:r>
              <a:rPr sz="3200" b="1" dirty="0">
                <a:latin typeface="Arial"/>
                <a:cs typeface="Arial"/>
              </a:rPr>
              <a:t>and RAM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full.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85286" y="95467"/>
            <a:ext cx="5392368" cy="3104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8977" y="3316439"/>
            <a:ext cx="5780786" cy="3370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9636" y="104978"/>
            <a:ext cx="11322050" cy="319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marR="5080" indent="-452755" algn="just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67307"/>
              <a:buFont typeface="Wingdings"/>
              <a:buChar char=""/>
              <a:tabLst>
                <a:tab pos="465455" algn="l"/>
              </a:tabLst>
            </a:pPr>
            <a:r>
              <a:rPr sz="2600" b="1" dirty="0">
                <a:latin typeface="Arial"/>
                <a:cs typeface="Arial"/>
              </a:rPr>
              <a:t>When process A is </a:t>
            </a:r>
            <a:r>
              <a:rPr sz="2600" b="1" spc="-5" dirty="0">
                <a:latin typeface="Arial"/>
                <a:cs typeface="Arial"/>
              </a:rPr>
              <a:t>running, </a:t>
            </a:r>
            <a:r>
              <a:rPr sz="2600" b="1" dirty="0">
                <a:latin typeface="Arial"/>
                <a:cs typeface="Arial"/>
              </a:rPr>
              <a:t>memory pages occupied </a:t>
            </a:r>
            <a:r>
              <a:rPr sz="2600" b="1" spc="-5" dirty="0">
                <a:latin typeface="Arial"/>
                <a:cs typeface="Arial"/>
              </a:rPr>
              <a:t>by </a:t>
            </a:r>
            <a:r>
              <a:rPr sz="2600" b="1" dirty="0">
                <a:latin typeface="Arial"/>
                <a:cs typeface="Arial"/>
              </a:rPr>
              <a:t>process B  are relocated </a:t>
            </a:r>
            <a:r>
              <a:rPr sz="2600" b="1" spc="-5" dirty="0">
                <a:latin typeface="Arial"/>
                <a:cs typeface="Arial"/>
              </a:rPr>
              <a:t>to swap </a:t>
            </a:r>
            <a:r>
              <a:rPr sz="2600" b="1" dirty="0">
                <a:latin typeface="Arial"/>
                <a:cs typeface="Arial"/>
              </a:rPr>
              <a:t>space. When process B executes, memory  pages held by process A are relocated </a:t>
            </a:r>
            <a:r>
              <a:rPr sz="2600" b="1" spc="-5" dirty="0">
                <a:latin typeface="Arial"/>
                <a:cs typeface="Arial"/>
              </a:rPr>
              <a:t>to swap </a:t>
            </a:r>
            <a:r>
              <a:rPr sz="2600" b="1" dirty="0">
                <a:latin typeface="Arial"/>
                <a:cs typeface="Arial"/>
              </a:rPr>
              <a:t>space. This </a:t>
            </a:r>
            <a:r>
              <a:rPr sz="2600" b="1" spc="-5" dirty="0">
                <a:latin typeface="Arial"/>
                <a:cs typeface="Arial"/>
              </a:rPr>
              <a:t>allows  </a:t>
            </a:r>
            <a:r>
              <a:rPr sz="2600" b="1" dirty="0">
                <a:latin typeface="Arial"/>
                <a:cs typeface="Arial"/>
              </a:rPr>
              <a:t>Linux </a:t>
            </a:r>
            <a:r>
              <a:rPr sz="2600" b="1" spc="-5" dirty="0">
                <a:latin typeface="Arial"/>
                <a:cs typeface="Arial"/>
              </a:rPr>
              <a:t>to </a:t>
            </a:r>
            <a:r>
              <a:rPr sz="2600" b="1" dirty="0">
                <a:latin typeface="Arial"/>
                <a:cs typeface="Arial"/>
              </a:rPr>
              <a:t>run </a:t>
            </a:r>
            <a:r>
              <a:rPr sz="2600" b="1" spc="-5" dirty="0">
                <a:latin typeface="Arial"/>
                <a:cs typeface="Arial"/>
              </a:rPr>
              <a:t>more </a:t>
            </a:r>
            <a:r>
              <a:rPr sz="2600" b="1" dirty="0">
                <a:latin typeface="Arial"/>
                <a:cs typeface="Arial"/>
              </a:rPr>
              <a:t>processes using swap </a:t>
            </a:r>
            <a:r>
              <a:rPr sz="2600" b="1" spc="-5" dirty="0">
                <a:latin typeface="Arial"/>
                <a:cs typeface="Arial"/>
              </a:rPr>
              <a:t>space </a:t>
            </a:r>
            <a:r>
              <a:rPr sz="2600" b="1" dirty="0">
                <a:latin typeface="Arial"/>
                <a:cs typeface="Arial"/>
              </a:rPr>
              <a:t>while utilizing </a:t>
            </a:r>
            <a:r>
              <a:rPr sz="2600" b="1" spc="-5" dirty="0">
                <a:latin typeface="Arial"/>
                <a:cs typeface="Arial"/>
              </a:rPr>
              <a:t>the  </a:t>
            </a:r>
            <a:r>
              <a:rPr sz="2600" b="1" dirty="0">
                <a:latin typeface="Arial"/>
                <a:cs typeface="Arial"/>
              </a:rPr>
              <a:t>same physical </a:t>
            </a:r>
            <a:r>
              <a:rPr sz="2600" b="1" spc="-25" dirty="0">
                <a:latin typeface="Arial"/>
                <a:cs typeface="Arial"/>
              </a:rPr>
              <a:t>memory. </a:t>
            </a:r>
            <a:r>
              <a:rPr sz="2600" b="1" dirty="0">
                <a:latin typeface="Arial"/>
                <a:cs typeface="Arial"/>
              </a:rPr>
              <a:t>A page out </a:t>
            </a:r>
            <a:r>
              <a:rPr sz="2600" b="1" spc="-5" dirty="0">
                <a:latin typeface="Arial"/>
                <a:cs typeface="Arial"/>
              </a:rPr>
              <a:t>is </a:t>
            </a:r>
            <a:r>
              <a:rPr sz="2600" b="1" dirty="0">
                <a:latin typeface="Arial"/>
                <a:cs typeface="Arial"/>
              </a:rPr>
              <a:t>the process of </a:t>
            </a:r>
            <a:r>
              <a:rPr sz="2600" b="1" spc="-5" dirty="0">
                <a:latin typeface="Arial"/>
                <a:cs typeface="Arial"/>
              </a:rPr>
              <a:t>shifting </a:t>
            </a:r>
            <a:r>
              <a:rPr sz="2600" b="1" dirty="0">
                <a:latin typeface="Arial"/>
                <a:cs typeface="Arial"/>
              </a:rPr>
              <a:t>idle  memory pages </a:t>
            </a:r>
            <a:r>
              <a:rPr sz="2600" b="1" spc="-5" dirty="0">
                <a:latin typeface="Arial"/>
                <a:cs typeface="Arial"/>
              </a:rPr>
              <a:t>from RAM to </a:t>
            </a:r>
            <a:r>
              <a:rPr sz="2600" b="1" dirty="0">
                <a:latin typeface="Arial"/>
                <a:cs typeface="Arial"/>
              </a:rPr>
              <a:t>swap. A </a:t>
            </a:r>
            <a:r>
              <a:rPr sz="2600" b="1" spc="5" dirty="0">
                <a:latin typeface="Arial"/>
                <a:cs typeface="Arial"/>
              </a:rPr>
              <a:t>page </a:t>
            </a:r>
            <a:r>
              <a:rPr sz="2600" b="1" spc="-5" dirty="0">
                <a:latin typeface="Arial"/>
                <a:cs typeface="Arial"/>
              </a:rPr>
              <a:t>in is </a:t>
            </a:r>
            <a:r>
              <a:rPr sz="2600" b="1" dirty="0">
                <a:latin typeface="Arial"/>
                <a:cs typeface="Arial"/>
              </a:rPr>
              <a:t>the process </a:t>
            </a:r>
            <a:r>
              <a:rPr sz="2600" b="1" spc="5" dirty="0">
                <a:latin typeface="Arial"/>
                <a:cs typeface="Arial"/>
              </a:rPr>
              <a:t>of  </a:t>
            </a:r>
            <a:r>
              <a:rPr sz="2600" b="1" dirty="0">
                <a:latin typeface="Arial"/>
                <a:cs typeface="Arial"/>
              </a:rPr>
              <a:t>returning necessary memory pages </a:t>
            </a:r>
            <a:r>
              <a:rPr sz="2600" b="1" spc="-5" dirty="0">
                <a:latin typeface="Arial"/>
                <a:cs typeface="Arial"/>
              </a:rPr>
              <a:t>from </a:t>
            </a:r>
            <a:r>
              <a:rPr sz="2600" b="1" dirty="0">
                <a:latin typeface="Arial"/>
                <a:cs typeface="Arial"/>
              </a:rPr>
              <a:t>swap </a:t>
            </a:r>
            <a:r>
              <a:rPr sz="2600" b="1" spc="-10" dirty="0">
                <a:latin typeface="Arial"/>
                <a:cs typeface="Arial"/>
              </a:rPr>
              <a:t>to </a:t>
            </a:r>
            <a:r>
              <a:rPr sz="2600" b="1" dirty="0">
                <a:latin typeface="Arial"/>
                <a:cs typeface="Arial"/>
              </a:rPr>
              <a:t>RAM. </a:t>
            </a:r>
            <a:r>
              <a:rPr sz="2600" b="1" spc="-5" dirty="0">
                <a:latin typeface="Arial"/>
                <a:cs typeface="Arial"/>
              </a:rPr>
              <a:t>This  </a:t>
            </a:r>
            <a:r>
              <a:rPr sz="2600" b="1" dirty="0">
                <a:latin typeface="Arial"/>
                <a:cs typeface="Arial"/>
              </a:rPr>
              <a:t>procedure </a:t>
            </a:r>
            <a:r>
              <a:rPr sz="2600" b="1" spc="-5" dirty="0">
                <a:latin typeface="Arial"/>
                <a:cs typeface="Arial"/>
              </a:rPr>
              <a:t>is </a:t>
            </a:r>
            <a:r>
              <a:rPr sz="2600" b="1" spc="5" dirty="0">
                <a:latin typeface="Arial"/>
                <a:cs typeface="Arial"/>
              </a:rPr>
              <a:t>shown </a:t>
            </a:r>
            <a:r>
              <a:rPr sz="2600" b="1" spc="-5" dirty="0">
                <a:latin typeface="Arial"/>
                <a:cs typeface="Arial"/>
              </a:rPr>
              <a:t>in </a:t>
            </a:r>
            <a:r>
              <a:rPr sz="2600" b="1" dirty="0">
                <a:latin typeface="Arial"/>
                <a:cs typeface="Arial"/>
              </a:rPr>
              <a:t>the diagram</a:t>
            </a:r>
            <a:r>
              <a:rPr sz="2600" b="1" spc="-6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below.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5817" y="182865"/>
            <a:ext cx="2892554" cy="473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470" y="814831"/>
            <a:ext cx="11320780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820" marR="6350" indent="-452755">
              <a:lnSpc>
                <a:spcPct val="100000"/>
              </a:lnSpc>
              <a:spcBef>
                <a:spcPts val="9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Swap </a:t>
            </a:r>
            <a:r>
              <a:rPr sz="2800" b="1" dirty="0">
                <a:latin typeface="Arial"/>
                <a:cs typeface="Arial"/>
              </a:rPr>
              <a:t>space </a:t>
            </a:r>
            <a:r>
              <a:rPr sz="2800" b="1" spc="-5" dirty="0">
                <a:latin typeface="Arial"/>
                <a:cs typeface="Arial"/>
              </a:rPr>
              <a:t>is </a:t>
            </a:r>
            <a:r>
              <a:rPr sz="2800" b="1" dirty="0">
                <a:latin typeface="Arial"/>
                <a:cs typeface="Arial"/>
              </a:rPr>
              <a:t>hard </a:t>
            </a:r>
            <a:r>
              <a:rPr sz="2800" b="1" spc="-5" dirty="0">
                <a:latin typeface="Arial"/>
                <a:cs typeface="Arial"/>
              </a:rPr>
              <a:t>drive space </a:t>
            </a:r>
            <a:r>
              <a:rPr sz="2800" b="1" dirty="0">
                <a:latin typeface="Arial"/>
                <a:cs typeface="Arial"/>
              </a:rPr>
              <a:t>used </a:t>
            </a:r>
            <a:r>
              <a:rPr sz="2800" b="1" spc="5" dirty="0">
                <a:latin typeface="Arial"/>
                <a:cs typeface="Arial"/>
              </a:rPr>
              <a:t>to </a:t>
            </a:r>
            <a:r>
              <a:rPr sz="2800" b="1" dirty="0">
                <a:latin typeface="Arial"/>
                <a:cs typeface="Arial"/>
              </a:rPr>
              <a:t>augment </a:t>
            </a:r>
            <a:r>
              <a:rPr sz="2800" b="1" spc="-5" dirty="0">
                <a:latin typeface="Arial"/>
                <a:cs typeface="Arial"/>
              </a:rPr>
              <a:t>system RAM  </a:t>
            </a:r>
            <a:r>
              <a:rPr sz="2800" b="1" spc="-10" dirty="0">
                <a:latin typeface="Arial"/>
                <a:cs typeface="Arial"/>
              </a:rPr>
              <a:t>by </a:t>
            </a:r>
            <a:r>
              <a:rPr sz="2800" b="1" spc="-5" dirty="0">
                <a:latin typeface="Arial"/>
                <a:cs typeface="Arial"/>
              </a:rPr>
              <a:t>storing idle memory</a:t>
            </a:r>
            <a:r>
              <a:rPr sz="2800" b="1" spc="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pages.</a:t>
            </a:r>
            <a:endParaRPr sz="2800">
              <a:latin typeface="Arial"/>
              <a:cs typeface="Arial"/>
            </a:endParaRPr>
          </a:p>
          <a:p>
            <a:pPr marL="464820" marR="5715" indent="-452755">
              <a:lnSpc>
                <a:spcPct val="100000"/>
              </a:lnSpc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  <a:tab pos="2108200" algn="l"/>
                <a:tab pos="3173730" algn="l"/>
                <a:tab pos="4359275" algn="l"/>
                <a:tab pos="4833620" algn="l"/>
                <a:tab pos="6098540" algn="l"/>
                <a:tab pos="6708140" algn="l"/>
                <a:tab pos="7418070" algn="l"/>
                <a:tab pos="8366125" algn="l"/>
                <a:tab pos="9491345" algn="l"/>
                <a:tab pos="9884410" algn="l"/>
                <a:tab pos="10356850" algn="l"/>
              </a:tabLst>
            </a:pPr>
            <a:r>
              <a:rPr sz="2800" b="1" spc="-5" dirty="0">
                <a:latin typeface="Arial"/>
                <a:cs typeface="Arial"/>
              </a:rPr>
              <a:t>Bec</a:t>
            </a:r>
            <a:r>
              <a:rPr sz="2800" b="1" spc="15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use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swap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spa</a:t>
            </a:r>
            <a:r>
              <a:rPr sz="2800" b="1" dirty="0">
                <a:latin typeface="Arial"/>
                <a:cs typeface="Arial"/>
              </a:rPr>
              <a:t>c</a:t>
            </a:r>
            <a:r>
              <a:rPr sz="2800" b="1" spc="-5" dirty="0">
                <a:latin typeface="Arial"/>
                <a:cs typeface="Arial"/>
              </a:rPr>
              <a:t>e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is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s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or</a:t>
            </a:r>
            <a:r>
              <a:rPr sz="2800" b="1" spc="5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10" dirty="0">
                <a:latin typeface="Arial"/>
                <a:cs typeface="Arial"/>
              </a:rPr>
              <a:t>o</a:t>
            </a:r>
            <a:r>
              <a:rPr sz="2800" b="1" spc="-5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h</a:t>
            </a:r>
            <a:r>
              <a:rPr sz="2800" b="1" spc="5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rd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driv</a:t>
            </a:r>
            <a:r>
              <a:rPr sz="2800" b="1" spc="5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,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it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is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mu</a:t>
            </a:r>
            <a:r>
              <a:rPr sz="2800" b="1" spc="10" dirty="0">
                <a:latin typeface="Arial"/>
                <a:cs typeface="Arial"/>
              </a:rPr>
              <a:t>c</a:t>
            </a:r>
            <a:r>
              <a:rPr sz="2800" b="1" spc="-5" dirty="0">
                <a:latin typeface="Arial"/>
                <a:cs typeface="Arial"/>
              </a:rPr>
              <a:t>h  slower than</a:t>
            </a:r>
            <a:r>
              <a:rPr sz="2800" b="1" spc="4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RAM.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Swap space is a </a:t>
            </a:r>
            <a:r>
              <a:rPr sz="2800" b="1" dirty="0">
                <a:latin typeface="Arial"/>
                <a:cs typeface="Arial"/>
              </a:rPr>
              <a:t>critical </a:t>
            </a:r>
            <a:r>
              <a:rPr sz="2800" b="1" spc="-5" dirty="0">
                <a:latin typeface="Arial"/>
                <a:cs typeface="Arial"/>
              </a:rPr>
              <a:t>component in </a:t>
            </a:r>
            <a:r>
              <a:rPr sz="2800" b="1" spc="-10" dirty="0">
                <a:latin typeface="Arial"/>
                <a:cs typeface="Arial"/>
              </a:rPr>
              <a:t>Linux</a:t>
            </a:r>
            <a:r>
              <a:rPr sz="2800" b="1" spc="1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setup.</a:t>
            </a:r>
            <a:endParaRPr sz="2800">
              <a:latin typeface="Arial"/>
              <a:cs typeface="Arial"/>
            </a:endParaRPr>
          </a:p>
          <a:p>
            <a:pPr marL="464820" marR="5080" indent="-452755" algn="just">
              <a:lnSpc>
                <a:spcPct val="100000"/>
              </a:lnSpc>
              <a:buClr>
                <a:srgbClr val="D16248"/>
              </a:buClr>
              <a:buSzPct val="67857"/>
              <a:buFont typeface="Wingdings"/>
              <a:buChar char=""/>
              <a:tabLst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If swap space is </a:t>
            </a:r>
            <a:r>
              <a:rPr sz="2800" b="1" dirty="0">
                <a:latin typeface="Arial"/>
                <a:cs typeface="Arial"/>
              </a:rPr>
              <a:t>enabled, </a:t>
            </a:r>
            <a:r>
              <a:rPr sz="2800" b="1" spc="-5" dirty="0">
                <a:latin typeface="Arial"/>
                <a:cs typeface="Arial"/>
              </a:rPr>
              <a:t>a physical </a:t>
            </a:r>
            <a:r>
              <a:rPr sz="2800" b="1" dirty="0">
                <a:latin typeface="Arial"/>
                <a:cs typeface="Arial"/>
              </a:rPr>
              <a:t>memory threshold </a:t>
            </a:r>
            <a:r>
              <a:rPr sz="2800" b="1" spc="-5" dirty="0">
                <a:latin typeface="Arial"/>
                <a:cs typeface="Arial"/>
              </a:rPr>
              <a:t>value </a:t>
            </a:r>
            <a:r>
              <a:rPr sz="2800" b="1" spc="5" dirty="0">
                <a:latin typeface="Arial"/>
                <a:cs typeface="Arial"/>
              </a:rPr>
              <a:t>is  </a:t>
            </a:r>
            <a:r>
              <a:rPr sz="2800" b="1" dirty="0">
                <a:latin typeface="Arial"/>
                <a:cs typeface="Arial"/>
              </a:rPr>
              <a:t>also </a:t>
            </a:r>
            <a:r>
              <a:rPr sz="2800" b="1" spc="-5" dirty="0">
                <a:latin typeface="Arial"/>
                <a:cs typeface="Arial"/>
              </a:rPr>
              <a:t>enabled. When physical </a:t>
            </a:r>
            <a:r>
              <a:rPr sz="2800" b="1" dirty="0">
                <a:latin typeface="Arial"/>
                <a:cs typeface="Arial"/>
              </a:rPr>
              <a:t>memory </a:t>
            </a:r>
            <a:r>
              <a:rPr sz="2800" b="1" spc="-5" dirty="0">
                <a:latin typeface="Arial"/>
                <a:cs typeface="Arial"/>
              </a:rPr>
              <a:t>is utilized </a:t>
            </a:r>
            <a:r>
              <a:rPr sz="2800" b="1" dirty="0">
                <a:latin typeface="Arial"/>
                <a:cs typeface="Arial"/>
              </a:rPr>
              <a:t>over </a:t>
            </a:r>
            <a:r>
              <a:rPr sz="2800" b="1" spc="-5" dirty="0">
                <a:latin typeface="Arial"/>
                <a:cs typeface="Arial"/>
              </a:rPr>
              <a:t>the  threshold, swap space is</a:t>
            </a:r>
            <a:r>
              <a:rPr sz="2800" b="1" spc="7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used.</a:t>
            </a:r>
            <a:endParaRPr sz="2800">
              <a:latin typeface="Arial"/>
              <a:cs typeface="Arial"/>
            </a:endParaRPr>
          </a:p>
          <a:p>
            <a:pPr marL="464820" marR="6350" indent="-452755" algn="just">
              <a:lnSpc>
                <a:spcPct val="100000"/>
              </a:lnSpc>
              <a:buClr>
                <a:srgbClr val="D16248"/>
              </a:buClr>
              <a:buSzPct val="67857"/>
              <a:buFont typeface="Wingdings"/>
              <a:buChar char=""/>
              <a:tabLst>
                <a:tab pos="465455" algn="l"/>
              </a:tabLst>
            </a:pPr>
            <a:r>
              <a:rPr sz="2800" b="1" spc="-10" dirty="0">
                <a:latin typeface="Arial"/>
                <a:cs typeface="Arial"/>
              </a:rPr>
              <a:t>No </a:t>
            </a:r>
            <a:r>
              <a:rPr sz="2800" b="1" dirty="0">
                <a:latin typeface="Arial"/>
                <a:cs typeface="Arial"/>
              </a:rPr>
              <a:t>swap </a:t>
            </a:r>
            <a:r>
              <a:rPr sz="2800" b="1" spc="-5" dirty="0">
                <a:latin typeface="Arial"/>
                <a:cs typeface="Arial"/>
              </a:rPr>
              <a:t>space will be utilized </a:t>
            </a:r>
            <a:r>
              <a:rPr sz="2800" b="1" spc="-10" dirty="0">
                <a:latin typeface="Arial"/>
                <a:cs typeface="Arial"/>
              </a:rPr>
              <a:t>as </a:t>
            </a:r>
            <a:r>
              <a:rPr sz="2800" b="1" spc="-5" dirty="0">
                <a:latin typeface="Arial"/>
                <a:cs typeface="Arial"/>
              </a:rPr>
              <a:t>long </a:t>
            </a:r>
            <a:r>
              <a:rPr sz="2800" b="1" dirty="0">
                <a:latin typeface="Arial"/>
                <a:cs typeface="Arial"/>
              </a:rPr>
              <a:t>as </a:t>
            </a:r>
            <a:r>
              <a:rPr sz="2800" b="1" spc="-5" dirty="0">
                <a:latin typeface="Arial"/>
                <a:cs typeface="Arial"/>
              </a:rPr>
              <a:t>free </a:t>
            </a:r>
            <a:r>
              <a:rPr sz="2800" b="1" dirty="0">
                <a:latin typeface="Arial"/>
                <a:cs typeface="Arial"/>
              </a:rPr>
              <a:t>memory stays  </a:t>
            </a:r>
            <a:r>
              <a:rPr sz="2800" b="1" spc="-5" dirty="0">
                <a:latin typeface="Arial"/>
                <a:cs typeface="Arial"/>
              </a:rPr>
              <a:t>below the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threshold.</a:t>
            </a:r>
            <a:endParaRPr sz="2800">
              <a:latin typeface="Arial"/>
              <a:cs typeface="Arial"/>
            </a:endParaRPr>
          </a:p>
          <a:p>
            <a:pPr marL="464820" marR="7620" indent="-452755" algn="just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Swap </a:t>
            </a:r>
            <a:r>
              <a:rPr sz="2800" b="1" dirty="0">
                <a:latin typeface="Arial"/>
                <a:cs typeface="Arial"/>
              </a:rPr>
              <a:t>utilization </a:t>
            </a:r>
            <a:r>
              <a:rPr sz="2800" b="1" spc="-5" dirty="0">
                <a:latin typeface="Arial"/>
                <a:cs typeface="Arial"/>
              </a:rPr>
              <a:t>should be regularly </a:t>
            </a:r>
            <a:r>
              <a:rPr sz="2800" b="1" dirty="0">
                <a:latin typeface="Arial"/>
                <a:cs typeface="Arial"/>
              </a:rPr>
              <a:t>checked. </a:t>
            </a:r>
            <a:r>
              <a:rPr sz="2800" b="1" spc="-5" dirty="0">
                <a:latin typeface="Arial"/>
                <a:cs typeface="Arial"/>
              </a:rPr>
              <a:t>If </a:t>
            </a:r>
            <a:r>
              <a:rPr sz="2800" b="1" dirty="0">
                <a:latin typeface="Arial"/>
                <a:cs typeface="Arial"/>
              </a:rPr>
              <a:t>swap becomes  </a:t>
            </a:r>
            <a:r>
              <a:rPr sz="2800" b="1" spc="-5" dirty="0">
                <a:latin typeface="Arial"/>
                <a:cs typeface="Arial"/>
              </a:rPr>
              <a:t>heavily utilized, the </a:t>
            </a:r>
            <a:r>
              <a:rPr sz="2800" b="1" spc="-10" dirty="0">
                <a:latin typeface="Arial"/>
                <a:cs typeface="Arial"/>
              </a:rPr>
              <a:t>system's </a:t>
            </a:r>
            <a:r>
              <a:rPr sz="2800" b="1" spc="-5" dirty="0">
                <a:latin typeface="Arial"/>
                <a:cs typeface="Arial"/>
              </a:rPr>
              <a:t>performance will</a:t>
            </a:r>
            <a:r>
              <a:rPr sz="2800" b="1" spc="15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suffer.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3071</Words>
  <Application>Microsoft Office PowerPoint</Application>
  <PresentationFormat>Widescreen</PresentationFormat>
  <Paragraphs>205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Arial Black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 /mnt : Temporarily mounted filesystems.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this lesson, we will go through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                - by Harshil Bansal</dc:title>
  <dc:creator>Harshil Bansal</dc:creator>
  <cp:lastModifiedBy>aditi gedam</cp:lastModifiedBy>
  <cp:revision>2</cp:revision>
  <dcterms:created xsi:type="dcterms:W3CDTF">2023-01-14T03:28:31Z</dcterms:created>
  <dcterms:modified xsi:type="dcterms:W3CDTF">2023-01-15T19:37:29Z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2023-01-14T00:00:00Z</vt:filetime>
  </property>
</Properties>
</file>