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86" r:id="rId21"/>
    <p:sldId id="285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472"/>
            <a:ext cx="4495141" cy="1073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273647"/>
            <a:ext cx="1753108" cy="584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318" y="2304364"/>
            <a:ext cx="106934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12191999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907"/>
              <a:ext cx="12191999" cy="802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902" y="5504850"/>
              <a:ext cx="3720591" cy="12401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37359" y="2542013"/>
            <a:ext cx="9901428" cy="742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94759" y="3616579"/>
            <a:ext cx="739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Black"/>
                <a:cs typeface="Arial Black"/>
              </a:rPr>
              <a:t>(Absolute </a:t>
            </a:r>
            <a:r>
              <a:rPr sz="3600" dirty="0">
                <a:latin typeface="Arial Black"/>
                <a:cs typeface="Arial Black"/>
              </a:rPr>
              <a:t>and </a:t>
            </a:r>
            <a:r>
              <a:rPr sz="3600" spc="-35" dirty="0">
                <a:latin typeface="Arial Black"/>
                <a:cs typeface="Arial Black"/>
              </a:rPr>
              <a:t>Relative</a:t>
            </a:r>
            <a:r>
              <a:rPr sz="3600" spc="-85" dirty="0">
                <a:latin typeface="Arial Black"/>
                <a:cs typeface="Arial Black"/>
              </a:rPr>
              <a:t> </a:t>
            </a:r>
            <a:r>
              <a:rPr sz="3600" spc="-20" dirty="0">
                <a:latin typeface="Arial Black"/>
                <a:cs typeface="Arial Black"/>
              </a:rPr>
              <a:t>Paths)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863" y="217902"/>
            <a:ext cx="8919972" cy="467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774382"/>
            <a:ext cx="11115040" cy="51593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5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Start at the root </a:t>
            </a:r>
            <a:r>
              <a:rPr sz="3200" b="1" spc="-5" dirty="0">
                <a:latin typeface="Arial"/>
                <a:cs typeface="Arial"/>
              </a:rPr>
              <a:t>directory </a:t>
            </a:r>
            <a:r>
              <a:rPr sz="3200" b="1" dirty="0">
                <a:latin typeface="Arial"/>
                <a:cs typeface="Arial"/>
              </a:rPr>
              <a:t>( / ) </a:t>
            </a:r>
            <a:r>
              <a:rPr sz="3200" b="1" spc="-5" dirty="0">
                <a:latin typeface="Arial"/>
                <a:cs typeface="Arial"/>
              </a:rPr>
              <a:t>and </a:t>
            </a:r>
            <a:r>
              <a:rPr sz="3200" b="1" dirty="0">
                <a:latin typeface="Arial"/>
                <a:cs typeface="Arial"/>
              </a:rPr>
              <a:t>work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down.</a:t>
            </a:r>
            <a:endParaRPr sz="320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10" dirty="0">
                <a:latin typeface="Arial"/>
                <a:cs typeface="Arial"/>
              </a:rPr>
              <a:t>Write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slash </a:t>
            </a:r>
            <a:r>
              <a:rPr sz="3200" b="1" dirty="0">
                <a:latin typeface="Arial"/>
                <a:cs typeface="Arial"/>
              </a:rPr>
              <a:t>( / ) </a:t>
            </a:r>
            <a:r>
              <a:rPr sz="3200" b="1" spc="-5" dirty="0">
                <a:latin typeface="Arial"/>
                <a:cs typeface="Arial"/>
              </a:rPr>
              <a:t>after every </a:t>
            </a:r>
            <a:r>
              <a:rPr sz="3200" b="1" dirty="0">
                <a:latin typeface="Arial"/>
                <a:cs typeface="Arial"/>
              </a:rPr>
              <a:t>directory name </a:t>
            </a:r>
            <a:r>
              <a:rPr sz="3200" b="1" spc="-5" dirty="0">
                <a:latin typeface="Arial"/>
                <a:cs typeface="Arial"/>
              </a:rPr>
              <a:t>(last </a:t>
            </a:r>
            <a:r>
              <a:rPr sz="3200" b="1" dirty="0">
                <a:latin typeface="Arial"/>
                <a:cs typeface="Arial"/>
              </a:rPr>
              <a:t>one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  optional)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200" b="1" i="1" dirty="0">
                <a:latin typeface="Arial"/>
                <a:cs typeface="Arial"/>
              </a:rPr>
              <a:t>For</a:t>
            </a:r>
            <a:r>
              <a:rPr sz="3200" b="1" i="1" spc="-2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  <a:p>
            <a:pPr marL="12700" marR="110489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Arial"/>
                <a:cs typeface="Arial"/>
              </a:rPr>
              <a:t>$cat abc.sql </a:t>
            </a:r>
            <a:r>
              <a:rPr sz="3200" b="1" spc="-10" dirty="0">
                <a:latin typeface="Arial"/>
                <a:cs typeface="Arial"/>
              </a:rPr>
              <a:t>Will </a:t>
            </a:r>
            <a:r>
              <a:rPr sz="3200" b="1" dirty="0">
                <a:latin typeface="Arial"/>
                <a:cs typeface="Arial"/>
              </a:rPr>
              <a:t>work only if the fie </a:t>
            </a:r>
            <a:r>
              <a:rPr sz="3200" b="1" spc="-5" dirty="0">
                <a:latin typeface="Arial"/>
                <a:cs typeface="Arial"/>
              </a:rPr>
              <a:t>“abc.sql” exists </a:t>
            </a:r>
            <a:r>
              <a:rPr sz="3200" b="1" dirty="0">
                <a:latin typeface="Arial"/>
                <a:cs typeface="Arial"/>
              </a:rPr>
              <a:t>in  your current </a:t>
            </a:r>
            <a:r>
              <a:rPr sz="3200" b="1" spc="-25" dirty="0">
                <a:latin typeface="Arial"/>
                <a:cs typeface="Arial"/>
              </a:rPr>
              <a:t>directory. However, </a:t>
            </a:r>
            <a:r>
              <a:rPr sz="3200" b="1" dirty="0">
                <a:latin typeface="Arial"/>
                <a:cs typeface="Arial"/>
              </a:rPr>
              <a:t>if this file is not present  in your working directory and is </a:t>
            </a:r>
            <a:r>
              <a:rPr sz="3200" b="1" spc="-5" dirty="0">
                <a:latin typeface="Arial"/>
                <a:cs typeface="Arial"/>
              </a:rPr>
              <a:t>present </a:t>
            </a:r>
            <a:r>
              <a:rPr sz="3200" b="1" dirty="0">
                <a:latin typeface="Arial"/>
                <a:cs typeface="Arial"/>
              </a:rPr>
              <a:t>somewhere</a:t>
            </a:r>
            <a:r>
              <a:rPr sz="3200" b="1" spc="-2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else  </a:t>
            </a:r>
            <a:r>
              <a:rPr sz="3200" b="1" spc="-5" dirty="0">
                <a:latin typeface="Arial"/>
                <a:cs typeface="Arial"/>
              </a:rPr>
              <a:t>say in /home/kt </a:t>
            </a:r>
            <a:r>
              <a:rPr sz="3200" b="1" dirty="0">
                <a:latin typeface="Arial"/>
                <a:cs typeface="Arial"/>
              </a:rPr>
              <a:t>, </a:t>
            </a:r>
            <a:r>
              <a:rPr sz="3200" b="1" spc="-5" dirty="0">
                <a:latin typeface="Arial"/>
                <a:cs typeface="Arial"/>
              </a:rPr>
              <a:t>then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command </a:t>
            </a:r>
            <a:r>
              <a:rPr sz="3200" b="1" dirty="0">
                <a:latin typeface="Arial"/>
                <a:cs typeface="Arial"/>
              </a:rPr>
              <a:t>will work only if </a:t>
            </a:r>
            <a:r>
              <a:rPr sz="3200" b="1" spc="-5" dirty="0">
                <a:latin typeface="Arial"/>
                <a:cs typeface="Arial"/>
              </a:rPr>
              <a:t>you  </a:t>
            </a:r>
            <a:r>
              <a:rPr sz="3200" b="1" dirty="0">
                <a:latin typeface="Arial"/>
                <a:cs typeface="Arial"/>
              </a:rPr>
              <a:t>will use it </a:t>
            </a:r>
            <a:r>
              <a:rPr sz="3200" b="1" spc="-5" dirty="0">
                <a:latin typeface="Arial"/>
                <a:cs typeface="Arial"/>
              </a:rPr>
              <a:t>like </a:t>
            </a:r>
            <a:r>
              <a:rPr sz="3200" b="1" dirty="0">
                <a:latin typeface="Arial"/>
                <a:cs typeface="Arial"/>
              </a:rPr>
              <a:t>shown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below: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3200" b="1" i="1" spc="-5" dirty="0">
                <a:latin typeface="Arial"/>
                <a:cs typeface="Arial"/>
              </a:rPr>
              <a:t>cat</a:t>
            </a:r>
            <a:r>
              <a:rPr sz="3200" b="1" i="1" spc="-2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/home/kt/abc.sql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1671"/>
            <a:ext cx="11322050" cy="561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5455" algn="l"/>
              </a:tabLst>
            </a:pPr>
            <a:r>
              <a:rPr sz="3300" b="1" spc="-5" dirty="0">
                <a:latin typeface="Arial"/>
                <a:cs typeface="Arial"/>
              </a:rPr>
              <a:t>In </a:t>
            </a:r>
            <a:r>
              <a:rPr sz="3300" b="1" dirty="0">
                <a:latin typeface="Arial"/>
                <a:cs typeface="Arial"/>
              </a:rPr>
              <a:t>the above example, </a:t>
            </a:r>
            <a:r>
              <a:rPr sz="3300" b="1" spc="-5" dirty="0">
                <a:latin typeface="Arial"/>
                <a:cs typeface="Arial"/>
              </a:rPr>
              <a:t>if </a:t>
            </a:r>
            <a:r>
              <a:rPr sz="3300" b="1" dirty="0">
                <a:latin typeface="Arial"/>
                <a:cs typeface="Arial"/>
              </a:rPr>
              <a:t>the </a:t>
            </a:r>
            <a:r>
              <a:rPr sz="3300" b="1" spc="-5" dirty="0">
                <a:latin typeface="Arial"/>
                <a:cs typeface="Arial"/>
              </a:rPr>
              <a:t>first </a:t>
            </a:r>
            <a:r>
              <a:rPr sz="3300" b="1" dirty="0">
                <a:latin typeface="Arial"/>
                <a:cs typeface="Arial"/>
              </a:rPr>
              <a:t>character </a:t>
            </a:r>
            <a:r>
              <a:rPr sz="3300" b="1" spc="-5" dirty="0">
                <a:latin typeface="Arial"/>
                <a:cs typeface="Arial"/>
              </a:rPr>
              <a:t>of </a:t>
            </a:r>
            <a:r>
              <a:rPr sz="3300" b="1" dirty="0">
                <a:latin typeface="Arial"/>
                <a:cs typeface="Arial"/>
              </a:rPr>
              <a:t>a  </a:t>
            </a:r>
            <a:r>
              <a:rPr sz="3300" b="1" spc="-5" dirty="0">
                <a:latin typeface="Arial"/>
                <a:cs typeface="Arial"/>
              </a:rPr>
              <a:t>pathname </a:t>
            </a:r>
            <a:r>
              <a:rPr sz="3300" b="1" spc="-10" dirty="0">
                <a:latin typeface="Arial"/>
                <a:cs typeface="Arial"/>
              </a:rPr>
              <a:t>is </a:t>
            </a:r>
            <a:r>
              <a:rPr sz="3300" b="1" spc="-5" dirty="0">
                <a:latin typeface="Arial"/>
                <a:cs typeface="Arial"/>
              </a:rPr>
              <a:t>/, the </a:t>
            </a:r>
            <a:r>
              <a:rPr sz="3300" b="1" spc="-25" dirty="0">
                <a:latin typeface="Arial"/>
                <a:cs typeface="Arial"/>
              </a:rPr>
              <a:t>file’s </a:t>
            </a:r>
            <a:r>
              <a:rPr sz="3300" b="1" dirty="0">
                <a:latin typeface="Arial"/>
                <a:cs typeface="Arial"/>
              </a:rPr>
              <a:t>location </a:t>
            </a:r>
            <a:r>
              <a:rPr sz="3300" b="1" spc="-5" dirty="0">
                <a:latin typeface="Arial"/>
                <a:cs typeface="Arial"/>
              </a:rPr>
              <a:t>must be </a:t>
            </a:r>
            <a:r>
              <a:rPr sz="3300" b="1" dirty="0">
                <a:latin typeface="Arial"/>
                <a:cs typeface="Arial"/>
              </a:rPr>
              <a:t>determined  with </a:t>
            </a:r>
            <a:r>
              <a:rPr sz="3300" b="1" spc="-5" dirty="0">
                <a:latin typeface="Arial"/>
                <a:cs typeface="Arial"/>
              </a:rPr>
              <a:t>respect to </a:t>
            </a:r>
            <a:r>
              <a:rPr sz="3300" b="1" dirty="0">
                <a:latin typeface="Arial"/>
                <a:cs typeface="Arial"/>
              </a:rPr>
              <a:t>the </a:t>
            </a:r>
            <a:r>
              <a:rPr sz="3300" b="1" spc="-5" dirty="0">
                <a:latin typeface="Arial"/>
                <a:cs typeface="Arial"/>
              </a:rPr>
              <a:t>root. When you </a:t>
            </a:r>
            <a:r>
              <a:rPr sz="3300" b="1" dirty="0">
                <a:latin typeface="Arial"/>
                <a:cs typeface="Arial"/>
              </a:rPr>
              <a:t>have more than  </a:t>
            </a:r>
            <a:r>
              <a:rPr sz="3300" b="1" spc="-5" dirty="0">
                <a:latin typeface="Arial"/>
                <a:cs typeface="Arial"/>
              </a:rPr>
              <a:t>one / </a:t>
            </a:r>
            <a:r>
              <a:rPr sz="3300" b="1" spc="-15" dirty="0">
                <a:latin typeface="Arial"/>
                <a:cs typeface="Arial"/>
              </a:rPr>
              <a:t>in </a:t>
            </a:r>
            <a:r>
              <a:rPr sz="3300" b="1" spc="-5" dirty="0">
                <a:latin typeface="Arial"/>
                <a:cs typeface="Arial"/>
              </a:rPr>
              <a:t>a pathname, for each such /, </a:t>
            </a:r>
            <a:r>
              <a:rPr sz="3300" b="1" dirty="0">
                <a:latin typeface="Arial"/>
                <a:cs typeface="Arial"/>
              </a:rPr>
              <a:t>you </a:t>
            </a:r>
            <a:r>
              <a:rPr sz="3300" b="1" spc="-5" dirty="0">
                <a:latin typeface="Arial"/>
                <a:cs typeface="Arial"/>
              </a:rPr>
              <a:t>have </a:t>
            </a:r>
            <a:r>
              <a:rPr sz="3300" b="1" spc="5" dirty="0">
                <a:latin typeface="Arial"/>
                <a:cs typeface="Arial"/>
              </a:rPr>
              <a:t>to  </a:t>
            </a:r>
            <a:r>
              <a:rPr sz="3300" b="1" spc="-5" dirty="0">
                <a:latin typeface="Arial"/>
                <a:cs typeface="Arial"/>
              </a:rPr>
              <a:t>descend </a:t>
            </a:r>
            <a:r>
              <a:rPr sz="3300" b="1" dirty="0">
                <a:latin typeface="Arial"/>
                <a:cs typeface="Arial"/>
              </a:rPr>
              <a:t>one </a:t>
            </a:r>
            <a:r>
              <a:rPr sz="3300" b="1" spc="-5" dirty="0">
                <a:latin typeface="Arial"/>
                <a:cs typeface="Arial"/>
              </a:rPr>
              <a:t>level in the file </a:t>
            </a:r>
            <a:r>
              <a:rPr sz="3300" b="1" dirty="0">
                <a:latin typeface="Arial"/>
                <a:cs typeface="Arial"/>
              </a:rPr>
              <a:t>system </a:t>
            </a:r>
            <a:r>
              <a:rPr sz="3300" b="1" spc="-5" dirty="0">
                <a:latin typeface="Arial"/>
                <a:cs typeface="Arial"/>
              </a:rPr>
              <a:t>like in the above  kt is one </a:t>
            </a:r>
            <a:r>
              <a:rPr sz="3300" b="1" dirty="0">
                <a:latin typeface="Arial"/>
                <a:cs typeface="Arial"/>
              </a:rPr>
              <a:t>level below the home, and thus two </a:t>
            </a:r>
            <a:r>
              <a:rPr sz="3300" b="1" spc="-5" dirty="0">
                <a:latin typeface="Arial"/>
                <a:cs typeface="Arial"/>
              </a:rPr>
              <a:t>levels  below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root.</a:t>
            </a:r>
            <a:endParaRPr sz="3300">
              <a:latin typeface="Arial"/>
              <a:cs typeface="Arial"/>
            </a:endParaRPr>
          </a:p>
          <a:p>
            <a:pPr marL="464820" marR="5715" indent="-452755" algn="just">
              <a:lnSpc>
                <a:spcPct val="100000"/>
              </a:lnSpc>
              <a:spcBef>
                <a:spcPts val="415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5455" algn="l"/>
              </a:tabLst>
            </a:pPr>
            <a:r>
              <a:rPr sz="3300" b="1" i="1" dirty="0">
                <a:latin typeface="Arial"/>
                <a:cs typeface="Arial"/>
              </a:rPr>
              <a:t>An </a:t>
            </a:r>
            <a:r>
              <a:rPr sz="3300" b="1" i="1" spc="-5" dirty="0">
                <a:latin typeface="Arial"/>
                <a:cs typeface="Arial"/>
              </a:rPr>
              <a:t>absolute path is </a:t>
            </a:r>
            <a:r>
              <a:rPr sz="3300" b="1" i="1" dirty="0">
                <a:latin typeface="Arial"/>
                <a:cs typeface="Arial"/>
              </a:rPr>
              <a:t>defined </a:t>
            </a:r>
            <a:r>
              <a:rPr sz="3300" b="1" i="1" spc="-5" dirty="0">
                <a:latin typeface="Arial"/>
                <a:cs typeface="Arial"/>
              </a:rPr>
              <a:t>as </a:t>
            </a:r>
            <a:r>
              <a:rPr sz="3300" b="1" i="1" dirty="0">
                <a:latin typeface="Arial"/>
                <a:cs typeface="Arial"/>
              </a:rPr>
              <a:t>specifying the </a:t>
            </a:r>
            <a:r>
              <a:rPr sz="3300" b="1" i="1" spc="-5" dirty="0">
                <a:latin typeface="Arial"/>
                <a:cs typeface="Arial"/>
              </a:rPr>
              <a:t>location  </a:t>
            </a:r>
            <a:r>
              <a:rPr sz="3300" b="1" i="1" dirty="0">
                <a:latin typeface="Arial"/>
                <a:cs typeface="Arial"/>
              </a:rPr>
              <a:t>of </a:t>
            </a:r>
            <a:r>
              <a:rPr sz="3300" b="1" i="1" spc="-5" dirty="0">
                <a:latin typeface="Arial"/>
                <a:cs typeface="Arial"/>
              </a:rPr>
              <a:t>a file or directory from the </a:t>
            </a:r>
            <a:r>
              <a:rPr sz="3300" b="1" i="1" dirty="0">
                <a:latin typeface="Arial"/>
                <a:cs typeface="Arial"/>
              </a:rPr>
              <a:t>root </a:t>
            </a:r>
            <a:r>
              <a:rPr sz="3300" b="1" i="1" spc="-5" dirty="0">
                <a:latin typeface="Arial"/>
                <a:cs typeface="Arial"/>
              </a:rPr>
              <a:t>directory(/). In other  words, we can say </a:t>
            </a:r>
            <a:r>
              <a:rPr sz="3300" b="1" i="1" dirty="0">
                <a:latin typeface="Arial"/>
                <a:cs typeface="Arial"/>
              </a:rPr>
              <a:t>that </a:t>
            </a:r>
            <a:r>
              <a:rPr sz="3300" b="1" i="1" spc="-5" dirty="0">
                <a:latin typeface="Arial"/>
                <a:cs typeface="Arial"/>
              </a:rPr>
              <a:t>an absolute </a:t>
            </a:r>
            <a:r>
              <a:rPr sz="3300" b="1" i="1" dirty="0">
                <a:latin typeface="Arial"/>
                <a:cs typeface="Arial"/>
              </a:rPr>
              <a:t>path </a:t>
            </a:r>
            <a:r>
              <a:rPr sz="3300" b="1" i="1" spc="-10" dirty="0">
                <a:latin typeface="Arial"/>
                <a:cs typeface="Arial"/>
              </a:rPr>
              <a:t>is </a:t>
            </a:r>
            <a:r>
              <a:rPr sz="3300" b="1" i="1" spc="-5" dirty="0">
                <a:latin typeface="Arial"/>
                <a:cs typeface="Arial"/>
              </a:rPr>
              <a:t>a complete  path from start </a:t>
            </a:r>
            <a:r>
              <a:rPr sz="3300" b="1" i="1" dirty="0">
                <a:latin typeface="Arial"/>
                <a:cs typeface="Arial"/>
              </a:rPr>
              <a:t>of </a:t>
            </a:r>
            <a:r>
              <a:rPr sz="3300" b="1" i="1" spc="-5" dirty="0">
                <a:latin typeface="Arial"/>
                <a:cs typeface="Arial"/>
              </a:rPr>
              <a:t>actual file </a:t>
            </a:r>
            <a:r>
              <a:rPr sz="3300" b="1" i="1" dirty="0">
                <a:latin typeface="Arial"/>
                <a:cs typeface="Arial"/>
              </a:rPr>
              <a:t>system </a:t>
            </a:r>
            <a:r>
              <a:rPr sz="3300" b="1" i="1" spc="-5" dirty="0">
                <a:latin typeface="Arial"/>
                <a:cs typeface="Arial"/>
              </a:rPr>
              <a:t>from </a:t>
            </a:r>
            <a:r>
              <a:rPr sz="3300" b="1" i="1" dirty="0">
                <a:latin typeface="Arial"/>
                <a:cs typeface="Arial"/>
              </a:rPr>
              <a:t>/</a:t>
            </a:r>
            <a:r>
              <a:rPr sz="3300" b="1" i="1" spc="35" dirty="0">
                <a:latin typeface="Arial"/>
                <a:cs typeface="Arial"/>
              </a:rPr>
              <a:t> </a:t>
            </a:r>
            <a:r>
              <a:rPr sz="3300" b="1" i="1" spc="-15" dirty="0">
                <a:latin typeface="Arial"/>
                <a:cs typeface="Arial"/>
              </a:rPr>
              <a:t>directory.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4816" y="217902"/>
            <a:ext cx="3585975" cy="467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5500"/>
            <a:ext cx="11323955" cy="4956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The relative path starts from </a:t>
            </a:r>
            <a:r>
              <a:rPr sz="3200" b="1" dirty="0">
                <a:latin typeface="Arial"/>
                <a:cs typeface="Arial"/>
              </a:rPr>
              <a:t>the current </a:t>
            </a:r>
            <a:r>
              <a:rPr sz="3200" b="1" spc="-5" dirty="0">
                <a:latin typeface="Arial"/>
                <a:cs typeface="Arial"/>
              </a:rPr>
              <a:t>directory and  goes up to the </a:t>
            </a:r>
            <a:r>
              <a:rPr sz="3200" b="1" dirty="0">
                <a:latin typeface="Arial"/>
                <a:cs typeface="Arial"/>
              </a:rPr>
              <a:t>actual </a:t>
            </a:r>
            <a:r>
              <a:rPr sz="3200" b="1" spc="-5" dirty="0">
                <a:latin typeface="Arial"/>
                <a:cs typeface="Arial"/>
              </a:rPr>
              <a:t>object. Relative path depends </a:t>
            </a:r>
            <a:r>
              <a:rPr sz="3200" b="1" dirty="0">
                <a:latin typeface="Arial"/>
                <a:cs typeface="Arial"/>
              </a:rPr>
              <a:t>on the  current </a:t>
            </a:r>
            <a:r>
              <a:rPr sz="3200" b="1" spc="-30" dirty="0">
                <a:latin typeface="Arial"/>
                <a:cs typeface="Arial"/>
              </a:rPr>
              <a:t>directory. </a:t>
            </a:r>
            <a:r>
              <a:rPr sz="3200" b="1" dirty="0">
                <a:latin typeface="Arial"/>
                <a:cs typeface="Arial"/>
              </a:rPr>
              <a:t>When we </a:t>
            </a:r>
            <a:r>
              <a:rPr sz="3200" b="1" spc="-5" dirty="0">
                <a:latin typeface="Arial"/>
                <a:cs typeface="Arial"/>
              </a:rPr>
              <a:t>change the </a:t>
            </a:r>
            <a:r>
              <a:rPr sz="3200" b="1" spc="-30" dirty="0">
                <a:latin typeface="Arial"/>
                <a:cs typeface="Arial"/>
              </a:rPr>
              <a:t>directory, </a:t>
            </a:r>
            <a:r>
              <a:rPr sz="3200" b="1" spc="-5" dirty="0">
                <a:latin typeface="Arial"/>
                <a:cs typeface="Arial"/>
              </a:rPr>
              <a:t>relative  path also </a:t>
            </a:r>
            <a:r>
              <a:rPr sz="3200" b="1" spc="-10" dirty="0">
                <a:latin typeface="Arial"/>
                <a:cs typeface="Arial"/>
              </a:rPr>
              <a:t>changes. </a:t>
            </a:r>
            <a:r>
              <a:rPr sz="3200" b="1" spc="-5" dirty="0">
                <a:latin typeface="Arial"/>
                <a:cs typeface="Arial"/>
              </a:rPr>
              <a:t>Just like the </a:t>
            </a:r>
            <a:r>
              <a:rPr sz="3200" b="1" spc="-10" dirty="0">
                <a:latin typeface="Arial"/>
                <a:cs typeface="Arial"/>
              </a:rPr>
              <a:t>absolute </a:t>
            </a:r>
            <a:r>
              <a:rPr sz="3200" b="1" spc="-5" dirty="0">
                <a:latin typeface="Arial"/>
                <a:cs typeface="Arial"/>
              </a:rPr>
              <a:t>path,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name  of the parent directory is written in </a:t>
            </a:r>
            <a:r>
              <a:rPr sz="3200" b="1" dirty="0">
                <a:latin typeface="Arial"/>
                <a:cs typeface="Arial"/>
              </a:rPr>
              <a:t>the left </a:t>
            </a:r>
            <a:r>
              <a:rPr sz="3200" b="1" spc="-5" dirty="0">
                <a:latin typeface="Arial"/>
                <a:cs typeface="Arial"/>
              </a:rPr>
              <a:t>side. Unlike </a:t>
            </a:r>
            <a:r>
              <a:rPr sz="3200" b="1" dirty="0">
                <a:latin typeface="Arial"/>
                <a:cs typeface="Arial"/>
              </a:rPr>
              <a:t>the  </a:t>
            </a:r>
            <a:r>
              <a:rPr sz="3200" b="1" spc="-5" dirty="0">
                <a:latin typeface="Arial"/>
                <a:cs typeface="Arial"/>
              </a:rPr>
              <a:t>absolute path, </a:t>
            </a:r>
            <a:r>
              <a:rPr sz="3200" b="1" dirty="0">
                <a:latin typeface="Arial"/>
                <a:cs typeface="Arial"/>
              </a:rPr>
              <a:t>all </a:t>
            </a:r>
            <a:r>
              <a:rPr sz="3200" b="1" spc="-5" dirty="0">
                <a:latin typeface="Arial"/>
                <a:cs typeface="Arial"/>
              </a:rPr>
              <a:t>slashes in the relative path represent the  </a:t>
            </a:r>
            <a:r>
              <a:rPr sz="3200" b="1" dirty="0">
                <a:latin typeface="Arial"/>
                <a:cs typeface="Arial"/>
              </a:rPr>
              <a:t>directory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separator.</a:t>
            </a:r>
            <a:endParaRPr sz="3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9"/>
              </a:spcBef>
            </a:pPr>
            <a:r>
              <a:rPr sz="3200" b="1" dirty="0">
                <a:latin typeface="Arial"/>
                <a:cs typeface="Arial"/>
              </a:rPr>
              <a:t>Before we </a:t>
            </a:r>
            <a:r>
              <a:rPr sz="3200" b="1" spc="-5" dirty="0">
                <a:latin typeface="Arial"/>
                <a:cs typeface="Arial"/>
              </a:rPr>
              <a:t>take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examples of the relative path, </a:t>
            </a:r>
            <a:r>
              <a:rPr sz="3200" b="1" spc="-30" dirty="0">
                <a:latin typeface="Arial"/>
                <a:cs typeface="Arial"/>
              </a:rPr>
              <a:t>let’s  </a:t>
            </a:r>
            <a:r>
              <a:rPr sz="3200" b="1" spc="-5" dirty="0">
                <a:latin typeface="Arial"/>
                <a:cs typeface="Arial"/>
              </a:rPr>
              <a:t>understand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special meanings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single dot and double  </a:t>
            </a:r>
            <a:r>
              <a:rPr sz="3200" b="1" dirty="0">
                <a:latin typeface="Arial"/>
                <a:cs typeface="Arial"/>
              </a:rPr>
              <a:t>dots </a:t>
            </a:r>
            <a:r>
              <a:rPr sz="3200" b="1" spc="-5" dirty="0">
                <a:latin typeface="Arial"/>
                <a:cs typeface="Arial"/>
              </a:rPr>
              <a:t>used in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relative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path.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436" y="231632"/>
            <a:ext cx="10250424" cy="432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5500"/>
            <a:ext cx="1132141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dirty="0">
                <a:latin typeface="Arial"/>
                <a:cs typeface="Arial"/>
              </a:rPr>
              <a:t>Linux, every </a:t>
            </a:r>
            <a:r>
              <a:rPr sz="3600" b="1" spc="-5" dirty="0">
                <a:latin typeface="Arial"/>
                <a:cs typeface="Arial"/>
              </a:rPr>
              <a:t>directory contains </a:t>
            </a:r>
            <a:r>
              <a:rPr sz="3600" b="1" dirty="0">
                <a:latin typeface="Arial"/>
                <a:cs typeface="Arial"/>
              </a:rPr>
              <a:t>two dots;  </a:t>
            </a:r>
            <a:r>
              <a:rPr sz="3600" b="1" spc="-5" dirty="0">
                <a:latin typeface="Arial"/>
                <a:cs typeface="Arial"/>
              </a:rPr>
              <a:t>single dot </a:t>
            </a:r>
            <a:r>
              <a:rPr sz="3600" b="1" dirty="0">
                <a:latin typeface="Arial"/>
                <a:cs typeface="Arial"/>
              </a:rPr>
              <a:t>and double dots. When a directory </a:t>
            </a:r>
            <a:r>
              <a:rPr sz="3600" b="1" spc="5" dirty="0">
                <a:latin typeface="Arial"/>
                <a:cs typeface="Arial"/>
              </a:rPr>
              <a:t>is  </a:t>
            </a:r>
            <a:r>
              <a:rPr sz="3600" b="1" spc="-5" dirty="0">
                <a:latin typeface="Arial"/>
                <a:cs typeface="Arial"/>
              </a:rPr>
              <a:t>created, </a:t>
            </a:r>
            <a:r>
              <a:rPr sz="3600" b="1" dirty="0">
                <a:latin typeface="Arial"/>
                <a:cs typeface="Arial"/>
              </a:rPr>
              <a:t>both </a:t>
            </a:r>
            <a:r>
              <a:rPr sz="3600" b="1" spc="-5" dirty="0">
                <a:latin typeface="Arial"/>
                <a:cs typeface="Arial"/>
              </a:rPr>
              <a:t>the single dot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-5" dirty="0">
                <a:latin typeface="Arial"/>
                <a:cs typeface="Arial"/>
              </a:rPr>
              <a:t>the double </a:t>
            </a:r>
            <a:r>
              <a:rPr sz="3600" b="1" dirty="0">
                <a:latin typeface="Arial"/>
                <a:cs typeface="Arial"/>
              </a:rPr>
              <a:t>dots  are also automatically created </a:t>
            </a:r>
            <a:r>
              <a:rPr sz="3600" b="1" spc="-5" dirty="0">
                <a:latin typeface="Arial"/>
                <a:cs typeface="Arial"/>
              </a:rPr>
              <a:t>in it. </a:t>
            </a:r>
            <a:r>
              <a:rPr sz="3600" b="1" dirty="0">
                <a:latin typeface="Arial"/>
                <a:cs typeface="Arial"/>
              </a:rPr>
              <a:t>By </a:t>
            </a:r>
            <a:r>
              <a:rPr sz="3600" b="1" spc="-5" dirty="0">
                <a:latin typeface="Arial"/>
                <a:cs typeface="Arial"/>
              </a:rPr>
              <a:t>default  these </a:t>
            </a:r>
            <a:r>
              <a:rPr sz="3600" b="1" dirty="0">
                <a:latin typeface="Arial"/>
                <a:cs typeface="Arial"/>
              </a:rPr>
              <a:t>dots </a:t>
            </a:r>
            <a:r>
              <a:rPr sz="3600" b="1" spc="-5" dirty="0">
                <a:latin typeface="Arial"/>
                <a:cs typeface="Arial"/>
              </a:rPr>
              <a:t>are hidden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-5" dirty="0">
                <a:latin typeface="Arial"/>
                <a:cs typeface="Arial"/>
              </a:rPr>
              <a:t>do not </a:t>
            </a:r>
            <a:r>
              <a:rPr sz="3600" b="1" dirty="0">
                <a:latin typeface="Arial"/>
                <a:cs typeface="Arial"/>
              </a:rPr>
              <a:t>show in the  </a:t>
            </a:r>
            <a:r>
              <a:rPr sz="3600" b="1" spc="-5" dirty="0">
                <a:latin typeface="Arial"/>
                <a:cs typeface="Arial"/>
              </a:rPr>
              <a:t>output of the command ls. </a:t>
            </a:r>
            <a:r>
              <a:rPr sz="3600" b="1" spc="-135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view these </a:t>
            </a:r>
            <a:r>
              <a:rPr sz="3600" b="1" dirty="0">
                <a:latin typeface="Arial"/>
                <a:cs typeface="Arial"/>
              </a:rPr>
              <a:t>dots, we  </a:t>
            </a:r>
            <a:r>
              <a:rPr sz="3600" b="1" spc="-5" dirty="0">
                <a:latin typeface="Arial"/>
                <a:cs typeface="Arial"/>
              </a:rPr>
              <a:t>have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use option a </a:t>
            </a:r>
            <a:r>
              <a:rPr sz="3600" b="1" dirty="0">
                <a:latin typeface="Arial"/>
                <a:cs typeface="Arial"/>
              </a:rPr>
              <a:t>with </a:t>
            </a:r>
            <a:r>
              <a:rPr sz="3600" b="1" spc="-5" dirty="0">
                <a:latin typeface="Arial"/>
                <a:cs typeface="Arial"/>
              </a:rPr>
              <a:t>the command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1086"/>
            <a:ext cx="11322050" cy="611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635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The single </a:t>
            </a:r>
            <a:r>
              <a:rPr sz="3600" b="1" dirty="0">
                <a:latin typeface="Arial"/>
                <a:cs typeface="Arial"/>
              </a:rPr>
              <a:t>dot refers to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directory </a:t>
            </a:r>
            <a:r>
              <a:rPr sz="3600" b="1" spc="-5" dirty="0">
                <a:latin typeface="Arial"/>
                <a:cs typeface="Arial"/>
              </a:rPr>
              <a:t>itself </a:t>
            </a:r>
            <a:r>
              <a:rPr sz="3600" b="1" dirty="0">
                <a:latin typeface="Arial"/>
                <a:cs typeface="Arial"/>
              </a:rPr>
              <a:t>and  the </a:t>
            </a:r>
            <a:r>
              <a:rPr sz="3600" b="1" spc="-5" dirty="0">
                <a:latin typeface="Arial"/>
                <a:cs typeface="Arial"/>
              </a:rPr>
              <a:t>double </a:t>
            </a:r>
            <a:r>
              <a:rPr sz="3600" b="1" dirty="0">
                <a:latin typeface="Arial"/>
                <a:cs typeface="Arial"/>
              </a:rPr>
              <a:t>dots refers to its parent directory </a:t>
            </a:r>
            <a:r>
              <a:rPr sz="3600" b="1" spc="-5" dirty="0">
                <a:latin typeface="Arial"/>
                <a:cs typeface="Arial"/>
              </a:rPr>
              <a:t>or  the directory </a:t>
            </a:r>
            <a:r>
              <a:rPr sz="3600" b="1" dirty="0">
                <a:latin typeface="Arial"/>
                <a:cs typeface="Arial"/>
              </a:rPr>
              <a:t>that </a:t>
            </a:r>
            <a:r>
              <a:rPr sz="3600" b="1" spc="-5" dirty="0">
                <a:latin typeface="Arial"/>
                <a:cs typeface="Arial"/>
              </a:rPr>
              <a:t>contains it. </a:t>
            </a:r>
            <a:r>
              <a:rPr sz="3600" b="1" dirty="0">
                <a:latin typeface="Arial"/>
                <a:cs typeface="Arial"/>
              </a:rPr>
              <a:t>Shell allows us to  </a:t>
            </a:r>
            <a:r>
              <a:rPr sz="3600" b="1" spc="-5" dirty="0">
                <a:latin typeface="Arial"/>
                <a:cs typeface="Arial"/>
              </a:rPr>
              <a:t>access the current directory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parent  </a:t>
            </a:r>
            <a:r>
              <a:rPr sz="3600" b="1" spc="-5" dirty="0">
                <a:latin typeface="Arial"/>
                <a:cs typeface="Arial"/>
              </a:rPr>
              <a:t>directory by </a:t>
            </a:r>
            <a:r>
              <a:rPr sz="3600" b="1" dirty="0">
                <a:latin typeface="Arial"/>
                <a:cs typeface="Arial"/>
              </a:rPr>
              <a:t>using the </a:t>
            </a:r>
            <a:r>
              <a:rPr sz="3600" b="1" spc="-5" dirty="0">
                <a:latin typeface="Arial"/>
                <a:cs typeface="Arial"/>
              </a:rPr>
              <a:t>single dot </a:t>
            </a:r>
            <a:r>
              <a:rPr sz="3600" b="1" dirty="0">
                <a:latin typeface="Arial"/>
                <a:cs typeface="Arial"/>
              </a:rPr>
              <a:t>and the double  dots </a:t>
            </a:r>
            <a:r>
              <a:rPr sz="3600" b="1" spc="-20" dirty="0">
                <a:latin typeface="Arial"/>
                <a:cs typeface="Arial"/>
              </a:rPr>
              <a:t>respectively.</a:t>
            </a:r>
            <a:endParaRPr sz="36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Relative </a:t>
            </a:r>
            <a:r>
              <a:rPr sz="3600" b="1" dirty="0">
                <a:latin typeface="Arial"/>
                <a:cs typeface="Arial"/>
              </a:rPr>
              <a:t>path also uses </a:t>
            </a:r>
            <a:r>
              <a:rPr sz="3600" b="1" spc="-5" dirty="0">
                <a:latin typeface="Arial"/>
                <a:cs typeface="Arial"/>
              </a:rPr>
              <a:t>these </a:t>
            </a:r>
            <a:r>
              <a:rPr sz="3600" b="1" dirty="0">
                <a:latin typeface="Arial"/>
                <a:cs typeface="Arial"/>
              </a:rPr>
              <a:t>dots to </a:t>
            </a:r>
            <a:r>
              <a:rPr sz="3600" b="1" spc="-5" dirty="0">
                <a:latin typeface="Arial"/>
                <a:cs typeface="Arial"/>
              </a:rPr>
              <a:t>represent  the current directory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-5" dirty="0">
                <a:latin typeface="Arial"/>
                <a:cs typeface="Arial"/>
              </a:rPr>
              <a:t>the parent directory  </a:t>
            </a:r>
            <a:r>
              <a:rPr sz="3600" b="1" spc="-25" dirty="0">
                <a:latin typeface="Arial"/>
                <a:cs typeface="Arial"/>
              </a:rPr>
              <a:t>respectively. </a:t>
            </a:r>
            <a:r>
              <a:rPr sz="3600" b="1" spc="-10" dirty="0">
                <a:latin typeface="Arial"/>
                <a:cs typeface="Arial"/>
              </a:rPr>
              <a:t>With </a:t>
            </a:r>
            <a:r>
              <a:rPr sz="3600" b="1" dirty="0">
                <a:latin typeface="Arial"/>
                <a:cs typeface="Arial"/>
              </a:rPr>
              <a:t>the use </a:t>
            </a:r>
            <a:r>
              <a:rPr sz="3600" b="1" spc="-5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these dots, </a:t>
            </a:r>
            <a:r>
              <a:rPr sz="3600" b="1" spc="-5" dirty="0">
                <a:latin typeface="Arial"/>
                <a:cs typeface="Arial"/>
              </a:rPr>
              <a:t>we </a:t>
            </a:r>
            <a:r>
              <a:rPr sz="3600" b="1" dirty="0">
                <a:latin typeface="Arial"/>
                <a:cs typeface="Arial"/>
              </a:rPr>
              <a:t>can  </a:t>
            </a:r>
            <a:r>
              <a:rPr sz="3600" b="1" spc="-5" dirty="0">
                <a:latin typeface="Arial"/>
                <a:cs typeface="Arial"/>
              </a:rPr>
              <a:t>build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relative </a:t>
            </a:r>
            <a:r>
              <a:rPr sz="3600" b="1" dirty="0">
                <a:latin typeface="Arial"/>
                <a:cs typeface="Arial"/>
              </a:rPr>
              <a:t>path </a:t>
            </a:r>
            <a:r>
              <a:rPr sz="3600" b="1" spc="-5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any </a:t>
            </a:r>
            <a:r>
              <a:rPr sz="3600" b="1" spc="-5" dirty="0">
                <a:latin typeface="Arial"/>
                <a:cs typeface="Arial"/>
              </a:rPr>
              <a:t>file or </a:t>
            </a:r>
            <a:r>
              <a:rPr sz="3600" b="1" dirty="0">
                <a:latin typeface="Arial"/>
                <a:cs typeface="Arial"/>
              </a:rPr>
              <a:t>directory </a:t>
            </a:r>
            <a:r>
              <a:rPr sz="3600" b="1" spc="-5" dirty="0">
                <a:latin typeface="Arial"/>
                <a:cs typeface="Arial"/>
              </a:rPr>
              <a:t>from  </a:t>
            </a:r>
            <a:r>
              <a:rPr sz="3600" b="1" dirty="0">
                <a:latin typeface="Arial"/>
                <a:cs typeface="Arial"/>
              </a:rPr>
              <a:t>the current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30" dirty="0">
                <a:latin typeface="Arial"/>
                <a:cs typeface="Arial"/>
              </a:rPr>
              <a:t>directory.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8173" y="1473961"/>
            <a:ext cx="8005064" cy="4643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61086"/>
            <a:ext cx="10560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following figure shows the relative </a:t>
            </a:r>
            <a:r>
              <a:rPr sz="3600" b="1" dirty="0">
                <a:latin typeface="Arial"/>
                <a:cs typeface="Arial"/>
              </a:rPr>
              <a:t>path </a:t>
            </a:r>
            <a:r>
              <a:rPr sz="3600" b="1" spc="-10" dirty="0">
                <a:latin typeface="Arial"/>
                <a:cs typeface="Arial"/>
              </a:rPr>
              <a:t>of 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directories </a:t>
            </a:r>
            <a:r>
              <a:rPr sz="3600" b="1" dirty="0">
                <a:latin typeface="Arial"/>
                <a:cs typeface="Arial"/>
              </a:rPr>
              <a:t>used in the </a:t>
            </a:r>
            <a:r>
              <a:rPr sz="3600" b="1" spc="-5" dirty="0">
                <a:latin typeface="Arial"/>
                <a:cs typeface="Arial"/>
              </a:rPr>
              <a:t>previous example.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2610"/>
            <a:ext cx="11322685" cy="525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latin typeface="Arial"/>
                <a:cs typeface="Arial"/>
              </a:rPr>
              <a:t>Let’s </a:t>
            </a:r>
            <a:r>
              <a:rPr sz="3000" b="1" spc="-5" dirty="0">
                <a:latin typeface="Arial"/>
                <a:cs typeface="Arial"/>
              </a:rPr>
              <a:t>take another example. </a:t>
            </a:r>
            <a:r>
              <a:rPr sz="3000" b="1" dirty="0">
                <a:latin typeface="Arial"/>
                <a:cs typeface="Arial"/>
              </a:rPr>
              <a:t>Suppose </a:t>
            </a:r>
            <a:r>
              <a:rPr sz="3000" b="1" spc="-5" dirty="0">
                <a:latin typeface="Arial"/>
                <a:cs typeface="Arial"/>
              </a:rPr>
              <a:t>a user </a:t>
            </a:r>
            <a:r>
              <a:rPr sz="3000" b="1" dirty="0">
                <a:latin typeface="Arial"/>
                <a:cs typeface="Arial"/>
              </a:rPr>
              <a:t>want </a:t>
            </a:r>
            <a:r>
              <a:rPr sz="3000" b="1" spc="-5" dirty="0">
                <a:latin typeface="Arial"/>
                <a:cs typeface="Arial"/>
              </a:rPr>
              <a:t>to access a  file </a:t>
            </a:r>
            <a:r>
              <a:rPr sz="3000" b="1" dirty="0">
                <a:latin typeface="Arial"/>
                <a:cs typeface="Arial"/>
              </a:rPr>
              <a:t>that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available </a:t>
            </a:r>
            <a:r>
              <a:rPr sz="3000" b="1" dirty="0">
                <a:latin typeface="Arial"/>
                <a:cs typeface="Arial"/>
              </a:rPr>
              <a:t>two </a:t>
            </a:r>
            <a:r>
              <a:rPr sz="3000" b="1" spc="-5" dirty="0">
                <a:latin typeface="Arial"/>
                <a:cs typeface="Arial"/>
              </a:rPr>
              <a:t>directories above in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hierarchy  from </a:t>
            </a:r>
            <a:r>
              <a:rPr sz="3000" b="1" dirty="0">
                <a:latin typeface="Arial"/>
                <a:cs typeface="Arial"/>
              </a:rPr>
              <a:t>his </a:t>
            </a:r>
            <a:r>
              <a:rPr sz="3000" b="1" spc="-5" dirty="0">
                <a:latin typeface="Arial"/>
                <a:cs typeface="Arial"/>
              </a:rPr>
              <a:t>current </a:t>
            </a:r>
            <a:r>
              <a:rPr sz="3000" b="1" spc="-25" dirty="0">
                <a:latin typeface="Arial"/>
                <a:cs typeface="Arial"/>
              </a:rPr>
              <a:t>directory. </a:t>
            </a:r>
            <a:r>
              <a:rPr sz="3000" b="1" spc="-110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access </a:t>
            </a:r>
            <a:r>
              <a:rPr sz="3000" b="1" dirty="0">
                <a:latin typeface="Arial"/>
                <a:cs typeface="Arial"/>
              </a:rPr>
              <a:t>this file, </a:t>
            </a:r>
            <a:r>
              <a:rPr sz="3000" b="1" spc="5" dirty="0">
                <a:latin typeface="Arial"/>
                <a:cs typeface="Arial"/>
              </a:rPr>
              <a:t>he </a:t>
            </a:r>
            <a:r>
              <a:rPr sz="3000" b="1" spc="-5" dirty="0">
                <a:latin typeface="Arial"/>
                <a:cs typeface="Arial"/>
              </a:rPr>
              <a:t>can </a:t>
            </a:r>
            <a:r>
              <a:rPr sz="3000" b="1" dirty="0">
                <a:latin typeface="Arial"/>
                <a:cs typeface="Arial"/>
              </a:rPr>
              <a:t>use </a:t>
            </a:r>
            <a:r>
              <a:rPr sz="3000" b="1" spc="-5" dirty="0">
                <a:latin typeface="Arial"/>
                <a:cs typeface="Arial"/>
              </a:rPr>
              <a:t>the  following relative</a:t>
            </a:r>
            <a:r>
              <a:rPr sz="3000" b="1" spc="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path.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../../file</a:t>
            </a:r>
            <a:endParaRPr sz="3000" dirty="0">
              <a:latin typeface="Arial"/>
              <a:cs typeface="Arial"/>
            </a:endParaRPr>
          </a:p>
          <a:p>
            <a:pPr marL="464820" marR="889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4820" algn="l"/>
                <a:tab pos="465455" algn="l"/>
                <a:tab pos="1430020" algn="l"/>
                <a:tab pos="2248535" algn="l"/>
                <a:tab pos="2771140" algn="l"/>
                <a:tab pos="3187065" algn="l"/>
                <a:tab pos="3942079" algn="l"/>
                <a:tab pos="4676140" algn="l"/>
                <a:tab pos="5176520" algn="l"/>
                <a:tab pos="6967220" algn="l"/>
                <a:tab pos="7489825" algn="l"/>
                <a:tab pos="8244205" algn="l"/>
                <a:tab pos="9357360" algn="l"/>
              </a:tabLst>
            </a:pPr>
            <a:r>
              <a:rPr sz="3000" b="1" spc="-5" dirty="0">
                <a:latin typeface="Arial"/>
                <a:cs typeface="Arial"/>
              </a:rPr>
              <a:t>Just	li</a:t>
            </a:r>
            <a:r>
              <a:rPr sz="3000" b="1" dirty="0">
                <a:latin typeface="Arial"/>
                <a:cs typeface="Arial"/>
              </a:rPr>
              <a:t>k</a:t>
            </a:r>
            <a:r>
              <a:rPr sz="3000" b="1" spc="-5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	i</a:t>
            </a:r>
            <a:r>
              <a:rPr sz="3000" b="1" spc="1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,	</a:t>
            </a:r>
            <a:r>
              <a:rPr sz="3000" b="1" spc="5" dirty="0">
                <a:latin typeface="Arial"/>
                <a:cs typeface="Arial"/>
              </a:rPr>
              <a:t>i</a:t>
            </a:r>
            <a:r>
              <a:rPr sz="3000" b="1" dirty="0">
                <a:latin typeface="Arial"/>
                <a:cs typeface="Arial"/>
              </a:rPr>
              <a:t>f	t</a:t>
            </a:r>
            <a:r>
              <a:rPr sz="3000" b="1" spc="5" dirty="0">
                <a:latin typeface="Arial"/>
                <a:cs typeface="Arial"/>
              </a:rPr>
              <a:t>h</a:t>
            </a:r>
            <a:r>
              <a:rPr sz="3000" b="1" spc="-5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	f</a:t>
            </a:r>
            <a:r>
              <a:rPr sz="3000" b="1" spc="10" dirty="0">
                <a:latin typeface="Arial"/>
                <a:cs typeface="Arial"/>
              </a:rPr>
              <a:t>i</a:t>
            </a:r>
            <a:r>
              <a:rPr sz="3000" b="1" spc="-5" dirty="0">
                <a:latin typeface="Arial"/>
                <a:cs typeface="Arial"/>
              </a:rPr>
              <a:t>le</a:t>
            </a:r>
            <a:r>
              <a:rPr sz="3000" b="1" dirty="0">
                <a:latin typeface="Arial"/>
                <a:cs typeface="Arial"/>
              </a:rPr>
              <a:t>	i</a:t>
            </a:r>
            <a:r>
              <a:rPr sz="3000" b="1" spc="-5" dirty="0">
                <a:latin typeface="Arial"/>
                <a:cs typeface="Arial"/>
              </a:rPr>
              <a:t>s</a:t>
            </a:r>
            <a:r>
              <a:rPr sz="3000" b="1" dirty="0">
                <a:latin typeface="Arial"/>
                <a:cs typeface="Arial"/>
              </a:rPr>
              <a:t>	</a:t>
            </a:r>
            <a:r>
              <a:rPr sz="3000" b="1" spc="-5" dirty="0">
                <a:latin typeface="Arial"/>
                <a:cs typeface="Arial"/>
              </a:rPr>
              <a:t>avai</a:t>
            </a:r>
            <a:r>
              <a:rPr sz="3000" b="1" spc="-20" dirty="0">
                <a:latin typeface="Arial"/>
                <a:cs typeface="Arial"/>
              </a:rPr>
              <a:t>l</a:t>
            </a:r>
            <a:r>
              <a:rPr sz="3000" b="1" spc="-5" dirty="0">
                <a:latin typeface="Arial"/>
                <a:cs typeface="Arial"/>
              </a:rPr>
              <a:t>able</a:t>
            </a:r>
            <a:r>
              <a:rPr sz="3000" b="1" dirty="0">
                <a:latin typeface="Arial"/>
                <a:cs typeface="Arial"/>
              </a:rPr>
              <a:t>	</a:t>
            </a:r>
            <a:r>
              <a:rPr sz="3000" b="1" spc="5" dirty="0">
                <a:latin typeface="Arial"/>
                <a:cs typeface="Arial"/>
              </a:rPr>
              <a:t>i</a:t>
            </a:r>
            <a:r>
              <a:rPr sz="3000" b="1" dirty="0">
                <a:latin typeface="Arial"/>
                <a:cs typeface="Arial"/>
              </a:rPr>
              <a:t>n	t</a:t>
            </a:r>
            <a:r>
              <a:rPr sz="3000" b="1" spc="5" dirty="0">
                <a:latin typeface="Arial"/>
                <a:cs typeface="Arial"/>
              </a:rPr>
              <a:t>h</a:t>
            </a:r>
            <a:r>
              <a:rPr sz="3000" b="1" spc="-5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	</a:t>
            </a:r>
            <a:r>
              <a:rPr sz="3000" b="1" spc="-5" dirty="0">
                <a:latin typeface="Arial"/>
                <a:cs typeface="Arial"/>
              </a:rPr>
              <a:t>three</a:t>
            </a:r>
            <a:r>
              <a:rPr sz="3000" b="1" dirty="0">
                <a:latin typeface="Arial"/>
                <a:cs typeface="Arial"/>
              </a:rPr>
              <a:t>	</a:t>
            </a:r>
            <a:r>
              <a:rPr sz="3000" b="1" spc="10" dirty="0">
                <a:latin typeface="Arial"/>
                <a:cs typeface="Arial"/>
              </a:rPr>
              <a:t>d</a:t>
            </a:r>
            <a:r>
              <a:rPr sz="3000" b="1" spc="-5" dirty="0">
                <a:latin typeface="Arial"/>
                <a:cs typeface="Arial"/>
              </a:rPr>
              <a:t>ir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5" dirty="0">
                <a:latin typeface="Arial"/>
                <a:cs typeface="Arial"/>
              </a:rPr>
              <a:t>ctories  above in the </a:t>
            </a:r>
            <a:r>
              <a:rPr sz="3000" b="1" spc="-25" dirty="0">
                <a:latin typeface="Arial"/>
                <a:cs typeface="Arial"/>
              </a:rPr>
              <a:t>hierarchy, </a:t>
            </a:r>
            <a:r>
              <a:rPr sz="3000" b="1" spc="-5" dirty="0">
                <a:latin typeface="Arial"/>
                <a:cs typeface="Arial"/>
              </a:rPr>
              <a:t>he can use the following</a:t>
            </a:r>
            <a:r>
              <a:rPr sz="3000" b="1" spc="1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path.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../../../</a:t>
            </a:r>
            <a:endParaRPr sz="3000" dirty="0">
              <a:latin typeface="Arial"/>
              <a:cs typeface="Arial"/>
            </a:endParaRPr>
          </a:p>
          <a:p>
            <a:pPr marL="464820" marR="6350" indent="-452755" algn="just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file Relative </a:t>
            </a:r>
            <a:r>
              <a:rPr sz="3000" b="1" dirty="0">
                <a:latin typeface="Arial"/>
                <a:cs typeface="Arial"/>
              </a:rPr>
              <a:t>path of </a:t>
            </a:r>
            <a:r>
              <a:rPr sz="3000" b="1" spc="-5" dirty="0">
                <a:latin typeface="Arial"/>
                <a:cs typeface="Arial"/>
              </a:rPr>
              <a:t>the file or </a:t>
            </a:r>
            <a:r>
              <a:rPr sz="3000" b="1" dirty="0">
                <a:latin typeface="Arial"/>
                <a:cs typeface="Arial"/>
              </a:rPr>
              <a:t>directory that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dirty="0">
                <a:latin typeface="Arial"/>
                <a:cs typeface="Arial"/>
              </a:rPr>
              <a:t>below in </a:t>
            </a:r>
            <a:r>
              <a:rPr sz="3000" b="1" spc="-5" dirty="0">
                <a:latin typeface="Arial"/>
                <a:cs typeface="Arial"/>
              </a:rPr>
              <a:t>the  hierarchy always starts </a:t>
            </a:r>
            <a:r>
              <a:rPr sz="3000" b="1" dirty="0">
                <a:latin typeface="Arial"/>
                <a:cs typeface="Arial"/>
              </a:rPr>
              <a:t>with a single dot followed </a:t>
            </a:r>
            <a:r>
              <a:rPr sz="3000" b="1" spc="5" dirty="0">
                <a:latin typeface="Arial"/>
                <a:cs typeface="Arial"/>
              </a:rPr>
              <a:t>by </a:t>
            </a:r>
            <a:r>
              <a:rPr sz="3000" b="1" dirty="0">
                <a:latin typeface="Arial"/>
                <a:cs typeface="Arial"/>
              </a:rPr>
              <a:t>a  </a:t>
            </a:r>
            <a:r>
              <a:rPr sz="3000" b="1" spc="-5" dirty="0">
                <a:latin typeface="Arial"/>
                <a:cs typeface="Arial"/>
              </a:rPr>
              <a:t>forward slash as </a:t>
            </a:r>
            <a:r>
              <a:rPr sz="3000" b="1" spc="-10" dirty="0">
                <a:latin typeface="Arial"/>
                <a:cs typeface="Arial"/>
              </a:rPr>
              <a:t>./.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./ represent the current</a:t>
            </a:r>
            <a:r>
              <a:rPr sz="3000" b="1" spc="100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directory.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2611"/>
            <a:ext cx="11325225" cy="592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6985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241"/>
              <a:buFont typeface="Wingdings"/>
              <a:buChar char=""/>
              <a:tabLst>
                <a:tab pos="465455" algn="l"/>
              </a:tabLst>
            </a:pPr>
            <a:r>
              <a:rPr sz="2900" b="1" dirty="0">
                <a:latin typeface="Arial"/>
                <a:cs typeface="Arial"/>
              </a:rPr>
              <a:t>Unlike the </a:t>
            </a:r>
            <a:r>
              <a:rPr sz="2900" b="1" spc="-5" dirty="0">
                <a:latin typeface="Arial"/>
                <a:cs typeface="Arial"/>
              </a:rPr>
              <a:t>parent </a:t>
            </a:r>
            <a:r>
              <a:rPr sz="2900" b="1" spc="-30" dirty="0">
                <a:latin typeface="Arial"/>
                <a:cs typeface="Arial"/>
              </a:rPr>
              <a:t>directory, </a:t>
            </a:r>
            <a:r>
              <a:rPr sz="2900" b="1" dirty="0">
                <a:latin typeface="Arial"/>
                <a:cs typeface="Arial"/>
              </a:rPr>
              <a:t>no </a:t>
            </a:r>
            <a:r>
              <a:rPr sz="2900" b="1" spc="-5" dirty="0">
                <a:latin typeface="Arial"/>
                <a:cs typeface="Arial"/>
              </a:rPr>
              <a:t>symbol </a:t>
            </a:r>
            <a:r>
              <a:rPr sz="2900" b="1" dirty="0">
                <a:latin typeface="Arial"/>
                <a:cs typeface="Arial"/>
              </a:rPr>
              <a:t>(dot or dots) </a:t>
            </a:r>
            <a:r>
              <a:rPr sz="2900" b="1" spc="-5" dirty="0">
                <a:latin typeface="Arial"/>
                <a:cs typeface="Arial"/>
              </a:rPr>
              <a:t>is </a:t>
            </a:r>
            <a:r>
              <a:rPr sz="2900" b="1" dirty="0">
                <a:latin typeface="Arial"/>
                <a:cs typeface="Arial"/>
              </a:rPr>
              <a:t>used  for the </a:t>
            </a:r>
            <a:r>
              <a:rPr sz="2900" b="1" spc="-5" dirty="0">
                <a:latin typeface="Arial"/>
                <a:cs typeface="Arial"/>
              </a:rPr>
              <a:t>child </a:t>
            </a:r>
            <a:r>
              <a:rPr sz="2900" b="1" spc="-30" dirty="0">
                <a:latin typeface="Arial"/>
                <a:cs typeface="Arial"/>
              </a:rPr>
              <a:t>directory. </a:t>
            </a:r>
            <a:r>
              <a:rPr sz="2900" b="1" spc="-5" dirty="0">
                <a:latin typeface="Arial"/>
                <a:cs typeface="Arial"/>
              </a:rPr>
              <a:t>If </a:t>
            </a:r>
            <a:r>
              <a:rPr sz="2900" b="1" dirty="0">
                <a:latin typeface="Arial"/>
                <a:cs typeface="Arial"/>
              </a:rPr>
              <a:t>the </a:t>
            </a:r>
            <a:r>
              <a:rPr sz="2900" b="1" spc="-10" dirty="0">
                <a:latin typeface="Arial"/>
                <a:cs typeface="Arial"/>
              </a:rPr>
              <a:t>file </a:t>
            </a:r>
            <a:r>
              <a:rPr sz="2900" b="1" dirty="0">
                <a:latin typeface="Arial"/>
                <a:cs typeface="Arial"/>
              </a:rPr>
              <a:t>or </a:t>
            </a:r>
            <a:r>
              <a:rPr sz="2900" b="1" spc="-5" dirty="0">
                <a:latin typeface="Arial"/>
                <a:cs typeface="Arial"/>
              </a:rPr>
              <a:t>directory is available in </a:t>
            </a:r>
            <a:r>
              <a:rPr sz="2900" b="1" dirty="0">
                <a:latin typeface="Arial"/>
                <a:cs typeface="Arial"/>
              </a:rPr>
              <a:t>the  </a:t>
            </a:r>
            <a:r>
              <a:rPr sz="2900" b="1" spc="-5" dirty="0">
                <a:latin typeface="Arial"/>
                <a:cs typeface="Arial"/>
              </a:rPr>
              <a:t>directory </a:t>
            </a:r>
            <a:r>
              <a:rPr sz="2900" b="1" dirty="0">
                <a:latin typeface="Arial"/>
                <a:cs typeface="Arial"/>
              </a:rPr>
              <a:t>that </a:t>
            </a:r>
            <a:r>
              <a:rPr sz="2900" b="1" spc="-5" dirty="0">
                <a:latin typeface="Arial"/>
                <a:cs typeface="Arial"/>
              </a:rPr>
              <a:t>is </a:t>
            </a:r>
            <a:r>
              <a:rPr sz="2900" b="1" dirty="0">
                <a:latin typeface="Arial"/>
                <a:cs typeface="Arial"/>
              </a:rPr>
              <a:t>below </a:t>
            </a:r>
            <a:r>
              <a:rPr sz="2900" b="1" spc="-10" dirty="0">
                <a:latin typeface="Arial"/>
                <a:cs typeface="Arial"/>
              </a:rPr>
              <a:t>in </a:t>
            </a:r>
            <a:r>
              <a:rPr sz="2900" b="1" dirty="0">
                <a:latin typeface="Arial"/>
                <a:cs typeface="Arial"/>
              </a:rPr>
              <a:t>the </a:t>
            </a:r>
            <a:r>
              <a:rPr sz="2900" b="1" spc="-25" dirty="0">
                <a:latin typeface="Arial"/>
                <a:cs typeface="Arial"/>
              </a:rPr>
              <a:t>hierarchy, </a:t>
            </a:r>
            <a:r>
              <a:rPr sz="2900" b="1" dirty="0">
                <a:latin typeface="Arial"/>
                <a:cs typeface="Arial"/>
              </a:rPr>
              <a:t>we must have to use  the actual names of child directories </a:t>
            </a:r>
            <a:r>
              <a:rPr sz="2900" b="1" spc="-5" dirty="0">
                <a:latin typeface="Arial"/>
                <a:cs typeface="Arial"/>
              </a:rPr>
              <a:t>in</a:t>
            </a:r>
            <a:r>
              <a:rPr sz="2900" b="1" spc="-18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path.</a:t>
            </a:r>
            <a:endParaRPr sz="29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241"/>
              <a:buFont typeface="Wingdings"/>
              <a:buChar char=""/>
              <a:tabLst>
                <a:tab pos="465455" algn="l"/>
              </a:tabLst>
            </a:pPr>
            <a:r>
              <a:rPr sz="2900" b="1" dirty="0">
                <a:latin typeface="Arial"/>
                <a:cs typeface="Arial"/>
              </a:rPr>
              <a:t>For </a:t>
            </a:r>
            <a:r>
              <a:rPr sz="2900" b="1" spc="-5" dirty="0">
                <a:latin typeface="Arial"/>
                <a:cs typeface="Arial"/>
              </a:rPr>
              <a:t>example, </a:t>
            </a:r>
            <a:r>
              <a:rPr sz="2900" b="1" dirty="0">
                <a:latin typeface="Arial"/>
                <a:cs typeface="Arial"/>
              </a:rPr>
              <a:t>a </a:t>
            </a:r>
            <a:r>
              <a:rPr sz="2900" b="1" spc="-5" dirty="0">
                <a:latin typeface="Arial"/>
                <a:cs typeface="Arial"/>
              </a:rPr>
              <a:t>file named </a:t>
            </a:r>
            <a:r>
              <a:rPr sz="2900" b="1" dirty="0">
                <a:latin typeface="Arial"/>
                <a:cs typeface="Arial"/>
              </a:rPr>
              <a:t>abc </a:t>
            </a:r>
            <a:r>
              <a:rPr sz="2900" b="1" spc="-10" dirty="0">
                <a:latin typeface="Arial"/>
                <a:cs typeface="Arial"/>
              </a:rPr>
              <a:t>is </a:t>
            </a:r>
            <a:r>
              <a:rPr sz="2900" b="1" spc="-5" dirty="0">
                <a:latin typeface="Arial"/>
                <a:cs typeface="Arial"/>
              </a:rPr>
              <a:t>available </a:t>
            </a:r>
            <a:r>
              <a:rPr sz="2900" b="1" dirty="0">
                <a:latin typeface="Arial"/>
                <a:cs typeface="Arial"/>
              </a:rPr>
              <a:t>in the directory  named dir1 and the </a:t>
            </a:r>
            <a:r>
              <a:rPr sz="2900" b="1" spc="-5" dirty="0">
                <a:latin typeface="Arial"/>
                <a:cs typeface="Arial"/>
              </a:rPr>
              <a:t>directory </a:t>
            </a:r>
            <a:r>
              <a:rPr sz="2900" b="1" dirty="0">
                <a:latin typeface="Arial"/>
                <a:cs typeface="Arial"/>
              </a:rPr>
              <a:t>dir1 </a:t>
            </a:r>
            <a:r>
              <a:rPr sz="2900" b="1" spc="-5" dirty="0">
                <a:latin typeface="Arial"/>
                <a:cs typeface="Arial"/>
              </a:rPr>
              <a:t>is available in </a:t>
            </a:r>
            <a:r>
              <a:rPr sz="2900" b="1" dirty="0">
                <a:latin typeface="Arial"/>
                <a:cs typeface="Arial"/>
              </a:rPr>
              <a:t>the </a:t>
            </a:r>
            <a:r>
              <a:rPr sz="2900" b="1" spc="-5" dirty="0">
                <a:latin typeface="Arial"/>
                <a:cs typeface="Arial"/>
              </a:rPr>
              <a:t>current  </a:t>
            </a:r>
            <a:r>
              <a:rPr sz="2900" b="1" spc="-25" dirty="0">
                <a:latin typeface="Arial"/>
                <a:cs typeface="Arial"/>
              </a:rPr>
              <a:t>directory, </a:t>
            </a:r>
            <a:r>
              <a:rPr sz="2900" b="1" dirty="0">
                <a:latin typeface="Arial"/>
                <a:cs typeface="Arial"/>
              </a:rPr>
              <a:t>relative path of this file </a:t>
            </a:r>
            <a:r>
              <a:rPr sz="2900" b="1" spc="-5" dirty="0">
                <a:latin typeface="Arial"/>
                <a:cs typeface="Arial"/>
              </a:rPr>
              <a:t>will </a:t>
            </a:r>
            <a:r>
              <a:rPr sz="2900" b="1" dirty="0">
                <a:latin typeface="Arial"/>
                <a:cs typeface="Arial"/>
              </a:rPr>
              <a:t>be the</a:t>
            </a:r>
            <a:r>
              <a:rPr sz="2900" b="1" spc="-15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following.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900" b="1" dirty="0">
                <a:solidFill>
                  <a:srgbClr val="A9432B"/>
                </a:solidFill>
                <a:latin typeface="Arial"/>
                <a:cs typeface="Arial"/>
              </a:rPr>
              <a:t>./dir1/abc</a:t>
            </a:r>
            <a:endParaRPr sz="2900" dirty="0">
              <a:latin typeface="Arial"/>
              <a:cs typeface="Arial"/>
            </a:endParaRPr>
          </a:p>
          <a:p>
            <a:pPr marL="464820" marR="8255" indent="-452755" algn="just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241"/>
              <a:buFont typeface="Wingdings"/>
              <a:buChar char=""/>
              <a:tabLst>
                <a:tab pos="465455" algn="l"/>
              </a:tabLst>
            </a:pPr>
            <a:r>
              <a:rPr sz="2900" b="1" spc="-110" dirty="0">
                <a:latin typeface="Arial"/>
                <a:cs typeface="Arial"/>
              </a:rPr>
              <a:t>To </a:t>
            </a:r>
            <a:r>
              <a:rPr sz="2900" b="1" spc="-5" dirty="0">
                <a:latin typeface="Arial"/>
                <a:cs typeface="Arial"/>
              </a:rPr>
              <a:t>execute </a:t>
            </a:r>
            <a:r>
              <a:rPr sz="2900" b="1" dirty="0">
                <a:latin typeface="Arial"/>
                <a:cs typeface="Arial"/>
              </a:rPr>
              <a:t>a command, Shell </a:t>
            </a:r>
            <a:r>
              <a:rPr sz="2900" b="1" spc="-5" dirty="0">
                <a:latin typeface="Arial"/>
                <a:cs typeface="Arial"/>
              </a:rPr>
              <a:t>uses current directory </a:t>
            </a:r>
            <a:r>
              <a:rPr sz="2900" b="1" dirty="0">
                <a:latin typeface="Arial"/>
                <a:cs typeface="Arial"/>
              </a:rPr>
              <a:t>as the  default </a:t>
            </a:r>
            <a:r>
              <a:rPr sz="2900" b="1" spc="-25" dirty="0">
                <a:latin typeface="Arial"/>
                <a:cs typeface="Arial"/>
              </a:rPr>
              <a:t>directory. </a:t>
            </a:r>
            <a:r>
              <a:rPr sz="2900" b="1" dirty="0">
                <a:latin typeface="Arial"/>
                <a:cs typeface="Arial"/>
              </a:rPr>
              <a:t>Because of this, </a:t>
            </a:r>
            <a:r>
              <a:rPr sz="2900" b="1" spc="-10" dirty="0">
                <a:latin typeface="Arial"/>
                <a:cs typeface="Arial"/>
              </a:rPr>
              <a:t>if </a:t>
            </a:r>
            <a:r>
              <a:rPr sz="2900" b="1" dirty="0">
                <a:latin typeface="Arial"/>
                <a:cs typeface="Arial"/>
              </a:rPr>
              <a:t>the </a:t>
            </a:r>
            <a:r>
              <a:rPr sz="2900" b="1" spc="-5" dirty="0">
                <a:latin typeface="Arial"/>
                <a:cs typeface="Arial"/>
              </a:rPr>
              <a:t>target object is  available in </a:t>
            </a:r>
            <a:r>
              <a:rPr sz="2900" b="1" dirty="0">
                <a:latin typeface="Arial"/>
                <a:cs typeface="Arial"/>
              </a:rPr>
              <a:t>the </a:t>
            </a:r>
            <a:r>
              <a:rPr sz="2900" b="1" spc="-5" dirty="0">
                <a:latin typeface="Arial"/>
                <a:cs typeface="Arial"/>
              </a:rPr>
              <a:t>child directory </a:t>
            </a:r>
            <a:r>
              <a:rPr sz="2900" b="1" dirty="0">
                <a:latin typeface="Arial"/>
                <a:cs typeface="Arial"/>
              </a:rPr>
              <a:t>of the </a:t>
            </a:r>
            <a:r>
              <a:rPr sz="2900" b="1" spc="-5" dirty="0">
                <a:latin typeface="Arial"/>
                <a:cs typeface="Arial"/>
              </a:rPr>
              <a:t>current </a:t>
            </a:r>
            <a:r>
              <a:rPr sz="2900" b="1" spc="-30" dirty="0">
                <a:latin typeface="Arial"/>
                <a:cs typeface="Arial"/>
              </a:rPr>
              <a:t>directory, </a:t>
            </a:r>
            <a:r>
              <a:rPr sz="2900" b="1" dirty="0">
                <a:latin typeface="Arial"/>
                <a:cs typeface="Arial"/>
              </a:rPr>
              <a:t>we </a:t>
            </a:r>
            <a:r>
              <a:rPr sz="2900" b="1" spc="5" dirty="0">
                <a:latin typeface="Arial"/>
                <a:cs typeface="Arial"/>
              </a:rPr>
              <a:t>can  </a:t>
            </a:r>
            <a:r>
              <a:rPr sz="2900" b="1" spc="-5" dirty="0">
                <a:latin typeface="Arial"/>
                <a:cs typeface="Arial"/>
              </a:rPr>
              <a:t>omit </a:t>
            </a:r>
            <a:r>
              <a:rPr sz="2900" b="1" dirty="0">
                <a:latin typeface="Arial"/>
                <a:cs typeface="Arial"/>
              </a:rPr>
              <a:t>the leading </a:t>
            </a:r>
            <a:r>
              <a:rPr sz="2900" b="1" spc="-5" dirty="0">
                <a:latin typeface="Arial"/>
                <a:cs typeface="Arial"/>
              </a:rPr>
              <a:t>./ </a:t>
            </a:r>
            <a:r>
              <a:rPr sz="2900" b="1" dirty="0">
                <a:latin typeface="Arial"/>
                <a:cs typeface="Arial"/>
              </a:rPr>
              <a:t>from the </a:t>
            </a:r>
            <a:r>
              <a:rPr sz="2900" b="1" spc="-5" dirty="0">
                <a:latin typeface="Arial"/>
                <a:cs typeface="Arial"/>
              </a:rPr>
              <a:t>relative path. </a:t>
            </a:r>
            <a:r>
              <a:rPr sz="2900" b="1" dirty="0">
                <a:latin typeface="Arial"/>
                <a:cs typeface="Arial"/>
              </a:rPr>
              <a:t>For example, </a:t>
            </a:r>
            <a:r>
              <a:rPr sz="2900" b="1" spc="5" dirty="0">
                <a:latin typeface="Arial"/>
                <a:cs typeface="Arial"/>
              </a:rPr>
              <a:t>to  access </a:t>
            </a:r>
            <a:r>
              <a:rPr sz="2900" b="1" dirty="0">
                <a:latin typeface="Arial"/>
                <a:cs typeface="Arial"/>
              </a:rPr>
              <a:t>the above file we </a:t>
            </a:r>
            <a:r>
              <a:rPr sz="2900" b="1" spc="5" dirty="0">
                <a:latin typeface="Arial"/>
                <a:cs typeface="Arial"/>
              </a:rPr>
              <a:t>can </a:t>
            </a:r>
            <a:r>
              <a:rPr sz="2900" b="1" dirty="0">
                <a:latin typeface="Arial"/>
                <a:cs typeface="Arial"/>
              </a:rPr>
              <a:t>also use the following</a:t>
            </a:r>
            <a:r>
              <a:rPr sz="2900" b="1" spc="-23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path.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064"/>
            <a:ext cx="11320145" cy="56140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dir1/abc</a:t>
            </a:r>
            <a:endParaRPr sz="30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In some situations, </a:t>
            </a:r>
            <a:r>
              <a:rPr sz="3000" b="1" dirty="0">
                <a:latin typeface="Arial"/>
                <a:cs typeface="Arial"/>
              </a:rPr>
              <a:t>skipping </a:t>
            </a:r>
            <a:r>
              <a:rPr sz="3000" b="1" spc="-5" dirty="0">
                <a:latin typeface="Arial"/>
                <a:cs typeface="Arial"/>
              </a:rPr>
              <a:t>current directory from </a:t>
            </a:r>
            <a:r>
              <a:rPr sz="3000" b="1" dirty="0">
                <a:latin typeface="Arial"/>
                <a:cs typeface="Arial"/>
              </a:rPr>
              <a:t>the  </a:t>
            </a:r>
            <a:r>
              <a:rPr sz="3000" b="1" spc="-5" dirty="0">
                <a:latin typeface="Arial"/>
                <a:cs typeface="Arial"/>
              </a:rPr>
              <a:t>relative </a:t>
            </a:r>
            <a:r>
              <a:rPr sz="3000" b="1" dirty="0">
                <a:latin typeface="Arial"/>
                <a:cs typeface="Arial"/>
              </a:rPr>
              <a:t>path </a:t>
            </a:r>
            <a:r>
              <a:rPr sz="3000" b="1" spc="-5" dirty="0">
                <a:latin typeface="Arial"/>
                <a:cs typeface="Arial"/>
              </a:rPr>
              <a:t>makes it </a:t>
            </a:r>
            <a:r>
              <a:rPr sz="3000" b="1" dirty="0">
                <a:latin typeface="Arial"/>
                <a:cs typeface="Arial"/>
              </a:rPr>
              <a:t>ambiguous. </a:t>
            </a:r>
            <a:r>
              <a:rPr sz="3000" b="1" spc="-5" dirty="0">
                <a:latin typeface="Arial"/>
                <a:cs typeface="Arial"/>
              </a:rPr>
              <a:t>In </a:t>
            </a:r>
            <a:r>
              <a:rPr sz="3000" b="1" dirty="0">
                <a:latin typeface="Arial"/>
                <a:cs typeface="Arial"/>
              </a:rPr>
              <a:t>such </a:t>
            </a:r>
            <a:r>
              <a:rPr sz="3000" b="1" spc="-5" dirty="0">
                <a:latin typeface="Arial"/>
                <a:cs typeface="Arial"/>
              </a:rPr>
              <a:t>situations, </a:t>
            </a:r>
            <a:r>
              <a:rPr sz="3000" b="1" spc="-15" dirty="0">
                <a:latin typeface="Arial"/>
                <a:cs typeface="Arial"/>
              </a:rPr>
              <a:t>we  </a:t>
            </a:r>
            <a:r>
              <a:rPr sz="3000" b="1" spc="-5" dirty="0">
                <a:latin typeface="Arial"/>
                <a:cs typeface="Arial"/>
              </a:rPr>
              <a:t>must have to use the </a:t>
            </a:r>
            <a:r>
              <a:rPr sz="3000" b="1" dirty="0">
                <a:latin typeface="Arial"/>
                <a:cs typeface="Arial"/>
              </a:rPr>
              <a:t>full </a:t>
            </a:r>
            <a:r>
              <a:rPr sz="3000" b="1" spc="-5" dirty="0">
                <a:latin typeface="Arial"/>
                <a:cs typeface="Arial"/>
              </a:rPr>
              <a:t>relative name </a:t>
            </a:r>
            <a:r>
              <a:rPr sz="3000" b="1" dirty="0">
                <a:latin typeface="Arial"/>
                <a:cs typeface="Arial"/>
              </a:rPr>
              <a:t>including </a:t>
            </a:r>
            <a:r>
              <a:rPr sz="3000" b="1" spc="-5" dirty="0">
                <a:latin typeface="Arial"/>
                <a:cs typeface="Arial"/>
              </a:rPr>
              <a:t>the  </a:t>
            </a:r>
            <a:r>
              <a:rPr sz="3000" b="1" dirty="0">
                <a:latin typeface="Arial"/>
                <a:cs typeface="Arial"/>
              </a:rPr>
              <a:t>current </a:t>
            </a:r>
            <a:r>
              <a:rPr sz="3000" b="1" spc="-25" dirty="0">
                <a:latin typeface="Arial"/>
                <a:cs typeface="Arial"/>
              </a:rPr>
              <a:t>directory. </a:t>
            </a:r>
            <a:r>
              <a:rPr sz="3000" b="1" dirty="0">
                <a:latin typeface="Arial"/>
                <a:cs typeface="Arial"/>
              </a:rPr>
              <a:t>For </a:t>
            </a:r>
            <a:r>
              <a:rPr sz="3000" b="1" spc="-5" dirty="0">
                <a:latin typeface="Arial"/>
                <a:cs typeface="Arial"/>
              </a:rPr>
              <a:t>example, to </a:t>
            </a:r>
            <a:r>
              <a:rPr sz="3000" b="1" dirty="0">
                <a:latin typeface="Arial"/>
                <a:cs typeface="Arial"/>
              </a:rPr>
              <a:t>run a </a:t>
            </a:r>
            <a:r>
              <a:rPr sz="3000" b="1" spc="-5" dirty="0">
                <a:latin typeface="Arial"/>
                <a:cs typeface="Arial"/>
              </a:rPr>
              <a:t>script </a:t>
            </a:r>
            <a:r>
              <a:rPr sz="3000" b="1" dirty="0">
                <a:latin typeface="Arial"/>
                <a:cs typeface="Arial"/>
              </a:rPr>
              <a:t>from the  </a:t>
            </a:r>
            <a:r>
              <a:rPr sz="3000" b="1" spc="-5" dirty="0">
                <a:latin typeface="Arial"/>
                <a:cs typeface="Arial"/>
              </a:rPr>
              <a:t>current </a:t>
            </a:r>
            <a:r>
              <a:rPr sz="3000" b="1" spc="-25" dirty="0">
                <a:latin typeface="Arial"/>
                <a:cs typeface="Arial"/>
              </a:rPr>
              <a:t>directory, </a:t>
            </a:r>
            <a:r>
              <a:rPr sz="3000" b="1" spc="-10" dirty="0">
                <a:latin typeface="Arial"/>
                <a:cs typeface="Arial"/>
              </a:rPr>
              <a:t>we </a:t>
            </a:r>
            <a:r>
              <a:rPr sz="3000" b="1" spc="-5" dirty="0">
                <a:latin typeface="Arial"/>
                <a:cs typeface="Arial"/>
              </a:rPr>
              <a:t>must </a:t>
            </a:r>
            <a:r>
              <a:rPr sz="3000" b="1" dirty="0">
                <a:latin typeface="Arial"/>
                <a:cs typeface="Arial"/>
              </a:rPr>
              <a:t>have </a:t>
            </a:r>
            <a:r>
              <a:rPr sz="3000" b="1" spc="-5" dirty="0">
                <a:latin typeface="Arial"/>
                <a:cs typeface="Arial"/>
              </a:rPr>
              <a:t>to use the </a:t>
            </a:r>
            <a:r>
              <a:rPr sz="3000" b="1" dirty="0">
                <a:latin typeface="Arial"/>
                <a:cs typeface="Arial"/>
              </a:rPr>
              <a:t>full </a:t>
            </a:r>
            <a:r>
              <a:rPr sz="3000" b="1" spc="-5" dirty="0">
                <a:latin typeface="Arial"/>
                <a:cs typeface="Arial"/>
              </a:rPr>
              <a:t>relative  name. </a:t>
            </a:r>
            <a:r>
              <a:rPr sz="3000" b="1" spc="-25" dirty="0">
                <a:latin typeface="Arial"/>
                <a:cs typeface="Arial"/>
              </a:rPr>
              <a:t>Let’s </a:t>
            </a:r>
            <a:r>
              <a:rPr sz="3000" b="1" spc="-5" dirty="0">
                <a:latin typeface="Arial"/>
                <a:cs typeface="Arial"/>
              </a:rPr>
              <a:t>take </a:t>
            </a:r>
            <a:r>
              <a:rPr sz="3000" b="1" dirty="0">
                <a:latin typeface="Arial"/>
                <a:cs typeface="Arial"/>
              </a:rPr>
              <a:t>few </a:t>
            </a:r>
            <a:r>
              <a:rPr sz="3000" b="1" spc="-5" dirty="0">
                <a:latin typeface="Arial"/>
                <a:cs typeface="Arial"/>
              </a:rPr>
              <a:t>more examples to </a:t>
            </a:r>
            <a:r>
              <a:rPr sz="3000" b="1" dirty="0">
                <a:latin typeface="Arial"/>
                <a:cs typeface="Arial"/>
              </a:rPr>
              <a:t>understand </a:t>
            </a:r>
            <a:r>
              <a:rPr sz="3000" b="1" spc="-5" dirty="0">
                <a:latin typeface="Arial"/>
                <a:cs typeface="Arial"/>
              </a:rPr>
              <a:t>the  </a:t>
            </a:r>
            <a:r>
              <a:rPr sz="3000" b="1" dirty="0">
                <a:latin typeface="Arial"/>
                <a:cs typeface="Arial"/>
              </a:rPr>
              <a:t>absolute path, </a:t>
            </a:r>
            <a:r>
              <a:rPr sz="3000" b="1" spc="-5" dirty="0">
                <a:latin typeface="Arial"/>
                <a:cs typeface="Arial"/>
              </a:rPr>
              <a:t>relative </a:t>
            </a:r>
            <a:r>
              <a:rPr sz="3000" b="1" dirty="0">
                <a:latin typeface="Arial"/>
                <a:cs typeface="Arial"/>
              </a:rPr>
              <a:t>path and the use of dots </a:t>
            </a:r>
            <a:r>
              <a:rPr sz="3000" b="1" spc="-5" dirty="0">
                <a:latin typeface="Arial"/>
                <a:cs typeface="Arial"/>
              </a:rPr>
              <a:t>in </a:t>
            </a:r>
            <a:r>
              <a:rPr sz="3000" b="1" dirty="0">
                <a:latin typeface="Arial"/>
                <a:cs typeface="Arial"/>
              </a:rPr>
              <a:t>the  </a:t>
            </a:r>
            <a:r>
              <a:rPr sz="3000" b="1" spc="-5" dirty="0">
                <a:latin typeface="Arial"/>
                <a:cs typeface="Arial"/>
              </a:rPr>
              <a:t>relative </a:t>
            </a:r>
            <a:r>
              <a:rPr sz="3000" b="1" dirty="0">
                <a:latin typeface="Arial"/>
                <a:cs typeface="Arial"/>
              </a:rPr>
              <a:t>path </a:t>
            </a:r>
            <a:r>
              <a:rPr sz="3000" b="1" spc="-25" dirty="0">
                <a:latin typeface="Arial"/>
                <a:cs typeface="Arial"/>
              </a:rPr>
              <a:t>practically. </a:t>
            </a:r>
            <a:r>
              <a:rPr sz="3000" b="1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Access 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Shell prompt and </a:t>
            </a:r>
            <a:r>
              <a:rPr sz="3000" b="1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create a  directory named 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dir1. </a:t>
            </a:r>
            <a:r>
              <a:rPr sz="3000" b="1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Create a 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file named </a:t>
            </a:r>
            <a:r>
              <a:rPr sz="3000" b="1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abc in 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this  </a:t>
            </a:r>
            <a:r>
              <a:rPr sz="3000" b="1" spc="-2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directory. </a:t>
            </a:r>
            <a:r>
              <a:rPr sz="3000" b="1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Also, create a simple script 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named </a:t>
            </a:r>
            <a:r>
              <a:rPr sz="3000" b="1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simple.sh </a:t>
            </a:r>
            <a:r>
              <a:rPr sz="3000" b="1" spc="-1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in  </a:t>
            </a:r>
            <a:r>
              <a:rPr sz="3000" b="1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the current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directory.</a:t>
            </a:r>
            <a:endParaRPr sz="3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064"/>
            <a:ext cx="11320145" cy="10381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dir1/abc</a:t>
            </a:r>
            <a:endParaRPr sz="30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In some situations, </a:t>
            </a:r>
            <a:r>
              <a:rPr sz="3000" b="1" dirty="0">
                <a:latin typeface="Arial"/>
                <a:cs typeface="Arial"/>
              </a:rPr>
              <a:t>skipping </a:t>
            </a:r>
            <a:r>
              <a:rPr sz="3000" b="1" spc="-5" dirty="0">
                <a:latin typeface="Arial"/>
                <a:cs typeface="Arial"/>
              </a:rPr>
              <a:t>current directory from </a:t>
            </a:r>
            <a:r>
              <a:rPr sz="3000" b="1" dirty="0">
                <a:latin typeface="Arial"/>
                <a:cs typeface="Arial"/>
              </a:rPr>
              <a:t>the</a:t>
            </a:r>
            <a:endParaRPr sz="3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5A5AF-7062-44DA-CF68-5C10D36E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4" t="-9683" r="-1694" b="55732"/>
          <a:stretch/>
        </p:blipFill>
        <p:spPr>
          <a:xfrm>
            <a:off x="889937" y="1047037"/>
            <a:ext cx="105652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430782"/>
            <a:ext cx="3435350" cy="129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Absolute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Paths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31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Relative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Paths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24070" y="373379"/>
            <a:ext cx="4917949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064"/>
            <a:ext cx="11320145" cy="10381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dir1/abc</a:t>
            </a:r>
            <a:endParaRPr sz="30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In some situations, </a:t>
            </a:r>
            <a:r>
              <a:rPr sz="3000" b="1" dirty="0">
                <a:latin typeface="Arial"/>
                <a:cs typeface="Arial"/>
              </a:rPr>
              <a:t>skipping </a:t>
            </a:r>
            <a:r>
              <a:rPr sz="3000" b="1" spc="-5" dirty="0">
                <a:latin typeface="Arial"/>
                <a:cs typeface="Arial"/>
              </a:rPr>
              <a:t>current directory from </a:t>
            </a:r>
            <a:r>
              <a:rPr sz="3000" b="1" dirty="0">
                <a:latin typeface="Arial"/>
                <a:cs typeface="Arial"/>
              </a:rPr>
              <a:t>the</a:t>
            </a:r>
            <a:endParaRPr sz="3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8B255-1A75-52E5-85F0-2F0DABFD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6611"/>
            <a:ext cx="11604015" cy="36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9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064"/>
            <a:ext cx="11320145" cy="10381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dir1/abc</a:t>
            </a:r>
            <a:endParaRPr sz="30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In some situations, </a:t>
            </a:r>
            <a:r>
              <a:rPr sz="3000" b="1" dirty="0">
                <a:latin typeface="Arial"/>
                <a:cs typeface="Arial"/>
              </a:rPr>
              <a:t>skipping </a:t>
            </a:r>
            <a:r>
              <a:rPr sz="3000" b="1" spc="-5" dirty="0">
                <a:latin typeface="Arial"/>
                <a:cs typeface="Arial"/>
              </a:rPr>
              <a:t>current directory from </a:t>
            </a:r>
            <a:r>
              <a:rPr sz="3000" b="1" dirty="0">
                <a:latin typeface="Arial"/>
                <a:cs typeface="Arial"/>
              </a:rPr>
              <a:t>the</a:t>
            </a:r>
            <a:endParaRPr sz="3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5A5AF-7062-44DA-CF68-5C10D36E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4" t="-9683" r="-1694" b="55732"/>
          <a:stretch/>
        </p:blipFill>
        <p:spPr>
          <a:xfrm>
            <a:off x="889937" y="1047037"/>
            <a:ext cx="105652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470" y="62610"/>
            <a:ext cx="9451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Now run </a:t>
            </a:r>
            <a:r>
              <a:rPr sz="3000" spc="-5" dirty="0"/>
              <a:t>the commands listed </a:t>
            </a:r>
            <a:r>
              <a:rPr sz="3000" dirty="0"/>
              <a:t>in </a:t>
            </a:r>
            <a:r>
              <a:rPr sz="3000" spc="-5" dirty="0"/>
              <a:t>the following</a:t>
            </a:r>
            <a:r>
              <a:rPr sz="3000" spc="125" dirty="0"/>
              <a:t> </a:t>
            </a:r>
            <a:r>
              <a:rPr sz="3000" spc="-5" dirty="0"/>
              <a:t>table.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48713"/>
              </p:ext>
            </p:extLst>
          </p:nvPr>
        </p:nvGraphicFramePr>
        <p:xfrm>
          <a:off x="199504" y="743966"/>
          <a:ext cx="11477625" cy="435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67945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59">
                <a:tc>
                  <a:txBody>
                    <a:bodyPr/>
                    <a:lstStyle/>
                    <a:p>
                      <a:pPr marL="67945">
                        <a:lnSpc>
                          <a:spcPts val="258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./dir1/abc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58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Print the contents of the file</a:t>
                      </a:r>
                      <a:r>
                        <a:rPr sz="22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abc.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1594">
                        <a:lnSpc>
                          <a:spcPts val="2640"/>
                        </a:lnSpc>
                        <a:spcBef>
                          <a:spcPts val="2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Use relative path. Include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current 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directory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67945">
                        <a:lnSpc>
                          <a:spcPts val="258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dir1/abc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58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Print the contents of the file</a:t>
                      </a:r>
                      <a:r>
                        <a:rPr sz="22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abc.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2230">
                        <a:lnSpc>
                          <a:spcPts val="2640"/>
                        </a:lnSpc>
                        <a:spcBef>
                          <a:spcPts val="25"/>
                        </a:spcBef>
                        <a:tabLst>
                          <a:tab pos="733425" algn="l"/>
                          <a:tab pos="1803400" algn="l"/>
                          <a:tab pos="2593340" algn="l"/>
                          <a:tab pos="3305175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Use	re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ve	pat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.	Sk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p	c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rrent 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directory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7945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cd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./dir1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Change current directory to</a:t>
                      </a:r>
                      <a:r>
                        <a:rPr sz="22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dir1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Use relative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path.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59">
                <a:tc>
                  <a:txBody>
                    <a:bodyPr/>
                    <a:lstStyle/>
                    <a:p>
                      <a:pPr marL="67945">
                        <a:lnSpc>
                          <a:spcPts val="258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cd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580"/>
                        </a:lnSpc>
                        <a:tabLst>
                          <a:tab pos="1231265" algn="l"/>
                          <a:tab pos="2287905" algn="l"/>
                          <a:tab pos="3545204" algn="l"/>
                          <a:tab pos="3964304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Change	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current	directory	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to	the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259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parent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directory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58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Use relative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path.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67945">
                        <a:lnSpc>
                          <a:spcPts val="2585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ts val="2595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/home/raman/dir1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58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Change current directory to</a:t>
                      </a:r>
                      <a:r>
                        <a:rPr sz="22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dir1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58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Use absolute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path.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559">
                <a:tc>
                  <a:txBody>
                    <a:bodyPr/>
                    <a:lstStyle/>
                    <a:p>
                      <a:pPr marL="67945">
                        <a:lnSpc>
                          <a:spcPts val="2585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cp ./</a:t>
                      </a:r>
                      <a:r>
                        <a:rPr sz="22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abc</a:t>
                      </a:r>
                      <a:r>
                        <a:rPr sz="22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585"/>
                        </a:lnSpc>
                        <a:tabLst>
                          <a:tab pos="989330" algn="l"/>
                          <a:tab pos="1649095" algn="l"/>
                          <a:tab pos="2277110" algn="l"/>
                          <a:tab pos="2996565" algn="l"/>
                          <a:tab pos="3484245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Copy	the	file	abc	in	</a:t>
                      </a:r>
                      <a:r>
                        <a:rPr lang="en-US" sz="2200" spc="-5" dirty="0">
                          <a:latin typeface="Arial"/>
                          <a:cs typeface="Arial"/>
                        </a:rPr>
                        <a:t>parent directory of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lang="en-US" sz="2200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200" spc="-5" dirty="0" err="1">
                          <a:latin typeface="Arial"/>
                          <a:cs typeface="Arial"/>
                        </a:rPr>
                        <a:t>irectory</a:t>
                      </a:r>
                      <a:r>
                        <a:rPr lang="en-US" sz="2200" spc="-5" dirty="0">
                          <a:latin typeface="Arial"/>
                          <a:cs typeface="Arial"/>
                        </a:rPr>
                        <a:t> 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58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Use relative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path.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7945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./simple.sh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Run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script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from current</a:t>
                      </a:r>
                      <a:r>
                        <a:rPr sz="22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directory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Use relative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path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1087"/>
            <a:ext cx="11323320" cy="446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715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The relative path is defined as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path related </a:t>
            </a:r>
            <a:r>
              <a:rPr sz="3200" b="1" dirty="0">
                <a:latin typeface="Arial"/>
                <a:cs typeface="Arial"/>
              </a:rPr>
              <a:t>to the  </a:t>
            </a:r>
            <a:r>
              <a:rPr sz="3200" b="1" spc="-5" dirty="0">
                <a:latin typeface="Arial"/>
                <a:cs typeface="Arial"/>
              </a:rPr>
              <a:t>present working directly(pwd). It starts at </a:t>
            </a:r>
            <a:r>
              <a:rPr sz="3200" b="1" spc="-10" dirty="0">
                <a:latin typeface="Arial"/>
                <a:cs typeface="Arial"/>
              </a:rPr>
              <a:t>your </a:t>
            </a:r>
            <a:r>
              <a:rPr sz="3200" b="1" spc="-5" dirty="0">
                <a:latin typeface="Arial"/>
                <a:cs typeface="Arial"/>
              </a:rPr>
              <a:t>current  directory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never starts </a:t>
            </a:r>
            <a:r>
              <a:rPr sz="3200" b="1" dirty="0">
                <a:latin typeface="Arial"/>
                <a:cs typeface="Arial"/>
              </a:rPr>
              <a:t>with a /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125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be </a:t>
            </a:r>
            <a:r>
              <a:rPr sz="3200" b="1" dirty="0">
                <a:latin typeface="Arial"/>
                <a:cs typeface="Arial"/>
              </a:rPr>
              <a:t>more </a:t>
            </a:r>
            <a:r>
              <a:rPr sz="3200" b="1" spc="-5" dirty="0">
                <a:latin typeface="Arial"/>
                <a:cs typeface="Arial"/>
              </a:rPr>
              <a:t>specific </a:t>
            </a:r>
            <a:r>
              <a:rPr sz="3200" b="1" spc="-30" dirty="0">
                <a:latin typeface="Arial"/>
                <a:cs typeface="Arial"/>
              </a:rPr>
              <a:t>let’s </a:t>
            </a:r>
            <a:r>
              <a:rPr sz="3200" b="1" spc="-5" dirty="0">
                <a:latin typeface="Arial"/>
                <a:cs typeface="Arial"/>
              </a:rPr>
              <a:t>take </a:t>
            </a:r>
            <a:r>
              <a:rPr sz="3200" b="1" dirty="0">
                <a:latin typeface="Arial"/>
                <a:cs typeface="Arial"/>
              </a:rPr>
              <a:t>a look </a:t>
            </a:r>
            <a:r>
              <a:rPr sz="3200" b="1" spc="-10" dirty="0">
                <a:latin typeface="Arial"/>
                <a:cs typeface="Arial"/>
              </a:rPr>
              <a:t>on </a:t>
            </a:r>
            <a:r>
              <a:rPr sz="3200" b="1" spc="-5" dirty="0">
                <a:latin typeface="Arial"/>
                <a:cs typeface="Arial"/>
              </a:rPr>
              <a:t>the below figure 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which if </a:t>
            </a:r>
            <a:r>
              <a:rPr sz="3200" b="1" dirty="0">
                <a:latin typeface="Arial"/>
                <a:cs typeface="Arial"/>
              </a:rPr>
              <a:t>we are </a:t>
            </a:r>
            <a:r>
              <a:rPr sz="3200" b="1" spc="-5" dirty="0">
                <a:latin typeface="Arial"/>
                <a:cs typeface="Arial"/>
              </a:rPr>
              <a:t>looking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photos </a:t>
            </a:r>
            <a:r>
              <a:rPr sz="3200" b="1" dirty="0">
                <a:latin typeface="Arial"/>
                <a:cs typeface="Arial"/>
              </a:rPr>
              <a:t>then </a:t>
            </a:r>
            <a:r>
              <a:rPr sz="3200" b="1" spc="-5" dirty="0">
                <a:latin typeface="Arial"/>
                <a:cs typeface="Arial"/>
              </a:rPr>
              <a:t>absolute </a:t>
            </a:r>
            <a:r>
              <a:rPr sz="3200" b="1" dirty="0">
                <a:latin typeface="Arial"/>
                <a:cs typeface="Arial"/>
              </a:rPr>
              <a:t>path  for </a:t>
            </a:r>
            <a:r>
              <a:rPr sz="3200" b="1" spc="-10" dirty="0">
                <a:latin typeface="Arial"/>
                <a:cs typeface="Arial"/>
              </a:rPr>
              <a:t>it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 provided as </a:t>
            </a:r>
            <a:r>
              <a:rPr sz="3200" b="1" i="1" spc="-5" dirty="0">
                <a:latin typeface="Arial"/>
                <a:cs typeface="Arial"/>
              </a:rPr>
              <a:t>/home/jono/photos </a:t>
            </a:r>
            <a:r>
              <a:rPr sz="3200" b="1" spc="-5" dirty="0">
                <a:latin typeface="Arial"/>
                <a:cs typeface="Arial"/>
              </a:rPr>
              <a:t>but  assuming that </a:t>
            </a:r>
            <a:r>
              <a:rPr sz="3200" b="1" dirty="0">
                <a:latin typeface="Arial"/>
                <a:cs typeface="Arial"/>
              </a:rPr>
              <a:t>we are </a:t>
            </a:r>
            <a:r>
              <a:rPr sz="3200" b="1" spc="-5" dirty="0">
                <a:latin typeface="Arial"/>
                <a:cs typeface="Arial"/>
              </a:rPr>
              <a:t>already </a:t>
            </a:r>
            <a:r>
              <a:rPr sz="3200" b="1" spc="-10" dirty="0">
                <a:latin typeface="Arial"/>
                <a:cs typeface="Arial"/>
              </a:rPr>
              <a:t>present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jono </a:t>
            </a:r>
            <a:r>
              <a:rPr sz="3200" b="1" spc="-5" dirty="0">
                <a:latin typeface="Arial"/>
                <a:cs typeface="Arial"/>
              </a:rPr>
              <a:t>directory  then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relative path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the same can be written </a:t>
            </a:r>
            <a:r>
              <a:rPr sz="3200" b="1" spc="-10" dirty="0">
                <a:latin typeface="Arial"/>
                <a:cs typeface="Arial"/>
              </a:rPr>
              <a:t>as  </a:t>
            </a:r>
            <a:r>
              <a:rPr sz="3200" b="1" spc="-5" dirty="0">
                <a:latin typeface="Arial"/>
                <a:cs typeface="Arial"/>
              </a:rPr>
              <a:t>simple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photos</a:t>
            </a:r>
            <a:r>
              <a:rPr sz="3200" b="1" spc="-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086" y="210184"/>
            <a:ext cx="8200390" cy="5344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72" y="217917"/>
            <a:ext cx="10081260" cy="47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5500"/>
            <a:ext cx="11203305" cy="451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889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UNIX offers a shortcut </a:t>
            </a:r>
            <a:r>
              <a:rPr sz="3600" b="1" dirty="0">
                <a:latin typeface="Arial"/>
                <a:cs typeface="Arial"/>
              </a:rPr>
              <a:t>in </a:t>
            </a:r>
            <a:r>
              <a:rPr sz="3600" b="1" spc="-5" dirty="0">
                <a:latin typeface="Arial"/>
                <a:cs typeface="Arial"/>
              </a:rPr>
              <a:t>the relative </a:t>
            </a:r>
            <a:r>
              <a:rPr sz="3600" b="1" dirty="0">
                <a:latin typeface="Arial"/>
                <a:cs typeface="Arial"/>
              </a:rPr>
              <a:t>pathname–  that </a:t>
            </a:r>
            <a:r>
              <a:rPr sz="3600" b="1" spc="-5" dirty="0">
                <a:latin typeface="Arial"/>
                <a:cs typeface="Arial"/>
              </a:rPr>
              <a:t>uses either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current </a:t>
            </a:r>
            <a:r>
              <a:rPr sz="3600" b="1" dirty="0">
                <a:latin typeface="Arial"/>
                <a:cs typeface="Arial"/>
              </a:rPr>
              <a:t>or parent </a:t>
            </a:r>
            <a:r>
              <a:rPr sz="3600" b="1" spc="-5" dirty="0">
                <a:latin typeface="Arial"/>
                <a:cs typeface="Arial"/>
              </a:rPr>
              <a:t>directory </a:t>
            </a:r>
            <a:r>
              <a:rPr sz="3600" b="1" dirty="0">
                <a:latin typeface="Arial"/>
                <a:cs typeface="Arial"/>
              </a:rPr>
              <a:t>as  </a:t>
            </a:r>
            <a:r>
              <a:rPr sz="3600" b="1" spc="-5" dirty="0">
                <a:latin typeface="Arial"/>
                <a:cs typeface="Arial"/>
              </a:rPr>
              <a:t>a </a:t>
            </a:r>
            <a:r>
              <a:rPr sz="3600" b="1" dirty="0">
                <a:latin typeface="Arial"/>
                <a:cs typeface="Arial"/>
              </a:rPr>
              <a:t>reference and </a:t>
            </a:r>
            <a:r>
              <a:rPr sz="3600" b="1" spc="-5" dirty="0">
                <a:latin typeface="Arial"/>
                <a:cs typeface="Arial"/>
              </a:rPr>
              <a:t>specifies the </a:t>
            </a:r>
            <a:r>
              <a:rPr sz="3600" b="1" dirty="0">
                <a:latin typeface="Arial"/>
                <a:cs typeface="Arial"/>
              </a:rPr>
              <a:t>path relative to it. </a:t>
            </a:r>
            <a:r>
              <a:rPr sz="3600" b="1" spc="-5" dirty="0">
                <a:latin typeface="Arial"/>
                <a:cs typeface="Arial"/>
              </a:rPr>
              <a:t>A  </a:t>
            </a:r>
            <a:r>
              <a:rPr sz="3600" b="1" dirty="0">
                <a:latin typeface="Arial"/>
                <a:cs typeface="Arial"/>
              </a:rPr>
              <a:t>relative path name </a:t>
            </a:r>
            <a:r>
              <a:rPr sz="3600" b="1" spc="-5" dirty="0">
                <a:latin typeface="Arial"/>
                <a:cs typeface="Arial"/>
              </a:rPr>
              <a:t>uses </a:t>
            </a:r>
            <a:r>
              <a:rPr sz="3600" b="1" dirty="0">
                <a:latin typeface="Arial"/>
                <a:cs typeface="Arial"/>
              </a:rPr>
              <a:t>one of these cryptic  </a:t>
            </a:r>
            <a:r>
              <a:rPr sz="3600" b="1" spc="-5" dirty="0">
                <a:latin typeface="Arial"/>
                <a:cs typeface="Arial"/>
              </a:rPr>
              <a:t>symbols:</a:t>
            </a:r>
            <a:endParaRPr sz="3600" dirty="0">
              <a:latin typeface="Arial"/>
              <a:cs typeface="Arial"/>
            </a:endParaRPr>
          </a:p>
          <a:p>
            <a:pPr marL="554990" marR="1470025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.(a single </a:t>
            </a:r>
            <a:r>
              <a:rPr sz="3600" b="1" dirty="0">
                <a:latin typeface="Arial"/>
                <a:cs typeface="Arial"/>
              </a:rPr>
              <a:t>dot) - this </a:t>
            </a:r>
            <a:r>
              <a:rPr sz="3600" b="1" spc="-5" dirty="0">
                <a:latin typeface="Arial"/>
                <a:cs typeface="Arial"/>
              </a:rPr>
              <a:t>represents the current  </a:t>
            </a:r>
            <a:r>
              <a:rPr sz="3600" b="1" spc="-25" dirty="0">
                <a:latin typeface="Arial"/>
                <a:cs typeface="Arial"/>
              </a:rPr>
              <a:t>directory...</a:t>
            </a:r>
            <a:endParaRPr sz="3600" dirty="0">
              <a:latin typeface="Arial"/>
              <a:cs typeface="Arial"/>
            </a:endParaRPr>
          </a:p>
          <a:p>
            <a:pPr marL="554990">
              <a:lnSpc>
                <a:spcPct val="100000"/>
              </a:lnSpc>
              <a:spcBef>
                <a:spcPts val="395"/>
              </a:spcBef>
            </a:pPr>
            <a:r>
              <a:rPr sz="3600" b="1" spc="-5" dirty="0">
                <a:latin typeface="Arial"/>
                <a:cs typeface="Arial"/>
              </a:rPr>
              <a:t>..(two </a:t>
            </a:r>
            <a:r>
              <a:rPr sz="3600" b="1" dirty="0">
                <a:latin typeface="Arial"/>
                <a:cs typeface="Arial"/>
              </a:rPr>
              <a:t>dots) - this </a:t>
            </a:r>
            <a:r>
              <a:rPr sz="3600" b="1" spc="-5" dirty="0">
                <a:latin typeface="Arial"/>
                <a:cs typeface="Arial"/>
              </a:rPr>
              <a:t>represents the parent</a:t>
            </a:r>
            <a:r>
              <a:rPr sz="3600" b="1" spc="45" dirty="0">
                <a:latin typeface="Arial"/>
                <a:cs typeface="Arial"/>
              </a:rPr>
              <a:t> </a:t>
            </a:r>
            <a:r>
              <a:rPr sz="3600" b="1" spc="-30" dirty="0">
                <a:latin typeface="Arial"/>
                <a:cs typeface="Arial"/>
              </a:rPr>
              <a:t>directory.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1087"/>
            <a:ext cx="11238230" cy="305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latin typeface="Arial"/>
                <a:cs typeface="Arial"/>
              </a:rPr>
              <a:t>Now, </a:t>
            </a:r>
            <a:r>
              <a:rPr sz="3200" b="1" dirty="0">
                <a:latin typeface="Arial"/>
                <a:cs typeface="Arial"/>
              </a:rPr>
              <a:t>what this </a:t>
            </a:r>
            <a:r>
              <a:rPr sz="3200" b="1" spc="-5" dirty="0">
                <a:latin typeface="Arial"/>
                <a:cs typeface="Arial"/>
              </a:rPr>
              <a:t>actually </a:t>
            </a:r>
            <a:r>
              <a:rPr sz="3200" b="1" dirty="0">
                <a:latin typeface="Arial"/>
                <a:cs typeface="Arial"/>
              </a:rPr>
              <a:t>means is that if we are currently</a:t>
            </a:r>
            <a:r>
              <a:rPr sz="3200" b="1" spc="-2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  directory </a:t>
            </a:r>
            <a:r>
              <a:rPr sz="3200" b="1" spc="-5" dirty="0">
                <a:latin typeface="Arial"/>
                <a:cs typeface="Arial"/>
              </a:rPr>
              <a:t>/home/kt/abc </a:t>
            </a:r>
            <a:r>
              <a:rPr sz="3200" b="1" dirty="0">
                <a:latin typeface="Arial"/>
                <a:cs typeface="Arial"/>
              </a:rPr>
              <a:t>and now you </a:t>
            </a:r>
            <a:r>
              <a:rPr sz="3200" b="1" spc="-5" dirty="0">
                <a:latin typeface="Arial"/>
                <a:cs typeface="Arial"/>
              </a:rPr>
              <a:t>can </a:t>
            </a:r>
            <a:r>
              <a:rPr sz="3200" b="1" dirty="0">
                <a:latin typeface="Arial"/>
                <a:cs typeface="Arial"/>
              </a:rPr>
              <a:t>use </a:t>
            </a:r>
            <a:r>
              <a:rPr sz="3200" b="1" spc="-5" dirty="0">
                <a:latin typeface="Arial"/>
                <a:cs typeface="Arial"/>
              </a:rPr>
              <a:t>.. </a:t>
            </a:r>
            <a:r>
              <a:rPr sz="3200" b="1" dirty="0">
                <a:latin typeface="Arial"/>
                <a:cs typeface="Arial"/>
              </a:rPr>
              <a:t>as </a:t>
            </a:r>
            <a:r>
              <a:rPr sz="3200" b="1" spc="-5" dirty="0">
                <a:latin typeface="Arial"/>
                <a:cs typeface="Arial"/>
              </a:rPr>
              <a:t>an  </a:t>
            </a:r>
            <a:r>
              <a:rPr sz="3200" b="1" dirty="0">
                <a:latin typeface="Arial"/>
                <a:cs typeface="Arial"/>
              </a:rPr>
              <a:t>argument to </a:t>
            </a:r>
            <a:r>
              <a:rPr sz="3200" b="1" spc="-5" dirty="0">
                <a:latin typeface="Arial"/>
                <a:cs typeface="Arial"/>
              </a:rPr>
              <a:t>cd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move </a:t>
            </a:r>
            <a:r>
              <a:rPr sz="3200" b="1" dirty="0">
                <a:latin typeface="Arial"/>
                <a:cs typeface="Arial"/>
              </a:rPr>
              <a:t>to the parent </a:t>
            </a:r>
            <a:r>
              <a:rPr sz="3200" b="1" spc="-5" dirty="0">
                <a:latin typeface="Arial"/>
                <a:cs typeface="Arial"/>
              </a:rPr>
              <a:t>directory /home/kt  </a:t>
            </a:r>
            <a:r>
              <a:rPr sz="3200" b="1" dirty="0">
                <a:latin typeface="Arial"/>
                <a:cs typeface="Arial"/>
              </a:rPr>
              <a:t>as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1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$pwd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/home/kt/abc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" y="3088967"/>
            <a:ext cx="2148205" cy="16427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5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$cd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..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$pwd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/ho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/kt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4238" y="3140151"/>
            <a:ext cx="4719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***moves one </a:t>
            </a:r>
            <a:r>
              <a:rPr sz="3200" b="1" spc="-5" dirty="0">
                <a:latin typeface="Arial"/>
                <a:cs typeface="Arial"/>
              </a:rPr>
              <a:t>level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up***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1087"/>
            <a:ext cx="10645775" cy="154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NOTE: Now / when </a:t>
            </a:r>
            <a:r>
              <a:rPr sz="3200" b="1" spc="-5" dirty="0">
                <a:latin typeface="Arial"/>
                <a:cs typeface="Arial"/>
              </a:rPr>
              <a:t>used </a:t>
            </a:r>
            <a:r>
              <a:rPr sz="3200" b="1" dirty="0">
                <a:latin typeface="Arial"/>
                <a:cs typeface="Arial"/>
              </a:rPr>
              <a:t>with.. has a </a:t>
            </a:r>
            <a:r>
              <a:rPr sz="3200" b="1" spc="-5" dirty="0">
                <a:latin typeface="Arial"/>
                <a:cs typeface="Arial"/>
              </a:rPr>
              <a:t>different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meaning;  </a:t>
            </a:r>
            <a:r>
              <a:rPr sz="3200" b="1" spc="-5" dirty="0">
                <a:latin typeface="Arial"/>
                <a:cs typeface="Arial"/>
              </a:rPr>
              <a:t>instead </a:t>
            </a:r>
            <a:r>
              <a:rPr sz="3200" b="1" dirty="0">
                <a:latin typeface="Arial"/>
                <a:cs typeface="Arial"/>
              </a:rPr>
              <a:t>of moving down a </a:t>
            </a:r>
            <a:r>
              <a:rPr sz="3200" b="1" spc="-5" dirty="0">
                <a:latin typeface="Arial"/>
                <a:cs typeface="Arial"/>
              </a:rPr>
              <a:t>level, </a:t>
            </a:r>
            <a:r>
              <a:rPr sz="3200" b="1" dirty="0">
                <a:latin typeface="Arial"/>
                <a:cs typeface="Arial"/>
              </a:rPr>
              <a:t>it </a:t>
            </a:r>
            <a:r>
              <a:rPr sz="3200" b="1" spc="-5" dirty="0">
                <a:latin typeface="Arial"/>
                <a:cs typeface="Arial"/>
              </a:rPr>
              <a:t>moves </a:t>
            </a:r>
            <a:r>
              <a:rPr sz="3200" b="1" dirty="0">
                <a:latin typeface="Arial"/>
                <a:cs typeface="Arial"/>
              </a:rPr>
              <a:t>one </a:t>
            </a:r>
            <a:r>
              <a:rPr sz="3200" b="1" spc="-5" dirty="0">
                <a:latin typeface="Arial"/>
                <a:cs typeface="Arial"/>
              </a:rPr>
              <a:t>level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up:</a:t>
            </a:r>
            <a:endParaRPr sz="3200">
              <a:latin typeface="Arial"/>
              <a:cs typeface="Arial"/>
            </a:endParaRPr>
          </a:p>
          <a:p>
            <a:pPr marL="577850" indent="-56578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577850" algn="l"/>
                <a:tab pos="578485" algn="l"/>
              </a:tabLst>
            </a:pPr>
            <a:r>
              <a:rPr sz="3200" b="1" spc="-5" dirty="0">
                <a:latin typeface="Arial"/>
                <a:cs typeface="Arial"/>
              </a:rPr>
              <a:t>$pwd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" y="1576767"/>
            <a:ext cx="2962910" cy="217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4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/home/kt/abc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$cd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../..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$pwd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/home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7209" y="1626488"/>
            <a:ext cx="4697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***moves </a:t>
            </a:r>
            <a:r>
              <a:rPr sz="3200" b="1" dirty="0">
                <a:latin typeface="Arial"/>
                <a:cs typeface="Arial"/>
              </a:rPr>
              <a:t>two </a:t>
            </a:r>
            <a:r>
              <a:rPr sz="3200" b="1" spc="-5" dirty="0">
                <a:latin typeface="Arial"/>
                <a:cs typeface="Arial"/>
              </a:rPr>
              <a:t>level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up***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0" y="251459"/>
            <a:ext cx="8830057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757173"/>
            <a:ext cx="1108900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Arial"/>
                <a:cs typeface="Arial"/>
              </a:rPr>
              <a:t>Suppose you are </a:t>
            </a:r>
            <a:r>
              <a:rPr sz="3300" b="1" dirty="0">
                <a:latin typeface="Arial"/>
                <a:cs typeface="Arial"/>
              </a:rPr>
              <a:t>currently </a:t>
            </a:r>
            <a:r>
              <a:rPr sz="3300" b="1" spc="-5" dirty="0">
                <a:latin typeface="Arial"/>
                <a:cs typeface="Arial"/>
              </a:rPr>
              <a:t>located </a:t>
            </a:r>
            <a:r>
              <a:rPr sz="3300" b="1" spc="-10" dirty="0">
                <a:latin typeface="Arial"/>
                <a:cs typeface="Arial"/>
              </a:rPr>
              <a:t>in </a:t>
            </a:r>
            <a:r>
              <a:rPr sz="3300" b="1" dirty="0">
                <a:latin typeface="Arial"/>
                <a:cs typeface="Arial"/>
              </a:rPr>
              <a:t>home/kt and you  want to change your directory to </a:t>
            </a:r>
            <a:r>
              <a:rPr sz="3300" b="1" spc="-5" dirty="0">
                <a:latin typeface="Arial"/>
                <a:cs typeface="Arial"/>
              </a:rPr>
              <a:t>home/kt/abc. </a:t>
            </a:r>
            <a:r>
              <a:rPr sz="3300" b="1" spc="-25" dirty="0">
                <a:latin typeface="Arial"/>
                <a:cs typeface="Arial"/>
              </a:rPr>
              <a:t>Let’s</a:t>
            </a:r>
            <a:r>
              <a:rPr sz="3300" b="1" spc="-13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see  </a:t>
            </a:r>
            <a:r>
              <a:rPr sz="3300" b="1" dirty="0">
                <a:latin typeface="Arial"/>
                <a:cs typeface="Arial"/>
              </a:rPr>
              <a:t>both </a:t>
            </a:r>
            <a:r>
              <a:rPr sz="3300" b="1" spc="-5" dirty="0">
                <a:latin typeface="Arial"/>
                <a:cs typeface="Arial"/>
              </a:rPr>
              <a:t>the absolute </a:t>
            </a:r>
            <a:r>
              <a:rPr sz="3300" b="1" dirty="0">
                <a:latin typeface="Arial"/>
                <a:cs typeface="Arial"/>
              </a:rPr>
              <a:t>and </a:t>
            </a:r>
            <a:r>
              <a:rPr sz="3300" b="1" spc="-5" dirty="0">
                <a:latin typeface="Arial"/>
                <a:cs typeface="Arial"/>
              </a:rPr>
              <a:t>relative </a:t>
            </a:r>
            <a:r>
              <a:rPr sz="3300" b="1" dirty="0">
                <a:latin typeface="Arial"/>
                <a:cs typeface="Arial"/>
              </a:rPr>
              <a:t>path </a:t>
            </a:r>
            <a:r>
              <a:rPr sz="3300" b="1" spc="-5" dirty="0">
                <a:latin typeface="Arial"/>
                <a:cs typeface="Arial"/>
              </a:rPr>
              <a:t>concepts </a:t>
            </a:r>
            <a:r>
              <a:rPr sz="3300" b="1" dirty="0">
                <a:latin typeface="Arial"/>
                <a:cs typeface="Arial"/>
              </a:rPr>
              <a:t>to do</a:t>
            </a:r>
            <a:r>
              <a:rPr sz="3300" b="1" spc="-4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this: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D16248"/>
                </a:solidFill>
              </a:rPr>
              <a:t>1. </a:t>
            </a:r>
            <a:r>
              <a:rPr spc="-5" dirty="0"/>
              <a:t>Changing </a:t>
            </a:r>
            <a:r>
              <a:rPr dirty="0"/>
              <a:t>directory </a:t>
            </a:r>
            <a:r>
              <a:rPr spc="-5" dirty="0"/>
              <a:t>with </a:t>
            </a:r>
            <a:r>
              <a:rPr dirty="0"/>
              <a:t>relative path </a:t>
            </a:r>
            <a:r>
              <a:rPr spc="-5" dirty="0"/>
              <a:t>concept</a:t>
            </a:r>
            <a:r>
              <a:rPr spc="-450" dirty="0"/>
              <a:t> </a:t>
            </a:r>
            <a:r>
              <a:rPr dirty="0"/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0318" y="2852928"/>
            <a:ext cx="3100070" cy="29603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AutoNum type="arabicPeriod" startAt="2"/>
              <a:tabLst>
                <a:tab pos="469900" algn="l"/>
              </a:tabLst>
            </a:pPr>
            <a:r>
              <a:rPr sz="3600" spc="-5" dirty="0">
                <a:latin typeface="Arial"/>
                <a:cs typeface="Arial"/>
              </a:rPr>
              <a:t>$pwd</a:t>
            </a:r>
            <a:endParaRPr sz="36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Clr>
                <a:srgbClr val="D16248"/>
              </a:buClr>
              <a:buAutoNum type="arabicPeriod" startAt="2"/>
              <a:tabLst>
                <a:tab pos="469900" algn="l"/>
              </a:tabLst>
            </a:pPr>
            <a:r>
              <a:rPr sz="3600" dirty="0">
                <a:latin typeface="Arial"/>
                <a:cs typeface="Arial"/>
              </a:rPr>
              <a:t>/home/kt</a:t>
            </a:r>
            <a:endParaRPr sz="36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300"/>
              </a:spcBef>
              <a:buClr>
                <a:srgbClr val="D16248"/>
              </a:buClr>
              <a:buAutoNum type="arabicPeriod" startAt="2"/>
              <a:tabLst>
                <a:tab pos="469900" algn="l"/>
              </a:tabLst>
            </a:pPr>
            <a:r>
              <a:rPr sz="3600" spc="-5" dirty="0">
                <a:latin typeface="Arial"/>
                <a:cs typeface="Arial"/>
              </a:rPr>
              <a:t>$cd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abc</a:t>
            </a:r>
            <a:endParaRPr sz="36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300"/>
              </a:spcBef>
              <a:buClr>
                <a:srgbClr val="D16248"/>
              </a:buClr>
              <a:buAutoNum type="arabicPeriod" startAt="2"/>
              <a:tabLst>
                <a:tab pos="469900" algn="l"/>
              </a:tabLst>
            </a:pPr>
            <a:r>
              <a:rPr sz="3600" spc="-5" dirty="0">
                <a:latin typeface="Arial"/>
                <a:cs typeface="Arial"/>
              </a:rPr>
              <a:t>$pwd</a:t>
            </a:r>
            <a:endParaRPr sz="36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300"/>
              </a:spcBef>
              <a:buClr>
                <a:srgbClr val="D16248"/>
              </a:buClr>
              <a:buAutoNum type="arabicPeriod" startAt="2"/>
              <a:tabLst>
                <a:tab pos="469900" algn="l"/>
              </a:tabLst>
            </a:pPr>
            <a:r>
              <a:rPr sz="3600" spc="-5" dirty="0">
                <a:latin typeface="Arial"/>
                <a:cs typeface="Arial"/>
              </a:rPr>
              <a:t>/home/kt/abc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0" y="251459"/>
            <a:ext cx="8830057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0318" y="719023"/>
            <a:ext cx="10902315" cy="35471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AutoNum type="arabicPeriod" startAt="7"/>
              <a:tabLst>
                <a:tab pos="526415" algn="l"/>
              </a:tabLst>
            </a:pPr>
            <a:r>
              <a:rPr sz="3600" b="1" spc="-5" dirty="0">
                <a:latin typeface="Arial"/>
                <a:cs typeface="Arial"/>
              </a:rPr>
              <a:t>Changing directory </a:t>
            </a:r>
            <a:r>
              <a:rPr sz="3600" b="1" dirty="0">
                <a:latin typeface="Arial"/>
                <a:cs typeface="Arial"/>
              </a:rPr>
              <a:t>with </a:t>
            </a:r>
            <a:r>
              <a:rPr sz="3600" b="1" spc="-5" dirty="0">
                <a:latin typeface="Arial"/>
                <a:cs typeface="Arial"/>
              </a:rPr>
              <a:t>absolute </a:t>
            </a:r>
            <a:r>
              <a:rPr sz="3600" b="1" dirty="0">
                <a:latin typeface="Arial"/>
                <a:cs typeface="Arial"/>
              </a:rPr>
              <a:t>path</a:t>
            </a:r>
            <a:r>
              <a:rPr sz="3600" b="1" spc="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concept:</a:t>
            </a:r>
            <a:endParaRPr sz="3600" dirty="0">
              <a:latin typeface="Arial"/>
              <a:cs typeface="Arial"/>
            </a:endParaRPr>
          </a:p>
          <a:p>
            <a:pPr marL="525780" indent="-513715">
              <a:lnSpc>
                <a:spcPct val="100000"/>
              </a:lnSpc>
              <a:spcBef>
                <a:spcPts val="300"/>
              </a:spcBef>
              <a:buClr>
                <a:srgbClr val="D16248"/>
              </a:buClr>
              <a:buAutoNum type="arabicPeriod" startAt="7"/>
              <a:tabLst>
                <a:tab pos="526415" algn="l"/>
              </a:tabLst>
            </a:pPr>
            <a:r>
              <a:rPr sz="3600" dirty="0">
                <a:latin typeface="Arial"/>
                <a:cs typeface="Arial"/>
              </a:rPr>
              <a:t>$pwd</a:t>
            </a:r>
          </a:p>
          <a:p>
            <a:pPr marL="525780" indent="-513715">
              <a:lnSpc>
                <a:spcPct val="100000"/>
              </a:lnSpc>
              <a:spcBef>
                <a:spcPts val="300"/>
              </a:spcBef>
              <a:buClr>
                <a:srgbClr val="D16248"/>
              </a:buClr>
              <a:buAutoNum type="arabicPeriod" startAt="7"/>
              <a:tabLst>
                <a:tab pos="526415" algn="l"/>
              </a:tabLst>
            </a:pPr>
            <a:r>
              <a:rPr sz="3600" dirty="0">
                <a:latin typeface="Arial"/>
                <a:cs typeface="Arial"/>
              </a:rPr>
              <a:t>/home/kt</a:t>
            </a:r>
          </a:p>
          <a:p>
            <a:pPr marL="12700" marR="6764020">
              <a:lnSpc>
                <a:spcPct val="107000"/>
              </a:lnSpc>
              <a:buClr>
                <a:srgbClr val="D16248"/>
              </a:buClr>
              <a:buSzPct val="97222"/>
              <a:buAutoNum type="arabicPeriod" startAt="7"/>
              <a:tabLst>
                <a:tab pos="649605" algn="l"/>
              </a:tabLst>
            </a:pPr>
            <a:r>
              <a:rPr sz="3600" dirty="0">
                <a:latin typeface="Arial"/>
                <a:cs typeface="Arial"/>
              </a:rPr>
              <a:t>$cd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/home/kt/abc </a:t>
            </a:r>
            <a:r>
              <a:rPr sz="3600" spc="-5" dirty="0">
                <a:solidFill>
                  <a:srgbClr val="D16248"/>
                </a:solidFill>
                <a:latin typeface="Arial"/>
                <a:cs typeface="Arial"/>
              </a:rPr>
              <a:t> 11.</a:t>
            </a:r>
            <a:r>
              <a:rPr sz="3600" spc="-5" dirty="0">
                <a:latin typeface="Arial"/>
                <a:cs typeface="Arial"/>
              </a:rPr>
              <a:t>$pwd </a:t>
            </a:r>
            <a:r>
              <a:rPr sz="3600" spc="-5" dirty="0">
                <a:solidFill>
                  <a:srgbClr val="D16248"/>
                </a:solidFill>
                <a:latin typeface="Arial"/>
                <a:cs typeface="Arial"/>
              </a:rPr>
              <a:t> 12.</a:t>
            </a:r>
            <a:r>
              <a:rPr sz="3600" spc="-5" dirty="0">
                <a:latin typeface="Arial"/>
                <a:cs typeface="Arial"/>
              </a:rPr>
              <a:t>/home/kt/abc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43002"/>
            <a:ext cx="113207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A </a:t>
            </a:r>
            <a:r>
              <a:rPr sz="3600" b="1" dirty="0">
                <a:latin typeface="Arial"/>
                <a:cs typeface="Arial"/>
              </a:rPr>
              <a:t>path </a:t>
            </a:r>
            <a:r>
              <a:rPr sz="3600" b="1" spc="-5" dirty="0">
                <a:latin typeface="Arial"/>
                <a:cs typeface="Arial"/>
              </a:rPr>
              <a:t>is a </a:t>
            </a:r>
            <a:r>
              <a:rPr sz="3600" b="1" dirty="0">
                <a:latin typeface="Arial"/>
                <a:cs typeface="Arial"/>
              </a:rPr>
              <a:t>unique location to </a:t>
            </a:r>
            <a:r>
              <a:rPr sz="3600" b="1" spc="-5" dirty="0">
                <a:latin typeface="Arial"/>
                <a:cs typeface="Arial"/>
              </a:rPr>
              <a:t>a file or a folder </a:t>
            </a:r>
            <a:r>
              <a:rPr sz="3600" b="1" dirty="0">
                <a:latin typeface="Arial"/>
                <a:cs typeface="Arial"/>
              </a:rPr>
              <a:t>in </a:t>
            </a:r>
            <a:r>
              <a:rPr sz="3600" b="1" spc="-5" dirty="0">
                <a:latin typeface="Arial"/>
                <a:cs typeface="Arial"/>
              </a:rPr>
              <a:t>a  file </a:t>
            </a:r>
            <a:r>
              <a:rPr sz="3600" b="1" dirty="0">
                <a:latin typeface="Arial"/>
                <a:cs typeface="Arial"/>
              </a:rPr>
              <a:t>system </a:t>
            </a:r>
            <a:r>
              <a:rPr sz="3600" b="1" spc="-5" dirty="0">
                <a:latin typeface="Arial"/>
                <a:cs typeface="Arial"/>
              </a:rPr>
              <a:t>of an OS. A </a:t>
            </a:r>
            <a:r>
              <a:rPr sz="3600" b="1" dirty="0">
                <a:latin typeface="Arial"/>
                <a:cs typeface="Arial"/>
              </a:rPr>
              <a:t>path to </a:t>
            </a:r>
            <a:r>
              <a:rPr sz="3600" b="1" spc="-5" dirty="0">
                <a:latin typeface="Arial"/>
                <a:cs typeface="Arial"/>
              </a:rPr>
              <a:t>a file is a  combination of </a:t>
            </a:r>
            <a:r>
              <a:rPr sz="3600" b="1" dirty="0">
                <a:latin typeface="Arial"/>
                <a:cs typeface="Arial"/>
              </a:rPr>
              <a:t>/ and </a:t>
            </a:r>
            <a:r>
              <a:rPr sz="3600" b="1" spc="-5" dirty="0">
                <a:latin typeface="Arial"/>
                <a:cs typeface="Arial"/>
              </a:rPr>
              <a:t>alpha-numeric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characters.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15570"/>
            <a:ext cx="11301730" cy="344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Linux file </a:t>
            </a:r>
            <a:r>
              <a:rPr sz="3200" b="1" spc="-5" dirty="0">
                <a:latin typeface="Arial"/>
                <a:cs typeface="Arial"/>
              </a:rPr>
              <a:t>system </a:t>
            </a:r>
            <a:r>
              <a:rPr sz="3200" b="1" dirty="0">
                <a:latin typeface="Arial"/>
                <a:cs typeface="Arial"/>
              </a:rPr>
              <a:t>is built from </a:t>
            </a:r>
            <a:r>
              <a:rPr sz="3200" b="1" spc="-5" dirty="0">
                <a:latin typeface="Arial"/>
                <a:cs typeface="Arial"/>
              </a:rPr>
              <a:t>files and directories.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Files 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used </a:t>
            </a:r>
            <a:r>
              <a:rPr sz="3200" b="1" dirty="0">
                <a:latin typeface="Arial"/>
                <a:cs typeface="Arial"/>
              </a:rPr>
              <a:t>to store the data. </a:t>
            </a:r>
            <a:r>
              <a:rPr sz="3200" b="1" spc="-5" dirty="0">
                <a:latin typeface="Arial"/>
                <a:cs typeface="Arial"/>
              </a:rPr>
              <a:t>Directories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used </a:t>
            </a:r>
            <a:r>
              <a:rPr sz="3200" b="1" dirty="0">
                <a:latin typeface="Arial"/>
                <a:cs typeface="Arial"/>
              </a:rPr>
              <a:t>to  organize the </a:t>
            </a:r>
            <a:r>
              <a:rPr sz="3200" b="1" spc="-5" dirty="0">
                <a:latin typeface="Arial"/>
                <a:cs typeface="Arial"/>
              </a:rPr>
              <a:t>files </a:t>
            </a:r>
            <a:r>
              <a:rPr sz="3200" b="1" spc="-20" dirty="0">
                <a:latin typeface="Arial"/>
                <a:cs typeface="Arial"/>
              </a:rPr>
              <a:t>systematically.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directory </a:t>
            </a:r>
            <a:r>
              <a:rPr sz="3200" b="1" dirty="0">
                <a:latin typeface="Arial"/>
                <a:cs typeface="Arial"/>
              </a:rPr>
              <a:t>root (/)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  the </a:t>
            </a:r>
            <a:r>
              <a:rPr sz="3200" b="1" spc="-5" dirty="0">
                <a:latin typeface="Arial"/>
                <a:cs typeface="Arial"/>
              </a:rPr>
              <a:t>main directory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Linux. </a:t>
            </a:r>
            <a:r>
              <a:rPr sz="3200" b="1" dirty="0">
                <a:latin typeface="Arial"/>
                <a:cs typeface="Arial"/>
              </a:rPr>
              <a:t>All </a:t>
            </a:r>
            <a:r>
              <a:rPr sz="3200" b="1" spc="-5" dirty="0">
                <a:latin typeface="Arial"/>
                <a:cs typeface="Arial"/>
              </a:rPr>
              <a:t>directories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files </a:t>
            </a:r>
            <a:r>
              <a:rPr sz="3200" b="1" dirty="0">
                <a:latin typeface="Arial"/>
                <a:cs typeface="Arial"/>
              </a:rPr>
              <a:t>are  </a:t>
            </a:r>
            <a:r>
              <a:rPr sz="3200" b="1" spc="-5" dirty="0">
                <a:latin typeface="Arial"/>
                <a:cs typeface="Arial"/>
              </a:rPr>
              <a:t>created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managed </a:t>
            </a:r>
            <a:r>
              <a:rPr sz="3200" b="1" dirty="0">
                <a:latin typeface="Arial"/>
                <a:cs typeface="Arial"/>
              </a:rPr>
              <a:t>under this </a:t>
            </a:r>
            <a:r>
              <a:rPr sz="3200" b="1" spc="-25" dirty="0">
                <a:latin typeface="Arial"/>
                <a:cs typeface="Arial"/>
              </a:rPr>
              <a:t>directory. </a:t>
            </a:r>
            <a:r>
              <a:rPr sz="3200" b="1" dirty="0">
                <a:latin typeface="Arial"/>
                <a:cs typeface="Arial"/>
              </a:rPr>
              <a:t>The location  of a </a:t>
            </a:r>
            <a:r>
              <a:rPr sz="3200" b="1" spc="-5" dirty="0">
                <a:latin typeface="Arial"/>
                <a:cs typeface="Arial"/>
              </a:rPr>
              <a:t>file </a:t>
            </a:r>
            <a:r>
              <a:rPr sz="3200" b="1" dirty="0">
                <a:latin typeface="Arial"/>
                <a:cs typeface="Arial"/>
              </a:rPr>
              <a:t>or directory from this </a:t>
            </a:r>
            <a:r>
              <a:rPr sz="3200" b="1" spc="-5" dirty="0">
                <a:latin typeface="Arial"/>
                <a:cs typeface="Arial"/>
              </a:rPr>
              <a:t>directory </a:t>
            </a:r>
            <a:r>
              <a:rPr sz="3200" b="1" dirty="0">
                <a:latin typeface="Arial"/>
                <a:cs typeface="Arial"/>
              </a:rPr>
              <a:t>is known as the  path of that file or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directory.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12191999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907"/>
              <a:ext cx="12191999" cy="802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902" y="5504850"/>
              <a:ext cx="3720591" cy="12401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06623" y="3031217"/>
            <a:ext cx="6729983" cy="755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1169" y="217913"/>
            <a:ext cx="5551934" cy="373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7023"/>
            <a:ext cx="11323320" cy="515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6985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absolute </a:t>
            </a:r>
            <a:r>
              <a:rPr sz="3000" b="1" dirty="0">
                <a:latin typeface="Arial"/>
                <a:cs typeface="Arial"/>
              </a:rPr>
              <a:t>path </a:t>
            </a:r>
            <a:r>
              <a:rPr sz="3000" b="1" spc="-5" dirty="0">
                <a:latin typeface="Arial"/>
                <a:cs typeface="Arial"/>
              </a:rPr>
              <a:t>starts from the directory </a:t>
            </a:r>
            <a:r>
              <a:rPr sz="3000" b="1" dirty="0">
                <a:latin typeface="Arial"/>
                <a:cs typeface="Arial"/>
              </a:rPr>
              <a:t>root (/) and  goes up </a:t>
            </a:r>
            <a:r>
              <a:rPr sz="3000" b="1" spc="-5" dirty="0">
                <a:latin typeface="Arial"/>
                <a:cs typeface="Arial"/>
              </a:rPr>
              <a:t>to </a:t>
            </a:r>
            <a:r>
              <a:rPr sz="3000" b="1" dirty="0">
                <a:latin typeface="Arial"/>
                <a:cs typeface="Arial"/>
              </a:rPr>
              <a:t>the actual object (file or directory). </a:t>
            </a:r>
            <a:r>
              <a:rPr sz="3000" b="1" spc="-5" dirty="0">
                <a:latin typeface="Arial"/>
                <a:cs typeface="Arial"/>
              </a:rPr>
              <a:t>It </a:t>
            </a:r>
            <a:r>
              <a:rPr sz="3000" b="1" dirty="0">
                <a:latin typeface="Arial"/>
                <a:cs typeface="Arial"/>
              </a:rPr>
              <a:t>contains  </a:t>
            </a:r>
            <a:r>
              <a:rPr sz="3000" b="1" spc="-5" dirty="0">
                <a:latin typeface="Arial"/>
                <a:cs typeface="Arial"/>
              </a:rPr>
              <a:t>the names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all directories </a:t>
            </a:r>
            <a:r>
              <a:rPr sz="3000" b="1" dirty="0">
                <a:latin typeface="Arial"/>
                <a:cs typeface="Arial"/>
              </a:rPr>
              <a:t>that </a:t>
            </a:r>
            <a:r>
              <a:rPr sz="3000" b="1" spc="-5" dirty="0">
                <a:latin typeface="Arial"/>
                <a:cs typeface="Arial"/>
              </a:rPr>
              <a:t>come </a:t>
            </a:r>
            <a:r>
              <a:rPr sz="3000" b="1" dirty="0">
                <a:latin typeface="Arial"/>
                <a:cs typeface="Arial"/>
              </a:rPr>
              <a:t>in </a:t>
            </a:r>
            <a:r>
              <a:rPr sz="3000" b="1" spc="-5" dirty="0">
                <a:latin typeface="Arial"/>
                <a:cs typeface="Arial"/>
              </a:rPr>
              <a:t>the </a:t>
            </a:r>
            <a:r>
              <a:rPr sz="3000" b="1" dirty="0">
                <a:latin typeface="Arial"/>
                <a:cs typeface="Arial"/>
              </a:rPr>
              <a:t>middle </a:t>
            </a:r>
            <a:r>
              <a:rPr sz="3000" b="1" spc="5" dirty="0">
                <a:latin typeface="Arial"/>
                <a:cs typeface="Arial"/>
              </a:rPr>
              <a:t>of </a:t>
            </a:r>
            <a:r>
              <a:rPr sz="3000" b="1" dirty="0">
                <a:latin typeface="Arial"/>
                <a:cs typeface="Arial"/>
              </a:rPr>
              <a:t>the  </a:t>
            </a:r>
            <a:r>
              <a:rPr sz="3000" b="1" spc="-5" dirty="0">
                <a:latin typeface="Arial"/>
                <a:cs typeface="Arial"/>
              </a:rPr>
              <a:t>directory </a:t>
            </a:r>
            <a:r>
              <a:rPr sz="3000" b="1" dirty="0">
                <a:latin typeface="Arial"/>
                <a:cs typeface="Arial"/>
              </a:rPr>
              <a:t>root and the </a:t>
            </a:r>
            <a:r>
              <a:rPr sz="3000" b="1" spc="-5" dirty="0">
                <a:latin typeface="Arial"/>
                <a:cs typeface="Arial"/>
              </a:rPr>
              <a:t>actual </a:t>
            </a:r>
            <a:r>
              <a:rPr sz="3000" b="1" dirty="0">
                <a:latin typeface="Arial"/>
                <a:cs typeface="Arial"/>
              </a:rPr>
              <a:t>object. </a:t>
            </a:r>
            <a:r>
              <a:rPr sz="3000" b="1" spc="-5" dirty="0">
                <a:latin typeface="Arial"/>
                <a:cs typeface="Arial"/>
              </a:rPr>
              <a:t>In </a:t>
            </a:r>
            <a:r>
              <a:rPr sz="3000" b="1" dirty="0">
                <a:latin typeface="Arial"/>
                <a:cs typeface="Arial"/>
              </a:rPr>
              <a:t>this, name of </a:t>
            </a:r>
            <a:r>
              <a:rPr sz="3000" b="1" spc="-5" dirty="0">
                <a:latin typeface="Arial"/>
                <a:cs typeface="Arial"/>
              </a:rPr>
              <a:t>the  </a:t>
            </a:r>
            <a:r>
              <a:rPr sz="3000" b="1" dirty="0">
                <a:latin typeface="Arial"/>
                <a:cs typeface="Arial"/>
              </a:rPr>
              <a:t>parent </a:t>
            </a:r>
            <a:r>
              <a:rPr sz="3000" b="1" spc="-5" dirty="0">
                <a:latin typeface="Arial"/>
                <a:cs typeface="Arial"/>
              </a:rPr>
              <a:t>directory is written in </a:t>
            </a:r>
            <a:r>
              <a:rPr sz="3000" b="1" dirty="0">
                <a:latin typeface="Arial"/>
                <a:cs typeface="Arial"/>
              </a:rPr>
              <a:t>the</a:t>
            </a:r>
            <a:r>
              <a:rPr sz="3000" b="1" spc="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left.</a:t>
            </a:r>
            <a:endParaRPr sz="300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25" dirty="0">
                <a:latin typeface="Arial"/>
                <a:cs typeface="Arial"/>
              </a:rPr>
              <a:t>Let’s </a:t>
            </a:r>
            <a:r>
              <a:rPr sz="3000" b="1" dirty="0">
                <a:latin typeface="Arial"/>
                <a:cs typeface="Arial"/>
              </a:rPr>
              <a:t>take </a:t>
            </a:r>
            <a:r>
              <a:rPr sz="3000" b="1" spc="-5" dirty="0">
                <a:latin typeface="Arial"/>
                <a:cs typeface="Arial"/>
              </a:rPr>
              <a:t>an example, </a:t>
            </a:r>
            <a:r>
              <a:rPr sz="3000" b="1" dirty="0">
                <a:latin typeface="Arial"/>
                <a:cs typeface="Arial"/>
              </a:rPr>
              <a:t>suppose </a:t>
            </a:r>
            <a:r>
              <a:rPr sz="3000" b="1" spc="-5" dirty="0">
                <a:latin typeface="Arial"/>
                <a:cs typeface="Arial"/>
              </a:rPr>
              <a:t>a </a:t>
            </a:r>
            <a:r>
              <a:rPr sz="3000" b="1" dirty="0">
                <a:latin typeface="Arial"/>
                <a:cs typeface="Arial"/>
              </a:rPr>
              <a:t>user </a:t>
            </a:r>
            <a:r>
              <a:rPr sz="3000" b="1" spc="-5" dirty="0">
                <a:latin typeface="Arial"/>
                <a:cs typeface="Arial"/>
              </a:rPr>
              <a:t>named raman  creates a directory named test </a:t>
            </a:r>
            <a:r>
              <a:rPr sz="3000" b="1" dirty="0">
                <a:latin typeface="Arial"/>
                <a:cs typeface="Arial"/>
              </a:rPr>
              <a:t>in his home </a:t>
            </a:r>
            <a:r>
              <a:rPr sz="3000" b="1" spc="-25" dirty="0">
                <a:latin typeface="Arial"/>
                <a:cs typeface="Arial"/>
              </a:rPr>
              <a:t>directory. </a:t>
            </a:r>
            <a:r>
              <a:rPr sz="3000" b="1" dirty="0">
                <a:latin typeface="Arial"/>
                <a:cs typeface="Arial"/>
              </a:rPr>
              <a:t>What  </a:t>
            </a:r>
            <a:r>
              <a:rPr sz="3000" b="1" spc="-10" dirty="0">
                <a:latin typeface="Arial"/>
                <a:cs typeface="Arial"/>
              </a:rPr>
              <a:t>will </a:t>
            </a:r>
            <a:r>
              <a:rPr sz="3000" b="1" spc="-5" dirty="0">
                <a:latin typeface="Arial"/>
                <a:cs typeface="Arial"/>
              </a:rPr>
              <a:t>the absolute </a:t>
            </a:r>
            <a:r>
              <a:rPr sz="3000" b="1" dirty="0">
                <a:latin typeface="Arial"/>
                <a:cs typeface="Arial"/>
              </a:rPr>
              <a:t>path of this</a:t>
            </a:r>
            <a:r>
              <a:rPr sz="3000" b="1" spc="8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directory?</a:t>
            </a:r>
            <a:endParaRPr sz="3000">
              <a:latin typeface="Arial"/>
              <a:cs typeface="Arial"/>
            </a:endParaRPr>
          </a:p>
          <a:p>
            <a:pPr marL="464820" marR="6985" indent="-452755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114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write the absolute </a:t>
            </a:r>
            <a:r>
              <a:rPr sz="3000" b="1" dirty="0">
                <a:latin typeface="Arial"/>
                <a:cs typeface="Arial"/>
              </a:rPr>
              <a:t>path of this </a:t>
            </a:r>
            <a:r>
              <a:rPr sz="3000" b="1" spc="-25" dirty="0">
                <a:latin typeface="Arial"/>
                <a:cs typeface="Arial"/>
              </a:rPr>
              <a:t>directory, </a:t>
            </a:r>
            <a:r>
              <a:rPr sz="3000" b="1" spc="-10" dirty="0">
                <a:latin typeface="Arial"/>
                <a:cs typeface="Arial"/>
              </a:rPr>
              <a:t>we </a:t>
            </a:r>
            <a:r>
              <a:rPr sz="3000" b="1" spc="-5" dirty="0">
                <a:latin typeface="Arial"/>
                <a:cs typeface="Arial"/>
              </a:rPr>
              <a:t>have to start  </a:t>
            </a:r>
            <a:r>
              <a:rPr sz="3000" b="1" dirty="0">
                <a:latin typeface="Arial"/>
                <a:cs typeface="Arial"/>
              </a:rPr>
              <a:t>writing the path from the directory </a:t>
            </a:r>
            <a:r>
              <a:rPr sz="3000" b="1" spc="-5" dirty="0">
                <a:latin typeface="Arial"/>
                <a:cs typeface="Arial"/>
              </a:rPr>
              <a:t>root. </a:t>
            </a:r>
            <a:r>
              <a:rPr sz="3000" b="1" dirty="0">
                <a:latin typeface="Arial"/>
                <a:cs typeface="Arial"/>
              </a:rPr>
              <a:t>The directory root 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written as </a:t>
            </a:r>
            <a:r>
              <a:rPr sz="3000" b="1" dirty="0">
                <a:latin typeface="Arial"/>
                <a:cs typeface="Arial"/>
              </a:rPr>
              <a:t>/ </a:t>
            </a:r>
            <a:r>
              <a:rPr sz="3000" b="1" spc="-5" dirty="0">
                <a:latin typeface="Arial"/>
                <a:cs typeface="Arial"/>
              </a:rPr>
              <a:t>(forward</a:t>
            </a:r>
            <a:r>
              <a:rPr sz="3000" b="1" spc="6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slash).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186" y="49784"/>
            <a:ext cx="11323320" cy="602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After </a:t>
            </a:r>
            <a:r>
              <a:rPr sz="3000" b="1" dirty="0">
                <a:latin typeface="Arial"/>
                <a:cs typeface="Arial"/>
              </a:rPr>
              <a:t>/ (root </a:t>
            </a:r>
            <a:r>
              <a:rPr sz="3000" b="1" spc="-5" dirty="0">
                <a:latin typeface="Arial"/>
                <a:cs typeface="Arial"/>
              </a:rPr>
              <a:t>directory), </a:t>
            </a:r>
            <a:r>
              <a:rPr sz="3000" b="1" spc="-10" dirty="0">
                <a:latin typeface="Arial"/>
                <a:cs typeface="Arial"/>
              </a:rPr>
              <a:t>we </a:t>
            </a:r>
            <a:r>
              <a:rPr sz="3000" b="1" spc="-5" dirty="0">
                <a:latin typeface="Arial"/>
                <a:cs typeface="Arial"/>
              </a:rPr>
              <a:t>have to write the </a:t>
            </a:r>
            <a:r>
              <a:rPr sz="3000" b="1" dirty="0">
                <a:latin typeface="Arial"/>
                <a:cs typeface="Arial"/>
              </a:rPr>
              <a:t>name of the  </a:t>
            </a:r>
            <a:r>
              <a:rPr sz="3000" b="1" spc="-5" dirty="0">
                <a:latin typeface="Arial"/>
                <a:cs typeface="Arial"/>
              </a:rPr>
              <a:t>directory in </a:t>
            </a:r>
            <a:r>
              <a:rPr sz="3000" b="1" dirty="0">
                <a:latin typeface="Arial"/>
                <a:cs typeface="Arial"/>
              </a:rPr>
              <a:t>which </a:t>
            </a:r>
            <a:r>
              <a:rPr sz="3000" b="1" spc="-5" dirty="0">
                <a:latin typeface="Arial"/>
                <a:cs typeface="Arial"/>
              </a:rPr>
              <a:t>user’s </a:t>
            </a:r>
            <a:r>
              <a:rPr sz="3000" b="1" dirty="0">
                <a:latin typeface="Arial"/>
                <a:cs typeface="Arial"/>
              </a:rPr>
              <a:t>home </a:t>
            </a:r>
            <a:r>
              <a:rPr sz="3000" b="1" spc="-5" dirty="0">
                <a:latin typeface="Arial"/>
                <a:cs typeface="Arial"/>
              </a:rPr>
              <a:t>directory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dirty="0">
                <a:latin typeface="Arial"/>
                <a:cs typeface="Arial"/>
              </a:rPr>
              <a:t>located. By  </a:t>
            </a:r>
            <a:r>
              <a:rPr sz="3000" b="1" spc="-5" dirty="0">
                <a:latin typeface="Arial"/>
                <a:cs typeface="Arial"/>
              </a:rPr>
              <a:t>default, </a:t>
            </a:r>
            <a:r>
              <a:rPr sz="3000" b="1" dirty="0">
                <a:latin typeface="Arial"/>
                <a:cs typeface="Arial"/>
              </a:rPr>
              <a:t>Linux places </a:t>
            </a:r>
            <a:r>
              <a:rPr sz="3000" b="1" spc="-5" dirty="0">
                <a:latin typeface="Arial"/>
                <a:cs typeface="Arial"/>
              </a:rPr>
              <a:t>user’s </a:t>
            </a:r>
            <a:r>
              <a:rPr sz="3000" b="1" dirty="0">
                <a:latin typeface="Arial"/>
                <a:cs typeface="Arial"/>
              </a:rPr>
              <a:t>home directory in the directory  </a:t>
            </a:r>
            <a:r>
              <a:rPr sz="3000" b="1" spc="-5" dirty="0">
                <a:latin typeface="Arial"/>
                <a:cs typeface="Arial"/>
              </a:rPr>
              <a:t>named home. </a:t>
            </a:r>
            <a:r>
              <a:rPr sz="3000" b="1" spc="-30" dirty="0">
                <a:latin typeface="Arial"/>
                <a:cs typeface="Arial"/>
              </a:rPr>
              <a:t>Usually, </a:t>
            </a:r>
            <a:r>
              <a:rPr sz="3000" b="1" dirty="0">
                <a:latin typeface="Arial"/>
                <a:cs typeface="Arial"/>
              </a:rPr>
              <a:t>this </a:t>
            </a:r>
            <a:r>
              <a:rPr sz="3000" b="1" spc="-5" dirty="0">
                <a:latin typeface="Arial"/>
                <a:cs typeface="Arial"/>
              </a:rPr>
              <a:t>directory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created </a:t>
            </a:r>
            <a:r>
              <a:rPr sz="3000" b="1" dirty="0">
                <a:latin typeface="Arial"/>
                <a:cs typeface="Arial"/>
              </a:rPr>
              <a:t>just under  </a:t>
            </a:r>
            <a:r>
              <a:rPr sz="3000" b="1" spc="-5" dirty="0">
                <a:latin typeface="Arial"/>
                <a:cs typeface="Arial"/>
              </a:rPr>
              <a:t>the directory </a:t>
            </a:r>
            <a:r>
              <a:rPr sz="3000" b="1" dirty="0">
                <a:latin typeface="Arial"/>
                <a:cs typeface="Arial"/>
              </a:rPr>
              <a:t>root (/). </a:t>
            </a:r>
            <a:r>
              <a:rPr sz="3000" b="1" spc="-5" dirty="0">
                <a:latin typeface="Arial"/>
                <a:cs typeface="Arial"/>
              </a:rPr>
              <a:t>If </a:t>
            </a:r>
            <a:r>
              <a:rPr sz="3000" b="1" spc="-10" dirty="0">
                <a:latin typeface="Arial"/>
                <a:cs typeface="Arial"/>
              </a:rPr>
              <a:t>we </a:t>
            </a:r>
            <a:r>
              <a:rPr sz="3000" b="1" spc="-5" dirty="0">
                <a:latin typeface="Arial"/>
                <a:cs typeface="Arial"/>
              </a:rPr>
              <a:t>write the </a:t>
            </a:r>
            <a:r>
              <a:rPr sz="3000" b="1" dirty="0">
                <a:latin typeface="Arial"/>
                <a:cs typeface="Arial"/>
              </a:rPr>
              <a:t>name of </a:t>
            </a:r>
            <a:r>
              <a:rPr sz="3000" b="1" spc="-5" dirty="0">
                <a:latin typeface="Arial"/>
                <a:cs typeface="Arial"/>
              </a:rPr>
              <a:t>the </a:t>
            </a:r>
            <a:r>
              <a:rPr sz="3000" b="1" dirty="0">
                <a:latin typeface="Arial"/>
                <a:cs typeface="Arial"/>
              </a:rPr>
              <a:t>home  </a:t>
            </a:r>
            <a:r>
              <a:rPr sz="3000" b="1" spc="-5" dirty="0">
                <a:latin typeface="Arial"/>
                <a:cs typeface="Arial"/>
              </a:rPr>
              <a:t>directory </a:t>
            </a:r>
            <a:r>
              <a:rPr sz="3000" b="1" dirty="0">
                <a:latin typeface="Arial"/>
                <a:cs typeface="Arial"/>
              </a:rPr>
              <a:t>just after the root </a:t>
            </a:r>
            <a:r>
              <a:rPr sz="3000" b="1" spc="-25" dirty="0">
                <a:latin typeface="Arial"/>
                <a:cs typeface="Arial"/>
              </a:rPr>
              <a:t>directory, </a:t>
            </a:r>
            <a:r>
              <a:rPr sz="3000" b="1" dirty="0">
                <a:latin typeface="Arial"/>
                <a:cs typeface="Arial"/>
              </a:rPr>
              <a:t>we get the absolute  </a:t>
            </a:r>
            <a:r>
              <a:rPr sz="3000" b="1" spc="-5" dirty="0">
                <a:latin typeface="Arial"/>
                <a:cs typeface="Arial"/>
              </a:rPr>
              <a:t>path of the home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directory.</a:t>
            </a:r>
            <a:endParaRPr sz="3000">
              <a:latin typeface="Arial"/>
              <a:cs typeface="Arial"/>
            </a:endParaRPr>
          </a:p>
          <a:p>
            <a:pPr marL="464820" marR="8255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333"/>
              <a:buFont typeface="Wingdings"/>
              <a:buChar char=""/>
              <a:tabLst>
                <a:tab pos="465455" algn="l"/>
              </a:tabLst>
            </a:pPr>
            <a:r>
              <a:rPr sz="3000" b="1" spc="-5" dirty="0">
                <a:latin typeface="Arial"/>
                <a:cs typeface="Arial"/>
              </a:rPr>
              <a:t>If </a:t>
            </a:r>
            <a:r>
              <a:rPr sz="3000" b="1" spc="-10" dirty="0">
                <a:latin typeface="Arial"/>
                <a:cs typeface="Arial"/>
              </a:rPr>
              <a:t>we </a:t>
            </a:r>
            <a:r>
              <a:rPr sz="3000" b="1" spc="-5" dirty="0">
                <a:latin typeface="Arial"/>
                <a:cs typeface="Arial"/>
              </a:rPr>
              <a:t>write </a:t>
            </a:r>
            <a:r>
              <a:rPr sz="3000" b="1" dirty="0">
                <a:latin typeface="Arial"/>
                <a:cs typeface="Arial"/>
              </a:rPr>
              <a:t>the name of the user’s </a:t>
            </a:r>
            <a:r>
              <a:rPr sz="3000" b="1" spc="-5" dirty="0">
                <a:latin typeface="Arial"/>
                <a:cs typeface="Arial"/>
              </a:rPr>
              <a:t>home directory </a:t>
            </a:r>
            <a:r>
              <a:rPr sz="3000" b="1" dirty="0">
                <a:latin typeface="Arial"/>
                <a:cs typeface="Arial"/>
              </a:rPr>
              <a:t>just after  </a:t>
            </a:r>
            <a:r>
              <a:rPr sz="3000" b="1" spc="-5" dirty="0">
                <a:latin typeface="Arial"/>
                <a:cs typeface="Arial"/>
              </a:rPr>
              <a:t>the absolute </a:t>
            </a:r>
            <a:r>
              <a:rPr sz="3000" b="1" dirty="0">
                <a:latin typeface="Arial"/>
                <a:cs typeface="Arial"/>
              </a:rPr>
              <a:t>path of </a:t>
            </a:r>
            <a:r>
              <a:rPr sz="3000" b="1" spc="-5" dirty="0">
                <a:latin typeface="Arial"/>
                <a:cs typeface="Arial"/>
              </a:rPr>
              <a:t>the </a:t>
            </a:r>
            <a:r>
              <a:rPr sz="3000" b="1" dirty="0">
                <a:latin typeface="Arial"/>
                <a:cs typeface="Arial"/>
              </a:rPr>
              <a:t>home </a:t>
            </a:r>
            <a:r>
              <a:rPr sz="3000" b="1" spc="-25" dirty="0">
                <a:latin typeface="Arial"/>
                <a:cs typeface="Arial"/>
              </a:rPr>
              <a:t>directory, </a:t>
            </a:r>
            <a:r>
              <a:rPr sz="3000" b="1" spc="-10" dirty="0">
                <a:latin typeface="Arial"/>
                <a:cs typeface="Arial"/>
              </a:rPr>
              <a:t>we </a:t>
            </a:r>
            <a:r>
              <a:rPr sz="3000" b="1" spc="-5" dirty="0">
                <a:latin typeface="Arial"/>
                <a:cs typeface="Arial"/>
              </a:rPr>
              <a:t>get the  </a:t>
            </a:r>
            <a:r>
              <a:rPr sz="3000" b="1" dirty="0">
                <a:latin typeface="Arial"/>
                <a:cs typeface="Arial"/>
              </a:rPr>
              <a:t>absolute path of </a:t>
            </a:r>
            <a:r>
              <a:rPr sz="3000" b="1" spc="-5" dirty="0">
                <a:latin typeface="Arial"/>
                <a:cs typeface="Arial"/>
              </a:rPr>
              <a:t>the user’s home </a:t>
            </a:r>
            <a:r>
              <a:rPr sz="3000" b="1" spc="-25" dirty="0">
                <a:latin typeface="Arial"/>
                <a:cs typeface="Arial"/>
              </a:rPr>
              <a:t>directory. </a:t>
            </a:r>
            <a:r>
              <a:rPr sz="3000" b="1" dirty="0">
                <a:latin typeface="Arial"/>
                <a:cs typeface="Arial"/>
              </a:rPr>
              <a:t>By default,  Linux uses </a:t>
            </a:r>
            <a:r>
              <a:rPr sz="3000" b="1" spc="-5" dirty="0">
                <a:latin typeface="Arial"/>
                <a:cs typeface="Arial"/>
              </a:rPr>
              <a:t>user’s username to create user’s </a:t>
            </a:r>
            <a:r>
              <a:rPr sz="3000" b="1" dirty="0">
                <a:latin typeface="Arial"/>
                <a:cs typeface="Arial"/>
              </a:rPr>
              <a:t>home  </a:t>
            </a:r>
            <a:r>
              <a:rPr sz="3000" b="1" spc="-25" dirty="0">
                <a:latin typeface="Arial"/>
                <a:cs typeface="Arial"/>
              </a:rPr>
              <a:t>directory. </a:t>
            </a:r>
            <a:r>
              <a:rPr sz="3000" b="1" spc="-5" dirty="0">
                <a:latin typeface="Arial"/>
                <a:cs typeface="Arial"/>
              </a:rPr>
              <a:t>In </a:t>
            </a:r>
            <a:r>
              <a:rPr sz="3000" b="1" dirty="0">
                <a:latin typeface="Arial"/>
                <a:cs typeface="Arial"/>
              </a:rPr>
              <a:t>this </a:t>
            </a:r>
            <a:r>
              <a:rPr sz="3000" b="1" spc="-5" dirty="0">
                <a:latin typeface="Arial"/>
                <a:cs typeface="Arial"/>
              </a:rPr>
              <a:t>example, username </a:t>
            </a:r>
            <a:r>
              <a:rPr sz="3000" b="1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Raman, hence the  name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its home directory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also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Raman.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186" y="48259"/>
            <a:ext cx="11321415" cy="391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Following the same </a:t>
            </a:r>
            <a:r>
              <a:rPr sz="3600" b="1" dirty="0">
                <a:latin typeface="Arial"/>
                <a:cs typeface="Arial"/>
              </a:rPr>
              <a:t>track, </a:t>
            </a:r>
            <a:r>
              <a:rPr sz="3600" b="1" spc="-5" dirty="0">
                <a:latin typeface="Arial"/>
                <a:cs typeface="Arial"/>
              </a:rPr>
              <a:t>if we write the name of  the </a:t>
            </a:r>
            <a:r>
              <a:rPr sz="3600" b="1" dirty="0">
                <a:latin typeface="Arial"/>
                <a:cs typeface="Arial"/>
              </a:rPr>
              <a:t>directory </a:t>
            </a:r>
            <a:r>
              <a:rPr sz="3600" b="1" spc="-5" dirty="0">
                <a:latin typeface="Arial"/>
                <a:cs typeface="Arial"/>
              </a:rPr>
              <a:t>or file which is </a:t>
            </a:r>
            <a:r>
              <a:rPr sz="3600" b="1" dirty="0">
                <a:latin typeface="Arial"/>
                <a:cs typeface="Arial"/>
              </a:rPr>
              <a:t>created </a:t>
            </a: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dirty="0">
                <a:latin typeface="Arial"/>
                <a:cs typeface="Arial"/>
              </a:rPr>
              <a:t>user’s  </a:t>
            </a:r>
            <a:r>
              <a:rPr sz="3600" b="1" spc="-5" dirty="0">
                <a:latin typeface="Arial"/>
                <a:cs typeface="Arial"/>
              </a:rPr>
              <a:t>home directory </a:t>
            </a:r>
            <a:r>
              <a:rPr sz="3600" b="1" dirty="0">
                <a:latin typeface="Arial"/>
                <a:cs typeface="Arial"/>
              </a:rPr>
              <a:t>just </a:t>
            </a:r>
            <a:r>
              <a:rPr sz="3600" b="1" spc="-5" dirty="0">
                <a:latin typeface="Arial"/>
                <a:cs typeface="Arial"/>
              </a:rPr>
              <a:t>after the absolute </a:t>
            </a:r>
            <a:r>
              <a:rPr sz="3600" b="1" dirty="0">
                <a:latin typeface="Arial"/>
                <a:cs typeface="Arial"/>
              </a:rPr>
              <a:t>path </a:t>
            </a:r>
            <a:r>
              <a:rPr sz="3600" b="1" spc="-5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the  </a:t>
            </a:r>
            <a:r>
              <a:rPr sz="3600" b="1" spc="-5" dirty="0">
                <a:latin typeface="Arial"/>
                <a:cs typeface="Arial"/>
              </a:rPr>
              <a:t>user’s home </a:t>
            </a:r>
            <a:r>
              <a:rPr sz="3600" b="1" spc="-30" dirty="0">
                <a:latin typeface="Arial"/>
                <a:cs typeface="Arial"/>
              </a:rPr>
              <a:t>directory, </a:t>
            </a:r>
            <a:r>
              <a:rPr sz="3600" b="1" spc="-5" dirty="0">
                <a:latin typeface="Arial"/>
                <a:cs typeface="Arial"/>
              </a:rPr>
              <a:t>we get the absolute </a:t>
            </a:r>
            <a:r>
              <a:rPr sz="3600" b="1" dirty="0">
                <a:latin typeface="Arial"/>
                <a:cs typeface="Arial"/>
              </a:rPr>
              <a:t>path  </a:t>
            </a:r>
            <a:r>
              <a:rPr sz="3600" b="1" spc="-5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that directory </a:t>
            </a:r>
            <a:r>
              <a:rPr sz="3600" b="1" spc="-5" dirty="0">
                <a:latin typeface="Arial"/>
                <a:cs typeface="Arial"/>
              </a:rPr>
              <a:t>or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file.</a:t>
            </a:r>
            <a:endParaRPr sz="3600" dirty="0">
              <a:latin typeface="Arial"/>
              <a:cs typeface="Arial"/>
            </a:endParaRPr>
          </a:p>
          <a:p>
            <a:pPr marL="464820" marR="6985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dirty="0">
                <a:latin typeface="Arial"/>
                <a:cs typeface="Arial"/>
              </a:rPr>
              <a:t>this </a:t>
            </a:r>
            <a:r>
              <a:rPr sz="3600" b="1" spc="-5" dirty="0">
                <a:latin typeface="Arial"/>
                <a:cs typeface="Arial"/>
              </a:rPr>
              <a:t>example, </a:t>
            </a:r>
            <a:r>
              <a:rPr sz="3600" b="1" dirty="0">
                <a:latin typeface="Arial"/>
                <a:cs typeface="Arial"/>
              </a:rPr>
              <a:t>absolute path </a:t>
            </a:r>
            <a:r>
              <a:rPr sz="3600" b="1" spc="-5" dirty="0">
                <a:latin typeface="Arial"/>
                <a:cs typeface="Arial"/>
              </a:rPr>
              <a:t>of the directory  </a:t>
            </a:r>
            <a:r>
              <a:rPr sz="3600" b="1" dirty="0">
                <a:latin typeface="Arial"/>
                <a:cs typeface="Arial"/>
              </a:rPr>
              <a:t>test </a:t>
            </a:r>
            <a:r>
              <a:rPr sz="3600" b="1" spc="-5" dirty="0">
                <a:latin typeface="Arial"/>
                <a:cs typeface="Arial"/>
              </a:rPr>
              <a:t>will be;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/home/raman/test.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3289" y="526161"/>
            <a:ext cx="6782249" cy="391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69" y="217917"/>
            <a:ext cx="3048002" cy="47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5500"/>
            <a:ext cx="11160760" cy="451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273050" indent="-452755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First forward </a:t>
            </a:r>
            <a:r>
              <a:rPr sz="3200" b="1" spc="-5" dirty="0">
                <a:latin typeface="Arial"/>
                <a:cs typeface="Arial"/>
              </a:rPr>
              <a:t>slash </a:t>
            </a:r>
            <a:r>
              <a:rPr sz="3200" b="1" dirty="0">
                <a:latin typeface="Arial"/>
                <a:cs typeface="Arial"/>
              </a:rPr>
              <a:t>(/) in the absolute path </a:t>
            </a:r>
            <a:r>
              <a:rPr sz="3200" b="1" spc="-5" dirty="0">
                <a:latin typeface="Arial"/>
                <a:cs typeface="Arial"/>
              </a:rPr>
              <a:t>represents  </a:t>
            </a:r>
            <a:r>
              <a:rPr sz="3200" b="1" dirty="0">
                <a:latin typeface="Arial"/>
                <a:cs typeface="Arial"/>
              </a:rPr>
              <a:t>the directory root. </a:t>
            </a:r>
            <a:r>
              <a:rPr sz="3200" b="1" spc="-5" dirty="0">
                <a:latin typeface="Arial"/>
                <a:cs typeface="Arial"/>
              </a:rPr>
              <a:t>Besides this, all slashes </a:t>
            </a:r>
            <a:r>
              <a:rPr sz="3200" b="1" dirty="0">
                <a:latin typeface="Arial"/>
                <a:cs typeface="Arial"/>
              </a:rPr>
              <a:t>in the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path  </a:t>
            </a:r>
            <a:r>
              <a:rPr sz="3200" b="1" spc="-5" dirty="0">
                <a:latin typeface="Arial"/>
                <a:cs typeface="Arial"/>
              </a:rPr>
              <a:t>represent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directory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separator.</a:t>
            </a:r>
            <a:endParaRPr sz="3200">
              <a:latin typeface="Arial"/>
              <a:cs typeface="Arial"/>
            </a:endParaRPr>
          </a:p>
          <a:p>
            <a:pPr marL="464820" marR="407034" indent="-452755" algn="just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Besides the </a:t>
            </a:r>
            <a:r>
              <a:rPr sz="3200" b="1" spc="-5" dirty="0">
                <a:latin typeface="Arial"/>
                <a:cs typeface="Arial"/>
              </a:rPr>
              <a:t>last name, </a:t>
            </a:r>
            <a:r>
              <a:rPr sz="3200" b="1" dirty="0">
                <a:latin typeface="Arial"/>
                <a:cs typeface="Arial"/>
              </a:rPr>
              <a:t>all </a:t>
            </a:r>
            <a:r>
              <a:rPr sz="3200" b="1" spc="-5" dirty="0">
                <a:latin typeface="Arial"/>
                <a:cs typeface="Arial"/>
              </a:rPr>
              <a:t>names </a:t>
            </a:r>
            <a:r>
              <a:rPr sz="3200" b="1" dirty="0">
                <a:latin typeface="Arial"/>
                <a:cs typeface="Arial"/>
              </a:rPr>
              <a:t>in the absolute</a:t>
            </a:r>
            <a:r>
              <a:rPr sz="3200" b="1" spc="-1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path  belong to </a:t>
            </a:r>
            <a:r>
              <a:rPr sz="3200" b="1" spc="-5" dirty="0">
                <a:latin typeface="Arial"/>
                <a:cs typeface="Arial"/>
              </a:rPr>
              <a:t>directories. Last name can </a:t>
            </a:r>
            <a:r>
              <a:rPr sz="3200" b="1" dirty="0">
                <a:latin typeface="Arial"/>
                <a:cs typeface="Arial"/>
              </a:rPr>
              <a:t>belong to file or  </a:t>
            </a:r>
            <a:r>
              <a:rPr sz="3200" b="1" spc="-25" dirty="0">
                <a:latin typeface="Arial"/>
                <a:cs typeface="Arial"/>
              </a:rPr>
              <a:t>directory.</a:t>
            </a:r>
            <a:endParaRPr sz="320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In the absolute path, directories </a:t>
            </a:r>
            <a:r>
              <a:rPr sz="3200" b="1" spc="-5" dirty="0">
                <a:latin typeface="Arial"/>
                <a:cs typeface="Arial"/>
              </a:rPr>
              <a:t>names </a:t>
            </a:r>
            <a:r>
              <a:rPr sz="3200" b="1" dirty="0">
                <a:latin typeface="Arial"/>
                <a:cs typeface="Arial"/>
              </a:rPr>
              <a:t>are written in  </a:t>
            </a:r>
            <a:r>
              <a:rPr sz="3200" b="1" spc="-5" dirty="0">
                <a:latin typeface="Arial"/>
                <a:cs typeface="Arial"/>
              </a:rPr>
              <a:t>their hierarchy </a:t>
            </a:r>
            <a:r>
              <a:rPr sz="3200" b="1" spc="-30" dirty="0">
                <a:latin typeface="Arial"/>
                <a:cs typeface="Arial"/>
              </a:rPr>
              <a:t>order. </a:t>
            </a:r>
            <a:r>
              <a:rPr sz="3200" b="1" dirty="0">
                <a:latin typeface="Arial"/>
                <a:cs typeface="Arial"/>
              </a:rPr>
              <a:t>Parent </a:t>
            </a:r>
            <a:r>
              <a:rPr sz="3200" b="1" spc="-15" dirty="0">
                <a:latin typeface="Arial"/>
                <a:cs typeface="Arial"/>
              </a:rPr>
              <a:t>directory’s </a:t>
            </a:r>
            <a:r>
              <a:rPr sz="3200" b="1" spc="-5" dirty="0">
                <a:latin typeface="Arial"/>
                <a:cs typeface="Arial"/>
              </a:rPr>
              <a:t>name is </a:t>
            </a:r>
            <a:r>
              <a:rPr sz="3200" b="1" dirty="0">
                <a:latin typeface="Arial"/>
                <a:cs typeface="Arial"/>
              </a:rPr>
              <a:t>written  in the left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side.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69" y="217917"/>
            <a:ext cx="3048002" cy="47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25500"/>
            <a:ext cx="10846435" cy="3054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276225" indent="-452755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Absolute path does not </a:t>
            </a:r>
            <a:r>
              <a:rPr sz="3200" b="1" spc="-5" dirty="0">
                <a:latin typeface="Arial"/>
                <a:cs typeface="Arial"/>
              </a:rPr>
              <a:t>change </a:t>
            </a:r>
            <a:r>
              <a:rPr sz="3200" b="1" dirty="0">
                <a:latin typeface="Arial"/>
                <a:cs typeface="Arial"/>
              </a:rPr>
              <a:t>when we </a:t>
            </a:r>
            <a:r>
              <a:rPr sz="3200" b="1" spc="-5" dirty="0">
                <a:latin typeface="Arial"/>
                <a:cs typeface="Arial"/>
              </a:rPr>
              <a:t>change</a:t>
            </a:r>
            <a:r>
              <a:rPr sz="3200" b="1" spc="-2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 current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directory.</a:t>
            </a:r>
            <a:endParaRPr sz="3200">
              <a:latin typeface="Arial"/>
              <a:cs typeface="Arial"/>
            </a:endParaRPr>
          </a:p>
          <a:p>
            <a:pPr marL="464820" marR="13208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120" dirty="0">
                <a:latin typeface="Arial"/>
                <a:cs typeface="Arial"/>
              </a:rPr>
              <a:t>To </a:t>
            </a:r>
            <a:r>
              <a:rPr sz="3200" b="1" dirty="0">
                <a:latin typeface="Arial"/>
                <a:cs typeface="Arial"/>
              </a:rPr>
              <a:t>know to the absolute path of the current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directory, 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can </a:t>
            </a:r>
            <a:r>
              <a:rPr sz="3200" b="1" dirty="0">
                <a:latin typeface="Arial"/>
                <a:cs typeface="Arial"/>
              </a:rPr>
              <a:t>use the </a:t>
            </a:r>
            <a:r>
              <a:rPr sz="3200" b="1" spc="-5" dirty="0">
                <a:latin typeface="Arial"/>
                <a:cs typeface="Arial"/>
              </a:rPr>
              <a:t>command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pwd</a:t>
            </a:r>
            <a:endParaRPr sz="320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An absolute path is defined as </a:t>
            </a:r>
            <a:r>
              <a:rPr sz="3200" b="1" spc="-5" dirty="0">
                <a:latin typeface="Arial"/>
                <a:cs typeface="Arial"/>
              </a:rPr>
              <a:t>specifying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2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location  of a </a:t>
            </a:r>
            <a:r>
              <a:rPr sz="3200" b="1" spc="-5" dirty="0">
                <a:latin typeface="Arial"/>
                <a:cs typeface="Arial"/>
              </a:rPr>
              <a:t>file </a:t>
            </a:r>
            <a:r>
              <a:rPr sz="3200" b="1" dirty="0">
                <a:latin typeface="Arial"/>
                <a:cs typeface="Arial"/>
              </a:rPr>
              <a:t>or directory from the root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directory(/).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1949</Words>
  <Application>Microsoft Office PowerPoint</Application>
  <PresentationFormat>Widescreen</PresentationFormat>
  <Paragraphs>105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run the commands listed in the following table.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Changing directory with relative path concept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               - by Harshil Bansal</dc:title>
  <dc:creator>Harshil Bansal</dc:creator>
  <cp:lastModifiedBy>aditi gedam</cp:lastModifiedBy>
  <cp:revision>2</cp:revision>
  <dcterms:created xsi:type="dcterms:W3CDTF">2023-01-16T12:53:53Z</dcterms:created>
  <dcterms:modified xsi:type="dcterms:W3CDTF">2023-01-18T03:20:01Z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2023-01-16T00:00:00Z</vt:filetime>
  </property>
</Properties>
</file>