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2" r:id="rId7"/>
    <p:sldId id="263" r:id="rId8"/>
    <p:sldId id="264" r:id="rId9"/>
    <p:sldId id="265" r:id="rId10"/>
    <p:sldId id="266" r:id="rId11"/>
    <p:sldId id="268" r:id="rId12"/>
    <p:sldId id="267" r:id="rId13"/>
    <p:sldId id="269" r:id="rId14"/>
    <p:sldId id="270" r:id="rId15"/>
    <p:sldId id="271" r:id="rId16"/>
    <p:sldId id="273" r:id="rId17"/>
    <p:sldId id="274" r:id="rId18"/>
    <p:sldId id="275" r:id="rId19"/>
    <p:sldId id="276" r:id="rId20"/>
    <p:sldId id="278" r:id="rId21"/>
    <p:sldId id="277" r:id="rId22"/>
    <p:sldId id="280" r:id="rId23"/>
    <p:sldId id="272" r:id="rId24"/>
    <p:sldId id="281" r:id="rId25"/>
    <p:sldId id="283" r:id="rId26"/>
    <p:sldId id="284" r:id="rId27"/>
    <p:sldId id="282" r:id="rId28"/>
    <p:sldId id="285" r:id="rId29"/>
    <p:sldId id="287" r:id="rId30"/>
    <p:sldId id="288" r:id="rId31"/>
    <p:sldId id="289" r:id="rId32"/>
    <p:sldId id="290" r:id="rId33"/>
    <p:sldId id="291" r:id="rId34"/>
    <p:sldId id="292" r:id="rId35"/>
    <p:sldId id="29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DB4A1-2FBF-3F6A-71F9-28EAB99FE3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340549-6E33-7B53-05A4-3F42B188A5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8A726C-4D25-5E24-E9CC-86405EFB8806}"/>
              </a:ext>
            </a:extLst>
          </p:cNvPr>
          <p:cNvSpPr>
            <a:spLocks noGrp="1"/>
          </p:cNvSpPr>
          <p:nvPr>
            <p:ph type="dt" sz="half" idx="10"/>
          </p:nvPr>
        </p:nvSpPr>
        <p:spPr/>
        <p:txBody>
          <a:bodyPr/>
          <a:lstStyle/>
          <a:p>
            <a:fld id="{D9124043-DBFD-478B-8281-A930280C421A}" type="datetimeFigureOut">
              <a:rPr lang="en-IN" smtClean="0"/>
              <a:t>15-02-2023</a:t>
            </a:fld>
            <a:endParaRPr lang="en-IN"/>
          </a:p>
        </p:txBody>
      </p:sp>
      <p:sp>
        <p:nvSpPr>
          <p:cNvPr id="5" name="Footer Placeholder 4">
            <a:extLst>
              <a:ext uri="{FF2B5EF4-FFF2-40B4-BE49-F238E27FC236}">
                <a16:creationId xmlns:a16="http://schemas.microsoft.com/office/drawing/2014/main" id="{F28549FE-6656-1ED4-5B8B-8B84B3D4A2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D207C2-E94D-3C2E-6E5B-5C9E852EE851}"/>
              </a:ext>
            </a:extLst>
          </p:cNvPr>
          <p:cNvSpPr>
            <a:spLocks noGrp="1"/>
          </p:cNvSpPr>
          <p:nvPr>
            <p:ph type="sldNum" sz="quarter" idx="12"/>
          </p:nvPr>
        </p:nvSpPr>
        <p:spPr/>
        <p:txBody>
          <a:bodyPr/>
          <a:lstStyle/>
          <a:p>
            <a:fld id="{9B06BA7E-BF04-4AAD-BCA8-88DE37343552}" type="slidenum">
              <a:rPr lang="en-IN" smtClean="0"/>
              <a:t>‹#›</a:t>
            </a:fld>
            <a:endParaRPr lang="en-IN"/>
          </a:p>
        </p:txBody>
      </p:sp>
    </p:spTree>
    <p:extLst>
      <p:ext uri="{BB962C8B-B14F-4D97-AF65-F5344CB8AC3E}">
        <p14:creationId xmlns:p14="http://schemas.microsoft.com/office/powerpoint/2010/main" val="807762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A659-EDB9-71EB-A4CA-8CCFB02218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7B904F-11B6-668C-D59D-229C374AD6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4FD06A-B408-317F-4F53-60BB2D5572D4}"/>
              </a:ext>
            </a:extLst>
          </p:cNvPr>
          <p:cNvSpPr>
            <a:spLocks noGrp="1"/>
          </p:cNvSpPr>
          <p:nvPr>
            <p:ph type="dt" sz="half" idx="10"/>
          </p:nvPr>
        </p:nvSpPr>
        <p:spPr/>
        <p:txBody>
          <a:bodyPr/>
          <a:lstStyle/>
          <a:p>
            <a:fld id="{D9124043-DBFD-478B-8281-A930280C421A}" type="datetimeFigureOut">
              <a:rPr lang="en-IN" smtClean="0"/>
              <a:t>15-02-2023</a:t>
            </a:fld>
            <a:endParaRPr lang="en-IN"/>
          </a:p>
        </p:txBody>
      </p:sp>
      <p:sp>
        <p:nvSpPr>
          <p:cNvPr id="5" name="Footer Placeholder 4">
            <a:extLst>
              <a:ext uri="{FF2B5EF4-FFF2-40B4-BE49-F238E27FC236}">
                <a16:creationId xmlns:a16="http://schemas.microsoft.com/office/drawing/2014/main" id="{77C5649F-21B6-8AD2-823E-0B21713AB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51E46E-E0C1-46CF-FCDB-2BC72628E99A}"/>
              </a:ext>
            </a:extLst>
          </p:cNvPr>
          <p:cNvSpPr>
            <a:spLocks noGrp="1"/>
          </p:cNvSpPr>
          <p:nvPr>
            <p:ph type="sldNum" sz="quarter" idx="12"/>
          </p:nvPr>
        </p:nvSpPr>
        <p:spPr/>
        <p:txBody>
          <a:bodyPr/>
          <a:lstStyle/>
          <a:p>
            <a:fld id="{9B06BA7E-BF04-4AAD-BCA8-88DE37343552}" type="slidenum">
              <a:rPr lang="en-IN" smtClean="0"/>
              <a:t>‹#›</a:t>
            </a:fld>
            <a:endParaRPr lang="en-IN"/>
          </a:p>
        </p:txBody>
      </p:sp>
    </p:spTree>
    <p:extLst>
      <p:ext uri="{BB962C8B-B14F-4D97-AF65-F5344CB8AC3E}">
        <p14:creationId xmlns:p14="http://schemas.microsoft.com/office/powerpoint/2010/main" val="64761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699C3E-6051-6334-5AAE-4C43B706A5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C1B1E0-33C3-6EEE-E6B0-994F09852E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5BDFA3-EDE4-8839-1EAF-08F71C127A08}"/>
              </a:ext>
            </a:extLst>
          </p:cNvPr>
          <p:cNvSpPr>
            <a:spLocks noGrp="1"/>
          </p:cNvSpPr>
          <p:nvPr>
            <p:ph type="dt" sz="half" idx="10"/>
          </p:nvPr>
        </p:nvSpPr>
        <p:spPr/>
        <p:txBody>
          <a:bodyPr/>
          <a:lstStyle/>
          <a:p>
            <a:fld id="{D9124043-DBFD-478B-8281-A930280C421A}" type="datetimeFigureOut">
              <a:rPr lang="en-IN" smtClean="0"/>
              <a:t>15-02-2023</a:t>
            </a:fld>
            <a:endParaRPr lang="en-IN"/>
          </a:p>
        </p:txBody>
      </p:sp>
      <p:sp>
        <p:nvSpPr>
          <p:cNvPr id="5" name="Footer Placeholder 4">
            <a:extLst>
              <a:ext uri="{FF2B5EF4-FFF2-40B4-BE49-F238E27FC236}">
                <a16:creationId xmlns:a16="http://schemas.microsoft.com/office/drawing/2014/main" id="{16430DD1-F04E-E9FB-6C67-4CBE0DB783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542D89-0180-D35E-EDDE-49FE8EDC203E}"/>
              </a:ext>
            </a:extLst>
          </p:cNvPr>
          <p:cNvSpPr>
            <a:spLocks noGrp="1"/>
          </p:cNvSpPr>
          <p:nvPr>
            <p:ph type="sldNum" sz="quarter" idx="12"/>
          </p:nvPr>
        </p:nvSpPr>
        <p:spPr/>
        <p:txBody>
          <a:bodyPr/>
          <a:lstStyle/>
          <a:p>
            <a:fld id="{9B06BA7E-BF04-4AAD-BCA8-88DE37343552}" type="slidenum">
              <a:rPr lang="en-IN" smtClean="0"/>
              <a:t>‹#›</a:t>
            </a:fld>
            <a:endParaRPr lang="en-IN"/>
          </a:p>
        </p:txBody>
      </p:sp>
    </p:spTree>
    <p:extLst>
      <p:ext uri="{BB962C8B-B14F-4D97-AF65-F5344CB8AC3E}">
        <p14:creationId xmlns:p14="http://schemas.microsoft.com/office/powerpoint/2010/main" val="136017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1FBC-96D2-36E5-3833-DE2B651819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A7640B-D9FE-487B-B8CD-8DC172F921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B565D2-7D47-4BB1-9199-4ADC80A7588F}"/>
              </a:ext>
            </a:extLst>
          </p:cNvPr>
          <p:cNvSpPr>
            <a:spLocks noGrp="1"/>
          </p:cNvSpPr>
          <p:nvPr>
            <p:ph type="dt" sz="half" idx="10"/>
          </p:nvPr>
        </p:nvSpPr>
        <p:spPr/>
        <p:txBody>
          <a:bodyPr/>
          <a:lstStyle/>
          <a:p>
            <a:fld id="{D9124043-DBFD-478B-8281-A930280C421A}" type="datetimeFigureOut">
              <a:rPr lang="en-IN" smtClean="0"/>
              <a:t>15-02-2023</a:t>
            </a:fld>
            <a:endParaRPr lang="en-IN"/>
          </a:p>
        </p:txBody>
      </p:sp>
      <p:sp>
        <p:nvSpPr>
          <p:cNvPr id="5" name="Footer Placeholder 4">
            <a:extLst>
              <a:ext uri="{FF2B5EF4-FFF2-40B4-BE49-F238E27FC236}">
                <a16:creationId xmlns:a16="http://schemas.microsoft.com/office/drawing/2014/main" id="{BF4EE586-3573-DB68-C55E-0C7B027156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63E1D4-B161-189A-4009-5B95BBFBBD58}"/>
              </a:ext>
            </a:extLst>
          </p:cNvPr>
          <p:cNvSpPr>
            <a:spLocks noGrp="1"/>
          </p:cNvSpPr>
          <p:nvPr>
            <p:ph type="sldNum" sz="quarter" idx="12"/>
          </p:nvPr>
        </p:nvSpPr>
        <p:spPr/>
        <p:txBody>
          <a:bodyPr/>
          <a:lstStyle/>
          <a:p>
            <a:fld id="{9B06BA7E-BF04-4AAD-BCA8-88DE37343552}" type="slidenum">
              <a:rPr lang="en-IN" smtClean="0"/>
              <a:t>‹#›</a:t>
            </a:fld>
            <a:endParaRPr lang="en-IN"/>
          </a:p>
        </p:txBody>
      </p:sp>
    </p:spTree>
    <p:extLst>
      <p:ext uri="{BB962C8B-B14F-4D97-AF65-F5344CB8AC3E}">
        <p14:creationId xmlns:p14="http://schemas.microsoft.com/office/powerpoint/2010/main" val="465580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80D3-5419-9BDC-2DB7-2C7907374C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0A6DA0-FFAE-64D8-33FC-196F47D4F6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BC7482-77EB-B158-A52B-84EE9585C43B}"/>
              </a:ext>
            </a:extLst>
          </p:cNvPr>
          <p:cNvSpPr>
            <a:spLocks noGrp="1"/>
          </p:cNvSpPr>
          <p:nvPr>
            <p:ph type="dt" sz="half" idx="10"/>
          </p:nvPr>
        </p:nvSpPr>
        <p:spPr/>
        <p:txBody>
          <a:bodyPr/>
          <a:lstStyle/>
          <a:p>
            <a:fld id="{D9124043-DBFD-478B-8281-A930280C421A}" type="datetimeFigureOut">
              <a:rPr lang="en-IN" smtClean="0"/>
              <a:t>15-02-2023</a:t>
            </a:fld>
            <a:endParaRPr lang="en-IN"/>
          </a:p>
        </p:txBody>
      </p:sp>
      <p:sp>
        <p:nvSpPr>
          <p:cNvPr id="5" name="Footer Placeholder 4">
            <a:extLst>
              <a:ext uri="{FF2B5EF4-FFF2-40B4-BE49-F238E27FC236}">
                <a16:creationId xmlns:a16="http://schemas.microsoft.com/office/drawing/2014/main" id="{072E4731-CD72-B739-842A-CB296A6899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B47C0C-F0DE-5C11-5C2F-BD230B3E7065}"/>
              </a:ext>
            </a:extLst>
          </p:cNvPr>
          <p:cNvSpPr>
            <a:spLocks noGrp="1"/>
          </p:cNvSpPr>
          <p:nvPr>
            <p:ph type="sldNum" sz="quarter" idx="12"/>
          </p:nvPr>
        </p:nvSpPr>
        <p:spPr/>
        <p:txBody>
          <a:bodyPr/>
          <a:lstStyle/>
          <a:p>
            <a:fld id="{9B06BA7E-BF04-4AAD-BCA8-88DE37343552}" type="slidenum">
              <a:rPr lang="en-IN" smtClean="0"/>
              <a:t>‹#›</a:t>
            </a:fld>
            <a:endParaRPr lang="en-IN"/>
          </a:p>
        </p:txBody>
      </p:sp>
    </p:spTree>
    <p:extLst>
      <p:ext uri="{BB962C8B-B14F-4D97-AF65-F5344CB8AC3E}">
        <p14:creationId xmlns:p14="http://schemas.microsoft.com/office/powerpoint/2010/main" val="1932644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EA3AD-6EB2-96AD-AFAC-E424E2C1EE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0BFE46-D6A1-BB3D-71BA-7162942A7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F7239C-5984-2986-DCEB-9641536348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379CCC2-26B3-E8D3-D7FE-9EF60D66F8D2}"/>
              </a:ext>
            </a:extLst>
          </p:cNvPr>
          <p:cNvSpPr>
            <a:spLocks noGrp="1"/>
          </p:cNvSpPr>
          <p:nvPr>
            <p:ph type="dt" sz="half" idx="10"/>
          </p:nvPr>
        </p:nvSpPr>
        <p:spPr/>
        <p:txBody>
          <a:bodyPr/>
          <a:lstStyle/>
          <a:p>
            <a:fld id="{D9124043-DBFD-478B-8281-A930280C421A}" type="datetimeFigureOut">
              <a:rPr lang="en-IN" smtClean="0"/>
              <a:t>15-02-2023</a:t>
            </a:fld>
            <a:endParaRPr lang="en-IN"/>
          </a:p>
        </p:txBody>
      </p:sp>
      <p:sp>
        <p:nvSpPr>
          <p:cNvPr id="6" name="Footer Placeholder 5">
            <a:extLst>
              <a:ext uri="{FF2B5EF4-FFF2-40B4-BE49-F238E27FC236}">
                <a16:creationId xmlns:a16="http://schemas.microsoft.com/office/drawing/2014/main" id="{C842C5AC-6494-A9DB-F0DC-2FFA090F56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FBAB55-0238-B66C-62E1-8CEBF3DCDEEA}"/>
              </a:ext>
            </a:extLst>
          </p:cNvPr>
          <p:cNvSpPr>
            <a:spLocks noGrp="1"/>
          </p:cNvSpPr>
          <p:nvPr>
            <p:ph type="sldNum" sz="quarter" idx="12"/>
          </p:nvPr>
        </p:nvSpPr>
        <p:spPr/>
        <p:txBody>
          <a:bodyPr/>
          <a:lstStyle/>
          <a:p>
            <a:fld id="{9B06BA7E-BF04-4AAD-BCA8-88DE37343552}" type="slidenum">
              <a:rPr lang="en-IN" smtClean="0"/>
              <a:t>‹#›</a:t>
            </a:fld>
            <a:endParaRPr lang="en-IN"/>
          </a:p>
        </p:txBody>
      </p:sp>
    </p:spTree>
    <p:extLst>
      <p:ext uri="{BB962C8B-B14F-4D97-AF65-F5344CB8AC3E}">
        <p14:creationId xmlns:p14="http://schemas.microsoft.com/office/powerpoint/2010/main" val="1313484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CAD2F-0F88-7148-880A-BE09E438B5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2C93B1-67F3-51C9-7E6A-0885F901C4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50326B-4058-4543-EBCB-4F32CB2BC8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004467-3365-A333-E25D-1B55E5F345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D576FA-20E1-EA49-7428-BB267EB0CB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FFCA2-299C-23CC-2D00-F8E4BE846FDE}"/>
              </a:ext>
            </a:extLst>
          </p:cNvPr>
          <p:cNvSpPr>
            <a:spLocks noGrp="1"/>
          </p:cNvSpPr>
          <p:nvPr>
            <p:ph type="dt" sz="half" idx="10"/>
          </p:nvPr>
        </p:nvSpPr>
        <p:spPr/>
        <p:txBody>
          <a:bodyPr/>
          <a:lstStyle/>
          <a:p>
            <a:fld id="{D9124043-DBFD-478B-8281-A930280C421A}" type="datetimeFigureOut">
              <a:rPr lang="en-IN" smtClean="0"/>
              <a:t>15-02-2023</a:t>
            </a:fld>
            <a:endParaRPr lang="en-IN"/>
          </a:p>
        </p:txBody>
      </p:sp>
      <p:sp>
        <p:nvSpPr>
          <p:cNvPr id="8" name="Footer Placeholder 7">
            <a:extLst>
              <a:ext uri="{FF2B5EF4-FFF2-40B4-BE49-F238E27FC236}">
                <a16:creationId xmlns:a16="http://schemas.microsoft.com/office/drawing/2014/main" id="{30EE94AA-4FD7-2933-3FBD-1B63110E730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C71990-AC56-DB2C-2165-08BEFD79D7D6}"/>
              </a:ext>
            </a:extLst>
          </p:cNvPr>
          <p:cNvSpPr>
            <a:spLocks noGrp="1"/>
          </p:cNvSpPr>
          <p:nvPr>
            <p:ph type="sldNum" sz="quarter" idx="12"/>
          </p:nvPr>
        </p:nvSpPr>
        <p:spPr/>
        <p:txBody>
          <a:bodyPr/>
          <a:lstStyle/>
          <a:p>
            <a:fld id="{9B06BA7E-BF04-4AAD-BCA8-88DE37343552}" type="slidenum">
              <a:rPr lang="en-IN" smtClean="0"/>
              <a:t>‹#›</a:t>
            </a:fld>
            <a:endParaRPr lang="en-IN"/>
          </a:p>
        </p:txBody>
      </p:sp>
    </p:spTree>
    <p:extLst>
      <p:ext uri="{BB962C8B-B14F-4D97-AF65-F5344CB8AC3E}">
        <p14:creationId xmlns:p14="http://schemas.microsoft.com/office/powerpoint/2010/main" val="351545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4EEE-A016-2052-056D-6AAA0E1E40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57E265-4A1B-4661-2384-759081F4E66C}"/>
              </a:ext>
            </a:extLst>
          </p:cNvPr>
          <p:cNvSpPr>
            <a:spLocks noGrp="1"/>
          </p:cNvSpPr>
          <p:nvPr>
            <p:ph type="dt" sz="half" idx="10"/>
          </p:nvPr>
        </p:nvSpPr>
        <p:spPr/>
        <p:txBody>
          <a:bodyPr/>
          <a:lstStyle/>
          <a:p>
            <a:fld id="{D9124043-DBFD-478B-8281-A930280C421A}" type="datetimeFigureOut">
              <a:rPr lang="en-IN" smtClean="0"/>
              <a:t>15-02-2023</a:t>
            </a:fld>
            <a:endParaRPr lang="en-IN"/>
          </a:p>
        </p:txBody>
      </p:sp>
      <p:sp>
        <p:nvSpPr>
          <p:cNvPr id="4" name="Footer Placeholder 3">
            <a:extLst>
              <a:ext uri="{FF2B5EF4-FFF2-40B4-BE49-F238E27FC236}">
                <a16:creationId xmlns:a16="http://schemas.microsoft.com/office/drawing/2014/main" id="{7AFB15B8-E978-B932-F62B-CE91F78746D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3BA6F1-2505-453A-CF37-ECACC2B8599A}"/>
              </a:ext>
            </a:extLst>
          </p:cNvPr>
          <p:cNvSpPr>
            <a:spLocks noGrp="1"/>
          </p:cNvSpPr>
          <p:nvPr>
            <p:ph type="sldNum" sz="quarter" idx="12"/>
          </p:nvPr>
        </p:nvSpPr>
        <p:spPr/>
        <p:txBody>
          <a:bodyPr/>
          <a:lstStyle/>
          <a:p>
            <a:fld id="{9B06BA7E-BF04-4AAD-BCA8-88DE37343552}" type="slidenum">
              <a:rPr lang="en-IN" smtClean="0"/>
              <a:t>‹#›</a:t>
            </a:fld>
            <a:endParaRPr lang="en-IN"/>
          </a:p>
        </p:txBody>
      </p:sp>
    </p:spTree>
    <p:extLst>
      <p:ext uri="{BB962C8B-B14F-4D97-AF65-F5344CB8AC3E}">
        <p14:creationId xmlns:p14="http://schemas.microsoft.com/office/powerpoint/2010/main" val="142850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8D11FA-B326-BAC7-E5C9-720021FBCEEE}"/>
              </a:ext>
            </a:extLst>
          </p:cNvPr>
          <p:cNvSpPr>
            <a:spLocks noGrp="1"/>
          </p:cNvSpPr>
          <p:nvPr>
            <p:ph type="dt" sz="half" idx="10"/>
          </p:nvPr>
        </p:nvSpPr>
        <p:spPr/>
        <p:txBody>
          <a:bodyPr/>
          <a:lstStyle/>
          <a:p>
            <a:fld id="{D9124043-DBFD-478B-8281-A930280C421A}" type="datetimeFigureOut">
              <a:rPr lang="en-IN" smtClean="0"/>
              <a:t>15-02-2023</a:t>
            </a:fld>
            <a:endParaRPr lang="en-IN"/>
          </a:p>
        </p:txBody>
      </p:sp>
      <p:sp>
        <p:nvSpPr>
          <p:cNvPr id="3" name="Footer Placeholder 2">
            <a:extLst>
              <a:ext uri="{FF2B5EF4-FFF2-40B4-BE49-F238E27FC236}">
                <a16:creationId xmlns:a16="http://schemas.microsoft.com/office/drawing/2014/main" id="{08DFD558-628B-C87B-FC7A-8F98B231E9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27DD9A-35C4-D164-C8ED-93D831CA63C2}"/>
              </a:ext>
            </a:extLst>
          </p:cNvPr>
          <p:cNvSpPr>
            <a:spLocks noGrp="1"/>
          </p:cNvSpPr>
          <p:nvPr>
            <p:ph type="sldNum" sz="quarter" idx="12"/>
          </p:nvPr>
        </p:nvSpPr>
        <p:spPr/>
        <p:txBody>
          <a:bodyPr/>
          <a:lstStyle/>
          <a:p>
            <a:fld id="{9B06BA7E-BF04-4AAD-BCA8-88DE37343552}" type="slidenum">
              <a:rPr lang="en-IN" smtClean="0"/>
              <a:t>‹#›</a:t>
            </a:fld>
            <a:endParaRPr lang="en-IN"/>
          </a:p>
        </p:txBody>
      </p:sp>
    </p:spTree>
    <p:extLst>
      <p:ext uri="{BB962C8B-B14F-4D97-AF65-F5344CB8AC3E}">
        <p14:creationId xmlns:p14="http://schemas.microsoft.com/office/powerpoint/2010/main" val="3249105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F759-85D0-175F-C009-1B632DBB8E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3A92CD-D684-4A81-C3F2-DF7992997C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06028D-6065-C258-BFB2-CB71FAAAF8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4BBC99-DFAB-E989-19CF-97A63AC90E50}"/>
              </a:ext>
            </a:extLst>
          </p:cNvPr>
          <p:cNvSpPr>
            <a:spLocks noGrp="1"/>
          </p:cNvSpPr>
          <p:nvPr>
            <p:ph type="dt" sz="half" idx="10"/>
          </p:nvPr>
        </p:nvSpPr>
        <p:spPr/>
        <p:txBody>
          <a:bodyPr/>
          <a:lstStyle/>
          <a:p>
            <a:fld id="{D9124043-DBFD-478B-8281-A930280C421A}" type="datetimeFigureOut">
              <a:rPr lang="en-IN" smtClean="0"/>
              <a:t>15-02-2023</a:t>
            </a:fld>
            <a:endParaRPr lang="en-IN"/>
          </a:p>
        </p:txBody>
      </p:sp>
      <p:sp>
        <p:nvSpPr>
          <p:cNvPr id="6" name="Footer Placeholder 5">
            <a:extLst>
              <a:ext uri="{FF2B5EF4-FFF2-40B4-BE49-F238E27FC236}">
                <a16:creationId xmlns:a16="http://schemas.microsoft.com/office/drawing/2014/main" id="{264DD603-FFE8-22A6-9810-DD41AEDFD4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A2436F-ED00-4F08-F353-07D1A3E7163E}"/>
              </a:ext>
            </a:extLst>
          </p:cNvPr>
          <p:cNvSpPr>
            <a:spLocks noGrp="1"/>
          </p:cNvSpPr>
          <p:nvPr>
            <p:ph type="sldNum" sz="quarter" idx="12"/>
          </p:nvPr>
        </p:nvSpPr>
        <p:spPr/>
        <p:txBody>
          <a:bodyPr/>
          <a:lstStyle/>
          <a:p>
            <a:fld id="{9B06BA7E-BF04-4AAD-BCA8-88DE37343552}" type="slidenum">
              <a:rPr lang="en-IN" smtClean="0"/>
              <a:t>‹#›</a:t>
            </a:fld>
            <a:endParaRPr lang="en-IN"/>
          </a:p>
        </p:txBody>
      </p:sp>
    </p:spTree>
    <p:extLst>
      <p:ext uri="{BB962C8B-B14F-4D97-AF65-F5344CB8AC3E}">
        <p14:creationId xmlns:p14="http://schemas.microsoft.com/office/powerpoint/2010/main" val="1110816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0C4F9-E134-35D5-3645-02C66E82E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E65D53-2B6D-2BF1-379B-1B3F34EE49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A2B818-9192-503B-C3AC-BA7B608DA3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400BF-FD3C-3980-ADE1-2C955ACDA4FF}"/>
              </a:ext>
            </a:extLst>
          </p:cNvPr>
          <p:cNvSpPr>
            <a:spLocks noGrp="1"/>
          </p:cNvSpPr>
          <p:nvPr>
            <p:ph type="dt" sz="half" idx="10"/>
          </p:nvPr>
        </p:nvSpPr>
        <p:spPr/>
        <p:txBody>
          <a:bodyPr/>
          <a:lstStyle/>
          <a:p>
            <a:fld id="{D9124043-DBFD-478B-8281-A930280C421A}" type="datetimeFigureOut">
              <a:rPr lang="en-IN" smtClean="0"/>
              <a:t>15-02-2023</a:t>
            </a:fld>
            <a:endParaRPr lang="en-IN"/>
          </a:p>
        </p:txBody>
      </p:sp>
      <p:sp>
        <p:nvSpPr>
          <p:cNvPr id="6" name="Footer Placeholder 5">
            <a:extLst>
              <a:ext uri="{FF2B5EF4-FFF2-40B4-BE49-F238E27FC236}">
                <a16:creationId xmlns:a16="http://schemas.microsoft.com/office/drawing/2014/main" id="{75DE93C5-2C41-AFEA-E508-DEE89769C5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533C55-1AD2-30E9-6E93-20E1F514D575}"/>
              </a:ext>
            </a:extLst>
          </p:cNvPr>
          <p:cNvSpPr>
            <a:spLocks noGrp="1"/>
          </p:cNvSpPr>
          <p:nvPr>
            <p:ph type="sldNum" sz="quarter" idx="12"/>
          </p:nvPr>
        </p:nvSpPr>
        <p:spPr/>
        <p:txBody>
          <a:bodyPr/>
          <a:lstStyle/>
          <a:p>
            <a:fld id="{9B06BA7E-BF04-4AAD-BCA8-88DE37343552}" type="slidenum">
              <a:rPr lang="en-IN" smtClean="0"/>
              <a:t>‹#›</a:t>
            </a:fld>
            <a:endParaRPr lang="en-IN"/>
          </a:p>
        </p:txBody>
      </p:sp>
    </p:spTree>
    <p:extLst>
      <p:ext uri="{BB962C8B-B14F-4D97-AF65-F5344CB8AC3E}">
        <p14:creationId xmlns:p14="http://schemas.microsoft.com/office/powerpoint/2010/main" val="1370374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7ED9DE-1A68-AF3B-7C10-61D5633DB6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AB6403-6CF0-0715-8B36-11FE0D1C0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1327C1-0757-7D01-B917-B735F09D30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124043-DBFD-478B-8281-A930280C421A}" type="datetimeFigureOut">
              <a:rPr lang="en-IN" smtClean="0"/>
              <a:t>15-02-2023</a:t>
            </a:fld>
            <a:endParaRPr lang="en-IN"/>
          </a:p>
        </p:txBody>
      </p:sp>
      <p:sp>
        <p:nvSpPr>
          <p:cNvPr id="5" name="Footer Placeholder 4">
            <a:extLst>
              <a:ext uri="{FF2B5EF4-FFF2-40B4-BE49-F238E27FC236}">
                <a16:creationId xmlns:a16="http://schemas.microsoft.com/office/drawing/2014/main" id="{842E984C-F641-8115-6B40-426F58CD96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18DA519-7DE7-8542-38B0-7D017219B1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6BA7E-BF04-4AAD-BCA8-88DE37343552}" type="slidenum">
              <a:rPr lang="en-IN" smtClean="0"/>
              <a:t>‹#›</a:t>
            </a:fld>
            <a:endParaRPr lang="en-IN"/>
          </a:p>
        </p:txBody>
      </p:sp>
    </p:spTree>
    <p:extLst>
      <p:ext uri="{BB962C8B-B14F-4D97-AF65-F5344CB8AC3E}">
        <p14:creationId xmlns:p14="http://schemas.microsoft.com/office/powerpoint/2010/main" val="353188001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65B11-F7E8-B267-1B2E-E8AEB9441EEA}"/>
              </a:ext>
            </a:extLst>
          </p:cNvPr>
          <p:cNvSpPr>
            <a:spLocks noGrp="1"/>
          </p:cNvSpPr>
          <p:nvPr>
            <p:ph type="ctrTitle"/>
          </p:nvPr>
        </p:nvSpPr>
        <p:spPr/>
        <p:txBody>
          <a:bodyPr>
            <a:normAutofit fontScale="90000"/>
          </a:bodyPr>
          <a:lstStyle/>
          <a:p>
            <a:r>
              <a:rPr lang="en-US" b="0" i="0" dirty="0">
                <a:solidFill>
                  <a:srgbClr val="000000"/>
                </a:solidFill>
                <a:effectLst/>
                <a:latin typeface="Arial" panose="020B0604020202020204" pitchFamily="34" charset="0"/>
              </a:rPr>
              <a:t>Linux File Types, find, locate, Changing Password</a:t>
            </a:r>
            <a:endParaRPr lang="en-IN" dirty="0"/>
          </a:p>
        </p:txBody>
      </p:sp>
      <p:sp>
        <p:nvSpPr>
          <p:cNvPr id="3" name="Subtitle 2">
            <a:extLst>
              <a:ext uri="{FF2B5EF4-FFF2-40B4-BE49-F238E27FC236}">
                <a16:creationId xmlns:a16="http://schemas.microsoft.com/office/drawing/2014/main" id="{E4F10960-4BAA-DB7D-D152-B432EAF9FD85}"/>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677718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8B84D-B16B-D288-17E8-CBF22FC7BBE6}"/>
              </a:ext>
            </a:extLst>
          </p:cNvPr>
          <p:cNvSpPr>
            <a:spLocks noGrp="1"/>
          </p:cNvSpPr>
          <p:nvPr>
            <p:ph type="title"/>
          </p:nvPr>
        </p:nvSpPr>
        <p:spPr/>
        <p:txBody>
          <a:bodyPr/>
          <a:lstStyle/>
          <a:p>
            <a:r>
              <a:rPr lang="en-US" b="1" dirty="0"/>
              <a:t>locate</a:t>
            </a:r>
            <a:endParaRPr lang="en-IN" b="1" dirty="0"/>
          </a:p>
        </p:txBody>
      </p:sp>
      <p:sp>
        <p:nvSpPr>
          <p:cNvPr id="3" name="Content Placeholder 2">
            <a:extLst>
              <a:ext uri="{FF2B5EF4-FFF2-40B4-BE49-F238E27FC236}">
                <a16:creationId xmlns:a16="http://schemas.microsoft.com/office/drawing/2014/main" id="{C6212447-9781-4219-8678-552C5A80BB91}"/>
              </a:ext>
            </a:extLst>
          </p:cNvPr>
          <p:cNvSpPr>
            <a:spLocks noGrp="1"/>
          </p:cNvSpPr>
          <p:nvPr>
            <p:ph idx="1"/>
          </p:nvPr>
        </p:nvSpPr>
        <p:spPr/>
        <p:txBody>
          <a:bodyPr/>
          <a:lstStyle/>
          <a:p>
            <a:r>
              <a:rPr lang="en-US" b="0" i="1" dirty="0">
                <a:solidFill>
                  <a:srgbClr val="273239"/>
                </a:solidFill>
                <a:effectLst/>
                <a:latin typeface="urw-din"/>
              </a:rPr>
              <a:t>locate </a:t>
            </a:r>
            <a:r>
              <a:rPr lang="en-US" b="0" i="0" dirty="0">
                <a:solidFill>
                  <a:srgbClr val="273239"/>
                </a:solidFill>
                <a:effectLst/>
                <a:latin typeface="urw-din"/>
              </a:rPr>
              <a:t>command in Linux is used to find the files by </a:t>
            </a:r>
            <a:r>
              <a:rPr lang="en-US" b="0" i="0" dirty="0" err="1">
                <a:solidFill>
                  <a:srgbClr val="273239"/>
                </a:solidFill>
                <a:effectLst/>
                <a:latin typeface="urw-din"/>
              </a:rPr>
              <a:t>name.Like</a:t>
            </a:r>
            <a:r>
              <a:rPr lang="en-US" b="0" i="0" dirty="0">
                <a:solidFill>
                  <a:srgbClr val="273239"/>
                </a:solidFill>
                <a:effectLst/>
                <a:latin typeface="urw-din"/>
              </a:rPr>
              <a:t> find it also give options to get different info.</a:t>
            </a:r>
          </a:p>
          <a:p>
            <a:endParaRPr lang="en-US" dirty="0">
              <a:solidFill>
                <a:srgbClr val="273239"/>
              </a:solidFill>
              <a:latin typeface="urw-din"/>
            </a:endParaRPr>
          </a:p>
          <a:p>
            <a:pPr marL="0" indent="0">
              <a:buNone/>
            </a:pPr>
            <a:r>
              <a:rPr lang="en-IN" dirty="0"/>
              <a:t>Syntax:</a:t>
            </a:r>
          </a:p>
          <a:p>
            <a:pPr marL="0" indent="0">
              <a:buNone/>
            </a:pPr>
            <a:r>
              <a:rPr lang="en-IN" dirty="0"/>
              <a:t>locate [OPTION]... PATTERN</a:t>
            </a:r>
          </a:p>
          <a:p>
            <a:pPr marL="0" indent="0">
              <a:buNone/>
            </a:pPr>
            <a:r>
              <a:rPr lang="en-IN" dirty="0"/>
              <a:t>Ex. locate sample.txt </a:t>
            </a:r>
          </a:p>
        </p:txBody>
      </p:sp>
    </p:spTree>
    <p:extLst>
      <p:ext uri="{BB962C8B-B14F-4D97-AF65-F5344CB8AC3E}">
        <p14:creationId xmlns:p14="http://schemas.microsoft.com/office/powerpoint/2010/main" val="3362367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8B84D-B16B-D288-17E8-CBF22FC7BBE6}"/>
              </a:ext>
            </a:extLst>
          </p:cNvPr>
          <p:cNvSpPr>
            <a:spLocks noGrp="1"/>
          </p:cNvSpPr>
          <p:nvPr>
            <p:ph type="title"/>
          </p:nvPr>
        </p:nvSpPr>
        <p:spPr/>
        <p:txBody>
          <a:bodyPr/>
          <a:lstStyle/>
          <a:p>
            <a:r>
              <a:rPr lang="en-US" b="1" dirty="0"/>
              <a:t>locate</a:t>
            </a:r>
            <a:endParaRPr lang="en-IN" b="1" dirty="0"/>
          </a:p>
        </p:txBody>
      </p:sp>
      <p:sp>
        <p:nvSpPr>
          <p:cNvPr id="3" name="Content Placeholder 2">
            <a:extLst>
              <a:ext uri="{FF2B5EF4-FFF2-40B4-BE49-F238E27FC236}">
                <a16:creationId xmlns:a16="http://schemas.microsoft.com/office/drawing/2014/main" id="{C6212447-9781-4219-8678-552C5A80BB91}"/>
              </a:ext>
            </a:extLst>
          </p:cNvPr>
          <p:cNvSpPr>
            <a:spLocks noGrp="1"/>
          </p:cNvSpPr>
          <p:nvPr>
            <p:ph idx="1"/>
          </p:nvPr>
        </p:nvSpPr>
        <p:spPr/>
        <p:txBody>
          <a:bodyPr/>
          <a:lstStyle/>
          <a:p>
            <a:r>
              <a:rPr lang="en-US" b="0" i="1" dirty="0">
                <a:solidFill>
                  <a:srgbClr val="273239"/>
                </a:solidFill>
                <a:effectLst/>
                <a:latin typeface="urw-din"/>
              </a:rPr>
              <a:t>locate </a:t>
            </a:r>
            <a:r>
              <a:rPr lang="en-US" b="0" i="0" dirty="0">
                <a:solidFill>
                  <a:srgbClr val="273239"/>
                </a:solidFill>
                <a:effectLst/>
                <a:latin typeface="urw-din"/>
              </a:rPr>
              <a:t>command in Linux is used to find the files by </a:t>
            </a:r>
            <a:r>
              <a:rPr lang="en-US" b="0" i="0" dirty="0" err="1">
                <a:solidFill>
                  <a:srgbClr val="273239"/>
                </a:solidFill>
                <a:effectLst/>
                <a:latin typeface="urw-din"/>
              </a:rPr>
              <a:t>name.Like</a:t>
            </a:r>
            <a:r>
              <a:rPr lang="en-US" b="0" i="0" dirty="0">
                <a:solidFill>
                  <a:srgbClr val="273239"/>
                </a:solidFill>
                <a:effectLst/>
                <a:latin typeface="urw-din"/>
              </a:rPr>
              <a:t> find it also give options to get different info.</a:t>
            </a:r>
          </a:p>
          <a:p>
            <a:endParaRPr lang="en-US" dirty="0">
              <a:solidFill>
                <a:srgbClr val="273239"/>
              </a:solidFill>
              <a:latin typeface="urw-din"/>
            </a:endParaRPr>
          </a:p>
          <a:p>
            <a:pPr marL="0" indent="0">
              <a:buNone/>
            </a:pPr>
            <a:r>
              <a:rPr lang="en-IN" dirty="0"/>
              <a:t>Syntax:</a:t>
            </a:r>
          </a:p>
          <a:p>
            <a:pPr marL="0" indent="0">
              <a:buNone/>
            </a:pPr>
            <a:r>
              <a:rPr lang="en-IN" dirty="0"/>
              <a:t>locate [OPTION]... PATTERN</a:t>
            </a:r>
          </a:p>
          <a:p>
            <a:pPr marL="0" indent="0">
              <a:buNone/>
            </a:pPr>
            <a:r>
              <a:rPr lang="en-IN" dirty="0"/>
              <a:t>Ex. locate sample.txt </a:t>
            </a:r>
          </a:p>
        </p:txBody>
      </p:sp>
      <p:pic>
        <p:nvPicPr>
          <p:cNvPr id="5" name="Picture 4">
            <a:extLst>
              <a:ext uri="{FF2B5EF4-FFF2-40B4-BE49-F238E27FC236}">
                <a16:creationId xmlns:a16="http://schemas.microsoft.com/office/drawing/2014/main" id="{B3E41790-64B7-3BF7-0E67-08160A9E2CB8}"/>
              </a:ext>
            </a:extLst>
          </p:cNvPr>
          <p:cNvPicPr>
            <a:picLocks noChangeAspect="1"/>
          </p:cNvPicPr>
          <p:nvPr/>
        </p:nvPicPr>
        <p:blipFill>
          <a:blip r:embed="rId2"/>
          <a:stretch>
            <a:fillRect/>
          </a:stretch>
        </p:blipFill>
        <p:spPr>
          <a:xfrm>
            <a:off x="838200" y="1388967"/>
            <a:ext cx="9855294" cy="5103908"/>
          </a:xfrm>
          <a:prstGeom prst="rect">
            <a:avLst/>
          </a:prstGeom>
        </p:spPr>
      </p:pic>
    </p:spTree>
    <p:extLst>
      <p:ext uri="{BB962C8B-B14F-4D97-AF65-F5344CB8AC3E}">
        <p14:creationId xmlns:p14="http://schemas.microsoft.com/office/powerpoint/2010/main" val="3139582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70A13-67AC-0CFD-3DC5-648DDEC600B0}"/>
              </a:ext>
            </a:extLst>
          </p:cNvPr>
          <p:cNvSpPr>
            <a:spLocks noGrp="1"/>
          </p:cNvSpPr>
          <p:nvPr>
            <p:ph type="title"/>
          </p:nvPr>
        </p:nvSpPr>
        <p:spPr/>
        <p:txBody>
          <a:bodyPr/>
          <a:lstStyle/>
          <a:p>
            <a:r>
              <a:rPr lang="en-US" b="0" i="0" dirty="0">
                <a:solidFill>
                  <a:srgbClr val="000000"/>
                </a:solidFill>
                <a:effectLst/>
                <a:latin typeface="Arial" panose="020B0604020202020204" pitchFamily="34" charset="0"/>
              </a:rPr>
              <a:t>Changing Password</a:t>
            </a:r>
            <a:endParaRPr lang="en-IN" dirty="0"/>
          </a:p>
        </p:txBody>
      </p:sp>
      <p:sp>
        <p:nvSpPr>
          <p:cNvPr id="3" name="Content Placeholder 2">
            <a:extLst>
              <a:ext uri="{FF2B5EF4-FFF2-40B4-BE49-F238E27FC236}">
                <a16:creationId xmlns:a16="http://schemas.microsoft.com/office/drawing/2014/main" id="{96479FA9-5AD9-13F8-04F7-9B6BF4C2539E}"/>
              </a:ext>
            </a:extLst>
          </p:cNvPr>
          <p:cNvSpPr>
            <a:spLocks noGrp="1"/>
          </p:cNvSpPr>
          <p:nvPr>
            <p:ph idx="1"/>
          </p:nvPr>
        </p:nvSpPr>
        <p:spPr/>
        <p:txBody>
          <a:bodyPr/>
          <a:lstStyle/>
          <a:p>
            <a:r>
              <a:rPr lang="en-US" dirty="0"/>
              <a:t>passwd command in Linux is used to change the user account passwords. The root user reserves the privilege to change the password for any user on the system, while a normal user can only change the account password for his or her own account.</a:t>
            </a:r>
            <a:endParaRPr lang="en-IN" dirty="0"/>
          </a:p>
        </p:txBody>
      </p:sp>
      <p:pic>
        <p:nvPicPr>
          <p:cNvPr id="5" name="Picture 4">
            <a:extLst>
              <a:ext uri="{FF2B5EF4-FFF2-40B4-BE49-F238E27FC236}">
                <a16:creationId xmlns:a16="http://schemas.microsoft.com/office/drawing/2014/main" id="{D33DFA82-63BB-4AAE-A10D-6207027316AE}"/>
              </a:ext>
            </a:extLst>
          </p:cNvPr>
          <p:cNvPicPr>
            <a:picLocks noChangeAspect="1"/>
          </p:cNvPicPr>
          <p:nvPr/>
        </p:nvPicPr>
        <p:blipFill>
          <a:blip r:embed="rId2"/>
          <a:stretch>
            <a:fillRect/>
          </a:stretch>
        </p:blipFill>
        <p:spPr>
          <a:xfrm>
            <a:off x="944627" y="3429000"/>
            <a:ext cx="10409173" cy="2118064"/>
          </a:xfrm>
          <a:prstGeom prst="rect">
            <a:avLst/>
          </a:prstGeom>
        </p:spPr>
      </p:pic>
    </p:spTree>
    <p:extLst>
      <p:ext uri="{BB962C8B-B14F-4D97-AF65-F5344CB8AC3E}">
        <p14:creationId xmlns:p14="http://schemas.microsoft.com/office/powerpoint/2010/main" val="4164116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029DD-D3A9-5367-2BB5-020B916AC19A}"/>
              </a:ext>
            </a:extLst>
          </p:cNvPr>
          <p:cNvSpPr>
            <a:spLocks noGrp="1"/>
          </p:cNvSpPr>
          <p:nvPr>
            <p:ph type="title"/>
          </p:nvPr>
        </p:nvSpPr>
        <p:spPr>
          <a:xfrm>
            <a:off x="838200" y="365125"/>
            <a:ext cx="10349753" cy="2539440"/>
          </a:xfrm>
        </p:spPr>
        <p:txBody>
          <a:bodyPr/>
          <a:lstStyle/>
          <a:p>
            <a:r>
              <a:rPr lang="en-US" b="1" dirty="0"/>
              <a:t>File Display Commands and Redirection</a:t>
            </a:r>
            <a:endParaRPr lang="en-IN" b="1" dirty="0"/>
          </a:p>
        </p:txBody>
      </p:sp>
      <p:sp>
        <p:nvSpPr>
          <p:cNvPr id="3" name="Content Placeholder 2">
            <a:extLst>
              <a:ext uri="{FF2B5EF4-FFF2-40B4-BE49-F238E27FC236}">
                <a16:creationId xmlns:a16="http://schemas.microsoft.com/office/drawing/2014/main" id="{04C493E5-EFAB-18FE-6DBE-9DF2302620E9}"/>
              </a:ext>
            </a:extLst>
          </p:cNvPr>
          <p:cNvSpPr>
            <a:spLocks noGrp="1"/>
          </p:cNvSpPr>
          <p:nvPr>
            <p:ph idx="1"/>
          </p:nvPr>
        </p:nvSpPr>
        <p:spPr>
          <a:xfrm>
            <a:off x="672353" y="3026896"/>
            <a:ext cx="10515600" cy="4351338"/>
          </a:xfrm>
        </p:spPr>
        <p:txBody>
          <a:bodyPr/>
          <a:lstStyle/>
          <a:p>
            <a:endParaRPr lang="en-IN" dirty="0"/>
          </a:p>
        </p:txBody>
      </p:sp>
    </p:spTree>
    <p:extLst>
      <p:ext uri="{BB962C8B-B14F-4D97-AF65-F5344CB8AC3E}">
        <p14:creationId xmlns:p14="http://schemas.microsoft.com/office/powerpoint/2010/main" val="2809719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2BA49-25D0-ECD5-991C-550515A2F209}"/>
              </a:ext>
            </a:extLst>
          </p:cNvPr>
          <p:cNvSpPr>
            <a:spLocks noGrp="1"/>
          </p:cNvSpPr>
          <p:nvPr>
            <p:ph type="title"/>
          </p:nvPr>
        </p:nvSpPr>
        <p:spPr/>
        <p:txBody>
          <a:bodyPr/>
          <a:lstStyle/>
          <a:p>
            <a:r>
              <a:rPr lang="en-US" dirty="0"/>
              <a:t>Cat</a:t>
            </a:r>
            <a:endParaRPr lang="en-IN" dirty="0"/>
          </a:p>
        </p:txBody>
      </p:sp>
      <p:sp>
        <p:nvSpPr>
          <p:cNvPr id="3" name="Content Placeholder 2">
            <a:extLst>
              <a:ext uri="{FF2B5EF4-FFF2-40B4-BE49-F238E27FC236}">
                <a16:creationId xmlns:a16="http://schemas.microsoft.com/office/drawing/2014/main" id="{26E5271E-EFBA-FD76-9D20-0C5E2D9AA0CC}"/>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A42E8E96-3B21-C0CC-0BB4-5AE8B93D7C3E}"/>
              </a:ext>
            </a:extLst>
          </p:cNvPr>
          <p:cNvPicPr>
            <a:picLocks noChangeAspect="1"/>
          </p:cNvPicPr>
          <p:nvPr/>
        </p:nvPicPr>
        <p:blipFill>
          <a:blip r:embed="rId2"/>
          <a:stretch>
            <a:fillRect/>
          </a:stretch>
        </p:blipFill>
        <p:spPr>
          <a:xfrm>
            <a:off x="276034" y="1964633"/>
            <a:ext cx="14133068" cy="4528242"/>
          </a:xfrm>
          <a:prstGeom prst="rect">
            <a:avLst/>
          </a:prstGeom>
        </p:spPr>
      </p:pic>
    </p:spTree>
    <p:extLst>
      <p:ext uri="{BB962C8B-B14F-4D97-AF65-F5344CB8AC3E}">
        <p14:creationId xmlns:p14="http://schemas.microsoft.com/office/powerpoint/2010/main" val="245764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03C19-7BE8-53A0-255D-343612E6CAF0}"/>
              </a:ext>
            </a:extLst>
          </p:cNvPr>
          <p:cNvSpPr>
            <a:spLocks noGrp="1"/>
          </p:cNvSpPr>
          <p:nvPr>
            <p:ph type="title"/>
          </p:nvPr>
        </p:nvSpPr>
        <p:spPr/>
        <p:txBody>
          <a:bodyPr/>
          <a:lstStyle/>
          <a:p>
            <a:r>
              <a:rPr lang="en-IN" b="1" i="0" dirty="0">
                <a:solidFill>
                  <a:srgbClr val="1A202C"/>
                </a:solidFill>
                <a:effectLst/>
                <a:latin typeface="Open Sans" panose="020B0606030504020204" pitchFamily="34" charset="0"/>
              </a:rPr>
              <a:t>Head</a:t>
            </a:r>
            <a:endParaRPr lang="en-IN" dirty="0"/>
          </a:p>
        </p:txBody>
      </p:sp>
      <p:sp>
        <p:nvSpPr>
          <p:cNvPr id="3" name="Content Placeholder 2">
            <a:extLst>
              <a:ext uri="{FF2B5EF4-FFF2-40B4-BE49-F238E27FC236}">
                <a16:creationId xmlns:a16="http://schemas.microsoft.com/office/drawing/2014/main" id="{482E7C0D-0F07-1F72-B84A-041F9601B363}"/>
              </a:ext>
            </a:extLst>
          </p:cNvPr>
          <p:cNvSpPr>
            <a:spLocks noGrp="1"/>
          </p:cNvSpPr>
          <p:nvPr>
            <p:ph idx="1"/>
          </p:nvPr>
        </p:nvSpPr>
        <p:spPr/>
        <p:txBody>
          <a:bodyPr/>
          <a:lstStyle/>
          <a:p>
            <a:pPr marL="0" indent="0">
              <a:buNone/>
            </a:pPr>
            <a:r>
              <a:rPr lang="en-US" dirty="0"/>
              <a:t>Sometimes the information needed is in the first lines of a file. In that case, use the head command to view the first ten lines of a file in Linux.</a:t>
            </a:r>
          </a:p>
          <a:p>
            <a:pPr marL="0" indent="0">
              <a:buNone/>
            </a:pPr>
            <a:r>
              <a:rPr lang="en-US" dirty="0"/>
              <a:t>For example, users can display basic information about the CPU used by viewing the beginning of the /proc/</a:t>
            </a:r>
            <a:r>
              <a:rPr lang="en-US" dirty="0" err="1"/>
              <a:t>cpuinfo</a:t>
            </a:r>
            <a:r>
              <a:rPr lang="en-US" dirty="0"/>
              <a:t> file.</a:t>
            </a:r>
            <a:endParaRPr lang="en-IN" dirty="0"/>
          </a:p>
        </p:txBody>
      </p:sp>
    </p:spTree>
    <p:extLst>
      <p:ext uri="{BB962C8B-B14F-4D97-AF65-F5344CB8AC3E}">
        <p14:creationId xmlns:p14="http://schemas.microsoft.com/office/powerpoint/2010/main" val="2819715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03C19-7BE8-53A0-255D-343612E6CAF0}"/>
              </a:ext>
            </a:extLst>
          </p:cNvPr>
          <p:cNvSpPr>
            <a:spLocks noGrp="1"/>
          </p:cNvSpPr>
          <p:nvPr>
            <p:ph type="title"/>
          </p:nvPr>
        </p:nvSpPr>
        <p:spPr/>
        <p:txBody>
          <a:bodyPr/>
          <a:lstStyle/>
          <a:p>
            <a:r>
              <a:rPr lang="en-IN" b="1" i="0" dirty="0">
                <a:solidFill>
                  <a:srgbClr val="1A202C"/>
                </a:solidFill>
                <a:effectLst/>
                <a:latin typeface="Open Sans" panose="020B0606030504020204" pitchFamily="34" charset="0"/>
              </a:rPr>
              <a:t>Head</a:t>
            </a:r>
            <a:endParaRPr lang="en-IN" dirty="0"/>
          </a:p>
        </p:txBody>
      </p:sp>
      <p:sp>
        <p:nvSpPr>
          <p:cNvPr id="3" name="Content Placeholder 2">
            <a:extLst>
              <a:ext uri="{FF2B5EF4-FFF2-40B4-BE49-F238E27FC236}">
                <a16:creationId xmlns:a16="http://schemas.microsoft.com/office/drawing/2014/main" id="{482E7C0D-0F07-1F72-B84A-041F9601B363}"/>
              </a:ext>
            </a:extLst>
          </p:cNvPr>
          <p:cNvSpPr>
            <a:spLocks noGrp="1"/>
          </p:cNvSpPr>
          <p:nvPr>
            <p:ph idx="1"/>
          </p:nvPr>
        </p:nvSpPr>
        <p:spPr/>
        <p:txBody>
          <a:bodyPr/>
          <a:lstStyle/>
          <a:p>
            <a:pPr marL="0" indent="0">
              <a:buNone/>
            </a:pPr>
            <a:r>
              <a:rPr lang="en-US" dirty="0"/>
              <a:t>Sometimes the information needed is in the first lines of a file. In that case, use the head command to view the first ten lines of a file in Linux.</a:t>
            </a:r>
          </a:p>
          <a:p>
            <a:pPr marL="0" indent="0">
              <a:buNone/>
            </a:pPr>
            <a:r>
              <a:rPr lang="en-US" dirty="0"/>
              <a:t>For example, users can display basic information about the CPU used by viewing the beginning of the /proc/</a:t>
            </a:r>
            <a:r>
              <a:rPr lang="en-US" dirty="0" err="1"/>
              <a:t>cpuinfo</a:t>
            </a:r>
            <a:r>
              <a:rPr lang="en-US" dirty="0"/>
              <a:t> file.</a:t>
            </a:r>
            <a:endParaRPr lang="en-IN" dirty="0"/>
          </a:p>
        </p:txBody>
      </p:sp>
      <p:pic>
        <p:nvPicPr>
          <p:cNvPr id="5" name="Picture 4">
            <a:extLst>
              <a:ext uri="{FF2B5EF4-FFF2-40B4-BE49-F238E27FC236}">
                <a16:creationId xmlns:a16="http://schemas.microsoft.com/office/drawing/2014/main" id="{90CAD4F6-21E8-5323-DFDE-4B96B9D4BA40}"/>
              </a:ext>
            </a:extLst>
          </p:cNvPr>
          <p:cNvPicPr>
            <a:picLocks noChangeAspect="1"/>
          </p:cNvPicPr>
          <p:nvPr/>
        </p:nvPicPr>
        <p:blipFill>
          <a:blip r:embed="rId2"/>
          <a:stretch>
            <a:fillRect/>
          </a:stretch>
        </p:blipFill>
        <p:spPr>
          <a:xfrm>
            <a:off x="406101" y="1813765"/>
            <a:ext cx="11717021" cy="3457482"/>
          </a:xfrm>
          <a:prstGeom prst="rect">
            <a:avLst/>
          </a:prstGeom>
        </p:spPr>
      </p:pic>
    </p:spTree>
    <p:extLst>
      <p:ext uri="{BB962C8B-B14F-4D97-AF65-F5344CB8AC3E}">
        <p14:creationId xmlns:p14="http://schemas.microsoft.com/office/powerpoint/2010/main" val="4017677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03C19-7BE8-53A0-255D-343612E6CAF0}"/>
              </a:ext>
            </a:extLst>
          </p:cNvPr>
          <p:cNvSpPr>
            <a:spLocks noGrp="1"/>
          </p:cNvSpPr>
          <p:nvPr>
            <p:ph type="title"/>
          </p:nvPr>
        </p:nvSpPr>
        <p:spPr/>
        <p:txBody>
          <a:bodyPr/>
          <a:lstStyle/>
          <a:p>
            <a:r>
              <a:rPr lang="en-IN" b="1" dirty="0">
                <a:solidFill>
                  <a:srgbClr val="1A202C"/>
                </a:solidFill>
                <a:latin typeface="Open Sans" panose="020B0606030504020204" pitchFamily="34" charset="0"/>
              </a:rPr>
              <a:t>T</a:t>
            </a:r>
            <a:r>
              <a:rPr lang="en-IN" b="1" i="0" dirty="0">
                <a:solidFill>
                  <a:srgbClr val="1A202C"/>
                </a:solidFill>
                <a:effectLst/>
                <a:latin typeface="Open Sans" panose="020B0606030504020204" pitchFamily="34" charset="0"/>
              </a:rPr>
              <a:t>ail</a:t>
            </a:r>
            <a:endParaRPr lang="en-IN" dirty="0"/>
          </a:p>
        </p:txBody>
      </p:sp>
      <p:sp>
        <p:nvSpPr>
          <p:cNvPr id="3" name="Content Placeholder 2">
            <a:extLst>
              <a:ext uri="{FF2B5EF4-FFF2-40B4-BE49-F238E27FC236}">
                <a16:creationId xmlns:a16="http://schemas.microsoft.com/office/drawing/2014/main" id="{482E7C0D-0F07-1F72-B84A-041F9601B363}"/>
              </a:ext>
            </a:extLst>
          </p:cNvPr>
          <p:cNvSpPr>
            <a:spLocks noGrp="1"/>
          </p:cNvSpPr>
          <p:nvPr>
            <p:ph idx="1"/>
          </p:nvPr>
        </p:nvSpPr>
        <p:spPr/>
        <p:txBody>
          <a:bodyPr/>
          <a:lstStyle/>
          <a:p>
            <a:pPr marL="0" indent="0">
              <a:buNone/>
            </a:pPr>
            <a:r>
              <a:rPr lang="en-US" b="0" i="0" dirty="0">
                <a:solidFill>
                  <a:srgbClr val="1A202C"/>
                </a:solidFill>
                <a:effectLst/>
                <a:latin typeface="Open Sans" panose="020B0606030504020204" pitchFamily="34" charset="0"/>
              </a:rPr>
              <a:t>The </a:t>
            </a:r>
            <a:r>
              <a:rPr lang="en-US" b="0" i="1" dirty="0">
                <a:solidFill>
                  <a:srgbClr val="1A202C"/>
                </a:solidFill>
                <a:effectLst/>
                <a:latin typeface="Open Sans" panose="020B0606030504020204" pitchFamily="34" charset="0"/>
              </a:rPr>
              <a:t>tail</a:t>
            </a:r>
            <a:r>
              <a:rPr lang="en-US" b="0" i="0" dirty="0">
                <a:solidFill>
                  <a:srgbClr val="1A202C"/>
                </a:solidFill>
                <a:effectLst/>
                <a:latin typeface="Open Sans" panose="020B0606030504020204" pitchFamily="34" charset="0"/>
              </a:rPr>
              <a:t> command allows viewing the last ten lines of a file by default instead of filling your terminal window with a wall of text, making it the perfect command to use if you want to check the last log entries.</a:t>
            </a:r>
            <a:endParaRPr lang="en-IN" dirty="0"/>
          </a:p>
        </p:txBody>
      </p:sp>
    </p:spTree>
    <p:extLst>
      <p:ext uri="{BB962C8B-B14F-4D97-AF65-F5344CB8AC3E}">
        <p14:creationId xmlns:p14="http://schemas.microsoft.com/office/powerpoint/2010/main" val="1012446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03C19-7BE8-53A0-255D-343612E6CAF0}"/>
              </a:ext>
            </a:extLst>
          </p:cNvPr>
          <p:cNvSpPr>
            <a:spLocks noGrp="1"/>
          </p:cNvSpPr>
          <p:nvPr>
            <p:ph type="title"/>
          </p:nvPr>
        </p:nvSpPr>
        <p:spPr/>
        <p:txBody>
          <a:bodyPr/>
          <a:lstStyle/>
          <a:p>
            <a:r>
              <a:rPr lang="en-IN" b="1" dirty="0">
                <a:solidFill>
                  <a:srgbClr val="1A202C"/>
                </a:solidFill>
                <a:latin typeface="Open Sans" panose="020B0606030504020204" pitchFamily="34" charset="0"/>
              </a:rPr>
              <a:t>T</a:t>
            </a:r>
            <a:r>
              <a:rPr lang="en-IN" b="1" i="0" dirty="0">
                <a:solidFill>
                  <a:srgbClr val="1A202C"/>
                </a:solidFill>
                <a:effectLst/>
                <a:latin typeface="Open Sans" panose="020B0606030504020204" pitchFamily="34" charset="0"/>
              </a:rPr>
              <a:t>ail</a:t>
            </a:r>
            <a:endParaRPr lang="en-IN" dirty="0"/>
          </a:p>
        </p:txBody>
      </p:sp>
      <p:sp>
        <p:nvSpPr>
          <p:cNvPr id="3" name="Content Placeholder 2">
            <a:extLst>
              <a:ext uri="{FF2B5EF4-FFF2-40B4-BE49-F238E27FC236}">
                <a16:creationId xmlns:a16="http://schemas.microsoft.com/office/drawing/2014/main" id="{482E7C0D-0F07-1F72-B84A-041F9601B363}"/>
              </a:ext>
            </a:extLst>
          </p:cNvPr>
          <p:cNvSpPr>
            <a:spLocks noGrp="1"/>
          </p:cNvSpPr>
          <p:nvPr>
            <p:ph idx="1"/>
          </p:nvPr>
        </p:nvSpPr>
        <p:spPr/>
        <p:txBody>
          <a:bodyPr/>
          <a:lstStyle/>
          <a:p>
            <a:pPr marL="0" indent="0">
              <a:buNone/>
            </a:pPr>
            <a:r>
              <a:rPr lang="en-US" b="0" i="0" dirty="0">
                <a:solidFill>
                  <a:srgbClr val="1A202C"/>
                </a:solidFill>
                <a:effectLst/>
                <a:latin typeface="Open Sans" panose="020B0606030504020204" pitchFamily="34" charset="0"/>
              </a:rPr>
              <a:t>The </a:t>
            </a:r>
            <a:r>
              <a:rPr lang="en-US" b="0" i="1" dirty="0">
                <a:solidFill>
                  <a:srgbClr val="1A202C"/>
                </a:solidFill>
                <a:effectLst/>
                <a:latin typeface="Open Sans" panose="020B0606030504020204" pitchFamily="34" charset="0"/>
              </a:rPr>
              <a:t>tail</a:t>
            </a:r>
            <a:r>
              <a:rPr lang="en-US" b="0" i="0" dirty="0">
                <a:solidFill>
                  <a:srgbClr val="1A202C"/>
                </a:solidFill>
                <a:effectLst/>
                <a:latin typeface="Open Sans" panose="020B0606030504020204" pitchFamily="34" charset="0"/>
              </a:rPr>
              <a:t> command allows viewing the last ten lines of a file by default instead of filling your terminal window with a wall of text, making it the perfect command to use if you want to check the last log entries.</a:t>
            </a:r>
            <a:endParaRPr lang="en-IN" dirty="0"/>
          </a:p>
        </p:txBody>
      </p:sp>
      <p:pic>
        <p:nvPicPr>
          <p:cNvPr id="7" name="Picture 6">
            <a:extLst>
              <a:ext uri="{FF2B5EF4-FFF2-40B4-BE49-F238E27FC236}">
                <a16:creationId xmlns:a16="http://schemas.microsoft.com/office/drawing/2014/main" id="{4B977953-98BA-F769-E69E-7498CC7A15F5}"/>
              </a:ext>
            </a:extLst>
          </p:cNvPr>
          <p:cNvPicPr>
            <a:picLocks noChangeAspect="1"/>
          </p:cNvPicPr>
          <p:nvPr/>
        </p:nvPicPr>
        <p:blipFill>
          <a:blip r:embed="rId2"/>
          <a:stretch>
            <a:fillRect/>
          </a:stretch>
        </p:blipFill>
        <p:spPr>
          <a:xfrm>
            <a:off x="320488" y="2398760"/>
            <a:ext cx="11551024" cy="2926424"/>
          </a:xfrm>
          <a:prstGeom prst="rect">
            <a:avLst/>
          </a:prstGeom>
        </p:spPr>
      </p:pic>
    </p:spTree>
    <p:extLst>
      <p:ext uri="{BB962C8B-B14F-4D97-AF65-F5344CB8AC3E}">
        <p14:creationId xmlns:p14="http://schemas.microsoft.com/office/powerpoint/2010/main" val="3670000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13DDD-D956-1B7E-16FA-3D22C189B005}"/>
              </a:ext>
            </a:extLst>
          </p:cNvPr>
          <p:cNvSpPr>
            <a:spLocks noGrp="1"/>
          </p:cNvSpPr>
          <p:nvPr>
            <p:ph type="title"/>
          </p:nvPr>
        </p:nvSpPr>
        <p:spPr/>
        <p:txBody>
          <a:bodyPr/>
          <a:lstStyle/>
          <a:p>
            <a:r>
              <a:rPr lang="en-US" dirty="0"/>
              <a:t>Flag</a:t>
            </a:r>
            <a:endParaRPr lang="en-IN" dirty="0"/>
          </a:p>
        </p:txBody>
      </p:sp>
      <p:sp>
        <p:nvSpPr>
          <p:cNvPr id="3" name="Content Placeholder 2">
            <a:extLst>
              <a:ext uri="{FF2B5EF4-FFF2-40B4-BE49-F238E27FC236}">
                <a16:creationId xmlns:a16="http://schemas.microsoft.com/office/drawing/2014/main" id="{C46884D6-5B24-74EE-1102-ABC255CEFA12}"/>
              </a:ext>
            </a:extLst>
          </p:cNvPr>
          <p:cNvSpPr>
            <a:spLocks noGrp="1"/>
          </p:cNvSpPr>
          <p:nvPr>
            <p:ph idx="1"/>
          </p:nvPr>
        </p:nvSpPr>
        <p:spPr/>
        <p:txBody>
          <a:bodyPr/>
          <a:lstStyle/>
          <a:p>
            <a:r>
              <a:rPr lang="en-US" b="0" i="0" dirty="0">
                <a:solidFill>
                  <a:srgbClr val="1A202C"/>
                </a:solidFill>
                <a:effectLst/>
                <a:latin typeface="Open Sans" panose="020B0606030504020204" pitchFamily="34" charset="0"/>
              </a:rPr>
              <a:t>A user can select how many lines the command should display by passing the  -</a:t>
            </a:r>
            <a:r>
              <a:rPr lang="en-US" b="0" i="1" dirty="0">
                <a:solidFill>
                  <a:srgbClr val="1A202C"/>
                </a:solidFill>
                <a:effectLst/>
                <a:latin typeface="Open Sans" panose="020B0606030504020204" pitchFamily="34" charset="0"/>
              </a:rPr>
              <a:t>n </a:t>
            </a:r>
            <a:r>
              <a:rPr lang="en-US" b="0" i="0" dirty="0">
                <a:solidFill>
                  <a:srgbClr val="1A202C"/>
                </a:solidFill>
                <a:effectLst/>
                <a:latin typeface="Open Sans" panose="020B0606030504020204" pitchFamily="34" charset="0"/>
              </a:rPr>
              <a:t>flag (where n is an integer). For example, the </a:t>
            </a:r>
            <a:r>
              <a:rPr lang="en-US" b="0" i="1" dirty="0">
                <a:solidFill>
                  <a:srgbClr val="1A202C"/>
                </a:solidFill>
                <a:effectLst/>
                <a:latin typeface="Open Sans" panose="020B0606030504020204" pitchFamily="34" charset="0"/>
              </a:rPr>
              <a:t>tail -15 </a:t>
            </a:r>
            <a:r>
              <a:rPr lang="en-US" b="0" i="0" dirty="0">
                <a:solidFill>
                  <a:srgbClr val="1A202C"/>
                </a:solidFill>
                <a:effectLst/>
                <a:latin typeface="Open Sans" panose="020B0606030504020204" pitchFamily="34" charset="0"/>
              </a:rPr>
              <a:t>command will output the last 15 lines on a given file.</a:t>
            </a:r>
            <a:endParaRPr lang="en-IN" dirty="0"/>
          </a:p>
        </p:txBody>
      </p:sp>
    </p:spTree>
    <p:extLst>
      <p:ext uri="{BB962C8B-B14F-4D97-AF65-F5344CB8AC3E}">
        <p14:creationId xmlns:p14="http://schemas.microsoft.com/office/powerpoint/2010/main" val="304565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15ABC-D57E-D102-CB18-98781B42B190}"/>
              </a:ext>
            </a:extLst>
          </p:cNvPr>
          <p:cNvSpPr>
            <a:spLocks noGrp="1"/>
          </p:cNvSpPr>
          <p:nvPr>
            <p:ph type="title"/>
          </p:nvPr>
        </p:nvSpPr>
        <p:spPr>
          <a:xfrm>
            <a:off x="838200" y="1171949"/>
            <a:ext cx="10515600" cy="1325563"/>
          </a:xfrm>
        </p:spPr>
        <p:txBody>
          <a:bodyPr>
            <a:normAutofit/>
          </a:bodyPr>
          <a:lstStyle/>
          <a:p>
            <a:r>
              <a:rPr lang="en-US" b="1" i="0" dirty="0">
                <a:solidFill>
                  <a:srgbClr val="273239"/>
                </a:solidFill>
                <a:effectLst/>
                <a:latin typeface="urw-din"/>
              </a:rPr>
              <a:t>In Linux/UNIX, Files are mainly categorized into 3 parts</a:t>
            </a:r>
            <a:endParaRPr lang="en-IN" b="1" dirty="0"/>
          </a:p>
        </p:txBody>
      </p:sp>
      <p:sp>
        <p:nvSpPr>
          <p:cNvPr id="3" name="Content Placeholder 2">
            <a:extLst>
              <a:ext uri="{FF2B5EF4-FFF2-40B4-BE49-F238E27FC236}">
                <a16:creationId xmlns:a16="http://schemas.microsoft.com/office/drawing/2014/main" id="{76D0F953-3AFB-645A-4DF5-A217BDFE3F17}"/>
              </a:ext>
            </a:extLst>
          </p:cNvPr>
          <p:cNvSpPr>
            <a:spLocks noGrp="1"/>
          </p:cNvSpPr>
          <p:nvPr>
            <p:ph idx="1"/>
          </p:nvPr>
        </p:nvSpPr>
        <p:spPr>
          <a:xfrm>
            <a:off x="838200" y="2919319"/>
            <a:ext cx="10515600" cy="4351338"/>
          </a:xfrm>
        </p:spPr>
        <p:txBody>
          <a:bodyPr/>
          <a:lstStyle/>
          <a:p>
            <a:pPr algn="l" fontAlgn="base">
              <a:buFont typeface="+mj-lt"/>
              <a:buAutoNum type="arabicPeriod"/>
            </a:pPr>
            <a:r>
              <a:rPr lang="en-US" b="1" i="0" dirty="0">
                <a:solidFill>
                  <a:srgbClr val="273239"/>
                </a:solidFill>
                <a:effectLst/>
                <a:latin typeface="urw-din"/>
              </a:rPr>
              <a:t>Regular Files</a:t>
            </a:r>
          </a:p>
          <a:p>
            <a:pPr algn="l" fontAlgn="base">
              <a:buFont typeface="+mj-lt"/>
              <a:buAutoNum type="arabicPeriod"/>
            </a:pPr>
            <a:r>
              <a:rPr lang="en-US" b="1" i="0" dirty="0">
                <a:solidFill>
                  <a:srgbClr val="273239"/>
                </a:solidFill>
                <a:effectLst/>
                <a:latin typeface="urw-din"/>
              </a:rPr>
              <a:t>Directory Files</a:t>
            </a:r>
          </a:p>
          <a:p>
            <a:pPr algn="l" fontAlgn="base">
              <a:buFont typeface="+mj-lt"/>
              <a:buAutoNum type="arabicPeriod"/>
            </a:pPr>
            <a:r>
              <a:rPr lang="en-US" b="1" i="0" dirty="0">
                <a:solidFill>
                  <a:srgbClr val="273239"/>
                </a:solidFill>
                <a:effectLst/>
                <a:latin typeface="urw-din"/>
              </a:rPr>
              <a:t>Special Files</a:t>
            </a:r>
          </a:p>
          <a:p>
            <a:endParaRPr lang="en-IN" dirty="0"/>
          </a:p>
        </p:txBody>
      </p:sp>
    </p:spTree>
    <p:extLst>
      <p:ext uri="{BB962C8B-B14F-4D97-AF65-F5344CB8AC3E}">
        <p14:creationId xmlns:p14="http://schemas.microsoft.com/office/powerpoint/2010/main" val="1664423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13DDD-D956-1B7E-16FA-3D22C189B005}"/>
              </a:ext>
            </a:extLst>
          </p:cNvPr>
          <p:cNvSpPr>
            <a:spLocks noGrp="1"/>
          </p:cNvSpPr>
          <p:nvPr>
            <p:ph type="title"/>
          </p:nvPr>
        </p:nvSpPr>
        <p:spPr/>
        <p:txBody>
          <a:bodyPr/>
          <a:lstStyle/>
          <a:p>
            <a:r>
              <a:rPr lang="en-US" dirty="0"/>
              <a:t>More</a:t>
            </a:r>
            <a:endParaRPr lang="en-IN" dirty="0"/>
          </a:p>
        </p:txBody>
      </p:sp>
      <p:sp>
        <p:nvSpPr>
          <p:cNvPr id="3" name="Content Placeholder 2">
            <a:extLst>
              <a:ext uri="{FF2B5EF4-FFF2-40B4-BE49-F238E27FC236}">
                <a16:creationId xmlns:a16="http://schemas.microsoft.com/office/drawing/2014/main" id="{C46884D6-5B24-74EE-1102-ABC255CEFA12}"/>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1702A81E-C320-44A1-50FE-8606DAD4FE99}"/>
              </a:ext>
            </a:extLst>
          </p:cNvPr>
          <p:cNvPicPr>
            <a:picLocks noChangeAspect="1"/>
          </p:cNvPicPr>
          <p:nvPr/>
        </p:nvPicPr>
        <p:blipFill>
          <a:blip r:embed="rId2"/>
          <a:stretch>
            <a:fillRect/>
          </a:stretch>
        </p:blipFill>
        <p:spPr>
          <a:xfrm>
            <a:off x="838200" y="1566463"/>
            <a:ext cx="11065199" cy="4610500"/>
          </a:xfrm>
          <a:prstGeom prst="rect">
            <a:avLst/>
          </a:prstGeom>
        </p:spPr>
      </p:pic>
    </p:spTree>
    <p:extLst>
      <p:ext uri="{BB962C8B-B14F-4D97-AF65-F5344CB8AC3E}">
        <p14:creationId xmlns:p14="http://schemas.microsoft.com/office/powerpoint/2010/main" val="2615086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13DDD-D956-1B7E-16FA-3D22C189B005}"/>
              </a:ext>
            </a:extLst>
          </p:cNvPr>
          <p:cNvSpPr>
            <a:spLocks noGrp="1"/>
          </p:cNvSpPr>
          <p:nvPr>
            <p:ph type="title"/>
          </p:nvPr>
        </p:nvSpPr>
        <p:spPr/>
        <p:txBody>
          <a:bodyPr/>
          <a:lstStyle/>
          <a:p>
            <a:r>
              <a:rPr lang="en-US" dirty="0"/>
              <a:t>More</a:t>
            </a:r>
            <a:endParaRPr lang="en-IN" dirty="0"/>
          </a:p>
        </p:txBody>
      </p:sp>
      <p:sp>
        <p:nvSpPr>
          <p:cNvPr id="3" name="Content Placeholder 2">
            <a:extLst>
              <a:ext uri="{FF2B5EF4-FFF2-40B4-BE49-F238E27FC236}">
                <a16:creationId xmlns:a16="http://schemas.microsoft.com/office/drawing/2014/main" id="{C46884D6-5B24-74EE-1102-ABC255CEFA12}"/>
              </a:ext>
            </a:extLst>
          </p:cNvPr>
          <p:cNvSpPr>
            <a:spLocks noGrp="1"/>
          </p:cNvSpPr>
          <p:nvPr>
            <p:ph idx="1"/>
          </p:nvPr>
        </p:nvSpPr>
        <p:spPr/>
        <p:txBody>
          <a:bodyPr/>
          <a:lstStyle/>
          <a:p>
            <a:r>
              <a:rPr lang="en-US" b="0" i="0" dirty="0">
                <a:solidFill>
                  <a:srgbClr val="1A202C"/>
                </a:solidFill>
                <a:effectLst/>
                <a:latin typeface="Open Sans" panose="020B0606030504020204" pitchFamily="34" charset="0"/>
              </a:rPr>
              <a:t> It displays a file in the terminal, one page at a time. While using the </a:t>
            </a:r>
            <a:r>
              <a:rPr lang="en-US" b="0" i="1" dirty="0">
                <a:solidFill>
                  <a:srgbClr val="1A202C"/>
                </a:solidFill>
                <a:effectLst/>
                <a:latin typeface="Open Sans" panose="020B0606030504020204" pitchFamily="34" charset="0"/>
              </a:rPr>
              <a:t>more</a:t>
            </a:r>
            <a:r>
              <a:rPr lang="en-US" b="0" i="0" dirty="0">
                <a:solidFill>
                  <a:srgbClr val="1A202C"/>
                </a:solidFill>
                <a:effectLst/>
                <a:latin typeface="Open Sans" panose="020B0606030504020204" pitchFamily="34" charset="0"/>
              </a:rPr>
              <a:t> command, the </a:t>
            </a:r>
            <a:r>
              <a:rPr lang="en-US" b="1" i="0" dirty="0">
                <a:solidFill>
                  <a:srgbClr val="1A202C"/>
                </a:solidFill>
                <a:effectLst/>
                <a:latin typeface="Open Sans" panose="020B0606030504020204" pitchFamily="34" charset="0"/>
              </a:rPr>
              <a:t>Enter </a:t>
            </a:r>
            <a:r>
              <a:rPr lang="en-US" b="0" i="0" dirty="0">
                <a:solidFill>
                  <a:srgbClr val="1A202C"/>
                </a:solidFill>
                <a:effectLst/>
                <a:latin typeface="Open Sans" panose="020B0606030504020204" pitchFamily="34" charset="0"/>
              </a:rPr>
              <a:t>key scrolls through the file line by line, or the </a:t>
            </a:r>
            <a:r>
              <a:rPr lang="en-US" b="1" i="0" dirty="0">
                <a:solidFill>
                  <a:srgbClr val="1A202C"/>
                </a:solidFill>
                <a:effectLst/>
                <a:latin typeface="Open Sans" panose="020B0606030504020204" pitchFamily="34" charset="0"/>
              </a:rPr>
              <a:t>Space </a:t>
            </a:r>
            <a:r>
              <a:rPr lang="en-US" b="0" i="0" dirty="0">
                <a:solidFill>
                  <a:srgbClr val="1A202C"/>
                </a:solidFill>
                <a:effectLst/>
                <a:latin typeface="Open Sans" panose="020B0606030504020204" pitchFamily="34" charset="0"/>
              </a:rPr>
              <a:t>key scrolls one full screen at a time. Finally, you can close the file by pressing the </a:t>
            </a:r>
            <a:r>
              <a:rPr lang="en-US" b="1" i="0" dirty="0">
                <a:solidFill>
                  <a:srgbClr val="1A202C"/>
                </a:solidFill>
                <a:effectLst/>
                <a:latin typeface="Open Sans" panose="020B0606030504020204" pitchFamily="34" charset="0"/>
              </a:rPr>
              <a:t>Q </a:t>
            </a:r>
            <a:r>
              <a:rPr lang="en-US" b="0" i="0" dirty="0">
                <a:solidFill>
                  <a:srgbClr val="1A202C"/>
                </a:solidFill>
                <a:effectLst/>
                <a:latin typeface="Open Sans" panose="020B0606030504020204" pitchFamily="34" charset="0"/>
              </a:rPr>
              <a:t>key.</a:t>
            </a:r>
            <a:endParaRPr lang="en-IN" dirty="0"/>
          </a:p>
        </p:txBody>
      </p:sp>
    </p:spTree>
    <p:extLst>
      <p:ext uri="{BB962C8B-B14F-4D97-AF65-F5344CB8AC3E}">
        <p14:creationId xmlns:p14="http://schemas.microsoft.com/office/powerpoint/2010/main" val="902767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13DDD-D956-1B7E-16FA-3D22C189B005}"/>
              </a:ext>
            </a:extLst>
          </p:cNvPr>
          <p:cNvSpPr>
            <a:spLocks noGrp="1"/>
          </p:cNvSpPr>
          <p:nvPr>
            <p:ph type="title"/>
          </p:nvPr>
        </p:nvSpPr>
        <p:spPr/>
        <p:txBody>
          <a:bodyPr/>
          <a:lstStyle/>
          <a:p>
            <a:r>
              <a:rPr lang="en-US" dirty="0"/>
              <a:t>More</a:t>
            </a:r>
            <a:endParaRPr lang="en-IN" dirty="0"/>
          </a:p>
        </p:txBody>
      </p:sp>
      <p:sp>
        <p:nvSpPr>
          <p:cNvPr id="3" name="Content Placeholder 2">
            <a:extLst>
              <a:ext uri="{FF2B5EF4-FFF2-40B4-BE49-F238E27FC236}">
                <a16:creationId xmlns:a16="http://schemas.microsoft.com/office/drawing/2014/main" id="{C46884D6-5B24-74EE-1102-ABC255CEFA12}"/>
              </a:ext>
            </a:extLst>
          </p:cNvPr>
          <p:cNvSpPr>
            <a:spLocks noGrp="1"/>
          </p:cNvSpPr>
          <p:nvPr>
            <p:ph idx="1"/>
          </p:nvPr>
        </p:nvSpPr>
        <p:spPr/>
        <p:txBody>
          <a:bodyPr/>
          <a:lstStyle/>
          <a:p>
            <a:r>
              <a:rPr lang="en-US" b="0" i="0" dirty="0">
                <a:solidFill>
                  <a:srgbClr val="1A202C"/>
                </a:solidFill>
                <a:effectLst/>
                <a:latin typeface="Open Sans" panose="020B0606030504020204" pitchFamily="34" charset="0"/>
              </a:rPr>
              <a:t> It displays a file in the terminal, one page at a time. While using the </a:t>
            </a:r>
            <a:r>
              <a:rPr lang="en-US" b="0" i="1" dirty="0">
                <a:solidFill>
                  <a:srgbClr val="1A202C"/>
                </a:solidFill>
                <a:effectLst/>
                <a:latin typeface="Open Sans" panose="020B0606030504020204" pitchFamily="34" charset="0"/>
              </a:rPr>
              <a:t>more</a:t>
            </a:r>
            <a:r>
              <a:rPr lang="en-US" b="0" i="0" dirty="0">
                <a:solidFill>
                  <a:srgbClr val="1A202C"/>
                </a:solidFill>
                <a:effectLst/>
                <a:latin typeface="Open Sans" panose="020B0606030504020204" pitchFamily="34" charset="0"/>
              </a:rPr>
              <a:t> command, the </a:t>
            </a:r>
            <a:r>
              <a:rPr lang="en-US" b="1" i="0" dirty="0">
                <a:solidFill>
                  <a:srgbClr val="1A202C"/>
                </a:solidFill>
                <a:effectLst/>
                <a:latin typeface="Open Sans" panose="020B0606030504020204" pitchFamily="34" charset="0"/>
              </a:rPr>
              <a:t>Enter </a:t>
            </a:r>
            <a:r>
              <a:rPr lang="en-US" b="0" i="0" dirty="0">
                <a:solidFill>
                  <a:srgbClr val="1A202C"/>
                </a:solidFill>
                <a:effectLst/>
                <a:latin typeface="Open Sans" panose="020B0606030504020204" pitchFamily="34" charset="0"/>
              </a:rPr>
              <a:t>key scrolls through the file line by line, or the </a:t>
            </a:r>
            <a:r>
              <a:rPr lang="en-US" b="1" i="0" dirty="0">
                <a:solidFill>
                  <a:srgbClr val="1A202C"/>
                </a:solidFill>
                <a:effectLst/>
                <a:latin typeface="Open Sans" panose="020B0606030504020204" pitchFamily="34" charset="0"/>
              </a:rPr>
              <a:t>Space </a:t>
            </a:r>
            <a:r>
              <a:rPr lang="en-US" b="0" i="0" dirty="0">
                <a:solidFill>
                  <a:srgbClr val="1A202C"/>
                </a:solidFill>
                <a:effectLst/>
                <a:latin typeface="Open Sans" panose="020B0606030504020204" pitchFamily="34" charset="0"/>
              </a:rPr>
              <a:t>key scrolls one full screen at a time. Finally, you can close the file by pressing the </a:t>
            </a:r>
            <a:r>
              <a:rPr lang="en-US" b="1" i="0" dirty="0">
                <a:solidFill>
                  <a:srgbClr val="1A202C"/>
                </a:solidFill>
                <a:effectLst/>
                <a:latin typeface="Open Sans" panose="020B0606030504020204" pitchFamily="34" charset="0"/>
              </a:rPr>
              <a:t>Q </a:t>
            </a:r>
            <a:r>
              <a:rPr lang="en-US" b="0" i="0" dirty="0">
                <a:solidFill>
                  <a:srgbClr val="1A202C"/>
                </a:solidFill>
                <a:effectLst/>
                <a:latin typeface="Open Sans" panose="020B0606030504020204" pitchFamily="34" charset="0"/>
              </a:rPr>
              <a:t>key.</a:t>
            </a:r>
            <a:endParaRPr lang="en-IN" dirty="0"/>
          </a:p>
        </p:txBody>
      </p:sp>
      <p:pic>
        <p:nvPicPr>
          <p:cNvPr id="4" name="Picture 3">
            <a:extLst>
              <a:ext uri="{FF2B5EF4-FFF2-40B4-BE49-F238E27FC236}">
                <a16:creationId xmlns:a16="http://schemas.microsoft.com/office/drawing/2014/main" id="{51AD6559-364A-A35D-34D3-AE5D46249229}"/>
              </a:ext>
            </a:extLst>
          </p:cNvPr>
          <p:cNvPicPr>
            <a:picLocks noChangeAspect="1"/>
          </p:cNvPicPr>
          <p:nvPr/>
        </p:nvPicPr>
        <p:blipFill>
          <a:blip r:embed="rId2"/>
          <a:stretch>
            <a:fillRect/>
          </a:stretch>
        </p:blipFill>
        <p:spPr>
          <a:xfrm>
            <a:off x="837744" y="1487255"/>
            <a:ext cx="10516511" cy="3883489"/>
          </a:xfrm>
          <a:prstGeom prst="rect">
            <a:avLst/>
          </a:prstGeom>
        </p:spPr>
      </p:pic>
    </p:spTree>
    <p:extLst>
      <p:ext uri="{BB962C8B-B14F-4D97-AF65-F5344CB8AC3E}">
        <p14:creationId xmlns:p14="http://schemas.microsoft.com/office/powerpoint/2010/main" val="2210140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13DDD-D956-1B7E-16FA-3D22C189B005}"/>
              </a:ext>
            </a:extLst>
          </p:cNvPr>
          <p:cNvSpPr>
            <a:spLocks noGrp="1"/>
          </p:cNvSpPr>
          <p:nvPr>
            <p:ph type="title"/>
          </p:nvPr>
        </p:nvSpPr>
        <p:spPr/>
        <p:txBody>
          <a:bodyPr/>
          <a:lstStyle/>
          <a:p>
            <a:r>
              <a:rPr lang="en-US" dirty="0"/>
              <a:t>Less</a:t>
            </a:r>
            <a:endParaRPr lang="en-IN" dirty="0"/>
          </a:p>
        </p:txBody>
      </p:sp>
      <p:sp>
        <p:nvSpPr>
          <p:cNvPr id="7" name="Content Placeholder 6">
            <a:extLst>
              <a:ext uri="{FF2B5EF4-FFF2-40B4-BE49-F238E27FC236}">
                <a16:creationId xmlns:a16="http://schemas.microsoft.com/office/drawing/2014/main" id="{793D7A74-718F-F011-79CB-53C376C90857}"/>
              </a:ext>
            </a:extLst>
          </p:cNvPr>
          <p:cNvSpPr>
            <a:spLocks noGrp="1"/>
          </p:cNvSpPr>
          <p:nvPr>
            <p:ph idx="1"/>
          </p:nvPr>
        </p:nvSpPr>
        <p:spPr/>
        <p:txBody>
          <a:bodyPr/>
          <a:lstStyle/>
          <a:p>
            <a:r>
              <a:rPr lang="en-US" dirty="0"/>
              <a:t>t’s very similar to more, but with the benefit of not keeping all the text in the terminal window. The less command also comes with a built-in search function, allowing you to highlight the parts of the file for which you are looking. To search with less, press the forward slash key followed by the text you want to search.</a:t>
            </a:r>
            <a:endParaRPr lang="en-IN" dirty="0"/>
          </a:p>
        </p:txBody>
      </p:sp>
      <p:pic>
        <p:nvPicPr>
          <p:cNvPr id="10" name="Picture 9">
            <a:extLst>
              <a:ext uri="{FF2B5EF4-FFF2-40B4-BE49-F238E27FC236}">
                <a16:creationId xmlns:a16="http://schemas.microsoft.com/office/drawing/2014/main" id="{2742AF38-DCD2-D461-F51B-D3BAC645D006}"/>
              </a:ext>
            </a:extLst>
          </p:cNvPr>
          <p:cNvPicPr>
            <a:picLocks noChangeAspect="1"/>
          </p:cNvPicPr>
          <p:nvPr/>
        </p:nvPicPr>
        <p:blipFill>
          <a:blip r:embed="rId2"/>
          <a:stretch>
            <a:fillRect/>
          </a:stretch>
        </p:blipFill>
        <p:spPr>
          <a:xfrm>
            <a:off x="698906" y="4001294"/>
            <a:ext cx="11192169" cy="570706"/>
          </a:xfrm>
          <a:prstGeom prst="rect">
            <a:avLst/>
          </a:prstGeom>
        </p:spPr>
      </p:pic>
    </p:spTree>
    <p:extLst>
      <p:ext uri="{BB962C8B-B14F-4D97-AF65-F5344CB8AC3E}">
        <p14:creationId xmlns:p14="http://schemas.microsoft.com/office/powerpoint/2010/main" val="3390080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51EB-B851-A8F0-C05E-C448C7B94E17}"/>
              </a:ext>
            </a:extLst>
          </p:cNvPr>
          <p:cNvSpPr>
            <a:spLocks noGrp="1"/>
          </p:cNvSpPr>
          <p:nvPr>
            <p:ph type="title"/>
          </p:nvPr>
        </p:nvSpPr>
        <p:spPr/>
        <p:txBody>
          <a:bodyPr/>
          <a:lstStyle/>
          <a:p>
            <a:r>
              <a:rPr lang="en-US" b="1" dirty="0"/>
              <a:t>Tac</a:t>
            </a:r>
            <a:endParaRPr lang="en-IN" b="1" dirty="0"/>
          </a:p>
        </p:txBody>
      </p:sp>
      <p:sp>
        <p:nvSpPr>
          <p:cNvPr id="3" name="Content Placeholder 2">
            <a:extLst>
              <a:ext uri="{FF2B5EF4-FFF2-40B4-BE49-F238E27FC236}">
                <a16:creationId xmlns:a16="http://schemas.microsoft.com/office/drawing/2014/main" id="{EAA11E11-1492-FE66-08A4-2D6459DA14A9}"/>
              </a:ext>
            </a:extLst>
          </p:cNvPr>
          <p:cNvSpPr>
            <a:spLocks noGrp="1"/>
          </p:cNvSpPr>
          <p:nvPr>
            <p:ph idx="1"/>
          </p:nvPr>
        </p:nvSpPr>
        <p:spPr/>
        <p:txBody>
          <a:bodyPr/>
          <a:lstStyle/>
          <a:p>
            <a:pPr marL="0" indent="0">
              <a:buNone/>
            </a:pPr>
            <a:r>
              <a:rPr lang="en-US" dirty="0"/>
              <a:t>Another exciting way to display the contents of a file in Linux is in reverse order. To do so, use the tac command. It is similar to cat but reversed, reading and displaying the file starting from the last line. For example, here is what the output of tac looks like used to display the contents of the </a:t>
            </a:r>
            <a:r>
              <a:rPr lang="en-US" dirty="0" err="1"/>
              <a:t>cpuinfo</a:t>
            </a:r>
            <a:r>
              <a:rPr lang="en-US" dirty="0"/>
              <a:t> file.</a:t>
            </a:r>
            <a:endParaRPr lang="en-IN" dirty="0"/>
          </a:p>
        </p:txBody>
      </p:sp>
    </p:spTree>
    <p:extLst>
      <p:ext uri="{BB962C8B-B14F-4D97-AF65-F5344CB8AC3E}">
        <p14:creationId xmlns:p14="http://schemas.microsoft.com/office/powerpoint/2010/main" val="1543416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51EB-B851-A8F0-C05E-C448C7B94E17}"/>
              </a:ext>
            </a:extLst>
          </p:cNvPr>
          <p:cNvSpPr>
            <a:spLocks noGrp="1"/>
          </p:cNvSpPr>
          <p:nvPr>
            <p:ph type="title"/>
          </p:nvPr>
        </p:nvSpPr>
        <p:spPr/>
        <p:txBody>
          <a:bodyPr/>
          <a:lstStyle/>
          <a:p>
            <a:r>
              <a:rPr lang="en-US" b="1" dirty="0"/>
              <a:t>Tac</a:t>
            </a:r>
            <a:endParaRPr lang="en-IN" b="1" dirty="0"/>
          </a:p>
        </p:txBody>
      </p:sp>
      <p:sp>
        <p:nvSpPr>
          <p:cNvPr id="3" name="Content Placeholder 2">
            <a:extLst>
              <a:ext uri="{FF2B5EF4-FFF2-40B4-BE49-F238E27FC236}">
                <a16:creationId xmlns:a16="http://schemas.microsoft.com/office/drawing/2014/main" id="{EAA11E11-1492-FE66-08A4-2D6459DA14A9}"/>
              </a:ext>
            </a:extLst>
          </p:cNvPr>
          <p:cNvSpPr>
            <a:spLocks noGrp="1"/>
          </p:cNvSpPr>
          <p:nvPr>
            <p:ph idx="1"/>
          </p:nvPr>
        </p:nvSpPr>
        <p:spPr/>
        <p:txBody>
          <a:bodyPr/>
          <a:lstStyle/>
          <a:p>
            <a:pPr marL="0" indent="0">
              <a:buNone/>
            </a:pPr>
            <a:r>
              <a:rPr lang="en-US" dirty="0"/>
              <a:t>Another exciting way to display the contents of a file in Linux is in reverse order. To do so, use the tac command. It is similar to cat but reversed, reading and displaying the file starting from the last line. For example, here is what the output of tac looks like used to display the contents of the </a:t>
            </a:r>
            <a:r>
              <a:rPr lang="en-US" dirty="0" err="1"/>
              <a:t>cpuinfo</a:t>
            </a:r>
            <a:r>
              <a:rPr lang="en-US" dirty="0"/>
              <a:t> file.</a:t>
            </a:r>
            <a:endParaRPr lang="en-IN" dirty="0"/>
          </a:p>
        </p:txBody>
      </p:sp>
      <p:pic>
        <p:nvPicPr>
          <p:cNvPr id="5" name="Picture 4">
            <a:extLst>
              <a:ext uri="{FF2B5EF4-FFF2-40B4-BE49-F238E27FC236}">
                <a16:creationId xmlns:a16="http://schemas.microsoft.com/office/drawing/2014/main" id="{EDD3C5E1-D0FE-96F7-9B94-9C5B5EE84898}"/>
              </a:ext>
            </a:extLst>
          </p:cNvPr>
          <p:cNvPicPr>
            <a:picLocks noChangeAspect="1"/>
          </p:cNvPicPr>
          <p:nvPr/>
        </p:nvPicPr>
        <p:blipFill>
          <a:blip r:embed="rId2"/>
          <a:stretch>
            <a:fillRect/>
          </a:stretch>
        </p:blipFill>
        <p:spPr>
          <a:xfrm>
            <a:off x="1260039" y="2383559"/>
            <a:ext cx="9205758" cy="3596952"/>
          </a:xfrm>
          <a:prstGeom prst="rect">
            <a:avLst/>
          </a:prstGeom>
        </p:spPr>
      </p:pic>
    </p:spTree>
    <p:extLst>
      <p:ext uri="{BB962C8B-B14F-4D97-AF65-F5344CB8AC3E}">
        <p14:creationId xmlns:p14="http://schemas.microsoft.com/office/powerpoint/2010/main" val="4101419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51EB-B851-A8F0-C05E-C448C7B94E17}"/>
              </a:ext>
            </a:extLst>
          </p:cNvPr>
          <p:cNvSpPr>
            <a:spLocks noGrp="1"/>
          </p:cNvSpPr>
          <p:nvPr>
            <p:ph type="title"/>
          </p:nvPr>
        </p:nvSpPr>
        <p:spPr/>
        <p:txBody>
          <a:bodyPr>
            <a:normAutofit/>
          </a:bodyPr>
          <a:lstStyle/>
          <a:p>
            <a:r>
              <a:rPr lang="en-IN" b="1" i="0" dirty="0">
                <a:solidFill>
                  <a:srgbClr val="1A202C"/>
                </a:solidFill>
                <a:effectLst/>
                <a:latin typeface="Open Sans" panose="020B0606030504020204" pitchFamily="34" charset="0"/>
              </a:rPr>
              <a:t>Grep</a:t>
            </a:r>
            <a:br>
              <a:rPr lang="en-IN" b="1" i="0" dirty="0">
                <a:solidFill>
                  <a:srgbClr val="1A202C"/>
                </a:solidFill>
                <a:effectLst/>
                <a:latin typeface="Open Sans" panose="020B0606030504020204" pitchFamily="34" charset="0"/>
              </a:rPr>
            </a:br>
            <a:endParaRPr lang="en-IN" b="1" dirty="0"/>
          </a:p>
        </p:txBody>
      </p:sp>
      <p:sp>
        <p:nvSpPr>
          <p:cNvPr id="3" name="Content Placeholder 2">
            <a:extLst>
              <a:ext uri="{FF2B5EF4-FFF2-40B4-BE49-F238E27FC236}">
                <a16:creationId xmlns:a16="http://schemas.microsoft.com/office/drawing/2014/main" id="{EAA11E11-1492-FE66-08A4-2D6459DA14A9}"/>
              </a:ext>
            </a:extLst>
          </p:cNvPr>
          <p:cNvSpPr>
            <a:spLocks noGrp="1"/>
          </p:cNvSpPr>
          <p:nvPr>
            <p:ph idx="1"/>
          </p:nvPr>
        </p:nvSpPr>
        <p:spPr/>
        <p:txBody>
          <a:bodyPr/>
          <a:lstStyle/>
          <a:p>
            <a:pPr marL="0" indent="0">
              <a:buNone/>
            </a:pPr>
            <a:r>
              <a:rPr lang="en-US" b="0" i="0" dirty="0">
                <a:solidFill>
                  <a:srgbClr val="1A202C"/>
                </a:solidFill>
                <a:effectLst/>
                <a:latin typeface="Open Sans" panose="020B0606030504020204" pitchFamily="34" charset="0"/>
              </a:rPr>
              <a:t>While not used for displaying the contents of a file, the </a:t>
            </a:r>
            <a:r>
              <a:rPr lang="en-US" b="0" i="1" dirty="0">
                <a:solidFill>
                  <a:srgbClr val="1A202C"/>
                </a:solidFill>
                <a:effectLst/>
                <a:latin typeface="Open Sans" panose="020B0606030504020204" pitchFamily="34" charset="0"/>
              </a:rPr>
              <a:t>grep</a:t>
            </a:r>
            <a:r>
              <a:rPr lang="en-US" b="0" i="0" dirty="0">
                <a:solidFill>
                  <a:srgbClr val="1A202C"/>
                </a:solidFill>
                <a:effectLst/>
                <a:latin typeface="Open Sans" panose="020B0606030504020204" pitchFamily="34" charset="0"/>
              </a:rPr>
              <a:t> command is handy for filtering the output of commands. For example, </a:t>
            </a:r>
            <a:r>
              <a:rPr lang="en-US" b="0" i="1" dirty="0">
                <a:solidFill>
                  <a:srgbClr val="1A202C"/>
                </a:solidFill>
                <a:effectLst/>
                <a:latin typeface="Open Sans" panose="020B0606030504020204" pitchFamily="34" charset="0"/>
              </a:rPr>
              <a:t>grep </a:t>
            </a:r>
            <a:r>
              <a:rPr lang="en-US" b="0" i="0" dirty="0">
                <a:solidFill>
                  <a:srgbClr val="1A202C"/>
                </a:solidFill>
                <a:effectLst/>
                <a:latin typeface="Open Sans" panose="020B0606030504020204" pitchFamily="34" charset="0"/>
              </a:rPr>
              <a:t>works for searching for specific text in a file.</a:t>
            </a:r>
          </a:p>
          <a:p>
            <a:pPr marL="0" indent="0">
              <a:buNone/>
            </a:pPr>
            <a:endParaRPr lang="en-IN" dirty="0"/>
          </a:p>
        </p:txBody>
      </p:sp>
      <p:pic>
        <p:nvPicPr>
          <p:cNvPr id="5" name="Picture 4">
            <a:extLst>
              <a:ext uri="{FF2B5EF4-FFF2-40B4-BE49-F238E27FC236}">
                <a16:creationId xmlns:a16="http://schemas.microsoft.com/office/drawing/2014/main" id="{0470FB2D-09E1-DF31-F0EB-D25AFF3E94F7}"/>
              </a:ext>
            </a:extLst>
          </p:cNvPr>
          <p:cNvPicPr>
            <a:picLocks noChangeAspect="1"/>
          </p:cNvPicPr>
          <p:nvPr/>
        </p:nvPicPr>
        <p:blipFill>
          <a:blip r:embed="rId2"/>
          <a:stretch>
            <a:fillRect/>
          </a:stretch>
        </p:blipFill>
        <p:spPr>
          <a:xfrm>
            <a:off x="204392" y="3429000"/>
            <a:ext cx="11783215" cy="492727"/>
          </a:xfrm>
          <a:prstGeom prst="rect">
            <a:avLst/>
          </a:prstGeom>
        </p:spPr>
      </p:pic>
    </p:spTree>
    <p:extLst>
      <p:ext uri="{BB962C8B-B14F-4D97-AF65-F5344CB8AC3E}">
        <p14:creationId xmlns:p14="http://schemas.microsoft.com/office/powerpoint/2010/main" val="1164460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B3887-B402-8083-303B-812A7AC4D083}"/>
              </a:ext>
            </a:extLst>
          </p:cNvPr>
          <p:cNvSpPr>
            <a:spLocks noGrp="1"/>
          </p:cNvSpPr>
          <p:nvPr>
            <p:ph type="title"/>
          </p:nvPr>
        </p:nvSpPr>
        <p:spPr/>
        <p:txBody>
          <a:bodyPr>
            <a:normAutofit/>
          </a:bodyPr>
          <a:lstStyle/>
          <a:p>
            <a:r>
              <a:rPr lang="en-US" b="1" i="0" dirty="0">
                <a:solidFill>
                  <a:srgbClr val="273239"/>
                </a:solidFill>
                <a:effectLst/>
                <a:latin typeface="sofia-pro"/>
              </a:rPr>
              <a:t>Redirection in Linux</a:t>
            </a:r>
            <a:br>
              <a:rPr lang="en-US" b="1" i="0" dirty="0">
                <a:solidFill>
                  <a:srgbClr val="273239"/>
                </a:solidFill>
                <a:effectLst/>
                <a:latin typeface="sofia-pro"/>
              </a:rPr>
            </a:br>
            <a:endParaRPr lang="en-IN" dirty="0"/>
          </a:p>
        </p:txBody>
      </p:sp>
      <p:sp>
        <p:nvSpPr>
          <p:cNvPr id="3" name="Content Placeholder 2">
            <a:extLst>
              <a:ext uri="{FF2B5EF4-FFF2-40B4-BE49-F238E27FC236}">
                <a16:creationId xmlns:a16="http://schemas.microsoft.com/office/drawing/2014/main" id="{D3FE4DC7-3773-D3DD-C5E5-5105FAF6E5EB}"/>
              </a:ext>
            </a:extLst>
          </p:cNvPr>
          <p:cNvSpPr>
            <a:spLocks noGrp="1"/>
          </p:cNvSpPr>
          <p:nvPr>
            <p:ph idx="1"/>
          </p:nvPr>
        </p:nvSpPr>
        <p:spPr/>
        <p:txBody>
          <a:bodyPr/>
          <a:lstStyle/>
          <a:p>
            <a:r>
              <a:rPr lang="en-US" b="0" i="0" dirty="0">
                <a:solidFill>
                  <a:srgbClr val="273239"/>
                </a:solidFill>
                <a:effectLst/>
                <a:latin typeface="urw-din"/>
              </a:rPr>
              <a:t> Linux has some command or special character to redirect these input and output functionalities.</a:t>
            </a:r>
          </a:p>
          <a:p>
            <a:endParaRPr lang="en-US" dirty="0">
              <a:solidFill>
                <a:srgbClr val="273239"/>
              </a:solidFill>
              <a:latin typeface="urw-din"/>
            </a:endParaRPr>
          </a:p>
          <a:p>
            <a:r>
              <a:rPr lang="en-US" b="0" i="0" dirty="0">
                <a:solidFill>
                  <a:srgbClr val="273239"/>
                </a:solidFill>
                <a:effectLst/>
                <a:latin typeface="urw-din"/>
              </a:rPr>
              <a:t> Either we write input in the form of command directly or redirect input from any other place or file. Suppose we have a file called “file.txt” to print the starting some lines of the file we could use the “head”.</a:t>
            </a:r>
            <a:endParaRPr lang="en-IN" dirty="0"/>
          </a:p>
        </p:txBody>
      </p:sp>
    </p:spTree>
    <p:extLst>
      <p:ext uri="{BB962C8B-B14F-4D97-AF65-F5344CB8AC3E}">
        <p14:creationId xmlns:p14="http://schemas.microsoft.com/office/powerpoint/2010/main" val="1264304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99696D-30AB-A153-4065-0A8209983AF2}"/>
              </a:ext>
            </a:extLst>
          </p:cNvPr>
          <p:cNvSpPr>
            <a:spLocks noGrp="1"/>
          </p:cNvSpPr>
          <p:nvPr>
            <p:ph idx="1"/>
          </p:nvPr>
        </p:nvSpPr>
        <p:spPr>
          <a:xfrm>
            <a:off x="838200" y="637463"/>
            <a:ext cx="10515600" cy="5583074"/>
          </a:xfrm>
        </p:spPr>
        <p:txBody>
          <a:bodyPr>
            <a:noAutofit/>
          </a:bodyPr>
          <a:lstStyle/>
          <a:p>
            <a:pPr marL="0" indent="0">
              <a:buNone/>
            </a:pPr>
            <a:r>
              <a:rPr lang="en-US" sz="1600" b="1" dirty="0"/>
              <a:t>Types of Redirection </a:t>
            </a:r>
          </a:p>
          <a:p>
            <a:pPr marL="0" indent="0">
              <a:buNone/>
            </a:pPr>
            <a:endParaRPr lang="en-US" sz="1600" b="1" dirty="0"/>
          </a:p>
          <a:p>
            <a:pPr marL="0" indent="0">
              <a:buNone/>
            </a:pPr>
            <a:r>
              <a:rPr lang="en-US" sz="1600" b="1" dirty="0"/>
              <a:t>1. Overwrite  </a:t>
            </a:r>
          </a:p>
          <a:p>
            <a:pPr marL="0" indent="0">
              <a:buNone/>
            </a:pPr>
            <a:r>
              <a:rPr lang="en-US" sz="1600" b="1" dirty="0"/>
              <a:t>“&gt;” standard output</a:t>
            </a:r>
          </a:p>
          <a:p>
            <a:pPr marL="0" indent="0">
              <a:buNone/>
            </a:pPr>
            <a:r>
              <a:rPr lang="en-US" sz="1600" b="1" dirty="0"/>
              <a:t>“&lt;” standard input</a:t>
            </a:r>
          </a:p>
          <a:p>
            <a:pPr marL="0" indent="0">
              <a:buNone/>
            </a:pPr>
            <a:endParaRPr lang="en-US" sz="1600" b="1" dirty="0"/>
          </a:p>
          <a:p>
            <a:pPr marL="0" indent="0">
              <a:buNone/>
            </a:pPr>
            <a:r>
              <a:rPr lang="en-US" sz="1600" b="1" dirty="0"/>
              <a:t>2. Appends  </a:t>
            </a:r>
          </a:p>
          <a:p>
            <a:pPr marL="0" indent="0">
              <a:buNone/>
            </a:pPr>
            <a:r>
              <a:rPr lang="en-US" sz="1600" b="1" dirty="0"/>
              <a:t>“&gt;&gt;” standard output</a:t>
            </a:r>
          </a:p>
          <a:p>
            <a:pPr marL="0" indent="0">
              <a:buNone/>
            </a:pPr>
            <a:r>
              <a:rPr lang="en-US" sz="1600" b="1" dirty="0"/>
              <a:t>“&lt;&lt;” standard input</a:t>
            </a:r>
          </a:p>
          <a:p>
            <a:pPr marL="0" indent="0">
              <a:buNone/>
            </a:pPr>
            <a:endParaRPr lang="en-US" sz="1600" b="1" dirty="0"/>
          </a:p>
          <a:p>
            <a:pPr marL="0" indent="0">
              <a:buNone/>
            </a:pPr>
            <a:r>
              <a:rPr lang="en-US" sz="1600" b="1" dirty="0"/>
              <a:t>3. Merge</a:t>
            </a:r>
          </a:p>
          <a:p>
            <a:pPr marL="0" indent="0">
              <a:buNone/>
            </a:pPr>
            <a:r>
              <a:rPr lang="en-US" sz="1600" b="1" dirty="0"/>
              <a:t>“p &gt;&amp; q” Merges output from stream p with stream q</a:t>
            </a:r>
          </a:p>
          <a:p>
            <a:pPr marL="0" indent="0">
              <a:buNone/>
            </a:pPr>
            <a:r>
              <a:rPr lang="en-US" sz="1600" b="1" dirty="0"/>
              <a:t>“p </a:t>
            </a:r>
            <a:r>
              <a:rPr lang="en-US" sz="1600" b="1" i="1" dirty="0"/>
              <a:t>&lt;&amp;</a:t>
            </a:r>
            <a:r>
              <a:rPr lang="en-US" sz="1600" b="1" dirty="0"/>
              <a:t> q” Merges input from stream p with stream q</a:t>
            </a:r>
            <a:endParaRPr lang="en-IN" sz="1600" b="1" dirty="0"/>
          </a:p>
        </p:txBody>
      </p:sp>
    </p:spTree>
    <p:extLst>
      <p:ext uri="{BB962C8B-B14F-4D97-AF65-F5344CB8AC3E}">
        <p14:creationId xmlns:p14="http://schemas.microsoft.com/office/powerpoint/2010/main" val="3793226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99696D-30AB-A153-4065-0A8209983AF2}"/>
              </a:ext>
            </a:extLst>
          </p:cNvPr>
          <p:cNvSpPr>
            <a:spLocks noGrp="1"/>
          </p:cNvSpPr>
          <p:nvPr>
            <p:ph idx="1"/>
          </p:nvPr>
        </p:nvSpPr>
        <p:spPr>
          <a:xfrm>
            <a:off x="838200" y="637463"/>
            <a:ext cx="10515600" cy="5583074"/>
          </a:xfrm>
        </p:spPr>
        <p:txBody>
          <a:bodyPr>
            <a:noAutofit/>
          </a:bodyPr>
          <a:lstStyle/>
          <a:p>
            <a:pPr marL="0" indent="0">
              <a:buNone/>
            </a:pPr>
            <a:r>
              <a:rPr lang="en-US" sz="1600" b="1" dirty="0"/>
              <a:t>Types of Redirection </a:t>
            </a:r>
          </a:p>
          <a:p>
            <a:pPr marL="0" indent="0">
              <a:buNone/>
            </a:pPr>
            <a:endParaRPr lang="en-US" sz="1600" b="1" dirty="0"/>
          </a:p>
          <a:p>
            <a:pPr marL="0" indent="0">
              <a:buNone/>
            </a:pPr>
            <a:r>
              <a:rPr lang="en-US" sz="1600" b="1" dirty="0"/>
              <a:t>1. Overwrite  </a:t>
            </a:r>
          </a:p>
          <a:p>
            <a:pPr marL="0" indent="0">
              <a:buNone/>
            </a:pPr>
            <a:r>
              <a:rPr lang="en-US" sz="1600" b="1" dirty="0"/>
              <a:t>“&gt;” standard output: </a:t>
            </a:r>
          </a:p>
          <a:p>
            <a:pPr marL="0" indent="0">
              <a:buNone/>
            </a:pPr>
            <a:r>
              <a:rPr lang="en-US" sz="1600" b="1" dirty="0"/>
              <a:t>“&lt;” standard input: </a:t>
            </a:r>
            <a:r>
              <a:rPr lang="en-US" sz="1600" b="1" i="0" dirty="0">
                <a:solidFill>
                  <a:srgbClr val="273239"/>
                </a:solidFill>
                <a:effectLst/>
                <a:latin typeface="urw-din"/>
              </a:rPr>
              <a:t> cat command will take the input from “file1” and print it to the terminal screen. </a:t>
            </a:r>
            <a:endParaRPr lang="en-US" sz="1600" b="1" dirty="0"/>
          </a:p>
          <a:p>
            <a:pPr marL="0" indent="0">
              <a:buNone/>
            </a:pPr>
            <a:endParaRPr lang="en-US" sz="1600" b="1" dirty="0"/>
          </a:p>
          <a:p>
            <a:pPr marL="0" indent="0">
              <a:buNone/>
            </a:pPr>
            <a:r>
              <a:rPr lang="en-US" sz="1600" b="1" dirty="0"/>
              <a:t>2. Appends  </a:t>
            </a:r>
          </a:p>
          <a:p>
            <a:pPr marL="0" indent="0">
              <a:buNone/>
            </a:pPr>
            <a:r>
              <a:rPr lang="en-US" sz="1600" b="1" dirty="0"/>
              <a:t>“&gt;&gt;” standard output</a:t>
            </a:r>
          </a:p>
          <a:p>
            <a:pPr marL="0" indent="0">
              <a:buNone/>
            </a:pPr>
            <a:r>
              <a:rPr lang="en-US" sz="1600" b="1" dirty="0"/>
              <a:t>“&lt;&lt;” standard input</a:t>
            </a:r>
          </a:p>
          <a:p>
            <a:pPr marL="0" indent="0">
              <a:buNone/>
            </a:pPr>
            <a:endParaRPr lang="en-US" sz="1600" b="1" dirty="0"/>
          </a:p>
          <a:p>
            <a:pPr marL="0" indent="0">
              <a:buNone/>
            </a:pPr>
            <a:r>
              <a:rPr lang="en-US" sz="1600" b="1" dirty="0"/>
              <a:t>3. Merge</a:t>
            </a:r>
          </a:p>
          <a:p>
            <a:pPr marL="0" indent="0">
              <a:buNone/>
            </a:pPr>
            <a:r>
              <a:rPr lang="en-US" sz="1600" b="1" dirty="0"/>
              <a:t>“p &gt;&amp; q” Merges output from stream p with stream q</a:t>
            </a:r>
          </a:p>
          <a:p>
            <a:pPr marL="0" indent="0">
              <a:buNone/>
            </a:pPr>
            <a:r>
              <a:rPr lang="en-US" sz="1600" b="1" dirty="0"/>
              <a:t>“p </a:t>
            </a:r>
            <a:r>
              <a:rPr lang="en-US" sz="1600" b="1" i="1" dirty="0"/>
              <a:t>&lt;&amp;</a:t>
            </a:r>
            <a:r>
              <a:rPr lang="en-US" sz="1600" b="1" dirty="0"/>
              <a:t> q” Merges input from stream p with stream q</a:t>
            </a:r>
            <a:endParaRPr lang="en-IN" sz="1600" b="1" dirty="0"/>
          </a:p>
        </p:txBody>
      </p:sp>
      <p:pic>
        <p:nvPicPr>
          <p:cNvPr id="4" name="Picture 3">
            <a:extLst>
              <a:ext uri="{FF2B5EF4-FFF2-40B4-BE49-F238E27FC236}">
                <a16:creationId xmlns:a16="http://schemas.microsoft.com/office/drawing/2014/main" id="{FFD1C3F7-98D9-00D8-45FF-2181A7D00C60}"/>
              </a:ext>
            </a:extLst>
          </p:cNvPr>
          <p:cNvPicPr>
            <a:picLocks noChangeAspect="1"/>
          </p:cNvPicPr>
          <p:nvPr/>
        </p:nvPicPr>
        <p:blipFill>
          <a:blip r:embed="rId2"/>
          <a:stretch>
            <a:fillRect/>
          </a:stretch>
        </p:blipFill>
        <p:spPr>
          <a:xfrm>
            <a:off x="2300495" y="2257360"/>
            <a:ext cx="6942422" cy="1379340"/>
          </a:xfrm>
          <a:prstGeom prst="rect">
            <a:avLst/>
          </a:prstGeom>
        </p:spPr>
      </p:pic>
      <p:pic>
        <p:nvPicPr>
          <p:cNvPr id="6" name="Picture 5">
            <a:extLst>
              <a:ext uri="{FF2B5EF4-FFF2-40B4-BE49-F238E27FC236}">
                <a16:creationId xmlns:a16="http://schemas.microsoft.com/office/drawing/2014/main" id="{CF6C5340-AA65-BA7D-397D-CF9BE416E822}"/>
              </a:ext>
            </a:extLst>
          </p:cNvPr>
          <p:cNvPicPr>
            <a:picLocks noChangeAspect="1"/>
          </p:cNvPicPr>
          <p:nvPr/>
        </p:nvPicPr>
        <p:blipFill>
          <a:blip r:embed="rId3"/>
          <a:stretch>
            <a:fillRect/>
          </a:stretch>
        </p:blipFill>
        <p:spPr>
          <a:xfrm>
            <a:off x="1828015" y="3766007"/>
            <a:ext cx="7887383" cy="1310754"/>
          </a:xfrm>
          <a:prstGeom prst="rect">
            <a:avLst/>
          </a:prstGeom>
        </p:spPr>
      </p:pic>
    </p:spTree>
    <p:extLst>
      <p:ext uri="{BB962C8B-B14F-4D97-AF65-F5344CB8AC3E}">
        <p14:creationId xmlns:p14="http://schemas.microsoft.com/office/powerpoint/2010/main" val="272351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A9D46C-B1AC-DAFB-3D0E-945CE67C3095}"/>
              </a:ext>
            </a:extLst>
          </p:cNvPr>
          <p:cNvSpPr>
            <a:spLocks noGrp="1"/>
          </p:cNvSpPr>
          <p:nvPr>
            <p:ph idx="1"/>
          </p:nvPr>
        </p:nvSpPr>
        <p:spPr>
          <a:xfrm>
            <a:off x="623047" y="1431178"/>
            <a:ext cx="10515600" cy="4351338"/>
          </a:xfrm>
        </p:spPr>
        <p:txBody>
          <a:bodyPr/>
          <a:lstStyle/>
          <a:p>
            <a:r>
              <a:rPr lang="en-US" b="1" i="0" dirty="0">
                <a:solidFill>
                  <a:srgbClr val="4D5156"/>
                </a:solidFill>
                <a:effectLst/>
                <a:latin typeface="Roboto" panose="02000000000000000000" pitchFamily="2" charset="0"/>
              </a:rPr>
              <a:t>Regular file </a:t>
            </a:r>
            <a:r>
              <a:rPr lang="en-US" b="0" i="0" dirty="0">
                <a:solidFill>
                  <a:srgbClr val="4D5156"/>
                </a:solidFill>
                <a:effectLst/>
                <a:latin typeface="Roboto" panose="02000000000000000000" pitchFamily="2" charset="0"/>
              </a:rPr>
              <a:t>The regular file is a most common file type found on the Linux system. It governs all different files such us text files, images, binary files, shared libraries, etc.</a:t>
            </a:r>
          </a:p>
          <a:p>
            <a:endParaRPr lang="en-US" dirty="0">
              <a:solidFill>
                <a:srgbClr val="4D5156"/>
              </a:solidFill>
              <a:latin typeface="Roboto" panose="02000000000000000000" pitchFamily="2" charset="0"/>
            </a:endParaRPr>
          </a:p>
          <a:p>
            <a:r>
              <a:rPr lang="en-US" b="0" i="0" dirty="0">
                <a:solidFill>
                  <a:srgbClr val="4D5156"/>
                </a:solidFill>
                <a:effectLst/>
                <a:latin typeface="Roboto" panose="02000000000000000000" pitchFamily="2" charset="0"/>
              </a:rPr>
              <a:t>Can create it using touch command and remove using rm</a:t>
            </a:r>
          </a:p>
          <a:p>
            <a:endParaRPr lang="en-IN" dirty="0"/>
          </a:p>
        </p:txBody>
      </p:sp>
    </p:spTree>
    <p:extLst>
      <p:ext uri="{BB962C8B-B14F-4D97-AF65-F5344CB8AC3E}">
        <p14:creationId xmlns:p14="http://schemas.microsoft.com/office/powerpoint/2010/main" val="160969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17540-CD3A-82CD-C8EA-73C4F11F3B0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35B32DA-2B82-CA5D-B3CE-AF60493848D5}"/>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5EB99BCD-14CA-52DB-632C-C3A916BDBD2B}"/>
              </a:ext>
            </a:extLst>
          </p:cNvPr>
          <p:cNvPicPr>
            <a:picLocks noChangeAspect="1"/>
          </p:cNvPicPr>
          <p:nvPr/>
        </p:nvPicPr>
        <p:blipFill>
          <a:blip r:embed="rId2"/>
          <a:stretch>
            <a:fillRect/>
          </a:stretch>
        </p:blipFill>
        <p:spPr>
          <a:xfrm>
            <a:off x="1055017" y="438056"/>
            <a:ext cx="7902625" cy="3147333"/>
          </a:xfrm>
          <a:prstGeom prst="rect">
            <a:avLst/>
          </a:prstGeom>
        </p:spPr>
      </p:pic>
      <p:pic>
        <p:nvPicPr>
          <p:cNvPr id="9" name="Picture 8">
            <a:extLst>
              <a:ext uri="{FF2B5EF4-FFF2-40B4-BE49-F238E27FC236}">
                <a16:creationId xmlns:a16="http://schemas.microsoft.com/office/drawing/2014/main" id="{E0065C94-40BC-2C68-067D-01335709DA1C}"/>
              </a:ext>
            </a:extLst>
          </p:cNvPr>
          <p:cNvPicPr>
            <a:picLocks noChangeAspect="1"/>
          </p:cNvPicPr>
          <p:nvPr/>
        </p:nvPicPr>
        <p:blipFill>
          <a:blip r:embed="rId3"/>
          <a:stretch>
            <a:fillRect/>
          </a:stretch>
        </p:blipFill>
        <p:spPr>
          <a:xfrm>
            <a:off x="1401824" y="3734082"/>
            <a:ext cx="8634208" cy="1158340"/>
          </a:xfrm>
          <a:prstGeom prst="rect">
            <a:avLst/>
          </a:prstGeom>
        </p:spPr>
      </p:pic>
    </p:spTree>
    <p:extLst>
      <p:ext uri="{BB962C8B-B14F-4D97-AF65-F5344CB8AC3E}">
        <p14:creationId xmlns:p14="http://schemas.microsoft.com/office/powerpoint/2010/main" val="1001784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0B437-8B03-5FFA-966F-AC760905DE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A38DC3C-F6F3-40E0-E141-4E0466373255}"/>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53FDA08-3263-4278-ABA6-986BBA20A3EA}"/>
              </a:ext>
            </a:extLst>
          </p:cNvPr>
          <p:cNvPicPr>
            <a:picLocks noChangeAspect="1"/>
          </p:cNvPicPr>
          <p:nvPr/>
        </p:nvPicPr>
        <p:blipFill>
          <a:blip r:embed="rId2"/>
          <a:stretch>
            <a:fillRect/>
          </a:stretch>
        </p:blipFill>
        <p:spPr>
          <a:xfrm>
            <a:off x="960748" y="1690688"/>
            <a:ext cx="9912955" cy="2536156"/>
          </a:xfrm>
          <a:prstGeom prst="rect">
            <a:avLst/>
          </a:prstGeom>
        </p:spPr>
      </p:pic>
    </p:spTree>
    <p:extLst>
      <p:ext uri="{BB962C8B-B14F-4D97-AF65-F5344CB8AC3E}">
        <p14:creationId xmlns:p14="http://schemas.microsoft.com/office/powerpoint/2010/main" val="1616784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7301-5F1C-5AE7-FC06-DC3DE9772F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B33E71E-1D40-48A3-3065-76AB31C99EEE}"/>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CC1251D7-199A-C961-1CF7-E42F7EB136AF}"/>
              </a:ext>
            </a:extLst>
          </p:cNvPr>
          <p:cNvPicPr>
            <a:picLocks noChangeAspect="1"/>
          </p:cNvPicPr>
          <p:nvPr/>
        </p:nvPicPr>
        <p:blipFill>
          <a:blip r:embed="rId2"/>
          <a:stretch>
            <a:fillRect/>
          </a:stretch>
        </p:blipFill>
        <p:spPr>
          <a:xfrm>
            <a:off x="934017" y="823898"/>
            <a:ext cx="10493649" cy="4625741"/>
          </a:xfrm>
          <a:prstGeom prst="rect">
            <a:avLst/>
          </a:prstGeom>
        </p:spPr>
      </p:pic>
    </p:spTree>
    <p:extLst>
      <p:ext uri="{BB962C8B-B14F-4D97-AF65-F5344CB8AC3E}">
        <p14:creationId xmlns:p14="http://schemas.microsoft.com/office/powerpoint/2010/main" val="2695493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782A-6C7B-137C-218B-293A83E1622D}"/>
              </a:ext>
            </a:extLst>
          </p:cNvPr>
          <p:cNvSpPr>
            <a:spLocks noGrp="1"/>
          </p:cNvSpPr>
          <p:nvPr>
            <p:ph type="title"/>
          </p:nvPr>
        </p:nvSpPr>
        <p:spPr/>
        <p:txBody>
          <a:bodyPr>
            <a:normAutofit fontScale="90000"/>
          </a:bodyPr>
          <a:lstStyle/>
          <a:p>
            <a:br>
              <a:rPr lang="en-IN" dirty="0"/>
            </a:br>
            <a:br>
              <a:rPr lang="en-IN" dirty="0"/>
            </a:br>
            <a:r>
              <a:rPr lang="en-IN" dirty="0"/>
              <a:t>Practise</a:t>
            </a:r>
          </a:p>
        </p:txBody>
      </p:sp>
      <p:sp>
        <p:nvSpPr>
          <p:cNvPr id="3" name="Content Placeholder 2">
            <a:extLst>
              <a:ext uri="{FF2B5EF4-FFF2-40B4-BE49-F238E27FC236}">
                <a16:creationId xmlns:a16="http://schemas.microsoft.com/office/drawing/2014/main" id="{4BF0B44D-79A2-FB25-F5AD-2A2892426DE9}"/>
              </a:ext>
            </a:extLst>
          </p:cNvPr>
          <p:cNvSpPr>
            <a:spLocks noGrp="1"/>
          </p:cNvSpPr>
          <p:nvPr>
            <p:ph idx="1"/>
          </p:nvPr>
        </p:nvSpPr>
        <p:spPr/>
        <p:txBody>
          <a:bodyPr/>
          <a:lstStyle/>
          <a:p>
            <a:endParaRPr lang="en-US" dirty="0"/>
          </a:p>
          <a:p>
            <a:r>
              <a:rPr lang="en-US" dirty="0"/>
              <a:t>Print the path of commands file which we created in the class using find. Try to change password of user. </a:t>
            </a:r>
          </a:p>
        </p:txBody>
      </p:sp>
    </p:spTree>
    <p:extLst>
      <p:ext uri="{BB962C8B-B14F-4D97-AF65-F5344CB8AC3E}">
        <p14:creationId xmlns:p14="http://schemas.microsoft.com/office/powerpoint/2010/main" val="3744044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782A-6C7B-137C-218B-293A83E1622D}"/>
              </a:ext>
            </a:extLst>
          </p:cNvPr>
          <p:cNvSpPr>
            <a:spLocks noGrp="1"/>
          </p:cNvSpPr>
          <p:nvPr>
            <p:ph type="title"/>
          </p:nvPr>
        </p:nvSpPr>
        <p:spPr/>
        <p:txBody>
          <a:bodyPr/>
          <a:lstStyle/>
          <a:p>
            <a:r>
              <a:rPr lang="en-IN" dirty="0"/>
              <a:t>Practise</a:t>
            </a:r>
          </a:p>
        </p:txBody>
      </p:sp>
      <p:sp>
        <p:nvSpPr>
          <p:cNvPr id="3" name="Content Placeholder 2">
            <a:extLst>
              <a:ext uri="{FF2B5EF4-FFF2-40B4-BE49-F238E27FC236}">
                <a16:creationId xmlns:a16="http://schemas.microsoft.com/office/drawing/2014/main" id="{4BF0B44D-79A2-FB25-F5AD-2A2892426DE9}"/>
              </a:ext>
            </a:extLst>
          </p:cNvPr>
          <p:cNvSpPr>
            <a:spLocks noGrp="1"/>
          </p:cNvSpPr>
          <p:nvPr>
            <p:ph idx="1"/>
          </p:nvPr>
        </p:nvSpPr>
        <p:spPr/>
        <p:txBody>
          <a:bodyPr/>
          <a:lstStyle/>
          <a:p>
            <a:r>
              <a:rPr lang="en-US" dirty="0"/>
              <a:t>Print the path of commands file which we created in the class using find. Try to change password of user. </a:t>
            </a:r>
          </a:p>
          <a:p>
            <a:r>
              <a:rPr lang="en-US" dirty="0"/>
              <a:t>Use commands head, tail, more, less commands on any file which is already present on the system. </a:t>
            </a:r>
            <a:r>
              <a:rPr lang="en-US" dirty="0">
                <a:highlight>
                  <a:srgbClr val="FFFF00"/>
                </a:highlight>
              </a:rPr>
              <a:t>(you can use /proc/</a:t>
            </a:r>
            <a:r>
              <a:rPr lang="en-US" dirty="0" err="1">
                <a:highlight>
                  <a:srgbClr val="FFFF00"/>
                </a:highlight>
              </a:rPr>
              <a:t>cpuinfo</a:t>
            </a:r>
            <a:r>
              <a:rPr lang="en-US" dirty="0"/>
              <a:t>)</a:t>
            </a:r>
          </a:p>
        </p:txBody>
      </p:sp>
    </p:spTree>
    <p:extLst>
      <p:ext uri="{BB962C8B-B14F-4D97-AF65-F5344CB8AC3E}">
        <p14:creationId xmlns:p14="http://schemas.microsoft.com/office/powerpoint/2010/main" val="1720218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782A-6C7B-137C-218B-293A83E1622D}"/>
              </a:ext>
            </a:extLst>
          </p:cNvPr>
          <p:cNvSpPr>
            <a:spLocks noGrp="1"/>
          </p:cNvSpPr>
          <p:nvPr>
            <p:ph type="title"/>
          </p:nvPr>
        </p:nvSpPr>
        <p:spPr/>
        <p:txBody>
          <a:bodyPr/>
          <a:lstStyle/>
          <a:p>
            <a:r>
              <a:rPr lang="en-IN" dirty="0"/>
              <a:t>Practise</a:t>
            </a:r>
          </a:p>
        </p:txBody>
      </p:sp>
      <p:sp>
        <p:nvSpPr>
          <p:cNvPr id="3" name="Content Placeholder 2">
            <a:extLst>
              <a:ext uri="{FF2B5EF4-FFF2-40B4-BE49-F238E27FC236}">
                <a16:creationId xmlns:a16="http://schemas.microsoft.com/office/drawing/2014/main" id="{4BF0B44D-79A2-FB25-F5AD-2A2892426DE9}"/>
              </a:ext>
            </a:extLst>
          </p:cNvPr>
          <p:cNvSpPr>
            <a:spLocks noGrp="1"/>
          </p:cNvSpPr>
          <p:nvPr>
            <p:ph idx="1"/>
          </p:nvPr>
        </p:nvSpPr>
        <p:spPr/>
        <p:txBody>
          <a:bodyPr>
            <a:normAutofit/>
          </a:bodyPr>
          <a:lstStyle/>
          <a:p>
            <a:r>
              <a:rPr lang="en-US" dirty="0"/>
              <a:t>Print the path of commands file which we created in the class using find. Try to change password of user. </a:t>
            </a:r>
          </a:p>
          <a:p>
            <a:r>
              <a:rPr lang="en-US" dirty="0"/>
              <a:t>Use commands head, tail, more, less commands on any file which is already present on the system. </a:t>
            </a:r>
            <a:r>
              <a:rPr lang="en-US" dirty="0">
                <a:highlight>
                  <a:srgbClr val="FFFF00"/>
                </a:highlight>
              </a:rPr>
              <a:t>(you can use /proc/</a:t>
            </a:r>
            <a:r>
              <a:rPr lang="en-US" dirty="0" err="1">
                <a:highlight>
                  <a:srgbClr val="FFFF00"/>
                </a:highlight>
              </a:rPr>
              <a:t>cpuinfo</a:t>
            </a:r>
            <a:r>
              <a:rPr lang="en-US" dirty="0"/>
              <a:t>)</a:t>
            </a:r>
          </a:p>
          <a:p>
            <a:r>
              <a:rPr lang="en-US" dirty="0"/>
              <a:t>Make a new file </a:t>
            </a:r>
            <a:r>
              <a:rPr lang="en-US" b="1" dirty="0" err="1">
                <a:solidFill>
                  <a:schemeClr val="accent2">
                    <a:lumMod val="50000"/>
                  </a:schemeClr>
                </a:solidFill>
              </a:rPr>
              <a:t>today_commands</a:t>
            </a:r>
            <a:r>
              <a:rPr lang="en-US" b="1" dirty="0">
                <a:solidFill>
                  <a:schemeClr val="accent2">
                    <a:lumMod val="50000"/>
                  </a:schemeClr>
                </a:solidFill>
              </a:rPr>
              <a:t> </a:t>
            </a:r>
            <a:r>
              <a:rPr lang="en-US" dirty="0"/>
              <a:t>and right the commands we have learnt today in it. Then print the content of the file.</a:t>
            </a:r>
          </a:p>
          <a:p>
            <a:pPr lvl="1"/>
            <a:r>
              <a:rPr lang="en-US" dirty="0"/>
              <a:t>a. Redirect this output to a file name temp. </a:t>
            </a:r>
          </a:p>
          <a:p>
            <a:pPr lvl="1"/>
            <a:r>
              <a:rPr lang="en-US" dirty="0"/>
              <a:t>b. concatenate this file to the commands file we created before using redirect.</a:t>
            </a:r>
            <a:endParaRPr lang="en-IN" dirty="0"/>
          </a:p>
        </p:txBody>
      </p:sp>
    </p:spTree>
    <p:extLst>
      <p:ext uri="{BB962C8B-B14F-4D97-AF65-F5344CB8AC3E}">
        <p14:creationId xmlns:p14="http://schemas.microsoft.com/office/powerpoint/2010/main" val="764800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A9D46C-B1AC-DAFB-3D0E-945CE67C3095}"/>
              </a:ext>
            </a:extLst>
          </p:cNvPr>
          <p:cNvSpPr>
            <a:spLocks noGrp="1"/>
          </p:cNvSpPr>
          <p:nvPr>
            <p:ph idx="1"/>
          </p:nvPr>
        </p:nvSpPr>
        <p:spPr>
          <a:xfrm>
            <a:off x="623047" y="1431178"/>
            <a:ext cx="10515600" cy="4351338"/>
          </a:xfrm>
        </p:spPr>
        <p:txBody>
          <a:bodyPr/>
          <a:lstStyle/>
          <a:p>
            <a:r>
              <a:rPr lang="en-US" b="1" i="0" dirty="0">
                <a:solidFill>
                  <a:srgbClr val="4D5156"/>
                </a:solidFill>
                <a:effectLst/>
                <a:latin typeface="Roboto" panose="02000000000000000000" pitchFamily="2" charset="0"/>
              </a:rPr>
              <a:t>Directory Files :- Folders are combinations of folders and files hence they are also a file.</a:t>
            </a:r>
          </a:p>
          <a:p>
            <a:pPr marL="0" indent="0">
              <a:buNone/>
            </a:pPr>
            <a:r>
              <a:rPr lang="en-US" b="1" i="0" dirty="0">
                <a:solidFill>
                  <a:srgbClr val="4D5156"/>
                </a:solidFill>
                <a:effectLst/>
                <a:latin typeface="Roboto" panose="02000000000000000000" pitchFamily="2" charset="0"/>
              </a:rPr>
              <a:t> </a:t>
            </a:r>
          </a:p>
          <a:p>
            <a:r>
              <a:rPr lang="en-US" b="0" i="0" dirty="0">
                <a:solidFill>
                  <a:srgbClr val="444444"/>
                </a:solidFill>
                <a:effectLst/>
                <a:latin typeface="Source Serif Pro" panose="02040603050405020204" pitchFamily="18" charset="0"/>
              </a:rPr>
              <a:t>Directory is second most common file type found in Linux. Directory can be created with the </a:t>
            </a:r>
            <a:r>
              <a:rPr lang="en-US" b="1" i="0" dirty="0" err="1">
                <a:solidFill>
                  <a:srgbClr val="9C5E00"/>
                </a:solidFill>
                <a:effectLst/>
                <a:latin typeface="Source Serif Pro" panose="02040603050405020204" pitchFamily="18" charset="0"/>
              </a:rPr>
              <a:t>mkdir</a:t>
            </a:r>
            <a:r>
              <a:rPr lang="en-US" b="0" i="0" dirty="0">
                <a:solidFill>
                  <a:srgbClr val="444444"/>
                </a:solidFill>
                <a:effectLst/>
                <a:latin typeface="Source Serif Pro" panose="02040603050405020204" pitchFamily="18" charset="0"/>
              </a:rPr>
              <a:t> command, and to remove a empty directory we use </a:t>
            </a:r>
            <a:r>
              <a:rPr lang="en-US" b="1" i="0" dirty="0" err="1">
                <a:solidFill>
                  <a:schemeClr val="accent2">
                    <a:lumMod val="50000"/>
                  </a:schemeClr>
                </a:solidFill>
                <a:effectLst/>
                <a:latin typeface="Source Serif Pro" panose="02040603050405020204" pitchFamily="18" charset="0"/>
              </a:rPr>
              <a:t>rmdir</a:t>
            </a:r>
            <a:r>
              <a:rPr lang="en-US" b="1" dirty="0">
                <a:solidFill>
                  <a:schemeClr val="accent2">
                    <a:lumMod val="50000"/>
                  </a:schemeClr>
                </a:solidFill>
                <a:latin typeface="Source Serif Pro" panose="02040603050405020204" pitchFamily="18" charset="0"/>
              </a:rPr>
              <a:t>. If directory is not empty we can use rm –rf or rm –r.</a:t>
            </a:r>
            <a:endParaRPr lang="en-US" b="1" i="0" dirty="0">
              <a:solidFill>
                <a:schemeClr val="accent2">
                  <a:lumMod val="50000"/>
                </a:schemeClr>
              </a:solidFill>
              <a:effectLst/>
              <a:latin typeface="Roboto" panose="02000000000000000000" pitchFamily="2" charset="0"/>
            </a:endParaRPr>
          </a:p>
        </p:txBody>
      </p:sp>
    </p:spTree>
    <p:extLst>
      <p:ext uri="{BB962C8B-B14F-4D97-AF65-F5344CB8AC3E}">
        <p14:creationId xmlns:p14="http://schemas.microsoft.com/office/powerpoint/2010/main" val="555142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A9D46C-B1AC-DAFB-3D0E-945CE67C3095}"/>
              </a:ext>
            </a:extLst>
          </p:cNvPr>
          <p:cNvSpPr>
            <a:spLocks noGrp="1"/>
          </p:cNvSpPr>
          <p:nvPr>
            <p:ph idx="1"/>
          </p:nvPr>
        </p:nvSpPr>
        <p:spPr>
          <a:xfrm>
            <a:off x="623047" y="1431178"/>
            <a:ext cx="10515600" cy="4351338"/>
          </a:xfrm>
        </p:spPr>
        <p:txBody>
          <a:bodyPr/>
          <a:lstStyle/>
          <a:p>
            <a:pPr marL="0" indent="0">
              <a:buNone/>
            </a:pPr>
            <a:r>
              <a:rPr lang="en-US" i="0" dirty="0">
                <a:solidFill>
                  <a:srgbClr val="454545"/>
                </a:solidFill>
                <a:effectLst/>
                <a:latin typeface="Verdana" panose="020B0604030504040204" pitchFamily="34" charset="0"/>
              </a:rPr>
              <a:t>A </a:t>
            </a:r>
            <a:r>
              <a:rPr lang="en-US" b="1" i="0" dirty="0">
                <a:solidFill>
                  <a:srgbClr val="454545"/>
                </a:solidFill>
                <a:effectLst/>
                <a:latin typeface="Verdana" panose="020B0604030504040204" pitchFamily="34" charset="0"/>
              </a:rPr>
              <a:t>special file </a:t>
            </a:r>
            <a:r>
              <a:rPr lang="en-US" i="0" dirty="0">
                <a:solidFill>
                  <a:srgbClr val="454545"/>
                </a:solidFill>
                <a:effectLst/>
                <a:latin typeface="Verdana" panose="020B0604030504040204" pitchFamily="34" charset="0"/>
              </a:rPr>
              <a:t>is sometimes also called a </a:t>
            </a:r>
            <a:r>
              <a:rPr lang="en-US" b="1" i="0" dirty="0">
                <a:solidFill>
                  <a:srgbClr val="454545"/>
                </a:solidFill>
                <a:effectLst/>
                <a:latin typeface="Verdana" panose="020B0604030504040204" pitchFamily="34" charset="0"/>
              </a:rPr>
              <a:t>device file</a:t>
            </a:r>
            <a:r>
              <a:rPr lang="en-US" i="0" dirty="0">
                <a:solidFill>
                  <a:srgbClr val="454545"/>
                </a:solidFill>
                <a:effectLst/>
                <a:latin typeface="Verdana" panose="020B0604030504040204" pitchFamily="34" charset="0"/>
              </a:rPr>
              <a:t>.</a:t>
            </a:r>
            <a:endParaRPr lang="en-IN" i="0" dirty="0">
              <a:solidFill>
                <a:srgbClr val="454545"/>
              </a:solidFill>
              <a:effectLst/>
              <a:latin typeface="Verdana" panose="020B0604030504040204" pitchFamily="34" charset="0"/>
            </a:endParaRPr>
          </a:p>
          <a:p>
            <a:pPr marL="0" indent="0">
              <a:buNone/>
            </a:pPr>
            <a:r>
              <a:rPr lang="en-US" i="0" dirty="0">
                <a:solidFill>
                  <a:srgbClr val="454545"/>
                </a:solidFill>
                <a:effectLst/>
                <a:latin typeface="Verdana" panose="020B0604030504040204" pitchFamily="34" charset="0"/>
              </a:rPr>
              <a:t>The purpose of a special file is to expose the device as a file in the file system. </a:t>
            </a:r>
            <a:endParaRPr lang="en-IN" dirty="0">
              <a:solidFill>
                <a:srgbClr val="454545"/>
              </a:solidFill>
              <a:latin typeface="Verdana" panose="020B0604030504040204" pitchFamily="34" charset="0"/>
            </a:endParaRPr>
          </a:p>
          <a:p>
            <a:pPr marL="0" indent="0">
              <a:buNone/>
            </a:pPr>
            <a:endParaRPr lang="en-US" dirty="0">
              <a:solidFill>
                <a:srgbClr val="4D5156"/>
              </a:solidFill>
              <a:latin typeface="Roboto" panose="02000000000000000000" pitchFamily="2" charset="0"/>
            </a:endParaRPr>
          </a:p>
        </p:txBody>
      </p:sp>
      <p:pic>
        <p:nvPicPr>
          <p:cNvPr id="4" name="Picture 3">
            <a:extLst>
              <a:ext uri="{FF2B5EF4-FFF2-40B4-BE49-F238E27FC236}">
                <a16:creationId xmlns:a16="http://schemas.microsoft.com/office/drawing/2014/main" id="{152D987A-5D69-147D-4E6B-9F1CAD0150DD}"/>
              </a:ext>
            </a:extLst>
          </p:cNvPr>
          <p:cNvPicPr>
            <a:picLocks noChangeAspect="1"/>
          </p:cNvPicPr>
          <p:nvPr/>
        </p:nvPicPr>
        <p:blipFill>
          <a:blip r:embed="rId2"/>
          <a:stretch>
            <a:fillRect/>
          </a:stretch>
        </p:blipFill>
        <p:spPr>
          <a:xfrm>
            <a:off x="371026" y="3126925"/>
            <a:ext cx="11820974" cy="2299897"/>
          </a:xfrm>
          <a:prstGeom prst="rect">
            <a:avLst/>
          </a:prstGeom>
        </p:spPr>
      </p:pic>
    </p:spTree>
    <p:extLst>
      <p:ext uri="{BB962C8B-B14F-4D97-AF65-F5344CB8AC3E}">
        <p14:creationId xmlns:p14="http://schemas.microsoft.com/office/powerpoint/2010/main" val="498751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934D-2440-0F7F-52D6-2C490BA8D130}"/>
              </a:ext>
            </a:extLst>
          </p:cNvPr>
          <p:cNvSpPr>
            <a:spLocks noGrp="1"/>
          </p:cNvSpPr>
          <p:nvPr>
            <p:ph type="title"/>
          </p:nvPr>
        </p:nvSpPr>
        <p:spPr>
          <a:xfrm>
            <a:off x="838200" y="1162843"/>
            <a:ext cx="10515600" cy="1325563"/>
          </a:xfrm>
        </p:spPr>
        <p:txBody>
          <a:bodyPr/>
          <a:lstStyle/>
          <a:p>
            <a:r>
              <a:rPr lang="en-US" dirty="0"/>
              <a:t>How to find file type</a:t>
            </a:r>
            <a:endParaRPr lang="en-IN" dirty="0"/>
          </a:p>
        </p:txBody>
      </p:sp>
      <p:sp>
        <p:nvSpPr>
          <p:cNvPr id="3" name="Content Placeholder 2">
            <a:extLst>
              <a:ext uri="{FF2B5EF4-FFF2-40B4-BE49-F238E27FC236}">
                <a16:creationId xmlns:a16="http://schemas.microsoft.com/office/drawing/2014/main" id="{AD34BD1A-B517-1A94-8A58-3D634E0AB897}"/>
              </a:ext>
            </a:extLst>
          </p:cNvPr>
          <p:cNvSpPr>
            <a:spLocks noGrp="1"/>
          </p:cNvSpPr>
          <p:nvPr>
            <p:ph idx="1"/>
          </p:nvPr>
        </p:nvSpPr>
        <p:spPr/>
        <p:txBody>
          <a:bodyPr/>
          <a:lstStyle/>
          <a:p>
            <a:endParaRPr lang="en-US" dirty="0"/>
          </a:p>
          <a:p>
            <a:r>
              <a:rPr lang="en-US" dirty="0"/>
              <a:t>Command: file </a:t>
            </a:r>
            <a:r>
              <a:rPr lang="en-US" dirty="0" err="1"/>
              <a:t>file_with_extention</a:t>
            </a:r>
            <a:endParaRPr lang="en-US" dirty="0"/>
          </a:p>
          <a:p>
            <a:r>
              <a:rPr lang="en-US" dirty="0"/>
              <a:t>Example: </a:t>
            </a:r>
            <a:r>
              <a:rPr lang="en-US" b="1" dirty="0"/>
              <a:t>file</a:t>
            </a:r>
            <a:r>
              <a:rPr lang="en-US" dirty="0"/>
              <a:t> </a:t>
            </a:r>
            <a:r>
              <a:rPr lang="en-US" dirty="0" err="1"/>
              <a:t>file_name</a:t>
            </a:r>
            <a:endParaRPr lang="en-IN" dirty="0"/>
          </a:p>
        </p:txBody>
      </p:sp>
      <p:pic>
        <p:nvPicPr>
          <p:cNvPr id="5" name="Picture 4">
            <a:extLst>
              <a:ext uri="{FF2B5EF4-FFF2-40B4-BE49-F238E27FC236}">
                <a16:creationId xmlns:a16="http://schemas.microsoft.com/office/drawing/2014/main" id="{01E91B96-7F86-FEB3-DC6E-70B4EB01E1D9}"/>
              </a:ext>
            </a:extLst>
          </p:cNvPr>
          <p:cNvPicPr>
            <a:picLocks noChangeAspect="1"/>
          </p:cNvPicPr>
          <p:nvPr/>
        </p:nvPicPr>
        <p:blipFill>
          <a:blip r:embed="rId2"/>
          <a:stretch>
            <a:fillRect/>
          </a:stretch>
        </p:blipFill>
        <p:spPr>
          <a:xfrm>
            <a:off x="1074147" y="3572434"/>
            <a:ext cx="10043705" cy="927847"/>
          </a:xfrm>
          <a:prstGeom prst="rect">
            <a:avLst/>
          </a:prstGeom>
        </p:spPr>
      </p:pic>
    </p:spTree>
    <p:extLst>
      <p:ext uri="{BB962C8B-B14F-4D97-AF65-F5344CB8AC3E}">
        <p14:creationId xmlns:p14="http://schemas.microsoft.com/office/powerpoint/2010/main" val="2785195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934D-2440-0F7F-52D6-2C490BA8D130}"/>
              </a:ext>
            </a:extLst>
          </p:cNvPr>
          <p:cNvSpPr>
            <a:spLocks noGrp="1"/>
          </p:cNvSpPr>
          <p:nvPr>
            <p:ph type="title"/>
          </p:nvPr>
        </p:nvSpPr>
        <p:spPr>
          <a:xfrm>
            <a:off x="838200" y="1162843"/>
            <a:ext cx="10515600" cy="1325563"/>
          </a:xfrm>
        </p:spPr>
        <p:txBody>
          <a:bodyPr/>
          <a:lstStyle/>
          <a:p>
            <a:r>
              <a:rPr lang="en-US" dirty="0"/>
              <a:t>How to find file type</a:t>
            </a:r>
            <a:endParaRPr lang="en-IN" dirty="0"/>
          </a:p>
        </p:txBody>
      </p:sp>
      <p:sp>
        <p:nvSpPr>
          <p:cNvPr id="3" name="Content Placeholder 2">
            <a:extLst>
              <a:ext uri="{FF2B5EF4-FFF2-40B4-BE49-F238E27FC236}">
                <a16:creationId xmlns:a16="http://schemas.microsoft.com/office/drawing/2014/main" id="{AD34BD1A-B517-1A94-8A58-3D634E0AB897}"/>
              </a:ext>
            </a:extLst>
          </p:cNvPr>
          <p:cNvSpPr>
            <a:spLocks noGrp="1"/>
          </p:cNvSpPr>
          <p:nvPr>
            <p:ph idx="1"/>
          </p:nvPr>
        </p:nvSpPr>
        <p:spPr/>
        <p:txBody>
          <a:bodyPr/>
          <a:lstStyle/>
          <a:p>
            <a:endParaRPr lang="en-US" dirty="0"/>
          </a:p>
          <a:p>
            <a:r>
              <a:rPr lang="en-US" dirty="0"/>
              <a:t>Command: </a:t>
            </a:r>
            <a:r>
              <a:rPr lang="en-US" b="1" dirty="0"/>
              <a:t>file</a:t>
            </a:r>
            <a:r>
              <a:rPr lang="en-US" dirty="0"/>
              <a:t> </a:t>
            </a:r>
            <a:r>
              <a:rPr lang="en-US" dirty="0" err="1"/>
              <a:t>file_with_extention</a:t>
            </a:r>
            <a:endParaRPr lang="en-US" dirty="0"/>
          </a:p>
          <a:p>
            <a:r>
              <a:rPr lang="en-US" dirty="0"/>
              <a:t>Example file *</a:t>
            </a:r>
            <a:endParaRPr lang="en-IN" dirty="0"/>
          </a:p>
        </p:txBody>
      </p:sp>
      <p:pic>
        <p:nvPicPr>
          <p:cNvPr id="5" name="Picture 4">
            <a:extLst>
              <a:ext uri="{FF2B5EF4-FFF2-40B4-BE49-F238E27FC236}">
                <a16:creationId xmlns:a16="http://schemas.microsoft.com/office/drawing/2014/main" id="{01E91B96-7F86-FEB3-DC6E-70B4EB01E1D9}"/>
              </a:ext>
            </a:extLst>
          </p:cNvPr>
          <p:cNvPicPr>
            <a:picLocks noChangeAspect="1"/>
          </p:cNvPicPr>
          <p:nvPr/>
        </p:nvPicPr>
        <p:blipFill>
          <a:blip r:embed="rId2"/>
          <a:stretch>
            <a:fillRect/>
          </a:stretch>
        </p:blipFill>
        <p:spPr>
          <a:xfrm>
            <a:off x="1074147" y="3572434"/>
            <a:ext cx="10043705" cy="927847"/>
          </a:xfrm>
          <a:prstGeom prst="rect">
            <a:avLst/>
          </a:prstGeom>
        </p:spPr>
      </p:pic>
      <p:pic>
        <p:nvPicPr>
          <p:cNvPr id="6" name="Picture 5">
            <a:extLst>
              <a:ext uri="{FF2B5EF4-FFF2-40B4-BE49-F238E27FC236}">
                <a16:creationId xmlns:a16="http://schemas.microsoft.com/office/drawing/2014/main" id="{5C84F7B7-1653-D17A-75E8-C5A3CAD97F55}"/>
              </a:ext>
            </a:extLst>
          </p:cNvPr>
          <p:cNvPicPr>
            <a:picLocks noChangeAspect="1"/>
          </p:cNvPicPr>
          <p:nvPr/>
        </p:nvPicPr>
        <p:blipFill>
          <a:blip r:embed="rId3"/>
          <a:stretch>
            <a:fillRect/>
          </a:stretch>
        </p:blipFill>
        <p:spPr>
          <a:xfrm>
            <a:off x="1074146" y="4782314"/>
            <a:ext cx="10279653" cy="1209370"/>
          </a:xfrm>
          <a:prstGeom prst="rect">
            <a:avLst/>
          </a:prstGeom>
        </p:spPr>
      </p:pic>
    </p:spTree>
    <p:extLst>
      <p:ext uri="{BB962C8B-B14F-4D97-AF65-F5344CB8AC3E}">
        <p14:creationId xmlns:p14="http://schemas.microsoft.com/office/powerpoint/2010/main" val="3663368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94327-C17A-2AE8-41E5-B78E0A7D65A0}"/>
              </a:ext>
            </a:extLst>
          </p:cNvPr>
          <p:cNvSpPr>
            <a:spLocks noGrp="1"/>
          </p:cNvSpPr>
          <p:nvPr>
            <p:ph type="title"/>
          </p:nvPr>
        </p:nvSpPr>
        <p:spPr>
          <a:xfrm>
            <a:off x="838200" y="815974"/>
            <a:ext cx="10515600" cy="1325563"/>
          </a:xfrm>
        </p:spPr>
        <p:txBody>
          <a:bodyPr>
            <a:normAutofit/>
          </a:bodyPr>
          <a:lstStyle/>
          <a:p>
            <a:br>
              <a:rPr lang="en-IN" b="1" i="0" dirty="0">
                <a:solidFill>
                  <a:srgbClr val="273239"/>
                </a:solidFill>
                <a:effectLst/>
                <a:latin typeface="sofia-pro"/>
              </a:rPr>
            </a:br>
            <a:r>
              <a:rPr lang="en-IN" b="1" i="0" dirty="0">
                <a:solidFill>
                  <a:srgbClr val="273239"/>
                </a:solidFill>
                <a:effectLst/>
                <a:latin typeface="sofia-pro"/>
              </a:rPr>
              <a:t>find command in </a:t>
            </a:r>
            <a:r>
              <a:rPr lang="en-IN" b="1" i="0" dirty="0" err="1">
                <a:solidFill>
                  <a:srgbClr val="273239"/>
                </a:solidFill>
                <a:effectLst/>
                <a:latin typeface="sofia-pro"/>
              </a:rPr>
              <a:t>linux</a:t>
            </a:r>
            <a:endParaRPr lang="en-IN" dirty="0"/>
          </a:p>
        </p:txBody>
      </p:sp>
      <p:sp>
        <p:nvSpPr>
          <p:cNvPr id="3" name="Content Placeholder 2">
            <a:extLst>
              <a:ext uri="{FF2B5EF4-FFF2-40B4-BE49-F238E27FC236}">
                <a16:creationId xmlns:a16="http://schemas.microsoft.com/office/drawing/2014/main" id="{8DC2744A-9790-C01B-6AFE-1FD1ECA96B9C}"/>
              </a:ext>
            </a:extLst>
          </p:cNvPr>
          <p:cNvSpPr>
            <a:spLocks noGrp="1"/>
          </p:cNvSpPr>
          <p:nvPr>
            <p:ph idx="1"/>
          </p:nvPr>
        </p:nvSpPr>
        <p:spPr>
          <a:xfrm>
            <a:off x="838200" y="2141537"/>
            <a:ext cx="10515600" cy="4351338"/>
          </a:xfrm>
        </p:spPr>
        <p:txBody>
          <a:bodyPr/>
          <a:lstStyle/>
          <a:p>
            <a:r>
              <a:rPr lang="en-US" b="0" i="0" dirty="0">
                <a:solidFill>
                  <a:srgbClr val="273239"/>
                </a:solidFill>
                <a:effectLst/>
                <a:latin typeface="urw-din"/>
              </a:rPr>
              <a:t> It can be used to find files and directories and perform subsequent operations on them. It supports searching by file, folder, name, creation date, modification date, owner and permissions. </a:t>
            </a:r>
          </a:p>
          <a:p>
            <a:endParaRPr lang="en-US" dirty="0">
              <a:solidFill>
                <a:srgbClr val="273239"/>
              </a:solidFill>
              <a:latin typeface="urw-din"/>
            </a:endParaRPr>
          </a:p>
          <a:p>
            <a:r>
              <a:rPr lang="en-US" b="0" i="0" dirty="0">
                <a:solidFill>
                  <a:srgbClr val="273239"/>
                </a:solidFill>
                <a:effectLst/>
                <a:latin typeface="urw-din"/>
              </a:rPr>
              <a:t>Command</a:t>
            </a:r>
          </a:p>
          <a:p>
            <a:pPr marL="0" indent="0">
              <a:buNone/>
            </a:pPr>
            <a:r>
              <a:rPr lang="en-US" dirty="0"/>
              <a:t>$ find [where to start searching from] [expression determines what to find] [-options] [what to find]</a:t>
            </a:r>
          </a:p>
          <a:p>
            <a:pPr marL="0" indent="0">
              <a:buNone/>
            </a:pPr>
            <a:r>
              <a:rPr lang="en-US" dirty="0"/>
              <a:t>Example. find ./dir1 -name commands.txt </a:t>
            </a:r>
            <a:endParaRPr lang="en-IN" dirty="0"/>
          </a:p>
        </p:txBody>
      </p:sp>
    </p:spTree>
    <p:extLst>
      <p:ext uri="{BB962C8B-B14F-4D97-AF65-F5344CB8AC3E}">
        <p14:creationId xmlns:p14="http://schemas.microsoft.com/office/powerpoint/2010/main" val="2628371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94327-C17A-2AE8-41E5-B78E0A7D65A0}"/>
              </a:ext>
            </a:extLst>
          </p:cNvPr>
          <p:cNvSpPr>
            <a:spLocks noGrp="1"/>
          </p:cNvSpPr>
          <p:nvPr>
            <p:ph type="title"/>
          </p:nvPr>
        </p:nvSpPr>
        <p:spPr>
          <a:xfrm>
            <a:off x="838200" y="815974"/>
            <a:ext cx="10515600" cy="1325563"/>
          </a:xfrm>
        </p:spPr>
        <p:txBody>
          <a:bodyPr>
            <a:normAutofit/>
          </a:bodyPr>
          <a:lstStyle/>
          <a:p>
            <a:br>
              <a:rPr lang="en-IN" b="1" i="0" dirty="0">
                <a:solidFill>
                  <a:srgbClr val="273239"/>
                </a:solidFill>
                <a:effectLst/>
                <a:latin typeface="sofia-pro"/>
              </a:rPr>
            </a:br>
            <a:r>
              <a:rPr lang="en-IN" b="1" i="0" dirty="0">
                <a:solidFill>
                  <a:srgbClr val="273239"/>
                </a:solidFill>
                <a:effectLst/>
                <a:latin typeface="sofia-pro"/>
              </a:rPr>
              <a:t>find command in </a:t>
            </a:r>
            <a:r>
              <a:rPr lang="en-IN" b="1" i="0" dirty="0" err="1">
                <a:solidFill>
                  <a:srgbClr val="273239"/>
                </a:solidFill>
                <a:effectLst/>
                <a:latin typeface="sofia-pro"/>
              </a:rPr>
              <a:t>linux</a:t>
            </a:r>
            <a:endParaRPr lang="en-IN" dirty="0"/>
          </a:p>
        </p:txBody>
      </p:sp>
      <p:sp>
        <p:nvSpPr>
          <p:cNvPr id="3" name="Content Placeholder 2">
            <a:extLst>
              <a:ext uri="{FF2B5EF4-FFF2-40B4-BE49-F238E27FC236}">
                <a16:creationId xmlns:a16="http://schemas.microsoft.com/office/drawing/2014/main" id="{8DC2744A-9790-C01B-6AFE-1FD1ECA96B9C}"/>
              </a:ext>
            </a:extLst>
          </p:cNvPr>
          <p:cNvSpPr>
            <a:spLocks noGrp="1"/>
          </p:cNvSpPr>
          <p:nvPr>
            <p:ph idx="1"/>
          </p:nvPr>
        </p:nvSpPr>
        <p:spPr>
          <a:xfrm>
            <a:off x="838200" y="2141537"/>
            <a:ext cx="10515600" cy="4351338"/>
          </a:xfrm>
        </p:spPr>
        <p:txBody>
          <a:bodyPr/>
          <a:lstStyle/>
          <a:p>
            <a:r>
              <a:rPr lang="en-US" b="0" i="0" dirty="0">
                <a:solidFill>
                  <a:srgbClr val="273239"/>
                </a:solidFill>
                <a:effectLst/>
                <a:latin typeface="urw-din"/>
              </a:rPr>
              <a:t> It can be used to find files and directories and perform subsequent operations on them. It supports searching by file, folder, name, creation date, modification date, owner and permissions. </a:t>
            </a:r>
          </a:p>
          <a:p>
            <a:endParaRPr lang="en-US" dirty="0">
              <a:solidFill>
                <a:srgbClr val="273239"/>
              </a:solidFill>
              <a:latin typeface="urw-din"/>
            </a:endParaRPr>
          </a:p>
          <a:p>
            <a:r>
              <a:rPr lang="en-US" b="0" i="0" dirty="0">
                <a:solidFill>
                  <a:srgbClr val="273239"/>
                </a:solidFill>
                <a:effectLst/>
                <a:latin typeface="urw-din"/>
              </a:rPr>
              <a:t>Command</a:t>
            </a:r>
          </a:p>
          <a:p>
            <a:pPr marL="0" indent="0">
              <a:buNone/>
            </a:pPr>
            <a:r>
              <a:rPr lang="en-US" dirty="0"/>
              <a:t>$ find [where to start searching from] [expression determines what to find] [-options] [what to find]</a:t>
            </a:r>
          </a:p>
          <a:p>
            <a:pPr marL="0" indent="0">
              <a:buNone/>
            </a:pPr>
            <a:endParaRPr lang="en-IN" dirty="0"/>
          </a:p>
        </p:txBody>
      </p:sp>
      <p:pic>
        <p:nvPicPr>
          <p:cNvPr id="5" name="Picture 4">
            <a:extLst>
              <a:ext uri="{FF2B5EF4-FFF2-40B4-BE49-F238E27FC236}">
                <a16:creationId xmlns:a16="http://schemas.microsoft.com/office/drawing/2014/main" id="{A55DB2AD-1A8A-AADE-5C0C-1B8515A73230}"/>
              </a:ext>
            </a:extLst>
          </p:cNvPr>
          <p:cNvPicPr>
            <a:picLocks noChangeAspect="1"/>
          </p:cNvPicPr>
          <p:nvPr/>
        </p:nvPicPr>
        <p:blipFill>
          <a:blip r:embed="rId2"/>
          <a:stretch>
            <a:fillRect/>
          </a:stretch>
        </p:blipFill>
        <p:spPr>
          <a:xfrm>
            <a:off x="215152" y="4336164"/>
            <a:ext cx="12514227" cy="1325563"/>
          </a:xfrm>
          <a:prstGeom prst="rect">
            <a:avLst/>
          </a:prstGeom>
        </p:spPr>
      </p:pic>
    </p:spTree>
    <p:extLst>
      <p:ext uri="{BB962C8B-B14F-4D97-AF65-F5344CB8AC3E}">
        <p14:creationId xmlns:p14="http://schemas.microsoft.com/office/powerpoint/2010/main" val="1852803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TotalTime>
  <Words>1457</Words>
  <Application>Microsoft Office PowerPoint</Application>
  <PresentationFormat>Widescreen</PresentationFormat>
  <Paragraphs>115</Paragraphs>
  <Slides>35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Calibri</vt:lpstr>
      <vt:lpstr>Calibri Light</vt:lpstr>
      <vt:lpstr>Open Sans</vt:lpstr>
      <vt:lpstr>Roboto</vt:lpstr>
      <vt:lpstr>sofia-pro</vt:lpstr>
      <vt:lpstr>Source Serif Pro</vt:lpstr>
      <vt:lpstr>urw-din</vt:lpstr>
      <vt:lpstr>Verdana</vt:lpstr>
      <vt:lpstr>Office Theme</vt:lpstr>
      <vt:lpstr>Linux File Types, find, locate, Changing Password</vt:lpstr>
      <vt:lpstr>In Linux/UNIX, Files are mainly categorized into 3 parts</vt:lpstr>
      <vt:lpstr>PowerPoint Presentation</vt:lpstr>
      <vt:lpstr>PowerPoint Presentation</vt:lpstr>
      <vt:lpstr>PowerPoint Presentation</vt:lpstr>
      <vt:lpstr>How to find file type</vt:lpstr>
      <vt:lpstr>How to find file type</vt:lpstr>
      <vt:lpstr> find command in linux</vt:lpstr>
      <vt:lpstr> find command in linux</vt:lpstr>
      <vt:lpstr>locate</vt:lpstr>
      <vt:lpstr>locate</vt:lpstr>
      <vt:lpstr>Changing Password</vt:lpstr>
      <vt:lpstr>File Display Commands and Redirection</vt:lpstr>
      <vt:lpstr>Cat</vt:lpstr>
      <vt:lpstr>Head</vt:lpstr>
      <vt:lpstr>Head</vt:lpstr>
      <vt:lpstr>Tail</vt:lpstr>
      <vt:lpstr>Tail</vt:lpstr>
      <vt:lpstr>Flag</vt:lpstr>
      <vt:lpstr>More</vt:lpstr>
      <vt:lpstr>More</vt:lpstr>
      <vt:lpstr>More</vt:lpstr>
      <vt:lpstr>Less</vt:lpstr>
      <vt:lpstr>Tac</vt:lpstr>
      <vt:lpstr>Tac</vt:lpstr>
      <vt:lpstr>Grep </vt:lpstr>
      <vt:lpstr>Redirection in Linux </vt:lpstr>
      <vt:lpstr>PowerPoint Presentation</vt:lpstr>
      <vt:lpstr>PowerPoint Presentation</vt:lpstr>
      <vt:lpstr>PowerPoint Presentation</vt:lpstr>
      <vt:lpstr>PowerPoint Presentation</vt:lpstr>
      <vt:lpstr>PowerPoint Presentation</vt:lpstr>
      <vt:lpstr>  Practise</vt:lpstr>
      <vt:lpstr>Practise</vt:lpstr>
      <vt:lpstr>Practise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File Types, find, locate, Changing Password</dc:title>
  <dc:creator>aditi gedam</dc:creator>
  <cp:lastModifiedBy>aditi gedam</cp:lastModifiedBy>
  <cp:revision>6</cp:revision>
  <dcterms:created xsi:type="dcterms:W3CDTF">2023-01-19T23:37:17Z</dcterms:created>
  <dcterms:modified xsi:type="dcterms:W3CDTF">2023-02-15T14:53:08Z</dcterms:modified>
</cp:coreProperties>
</file>