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3" r:id="rId3"/>
    <p:sldId id="274" r:id="rId4"/>
    <p:sldId id="276" r:id="rId5"/>
    <p:sldId id="277" r:id="rId6"/>
    <p:sldId id="275" r:id="rId7"/>
    <p:sldId id="278" r:id="rId8"/>
    <p:sldId id="279" r:id="rId9"/>
    <p:sldId id="280" r:id="rId10"/>
    <p:sldId id="257" r:id="rId11"/>
    <p:sldId id="272" r:id="rId12"/>
    <p:sldId id="283" r:id="rId13"/>
    <p:sldId id="258" r:id="rId14"/>
    <p:sldId id="259" r:id="rId15"/>
    <p:sldId id="260" r:id="rId16"/>
    <p:sldId id="261" r:id="rId17"/>
    <p:sldId id="262" r:id="rId18"/>
    <p:sldId id="264" r:id="rId19"/>
    <p:sldId id="284" r:id="rId20"/>
    <p:sldId id="286" r:id="rId21"/>
    <p:sldId id="287" r:id="rId22"/>
    <p:sldId id="265" r:id="rId23"/>
    <p:sldId id="294" r:id="rId24"/>
    <p:sldId id="293" r:id="rId25"/>
    <p:sldId id="288" r:id="rId26"/>
    <p:sldId id="267" r:id="rId27"/>
    <p:sldId id="289" r:id="rId28"/>
    <p:sldId id="266" r:id="rId29"/>
    <p:sldId id="290" r:id="rId30"/>
    <p:sldId id="268" r:id="rId31"/>
    <p:sldId id="269" r:id="rId32"/>
    <p:sldId id="270" r:id="rId33"/>
    <p:sldId id="271"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CD08A2-FB56-4987-A586-502A48DDAE1D}" type="datetimeFigureOut">
              <a:rPr lang="en-IN" smtClean="0"/>
              <a:t>23-01-2023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E9FA7F7-6A69-491D-ADCF-32E952BA8B1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2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CD08A2-FB56-4987-A586-502A48DDAE1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FA7F7-6A69-491D-ADCF-32E952BA8B11}" type="slidenum">
              <a:rPr lang="en-IN" smtClean="0"/>
              <a:t>‹#›</a:t>
            </a:fld>
            <a:endParaRPr lang="en-IN"/>
          </a:p>
        </p:txBody>
      </p:sp>
    </p:spTree>
    <p:extLst>
      <p:ext uri="{BB962C8B-B14F-4D97-AF65-F5344CB8AC3E}">
        <p14:creationId xmlns:p14="http://schemas.microsoft.com/office/powerpoint/2010/main" val="338455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D08A2-FB56-4987-A586-502A48DDAE1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7F7-6A69-491D-ADCF-32E952BA8B1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6590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D08A2-FB56-4987-A586-502A48DDAE1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7F7-6A69-491D-ADCF-32E952BA8B1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5255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D08A2-FB56-4987-A586-502A48DDAE1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7F7-6A69-491D-ADCF-32E952BA8B11}" type="slidenum">
              <a:rPr lang="en-IN" smtClean="0"/>
              <a:t>‹#›</a:t>
            </a:fld>
            <a:endParaRPr lang="en-IN"/>
          </a:p>
        </p:txBody>
      </p:sp>
    </p:spTree>
    <p:extLst>
      <p:ext uri="{BB962C8B-B14F-4D97-AF65-F5344CB8AC3E}">
        <p14:creationId xmlns:p14="http://schemas.microsoft.com/office/powerpoint/2010/main" val="2488434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D08A2-FB56-4987-A586-502A48DDAE1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7F7-6A69-491D-ADCF-32E952BA8B1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823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D08A2-FB56-4987-A586-502A48DDAE1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7F7-6A69-491D-ADCF-32E952BA8B1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1212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D08A2-FB56-4987-A586-502A48DDAE1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7F7-6A69-491D-ADCF-32E952BA8B1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685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D08A2-FB56-4987-A586-502A48DDAE1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7F7-6A69-491D-ADCF-32E952BA8B1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30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D08A2-FB56-4987-A586-502A48DDAE1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7F7-6A69-491D-ADCF-32E952BA8B11}" type="slidenum">
              <a:rPr lang="en-IN" smtClean="0"/>
              <a:t>‹#›</a:t>
            </a:fld>
            <a:endParaRPr lang="en-IN"/>
          </a:p>
        </p:txBody>
      </p:sp>
    </p:spTree>
    <p:extLst>
      <p:ext uri="{BB962C8B-B14F-4D97-AF65-F5344CB8AC3E}">
        <p14:creationId xmlns:p14="http://schemas.microsoft.com/office/powerpoint/2010/main" val="307358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D08A2-FB56-4987-A586-502A48DDAE1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7F7-6A69-491D-ADCF-32E952BA8B1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88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D08A2-FB56-4987-A586-502A48DDAE1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FA7F7-6A69-491D-ADCF-32E952BA8B11}" type="slidenum">
              <a:rPr lang="en-IN" smtClean="0"/>
              <a:t>‹#›</a:t>
            </a:fld>
            <a:endParaRPr lang="en-IN"/>
          </a:p>
        </p:txBody>
      </p:sp>
    </p:spTree>
    <p:extLst>
      <p:ext uri="{BB962C8B-B14F-4D97-AF65-F5344CB8AC3E}">
        <p14:creationId xmlns:p14="http://schemas.microsoft.com/office/powerpoint/2010/main" val="97198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D08A2-FB56-4987-A586-502A48DDAE1D}"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9FA7F7-6A69-491D-ADCF-32E952BA8B1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532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D08A2-FB56-4987-A586-502A48DDAE1D}" type="datetimeFigureOut">
              <a:rPr lang="en-IN" smtClean="0"/>
              <a:t>23-01-2023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9FA7F7-6A69-491D-ADCF-32E952BA8B1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73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D08A2-FB56-4987-A586-502A48DDAE1D}" type="datetimeFigureOut">
              <a:rPr lang="en-IN" smtClean="0"/>
              <a:t>23-01-2023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9FA7F7-6A69-491D-ADCF-32E952BA8B11}" type="slidenum">
              <a:rPr lang="en-IN" smtClean="0"/>
              <a:t>‹#›</a:t>
            </a:fld>
            <a:endParaRPr lang="en-IN"/>
          </a:p>
        </p:txBody>
      </p:sp>
    </p:spTree>
    <p:extLst>
      <p:ext uri="{BB962C8B-B14F-4D97-AF65-F5344CB8AC3E}">
        <p14:creationId xmlns:p14="http://schemas.microsoft.com/office/powerpoint/2010/main" val="90108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CD08A2-FB56-4987-A586-502A48DDAE1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FA7F7-6A69-491D-ADCF-32E952BA8B1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52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CD08A2-FB56-4987-A586-502A48DDAE1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FA7F7-6A69-491D-ADCF-32E952BA8B11}" type="slidenum">
              <a:rPr lang="en-IN" smtClean="0"/>
              <a:t>‹#›</a:t>
            </a:fld>
            <a:endParaRPr lang="en-IN"/>
          </a:p>
        </p:txBody>
      </p:sp>
    </p:spTree>
    <p:extLst>
      <p:ext uri="{BB962C8B-B14F-4D97-AF65-F5344CB8AC3E}">
        <p14:creationId xmlns:p14="http://schemas.microsoft.com/office/powerpoint/2010/main" val="370945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CD08A2-FB56-4987-A586-502A48DDAE1D}" type="datetimeFigureOut">
              <a:rPr lang="en-IN" smtClean="0"/>
              <a:t>23-01-2023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9FA7F7-6A69-491D-ADCF-32E952BA8B11}" type="slidenum">
              <a:rPr lang="en-IN" smtClean="0"/>
              <a:t>‹#›</a:t>
            </a:fld>
            <a:endParaRPr lang="en-IN"/>
          </a:p>
        </p:txBody>
      </p:sp>
    </p:spTree>
    <p:extLst>
      <p:ext uri="{BB962C8B-B14F-4D97-AF65-F5344CB8AC3E}">
        <p14:creationId xmlns:p14="http://schemas.microsoft.com/office/powerpoint/2010/main" val="13448706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B196-3C28-E611-918A-E3D3C1FC75DB}"/>
              </a:ext>
            </a:extLst>
          </p:cNvPr>
          <p:cNvSpPr>
            <a:spLocks noGrp="1"/>
          </p:cNvSpPr>
          <p:nvPr>
            <p:ph type="ctrTitle"/>
          </p:nvPr>
        </p:nvSpPr>
        <p:spPr/>
        <p:txBody>
          <a:bodyPr/>
          <a:lstStyle/>
          <a:p>
            <a:r>
              <a:rPr lang="en-US" b="1" dirty="0"/>
              <a:t>Files and Directory Permissions (</a:t>
            </a:r>
            <a:r>
              <a:rPr lang="en-US" b="1" dirty="0" err="1"/>
              <a:t>chmod</a:t>
            </a:r>
            <a:r>
              <a:rPr lang="en-US" b="1" dirty="0"/>
              <a:t>)</a:t>
            </a:r>
            <a:endParaRPr lang="en-IN" b="1" dirty="0"/>
          </a:p>
        </p:txBody>
      </p:sp>
      <p:sp>
        <p:nvSpPr>
          <p:cNvPr id="3" name="Subtitle 2">
            <a:extLst>
              <a:ext uri="{FF2B5EF4-FFF2-40B4-BE49-F238E27FC236}">
                <a16:creationId xmlns:a16="http://schemas.microsoft.com/office/drawing/2014/main" id="{E60A3528-C204-EBE3-F414-20B6C208090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3377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EAE5-827E-4928-25DE-D6BF4ED6F357}"/>
              </a:ext>
            </a:extLst>
          </p:cNvPr>
          <p:cNvSpPr>
            <a:spLocks noGrp="1"/>
          </p:cNvSpPr>
          <p:nvPr>
            <p:ph type="title"/>
          </p:nvPr>
        </p:nvSpPr>
        <p:spPr/>
        <p:txBody>
          <a:bodyPr>
            <a:normAutofit/>
          </a:bodyPr>
          <a:lstStyle/>
          <a:p>
            <a:r>
              <a:rPr lang="en-US" sz="4800" b="1" dirty="0"/>
              <a:t>What are File Permissions in Linux?</a:t>
            </a:r>
            <a:endParaRPr lang="en-IN" sz="4800" b="1" dirty="0"/>
          </a:p>
        </p:txBody>
      </p:sp>
      <p:sp>
        <p:nvSpPr>
          <p:cNvPr id="3" name="Content Placeholder 2">
            <a:extLst>
              <a:ext uri="{FF2B5EF4-FFF2-40B4-BE49-F238E27FC236}">
                <a16:creationId xmlns:a16="http://schemas.microsoft.com/office/drawing/2014/main" id="{7363F300-6ED1-4FDA-5966-9E6FB16891EE}"/>
              </a:ext>
            </a:extLst>
          </p:cNvPr>
          <p:cNvSpPr>
            <a:spLocks noGrp="1"/>
          </p:cNvSpPr>
          <p:nvPr>
            <p:ph idx="1"/>
          </p:nvPr>
        </p:nvSpPr>
        <p:spPr/>
        <p:txBody>
          <a:bodyPr>
            <a:normAutofit lnSpcReduction="10000"/>
          </a:bodyPr>
          <a:lstStyle/>
          <a:p>
            <a:r>
              <a:rPr lang="en-US" sz="3200" b="1" dirty="0"/>
              <a:t>File permissions control which actions can be performed by which users. </a:t>
            </a:r>
          </a:p>
          <a:p>
            <a:r>
              <a:rPr lang="en-US" sz="3200" b="1" dirty="0"/>
              <a:t> Read, Write, and Execute are the three actions possible for every file.</a:t>
            </a:r>
          </a:p>
          <a:p>
            <a:r>
              <a:rPr lang="en-US" sz="3200" b="1" dirty="0"/>
              <a:t>Users are classified under three broad categories: Normal users, Groups, and Others.</a:t>
            </a:r>
            <a:endParaRPr lang="en-IN" sz="3200" b="1" dirty="0"/>
          </a:p>
        </p:txBody>
      </p:sp>
    </p:spTree>
    <p:extLst>
      <p:ext uri="{BB962C8B-B14F-4D97-AF65-F5344CB8AC3E}">
        <p14:creationId xmlns:p14="http://schemas.microsoft.com/office/powerpoint/2010/main" val="148520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462F-FDB4-C584-C7B1-21EA351A6C84}"/>
              </a:ext>
            </a:extLst>
          </p:cNvPr>
          <p:cNvSpPr>
            <a:spLocks noGrp="1"/>
          </p:cNvSpPr>
          <p:nvPr>
            <p:ph type="title"/>
          </p:nvPr>
        </p:nvSpPr>
        <p:spPr/>
        <p:txBody>
          <a:bodyPr/>
          <a:lstStyle/>
          <a:p>
            <a:r>
              <a:rPr lang="en-US" b="1" dirty="0"/>
              <a:t>How to Find Permissions of a File</a:t>
            </a:r>
            <a:endParaRPr lang="en-IN" b="1" dirty="0"/>
          </a:p>
        </p:txBody>
      </p:sp>
      <p:sp>
        <p:nvSpPr>
          <p:cNvPr id="3" name="Content Placeholder 2">
            <a:extLst>
              <a:ext uri="{FF2B5EF4-FFF2-40B4-BE49-F238E27FC236}">
                <a16:creationId xmlns:a16="http://schemas.microsoft.com/office/drawing/2014/main" id="{6F40F4B8-0F10-9823-C42C-1935649E721F}"/>
              </a:ext>
            </a:extLst>
          </p:cNvPr>
          <p:cNvSpPr>
            <a:spLocks noGrp="1"/>
          </p:cNvSpPr>
          <p:nvPr>
            <p:ph idx="1"/>
          </p:nvPr>
        </p:nvSpPr>
        <p:spPr/>
        <p:txBody>
          <a:bodyPr/>
          <a:lstStyle/>
          <a:p>
            <a:r>
              <a:rPr lang="en-US" dirty="0"/>
              <a:t>We can find the existing permissions of a file using ls command.</a:t>
            </a:r>
          </a:p>
          <a:p>
            <a:r>
              <a:rPr lang="en-US" dirty="0"/>
              <a:t> Adding the -l flag and file name with the ls command shows some       more info about the file, including the permissions.</a:t>
            </a:r>
          </a:p>
          <a:p>
            <a:pPr marL="0" indent="0">
              <a:buNone/>
            </a:pPr>
            <a:endParaRPr lang="en-US" dirty="0"/>
          </a:p>
          <a:p>
            <a:pPr marL="0" indent="0">
              <a:buNone/>
            </a:pPr>
            <a:r>
              <a:rPr lang="en-US" dirty="0"/>
              <a:t>Syntax</a:t>
            </a:r>
          </a:p>
          <a:p>
            <a:pPr marL="0" indent="0">
              <a:buNone/>
            </a:pPr>
            <a:r>
              <a:rPr lang="en-IN" dirty="0">
                <a:highlight>
                  <a:srgbClr val="00FF00"/>
                </a:highlight>
              </a:rPr>
              <a:t>ls –l </a:t>
            </a:r>
            <a:r>
              <a:rPr lang="en-IN" dirty="0" err="1">
                <a:highlight>
                  <a:srgbClr val="00FF00"/>
                </a:highlight>
              </a:rPr>
              <a:t>file_name</a:t>
            </a:r>
            <a:endParaRPr lang="en-IN" dirty="0">
              <a:highlight>
                <a:srgbClr val="00FF00"/>
              </a:highlight>
            </a:endParaRPr>
          </a:p>
          <a:p>
            <a:pPr marL="0" indent="0">
              <a:buNone/>
            </a:pPr>
            <a:endParaRPr lang="en-US" dirty="0"/>
          </a:p>
        </p:txBody>
      </p:sp>
    </p:spTree>
    <p:extLst>
      <p:ext uri="{BB962C8B-B14F-4D97-AF65-F5344CB8AC3E}">
        <p14:creationId xmlns:p14="http://schemas.microsoft.com/office/powerpoint/2010/main" val="342176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462F-FDB4-C584-C7B1-21EA351A6C84}"/>
              </a:ext>
            </a:extLst>
          </p:cNvPr>
          <p:cNvSpPr>
            <a:spLocks noGrp="1"/>
          </p:cNvSpPr>
          <p:nvPr>
            <p:ph type="title"/>
          </p:nvPr>
        </p:nvSpPr>
        <p:spPr/>
        <p:txBody>
          <a:bodyPr/>
          <a:lstStyle/>
          <a:p>
            <a:r>
              <a:rPr lang="en-US" b="1" dirty="0"/>
              <a:t>How to Find Permissions of a File</a:t>
            </a:r>
            <a:endParaRPr lang="en-IN" b="1" dirty="0"/>
          </a:p>
        </p:txBody>
      </p:sp>
      <p:sp>
        <p:nvSpPr>
          <p:cNvPr id="3" name="Content Placeholder 2">
            <a:extLst>
              <a:ext uri="{FF2B5EF4-FFF2-40B4-BE49-F238E27FC236}">
                <a16:creationId xmlns:a16="http://schemas.microsoft.com/office/drawing/2014/main" id="{6F40F4B8-0F10-9823-C42C-1935649E721F}"/>
              </a:ext>
            </a:extLst>
          </p:cNvPr>
          <p:cNvSpPr>
            <a:spLocks noGrp="1"/>
          </p:cNvSpPr>
          <p:nvPr>
            <p:ph idx="1"/>
          </p:nvPr>
        </p:nvSpPr>
        <p:spPr/>
        <p:txBody>
          <a:bodyPr/>
          <a:lstStyle/>
          <a:p>
            <a:r>
              <a:rPr lang="en-US" dirty="0"/>
              <a:t>We can find the existing permissions of a file using ls command.</a:t>
            </a:r>
          </a:p>
          <a:p>
            <a:r>
              <a:rPr lang="en-US" dirty="0"/>
              <a:t> Adding the -l flag and file name with the ls command shows some       more info about the file, including the permissions.</a:t>
            </a:r>
          </a:p>
          <a:p>
            <a:pPr marL="0" indent="0">
              <a:buNone/>
            </a:pPr>
            <a:endParaRPr lang="en-US" dirty="0"/>
          </a:p>
          <a:p>
            <a:pPr marL="0" indent="0">
              <a:buNone/>
            </a:pPr>
            <a:r>
              <a:rPr lang="en-US" dirty="0"/>
              <a:t>Syntax</a:t>
            </a:r>
          </a:p>
          <a:p>
            <a:pPr marL="0" indent="0">
              <a:buNone/>
            </a:pPr>
            <a:r>
              <a:rPr lang="en-IN" dirty="0">
                <a:highlight>
                  <a:srgbClr val="00FF00"/>
                </a:highlight>
              </a:rPr>
              <a:t>ls –l </a:t>
            </a:r>
            <a:r>
              <a:rPr lang="en-IN" dirty="0" err="1">
                <a:highlight>
                  <a:srgbClr val="00FF00"/>
                </a:highlight>
              </a:rPr>
              <a:t>file_name</a:t>
            </a:r>
            <a:endParaRPr lang="en-IN" dirty="0">
              <a:highlight>
                <a:srgbClr val="00FF00"/>
              </a:highlight>
            </a:endParaRPr>
          </a:p>
          <a:p>
            <a:pPr marL="0" indent="0">
              <a:buNone/>
            </a:pPr>
            <a:endParaRPr lang="en-US" dirty="0"/>
          </a:p>
        </p:txBody>
      </p:sp>
      <p:pic>
        <p:nvPicPr>
          <p:cNvPr id="12" name="Picture 11">
            <a:extLst>
              <a:ext uri="{FF2B5EF4-FFF2-40B4-BE49-F238E27FC236}">
                <a16:creationId xmlns:a16="http://schemas.microsoft.com/office/drawing/2014/main" id="{37023BD6-011A-D840-3696-1DDCEE94EE8C}"/>
              </a:ext>
            </a:extLst>
          </p:cNvPr>
          <p:cNvPicPr>
            <a:picLocks noChangeAspect="1"/>
          </p:cNvPicPr>
          <p:nvPr/>
        </p:nvPicPr>
        <p:blipFill>
          <a:blip r:embed="rId2"/>
          <a:stretch>
            <a:fillRect/>
          </a:stretch>
        </p:blipFill>
        <p:spPr>
          <a:xfrm>
            <a:off x="1674804" y="4634268"/>
            <a:ext cx="10301081" cy="739010"/>
          </a:xfrm>
          <a:prstGeom prst="rect">
            <a:avLst/>
          </a:prstGeom>
        </p:spPr>
      </p:pic>
    </p:spTree>
    <p:extLst>
      <p:ext uri="{BB962C8B-B14F-4D97-AF65-F5344CB8AC3E}">
        <p14:creationId xmlns:p14="http://schemas.microsoft.com/office/powerpoint/2010/main" val="51324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DB3B9-BA11-BBBC-24DF-095F7145BEE3}"/>
              </a:ext>
            </a:extLst>
          </p:cNvPr>
          <p:cNvSpPr>
            <a:spLocks noGrp="1"/>
          </p:cNvSpPr>
          <p:nvPr>
            <p:ph idx="1"/>
          </p:nvPr>
        </p:nvSpPr>
        <p:spPr/>
        <p:txBody>
          <a:bodyPr/>
          <a:lstStyle/>
          <a:p>
            <a:pPr marL="0" indent="0">
              <a:buNone/>
            </a:pPr>
            <a:r>
              <a:rPr lang="en-US" sz="3600" b="1" dirty="0"/>
              <a:t>There are three important commands you'll use when managing file permissions:</a:t>
            </a:r>
          </a:p>
          <a:p>
            <a:pPr marL="0" indent="0">
              <a:buNone/>
            </a:pPr>
            <a:endParaRPr lang="en-US" dirty="0"/>
          </a:p>
          <a:p>
            <a:r>
              <a:rPr lang="en-US" b="1" dirty="0" err="1"/>
              <a:t>chmod</a:t>
            </a:r>
            <a:r>
              <a:rPr lang="en-US" b="1" dirty="0"/>
              <a:t> (Change mode)</a:t>
            </a:r>
          </a:p>
          <a:p>
            <a:r>
              <a:rPr lang="en-US" b="1" dirty="0" err="1"/>
              <a:t>chown</a:t>
            </a:r>
            <a:r>
              <a:rPr lang="en-US" b="1" dirty="0"/>
              <a:t> (Change ownership)</a:t>
            </a:r>
          </a:p>
          <a:p>
            <a:r>
              <a:rPr lang="en-US" b="1" dirty="0" err="1"/>
              <a:t>chgrp</a:t>
            </a:r>
            <a:r>
              <a:rPr lang="en-US" b="1" dirty="0"/>
              <a:t> (Change group)</a:t>
            </a:r>
            <a:endParaRPr lang="en-IN" b="1" dirty="0"/>
          </a:p>
        </p:txBody>
      </p:sp>
    </p:spTree>
    <p:extLst>
      <p:ext uri="{BB962C8B-B14F-4D97-AF65-F5344CB8AC3E}">
        <p14:creationId xmlns:p14="http://schemas.microsoft.com/office/powerpoint/2010/main" val="355270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126F-EBFC-AFA9-1460-8CAC17B75019}"/>
              </a:ext>
            </a:extLst>
          </p:cNvPr>
          <p:cNvSpPr>
            <a:spLocks noGrp="1"/>
          </p:cNvSpPr>
          <p:nvPr>
            <p:ph type="title"/>
          </p:nvPr>
        </p:nvSpPr>
        <p:spPr/>
        <p:txBody>
          <a:bodyPr/>
          <a:lstStyle/>
          <a:p>
            <a:r>
              <a:rPr lang="en-IN" b="1" dirty="0" err="1"/>
              <a:t>chmod</a:t>
            </a:r>
            <a:r>
              <a:rPr lang="en-IN" b="1" dirty="0"/>
              <a:t> Command</a:t>
            </a:r>
          </a:p>
        </p:txBody>
      </p:sp>
      <p:sp>
        <p:nvSpPr>
          <p:cNvPr id="3" name="Content Placeholder 2">
            <a:extLst>
              <a:ext uri="{FF2B5EF4-FFF2-40B4-BE49-F238E27FC236}">
                <a16:creationId xmlns:a16="http://schemas.microsoft.com/office/drawing/2014/main" id="{2E9654C9-A9EB-C218-BB35-9FDAD6D41F28}"/>
              </a:ext>
            </a:extLst>
          </p:cNvPr>
          <p:cNvSpPr>
            <a:spLocks noGrp="1"/>
          </p:cNvSpPr>
          <p:nvPr>
            <p:ph idx="1"/>
          </p:nvPr>
        </p:nvSpPr>
        <p:spPr/>
        <p:txBody>
          <a:bodyPr/>
          <a:lstStyle/>
          <a:p>
            <a:r>
              <a:rPr lang="en-US" dirty="0" err="1"/>
              <a:t>chmod</a:t>
            </a:r>
            <a:r>
              <a:rPr lang="en-US" dirty="0"/>
              <a:t> is a command that lets you change the permissions of a file or directory to all types of users.</a:t>
            </a:r>
          </a:p>
          <a:p>
            <a:pPr marL="0" indent="0">
              <a:buNone/>
            </a:pPr>
            <a:r>
              <a:rPr lang="en-US" dirty="0"/>
              <a:t>Syntax</a:t>
            </a:r>
          </a:p>
          <a:p>
            <a:pPr marL="0" indent="0">
              <a:buNone/>
            </a:pPr>
            <a:r>
              <a:rPr lang="en-US" dirty="0" err="1">
                <a:highlight>
                  <a:srgbClr val="00FF00"/>
                </a:highlight>
              </a:rPr>
              <a:t>chmod</a:t>
            </a:r>
            <a:r>
              <a:rPr lang="en-US" dirty="0">
                <a:highlight>
                  <a:srgbClr val="00FF00"/>
                </a:highlight>
              </a:rPr>
              <a:t> &lt;Operations&gt; &lt;File/Directory Name&gt;</a:t>
            </a:r>
            <a:endParaRPr lang="en-IN" dirty="0">
              <a:highlight>
                <a:srgbClr val="00FF00"/>
              </a:highlight>
            </a:endParaRPr>
          </a:p>
        </p:txBody>
      </p:sp>
    </p:spTree>
    <p:extLst>
      <p:ext uri="{BB962C8B-B14F-4D97-AF65-F5344CB8AC3E}">
        <p14:creationId xmlns:p14="http://schemas.microsoft.com/office/powerpoint/2010/main" val="278554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8479-3498-CF80-3742-19D4A93C0763}"/>
              </a:ext>
            </a:extLst>
          </p:cNvPr>
          <p:cNvSpPr>
            <a:spLocks noGrp="1"/>
          </p:cNvSpPr>
          <p:nvPr>
            <p:ph type="title"/>
          </p:nvPr>
        </p:nvSpPr>
        <p:spPr/>
        <p:txBody>
          <a:bodyPr>
            <a:normAutofit fontScale="90000"/>
          </a:bodyPr>
          <a:lstStyle/>
          <a:p>
            <a:r>
              <a:rPr lang="en-US" b="1" dirty="0"/>
              <a:t>What are the operations you can perform?</a:t>
            </a:r>
            <a:endParaRPr lang="en-IN" b="1" dirty="0"/>
          </a:p>
        </p:txBody>
      </p:sp>
      <p:sp>
        <p:nvSpPr>
          <p:cNvPr id="3" name="Content Placeholder 2">
            <a:extLst>
              <a:ext uri="{FF2B5EF4-FFF2-40B4-BE49-F238E27FC236}">
                <a16:creationId xmlns:a16="http://schemas.microsoft.com/office/drawing/2014/main" id="{A8759C53-70A7-2251-3108-8F7B8B82CADC}"/>
              </a:ext>
            </a:extLst>
          </p:cNvPr>
          <p:cNvSpPr>
            <a:spLocks noGrp="1"/>
          </p:cNvSpPr>
          <p:nvPr>
            <p:ph idx="1"/>
          </p:nvPr>
        </p:nvSpPr>
        <p:spPr/>
        <p:txBody>
          <a:bodyPr/>
          <a:lstStyle/>
          <a:p>
            <a:pPr marL="0" indent="0">
              <a:buNone/>
            </a:pPr>
            <a:r>
              <a:rPr lang="en-US" b="1" dirty="0"/>
              <a:t>The Operations in the above syntax are divided into 2 categories:</a:t>
            </a:r>
          </a:p>
          <a:p>
            <a:r>
              <a:rPr lang="en-US" b="1" dirty="0"/>
              <a:t>User Level permissions</a:t>
            </a:r>
          </a:p>
          <a:p>
            <a:r>
              <a:rPr lang="en-IN" b="1" i="0" dirty="0">
                <a:effectLst/>
                <a:latin typeface="-apple-system"/>
              </a:rPr>
              <a:t>File Level permissions</a:t>
            </a:r>
          </a:p>
          <a:p>
            <a:pPr marL="0" indent="0">
              <a:buNone/>
            </a:pPr>
            <a:endParaRPr lang="en-US" b="1" dirty="0"/>
          </a:p>
          <a:p>
            <a:endParaRPr lang="en-US" b="1" dirty="0"/>
          </a:p>
        </p:txBody>
      </p:sp>
    </p:spTree>
    <p:extLst>
      <p:ext uri="{BB962C8B-B14F-4D97-AF65-F5344CB8AC3E}">
        <p14:creationId xmlns:p14="http://schemas.microsoft.com/office/powerpoint/2010/main" val="1491399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CDCF-09F6-87DD-10EC-20CF41F29912}"/>
              </a:ext>
            </a:extLst>
          </p:cNvPr>
          <p:cNvSpPr>
            <a:spLocks noGrp="1"/>
          </p:cNvSpPr>
          <p:nvPr>
            <p:ph type="title"/>
          </p:nvPr>
        </p:nvSpPr>
        <p:spPr/>
        <p:txBody>
          <a:bodyPr/>
          <a:lstStyle/>
          <a:p>
            <a:r>
              <a:rPr lang="en-IN" b="1" dirty="0"/>
              <a:t>User Level permissions</a:t>
            </a:r>
          </a:p>
        </p:txBody>
      </p:sp>
      <p:sp>
        <p:nvSpPr>
          <p:cNvPr id="3" name="Content Placeholder 2">
            <a:extLst>
              <a:ext uri="{FF2B5EF4-FFF2-40B4-BE49-F238E27FC236}">
                <a16:creationId xmlns:a16="http://schemas.microsoft.com/office/drawing/2014/main" id="{BF8E0D3D-97D9-72FF-36B8-C4B5F83571E3}"/>
              </a:ext>
            </a:extLst>
          </p:cNvPr>
          <p:cNvSpPr>
            <a:spLocks noGrp="1"/>
          </p:cNvSpPr>
          <p:nvPr>
            <p:ph idx="1"/>
          </p:nvPr>
        </p:nvSpPr>
        <p:spPr/>
        <p:txBody>
          <a:bodyPr/>
          <a:lstStyle/>
          <a:p>
            <a:pPr marL="0" indent="0">
              <a:buNone/>
            </a:pPr>
            <a:r>
              <a:rPr lang="en-US" b="1" dirty="0"/>
              <a:t>These operations control permissions on the user level. Here's the commands you can use:</a:t>
            </a:r>
          </a:p>
          <a:p>
            <a:r>
              <a:rPr lang="en-US" b="1" dirty="0"/>
              <a:t>u – Grant permission to a user</a:t>
            </a:r>
          </a:p>
          <a:p>
            <a:r>
              <a:rPr lang="en-US" b="1" dirty="0"/>
              <a:t>g – Grant permission to a group (A Group of users)</a:t>
            </a:r>
          </a:p>
          <a:p>
            <a:r>
              <a:rPr lang="en-US" b="1" dirty="0"/>
              <a:t>o – Grant permission to others (who do not come under either of the above).</a:t>
            </a:r>
            <a:endParaRPr lang="en-IN" b="1" dirty="0"/>
          </a:p>
        </p:txBody>
      </p:sp>
    </p:spTree>
    <p:extLst>
      <p:ext uri="{BB962C8B-B14F-4D97-AF65-F5344CB8AC3E}">
        <p14:creationId xmlns:p14="http://schemas.microsoft.com/office/powerpoint/2010/main" val="291962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98A6-ECE6-3817-89FA-51AA36735C37}"/>
              </a:ext>
            </a:extLst>
          </p:cNvPr>
          <p:cNvSpPr>
            <a:spLocks noGrp="1"/>
          </p:cNvSpPr>
          <p:nvPr>
            <p:ph type="title"/>
          </p:nvPr>
        </p:nvSpPr>
        <p:spPr/>
        <p:txBody>
          <a:bodyPr/>
          <a:lstStyle/>
          <a:p>
            <a:r>
              <a:rPr lang="en-IN" b="1" dirty="0"/>
              <a:t>File Level permissions</a:t>
            </a:r>
          </a:p>
        </p:txBody>
      </p:sp>
      <p:sp>
        <p:nvSpPr>
          <p:cNvPr id="3" name="Content Placeholder 2">
            <a:extLst>
              <a:ext uri="{FF2B5EF4-FFF2-40B4-BE49-F238E27FC236}">
                <a16:creationId xmlns:a16="http://schemas.microsoft.com/office/drawing/2014/main" id="{4F44BEC3-1994-B4CD-7D4B-13495EAC976F}"/>
              </a:ext>
            </a:extLst>
          </p:cNvPr>
          <p:cNvSpPr>
            <a:spLocks noGrp="1"/>
          </p:cNvSpPr>
          <p:nvPr>
            <p:ph idx="1"/>
          </p:nvPr>
        </p:nvSpPr>
        <p:spPr/>
        <p:txBody>
          <a:bodyPr>
            <a:normAutofit fontScale="92500" lnSpcReduction="20000"/>
          </a:bodyPr>
          <a:lstStyle/>
          <a:p>
            <a:pPr marL="0" indent="0">
              <a:buNone/>
            </a:pPr>
            <a:r>
              <a:rPr lang="en-US" b="1" dirty="0"/>
              <a:t>These control permissions on the file level.</a:t>
            </a:r>
          </a:p>
          <a:p>
            <a:r>
              <a:rPr lang="en-IN" b="1" dirty="0"/>
              <a:t>r – Grants read permission</a:t>
            </a:r>
          </a:p>
          <a:p>
            <a:r>
              <a:rPr lang="en-IN" b="1" dirty="0"/>
              <a:t>w – Grant write permission</a:t>
            </a:r>
          </a:p>
          <a:p>
            <a:r>
              <a:rPr lang="en-IN" b="1" dirty="0"/>
              <a:t>x – Grant execute permission</a:t>
            </a:r>
          </a:p>
          <a:p>
            <a:endParaRPr lang="en-IN" b="1" dirty="0"/>
          </a:p>
          <a:p>
            <a:r>
              <a:rPr lang="en-US" dirty="0"/>
              <a:t>These operations need to be preceded with a '+' or '-' operator. '+' indicates adding a new permission, and '-'  indicates removing an existing permission.</a:t>
            </a:r>
          </a:p>
          <a:p>
            <a:pPr marL="0" indent="0">
              <a:buNone/>
            </a:pPr>
            <a:r>
              <a:rPr lang="en-IN" dirty="0">
                <a:highlight>
                  <a:srgbClr val="00FF00"/>
                </a:highlight>
              </a:rPr>
              <a:t> </a:t>
            </a:r>
            <a:r>
              <a:rPr lang="en-IN" dirty="0" err="1">
                <a:highlight>
                  <a:srgbClr val="00FF00"/>
                </a:highlight>
              </a:rPr>
              <a:t>chmod</a:t>
            </a:r>
            <a:r>
              <a:rPr lang="en-IN" dirty="0">
                <a:highlight>
                  <a:srgbClr val="00FF00"/>
                </a:highlight>
              </a:rPr>
              <a:t> +r sample.txt</a:t>
            </a:r>
          </a:p>
          <a:p>
            <a:endParaRPr lang="en-IN" b="1" dirty="0"/>
          </a:p>
        </p:txBody>
      </p:sp>
    </p:spTree>
    <p:extLst>
      <p:ext uri="{BB962C8B-B14F-4D97-AF65-F5344CB8AC3E}">
        <p14:creationId xmlns:p14="http://schemas.microsoft.com/office/powerpoint/2010/main" val="1183454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B07F-F12B-0FAA-8EFE-1FDEAD27E30A}"/>
              </a:ext>
            </a:extLst>
          </p:cNvPr>
          <p:cNvSpPr>
            <a:spLocks noGrp="1"/>
          </p:cNvSpPr>
          <p:nvPr>
            <p:ph type="title"/>
          </p:nvPr>
        </p:nvSpPr>
        <p:spPr/>
        <p:txBody>
          <a:bodyPr>
            <a:normAutofit fontScale="90000"/>
          </a:bodyPr>
          <a:lstStyle/>
          <a:p>
            <a:r>
              <a:rPr lang="en-US" b="1" i="0" dirty="0">
                <a:effectLst/>
                <a:latin typeface="-apple-system"/>
              </a:rPr>
              <a:t>How to Add or Remove Permissions from a File in Linux</a:t>
            </a:r>
            <a:endParaRPr lang="en-IN" dirty="0"/>
          </a:p>
        </p:txBody>
      </p:sp>
      <p:sp>
        <p:nvSpPr>
          <p:cNvPr id="3" name="Content Placeholder 2">
            <a:extLst>
              <a:ext uri="{FF2B5EF4-FFF2-40B4-BE49-F238E27FC236}">
                <a16:creationId xmlns:a16="http://schemas.microsoft.com/office/drawing/2014/main" id="{07A2B74B-9D1B-D7C7-F67B-18242239E928}"/>
              </a:ext>
            </a:extLst>
          </p:cNvPr>
          <p:cNvSpPr>
            <a:spLocks noGrp="1"/>
          </p:cNvSpPr>
          <p:nvPr>
            <p:ph idx="1"/>
          </p:nvPr>
        </p:nvSpPr>
        <p:spPr/>
        <p:txBody>
          <a:bodyPr/>
          <a:lstStyle/>
          <a:p>
            <a:endParaRPr lang="en-IN" dirty="0">
              <a:highlight>
                <a:srgbClr val="00FF00"/>
              </a:highlight>
            </a:endParaRPr>
          </a:p>
          <a:p>
            <a:r>
              <a:rPr lang="en-IN" dirty="0" err="1">
                <a:highlight>
                  <a:srgbClr val="00FF00"/>
                </a:highlight>
              </a:rPr>
              <a:t>chmod</a:t>
            </a:r>
            <a:r>
              <a:rPr lang="en-IN" dirty="0">
                <a:highlight>
                  <a:srgbClr val="00FF00"/>
                </a:highlight>
              </a:rPr>
              <a:t> &lt;</a:t>
            </a:r>
            <a:r>
              <a:rPr lang="en-IN" dirty="0" err="1">
                <a:highlight>
                  <a:srgbClr val="00FF00"/>
                </a:highlight>
              </a:rPr>
              <a:t>permision</a:t>
            </a:r>
            <a:r>
              <a:rPr lang="en-IN" dirty="0">
                <a:highlight>
                  <a:srgbClr val="00FF00"/>
                </a:highlight>
              </a:rPr>
              <a:t>&gt; </a:t>
            </a:r>
            <a:r>
              <a:rPr lang="en-IN" dirty="0" err="1">
                <a:highlight>
                  <a:srgbClr val="00FF00"/>
                </a:highlight>
              </a:rPr>
              <a:t>file_name</a:t>
            </a:r>
            <a:endParaRPr lang="en-US" dirty="0"/>
          </a:p>
          <a:p>
            <a:endParaRPr lang="en-IN" dirty="0"/>
          </a:p>
          <a:p>
            <a:pPr marL="0" indent="0">
              <a:buNone/>
            </a:pPr>
            <a:r>
              <a:rPr lang="en-IN" dirty="0">
                <a:highlight>
                  <a:srgbClr val="00FF00"/>
                </a:highlight>
              </a:rPr>
              <a:t>   </a:t>
            </a:r>
          </a:p>
        </p:txBody>
      </p:sp>
    </p:spTree>
    <p:extLst>
      <p:ext uri="{BB962C8B-B14F-4D97-AF65-F5344CB8AC3E}">
        <p14:creationId xmlns:p14="http://schemas.microsoft.com/office/powerpoint/2010/main" val="49964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B07F-F12B-0FAA-8EFE-1FDEAD27E30A}"/>
              </a:ext>
            </a:extLst>
          </p:cNvPr>
          <p:cNvSpPr>
            <a:spLocks noGrp="1"/>
          </p:cNvSpPr>
          <p:nvPr>
            <p:ph type="title"/>
          </p:nvPr>
        </p:nvSpPr>
        <p:spPr/>
        <p:txBody>
          <a:bodyPr>
            <a:normAutofit fontScale="90000"/>
          </a:bodyPr>
          <a:lstStyle/>
          <a:p>
            <a:r>
              <a:rPr lang="en-US" b="1" i="0" dirty="0">
                <a:effectLst/>
                <a:latin typeface="-apple-system"/>
              </a:rPr>
              <a:t>How to Add or Remove Permissions from a File in Linux</a:t>
            </a:r>
            <a:endParaRPr lang="en-IN" dirty="0"/>
          </a:p>
        </p:txBody>
      </p:sp>
      <p:sp>
        <p:nvSpPr>
          <p:cNvPr id="3" name="Content Placeholder 2">
            <a:extLst>
              <a:ext uri="{FF2B5EF4-FFF2-40B4-BE49-F238E27FC236}">
                <a16:creationId xmlns:a16="http://schemas.microsoft.com/office/drawing/2014/main" id="{07A2B74B-9D1B-D7C7-F67B-18242239E928}"/>
              </a:ext>
            </a:extLst>
          </p:cNvPr>
          <p:cNvSpPr>
            <a:spLocks noGrp="1"/>
          </p:cNvSpPr>
          <p:nvPr>
            <p:ph idx="1"/>
          </p:nvPr>
        </p:nvSpPr>
        <p:spPr/>
        <p:txBody>
          <a:bodyPr/>
          <a:lstStyle/>
          <a:p>
            <a:endParaRPr lang="en-IN" dirty="0">
              <a:highlight>
                <a:srgbClr val="00FF00"/>
              </a:highlight>
            </a:endParaRPr>
          </a:p>
          <a:p>
            <a:r>
              <a:rPr lang="en-IN" dirty="0" err="1">
                <a:highlight>
                  <a:srgbClr val="00FF00"/>
                </a:highlight>
              </a:rPr>
              <a:t>chmod</a:t>
            </a:r>
            <a:r>
              <a:rPr lang="en-IN" dirty="0">
                <a:highlight>
                  <a:srgbClr val="00FF00"/>
                </a:highlight>
              </a:rPr>
              <a:t> &lt;</a:t>
            </a:r>
            <a:r>
              <a:rPr lang="en-IN" dirty="0" err="1">
                <a:highlight>
                  <a:srgbClr val="00FF00"/>
                </a:highlight>
              </a:rPr>
              <a:t>permision</a:t>
            </a:r>
            <a:r>
              <a:rPr lang="en-IN" dirty="0">
                <a:highlight>
                  <a:srgbClr val="00FF00"/>
                </a:highlight>
              </a:rPr>
              <a:t>&gt; </a:t>
            </a:r>
            <a:r>
              <a:rPr lang="en-IN" dirty="0" err="1">
                <a:highlight>
                  <a:srgbClr val="00FF00"/>
                </a:highlight>
              </a:rPr>
              <a:t>file_name</a:t>
            </a:r>
            <a:endParaRPr lang="en-US" dirty="0"/>
          </a:p>
          <a:p>
            <a:endParaRPr lang="en-IN" dirty="0"/>
          </a:p>
          <a:p>
            <a:pPr marL="0" indent="0">
              <a:buNone/>
            </a:pPr>
            <a:r>
              <a:rPr lang="en-IN" dirty="0">
                <a:highlight>
                  <a:srgbClr val="00FF00"/>
                </a:highlight>
              </a:rPr>
              <a:t>   </a:t>
            </a:r>
          </a:p>
        </p:txBody>
      </p:sp>
      <p:pic>
        <p:nvPicPr>
          <p:cNvPr id="5" name="Picture 4">
            <a:extLst>
              <a:ext uri="{FF2B5EF4-FFF2-40B4-BE49-F238E27FC236}">
                <a16:creationId xmlns:a16="http://schemas.microsoft.com/office/drawing/2014/main" id="{8BD21678-4A58-974D-9865-85532FADBE30}"/>
              </a:ext>
            </a:extLst>
          </p:cNvPr>
          <p:cNvPicPr>
            <a:picLocks noChangeAspect="1"/>
          </p:cNvPicPr>
          <p:nvPr/>
        </p:nvPicPr>
        <p:blipFill>
          <a:blip r:embed="rId2"/>
          <a:stretch>
            <a:fillRect/>
          </a:stretch>
        </p:blipFill>
        <p:spPr>
          <a:xfrm>
            <a:off x="1072692" y="2923478"/>
            <a:ext cx="10554615" cy="1417443"/>
          </a:xfrm>
          <a:prstGeom prst="rect">
            <a:avLst/>
          </a:prstGeom>
        </p:spPr>
      </p:pic>
    </p:spTree>
    <p:extLst>
      <p:ext uri="{BB962C8B-B14F-4D97-AF65-F5344CB8AC3E}">
        <p14:creationId xmlns:p14="http://schemas.microsoft.com/office/powerpoint/2010/main" val="340312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B4D2-C7F4-8E93-F070-E309A0224954}"/>
              </a:ext>
            </a:extLst>
          </p:cNvPr>
          <p:cNvSpPr>
            <a:spLocks noGrp="1"/>
          </p:cNvSpPr>
          <p:nvPr>
            <p:ph type="title"/>
          </p:nvPr>
        </p:nvSpPr>
        <p:spPr/>
        <p:txBody>
          <a:bodyPr/>
          <a:lstStyle/>
          <a:p>
            <a:r>
              <a:rPr lang="en-US" b="1" dirty="0"/>
              <a:t>Hard link And soft link</a:t>
            </a:r>
            <a:endParaRPr lang="en-IN" b="1" dirty="0"/>
          </a:p>
        </p:txBody>
      </p:sp>
      <p:sp>
        <p:nvSpPr>
          <p:cNvPr id="3" name="Content Placeholder 2">
            <a:extLst>
              <a:ext uri="{FF2B5EF4-FFF2-40B4-BE49-F238E27FC236}">
                <a16:creationId xmlns:a16="http://schemas.microsoft.com/office/drawing/2014/main" id="{91B8D577-0D51-5A48-0714-925952B1D434}"/>
              </a:ext>
            </a:extLst>
          </p:cNvPr>
          <p:cNvSpPr>
            <a:spLocks noGrp="1"/>
          </p:cNvSpPr>
          <p:nvPr>
            <p:ph idx="1"/>
          </p:nvPr>
        </p:nvSpPr>
        <p:spPr/>
        <p:txBody>
          <a:bodyPr/>
          <a:lstStyle/>
          <a:p>
            <a:pPr marL="0" indent="0">
              <a:buNone/>
            </a:pPr>
            <a:r>
              <a:rPr lang="en-US" b="1" i="0" dirty="0">
                <a:solidFill>
                  <a:srgbClr val="273239"/>
                </a:solidFill>
                <a:effectLst/>
                <a:latin typeface="urw-din"/>
              </a:rPr>
              <a:t>A link in UNIX is a pointer to a file. Like pointers in any programming languages, links in UNIX are pointers pointing to a file or a directory.</a:t>
            </a:r>
          </a:p>
          <a:p>
            <a:pPr marL="0" indent="0">
              <a:buNone/>
            </a:pPr>
            <a:endParaRPr lang="en-US" dirty="0"/>
          </a:p>
          <a:p>
            <a:pPr marL="0" indent="0">
              <a:buNone/>
            </a:pPr>
            <a:r>
              <a:rPr lang="en-US" b="1" dirty="0"/>
              <a:t>There are two types of links :</a:t>
            </a:r>
          </a:p>
          <a:p>
            <a:r>
              <a:rPr lang="en-US" b="1" dirty="0"/>
              <a:t>Soft Link or Symbolic links</a:t>
            </a:r>
          </a:p>
          <a:p>
            <a:r>
              <a:rPr lang="en-US" b="1" dirty="0"/>
              <a:t>Hard Links</a:t>
            </a:r>
          </a:p>
          <a:p>
            <a:endParaRPr lang="en-IN" dirty="0"/>
          </a:p>
        </p:txBody>
      </p:sp>
    </p:spTree>
    <p:extLst>
      <p:ext uri="{BB962C8B-B14F-4D97-AF65-F5344CB8AC3E}">
        <p14:creationId xmlns:p14="http://schemas.microsoft.com/office/powerpoint/2010/main" val="3044413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B07F-F12B-0FAA-8EFE-1FDEAD27E30A}"/>
              </a:ext>
            </a:extLst>
          </p:cNvPr>
          <p:cNvSpPr>
            <a:spLocks noGrp="1"/>
          </p:cNvSpPr>
          <p:nvPr>
            <p:ph type="title"/>
          </p:nvPr>
        </p:nvSpPr>
        <p:spPr/>
        <p:txBody>
          <a:bodyPr>
            <a:normAutofit fontScale="90000"/>
          </a:bodyPr>
          <a:lstStyle/>
          <a:p>
            <a:r>
              <a:rPr lang="en-US" b="1" i="0" dirty="0">
                <a:effectLst/>
                <a:latin typeface="-apple-system"/>
              </a:rPr>
              <a:t>How to Add or Remove Permissions from a File in Linux</a:t>
            </a:r>
            <a:endParaRPr lang="en-IN" dirty="0"/>
          </a:p>
        </p:txBody>
      </p:sp>
      <p:sp>
        <p:nvSpPr>
          <p:cNvPr id="3" name="Content Placeholder 2">
            <a:extLst>
              <a:ext uri="{FF2B5EF4-FFF2-40B4-BE49-F238E27FC236}">
                <a16:creationId xmlns:a16="http://schemas.microsoft.com/office/drawing/2014/main" id="{07A2B74B-9D1B-D7C7-F67B-18242239E928}"/>
              </a:ext>
            </a:extLst>
          </p:cNvPr>
          <p:cNvSpPr>
            <a:spLocks noGrp="1"/>
          </p:cNvSpPr>
          <p:nvPr>
            <p:ph idx="1"/>
          </p:nvPr>
        </p:nvSpPr>
        <p:spPr/>
        <p:txBody>
          <a:bodyPr/>
          <a:lstStyle/>
          <a:p>
            <a:endParaRPr lang="en-IN" dirty="0">
              <a:highlight>
                <a:srgbClr val="00FF00"/>
              </a:highlight>
            </a:endParaRPr>
          </a:p>
          <a:p>
            <a:r>
              <a:rPr lang="en-IN" dirty="0" err="1">
                <a:highlight>
                  <a:srgbClr val="00FF00"/>
                </a:highlight>
              </a:rPr>
              <a:t>chmod</a:t>
            </a:r>
            <a:r>
              <a:rPr lang="en-IN" dirty="0">
                <a:highlight>
                  <a:srgbClr val="00FF00"/>
                </a:highlight>
              </a:rPr>
              <a:t> &lt;</a:t>
            </a:r>
            <a:r>
              <a:rPr lang="en-IN" dirty="0" err="1">
                <a:highlight>
                  <a:srgbClr val="00FF00"/>
                </a:highlight>
              </a:rPr>
              <a:t>permision</a:t>
            </a:r>
            <a:r>
              <a:rPr lang="en-IN" dirty="0">
                <a:highlight>
                  <a:srgbClr val="00FF00"/>
                </a:highlight>
              </a:rPr>
              <a:t>&gt; </a:t>
            </a:r>
            <a:r>
              <a:rPr lang="en-IN" dirty="0" err="1">
                <a:highlight>
                  <a:srgbClr val="00FF00"/>
                </a:highlight>
              </a:rPr>
              <a:t>file_name</a:t>
            </a:r>
            <a:endParaRPr lang="en-US" dirty="0"/>
          </a:p>
          <a:p>
            <a:endParaRPr lang="en-IN" dirty="0"/>
          </a:p>
          <a:p>
            <a:pPr marL="0" indent="0">
              <a:buNone/>
            </a:pPr>
            <a:r>
              <a:rPr lang="en-IN" dirty="0">
                <a:highlight>
                  <a:srgbClr val="00FF00"/>
                </a:highlight>
              </a:rPr>
              <a:t>   </a:t>
            </a:r>
          </a:p>
        </p:txBody>
      </p:sp>
      <p:pic>
        <p:nvPicPr>
          <p:cNvPr id="5" name="Picture 4">
            <a:extLst>
              <a:ext uri="{FF2B5EF4-FFF2-40B4-BE49-F238E27FC236}">
                <a16:creationId xmlns:a16="http://schemas.microsoft.com/office/drawing/2014/main" id="{8BD21678-4A58-974D-9865-85532FADBE30}"/>
              </a:ext>
            </a:extLst>
          </p:cNvPr>
          <p:cNvPicPr>
            <a:picLocks noChangeAspect="1"/>
          </p:cNvPicPr>
          <p:nvPr/>
        </p:nvPicPr>
        <p:blipFill>
          <a:blip r:embed="rId2"/>
          <a:stretch>
            <a:fillRect/>
          </a:stretch>
        </p:blipFill>
        <p:spPr>
          <a:xfrm>
            <a:off x="1072692" y="2923478"/>
            <a:ext cx="10554615" cy="1417443"/>
          </a:xfrm>
          <a:prstGeom prst="rect">
            <a:avLst/>
          </a:prstGeom>
        </p:spPr>
      </p:pic>
      <p:pic>
        <p:nvPicPr>
          <p:cNvPr id="6" name="Picture 5">
            <a:extLst>
              <a:ext uri="{FF2B5EF4-FFF2-40B4-BE49-F238E27FC236}">
                <a16:creationId xmlns:a16="http://schemas.microsoft.com/office/drawing/2014/main" id="{10D8E48A-8BFF-DBFA-ECDE-9793A7B75A74}"/>
              </a:ext>
            </a:extLst>
          </p:cNvPr>
          <p:cNvPicPr>
            <a:picLocks noChangeAspect="1"/>
          </p:cNvPicPr>
          <p:nvPr/>
        </p:nvPicPr>
        <p:blipFill>
          <a:blip r:embed="rId3"/>
          <a:stretch>
            <a:fillRect/>
          </a:stretch>
        </p:blipFill>
        <p:spPr>
          <a:xfrm>
            <a:off x="1072692" y="4475858"/>
            <a:ext cx="6523285" cy="312447"/>
          </a:xfrm>
          <a:prstGeom prst="rect">
            <a:avLst/>
          </a:prstGeom>
        </p:spPr>
      </p:pic>
      <p:pic>
        <p:nvPicPr>
          <p:cNvPr id="8" name="Picture 7">
            <a:extLst>
              <a:ext uri="{FF2B5EF4-FFF2-40B4-BE49-F238E27FC236}">
                <a16:creationId xmlns:a16="http://schemas.microsoft.com/office/drawing/2014/main" id="{8FCC96D0-23A3-F7EA-A0B1-05090364E478}"/>
              </a:ext>
            </a:extLst>
          </p:cNvPr>
          <p:cNvPicPr>
            <a:picLocks noChangeAspect="1"/>
          </p:cNvPicPr>
          <p:nvPr/>
        </p:nvPicPr>
        <p:blipFill>
          <a:blip r:embed="rId4"/>
          <a:stretch>
            <a:fillRect/>
          </a:stretch>
        </p:blipFill>
        <p:spPr>
          <a:xfrm>
            <a:off x="1072692" y="4884831"/>
            <a:ext cx="7940728" cy="426757"/>
          </a:xfrm>
          <a:prstGeom prst="rect">
            <a:avLst/>
          </a:prstGeom>
        </p:spPr>
      </p:pic>
    </p:spTree>
    <p:extLst>
      <p:ext uri="{BB962C8B-B14F-4D97-AF65-F5344CB8AC3E}">
        <p14:creationId xmlns:p14="http://schemas.microsoft.com/office/powerpoint/2010/main" val="993559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B07F-F12B-0FAA-8EFE-1FDEAD27E30A}"/>
              </a:ext>
            </a:extLst>
          </p:cNvPr>
          <p:cNvSpPr>
            <a:spLocks noGrp="1"/>
          </p:cNvSpPr>
          <p:nvPr>
            <p:ph type="title"/>
          </p:nvPr>
        </p:nvSpPr>
        <p:spPr/>
        <p:txBody>
          <a:bodyPr>
            <a:normAutofit fontScale="90000"/>
          </a:bodyPr>
          <a:lstStyle/>
          <a:p>
            <a:r>
              <a:rPr lang="en-US" b="1" i="0" dirty="0">
                <a:effectLst/>
                <a:latin typeface="-apple-system"/>
              </a:rPr>
              <a:t>How to Add or Remove Permissions from a File in Linux</a:t>
            </a:r>
            <a:endParaRPr lang="en-IN" dirty="0"/>
          </a:p>
        </p:txBody>
      </p:sp>
      <p:sp>
        <p:nvSpPr>
          <p:cNvPr id="3" name="Content Placeholder 2">
            <a:extLst>
              <a:ext uri="{FF2B5EF4-FFF2-40B4-BE49-F238E27FC236}">
                <a16:creationId xmlns:a16="http://schemas.microsoft.com/office/drawing/2014/main" id="{07A2B74B-9D1B-D7C7-F67B-18242239E928}"/>
              </a:ext>
            </a:extLst>
          </p:cNvPr>
          <p:cNvSpPr>
            <a:spLocks noGrp="1"/>
          </p:cNvSpPr>
          <p:nvPr>
            <p:ph idx="1"/>
          </p:nvPr>
        </p:nvSpPr>
        <p:spPr/>
        <p:txBody>
          <a:bodyPr/>
          <a:lstStyle/>
          <a:p>
            <a:endParaRPr lang="en-IN" dirty="0">
              <a:highlight>
                <a:srgbClr val="00FF00"/>
              </a:highlight>
            </a:endParaRPr>
          </a:p>
          <a:p>
            <a:pPr marL="0" indent="0">
              <a:buNone/>
            </a:pPr>
            <a:endParaRPr lang="en-IN" dirty="0"/>
          </a:p>
          <a:p>
            <a:pPr marL="0" indent="0">
              <a:buNone/>
            </a:pPr>
            <a:r>
              <a:rPr lang="en-IN" dirty="0">
                <a:highlight>
                  <a:srgbClr val="00FF00"/>
                </a:highlight>
              </a:rPr>
              <a:t>   </a:t>
            </a:r>
          </a:p>
        </p:txBody>
      </p:sp>
      <p:pic>
        <p:nvPicPr>
          <p:cNvPr id="7" name="Picture 6">
            <a:extLst>
              <a:ext uri="{FF2B5EF4-FFF2-40B4-BE49-F238E27FC236}">
                <a16:creationId xmlns:a16="http://schemas.microsoft.com/office/drawing/2014/main" id="{60C24069-B8DF-A9C6-69F0-1563EB03DE6A}"/>
              </a:ext>
            </a:extLst>
          </p:cNvPr>
          <p:cNvPicPr>
            <a:picLocks noChangeAspect="1"/>
          </p:cNvPicPr>
          <p:nvPr/>
        </p:nvPicPr>
        <p:blipFill>
          <a:blip r:embed="rId2"/>
          <a:stretch>
            <a:fillRect/>
          </a:stretch>
        </p:blipFill>
        <p:spPr>
          <a:xfrm>
            <a:off x="1054489" y="2024206"/>
            <a:ext cx="7978831" cy="236240"/>
          </a:xfrm>
          <a:prstGeom prst="rect">
            <a:avLst/>
          </a:prstGeom>
        </p:spPr>
      </p:pic>
      <p:pic>
        <p:nvPicPr>
          <p:cNvPr id="10" name="Picture 9">
            <a:extLst>
              <a:ext uri="{FF2B5EF4-FFF2-40B4-BE49-F238E27FC236}">
                <a16:creationId xmlns:a16="http://schemas.microsoft.com/office/drawing/2014/main" id="{CD9B444D-5EF5-DC33-B938-99F69703F57E}"/>
              </a:ext>
            </a:extLst>
          </p:cNvPr>
          <p:cNvPicPr>
            <a:picLocks noChangeAspect="1"/>
          </p:cNvPicPr>
          <p:nvPr/>
        </p:nvPicPr>
        <p:blipFill>
          <a:blip r:embed="rId3"/>
          <a:stretch>
            <a:fillRect/>
          </a:stretch>
        </p:blipFill>
        <p:spPr>
          <a:xfrm>
            <a:off x="1054488" y="2424296"/>
            <a:ext cx="7978831" cy="538350"/>
          </a:xfrm>
          <a:prstGeom prst="rect">
            <a:avLst/>
          </a:prstGeom>
        </p:spPr>
      </p:pic>
      <p:pic>
        <p:nvPicPr>
          <p:cNvPr id="12" name="Picture 11">
            <a:extLst>
              <a:ext uri="{FF2B5EF4-FFF2-40B4-BE49-F238E27FC236}">
                <a16:creationId xmlns:a16="http://schemas.microsoft.com/office/drawing/2014/main" id="{0303E637-09E0-8A67-814E-EE83AA11AD7B}"/>
              </a:ext>
            </a:extLst>
          </p:cNvPr>
          <p:cNvPicPr>
            <a:picLocks noChangeAspect="1"/>
          </p:cNvPicPr>
          <p:nvPr/>
        </p:nvPicPr>
        <p:blipFill>
          <a:blip r:embed="rId4"/>
          <a:stretch>
            <a:fillRect/>
          </a:stretch>
        </p:blipFill>
        <p:spPr>
          <a:xfrm>
            <a:off x="1054488" y="3231978"/>
            <a:ext cx="7978831" cy="230792"/>
          </a:xfrm>
          <a:prstGeom prst="rect">
            <a:avLst/>
          </a:prstGeom>
        </p:spPr>
      </p:pic>
      <p:pic>
        <p:nvPicPr>
          <p:cNvPr id="14" name="Picture 13">
            <a:extLst>
              <a:ext uri="{FF2B5EF4-FFF2-40B4-BE49-F238E27FC236}">
                <a16:creationId xmlns:a16="http://schemas.microsoft.com/office/drawing/2014/main" id="{E98251F8-3E5F-B812-D446-0C3D2B78D8D2}"/>
              </a:ext>
            </a:extLst>
          </p:cNvPr>
          <p:cNvPicPr>
            <a:picLocks noChangeAspect="1"/>
          </p:cNvPicPr>
          <p:nvPr/>
        </p:nvPicPr>
        <p:blipFill>
          <a:blip r:embed="rId5"/>
          <a:stretch>
            <a:fillRect/>
          </a:stretch>
        </p:blipFill>
        <p:spPr>
          <a:xfrm>
            <a:off x="1054488" y="3643873"/>
            <a:ext cx="7978830" cy="553736"/>
          </a:xfrm>
          <a:prstGeom prst="rect">
            <a:avLst/>
          </a:prstGeom>
        </p:spPr>
      </p:pic>
      <p:pic>
        <p:nvPicPr>
          <p:cNvPr id="16" name="Picture 15">
            <a:extLst>
              <a:ext uri="{FF2B5EF4-FFF2-40B4-BE49-F238E27FC236}">
                <a16:creationId xmlns:a16="http://schemas.microsoft.com/office/drawing/2014/main" id="{94F609CE-A59B-5E3F-4855-1815BAE66790}"/>
              </a:ext>
            </a:extLst>
          </p:cNvPr>
          <p:cNvPicPr>
            <a:picLocks noChangeAspect="1"/>
          </p:cNvPicPr>
          <p:nvPr/>
        </p:nvPicPr>
        <p:blipFill>
          <a:blip r:embed="rId6"/>
          <a:stretch>
            <a:fillRect/>
          </a:stretch>
        </p:blipFill>
        <p:spPr>
          <a:xfrm>
            <a:off x="1054488" y="4378712"/>
            <a:ext cx="9121930" cy="457240"/>
          </a:xfrm>
          <a:prstGeom prst="rect">
            <a:avLst/>
          </a:prstGeom>
        </p:spPr>
      </p:pic>
      <p:pic>
        <p:nvPicPr>
          <p:cNvPr id="18" name="Picture 17">
            <a:extLst>
              <a:ext uri="{FF2B5EF4-FFF2-40B4-BE49-F238E27FC236}">
                <a16:creationId xmlns:a16="http://schemas.microsoft.com/office/drawing/2014/main" id="{7D9DFA86-5E1B-D7E6-A40B-A2DB0A8185D2}"/>
              </a:ext>
            </a:extLst>
          </p:cNvPr>
          <p:cNvPicPr>
            <a:picLocks noChangeAspect="1"/>
          </p:cNvPicPr>
          <p:nvPr/>
        </p:nvPicPr>
        <p:blipFill>
          <a:blip r:embed="rId7"/>
          <a:stretch>
            <a:fillRect/>
          </a:stretch>
        </p:blipFill>
        <p:spPr>
          <a:xfrm>
            <a:off x="1054488" y="5113550"/>
            <a:ext cx="8530576" cy="638343"/>
          </a:xfrm>
          <a:prstGeom prst="rect">
            <a:avLst/>
          </a:prstGeom>
        </p:spPr>
      </p:pic>
    </p:spTree>
    <p:extLst>
      <p:ext uri="{BB962C8B-B14F-4D97-AF65-F5344CB8AC3E}">
        <p14:creationId xmlns:p14="http://schemas.microsoft.com/office/powerpoint/2010/main" val="769976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85A9-8C4B-DB59-059E-FC4C3AEB24F2}"/>
              </a:ext>
            </a:extLst>
          </p:cNvPr>
          <p:cNvSpPr>
            <a:spLocks noGrp="1"/>
          </p:cNvSpPr>
          <p:nvPr>
            <p:ph type="title"/>
          </p:nvPr>
        </p:nvSpPr>
        <p:spPr/>
        <p:txBody>
          <a:bodyPr>
            <a:normAutofit fontScale="90000"/>
          </a:bodyPr>
          <a:lstStyle/>
          <a:p>
            <a:r>
              <a:rPr lang="en-US" b="1" dirty="0"/>
              <a:t>How to Add or Remove Permissions for Directories (Folders) in Linux?</a:t>
            </a:r>
            <a:endParaRPr lang="en-IN" b="1" dirty="0"/>
          </a:p>
        </p:txBody>
      </p:sp>
      <p:sp>
        <p:nvSpPr>
          <p:cNvPr id="3" name="Content Placeholder 2">
            <a:extLst>
              <a:ext uri="{FF2B5EF4-FFF2-40B4-BE49-F238E27FC236}">
                <a16:creationId xmlns:a16="http://schemas.microsoft.com/office/drawing/2014/main" id="{55A1EAEF-4088-78E1-0118-EE2B87988B93}"/>
              </a:ext>
            </a:extLst>
          </p:cNvPr>
          <p:cNvSpPr>
            <a:spLocks noGrp="1"/>
          </p:cNvSpPr>
          <p:nvPr>
            <p:ph idx="1"/>
          </p:nvPr>
        </p:nvSpPr>
        <p:spPr/>
        <p:txBody>
          <a:bodyPr/>
          <a:lstStyle/>
          <a:p>
            <a:r>
              <a:rPr lang="en-IN" dirty="0"/>
              <a:t>Directories like /etc, /var, /opt does not have permissions to </a:t>
            </a:r>
            <a:r>
              <a:rPr lang="en-US" b="0" i="0" dirty="0">
                <a:solidFill>
                  <a:srgbClr val="0A0A23"/>
                </a:solidFill>
                <a:effectLst/>
                <a:latin typeface="Lato" panose="020F0502020204030203" pitchFamily="34" charset="0"/>
              </a:rPr>
              <a:t>create a file or folder inside them without root permission.</a:t>
            </a:r>
          </a:p>
          <a:p>
            <a:r>
              <a:rPr lang="en-US" dirty="0">
                <a:solidFill>
                  <a:srgbClr val="0A0A23"/>
                </a:solidFill>
                <a:latin typeface="Lato" panose="020F0502020204030203" pitchFamily="34" charset="0"/>
              </a:rPr>
              <a:t>If we want the same similar behavior for the directories inside /home folder we can use the </a:t>
            </a:r>
            <a:r>
              <a:rPr lang="en-US" dirty="0" err="1">
                <a:solidFill>
                  <a:srgbClr val="0A0A23"/>
                </a:solidFill>
                <a:latin typeface="Lato" panose="020F0502020204030203" pitchFamily="34" charset="0"/>
              </a:rPr>
              <a:t>chmod</a:t>
            </a:r>
            <a:r>
              <a:rPr lang="en-US" dirty="0">
                <a:solidFill>
                  <a:srgbClr val="0A0A23"/>
                </a:solidFill>
                <a:latin typeface="Lato" panose="020F0502020204030203" pitchFamily="34" charset="0"/>
              </a:rPr>
              <a:t> command.</a:t>
            </a:r>
          </a:p>
          <a:p>
            <a:endParaRPr lang="en-US" dirty="0">
              <a:solidFill>
                <a:srgbClr val="0A0A23"/>
              </a:solidFill>
              <a:latin typeface="Lato" panose="020F0502020204030203" pitchFamily="34" charset="0"/>
            </a:endParaRPr>
          </a:p>
          <a:p>
            <a:pPr marL="0" indent="0">
              <a:buNone/>
            </a:pPr>
            <a:r>
              <a:rPr lang="en-IN" dirty="0">
                <a:highlight>
                  <a:srgbClr val="00FF00"/>
                </a:highlight>
              </a:rPr>
              <a:t> </a:t>
            </a:r>
            <a:r>
              <a:rPr lang="en-IN" dirty="0" err="1">
                <a:highlight>
                  <a:srgbClr val="00FF00"/>
                </a:highlight>
              </a:rPr>
              <a:t>chmod</a:t>
            </a:r>
            <a:r>
              <a:rPr lang="en-IN" dirty="0">
                <a:highlight>
                  <a:srgbClr val="00FF00"/>
                </a:highlight>
              </a:rPr>
              <a:t> &lt;</a:t>
            </a:r>
            <a:r>
              <a:rPr lang="en-IN" dirty="0" err="1">
                <a:highlight>
                  <a:srgbClr val="00FF00"/>
                </a:highlight>
              </a:rPr>
              <a:t>permision</a:t>
            </a:r>
            <a:r>
              <a:rPr lang="en-IN" dirty="0">
                <a:highlight>
                  <a:srgbClr val="00FF00"/>
                </a:highlight>
              </a:rPr>
              <a:t>&gt; </a:t>
            </a:r>
            <a:r>
              <a:rPr lang="en-IN" dirty="0" err="1">
                <a:highlight>
                  <a:srgbClr val="00FF00"/>
                </a:highlight>
              </a:rPr>
              <a:t>directory_name</a:t>
            </a:r>
            <a:endParaRPr lang="en-US" dirty="0">
              <a:solidFill>
                <a:srgbClr val="0A0A23"/>
              </a:solidFill>
              <a:latin typeface="Lato" panose="020F0502020204030203" pitchFamily="34" charset="0"/>
            </a:endParaRPr>
          </a:p>
          <a:p>
            <a:endParaRPr lang="en-US" dirty="0">
              <a:solidFill>
                <a:srgbClr val="0A0A23"/>
              </a:solidFill>
              <a:latin typeface="Lato" panose="020F0502020204030203" pitchFamily="34" charset="0"/>
            </a:endParaRPr>
          </a:p>
          <a:p>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346115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85A9-8C4B-DB59-059E-FC4C3AEB24F2}"/>
              </a:ext>
            </a:extLst>
          </p:cNvPr>
          <p:cNvSpPr>
            <a:spLocks noGrp="1"/>
          </p:cNvSpPr>
          <p:nvPr>
            <p:ph type="title"/>
          </p:nvPr>
        </p:nvSpPr>
        <p:spPr/>
        <p:txBody>
          <a:bodyPr>
            <a:normAutofit fontScale="90000"/>
          </a:bodyPr>
          <a:lstStyle/>
          <a:p>
            <a:r>
              <a:rPr lang="en-US" b="1" dirty="0"/>
              <a:t>How to Add or Remove Permissions for Directories (Folders) in Linux?</a:t>
            </a:r>
            <a:endParaRPr lang="en-IN" b="1" dirty="0"/>
          </a:p>
        </p:txBody>
      </p:sp>
      <p:sp>
        <p:nvSpPr>
          <p:cNvPr id="3" name="Content Placeholder 2">
            <a:extLst>
              <a:ext uri="{FF2B5EF4-FFF2-40B4-BE49-F238E27FC236}">
                <a16:creationId xmlns:a16="http://schemas.microsoft.com/office/drawing/2014/main" id="{55A1EAEF-4088-78E1-0118-EE2B87988B93}"/>
              </a:ext>
            </a:extLst>
          </p:cNvPr>
          <p:cNvSpPr>
            <a:spLocks noGrp="1"/>
          </p:cNvSpPr>
          <p:nvPr>
            <p:ph idx="1"/>
          </p:nvPr>
        </p:nvSpPr>
        <p:spPr/>
        <p:txBody>
          <a:bodyPr/>
          <a:lstStyle/>
          <a:p>
            <a:r>
              <a:rPr lang="en-IN" dirty="0"/>
              <a:t>Directories like /etc, /var, /opt does not have permissions to </a:t>
            </a:r>
            <a:r>
              <a:rPr lang="en-US" b="0" i="0" dirty="0">
                <a:solidFill>
                  <a:srgbClr val="0A0A23"/>
                </a:solidFill>
                <a:effectLst/>
                <a:latin typeface="Lato" panose="020F0502020204030203" pitchFamily="34" charset="0"/>
              </a:rPr>
              <a:t>create a file or folder inside them without root permission.</a:t>
            </a:r>
          </a:p>
          <a:p>
            <a:r>
              <a:rPr lang="en-US" dirty="0">
                <a:solidFill>
                  <a:srgbClr val="0A0A23"/>
                </a:solidFill>
                <a:latin typeface="Lato" panose="020F0502020204030203" pitchFamily="34" charset="0"/>
              </a:rPr>
              <a:t>If we want the same similar behavior for the directories inside /home folder we can use the </a:t>
            </a:r>
            <a:r>
              <a:rPr lang="en-US" dirty="0" err="1">
                <a:solidFill>
                  <a:srgbClr val="0A0A23"/>
                </a:solidFill>
                <a:latin typeface="Lato" panose="020F0502020204030203" pitchFamily="34" charset="0"/>
              </a:rPr>
              <a:t>chmod</a:t>
            </a:r>
            <a:r>
              <a:rPr lang="en-US" dirty="0">
                <a:solidFill>
                  <a:srgbClr val="0A0A23"/>
                </a:solidFill>
                <a:latin typeface="Lato" panose="020F0502020204030203" pitchFamily="34" charset="0"/>
              </a:rPr>
              <a:t> command.</a:t>
            </a:r>
          </a:p>
          <a:p>
            <a:endParaRPr lang="en-US" dirty="0">
              <a:solidFill>
                <a:srgbClr val="0A0A23"/>
              </a:solidFill>
              <a:latin typeface="Lato" panose="020F0502020204030203" pitchFamily="34" charset="0"/>
            </a:endParaRPr>
          </a:p>
          <a:p>
            <a:pPr marL="0" indent="0">
              <a:buNone/>
            </a:pPr>
            <a:r>
              <a:rPr lang="en-IN" dirty="0">
                <a:highlight>
                  <a:srgbClr val="00FF00"/>
                </a:highlight>
              </a:rPr>
              <a:t> </a:t>
            </a:r>
            <a:r>
              <a:rPr lang="en-IN" dirty="0" err="1">
                <a:highlight>
                  <a:srgbClr val="00FF00"/>
                </a:highlight>
              </a:rPr>
              <a:t>chmod</a:t>
            </a:r>
            <a:r>
              <a:rPr lang="en-IN" dirty="0">
                <a:highlight>
                  <a:srgbClr val="00FF00"/>
                </a:highlight>
              </a:rPr>
              <a:t> &lt;</a:t>
            </a:r>
            <a:r>
              <a:rPr lang="en-IN" dirty="0" err="1">
                <a:highlight>
                  <a:srgbClr val="00FF00"/>
                </a:highlight>
              </a:rPr>
              <a:t>permision</a:t>
            </a:r>
            <a:r>
              <a:rPr lang="en-IN" dirty="0">
                <a:highlight>
                  <a:srgbClr val="00FF00"/>
                </a:highlight>
              </a:rPr>
              <a:t>&gt; </a:t>
            </a:r>
            <a:r>
              <a:rPr lang="en-IN" dirty="0" err="1">
                <a:highlight>
                  <a:srgbClr val="00FF00"/>
                </a:highlight>
              </a:rPr>
              <a:t>directory_name</a:t>
            </a:r>
            <a:endParaRPr lang="en-US" dirty="0">
              <a:solidFill>
                <a:srgbClr val="0A0A23"/>
              </a:solidFill>
              <a:latin typeface="Lato" panose="020F0502020204030203" pitchFamily="34" charset="0"/>
            </a:endParaRPr>
          </a:p>
          <a:p>
            <a:endParaRPr lang="en-US" dirty="0">
              <a:solidFill>
                <a:srgbClr val="0A0A23"/>
              </a:solidFill>
              <a:latin typeface="Lato" panose="020F0502020204030203" pitchFamily="34" charset="0"/>
            </a:endParaRPr>
          </a:p>
          <a:p>
            <a:endParaRPr lang="en-US" dirty="0">
              <a:solidFill>
                <a:srgbClr val="0A0A23"/>
              </a:solidFill>
              <a:latin typeface="Lato" panose="020F0502020204030203" pitchFamily="34" charset="0"/>
            </a:endParaRPr>
          </a:p>
        </p:txBody>
      </p:sp>
      <p:pic>
        <p:nvPicPr>
          <p:cNvPr id="5" name="Picture 4">
            <a:extLst>
              <a:ext uri="{FF2B5EF4-FFF2-40B4-BE49-F238E27FC236}">
                <a16:creationId xmlns:a16="http://schemas.microsoft.com/office/drawing/2014/main" id="{42207534-57D9-7523-F914-AE95AEE40D23}"/>
              </a:ext>
            </a:extLst>
          </p:cNvPr>
          <p:cNvPicPr>
            <a:picLocks noChangeAspect="1"/>
          </p:cNvPicPr>
          <p:nvPr/>
        </p:nvPicPr>
        <p:blipFill>
          <a:blip r:embed="rId2"/>
          <a:stretch>
            <a:fillRect/>
          </a:stretch>
        </p:blipFill>
        <p:spPr>
          <a:xfrm>
            <a:off x="1017309" y="5250751"/>
            <a:ext cx="11060624" cy="896050"/>
          </a:xfrm>
          <a:prstGeom prst="rect">
            <a:avLst/>
          </a:prstGeom>
        </p:spPr>
      </p:pic>
    </p:spTree>
    <p:extLst>
      <p:ext uri="{BB962C8B-B14F-4D97-AF65-F5344CB8AC3E}">
        <p14:creationId xmlns:p14="http://schemas.microsoft.com/office/powerpoint/2010/main" val="1312857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85A9-8C4B-DB59-059E-FC4C3AEB24F2}"/>
              </a:ext>
            </a:extLst>
          </p:cNvPr>
          <p:cNvSpPr>
            <a:spLocks noGrp="1"/>
          </p:cNvSpPr>
          <p:nvPr>
            <p:ph type="title"/>
          </p:nvPr>
        </p:nvSpPr>
        <p:spPr/>
        <p:txBody>
          <a:bodyPr>
            <a:normAutofit fontScale="90000"/>
          </a:bodyPr>
          <a:lstStyle/>
          <a:p>
            <a:r>
              <a:rPr lang="en-US" b="1" dirty="0"/>
              <a:t>How to Add or Remove Permissions for Directories (Folders) in Linux?</a:t>
            </a:r>
            <a:endParaRPr lang="en-IN" b="1" dirty="0"/>
          </a:p>
        </p:txBody>
      </p:sp>
      <p:sp>
        <p:nvSpPr>
          <p:cNvPr id="3" name="Content Placeholder 2">
            <a:extLst>
              <a:ext uri="{FF2B5EF4-FFF2-40B4-BE49-F238E27FC236}">
                <a16:creationId xmlns:a16="http://schemas.microsoft.com/office/drawing/2014/main" id="{55A1EAEF-4088-78E1-0118-EE2B87988B93}"/>
              </a:ext>
            </a:extLst>
          </p:cNvPr>
          <p:cNvSpPr>
            <a:spLocks noGrp="1"/>
          </p:cNvSpPr>
          <p:nvPr>
            <p:ph idx="1"/>
          </p:nvPr>
        </p:nvSpPr>
        <p:spPr/>
        <p:txBody>
          <a:bodyPr/>
          <a:lstStyle/>
          <a:p>
            <a:r>
              <a:rPr lang="en-IN" dirty="0"/>
              <a:t>Directories like /etc, /var, /opt does not have permissions to </a:t>
            </a:r>
            <a:r>
              <a:rPr lang="en-US" b="0" i="0" dirty="0">
                <a:solidFill>
                  <a:srgbClr val="0A0A23"/>
                </a:solidFill>
                <a:effectLst/>
                <a:latin typeface="Lato" panose="020F0502020204030203" pitchFamily="34" charset="0"/>
              </a:rPr>
              <a:t>create a file or folder inside them without root permission.</a:t>
            </a:r>
          </a:p>
          <a:p>
            <a:r>
              <a:rPr lang="en-US" dirty="0">
                <a:solidFill>
                  <a:srgbClr val="0A0A23"/>
                </a:solidFill>
                <a:latin typeface="Lato" panose="020F0502020204030203" pitchFamily="34" charset="0"/>
              </a:rPr>
              <a:t>If we want the same similar behavior for the directories inside /home folder we can use the </a:t>
            </a:r>
            <a:r>
              <a:rPr lang="en-US" dirty="0" err="1">
                <a:solidFill>
                  <a:srgbClr val="0A0A23"/>
                </a:solidFill>
                <a:latin typeface="Lato" panose="020F0502020204030203" pitchFamily="34" charset="0"/>
              </a:rPr>
              <a:t>chmod</a:t>
            </a:r>
            <a:r>
              <a:rPr lang="en-US" dirty="0">
                <a:solidFill>
                  <a:srgbClr val="0A0A23"/>
                </a:solidFill>
                <a:latin typeface="Lato" panose="020F0502020204030203" pitchFamily="34" charset="0"/>
              </a:rPr>
              <a:t> command.</a:t>
            </a:r>
          </a:p>
          <a:p>
            <a:endParaRPr lang="en-US" dirty="0">
              <a:solidFill>
                <a:srgbClr val="0A0A23"/>
              </a:solidFill>
              <a:latin typeface="Lato" panose="020F0502020204030203" pitchFamily="34" charset="0"/>
            </a:endParaRPr>
          </a:p>
          <a:p>
            <a:pPr marL="0" indent="0">
              <a:buNone/>
            </a:pPr>
            <a:r>
              <a:rPr lang="en-IN" dirty="0">
                <a:highlight>
                  <a:srgbClr val="00FF00"/>
                </a:highlight>
              </a:rPr>
              <a:t> </a:t>
            </a:r>
            <a:r>
              <a:rPr lang="en-IN" dirty="0" err="1">
                <a:highlight>
                  <a:srgbClr val="00FF00"/>
                </a:highlight>
              </a:rPr>
              <a:t>chmod</a:t>
            </a:r>
            <a:r>
              <a:rPr lang="en-IN" dirty="0">
                <a:highlight>
                  <a:srgbClr val="00FF00"/>
                </a:highlight>
              </a:rPr>
              <a:t> &lt;</a:t>
            </a:r>
            <a:r>
              <a:rPr lang="en-IN" dirty="0" err="1">
                <a:highlight>
                  <a:srgbClr val="00FF00"/>
                </a:highlight>
              </a:rPr>
              <a:t>permision</a:t>
            </a:r>
            <a:r>
              <a:rPr lang="en-IN" dirty="0">
                <a:highlight>
                  <a:srgbClr val="00FF00"/>
                </a:highlight>
              </a:rPr>
              <a:t>&gt; </a:t>
            </a:r>
            <a:r>
              <a:rPr lang="en-IN" dirty="0" err="1">
                <a:highlight>
                  <a:srgbClr val="00FF00"/>
                </a:highlight>
              </a:rPr>
              <a:t>directory_name</a:t>
            </a:r>
            <a:endParaRPr lang="en-US" dirty="0">
              <a:solidFill>
                <a:srgbClr val="0A0A23"/>
              </a:solidFill>
              <a:latin typeface="Lato" panose="020F0502020204030203" pitchFamily="34" charset="0"/>
            </a:endParaRPr>
          </a:p>
          <a:p>
            <a:endParaRPr lang="en-US" dirty="0">
              <a:solidFill>
                <a:srgbClr val="0A0A23"/>
              </a:solidFill>
              <a:latin typeface="Lato" panose="020F0502020204030203" pitchFamily="34" charset="0"/>
            </a:endParaRPr>
          </a:p>
          <a:p>
            <a:endParaRPr lang="en-US" dirty="0">
              <a:solidFill>
                <a:srgbClr val="0A0A23"/>
              </a:solidFill>
              <a:latin typeface="Lato" panose="020F0502020204030203" pitchFamily="34" charset="0"/>
            </a:endParaRPr>
          </a:p>
        </p:txBody>
      </p:sp>
      <p:pic>
        <p:nvPicPr>
          <p:cNvPr id="5" name="Picture 4">
            <a:extLst>
              <a:ext uri="{FF2B5EF4-FFF2-40B4-BE49-F238E27FC236}">
                <a16:creationId xmlns:a16="http://schemas.microsoft.com/office/drawing/2014/main" id="{42207534-57D9-7523-F914-AE95AEE40D23}"/>
              </a:ext>
            </a:extLst>
          </p:cNvPr>
          <p:cNvPicPr>
            <a:picLocks noChangeAspect="1"/>
          </p:cNvPicPr>
          <p:nvPr/>
        </p:nvPicPr>
        <p:blipFill>
          <a:blip r:embed="rId2"/>
          <a:stretch>
            <a:fillRect/>
          </a:stretch>
        </p:blipFill>
        <p:spPr>
          <a:xfrm>
            <a:off x="1017309" y="5250751"/>
            <a:ext cx="11060624" cy="896050"/>
          </a:xfrm>
          <a:prstGeom prst="rect">
            <a:avLst/>
          </a:prstGeom>
        </p:spPr>
      </p:pic>
    </p:spTree>
    <p:extLst>
      <p:ext uri="{BB962C8B-B14F-4D97-AF65-F5344CB8AC3E}">
        <p14:creationId xmlns:p14="http://schemas.microsoft.com/office/powerpoint/2010/main" val="434025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85A9-8C4B-DB59-059E-FC4C3AEB24F2}"/>
              </a:ext>
            </a:extLst>
          </p:cNvPr>
          <p:cNvSpPr>
            <a:spLocks noGrp="1"/>
          </p:cNvSpPr>
          <p:nvPr>
            <p:ph type="title"/>
          </p:nvPr>
        </p:nvSpPr>
        <p:spPr/>
        <p:txBody>
          <a:bodyPr>
            <a:normAutofit fontScale="90000"/>
          </a:bodyPr>
          <a:lstStyle/>
          <a:p>
            <a:r>
              <a:rPr lang="en-US" b="1" dirty="0"/>
              <a:t>How to Add or Remove Permissions for Directories (Folders) in Linux?</a:t>
            </a:r>
            <a:endParaRPr lang="en-IN" b="1" dirty="0"/>
          </a:p>
        </p:txBody>
      </p:sp>
      <p:sp>
        <p:nvSpPr>
          <p:cNvPr id="3" name="Content Placeholder 2">
            <a:extLst>
              <a:ext uri="{FF2B5EF4-FFF2-40B4-BE49-F238E27FC236}">
                <a16:creationId xmlns:a16="http://schemas.microsoft.com/office/drawing/2014/main" id="{55A1EAEF-4088-78E1-0118-EE2B87988B93}"/>
              </a:ext>
            </a:extLst>
          </p:cNvPr>
          <p:cNvSpPr>
            <a:spLocks noGrp="1"/>
          </p:cNvSpPr>
          <p:nvPr>
            <p:ph idx="1"/>
          </p:nvPr>
        </p:nvSpPr>
        <p:spPr/>
        <p:txBody>
          <a:bodyPr/>
          <a:lstStyle/>
          <a:p>
            <a:endParaRPr lang="en-US" dirty="0">
              <a:solidFill>
                <a:srgbClr val="0A0A23"/>
              </a:solidFill>
              <a:latin typeface="Lato" panose="020F0502020204030203" pitchFamily="34" charset="0"/>
            </a:endParaRPr>
          </a:p>
          <a:p>
            <a:endParaRPr lang="en-US" dirty="0">
              <a:solidFill>
                <a:srgbClr val="0A0A23"/>
              </a:solidFill>
              <a:latin typeface="Lato" panose="020F0502020204030203" pitchFamily="34" charset="0"/>
            </a:endParaRPr>
          </a:p>
        </p:txBody>
      </p:sp>
      <p:pic>
        <p:nvPicPr>
          <p:cNvPr id="5" name="Picture 4">
            <a:extLst>
              <a:ext uri="{FF2B5EF4-FFF2-40B4-BE49-F238E27FC236}">
                <a16:creationId xmlns:a16="http://schemas.microsoft.com/office/drawing/2014/main" id="{A5A7D4A4-D14E-1688-DF22-BC032C2093D9}"/>
              </a:ext>
            </a:extLst>
          </p:cNvPr>
          <p:cNvPicPr>
            <a:picLocks noChangeAspect="1"/>
          </p:cNvPicPr>
          <p:nvPr/>
        </p:nvPicPr>
        <p:blipFill>
          <a:blip r:embed="rId2"/>
          <a:stretch>
            <a:fillRect/>
          </a:stretch>
        </p:blipFill>
        <p:spPr>
          <a:xfrm>
            <a:off x="838200" y="1910467"/>
            <a:ext cx="10723465" cy="1325563"/>
          </a:xfrm>
          <a:prstGeom prst="rect">
            <a:avLst/>
          </a:prstGeom>
        </p:spPr>
      </p:pic>
      <p:pic>
        <p:nvPicPr>
          <p:cNvPr id="7" name="Picture 6">
            <a:extLst>
              <a:ext uri="{FF2B5EF4-FFF2-40B4-BE49-F238E27FC236}">
                <a16:creationId xmlns:a16="http://schemas.microsoft.com/office/drawing/2014/main" id="{11C325CC-F38F-E3E3-BDE8-3A5E09681F5D}"/>
              </a:ext>
            </a:extLst>
          </p:cNvPr>
          <p:cNvPicPr>
            <a:picLocks noChangeAspect="1"/>
          </p:cNvPicPr>
          <p:nvPr/>
        </p:nvPicPr>
        <p:blipFill>
          <a:blip r:embed="rId3"/>
          <a:stretch>
            <a:fillRect/>
          </a:stretch>
        </p:blipFill>
        <p:spPr>
          <a:xfrm>
            <a:off x="838200" y="3529102"/>
            <a:ext cx="10954391" cy="1429398"/>
          </a:xfrm>
          <a:prstGeom prst="rect">
            <a:avLst/>
          </a:prstGeom>
        </p:spPr>
      </p:pic>
    </p:spTree>
    <p:extLst>
      <p:ext uri="{BB962C8B-B14F-4D97-AF65-F5344CB8AC3E}">
        <p14:creationId xmlns:p14="http://schemas.microsoft.com/office/powerpoint/2010/main" val="3426245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85A9-8C4B-DB59-059E-FC4C3AEB24F2}"/>
              </a:ext>
            </a:extLst>
          </p:cNvPr>
          <p:cNvSpPr>
            <a:spLocks noGrp="1"/>
          </p:cNvSpPr>
          <p:nvPr>
            <p:ph type="title"/>
          </p:nvPr>
        </p:nvSpPr>
        <p:spPr/>
        <p:txBody>
          <a:bodyPr>
            <a:normAutofit fontScale="90000"/>
          </a:bodyPr>
          <a:lstStyle/>
          <a:p>
            <a:r>
              <a:rPr lang="en-US" b="1" dirty="0"/>
              <a:t>How to Add or Remove Permissions for Directories (Folders) in Linux?</a:t>
            </a:r>
            <a:endParaRPr lang="en-IN" b="1" dirty="0"/>
          </a:p>
        </p:txBody>
      </p:sp>
      <p:sp>
        <p:nvSpPr>
          <p:cNvPr id="3" name="Content Placeholder 2">
            <a:extLst>
              <a:ext uri="{FF2B5EF4-FFF2-40B4-BE49-F238E27FC236}">
                <a16:creationId xmlns:a16="http://schemas.microsoft.com/office/drawing/2014/main" id="{55A1EAEF-4088-78E1-0118-EE2B87988B93}"/>
              </a:ext>
            </a:extLst>
          </p:cNvPr>
          <p:cNvSpPr>
            <a:spLocks noGrp="1"/>
          </p:cNvSpPr>
          <p:nvPr>
            <p:ph idx="1"/>
          </p:nvPr>
        </p:nvSpPr>
        <p:spPr/>
        <p:txBody>
          <a:bodyPr>
            <a:normAutofit fontScale="92500" lnSpcReduction="10000"/>
          </a:bodyPr>
          <a:lstStyle/>
          <a:p>
            <a:r>
              <a:rPr lang="en-IN" dirty="0"/>
              <a:t>Directories like /etc, /var, /opt does not have permissions to </a:t>
            </a:r>
            <a:r>
              <a:rPr lang="en-US" b="0" i="0" dirty="0">
                <a:solidFill>
                  <a:srgbClr val="0A0A23"/>
                </a:solidFill>
                <a:effectLst/>
                <a:latin typeface="Lato" panose="020F0502020204030203" pitchFamily="34" charset="0"/>
              </a:rPr>
              <a:t>create a file or folder inside them without root permission.</a:t>
            </a:r>
          </a:p>
          <a:p>
            <a:r>
              <a:rPr lang="en-US" dirty="0">
                <a:solidFill>
                  <a:srgbClr val="0A0A23"/>
                </a:solidFill>
                <a:latin typeface="Lato" panose="020F0502020204030203" pitchFamily="34" charset="0"/>
              </a:rPr>
              <a:t>If we want the same similar </a:t>
            </a:r>
            <a:r>
              <a:rPr lang="en-US" dirty="0" err="1">
                <a:solidFill>
                  <a:srgbClr val="0A0A23"/>
                </a:solidFill>
                <a:latin typeface="Lato" panose="020F0502020204030203" pitchFamily="34" charset="0"/>
              </a:rPr>
              <a:t>behaviour</a:t>
            </a:r>
            <a:r>
              <a:rPr lang="en-US" dirty="0">
                <a:solidFill>
                  <a:srgbClr val="0A0A23"/>
                </a:solidFill>
                <a:latin typeface="Lato" panose="020F0502020204030203" pitchFamily="34" charset="0"/>
              </a:rPr>
              <a:t> for the directories inside /home folder we can use the </a:t>
            </a:r>
            <a:r>
              <a:rPr lang="en-US" dirty="0" err="1">
                <a:solidFill>
                  <a:srgbClr val="0A0A23"/>
                </a:solidFill>
                <a:latin typeface="Lato" panose="020F0502020204030203" pitchFamily="34" charset="0"/>
              </a:rPr>
              <a:t>chmod</a:t>
            </a:r>
            <a:r>
              <a:rPr lang="en-US" dirty="0">
                <a:solidFill>
                  <a:srgbClr val="0A0A23"/>
                </a:solidFill>
                <a:latin typeface="Lato" panose="020F0502020204030203" pitchFamily="34" charset="0"/>
              </a:rPr>
              <a:t> command.</a:t>
            </a:r>
          </a:p>
          <a:p>
            <a:endParaRPr lang="en-US" dirty="0">
              <a:solidFill>
                <a:srgbClr val="0A0A23"/>
              </a:solidFill>
              <a:latin typeface="Lato" panose="020F0502020204030203" pitchFamily="34" charset="0"/>
            </a:endParaRPr>
          </a:p>
          <a:p>
            <a:pPr marL="0" indent="0">
              <a:buNone/>
            </a:pPr>
            <a:r>
              <a:rPr lang="en-IN" dirty="0">
                <a:highlight>
                  <a:srgbClr val="00FF00"/>
                </a:highlight>
              </a:rPr>
              <a:t> </a:t>
            </a:r>
            <a:r>
              <a:rPr lang="en-IN" dirty="0" err="1">
                <a:highlight>
                  <a:srgbClr val="00FF00"/>
                </a:highlight>
              </a:rPr>
              <a:t>chmod</a:t>
            </a:r>
            <a:r>
              <a:rPr lang="en-IN" dirty="0">
                <a:highlight>
                  <a:srgbClr val="00FF00"/>
                </a:highlight>
              </a:rPr>
              <a:t> &lt;</a:t>
            </a:r>
            <a:r>
              <a:rPr lang="en-IN" dirty="0" err="1">
                <a:highlight>
                  <a:srgbClr val="00FF00"/>
                </a:highlight>
              </a:rPr>
              <a:t>permision</a:t>
            </a:r>
            <a:r>
              <a:rPr lang="en-IN" dirty="0">
                <a:highlight>
                  <a:srgbClr val="00FF00"/>
                </a:highlight>
              </a:rPr>
              <a:t>&gt; </a:t>
            </a:r>
            <a:r>
              <a:rPr lang="en-IN" dirty="0" err="1">
                <a:highlight>
                  <a:srgbClr val="00FF00"/>
                </a:highlight>
              </a:rPr>
              <a:t>directory_name</a:t>
            </a:r>
            <a:endParaRPr lang="en-US" dirty="0">
              <a:solidFill>
                <a:srgbClr val="0A0A23"/>
              </a:solidFill>
              <a:latin typeface="Lato" panose="020F0502020204030203" pitchFamily="34" charset="0"/>
            </a:endParaRPr>
          </a:p>
          <a:p>
            <a:endParaRPr lang="en-US" dirty="0">
              <a:solidFill>
                <a:srgbClr val="0A0A23"/>
              </a:solidFill>
              <a:latin typeface="Lato" panose="020F0502020204030203" pitchFamily="34" charset="0"/>
            </a:endParaRPr>
          </a:p>
          <a:p>
            <a:r>
              <a:rPr lang="pt-BR" dirty="0">
                <a:solidFill>
                  <a:srgbClr val="0A0A23"/>
                </a:solidFill>
                <a:highlight>
                  <a:srgbClr val="00FF00"/>
                </a:highlight>
                <a:latin typeface="Lato" panose="020F0502020204030203" pitchFamily="34" charset="0"/>
              </a:rPr>
              <a:t>sudo chmod -R &lt;permission&gt; &lt;filename&gt;</a:t>
            </a:r>
            <a:endParaRPr lang="en-US" dirty="0">
              <a:solidFill>
                <a:srgbClr val="0A0A23"/>
              </a:solidFill>
              <a:highlight>
                <a:srgbClr val="00FF00"/>
              </a:highlight>
              <a:latin typeface="Lato" panose="020F0502020204030203" pitchFamily="34" charset="0"/>
            </a:endParaRPr>
          </a:p>
        </p:txBody>
      </p:sp>
    </p:spTree>
    <p:extLst>
      <p:ext uri="{BB962C8B-B14F-4D97-AF65-F5344CB8AC3E}">
        <p14:creationId xmlns:p14="http://schemas.microsoft.com/office/powerpoint/2010/main" val="2916624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85A9-8C4B-DB59-059E-FC4C3AEB24F2}"/>
              </a:ext>
            </a:extLst>
          </p:cNvPr>
          <p:cNvSpPr>
            <a:spLocks noGrp="1"/>
          </p:cNvSpPr>
          <p:nvPr>
            <p:ph type="title"/>
          </p:nvPr>
        </p:nvSpPr>
        <p:spPr/>
        <p:txBody>
          <a:bodyPr>
            <a:normAutofit fontScale="90000"/>
          </a:bodyPr>
          <a:lstStyle/>
          <a:p>
            <a:r>
              <a:rPr lang="en-US" b="1" dirty="0"/>
              <a:t>How to Add or Remove Permissions for Directories (Folders) in Linux?</a:t>
            </a:r>
            <a:endParaRPr lang="en-IN" b="1" dirty="0"/>
          </a:p>
        </p:txBody>
      </p:sp>
      <p:sp>
        <p:nvSpPr>
          <p:cNvPr id="3" name="Content Placeholder 2">
            <a:extLst>
              <a:ext uri="{FF2B5EF4-FFF2-40B4-BE49-F238E27FC236}">
                <a16:creationId xmlns:a16="http://schemas.microsoft.com/office/drawing/2014/main" id="{55A1EAEF-4088-78E1-0118-EE2B87988B93}"/>
              </a:ext>
            </a:extLst>
          </p:cNvPr>
          <p:cNvSpPr>
            <a:spLocks noGrp="1"/>
          </p:cNvSpPr>
          <p:nvPr>
            <p:ph idx="1"/>
          </p:nvPr>
        </p:nvSpPr>
        <p:spPr/>
        <p:txBody>
          <a:bodyPr/>
          <a:lstStyle/>
          <a:p>
            <a:r>
              <a:rPr lang="pt-BR" dirty="0">
                <a:solidFill>
                  <a:srgbClr val="0A0A23"/>
                </a:solidFill>
                <a:highlight>
                  <a:srgbClr val="00FF00"/>
                </a:highlight>
                <a:latin typeface="Lato" panose="020F0502020204030203" pitchFamily="34" charset="0"/>
              </a:rPr>
              <a:t>sudo chmod -R &lt;permission&gt; &lt;filename&gt;</a:t>
            </a:r>
            <a:endParaRPr lang="en-US" dirty="0">
              <a:solidFill>
                <a:srgbClr val="0A0A23"/>
              </a:solidFill>
              <a:highlight>
                <a:srgbClr val="00FF00"/>
              </a:highlight>
              <a:latin typeface="Lato" panose="020F0502020204030203" pitchFamily="34" charset="0"/>
            </a:endParaRPr>
          </a:p>
        </p:txBody>
      </p:sp>
      <p:pic>
        <p:nvPicPr>
          <p:cNvPr id="7" name="Picture 6">
            <a:extLst>
              <a:ext uri="{FF2B5EF4-FFF2-40B4-BE49-F238E27FC236}">
                <a16:creationId xmlns:a16="http://schemas.microsoft.com/office/drawing/2014/main" id="{D469EC11-5E17-F20A-6D21-B02CEBC65E2B}"/>
              </a:ext>
            </a:extLst>
          </p:cNvPr>
          <p:cNvPicPr>
            <a:picLocks noChangeAspect="1"/>
          </p:cNvPicPr>
          <p:nvPr/>
        </p:nvPicPr>
        <p:blipFill>
          <a:blip r:embed="rId2"/>
          <a:stretch>
            <a:fillRect/>
          </a:stretch>
        </p:blipFill>
        <p:spPr>
          <a:xfrm>
            <a:off x="1052160" y="2884622"/>
            <a:ext cx="10615580" cy="1623201"/>
          </a:xfrm>
          <a:prstGeom prst="rect">
            <a:avLst/>
          </a:prstGeom>
        </p:spPr>
      </p:pic>
      <p:pic>
        <p:nvPicPr>
          <p:cNvPr id="9" name="Picture 8">
            <a:extLst>
              <a:ext uri="{FF2B5EF4-FFF2-40B4-BE49-F238E27FC236}">
                <a16:creationId xmlns:a16="http://schemas.microsoft.com/office/drawing/2014/main" id="{E9A7D41D-76FC-E22B-C7C4-C56966D7FDD1}"/>
              </a:ext>
            </a:extLst>
          </p:cNvPr>
          <p:cNvPicPr>
            <a:picLocks noChangeAspect="1"/>
          </p:cNvPicPr>
          <p:nvPr/>
        </p:nvPicPr>
        <p:blipFill>
          <a:blip r:embed="rId3"/>
          <a:stretch>
            <a:fillRect/>
          </a:stretch>
        </p:blipFill>
        <p:spPr>
          <a:xfrm>
            <a:off x="1052160" y="2452325"/>
            <a:ext cx="8411044" cy="297360"/>
          </a:xfrm>
          <a:prstGeom prst="rect">
            <a:avLst/>
          </a:prstGeom>
        </p:spPr>
      </p:pic>
      <p:pic>
        <p:nvPicPr>
          <p:cNvPr id="11" name="Picture 10">
            <a:extLst>
              <a:ext uri="{FF2B5EF4-FFF2-40B4-BE49-F238E27FC236}">
                <a16:creationId xmlns:a16="http://schemas.microsoft.com/office/drawing/2014/main" id="{3C3E431D-6C45-515A-9AE5-936509312DE0}"/>
              </a:ext>
            </a:extLst>
          </p:cNvPr>
          <p:cNvPicPr>
            <a:picLocks noChangeAspect="1"/>
          </p:cNvPicPr>
          <p:nvPr/>
        </p:nvPicPr>
        <p:blipFill>
          <a:blip r:embed="rId4"/>
          <a:stretch>
            <a:fillRect/>
          </a:stretch>
        </p:blipFill>
        <p:spPr>
          <a:xfrm>
            <a:off x="1052160" y="4759029"/>
            <a:ext cx="7658207" cy="968699"/>
          </a:xfrm>
          <a:prstGeom prst="rect">
            <a:avLst/>
          </a:prstGeom>
        </p:spPr>
      </p:pic>
    </p:spTree>
    <p:extLst>
      <p:ext uri="{BB962C8B-B14F-4D97-AF65-F5344CB8AC3E}">
        <p14:creationId xmlns:p14="http://schemas.microsoft.com/office/powerpoint/2010/main" val="168204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9B10-131F-E67B-88BA-5054C0AADCD9}"/>
              </a:ext>
            </a:extLst>
          </p:cNvPr>
          <p:cNvSpPr>
            <a:spLocks noGrp="1"/>
          </p:cNvSpPr>
          <p:nvPr>
            <p:ph type="title"/>
          </p:nvPr>
        </p:nvSpPr>
        <p:spPr/>
        <p:txBody>
          <a:bodyPr>
            <a:normAutofit fontScale="90000"/>
          </a:bodyPr>
          <a:lstStyle/>
          <a:p>
            <a:r>
              <a:rPr lang="en-US" b="1" dirty="0"/>
              <a:t>Another Way to Handle File Permissions in Linux</a:t>
            </a:r>
            <a:endParaRPr lang="en-IN" b="1" dirty="0"/>
          </a:p>
        </p:txBody>
      </p:sp>
      <p:sp>
        <p:nvSpPr>
          <p:cNvPr id="3" name="Content Placeholder 2">
            <a:extLst>
              <a:ext uri="{FF2B5EF4-FFF2-40B4-BE49-F238E27FC236}">
                <a16:creationId xmlns:a16="http://schemas.microsoft.com/office/drawing/2014/main" id="{7CE04A23-FC1E-280C-F0CC-FD2FF1604137}"/>
              </a:ext>
            </a:extLst>
          </p:cNvPr>
          <p:cNvSpPr>
            <a:spLocks noGrp="1"/>
          </p:cNvSpPr>
          <p:nvPr>
            <p:ph idx="1"/>
          </p:nvPr>
        </p:nvSpPr>
        <p:spPr/>
        <p:txBody>
          <a:bodyPr>
            <a:normAutofit fontScale="77500" lnSpcReduction="20000"/>
          </a:bodyPr>
          <a:lstStyle/>
          <a:p>
            <a:pPr marL="0" indent="0">
              <a:buNone/>
            </a:pPr>
            <a:r>
              <a:rPr lang="en-US" b="1" i="0" dirty="0">
                <a:solidFill>
                  <a:srgbClr val="0A0A23"/>
                </a:solidFill>
                <a:effectLst/>
                <a:latin typeface="Lato" panose="020F0502020204030203" pitchFamily="34" charset="0"/>
              </a:rPr>
              <a:t>We can use Octal representation to control the file permissions.</a:t>
            </a:r>
            <a:endParaRPr lang="en-IN" b="1" i="0" dirty="0">
              <a:solidFill>
                <a:srgbClr val="0A0A23"/>
              </a:solidFill>
              <a:effectLst/>
              <a:latin typeface="Lato" panose="020F0502020204030203" pitchFamily="34" charset="0"/>
            </a:endParaRPr>
          </a:p>
          <a:p>
            <a:pPr marL="0" indent="0">
              <a:buNone/>
            </a:pPr>
            <a:r>
              <a:rPr lang="en-US" b="1" i="0" dirty="0">
                <a:solidFill>
                  <a:srgbClr val="0A0A23"/>
                </a:solidFill>
                <a:effectLst/>
                <a:latin typeface="Lato" panose="020F0502020204030203" pitchFamily="34" charset="0"/>
              </a:rPr>
              <a:t>you represent permissions for each triplet using a number (4, 2, 1, or combination of 4, 2, and 1).</a:t>
            </a:r>
          </a:p>
          <a:p>
            <a:pPr marL="0" indent="0">
              <a:buNone/>
            </a:pPr>
            <a:endParaRPr lang="en-US" b="1" i="0" dirty="0">
              <a:solidFill>
                <a:srgbClr val="0A0A23"/>
              </a:solidFill>
              <a:effectLst/>
              <a:latin typeface="Lato" panose="020F0502020204030203" pitchFamily="34" charset="0"/>
            </a:endParaRPr>
          </a:p>
          <a:p>
            <a:pPr marL="0" indent="0">
              <a:buNone/>
            </a:pPr>
            <a:r>
              <a:rPr lang="en-US" b="1" i="0" dirty="0">
                <a:solidFill>
                  <a:srgbClr val="0A0A23"/>
                </a:solidFill>
                <a:effectLst/>
                <a:latin typeface="Lato" panose="020F0502020204030203" pitchFamily="34" charset="0"/>
              </a:rPr>
              <a:t>Syntax to use Octal Mode</a:t>
            </a:r>
            <a:endParaRPr lang="en-US" b="1" dirty="0">
              <a:solidFill>
                <a:srgbClr val="0A0A23"/>
              </a:solidFill>
              <a:latin typeface="Lato" panose="020F0502020204030203" pitchFamily="34" charset="0"/>
            </a:endParaRPr>
          </a:p>
          <a:p>
            <a:pPr marL="0" indent="0">
              <a:buNone/>
            </a:pPr>
            <a:r>
              <a:rPr lang="en-US" b="1" i="0" dirty="0" err="1">
                <a:solidFill>
                  <a:srgbClr val="0A0A23"/>
                </a:solidFill>
                <a:effectLst/>
                <a:highlight>
                  <a:srgbClr val="00FF00"/>
                </a:highlight>
                <a:latin typeface="Lato" panose="020F0502020204030203" pitchFamily="34" charset="0"/>
              </a:rPr>
              <a:t>chmod</a:t>
            </a:r>
            <a:r>
              <a:rPr lang="en-US" b="1" i="0" dirty="0">
                <a:solidFill>
                  <a:srgbClr val="0A0A23"/>
                </a:solidFill>
                <a:effectLst/>
                <a:highlight>
                  <a:srgbClr val="00FF00"/>
                </a:highlight>
                <a:latin typeface="Lato" panose="020F0502020204030203" pitchFamily="34" charset="0"/>
              </a:rPr>
              <a:t> &lt;user&gt;&lt;group&gt;&lt;others&gt; </a:t>
            </a:r>
            <a:r>
              <a:rPr lang="en-US" b="1" i="0" dirty="0" err="1">
                <a:solidFill>
                  <a:srgbClr val="0A0A23"/>
                </a:solidFill>
                <a:effectLst/>
                <a:highlight>
                  <a:srgbClr val="00FF00"/>
                </a:highlight>
                <a:latin typeface="Lato" panose="020F0502020204030203" pitchFamily="34" charset="0"/>
              </a:rPr>
              <a:t>file_name</a:t>
            </a:r>
            <a:endParaRPr lang="en-US" b="1" i="0" dirty="0">
              <a:solidFill>
                <a:srgbClr val="0A0A23"/>
              </a:solidFill>
              <a:effectLst/>
              <a:highlight>
                <a:srgbClr val="00FF00"/>
              </a:highlight>
              <a:latin typeface="Lato" panose="020F0502020204030203" pitchFamily="34" charset="0"/>
            </a:endParaRPr>
          </a:p>
          <a:p>
            <a:pPr marL="0" indent="0">
              <a:buNone/>
            </a:pPr>
            <a:r>
              <a:rPr lang="en-US" b="1" i="0" dirty="0" err="1">
                <a:solidFill>
                  <a:srgbClr val="0A0A23"/>
                </a:solidFill>
                <a:effectLst/>
                <a:highlight>
                  <a:srgbClr val="00FF00"/>
                </a:highlight>
                <a:latin typeface="Lato" panose="020F0502020204030203" pitchFamily="34" charset="0"/>
              </a:rPr>
              <a:t>chmod</a:t>
            </a:r>
            <a:r>
              <a:rPr lang="en-US" b="1" i="0" dirty="0">
                <a:solidFill>
                  <a:srgbClr val="0A0A23"/>
                </a:solidFill>
                <a:effectLst/>
                <a:highlight>
                  <a:srgbClr val="00FF00"/>
                </a:highlight>
                <a:latin typeface="Lato" panose="020F0502020204030203" pitchFamily="34" charset="0"/>
              </a:rPr>
              <a:t> &lt;user&gt;&lt;group&gt;&lt;others&gt; </a:t>
            </a:r>
            <a:r>
              <a:rPr lang="en-US" b="1" dirty="0" err="1">
                <a:solidFill>
                  <a:srgbClr val="0A0A23"/>
                </a:solidFill>
                <a:highlight>
                  <a:srgbClr val="00FF00"/>
                </a:highlight>
                <a:latin typeface="Lato" panose="020F0502020204030203" pitchFamily="34" charset="0"/>
              </a:rPr>
              <a:t>directory</a:t>
            </a:r>
            <a:r>
              <a:rPr lang="en-US" b="1" i="0" dirty="0" err="1">
                <a:solidFill>
                  <a:srgbClr val="0A0A23"/>
                </a:solidFill>
                <a:effectLst/>
                <a:highlight>
                  <a:srgbClr val="00FF00"/>
                </a:highlight>
                <a:latin typeface="Lato" panose="020F0502020204030203" pitchFamily="34" charset="0"/>
              </a:rPr>
              <a:t>_name</a:t>
            </a:r>
            <a:endParaRPr lang="en-US" b="1" i="0" dirty="0">
              <a:solidFill>
                <a:srgbClr val="0A0A23"/>
              </a:solidFill>
              <a:effectLst/>
              <a:highlight>
                <a:srgbClr val="00FF00"/>
              </a:highlight>
              <a:latin typeface="Lato" panose="020F0502020204030203" pitchFamily="34" charset="0"/>
            </a:endParaRPr>
          </a:p>
          <a:p>
            <a:pPr marL="0" indent="0">
              <a:buNone/>
            </a:pPr>
            <a:r>
              <a:rPr lang="en-US" b="1" i="0" dirty="0">
                <a:solidFill>
                  <a:srgbClr val="0A0A23"/>
                </a:solidFill>
                <a:effectLst/>
                <a:highlight>
                  <a:srgbClr val="00FF00"/>
                </a:highlight>
                <a:latin typeface="Lato" panose="020F0502020204030203" pitchFamily="34" charset="0"/>
              </a:rPr>
              <a:t>Example</a:t>
            </a:r>
          </a:p>
          <a:p>
            <a:pPr marL="0" indent="0">
              <a:buNone/>
            </a:pPr>
            <a:r>
              <a:rPr lang="en-US" b="1" dirty="0" err="1">
                <a:solidFill>
                  <a:srgbClr val="0A0A23"/>
                </a:solidFill>
                <a:highlight>
                  <a:srgbClr val="00FFFF"/>
                </a:highlight>
                <a:latin typeface="Lato" panose="020F0502020204030203" pitchFamily="34" charset="0"/>
              </a:rPr>
              <a:t>chmod</a:t>
            </a:r>
            <a:r>
              <a:rPr lang="en-US" b="1" dirty="0">
                <a:solidFill>
                  <a:srgbClr val="0A0A23"/>
                </a:solidFill>
                <a:highlight>
                  <a:srgbClr val="00FFFF"/>
                </a:highlight>
                <a:latin typeface="Lato" panose="020F0502020204030203" pitchFamily="34" charset="0"/>
              </a:rPr>
              <a:t> &lt;</a:t>
            </a:r>
            <a:r>
              <a:rPr lang="en-US" b="1" dirty="0" err="1">
                <a:solidFill>
                  <a:srgbClr val="0A0A23"/>
                </a:solidFill>
                <a:highlight>
                  <a:srgbClr val="00FFFF"/>
                </a:highlight>
                <a:latin typeface="Lato" panose="020F0502020204030203" pitchFamily="34" charset="0"/>
              </a:rPr>
              <a:t>octal_code</a:t>
            </a:r>
            <a:r>
              <a:rPr lang="en-US" b="1" dirty="0">
                <a:solidFill>
                  <a:srgbClr val="0A0A23"/>
                </a:solidFill>
                <a:highlight>
                  <a:srgbClr val="00FFFF"/>
                </a:highlight>
                <a:latin typeface="Lato" panose="020F0502020204030203" pitchFamily="34" charset="0"/>
              </a:rPr>
              <a:t>&gt; &lt;file/</a:t>
            </a:r>
            <a:r>
              <a:rPr lang="en-US" b="1" dirty="0" err="1">
                <a:solidFill>
                  <a:srgbClr val="0A0A23"/>
                </a:solidFill>
                <a:highlight>
                  <a:srgbClr val="00FFFF"/>
                </a:highlight>
                <a:latin typeface="Lato" panose="020F0502020204030203" pitchFamily="34" charset="0"/>
              </a:rPr>
              <a:t>dir_name</a:t>
            </a:r>
            <a:r>
              <a:rPr lang="en-US" b="1" dirty="0">
                <a:solidFill>
                  <a:srgbClr val="0A0A23"/>
                </a:solidFill>
                <a:highlight>
                  <a:srgbClr val="00FFFF"/>
                </a:highlight>
                <a:latin typeface="Lato" panose="020F0502020204030203" pitchFamily="34" charset="0"/>
              </a:rPr>
              <a:t>&gt;</a:t>
            </a:r>
          </a:p>
          <a:p>
            <a:pPr marL="0" indent="0">
              <a:buNone/>
            </a:pPr>
            <a:endParaRPr lang="en-US" b="1" i="0" dirty="0">
              <a:solidFill>
                <a:srgbClr val="0A0A23"/>
              </a:solidFill>
              <a:effectLst/>
              <a:highlight>
                <a:srgbClr val="00FF00"/>
              </a:highlight>
              <a:latin typeface="Lato" panose="020F0502020204030203" pitchFamily="34" charset="0"/>
            </a:endParaRPr>
          </a:p>
          <a:p>
            <a:pPr marL="0" indent="0">
              <a:buNone/>
            </a:pPr>
            <a:endParaRPr lang="en-US" b="1" i="0" dirty="0">
              <a:solidFill>
                <a:srgbClr val="0A0A23"/>
              </a:solidFill>
              <a:effectLst/>
              <a:highlight>
                <a:srgbClr val="00FF00"/>
              </a:highlight>
              <a:latin typeface="Lato" panose="020F0502020204030203" pitchFamily="34" charset="0"/>
            </a:endParaRPr>
          </a:p>
        </p:txBody>
      </p:sp>
    </p:spTree>
    <p:extLst>
      <p:ext uri="{BB962C8B-B14F-4D97-AF65-F5344CB8AC3E}">
        <p14:creationId xmlns:p14="http://schemas.microsoft.com/office/powerpoint/2010/main" val="3685789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9B10-131F-E67B-88BA-5054C0AADCD9}"/>
              </a:ext>
            </a:extLst>
          </p:cNvPr>
          <p:cNvSpPr>
            <a:spLocks noGrp="1"/>
          </p:cNvSpPr>
          <p:nvPr>
            <p:ph type="title"/>
          </p:nvPr>
        </p:nvSpPr>
        <p:spPr/>
        <p:txBody>
          <a:bodyPr>
            <a:normAutofit fontScale="90000"/>
          </a:bodyPr>
          <a:lstStyle/>
          <a:p>
            <a:r>
              <a:rPr lang="en-US" b="1" dirty="0"/>
              <a:t>Another Way to Handle File Permissions in Linux</a:t>
            </a:r>
            <a:endParaRPr lang="en-IN" b="1" dirty="0"/>
          </a:p>
        </p:txBody>
      </p:sp>
      <p:sp>
        <p:nvSpPr>
          <p:cNvPr id="3" name="Content Placeholder 2">
            <a:extLst>
              <a:ext uri="{FF2B5EF4-FFF2-40B4-BE49-F238E27FC236}">
                <a16:creationId xmlns:a16="http://schemas.microsoft.com/office/drawing/2014/main" id="{7CE04A23-FC1E-280C-F0CC-FD2FF1604137}"/>
              </a:ext>
            </a:extLst>
          </p:cNvPr>
          <p:cNvSpPr>
            <a:spLocks noGrp="1"/>
          </p:cNvSpPr>
          <p:nvPr>
            <p:ph idx="1"/>
          </p:nvPr>
        </p:nvSpPr>
        <p:spPr/>
        <p:txBody>
          <a:bodyPr>
            <a:normAutofit fontScale="77500" lnSpcReduction="20000"/>
          </a:bodyPr>
          <a:lstStyle/>
          <a:p>
            <a:pPr marL="0" indent="0">
              <a:buNone/>
            </a:pPr>
            <a:r>
              <a:rPr lang="en-US" b="1" i="0" dirty="0">
                <a:solidFill>
                  <a:srgbClr val="0A0A23"/>
                </a:solidFill>
                <a:effectLst/>
                <a:latin typeface="Lato" panose="020F0502020204030203" pitchFamily="34" charset="0"/>
              </a:rPr>
              <a:t>We can use Octal representation to control the file permissions.</a:t>
            </a:r>
            <a:endParaRPr lang="en-IN" b="1" i="0" dirty="0">
              <a:solidFill>
                <a:srgbClr val="0A0A23"/>
              </a:solidFill>
              <a:effectLst/>
              <a:latin typeface="Lato" panose="020F0502020204030203" pitchFamily="34" charset="0"/>
            </a:endParaRPr>
          </a:p>
          <a:p>
            <a:pPr marL="0" indent="0">
              <a:buNone/>
            </a:pPr>
            <a:r>
              <a:rPr lang="en-US" b="1" i="0" dirty="0">
                <a:solidFill>
                  <a:srgbClr val="0A0A23"/>
                </a:solidFill>
                <a:effectLst/>
                <a:latin typeface="Lato" panose="020F0502020204030203" pitchFamily="34" charset="0"/>
              </a:rPr>
              <a:t>you represent permissions for each triplet using a number (4, 2, 1, or combination of 4, 2, and 1).</a:t>
            </a:r>
          </a:p>
          <a:p>
            <a:pPr marL="0" indent="0">
              <a:buNone/>
            </a:pPr>
            <a:endParaRPr lang="en-US" b="1" i="0" dirty="0">
              <a:solidFill>
                <a:srgbClr val="0A0A23"/>
              </a:solidFill>
              <a:effectLst/>
              <a:latin typeface="Lato" panose="020F0502020204030203" pitchFamily="34" charset="0"/>
            </a:endParaRPr>
          </a:p>
          <a:p>
            <a:pPr marL="0" indent="0">
              <a:buNone/>
            </a:pPr>
            <a:r>
              <a:rPr lang="en-US" b="1" i="0" dirty="0">
                <a:solidFill>
                  <a:srgbClr val="0A0A23"/>
                </a:solidFill>
                <a:effectLst/>
                <a:latin typeface="Lato" panose="020F0502020204030203" pitchFamily="34" charset="0"/>
              </a:rPr>
              <a:t>Syntax to use Octal Mode</a:t>
            </a:r>
            <a:endParaRPr lang="en-US" b="1" dirty="0">
              <a:solidFill>
                <a:srgbClr val="0A0A23"/>
              </a:solidFill>
              <a:latin typeface="Lato" panose="020F0502020204030203" pitchFamily="34" charset="0"/>
            </a:endParaRPr>
          </a:p>
          <a:p>
            <a:pPr marL="0" indent="0">
              <a:buNone/>
            </a:pPr>
            <a:r>
              <a:rPr lang="en-US" b="1" i="0" dirty="0" err="1">
                <a:solidFill>
                  <a:srgbClr val="0A0A23"/>
                </a:solidFill>
                <a:effectLst/>
                <a:highlight>
                  <a:srgbClr val="00FF00"/>
                </a:highlight>
                <a:latin typeface="Lato" panose="020F0502020204030203" pitchFamily="34" charset="0"/>
              </a:rPr>
              <a:t>chmod</a:t>
            </a:r>
            <a:r>
              <a:rPr lang="en-US" b="1" i="0" dirty="0">
                <a:solidFill>
                  <a:srgbClr val="0A0A23"/>
                </a:solidFill>
                <a:effectLst/>
                <a:highlight>
                  <a:srgbClr val="00FF00"/>
                </a:highlight>
                <a:latin typeface="Lato" panose="020F0502020204030203" pitchFamily="34" charset="0"/>
              </a:rPr>
              <a:t> &lt;user&gt;&lt;group&gt;&lt;others&gt; </a:t>
            </a:r>
            <a:r>
              <a:rPr lang="en-US" b="1" i="0" dirty="0" err="1">
                <a:solidFill>
                  <a:srgbClr val="0A0A23"/>
                </a:solidFill>
                <a:effectLst/>
                <a:highlight>
                  <a:srgbClr val="00FF00"/>
                </a:highlight>
                <a:latin typeface="Lato" panose="020F0502020204030203" pitchFamily="34" charset="0"/>
              </a:rPr>
              <a:t>file_name</a:t>
            </a:r>
            <a:endParaRPr lang="en-US" b="1" i="0" dirty="0">
              <a:solidFill>
                <a:srgbClr val="0A0A23"/>
              </a:solidFill>
              <a:effectLst/>
              <a:highlight>
                <a:srgbClr val="00FF00"/>
              </a:highlight>
              <a:latin typeface="Lato" panose="020F0502020204030203" pitchFamily="34" charset="0"/>
            </a:endParaRPr>
          </a:p>
          <a:p>
            <a:pPr marL="0" indent="0">
              <a:buNone/>
            </a:pPr>
            <a:r>
              <a:rPr lang="en-US" b="1" i="0" dirty="0" err="1">
                <a:solidFill>
                  <a:srgbClr val="0A0A23"/>
                </a:solidFill>
                <a:effectLst/>
                <a:highlight>
                  <a:srgbClr val="00FF00"/>
                </a:highlight>
                <a:latin typeface="Lato" panose="020F0502020204030203" pitchFamily="34" charset="0"/>
              </a:rPr>
              <a:t>chmod</a:t>
            </a:r>
            <a:r>
              <a:rPr lang="en-US" b="1" i="0" dirty="0">
                <a:solidFill>
                  <a:srgbClr val="0A0A23"/>
                </a:solidFill>
                <a:effectLst/>
                <a:highlight>
                  <a:srgbClr val="00FF00"/>
                </a:highlight>
                <a:latin typeface="Lato" panose="020F0502020204030203" pitchFamily="34" charset="0"/>
              </a:rPr>
              <a:t> &lt;user&gt;&lt;group&gt;&lt;others&gt; </a:t>
            </a:r>
            <a:r>
              <a:rPr lang="en-US" b="1" dirty="0" err="1">
                <a:solidFill>
                  <a:srgbClr val="0A0A23"/>
                </a:solidFill>
                <a:highlight>
                  <a:srgbClr val="00FF00"/>
                </a:highlight>
                <a:latin typeface="Lato" panose="020F0502020204030203" pitchFamily="34" charset="0"/>
              </a:rPr>
              <a:t>directory</a:t>
            </a:r>
            <a:r>
              <a:rPr lang="en-US" b="1" i="0" dirty="0" err="1">
                <a:solidFill>
                  <a:srgbClr val="0A0A23"/>
                </a:solidFill>
                <a:effectLst/>
                <a:highlight>
                  <a:srgbClr val="00FF00"/>
                </a:highlight>
                <a:latin typeface="Lato" panose="020F0502020204030203" pitchFamily="34" charset="0"/>
              </a:rPr>
              <a:t>_name</a:t>
            </a:r>
            <a:endParaRPr lang="en-US" b="1" i="0" dirty="0">
              <a:solidFill>
                <a:srgbClr val="0A0A23"/>
              </a:solidFill>
              <a:effectLst/>
              <a:highlight>
                <a:srgbClr val="00FF00"/>
              </a:highlight>
              <a:latin typeface="Lato" panose="020F0502020204030203" pitchFamily="34" charset="0"/>
            </a:endParaRPr>
          </a:p>
          <a:p>
            <a:pPr marL="0" indent="0">
              <a:buNone/>
            </a:pPr>
            <a:r>
              <a:rPr lang="en-US" b="1" i="0" dirty="0">
                <a:solidFill>
                  <a:srgbClr val="0A0A23"/>
                </a:solidFill>
                <a:effectLst/>
                <a:highlight>
                  <a:srgbClr val="00FF00"/>
                </a:highlight>
                <a:latin typeface="Lato" panose="020F0502020204030203" pitchFamily="34" charset="0"/>
              </a:rPr>
              <a:t>Example</a:t>
            </a:r>
          </a:p>
          <a:p>
            <a:pPr marL="0" indent="0">
              <a:buNone/>
            </a:pPr>
            <a:r>
              <a:rPr lang="en-US" b="1" dirty="0" err="1">
                <a:solidFill>
                  <a:srgbClr val="0A0A23"/>
                </a:solidFill>
                <a:highlight>
                  <a:srgbClr val="00FFFF"/>
                </a:highlight>
                <a:latin typeface="Lato" panose="020F0502020204030203" pitchFamily="34" charset="0"/>
              </a:rPr>
              <a:t>chmod</a:t>
            </a:r>
            <a:r>
              <a:rPr lang="en-US" b="1" dirty="0">
                <a:solidFill>
                  <a:srgbClr val="0A0A23"/>
                </a:solidFill>
                <a:highlight>
                  <a:srgbClr val="00FFFF"/>
                </a:highlight>
                <a:latin typeface="Lato" panose="020F0502020204030203" pitchFamily="34" charset="0"/>
              </a:rPr>
              <a:t> 777 file1</a:t>
            </a:r>
          </a:p>
          <a:p>
            <a:pPr marL="0" indent="0">
              <a:buNone/>
            </a:pPr>
            <a:endParaRPr lang="en-US" b="1" i="0" dirty="0">
              <a:solidFill>
                <a:srgbClr val="0A0A23"/>
              </a:solidFill>
              <a:effectLst/>
              <a:highlight>
                <a:srgbClr val="00FF00"/>
              </a:highlight>
              <a:latin typeface="Lato" panose="020F0502020204030203" pitchFamily="34" charset="0"/>
            </a:endParaRPr>
          </a:p>
          <a:p>
            <a:pPr marL="0" indent="0">
              <a:buNone/>
            </a:pPr>
            <a:endParaRPr lang="en-US" b="1" i="0" dirty="0">
              <a:solidFill>
                <a:srgbClr val="0A0A23"/>
              </a:solidFill>
              <a:effectLst/>
              <a:highlight>
                <a:srgbClr val="00FF00"/>
              </a:highlight>
              <a:latin typeface="Lato" panose="020F0502020204030203" pitchFamily="34" charset="0"/>
            </a:endParaRPr>
          </a:p>
        </p:txBody>
      </p:sp>
      <p:pic>
        <p:nvPicPr>
          <p:cNvPr id="5" name="Picture 4">
            <a:extLst>
              <a:ext uri="{FF2B5EF4-FFF2-40B4-BE49-F238E27FC236}">
                <a16:creationId xmlns:a16="http://schemas.microsoft.com/office/drawing/2014/main" id="{2FF04B9E-418F-DD64-6D19-F1D7AA07B1CC}"/>
              </a:ext>
            </a:extLst>
          </p:cNvPr>
          <p:cNvPicPr>
            <a:picLocks noChangeAspect="1"/>
          </p:cNvPicPr>
          <p:nvPr/>
        </p:nvPicPr>
        <p:blipFill>
          <a:blip r:embed="rId2"/>
          <a:stretch>
            <a:fillRect/>
          </a:stretch>
        </p:blipFill>
        <p:spPr>
          <a:xfrm>
            <a:off x="838200" y="4392891"/>
            <a:ext cx="12007052" cy="1448508"/>
          </a:xfrm>
          <a:prstGeom prst="rect">
            <a:avLst/>
          </a:prstGeom>
        </p:spPr>
      </p:pic>
    </p:spTree>
    <p:extLst>
      <p:ext uri="{BB962C8B-B14F-4D97-AF65-F5344CB8AC3E}">
        <p14:creationId xmlns:p14="http://schemas.microsoft.com/office/powerpoint/2010/main" val="324315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C325-C8F8-7B7E-5009-030F7EA14613}"/>
              </a:ext>
            </a:extLst>
          </p:cNvPr>
          <p:cNvSpPr>
            <a:spLocks noGrp="1"/>
          </p:cNvSpPr>
          <p:nvPr>
            <p:ph type="title"/>
          </p:nvPr>
        </p:nvSpPr>
        <p:spPr/>
        <p:txBody>
          <a:bodyPr/>
          <a:lstStyle/>
          <a:p>
            <a:r>
              <a:rPr lang="en-IN" b="1" dirty="0"/>
              <a:t>1. Hard Links </a:t>
            </a:r>
          </a:p>
        </p:txBody>
      </p:sp>
      <p:sp>
        <p:nvSpPr>
          <p:cNvPr id="3" name="Content Placeholder 2">
            <a:extLst>
              <a:ext uri="{FF2B5EF4-FFF2-40B4-BE49-F238E27FC236}">
                <a16:creationId xmlns:a16="http://schemas.microsoft.com/office/drawing/2014/main" id="{04CEC916-43D5-A033-A426-5C6A704F4395}"/>
              </a:ext>
            </a:extLst>
          </p:cNvPr>
          <p:cNvSpPr>
            <a:spLocks noGrp="1"/>
          </p:cNvSpPr>
          <p:nvPr>
            <p:ph idx="1"/>
          </p:nvPr>
        </p:nvSpPr>
        <p:spPr/>
        <p:txBody>
          <a:bodyPr/>
          <a:lstStyle/>
          <a:p>
            <a:pPr marL="0" indent="0">
              <a:buNone/>
            </a:pPr>
            <a:r>
              <a:rPr lang="en-US" b="1" dirty="0"/>
              <a:t>Hard links reference the same physical file location. Hard links more flexible and remain linked even if the original or linked files are moved throughout the file system.</a:t>
            </a:r>
          </a:p>
          <a:p>
            <a:pPr marL="0" indent="0">
              <a:buNone/>
            </a:pPr>
            <a:endParaRPr lang="en-US" b="1" dirty="0"/>
          </a:p>
          <a:p>
            <a:pPr marL="0" indent="0">
              <a:buNone/>
            </a:pPr>
            <a:r>
              <a:rPr lang="en-US" b="1" dirty="0"/>
              <a:t>Command to create a hard link is: </a:t>
            </a:r>
          </a:p>
          <a:p>
            <a:pPr marL="0" indent="0">
              <a:buNone/>
            </a:pPr>
            <a:r>
              <a:rPr lang="en-US" b="1" dirty="0"/>
              <a:t> </a:t>
            </a:r>
            <a:r>
              <a:rPr lang="en-US" b="1" dirty="0">
                <a:highlight>
                  <a:srgbClr val="00FF00"/>
                </a:highlight>
              </a:rPr>
              <a:t>ln  [original filename] [link name] </a:t>
            </a:r>
            <a:endParaRPr lang="en-IN" b="1" dirty="0">
              <a:highlight>
                <a:srgbClr val="00FF00"/>
              </a:highlight>
            </a:endParaRPr>
          </a:p>
        </p:txBody>
      </p:sp>
    </p:spTree>
    <p:extLst>
      <p:ext uri="{BB962C8B-B14F-4D97-AF65-F5344CB8AC3E}">
        <p14:creationId xmlns:p14="http://schemas.microsoft.com/office/powerpoint/2010/main" val="4208979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6943-90F7-537D-FF47-A6957D7BCDA7}"/>
              </a:ext>
            </a:extLst>
          </p:cNvPr>
          <p:cNvSpPr>
            <a:spLocks noGrp="1"/>
          </p:cNvSpPr>
          <p:nvPr>
            <p:ph type="title"/>
          </p:nvPr>
        </p:nvSpPr>
        <p:spPr/>
        <p:txBody>
          <a:bodyPr>
            <a:normAutofit fontScale="90000"/>
          </a:bodyPr>
          <a:lstStyle/>
          <a:p>
            <a:r>
              <a:rPr lang="en-US" b="1" dirty="0"/>
              <a:t>How can I remove permissions using Octal Mode?</a:t>
            </a:r>
            <a:endParaRPr lang="en-IN" b="1" dirty="0"/>
          </a:p>
        </p:txBody>
      </p:sp>
      <p:sp>
        <p:nvSpPr>
          <p:cNvPr id="3" name="Content Placeholder 2">
            <a:extLst>
              <a:ext uri="{FF2B5EF4-FFF2-40B4-BE49-F238E27FC236}">
                <a16:creationId xmlns:a16="http://schemas.microsoft.com/office/drawing/2014/main" id="{6A6FC2BE-49D3-D957-ACB1-B8397B76FBBD}"/>
              </a:ext>
            </a:extLst>
          </p:cNvPr>
          <p:cNvSpPr>
            <a:spLocks noGrp="1"/>
          </p:cNvSpPr>
          <p:nvPr>
            <p:ph idx="1"/>
          </p:nvPr>
        </p:nvSpPr>
        <p:spPr/>
        <p:txBody>
          <a:bodyPr/>
          <a:lstStyle/>
          <a:p>
            <a:r>
              <a:rPr lang="en-US" dirty="0"/>
              <a:t>We can use 0 to remove permissions from a file. Here's an </a:t>
            </a:r>
          </a:p>
          <a:p>
            <a:r>
              <a:rPr lang="en-US" dirty="0"/>
              <a:t>example: </a:t>
            </a:r>
            <a:r>
              <a:rPr lang="en-IN" dirty="0" err="1"/>
              <a:t>chmod</a:t>
            </a:r>
            <a:r>
              <a:rPr lang="en-IN" dirty="0"/>
              <a:t> 000 temp.sh</a:t>
            </a:r>
          </a:p>
        </p:txBody>
      </p:sp>
      <p:pic>
        <p:nvPicPr>
          <p:cNvPr id="5" name="Picture 4">
            <a:extLst>
              <a:ext uri="{FF2B5EF4-FFF2-40B4-BE49-F238E27FC236}">
                <a16:creationId xmlns:a16="http://schemas.microsoft.com/office/drawing/2014/main" id="{290CD96E-5D8B-E6C2-6658-884DE5FFAA3C}"/>
              </a:ext>
            </a:extLst>
          </p:cNvPr>
          <p:cNvPicPr>
            <a:picLocks noChangeAspect="1"/>
          </p:cNvPicPr>
          <p:nvPr/>
        </p:nvPicPr>
        <p:blipFill>
          <a:blip r:embed="rId2"/>
          <a:stretch>
            <a:fillRect/>
          </a:stretch>
        </p:blipFill>
        <p:spPr>
          <a:xfrm>
            <a:off x="407384" y="3045567"/>
            <a:ext cx="11564658" cy="1180494"/>
          </a:xfrm>
          <a:prstGeom prst="rect">
            <a:avLst/>
          </a:prstGeom>
        </p:spPr>
      </p:pic>
    </p:spTree>
    <p:extLst>
      <p:ext uri="{BB962C8B-B14F-4D97-AF65-F5344CB8AC3E}">
        <p14:creationId xmlns:p14="http://schemas.microsoft.com/office/powerpoint/2010/main" val="293241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2A6C-B8C5-E9D4-0335-AD3EAB147B64}"/>
              </a:ext>
            </a:extLst>
          </p:cNvPr>
          <p:cNvSpPr>
            <a:spLocks noGrp="1"/>
          </p:cNvSpPr>
          <p:nvPr>
            <p:ph type="title"/>
          </p:nvPr>
        </p:nvSpPr>
        <p:spPr/>
        <p:txBody>
          <a:bodyPr>
            <a:normAutofit fontScale="90000"/>
          </a:bodyPr>
          <a:lstStyle/>
          <a:p>
            <a:r>
              <a:rPr lang="en-US" b="1" dirty="0"/>
              <a:t>How to manage permissions in Symbolic Mode</a:t>
            </a:r>
            <a:endParaRPr lang="en-IN" b="1" dirty="0"/>
          </a:p>
        </p:txBody>
      </p:sp>
      <p:sp>
        <p:nvSpPr>
          <p:cNvPr id="3" name="Content Placeholder 2">
            <a:extLst>
              <a:ext uri="{FF2B5EF4-FFF2-40B4-BE49-F238E27FC236}">
                <a16:creationId xmlns:a16="http://schemas.microsoft.com/office/drawing/2014/main" id="{32E91E13-2CF0-B8B5-E0E1-B002AD7B41E7}"/>
              </a:ext>
            </a:extLst>
          </p:cNvPr>
          <p:cNvSpPr>
            <a:spLocks noGrp="1"/>
          </p:cNvSpPr>
          <p:nvPr>
            <p:ph idx="1"/>
          </p:nvPr>
        </p:nvSpPr>
        <p:spPr/>
        <p:txBody>
          <a:bodyPr/>
          <a:lstStyle/>
          <a:p>
            <a:r>
              <a:rPr lang="pl-PL" dirty="0">
                <a:highlight>
                  <a:srgbClr val="00FF00"/>
                </a:highlight>
              </a:rPr>
              <a:t>chmod u+rwx,go+r </a:t>
            </a:r>
            <a:r>
              <a:rPr lang="en-US" dirty="0">
                <a:highlight>
                  <a:srgbClr val="00FF00"/>
                </a:highlight>
              </a:rPr>
              <a:t>file</a:t>
            </a:r>
          </a:p>
          <a:p>
            <a:pPr marL="0" indent="0">
              <a:buNone/>
            </a:pPr>
            <a:endParaRPr lang="en-US" b="1" dirty="0">
              <a:highlight>
                <a:srgbClr val="00FF00"/>
              </a:highlight>
            </a:endParaRPr>
          </a:p>
          <a:p>
            <a:pPr marL="0" indent="0">
              <a:buNone/>
            </a:pPr>
            <a:r>
              <a:rPr lang="en-US" b="1" dirty="0"/>
              <a:t>Let's dismantle each part and try to understand them:</a:t>
            </a:r>
          </a:p>
          <a:p>
            <a:pPr marL="0" indent="0">
              <a:buNone/>
            </a:pPr>
            <a:endParaRPr lang="en-US" b="1" dirty="0"/>
          </a:p>
          <a:p>
            <a:pPr marL="0" indent="0">
              <a:buNone/>
            </a:pPr>
            <a:r>
              <a:rPr lang="en-US" b="1" dirty="0" err="1"/>
              <a:t>u+rwx</a:t>
            </a:r>
            <a:r>
              <a:rPr lang="en-US" b="1" dirty="0"/>
              <a:t> : represents adding read, write, and execute permissions for users</a:t>
            </a:r>
          </a:p>
          <a:p>
            <a:pPr marL="0" indent="0">
              <a:buNone/>
            </a:pPr>
            <a:r>
              <a:rPr lang="en-US" b="1" dirty="0" err="1"/>
              <a:t>go+r</a:t>
            </a:r>
            <a:r>
              <a:rPr lang="en-US" b="1" dirty="0"/>
              <a:t> : represents adding read permission for groups and others</a:t>
            </a:r>
          </a:p>
        </p:txBody>
      </p:sp>
    </p:spTree>
    <p:extLst>
      <p:ext uri="{BB962C8B-B14F-4D97-AF65-F5344CB8AC3E}">
        <p14:creationId xmlns:p14="http://schemas.microsoft.com/office/powerpoint/2010/main" val="457116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2A6C-B8C5-E9D4-0335-AD3EAB147B64}"/>
              </a:ext>
            </a:extLst>
          </p:cNvPr>
          <p:cNvSpPr>
            <a:spLocks noGrp="1"/>
          </p:cNvSpPr>
          <p:nvPr>
            <p:ph type="title"/>
          </p:nvPr>
        </p:nvSpPr>
        <p:spPr/>
        <p:txBody>
          <a:bodyPr>
            <a:normAutofit fontScale="90000"/>
          </a:bodyPr>
          <a:lstStyle/>
          <a:p>
            <a:r>
              <a:rPr lang="en-US" b="1" dirty="0"/>
              <a:t>How to manage permissions in Symbolic Mode</a:t>
            </a:r>
            <a:endParaRPr lang="en-IN" b="1" dirty="0"/>
          </a:p>
        </p:txBody>
      </p:sp>
      <p:sp>
        <p:nvSpPr>
          <p:cNvPr id="3" name="Content Placeholder 2">
            <a:extLst>
              <a:ext uri="{FF2B5EF4-FFF2-40B4-BE49-F238E27FC236}">
                <a16:creationId xmlns:a16="http://schemas.microsoft.com/office/drawing/2014/main" id="{32E91E13-2CF0-B8B5-E0E1-B002AD7B41E7}"/>
              </a:ext>
            </a:extLst>
          </p:cNvPr>
          <p:cNvSpPr>
            <a:spLocks noGrp="1"/>
          </p:cNvSpPr>
          <p:nvPr>
            <p:ph idx="1"/>
          </p:nvPr>
        </p:nvSpPr>
        <p:spPr/>
        <p:txBody>
          <a:bodyPr>
            <a:normAutofit lnSpcReduction="10000"/>
          </a:bodyPr>
          <a:lstStyle/>
          <a:p>
            <a:pPr marL="0" indent="0">
              <a:buNone/>
            </a:pPr>
            <a:r>
              <a:rPr lang="pl-PL" dirty="0">
                <a:highlight>
                  <a:srgbClr val="00FF00"/>
                </a:highlight>
              </a:rPr>
              <a:t>chmod 744 </a:t>
            </a:r>
            <a:r>
              <a:rPr lang="en-US" dirty="0">
                <a:highlight>
                  <a:srgbClr val="00FF00"/>
                </a:highlight>
              </a:rPr>
              <a:t>file</a:t>
            </a:r>
          </a:p>
          <a:p>
            <a:pPr marL="0" indent="0">
              <a:buNone/>
            </a:pPr>
            <a:r>
              <a:rPr lang="en-US" b="1" dirty="0"/>
              <a:t>Let's dismantle each of these numbers and try to understand them:</a:t>
            </a:r>
          </a:p>
          <a:p>
            <a:pPr marL="0" indent="0">
              <a:buNone/>
            </a:pPr>
            <a:endParaRPr lang="en-US" b="1" dirty="0"/>
          </a:p>
          <a:p>
            <a:pPr marL="0" indent="0">
              <a:buNone/>
            </a:pPr>
            <a:r>
              <a:rPr lang="en-US" b="1" dirty="0"/>
              <a:t>The first number (7) represents permission for a user: 7 = ( 4 (read) +2 (write) +1(execute) )</a:t>
            </a:r>
          </a:p>
          <a:p>
            <a:pPr marL="0" indent="0">
              <a:buNone/>
            </a:pPr>
            <a:r>
              <a:rPr lang="en-US" b="1" dirty="0"/>
              <a:t>The second number (4) represents permissions for a group: 4 (read)</a:t>
            </a:r>
          </a:p>
          <a:p>
            <a:pPr marL="0" indent="0">
              <a:buNone/>
            </a:pPr>
            <a:r>
              <a:rPr lang="en-US" b="1" dirty="0"/>
              <a:t>The third number (4) represents permissions for others: 4 (read)</a:t>
            </a:r>
          </a:p>
          <a:p>
            <a:pPr marL="0" indent="0">
              <a:buNone/>
            </a:pPr>
            <a:endParaRPr lang="en-US" dirty="0">
              <a:highlight>
                <a:srgbClr val="00FF00"/>
              </a:highlight>
            </a:endParaRPr>
          </a:p>
          <a:p>
            <a:endParaRPr lang="en-IN" dirty="0">
              <a:highlight>
                <a:srgbClr val="00FF00"/>
              </a:highlight>
            </a:endParaRPr>
          </a:p>
        </p:txBody>
      </p:sp>
    </p:spTree>
    <p:extLst>
      <p:ext uri="{BB962C8B-B14F-4D97-AF65-F5344CB8AC3E}">
        <p14:creationId xmlns:p14="http://schemas.microsoft.com/office/powerpoint/2010/main" val="2665232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34B5-ED53-B830-C5D9-DEC4919F3CF9}"/>
              </a:ext>
            </a:extLst>
          </p:cNvPr>
          <p:cNvSpPr>
            <a:spLocks noGrp="1"/>
          </p:cNvSpPr>
          <p:nvPr>
            <p:ph type="title"/>
          </p:nvPr>
        </p:nvSpPr>
        <p:spPr/>
        <p:txBody>
          <a:bodyPr/>
          <a:lstStyle/>
          <a:p>
            <a:r>
              <a:rPr lang="en-US" dirty="0"/>
              <a:t>Difference in this two Mode</a:t>
            </a:r>
            <a:endParaRPr lang="en-IN" dirty="0"/>
          </a:p>
        </p:txBody>
      </p:sp>
      <p:sp>
        <p:nvSpPr>
          <p:cNvPr id="3" name="Content Placeholder 2">
            <a:extLst>
              <a:ext uri="{FF2B5EF4-FFF2-40B4-BE49-F238E27FC236}">
                <a16:creationId xmlns:a16="http://schemas.microsoft.com/office/drawing/2014/main" id="{97A2C9B7-C1B7-F96D-BD27-65AE7E33A3DB}"/>
              </a:ext>
            </a:extLst>
          </p:cNvPr>
          <p:cNvSpPr>
            <a:spLocks noGrp="1"/>
          </p:cNvSpPr>
          <p:nvPr>
            <p:ph idx="1"/>
          </p:nvPr>
        </p:nvSpPr>
        <p:spPr/>
        <p:txBody>
          <a:bodyPr/>
          <a:lstStyle/>
          <a:p>
            <a:r>
              <a:rPr lang="en-US" b="1" dirty="0"/>
              <a:t>The reason is, in the symbolic mode we can mask out the permission bits we want to change. But in octal mode, permission modes are absolute and can't be used to change individual bits.</a:t>
            </a:r>
            <a:endParaRPr lang="en-IN" b="1" dirty="0"/>
          </a:p>
        </p:txBody>
      </p:sp>
    </p:spTree>
    <p:extLst>
      <p:ext uri="{BB962C8B-B14F-4D97-AF65-F5344CB8AC3E}">
        <p14:creationId xmlns:p14="http://schemas.microsoft.com/office/powerpoint/2010/main" val="1297636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7FC3-2FCD-86A2-35FB-963F7C55046F}"/>
              </a:ext>
            </a:extLst>
          </p:cNvPr>
          <p:cNvSpPr>
            <a:spLocks noGrp="1"/>
          </p:cNvSpPr>
          <p:nvPr>
            <p:ph type="title"/>
          </p:nvPr>
        </p:nvSpPr>
        <p:spPr/>
        <p:txBody>
          <a:bodyPr/>
          <a:lstStyle/>
          <a:p>
            <a:r>
              <a:rPr lang="en-US" dirty="0"/>
              <a:t>Let’s Practice!!</a:t>
            </a:r>
            <a:endParaRPr lang="en-IN" dirty="0"/>
          </a:p>
        </p:txBody>
      </p:sp>
      <p:sp>
        <p:nvSpPr>
          <p:cNvPr id="3" name="Content Placeholder 2">
            <a:extLst>
              <a:ext uri="{FF2B5EF4-FFF2-40B4-BE49-F238E27FC236}">
                <a16:creationId xmlns:a16="http://schemas.microsoft.com/office/drawing/2014/main" id="{F72F49FE-C53F-92F3-72B4-3CC347CBF32C}"/>
              </a:ext>
            </a:extLst>
          </p:cNvPr>
          <p:cNvSpPr>
            <a:spLocks noGrp="1"/>
          </p:cNvSpPr>
          <p:nvPr>
            <p:ph idx="1"/>
          </p:nvPr>
        </p:nvSpPr>
        <p:spPr/>
        <p:txBody>
          <a:bodyPr>
            <a:normAutofit fontScale="92500" lnSpcReduction="10000"/>
          </a:bodyPr>
          <a:lstStyle/>
          <a:p>
            <a:pPr marL="514350" indent="-514350">
              <a:buAutoNum type="arabicPeriod"/>
            </a:pPr>
            <a:r>
              <a:rPr lang="en-US" dirty="0"/>
              <a:t>Create two directory </a:t>
            </a:r>
            <a:r>
              <a:rPr lang="en-US" b="1" dirty="0"/>
              <a:t>dir1 and dir2</a:t>
            </a:r>
            <a:r>
              <a:rPr lang="en-US" dirty="0"/>
              <a:t> inside Documents. Create file </a:t>
            </a:r>
            <a:r>
              <a:rPr lang="en-US" b="1" dirty="0"/>
              <a:t>file1</a:t>
            </a:r>
            <a:r>
              <a:rPr lang="en-US" dirty="0"/>
              <a:t> inside both dir1 and dir2. </a:t>
            </a:r>
            <a:endParaRPr lang="en-IN" dirty="0"/>
          </a:p>
          <a:p>
            <a:pPr marL="0" indent="0">
              <a:buNone/>
            </a:pPr>
            <a:r>
              <a:rPr lang="en-IN" dirty="0"/>
              <a:t>      a. Change permission of file1 present inside dir2 such that user can 	read the file        		but </a:t>
            </a:r>
            <a:r>
              <a:rPr lang="en-IN" dirty="0" err="1"/>
              <a:t>cant’t</a:t>
            </a:r>
            <a:r>
              <a:rPr lang="en-IN" dirty="0"/>
              <a:t> write and execute it.</a:t>
            </a:r>
          </a:p>
          <a:p>
            <a:pPr marL="0" indent="0">
              <a:buNone/>
            </a:pPr>
            <a:r>
              <a:rPr lang="en-IN" dirty="0"/>
              <a:t>      b. Change permission of dir1 such that group and other users can’t 	modify all the 		files present inside it.</a:t>
            </a:r>
          </a:p>
          <a:p>
            <a:pPr marL="0" indent="0">
              <a:buNone/>
            </a:pPr>
            <a:r>
              <a:rPr lang="en-IN" dirty="0"/>
              <a:t>2. Write the summary of today’s lecture inside file1 present inside dir2.</a:t>
            </a:r>
          </a:p>
          <a:p>
            <a:pPr marL="0" indent="0">
              <a:buNone/>
            </a:pPr>
            <a:r>
              <a:rPr lang="en-IN" dirty="0"/>
              <a:t>      and print it on the terminal.</a:t>
            </a:r>
          </a:p>
        </p:txBody>
      </p:sp>
    </p:spTree>
    <p:extLst>
      <p:ext uri="{BB962C8B-B14F-4D97-AF65-F5344CB8AC3E}">
        <p14:creationId xmlns:p14="http://schemas.microsoft.com/office/powerpoint/2010/main" val="324960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C325-C8F8-7B7E-5009-030F7EA14613}"/>
              </a:ext>
            </a:extLst>
          </p:cNvPr>
          <p:cNvSpPr>
            <a:spLocks noGrp="1"/>
          </p:cNvSpPr>
          <p:nvPr>
            <p:ph type="title"/>
          </p:nvPr>
        </p:nvSpPr>
        <p:spPr/>
        <p:txBody>
          <a:bodyPr/>
          <a:lstStyle/>
          <a:p>
            <a:r>
              <a:rPr lang="en-IN" b="1" dirty="0"/>
              <a:t>1. Hard Links </a:t>
            </a:r>
          </a:p>
        </p:txBody>
      </p:sp>
      <p:sp>
        <p:nvSpPr>
          <p:cNvPr id="3" name="Content Placeholder 2">
            <a:extLst>
              <a:ext uri="{FF2B5EF4-FFF2-40B4-BE49-F238E27FC236}">
                <a16:creationId xmlns:a16="http://schemas.microsoft.com/office/drawing/2014/main" id="{04CEC916-43D5-A033-A426-5C6A704F4395}"/>
              </a:ext>
            </a:extLst>
          </p:cNvPr>
          <p:cNvSpPr>
            <a:spLocks noGrp="1"/>
          </p:cNvSpPr>
          <p:nvPr>
            <p:ph idx="1"/>
          </p:nvPr>
        </p:nvSpPr>
        <p:spPr/>
        <p:txBody>
          <a:bodyPr/>
          <a:lstStyle/>
          <a:p>
            <a:pPr marL="0" indent="0">
              <a:buNone/>
            </a:pPr>
            <a:r>
              <a:rPr lang="en-US" b="1" dirty="0"/>
              <a:t>Hard links reference the same physical file location. Hard links more flexible and remain linked even if the original or linked files are moved throughout the file system. Although hard links are unable to cross different file systems.</a:t>
            </a:r>
          </a:p>
          <a:p>
            <a:pPr marL="0" indent="0">
              <a:buNone/>
            </a:pPr>
            <a:endParaRPr lang="en-US" b="1" dirty="0"/>
          </a:p>
          <a:p>
            <a:pPr marL="0" indent="0">
              <a:buNone/>
            </a:pPr>
            <a:r>
              <a:rPr lang="en-US" b="1" dirty="0"/>
              <a:t>Command to create a hard link is: </a:t>
            </a:r>
          </a:p>
          <a:p>
            <a:pPr marL="0" indent="0">
              <a:buNone/>
            </a:pPr>
            <a:r>
              <a:rPr lang="en-US" b="1" dirty="0"/>
              <a:t> </a:t>
            </a:r>
            <a:r>
              <a:rPr lang="en-US" b="1" dirty="0">
                <a:highlight>
                  <a:srgbClr val="00FF00"/>
                </a:highlight>
              </a:rPr>
              <a:t>ln  [original filename] [link name] </a:t>
            </a:r>
            <a:endParaRPr lang="en-IN" b="1" dirty="0">
              <a:highlight>
                <a:srgbClr val="00FF00"/>
              </a:highlight>
            </a:endParaRPr>
          </a:p>
        </p:txBody>
      </p:sp>
      <p:pic>
        <p:nvPicPr>
          <p:cNvPr id="5" name="Picture 4">
            <a:extLst>
              <a:ext uri="{FF2B5EF4-FFF2-40B4-BE49-F238E27FC236}">
                <a16:creationId xmlns:a16="http://schemas.microsoft.com/office/drawing/2014/main" id="{C52A06ED-5B4B-D118-3CA3-FEE000A316D2}"/>
              </a:ext>
            </a:extLst>
          </p:cNvPr>
          <p:cNvPicPr>
            <a:picLocks noChangeAspect="1"/>
          </p:cNvPicPr>
          <p:nvPr/>
        </p:nvPicPr>
        <p:blipFill>
          <a:blip r:embed="rId2"/>
          <a:stretch>
            <a:fillRect/>
          </a:stretch>
        </p:blipFill>
        <p:spPr>
          <a:xfrm>
            <a:off x="1547370" y="4901321"/>
            <a:ext cx="10126976" cy="1155924"/>
          </a:xfrm>
          <a:prstGeom prst="rect">
            <a:avLst/>
          </a:prstGeom>
        </p:spPr>
      </p:pic>
    </p:spTree>
    <p:extLst>
      <p:ext uri="{BB962C8B-B14F-4D97-AF65-F5344CB8AC3E}">
        <p14:creationId xmlns:p14="http://schemas.microsoft.com/office/powerpoint/2010/main" val="106434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C325-C8F8-7B7E-5009-030F7EA14613}"/>
              </a:ext>
            </a:extLst>
          </p:cNvPr>
          <p:cNvSpPr>
            <a:spLocks noGrp="1"/>
          </p:cNvSpPr>
          <p:nvPr>
            <p:ph type="title"/>
          </p:nvPr>
        </p:nvSpPr>
        <p:spPr/>
        <p:txBody>
          <a:bodyPr/>
          <a:lstStyle/>
          <a:p>
            <a:r>
              <a:rPr lang="en-IN" b="1" dirty="0"/>
              <a:t>1. Hard Links </a:t>
            </a:r>
          </a:p>
        </p:txBody>
      </p:sp>
      <p:sp>
        <p:nvSpPr>
          <p:cNvPr id="3" name="Content Placeholder 2">
            <a:extLst>
              <a:ext uri="{FF2B5EF4-FFF2-40B4-BE49-F238E27FC236}">
                <a16:creationId xmlns:a16="http://schemas.microsoft.com/office/drawing/2014/main" id="{04CEC916-43D5-A033-A426-5C6A704F4395}"/>
              </a:ext>
            </a:extLst>
          </p:cNvPr>
          <p:cNvSpPr>
            <a:spLocks noGrp="1"/>
          </p:cNvSpPr>
          <p:nvPr>
            <p:ph idx="1"/>
          </p:nvPr>
        </p:nvSpPr>
        <p:spPr/>
        <p:txBody>
          <a:bodyPr/>
          <a:lstStyle/>
          <a:p>
            <a:pPr marL="0" indent="0">
              <a:buNone/>
            </a:pPr>
            <a:endParaRPr lang="en-IN" b="1" dirty="0">
              <a:highlight>
                <a:srgbClr val="00FF00"/>
              </a:highlight>
            </a:endParaRPr>
          </a:p>
        </p:txBody>
      </p:sp>
      <p:pic>
        <p:nvPicPr>
          <p:cNvPr id="8" name="Picture 7">
            <a:extLst>
              <a:ext uri="{FF2B5EF4-FFF2-40B4-BE49-F238E27FC236}">
                <a16:creationId xmlns:a16="http://schemas.microsoft.com/office/drawing/2014/main" id="{33BE77E0-7797-23B8-DDFA-3CCB417CC309}"/>
              </a:ext>
            </a:extLst>
          </p:cNvPr>
          <p:cNvPicPr>
            <a:picLocks noChangeAspect="1"/>
          </p:cNvPicPr>
          <p:nvPr/>
        </p:nvPicPr>
        <p:blipFill>
          <a:blip r:embed="rId2"/>
          <a:stretch>
            <a:fillRect/>
          </a:stretch>
        </p:blipFill>
        <p:spPr>
          <a:xfrm>
            <a:off x="838200" y="1825625"/>
            <a:ext cx="10871437" cy="1063511"/>
          </a:xfrm>
          <a:prstGeom prst="rect">
            <a:avLst/>
          </a:prstGeom>
        </p:spPr>
      </p:pic>
      <p:pic>
        <p:nvPicPr>
          <p:cNvPr id="10" name="Picture 9">
            <a:extLst>
              <a:ext uri="{FF2B5EF4-FFF2-40B4-BE49-F238E27FC236}">
                <a16:creationId xmlns:a16="http://schemas.microsoft.com/office/drawing/2014/main" id="{93489215-0778-98C8-9A44-CEB365C79B67}"/>
              </a:ext>
            </a:extLst>
          </p:cNvPr>
          <p:cNvPicPr>
            <a:picLocks noChangeAspect="1"/>
          </p:cNvPicPr>
          <p:nvPr/>
        </p:nvPicPr>
        <p:blipFill>
          <a:blip r:embed="rId3"/>
          <a:stretch>
            <a:fillRect/>
          </a:stretch>
        </p:blipFill>
        <p:spPr>
          <a:xfrm>
            <a:off x="838200" y="3136464"/>
            <a:ext cx="10320867" cy="749560"/>
          </a:xfrm>
          <a:prstGeom prst="rect">
            <a:avLst/>
          </a:prstGeom>
        </p:spPr>
      </p:pic>
    </p:spTree>
    <p:extLst>
      <p:ext uri="{BB962C8B-B14F-4D97-AF65-F5344CB8AC3E}">
        <p14:creationId xmlns:p14="http://schemas.microsoft.com/office/powerpoint/2010/main" val="209236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17B5-9F1A-2D74-7B61-6C28FB7A432E}"/>
              </a:ext>
            </a:extLst>
          </p:cNvPr>
          <p:cNvSpPr>
            <a:spLocks noGrp="1"/>
          </p:cNvSpPr>
          <p:nvPr>
            <p:ph type="title"/>
          </p:nvPr>
        </p:nvSpPr>
        <p:spPr/>
        <p:txBody>
          <a:bodyPr>
            <a:normAutofit/>
          </a:bodyPr>
          <a:lstStyle/>
          <a:p>
            <a:r>
              <a:rPr lang="en-US" b="1" dirty="0"/>
              <a:t>2. Soft Links </a:t>
            </a:r>
            <a:endParaRPr lang="en-IN" b="1" dirty="0"/>
          </a:p>
        </p:txBody>
      </p:sp>
      <p:sp>
        <p:nvSpPr>
          <p:cNvPr id="3" name="Content Placeholder 2">
            <a:extLst>
              <a:ext uri="{FF2B5EF4-FFF2-40B4-BE49-F238E27FC236}">
                <a16:creationId xmlns:a16="http://schemas.microsoft.com/office/drawing/2014/main" id="{78F7C365-14A9-13F9-01AF-038E59D0A74D}"/>
              </a:ext>
            </a:extLst>
          </p:cNvPr>
          <p:cNvSpPr>
            <a:spLocks noGrp="1"/>
          </p:cNvSpPr>
          <p:nvPr>
            <p:ph idx="1"/>
          </p:nvPr>
        </p:nvSpPr>
        <p:spPr/>
        <p:txBody>
          <a:bodyPr/>
          <a:lstStyle/>
          <a:p>
            <a:pPr marL="0" indent="0">
              <a:buNone/>
            </a:pPr>
            <a:r>
              <a:rPr lang="en-US" dirty="0"/>
              <a:t>A soft link is similar to the file shortcut feature which is used in Windows Operating systems. Each soft linked file contains a separate </a:t>
            </a:r>
            <a:r>
              <a:rPr lang="en-US" dirty="0" err="1"/>
              <a:t>Inode</a:t>
            </a:r>
            <a:r>
              <a:rPr lang="en-US" dirty="0"/>
              <a:t> value that points to the original file. As similar to hard links, any changes to the data in either file is reflected in the other. Soft links can be linked across different file systems, although if the original file is deleted or moved, the soft linked file will not work correctly (called hanging link).</a:t>
            </a:r>
          </a:p>
          <a:p>
            <a:pPr marL="0" indent="0">
              <a:buNone/>
            </a:pPr>
            <a:r>
              <a:rPr lang="en-US" dirty="0"/>
              <a:t>Syntax:</a:t>
            </a:r>
          </a:p>
          <a:p>
            <a:pPr marL="0" indent="0">
              <a:buNone/>
            </a:pPr>
            <a:r>
              <a:rPr lang="en-IN" dirty="0">
                <a:highlight>
                  <a:srgbClr val="00FF00"/>
                </a:highlight>
              </a:rPr>
              <a:t>ln  -s [original filename] [link name] </a:t>
            </a:r>
          </a:p>
        </p:txBody>
      </p:sp>
    </p:spTree>
    <p:extLst>
      <p:ext uri="{BB962C8B-B14F-4D97-AF65-F5344CB8AC3E}">
        <p14:creationId xmlns:p14="http://schemas.microsoft.com/office/powerpoint/2010/main" val="178517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17B5-9F1A-2D74-7B61-6C28FB7A432E}"/>
              </a:ext>
            </a:extLst>
          </p:cNvPr>
          <p:cNvSpPr>
            <a:spLocks noGrp="1"/>
          </p:cNvSpPr>
          <p:nvPr>
            <p:ph type="title"/>
          </p:nvPr>
        </p:nvSpPr>
        <p:spPr/>
        <p:txBody>
          <a:bodyPr>
            <a:normAutofit/>
          </a:bodyPr>
          <a:lstStyle/>
          <a:p>
            <a:r>
              <a:rPr lang="en-US" b="1" dirty="0"/>
              <a:t>2. Soft Links </a:t>
            </a:r>
            <a:endParaRPr lang="en-IN" b="1" dirty="0"/>
          </a:p>
        </p:txBody>
      </p:sp>
      <p:sp>
        <p:nvSpPr>
          <p:cNvPr id="3" name="Content Placeholder 2">
            <a:extLst>
              <a:ext uri="{FF2B5EF4-FFF2-40B4-BE49-F238E27FC236}">
                <a16:creationId xmlns:a16="http://schemas.microsoft.com/office/drawing/2014/main" id="{78F7C365-14A9-13F9-01AF-038E59D0A74D}"/>
              </a:ext>
            </a:extLst>
          </p:cNvPr>
          <p:cNvSpPr>
            <a:spLocks noGrp="1"/>
          </p:cNvSpPr>
          <p:nvPr>
            <p:ph idx="1"/>
          </p:nvPr>
        </p:nvSpPr>
        <p:spPr/>
        <p:txBody>
          <a:bodyPr/>
          <a:lstStyle/>
          <a:p>
            <a:pPr marL="0" indent="0">
              <a:buNone/>
            </a:pPr>
            <a:r>
              <a:rPr lang="en-US" dirty="0"/>
              <a:t>A soft link is similar to the file shortcut feature which is used in Windows Operating systems. Each soft linked file contains a separate </a:t>
            </a:r>
            <a:r>
              <a:rPr lang="en-US" dirty="0" err="1"/>
              <a:t>Inode</a:t>
            </a:r>
            <a:r>
              <a:rPr lang="en-US" dirty="0"/>
              <a:t> value that points to the original file. As similar to hard links, any changes to the data in either file is reflected in the other. Soft links can be linked across different file systems, although if the original file is deleted or moved, the soft linked file will not work correctly (called hanging link).</a:t>
            </a:r>
          </a:p>
          <a:p>
            <a:pPr marL="0" indent="0">
              <a:buNone/>
            </a:pPr>
            <a:r>
              <a:rPr lang="en-US" dirty="0"/>
              <a:t>Syntax:</a:t>
            </a:r>
          </a:p>
          <a:p>
            <a:pPr marL="0" indent="0">
              <a:buNone/>
            </a:pPr>
            <a:r>
              <a:rPr lang="en-IN" dirty="0">
                <a:highlight>
                  <a:srgbClr val="00FF00"/>
                </a:highlight>
              </a:rPr>
              <a:t>ln  -s [original filename] [link name] </a:t>
            </a:r>
          </a:p>
        </p:txBody>
      </p:sp>
      <p:pic>
        <p:nvPicPr>
          <p:cNvPr id="5" name="Picture 4">
            <a:extLst>
              <a:ext uri="{FF2B5EF4-FFF2-40B4-BE49-F238E27FC236}">
                <a16:creationId xmlns:a16="http://schemas.microsoft.com/office/drawing/2014/main" id="{A80DD4FA-6875-865E-DD6F-AC165A74A1AA}"/>
              </a:ext>
            </a:extLst>
          </p:cNvPr>
          <p:cNvPicPr>
            <a:picLocks noChangeAspect="1"/>
          </p:cNvPicPr>
          <p:nvPr/>
        </p:nvPicPr>
        <p:blipFill>
          <a:blip r:embed="rId2"/>
          <a:stretch>
            <a:fillRect/>
          </a:stretch>
        </p:blipFill>
        <p:spPr>
          <a:xfrm>
            <a:off x="426739" y="2001229"/>
            <a:ext cx="11630760" cy="1198510"/>
          </a:xfrm>
          <a:prstGeom prst="rect">
            <a:avLst/>
          </a:prstGeom>
        </p:spPr>
      </p:pic>
    </p:spTree>
    <p:extLst>
      <p:ext uri="{BB962C8B-B14F-4D97-AF65-F5344CB8AC3E}">
        <p14:creationId xmlns:p14="http://schemas.microsoft.com/office/powerpoint/2010/main" val="210644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17B5-9F1A-2D74-7B61-6C28FB7A432E}"/>
              </a:ext>
            </a:extLst>
          </p:cNvPr>
          <p:cNvSpPr>
            <a:spLocks noGrp="1"/>
          </p:cNvSpPr>
          <p:nvPr>
            <p:ph type="title"/>
          </p:nvPr>
        </p:nvSpPr>
        <p:spPr/>
        <p:txBody>
          <a:bodyPr>
            <a:normAutofit/>
          </a:bodyPr>
          <a:lstStyle/>
          <a:p>
            <a:r>
              <a:rPr lang="en-US" dirty="0"/>
              <a:t>2. Soft Links </a:t>
            </a:r>
            <a:endParaRPr lang="en-IN" dirty="0"/>
          </a:p>
        </p:txBody>
      </p:sp>
      <p:sp>
        <p:nvSpPr>
          <p:cNvPr id="3" name="Content Placeholder 2">
            <a:extLst>
              <a:ext uri="{FF2B5EF4-FFF2-40B4-BE49-F238E27FC236}">
                <a16:creationId xmlns:a16="http://schemas.microsoft.com/office/drawing/2014/main" id="{78F7C365-14A9-13F9-01AF-038E59D0A74D}"/>
              </a:ext>
            </a:extLst>
          </p:cNvPr>
          <p:cNvSpPr>
            <a:spLocks noGrp="1"/>
          </p:cNvSpPr>
          <p:nvPr>
            <p:ph idx="1"/>
          </p:nvPr>
        </p:nvSpPr>
        <p:spPr/>
        <p:txBody>
          <a:bodyPr/>
          <a:lstStyle/>
          <a:p>
            <a:endParaRPr lang="en-US" dirty="0"/>
          </a:p>
          <a:p>
            <a:pPr marL="0" indent="0">
              <a:buNone/>
            </a:pPr>
            <a:r>
              <a:rPr lang="en-IN" dirty="0">
                <a:highlight>
                  <a:srgbClr val="00FF00"/>
                </a:highlight>
              </a:rPr>
              <a:t> </a:t>
            </a:r>
          </a:p>
        </p:txBody>
      </p:sp>
      <p:pic>
        <p:nvPicPr>
          <p:cNvPr id="6" name="Picture 5">
            <a:extLst>
              <a:ext uri="{FF2B5EF4-FFF2-40B4-BE49-F238E27FC236}">
                <a16:creationId xmlns:a16="http://schemas.microsoft.com/office/drawing/2014/main" id="{07D36660-ECF9-7356-9869-061ECA7F9296}"/>
              </a:ext>
            </a:extLst>
          </p:cNvPr>
          <p:cNvPicPr>
            <a:picLocks noChangeAspect="1"/>
          </p:cNvPicPr>
          <p:nvPr/>
        </p:nvPicPr>
        <p:blipFill>
          <a:blip r:embed="rId2"/>
          <a:stretch>
            <a:fillRect/>
          </a:stretch>
        </p:blipFill>
        <p:spPr>
          <a:xfrm>
            <a:off x="1037838" y="1365861"/>
            <a:ext cx="9381033" cy="1920406"/>
          </a:xfrm>
          <a:prstGeom prst="rect">
            <a:avLst/>
          </a:prstGeom>
        </p:spPr>
      </p:pic>
      <p:pic>
        <p:nvPicPr>
          <p:cNvPr id="8" name="Picture 7">
            <a:extLst>
              <a:ext uri="{FF2B5EF4-FFF2-40B4-BE49-F238E27FC236}">
                <a16:creationId xmlns:a16="http://schemas.microsoft.com/office/drawing/2014/main" id="{53B386E8-97DD-7A5D-7433-5973C555175D}"/>
              </a:ext>
            </a:extLst>
          </p:cNvPr>
          <p:cNvPicPr>
            <a:picLocks noChangeAspect="1"/>
          </p:cNvPicPr>
          <p:nvPr/>
        </p:nvPicPr>
        <p:blipFill>
          <a:blip r:embed="rId3"/>
          <a:stretch>
            <a:fillRect/>
          </a:stretch>
        </p:blipFill>
        <p:spPr>
          <a:xfrm>
            <a:off x="1037838" y="3421204"/>
            <a:ext cx="11019103" cy="1920406"/>
          </a:xfrm>
          <a:prstGeom prst="rect">
            <a:avLst/>
          </a:prstGeom>
        </p:spPr>
      </p:pic>
    </p:spTree>
    <p:extLst>
      <p:ext uri="{BB962C8B-B14F-4D97-AF65-F5344CB8AC3E}">
        <p14:creationId xmlns:p14="http://schemas.microsoft.com/office/powerpoint/2010/main" val="250002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17B5-9F1A-2D74-7B61-6C28FB7A432E}"/>
              </a:ext>
            </a:extLst>
          </p:cNvPr>
          <p:cNvSpPr>
            <a:spLocks noGrp="1"/>
          </p:cNvSpPr>
          <p:nvPr>
            <p:ph type="title"/>
          </p:nvPr>
        </p:nvSpPr>
        <p:spPr/>
        <p:txBody>
          <a:bodyPr>
            <a:normAutofit/>
          </a:bodyPr>
          <a:lstStyle/>
          <a:p>
            <a:r>
              <a:rPr lang="en-US" dirty="0"/>
              <a:t>Hard link vs Soft link</a:t>
            </a:r>
            <a:endParaRPr lang="en-IN" dirty="0"/>
          </a:p>
        </p:txBody>
      </p:sp>
      <p:sp>
        <p:nvSpPr>
          <p:cNvPr id="3" name="Content Placeholder 2">
            <a:extLst>
              <a:ext uri="{FF2B5EF4-FFF2-40B4-BE49-F238E27FC236}">
                <a16:creationId xmlns:a16="http://schemas.microsoft.com/office/drawing/2014/main" id="{78F7C365-14A9-13F9-01AF-038E59D0A74D}"/>
              </a:ext>
            </a:extLst>
          </p:cNvPr>
          <p:cNvSpPr>
            <a:spLocks noGrp="1"/>
          </p:cNvSpPr>
          <p:nvPr>
            <p:ph idx="1"/>
          </p:nvPr>
        </p:nvSpPr>
        <p:spPr/>
        <p:txBody>
          <a:bodyPr/>
          <a:lstStyle/>
          <a:p>
            <a:endParaRPr lang="en-US" dirty="0"/>
          </a:p>
          <a:p>
            <a:pPr marL="0" indent="0">
              <a:buNone/>
            </a:pPr>
            <a:r>
              <a:rPr lang="en-IN" dirty="0">
                <a:highlight>
                  <a:srgbClr val="00FF00"/>
                </a:highlight>
              </a:rPr>
              <a:t> </a:t>
            </a:r>
          </a:p>
        </p:txBody>
      </p:sp>
      <p:pic>
        <p:nvPicPr>
          <p:cNvPr id="5" name="Picture 4">
            <a:extLst>
              <a:ext uri="{FF2B5EF4-FFF2-40B4-BE49-F238E27FC236}">
                <a16:creationId xmlns:a16="http://schemas.microsoft.com/office/drawing/2014/main" id="{B98A3FF3-A4E0-C7F2-FC73-F698BA6972A9}"/>
              </a:ext>
            </a:extLst>
          </p:cNvPr>
          <p:cNvPicPr>
            <a:picLocks noChangeAspect="1"/>
          </p:cNvPicPr>
          <p:nvPr/>
        </p:nvPicPr>
        <p:blipFill>
          <a:blip r:embed="rId2"/>
          <a:stretch>
            <a:fillRect/>
          </a:stretch>
        </p:blipFill>
        <p:spPr>
          <a:xfrm>
            <a:off x="715814" y="1592056"/>
            <a:ext cx="10760372" cy="1204064"/>
          </a:xfrm>
          <a:prstGeom prst="rect">
            <a:avLst/>
          </a:prstGeom>
        </p:spPr>
      </p:pic>
      <p:pic>
        <p:nvPicPr>
          <p:cNvPr id="9" name="Picture 8">
            <a:extLst>
              <a:ext uri="{FF2B5EF4-FFF2-40B4-BE49-F238E27FC236}">
                <a16:creationId xmlns:a16="http://schemas.microsoft.com/office/drawing/2014/main" id="{B766FDBE-3957-74A5-3114-5B66D8FBC385}"/>
              </a:ext>
            </a:extLst>
          </p:cNvPr>
          <p:cNvPicPr>
            <a:picLocks noChangeAspect="1"/>
          </p:cNvPicPr>
          <p:nvPr/>
        </p:nvPicPr>
        <p:blipFill>
          <a:blip r:embed="rId3"/>
          <a:stretch>
            <a:fillRect/>
          </a:stretch>
        </p:blipFill>
        <p:spPr>
          <a:xfrm>
            <a:off x="715813" y="2891229"/>
            <a:ext cx="10322583" cy="537771"/>
          </a:xfrm>
          <a:prstGeom prst="rect">
            <a:avLst/>
          </a:prstGeom>
        </p:spPr>
      </p:pic>
      <p:pic>
        <p:nvPicPr>
          <p:cNvPr id="11" name="Picture 10">
            <a:extLst>
              <a:ext uri="{FF2B5EF4-FFF2-40B4-BE49-F238E27FC236}">
                <a16:creationId xmlns:a16="http://schemas.microsoft.com/office/drawing/2014/main" id="{0E9B7114-B08E-E0D9-667C-E13882D5F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34" y="3411218"/>
            <a:ext cx="10850252" cy="2150646"/>
          </a:xfrm>
          <a:prstGeom prst="rect">
            <a:avLst/>
          </a:prstGeom>
        </p:spPr>
      </p:pic>
    </p:spTree>
    <p:extLst>
      <p:ext uri="{BB962C8B-B14F-4D97-AF65-F5344CB8AC3E}">
        <p14:creationId xmlns:p14="http://schemas.microsoft.com/office/powerpoint/2010/main" val="23003421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428</TotalTime>
  <Words>1612</Words>
  <Application>Microsoft Office PowerPoint</Application>
  <PresentationFormat>Widescreen</PresentationFormat>
  <Paragraphs>161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Arial</vt:lpstr>
      <vt:lpstr>Garamond</vt:lpstr>
      <vt:lpstr>Lato</vt:lpstr>
      <vt:lpstr>urw-din</vt:lpstr>
      <vt:lpstr>Organic</vt:lpstr>
      <vt:lpstr>Files and Directory Permissions (chmod)</vt:lpstr>
      <vt:lpstr>Hard link And soft link</vt:lpstr>
      <vt:lpstr>1. Hard Links </vt:lpstr>
      <vt:lpstr>1. Hard Links </vt:lpstr>
      <vt:lpstr>1. Hard Links </vt:lpstr>
      <vt:lpstr>2. Soft Links </vt:lpstr>
      <vt:lpstr>2. Soft Links </vt:lpstr>
      <vt:lpstr>2. Soft Links </vt:lpstr>
      <vt:lpstr>Hard link vs Soft link</vt:lpstr>
      <vt:lpstr>What are File Permissions in Linux?</vt:lpstr>
      <vt:lpstr>How to Find Permissions of a File</vt:lpstr>
      <vt:lpstr>How to Find Permissions of a File</vt:lpstr>
      <vt:lpstr>PowerPoint Presentation</vt:lpstr>
      <vt:lpstr>chmod Command</vt:lpstr>
      <vt:lpstr>What are the operations you can perform?</vt:lpstr>
      <vt:lpstr>User Level permissions</vt:lpstr>
      <vt:lpstr>File Level permissions</vt:lpstr>
      <vt:lpstr>How to Add or Remove Permissions from a File in Linux</vt:lpstr>
      <vt:lpstr>How to Add or Remove Permissions from a File in Linux</vt:lpstr>
      <vt:lpstr>How to Add or Remove Permissions from a File in Linux</vt:lpstr>
      <vt:lpstr>How to Add or Remove Permissions from a File in Linux</vt:lpstr>
      <vt:lpstr>How to Add or Remove Permissions for Directories (Folders) in Linux?</vt:lpstr>
      <vt:lpstr>How to Add or Remove Permissions for Directories (Folders) in Linux?</vt:lpstr>
      <vt:lpstr>How to Add or Remove Permissions for Directories (Folders) in Linux?</vt:lpstr>
      <vt:lpstr>How to Add or Remove Permissions for Directories (Folders) in Linux?</vt:lpstr>
      <vt:lpstr>How to Add or Remove Permissions for Directories (Folders) in Linux?</vt:lpstr>
      <vt:lpstr>How to Add or Remove Permissions for Directories (Folders) in Linux?</vt:lpstr>
      <vt:lpstr>Another Way to Handle File Permissions in Linux</vt:lpstr>
      <vt:lpstr>Another Way to Handle File Permissions in Linux</vt:lpstr>
      <vt:lpstr>How can I remove permissions using Octal Mode?</vt:lpstr>
      <vt:lpstr>How to manage permissions in Symbolic Mode</vt:lpstr>
      <vt:lpstr>How to manage permissions in Symbolic Mode</vt:lpstr>
      <vt:lpstr>Difference in this two Mode</vt:lpstr>
      <vt:lpstr>Let’s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and Directory Permissions (chmod)</dc:title>
  <dc:creator>aditi gedam</dc:creator>
  <cp:lastModifiedBy>aditi gedam</cp:lastModifiedBy>
  <cp:revision>5</cp:revision>
  <dcterms:created xsi:type="dcterms:W3CDTF">2023-01-22T12:13:15Z</dcterms:created>
  <dcterms:modified xsi:type="dcterms:W3CDTF">2023-01-23T04:58:48Z</dcterms:modified>
</cp:coreProperties>
</file>