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58" r:id="rId4"/>
    <p:sldId id="269" r:id="rId5"/>
    <p:sldId id="270" r:id="rId6"/>
    <p:sldId id="259" r:id="rId7"/>
    <p:sldId id="260" r:id="rId8"/>
    <p:sldId id="261" r:id="rId9"/>
    <p:sldId id="262" r:id="rId10"/>
    <p:sldId id="263" r:id="rId11"/>
    <p:sldId id="264" r:id="rId12"/>
    <p:sldId id="271" r:id="rId13"/>
    <p:sldId id="272" r:id="rId14"/>
    <p:sldId id="282" r:id="rId15"/>
    <p:sldId id="281" r:id="rId16"/>
    <p:sldId id="280" r:id="rId17"/>
    <p:sldId id="278" r:id="rId18"/>
    <p:sldId id="277" r:id="rId19"/>
    <p:sldId id="276" r:id="rId20"/>
    <p:sldId id="275" r:id="rId21"/>
    <p:sldId id="283" r:id="rId22"/>
    <p:sldId id="285" r:id="rId23"/>
    <p:sldId id="286" r:id="rId24"/>
    <p:sldId id="284" r:id="rId25"/>
    <p:sldId id="274" r:id="rId26"/>
    <p:sldId id="265" r:id="rId27"/>
    <p:sldId id="267" r:id="rId28"/>
    <p:sldId id="266" r:id="rId29"/>
    <p:sldId id="268" r:id="rId30"/>
    <p:sldId id="28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10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66E83F7-037A-4701-AA14-4AC3CF1AA4AB}" type="datetimeFigureOut">
              <a:rPr lang="en-IN" smtClean="0"/>
              <a:t>03-02-2023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76E59974-B000-4BF4-8A35-9F16BEE7BBE8}"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7731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6E83F7-037A-4701-AA14-4AC3CF1AA4AB}" type="datetimeFigureOut">
              <a:rPr lang="en-IN" smtClean="0"/>
              <a:t>03-02-2023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E59974-B000-4BF4-8A35-9F16BEE7BBE8}" type="slidenum">
              <a:rPr lang="en-IN" smtClean="0"/>
              <a:t>‹#›</a:t>
            </a:fld>
            <a:endParaRPr lang="en-IN"/>
          </a:p>
        </p:txBody>
      </p:sp>
    </p:spTree>
    <p:extLst>
      <p:ext uri="{BB962C8B-B14F-4D97-AF65-F5344CB8AC3E}">
        <p14:creationId xmlns:p14="http://schemas.microsoft.com/office/powerpoint/2010/main" val="1465095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6E83F7-037A-4701-AA14-4AC3CF1AA4AB}"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E59974-B000-4BF4-8A35-9F16BEE7BBE8}"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542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6E83F7-037A-4701-AA14-4AC3CF1AA4AB}"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E59974-B000-4BF4-8A35-9F16BEE7BBE8}"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91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6E83F7-037A-4701-AA14-4AC3CF1AA4AB}"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E59974-B000-4BF4-8A35-9F16BEE7BBE8}" type="slidenum">
              <a:rPr lang="en-IN" smtClean="0"/>
              <a:t>‹#›</a:t>
            </a:fld>
            <a:endParaRPr lang="en-IN"/>
          </a:p>
        </p:txBody>
      </p:sp>
    </p:spTree>
    <p:extLst>
      <p:ext uri="{BB962C8B-B14F-4D97-AF65-F5344CB8AC3E}">
        <p14:creationId xmlns:p14="http://schemas.microsoft.com/office/powerpoint/2010/main" val="1567996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6E83F7-037A-4701-AA14-4AC3CF1AA4AB}"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E59974-B000-4BF4-8A35-9F16BEE7BBE8}"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7545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6E83F7-037A-4701-AA14-4AC3CF1AA4AB}"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E59974-B000-4BF4-8A35-9F16BEE7BBE8}"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4921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6E83F7-037A-4701-AA14-4AC3CF1AA4AB}"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E59974-B000-4BF4-8A35-9F16BEE7BBE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91502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6E83F7-037A-4701-AA14-4AC3CF1AA4AB}"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E59974-B000-4BF4-8A35-9F16BEE7BBE8}"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8478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6E83F7-037A-4701-AA14-4AC3CF1AA4AB}"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E59974-B000-4BF4-8A35-9F16BEE7BBE8}" type="slidenum">
              <a:rPr lang="en-IN" smtClean="0"/>
              <a:t>‹#›</a:t>
            </a:fld>
            <a:endParaRPr lang="en-IN"/>
          </a:p>
        </p:txBody>
      </p:sp>
    </p:spTree>
    <p:extLst>
      <p:ext uri="{BB962C8B-B14F-4D97-AF65-F5344CB8AC3E}">
        <p14:creationId xmlns:p14="http://schemas.microsoft.com/office/powerpoint/2010/main" val="3013518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6E83F7-037A-4701-AA14-4AC3CF1AA4AB}"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E59974-B000-4BF4-8A35-9F16BEE7BBE8}"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5686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6E83F7-037A-4701-AA14-4AC3CF1AA4AB}" type="datetimeFigureOut">
              <a:rPr lang="en-IN" smtClean="0"/>
              <a:t>03-02-2023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E59974-B000-4BF4-8A35-9F16BEE7BBE8}" type="slidenum">
              <a:rPr lang="en-IN" smtClean="0"/>
              <a:t>‹#›</a:t>
            </a:fld>
            <a:endParaRPr lang="en-IN"/>
          </a:p>
        </p:txBody>
      </p:sp>
    </p:spTree>
    <p:extLst>
      <p:ext uri="{BB962C8B-B14F-4D97-AF65-F5344CB8AC3E}">
        <p14:creationId xmlns:p14="http://schemas.microsoft.com/office/powerpoint/2010/main" val="536191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6E83F7-037A-4701-AA14-4AC3CF1AA4AB}" type="datetimeFigureOut">
              <a:rPr lang="en-IN" smtClean="0"/>
              <a:t>03-02-2023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E59974-B000-4BF4-8A35-9F16BEE7BBE8}"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7589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6E83F7-037A-4701-AA14-4AC3CF1AA4AB}" type="datetimeFigureOut">
              <a:rPr lang="en-IN" smtClean="0"/>
              <a:t>03-02-2023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E59974-B000-4BF4-8A35-9F16BEE7BBE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7896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6E83F7-037A-4701-AA14-4AC3CF1AA4AB}" type="datetimeFigureOut">
              <a:rPr lang="en-IN" smtClean="0"/>
              <a:t>03-02-2023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E59974-B000-4BF4-8A35-9F16BEE7BBE8}" type="slidenum">
              <a:rPr lang="en-IN" smtClean="0"/>
              <a:t>‹#›</a:t>
            </a:fld>
            <a:endParaRPr lang="en-IN"/>
          </a:p>
        </p:txBody>
      </p:sp>
    </p:spTree>
    <p:extLst>
      <p:ext uri="{BB962C8B-B14F-4D97-AF65-F5344CB8AC3E}">
        <p14:creationId xmlns:p14="http://schemas.microsoft.com/office/powerpoint/2010/main" val="4165105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6E83F7-037A-4701-AA14-4AC3CF1AA4AB}" type="datetimeFigureOut">
              <a:rPr lang="en-IN" smtClean="0"/>
              <a:t>03-02-2023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E59974-B000-4BF4-8A35-9F16BEE7BBE8}"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8530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6E83F7-037A-4701-AA14-4AC3CF1AA4AB}" type="datetimeFigureOut">
              <a:rPr lang="en-IN" smtClean="0"/>
              <a:t>03-02-2023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E59974-B000-4BF4-8A35-9F16BEE7BBE8}" type="slidenum">
              <a:rPr lang="en-IN" smtClean="0"/>
              <a:t>‹#›</a:t>
            </a:fld>
            <a:endParaRPr lang="en-IN"/>
          </a:p>
        </p:txBody>
      </p:sp>
    </p:spTree>
    <p:extLst>
      <p:ext uri="{BB962C8B-B14F-4D97-AF65-F5344CB8AC3E}">
        <p14:creationId xmlns:p14="http://schemas.microsoft.com/office/powerpoint/2010/main" val="797900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66E83F7-037A-4701-AA14-4AC3CF1AA4AB}" type="datetimeFigureOut">
              <a:rPr lang="en-IN" smtClean="0"/>
              <a:t>03-02-2023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6E59974-B000-4BF4-8A35-9F16BEE7BBE8}" type="slidenum">
              <a:rPr lang="en-IN" smtClean="0"/>
              <a:t>‹#›</a:t>
            </a:fld>
            <a:endParaRPr lang="en-IN"/>
          </a:p>
        </p:txBody>
      </p:sp>
    </p:spTree>
    <p:extLst>
      <p:ext uri="{BB962C8B-B14F-4D97-AF65-F5344CB8AC3E}">
        <p14:creationId xmlns:p14="http://schemas.microsoft.com/office/powerpoint/2010/main" val="3761325772"/>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5513A-CA8B-697C-DD43-5475034BAE09}"/>
              </a:ext>
            </a:extLst>
          </p:cNvPr>
          <p:cNvSpPr>
            <a:spLocks noGrp="1"/>
          </p:cNvSpPr>
          <p:nvPr>
            <p:ph type="ctrTitle"/>
          </p:nvPr>
        </p:nvSpPr>
        <p:spPr/>
        <p:txBody>
          <a:bodyPr/>
          <a:lstStyle/>
          <a:p>
            <a:r>
              <a:rPr lang="en-IN" b="0" i="0" dirty="0">
                <a:solidFill>
                  <a:srgbClr val="000000"/>
                </a:solidFill>
                <a:effectLst/>
                <a:latin typeface="Arial" panose="020B0604020202020204" pitchFamily="34" charset="0"/>
              </a:rPr>
              <a:t>Linux File Editor (vi)</a:t>
            </a:r>
            <a:endParaRPr lang="en-IN" dirty="0"/>
          </a:p>
        </p:txBody>
      </p:sp>
      <p:sp>
        <p:nvSpPr>
          <p:cNvPr id="3" name="Subtitle 2">
            <a:extLst>
              <a:ext uri="{FF2B5EF4-FFF2-40B4-BE49-F238E27FC236}">
                <a16:creationId xmlns:a16="http://schemas.microsoft.com/office/drawing/2014/main" id="{4473D261-CB41-D1BA-4AED-845ED5BDEEC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97923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CC4B6-8239-3D09-CA3A-E00BA41DDE6B}"/>
              </a:ext>
            </a:extLst>
          </p:cNvPr>
          <p:cNvSpPr>
            <a:spLocks noGrp="1"/>
          </p:cNvSpPr>
          <p:nvPr>
            <p:ph type="title"/>
          </p:nvPr>
        </p:nvSpPr>
        <p:spPr/>
        <p:txBody>
          <a:bodyPr/>
          <a:lstStyle/>
          <a:p>
            <a:r>
              <a:rPr lang="en-IN" b="1" i="0" dirty="0">
                <a:solidFill>
                  <a:srgbClr val="000000"/>
                </a:solidFill>
                <a:effectLst/>
                <a:latin typeface="ff0"/>
              </a:rPr>
              <a:t>Navigating in vi</a:t>
            </a:r>
            <a:endParaRPr lang="en-IN" dirty="0"/>
          </a:p>
        </p:txBody>
      </p:sp>
      <p:sp>
        <p:nvSpPr>
          <p:cNvPr id="3" name="Content Placeholder 2">
            <a:extLst>
              <a:ext uri="{FF2B5EF4-FFF2-40B4-BE49-F238E27FC236}">
                <a16:creationId xmlns:a16="http://schemas.microsoft.com/office/drawing/2014/main" id="{8BB34407-F876-C116-002E-6AB76A0D3D49}"/>
              </a:ext>
            </a:extLst>
          </p:cNvPr>
          <p:cNvSpPr>
            <a:spLocks noGrp="1"/>
          </p:cNvSpPr>
          <p:nvPr>
            <p:ph idx="1"/>
          </p:nvPr>
        </p:nvSpPr>
        <p:spPr/>
        <p:txBody>
          <a:bodyPr/>
          <a:lstStyle/>
          <a:p>
            <a:r>
              <a:rPr lang="en-US" b="0" i="0" dirty="0">
                <a:solidFill>
                  <a:srgbClr val="000000"/>
                </a:solidFill>
                <a:effectLst/>
                <a:latin typeface="ff1"/>
              </a:rPr>
              <a:t>Open the file and go into insert mode. Enter a couple of paragraphs and then press Esc so you go back into edit mode. To navigate around the file, use the following commands. Do this now and see how they work.</a:t>
            </a:r>
            <a:endParaRPr lang="en-IN" dirty="0"/>
          </a:p>
        </p:txBody>
      </p:sp>
    </p:spTree>
    <p:extLst>
      <p:ext uri="{BB962C8B-B14F-4D97-AF65-F5344CB8AC3E}">
        <p14:creationId xmlns:p14="http://schemas.microsoft.com/office/powerpoint/2010/main" val="3345009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426150-7E6C-B07B-38DC-C74BE4456875}"/>
              </a:ext>
            </a:extLst>
          </p:cNvPr>
          <p:cNvSpPr>
            <a:spLocks noGrp="1"/>
          </p:cNvSpPr>
          <p:nvPr>
            <p:ph idx="1"/>
          </p:nvPr>
        </p:nvSpPr>
        <p:spPr>
          <a:xfrm>
            <a:off x="838200" y="1329179"/>
            <a:ext cx="10515600" cy="4847784"/>
          </a:xfrm>
        </p:spPr>
        <p:txBody>
          <a:bodyPr>
            <a:normAutofit/>
          </a:bodyPr>
          <a:lstStyle/>
          <a:p>
            <a:endParaRPr lang="en-US" b="1" i="0" dirty="0">
              <a:solidFill>
                <a:srgbClr val="000000"/>
              </a:solidFill>
              <a:effectLst/>
              <a:latin typeface="ff1"/>
            </a:endParaRPr>
          </a:p>
          <a:p>
            <a:pPr marL="0" indent="0">
              <a:buNone/>
            </a:pPr>
            <a:r>
              <a:rPr lang="en-IN" b="1" i="0" dirty="0">
                <a:solidFill>
                  <a:srgbClr val="000000"/>
                </a:solidFill>
                <a:effectLst/>
                <a:latin typeface="ff0"/>
              </a:rPr>
              <a:t>       </a:t>
            </a:r>
            <a:endParaRPr lang="en-US" b="1" dirty="0">
              <a:solidFill>
                <a:srgbClr val="000000"/>
              </a:solidFill>
              <a:latin typeface="ff1"/>
            </a:endParaRPr>
          </a:p>
          <a:p>
            <a:endParaRPr lang="en-US" b="1" i="0" dirty="0">
              <a:solidFill>
                <a:srgbClr val="000000"/>
              </a:solidFill>
              <a:effectLst/>
              <a:latin typeface="ff1"/>
            </a:endParaRPr>
          </a:p>
          <a:p>
            <a:r>
              <a:rPr lang="en-US" b="1" i="0" dirty="0">
                <a:solidFill>
                  <a:srgbClr val="000000"/>
                </a:solidFill>
                <a:effectLst/>
                <a:latin typeface="ff1"/>
              </a:rPr>
              <a:t>The arrow keys – move the cursor  </a:t>
            </a:r>
          </a:p>
          <a:p>
            <a:r>
              <a:rPr lang="en-US" b="1" i="0" dirty="0">
                <a:solidFill>
                  <a:srgbClr val="000000"/>
                </a:solidFill>
                <a:effectLst/>
                <a:latin typeface="ff1"/>
              </a:rPr>
              <a:t>j – move the cursor down</a:t>
            </a:r>
          </a:p>
        </p:txBody>
      </p:sp>
      <p:sp>
        <p:nvSpPr>
          <p:cNvPr id="5" name="Title 1">
            <a:extLst>
              <a:ext uri="{FF2B5EF4-FFF2-40B4-BE49-F238E27FC236}">
                <a16:creationId xmlns:a16="http://schemas.microsoft.com/office/drawing/2014/main" id="{F51FE0A4-75EA-1050-EF58-E04904C056C9}"/>
              </a:ext>
            </a:extLst>
          </p:cNvPr>
          <p:cNvSpPr>
            <a:spLocks noGrp="1"/>
          </p:cNvSpPr>
          <p:nvPr>
            <p:ph type="title"/>
          </p:nvPr>
        </p:nvSpPr>
        <p:spPr>
          <a:xfrm>
            <a:off x="1295402" y="982132"/>
            <a:ext cx="9601196" cy="1303867"/>
          </a:xfrm>
        </p:spPr>
        <p:txBody>
          <a:bodyPr/>
          <a:lstStyle/>
          <a:p>
            <a:r>
              <a:rPr lang="en-IN" b="1" i="0" dirty="0">
                <a:solidFill>
                  <a:srgbClr val="000000"/>
                </a:solidFill>
                <a:effectLst/>
                <a:latin typeface="ff0"/>
              </a:rPr>
              <a:t>Navigating in vi</a:t>
            </a:r>
            <a:endParaRPr lang="en-IN" dirty="0"/>
          </a:p>
        </p:txBody>
      </p:sp>
    </p:spTree>
    <p:extLst>
      <p:ext uri="{BB962C8B-B14F-4D97-AF65-F5344CB8AC3E}">
        <p14:creationId xmlns:p14="http://schemas.microsoft.com/office/powerpoint/2010/main" val="716357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426150-7E6C-B07B-38DC-C74BE4456875}"/>
              </a:ext>
            </a:extLst>
          </p:cNvPr>
          <p:cNvSpPr>
            <a:spLocks noGrp="1"/>
          </p:cNvSpPr>
          <p:nvPr>
            <p:ph idx="1"/>
          </p:nvPr>
        </p:nvSpPr>
        <p:spPr>
          <a:xfrm>
            <a:off x="838200" y="335902"/>
            <a:ext cx="10515600" cy="5841061"/>
          </a:xfrm>
        </p:spPr>
        <p:txBody>
          <a:bodyPr>
            <a:normAutofit/>
          </a:bodyPr>
          <a:lstStyle/>
          <a:p>
            <a:endParaRPr lang="en-US" b="1" i="0" dirty="0">
              <a:solidFill>
                <a:srgbClr val="000000"/>
              </a:solidFill>
              <a:effectLst/>
              <a:latin typeface="ff1"/>
            </a:endParaRPr>
          </a:p>
          <a:p>
            <a:endParaRPr lang="en-US" b="1" dirty="0">
              <a:solidFill>
                <a:srgbClr val="000000"/>
              </a:solidFill>
              <a:latin typeface="ff1"/>
            </a:endParaRPr>
          </a:p>
          <a:p>
            <a:endParaRPr lang="en-US" b="1" i="0" dirty="0">
              <a:solidFill>
                <a:srgbClr val="000000"/>
              </a:solidFill>
              <a:effectLst/>
              <a:latin typeface="ff1"/>
            </a:endParaRPr>
          </a:p>
          <a:p>
            <a:endParaRPr lang="en-US" b="1" dirty="0">
              <a:solidFill>
                <a:srgbClr val="000000"/>
              </a:solidFill>
              <a:latin typeface="ff1"/>
            </a:endParaRPr>
          </a:p>
          <a:p>
            <a:endParaRPr lang="en-US" b="1" i="0" dirty="0">
              <a:solidFill>
                <a:srgbClr val="000000"/>
              </a:solidFill>
              <a:effectLst/>
              <a:latin typeface="ff1"/>
            </a:endParaRPr>
          </a:p>
          <a:p>
            <a:r>
              <a:rPr lang="en-US" b="1" i="0" dirty="0">
                <a:solidFill>
                  <a:srgbClr val="000000"/>
                </a:solidFill>
                <a:effectLst/>
                <a:latin typeface="ff1"/>
              </a:rPr>
              <a:t>The arrow keys – move the cursor  </a:t>
            </a:r>
          </a:p>
          <a:p>
            <a:r>
              <a:rPr lang="en-US" b="1" i="0" dirty="0">
                <a:solidFill>
                  <a:srgbClr val="000000"/>
                </a:solidFill>
                <a:effectLst/>
                <a:latin typeface="ff1"/>
              </a:rPr>
              <a:t>j – move the cursor down</a:t>
            </a:r>
          </a:p>
          <a:p>
            <a:r>
              <a:rPr lang="en-US" b="1" i="0" dirty="0">
                <a:solidFill>
                  <a:srgbClr val="000000"/>
                </a:solidFill>
                <a:effectLst/>
                <a:latin typeface="ff1"/>
              </a:rPr>
              <a:t>k – move the cursor up</a:t>
            </a:r>
          </a:p>
        </p:txBody>
      </p:sp>
      <p:pic>
        <p:nvPicPr>
          <p:cNvPr id="2" name="Picture 1">
            <a:extLst>
              <a:ext uri="{FF2B5EF4-FFF2-40B4-BE49-F238E27FC236}">
                <a16:creationId xmlns:a16="http://schemas.microsoft.com/office/drawing/2014/main" id="{27FDCDDB-241A-0833-866F-AB06D3EE452B}"/>
              </a:ext>
            </a:extLst>
          </p:cNvPr>
          <p:cNvPicPr>
            <a:picLocks noChangeAspect="1"/>
          </p:cNvPicPr>
          <p:nvPr/>
        </p:nvPicPr>
        <p:blipFill>
          <a:blip r:embed="rId2"/>
          <a:stretch>
            <a:fillRect/>
          </a:stretch>
        </p:blipFill>
        <p:spPr>
          <a:xfrm>
            <a:off x="666436" y="1306371"/>
            <a:ext cx="9595936" cy="1322947"/>
          </a:xfrm>
          <a:prstGeom prst="rect">
            <a:avLst/>
          </a:prstGeom>
        </p:spPr>
      </p:pic>
    </p:spTree>
    <p:extLst>
      <p:ext uri="{BB962C8B-B14F-4D97-AF65-F5344CB8AC3E}">
        <p14:creationId xmlns:p14="http://schemas.microsoft.com/office/powerpoint/2010/main" val="774463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426150-7E6C-B07B-38DC-C74BE4456875}"/>
              </a:ext>
            </a:extLst>
          </p:cNvPr>
          <p:cNvSpPr>
            <a:spLocks noGrp="1"/>
          </p:cNvSpPr>
          <p:nvPr>
            <p:ph idx="1"/>
          </p:nvPr>
        </p:nvSpPr>
        <p:spPr>
          <a:xfrm>
            <a:off x="838200" y="335902"/>
            <a:ext cx="10515600" cy="5841061"/>
          </a:xfrm>
        </p:spPr>
        <p:txBody>
          <a:bodyPr>
            <a:normAutofit/>
          </a:bodyPr>
          <a:lstStyle/>
          <a:p>
            <a:endParaRPr lang="en-US" b="1" i="0" dirty="0">
              <a:solidFill>
                <a:srgbClr val="000000"/>
              </a:solidFill>
              <a:effectLst/>
              <a:latin typeface="ff1"/>
            </a:endParaRPr>
          </a:p>
          <a:p>
            <a:endParaRPr lang="en-US" b="1" dirty="0">
              <a:solidFill>
                <a:srgbClr val="000000"/>
              </a:solidFill>
              <a:latin typeface="ff1"/>
            </a:endParaRPr>
          </a:p>
          <a:p>
            <a:endParaRPr lang="en-US" b="1" i="0" dirty="0">
              <a:solidFill>
                <a:srgbClr val="000000"/>
              </a:solidFill>
              <a:effectLst/>
              <a:latin typeface="ff1"/>
            </a:endParaRPr>
          </a:p>
          <a:p>
            <a:endParaRPr lang="en-US" b="1" dirty="0">
              <a:solidFill>
                <a:srgbClr val="000000"/>
              </a:solidFill>
              <a:latin typeface="ff1"/>
            </a:endParaRPr>
          </a:p>
          <a:p>
            <a:endParaRPr lang="en-US" b="1" i="0" dirty="0">
              <a:solidFill>
                <a:srgbClr val="000000"/>
              </a:solidFill>
              <a:effectLst/>
              <a:latin typeface="ff1"/>
            </a:endParaRPr>
          </a:p>
          <a:p>
            <a:r>
              <a:rPr lang="en-US" b="1" i="0" dirty="0">
                <a:solidFill>
                  <a:srgbClr val="000000"/>
                </a:solidFill>
                <a:effectLst/>
                <a:latin typeface="ff1"/>
              </a:rPr>
              <a:t>The arrow keys – move the cursor  </a:t>
            </a:r>
          </a:p>
          <a:p>
            <a:r>
              <a:rPr lang="en-US" b="1" i="0" dirty="0">
                <a:solidFill>
                  <a:srgbClr val="000000"/>
                </a:solidFill>
                <a:effectLst/>
                <a:latin typeface="ff1"/>
              </a:rPr>
              <a:t>j – move the cursor down</a:t>
            </a:r>
          </a:p>
          <a:p>
            <a:r>
              <a:rPr lang="en-US" b="1" i="0" dirty="0">
                <a:solidFill>
                  <a:srgbClr val="000000"/>
                </a:solidFill>
                <a:effectLst/>
                <a:latin typeface="ff1"/>
              </a:rPr>
              <a:t>k – move the cursor up</a:t>
            </a:r>
          </a:p>
          <a:p>
            <a:r>
              <a:rPr lang="en-US" b="1" i="0" dirty="0">
                <a:solidFill>
                  <a:srgbClr val="000000"/>
                </a:solidFill>
                <a:effectLst/>
                <a:latin typeface="ff1"/>
              </a:rPr>
              <a:t>h – move the cursor right</a:t>
            </a:r>
          </a:p>
        </p:txBody>
      </p:sp>
      <p:pic>
        <p:nvPicPr>
          <p:cNvPr id="2" name="Picture 1">
            <a:extLst>
              <a:ext uri="{FF2B5EF4-FFF2-40B4-BE49-F238E27FC236}">
                <a16:creationId xmlns:a16="http://schemas.microsoft.com/office/drawing/2014/main" id="{185F12F9-141D-17C7-6E03-9AF5B934632E}"/>
              </a:ext>
            </a:extLst>
          </p:cNvPr>
          <p:cNvPicPr>
            <a:picLocks noChangeAspect="1"/>
          </p:cNvPicPr>
          <p:nvPr/>
        </p:nvPicPr>
        <p:blipFill>
          <a:blip r:embed="rId2"/>
          <a:stretch>
            <a:fillRect/>
          </a:stretch>
        </p:blipFill>
        <p:spPr>
          <a:xfrm>
            <a:off x="986947" y="1457200"/>
            <a:ext cx="9595936" cy="1322947"/>
          </a:xfrm>
          <a:prstGeom prst="rect">
            <a:avLst/>
          </a:prstGeom>
        </p:spPr>
      </p:pic>
    </p:spTree>
    <p:extLst>
      <p:ext uri="{BB962C8B-B14F-4D97-AF65-F5344CB8AC3E}">
        <p14:creationId xmlns:p14="http://schemas.microsoft.com/office/powerpoint/2010/main" val="2759818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426150-7E6C-B07B-38DC-C74BE4456875}"/>
              </a:ext>
            </a:extLst>
          </p:cNvPr>
          <p:cNvSpPr>
            <a:spLocks noGrp="1"/>
          </p:cNvSpPr>
          <p:nvPr>
            <p:ph idx="1"/>
          </p:nvPr>
        </p:nvSpPr>
        <p:spPr>
          <a:xfrm>
            <a:off x="838200" y="335902"/>
            <a:ext cx="10515600" cy="5841061"/>
          </a:xfrm>
        </p:spPr>
        <p:txBody>
          <a:bodyPr>
            <a:normAutofit/>
          </a:bodyPr>
          <a:lstStyle/>
          <a:p>
            <a:endParaRPr lang="en-US" b="1" i="0" dirty="0">
              <a:solidFill>
                <a:srgbClr val="000000"/>
              </a:solidFill>
              <a:effectLst/>
              <a:latin typeface="ff1"/>
            </a:endParaRPr>
          </a:p>
          <a:p>
            <a:endParaRPr lang="en-US" b="1" dirty="0">
              <a:solidFill>
                <a:srgbClr val="000000"/>
              </a:solidFill>
              <a:latin typeface="ff1"/>
            </a:endParaRPr>
          </a:p>
          <a:p>
            <a:endParaRPr lang="en-US" b="1" i="0" dirty="0">
              <a:solidFill>
                <a:srgbClr val="000000"/>
              </a:solidFill>
              <a:effectLst/>
              <a:latin typeface="ff1"/>
            </a:endParaRPr>
          </a:p>
          <a:p>
            <a:endParaRPr lang="en-US" b="1" dirty="0">
              <a:solidFill>
                <a:srgbClr val="000000"/>
              </a:solidFill>
              <a:latin typeface="ff1"/>
            </a:endParaRPr>
          </a:p>
          <a:p>
            <a:endParaRPr lang="en-US" b="1" i="0" dirty="0">
              <a:solidFill>
                <a:srgbClr val="000000"/>
              </a:solidFill>
              <a:effectLst/>
              <a:latin typeface="ff1"/>
            </a:endParaRPr>
          </a:p>
          <a:p>
            <a:r>
              <a:rPr lang="en-US" b="1" i="0" dirty="0">
                <a:solidFill>
                  <a:srgbClr val="000000"/>
                </a:solidFill>
                <a:effectLst/>
                <a:latin typeface="ff1"/>
              </a:rPr>
              <a:t>The arrow keys – move the cursor  </a:t>
            </a:r>
          </a:p>
          <a:p>
            <a:r>
              <a:rPr lang="en-US" b="1" i="0" dirty="0">
                <a:solidFill>
                  <a:srgbClr val="000000"/>
                </a:solidFill>
                <a:effectLst/>
                <a:latin typeface="ff1"/>
              </a:rPr>
              <a:t>j – move the cursor down</a:t>
            </a:r>
          </a:p>
          <a:p>
            <a:r>
              <a:rPr lang="en-US" b="1" i="0" dirty="0">
                <a:solidFill>
                  <a:srgbClr val="000000"/>
                </a:solidFill>
                <a:effectLst/>
                <a:latin typeface="ff1"/>
              </a:rPr>
              <a:t>k – move the cursor up</a:t>
            </a:r>
          </a:p>
          <a:p>
            <a:r>
              <a:rPr lang="en-US" b="1" i="0" dirty="0">
                <a:solidFill>
                  <a:srgbClr val="000000"/>
                </a:solidFill>
                <a:effectLst/>
                <a:latin typeface="ff1"/>
              </a:rPr>
              <a:t>h – move the cursor right</a:t>
            </a:r>
          </a:p>
          <a:p>
            <a:r>
              <a:rPr lang="en-US" b="1" i="0" dirty="0">
                <a:solidFill>
                  <a:srgbClr val="000000"/>
                </a:solidFill>
                <a:effectLst/>
                <a:latin typeface="ff1"/>
              </a:rPr>
              <a:t>l – move the cursor left</a:t>
            </a:r>
          </a:p>
        </p:txBody>
      </p:sp>
    </p:spTree>
    <p:extLst>
      <p:ext uri="{BB962C8B-B14F-4D97-AF65-F5344CB8AC3E}">
        <p14:creationId xmlns:p14="http://schemas.microsoft.com/office/powerpoint/2010/main" val="1530129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426150-7E6C-B07B-38DC-C74BE4456875}"/>
              </a:ext>
            </a:extLst>
          </p:cNvPr>
          <p:cNvSpPr>
            <a:spLocks noGrp="1"/>
          </p:cNvSpPr>
          <p:nvPr>
            <p:ph idx="1"/>
          </p:nvPr>
        </p:nvSpPr>
        <p:spPr>
          <a:xfrm>
            <a:off x="838200" y="335902"/>
            <a:ext cx="10515600" cy="5841061"/>
          </a:xfrm>
        </p:spPr>
        <p:txBody>
          <a:bodyPr>
            <a:normAutofit/>
          </a:bodyPr>
          <a:lstStyle/>
          <a:p>
            <a:endParaRPr lang="en-US" b="1" i="0" dirty="0">
              <a:solidFill>
                <a:srgbClr val="000000"/>
              </a:solidFill>
              <a:effectLst/>
              <a:latin typeface="ff1"/>
            </a:endParaRPr>
          </a:p>
          <a:p>
            <a:endParaRPr lang="en-US" b="1" dirty="0">
              <a:solidFill>
                <a:srgbClr val="000000"/>
              </a:solidFill>
              <a:latin typeface="ff1"/>
            </a:endParaRPr>
          </a:p>
          <a:p>
            <a:endParaRPr lang="en-US" b="1" i="0" dirty="0">
              <a:solidFill>
                <a:srgbClr val="000000"/>
              </a:solidFill>
              <a:effectLst/>
              <a:latin typeface="ff1"/>
            </a:endParaRPr>
          </a:p>
          <a:p>
            <a:endParaRPr lang="en-US" b="1" dirty="0">
              <a:solidFill>
                <a:srgbClr val="000000"/>
              </a:solidFill>
              <a:latin typeface="ff1"/>
            </a:endParaRPr>
          </a:p>
          <a:p>
            <a:r>
              <a:rPr lang="en-US" b="1" i="0" dirty="0">
                <a:solidFill>
                  <a:srgbClr val="000000"/>
                </a:solidFill>
                <a:effectLst/>
                <a:latin typeface="ff1"/>
              </a:rPr>
              <a:t>The arrow keys – move the cursor  </a:t>
            </a:r>
          </a:p>
          <a:p>
            <a:r>
              <a:rPr lang="en-US" b="1" i="0" dirty="0">
                <a:solidFill>
                  <a:srgbClr val="000000"/>
                </a:solidFill>
                <a:effectLst/>
                <a:latin typeface="ff1"/>
              </a:rPr>
              <a:t>j – move the cursor down</a:t>
            </a:r>
          </a:p>
          <a:p>
            <a:r>
              <a:rPr lang="en-US" b="1" i="0" dirty="0">
                <a:solidFill>
                  <a:srgbClr val="000000"/>
                </a:solidFill>
                <a:effectLst/>
                <a:latin typeface="ff1"/>
              </a:rPr>
              <a:t>k – move the cursor up</a:t>
            </a:r>
          </a:p>
          <a:p>
            <a:r>
              <a:rPr lang="en-US" b="1" i="0" dirty="0">
                <a:solidFill>
                  <a:srgbClr val="000000"/>
                </a:solidFill>
                <a:effectLst/>
                <a:latin typeface="ff1"/>
              </a:rPr>
              <a:t>h – move the cursor right</a:t>
            </a:r>
          </a:p>
          <a:p>
            <a:r>
              <a:rPr lang="en-US" b="1" i="0" dirty="0">
                <a:solidFill>
                  <a:srgbClr val="000000"/>
                </a:solidFill>
                <a:effectLst/>
                <a:latin typeface="ff1"/>
              </a:rPr>
              <a:t>l – move the cursor left</a:t>
            </a:r>
          </a:p>
          <a:p>
            <a:r>
              <a:rPr lang="en-US" b="1" i="0" dirty="0">
                <a:solidFill>
                  <a:srgbClr val="000000"/>
                </a:solidFill>
                <a:effectLst/>
                <a:latin typeface="ff1"/>
              </a:rPr>
              <a:t>$ - move the cursor to the end of the line you are on</a:t>
            </a:r>
          </a:p>
        </p:txBody>
      </p:sp>
    </p:spTree>
    <p:extLst>
      <p:ext uri="{BB962C8B-B14F-4D97-AF65-F5344CB8AC3E}">
        <p14:creationId xmlns:p14="http://schemas.microsoft.com/office/powerpoint/2010/main" val="3066769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426150-7E6C-B07B-38DC-C74BE4456875}"/>
              </a:ext>
            </a:extLst>
          </p:cNvPr>
          <p:cNvSpPr>
            <a:spLocks noGrp="1"/>
          </p:cNvSpPr>
          <p:nvPr>
            <p:ph idx="1"/>
          </p:nvPr>
        </p:nvSpPr>
        <p:spPr>
          <a:xfrm>
            <a:off x="838200" y="335902"/>
            <a:ext cx="10515600" cy="5841061"/>
          </a:xfrm>
        </p:spPr>
        <p:txBody>
          <a:bodyPr>
            <a:normAutofit/>
          </a:bodyPr>
          <a:lstStyle/>
          <a:p>
            <a:endParaRPr lang="en-US" b="1" i="0" dirty="0">
              <a:solidFill>
                <a:srgbClr val="000000"/>
              </a:solidFill>
              <a:effectLst/>
              <a:latin typeface="ff1"/>
            </a:endParaRPr>
          </a:p>
          <a:p>
            <a:endParaRPr lang="en-US" b="1" dirty="0">
              <a:solidFill>
                <a:srgbClr val="000000"/>
              </a:solidFill>
              <a:latin typeface="ff1"/>
            </a:endParaRPr>
          </a:p>
          <a:p>
            <a:endParaRPr lang="en-US" b="1" i="0" dirty="0">
              <a:solidFill>
                <a:srgbClr val="000000"/>
              </a:solidFill>
              <a:effectLst/>
              <a:latin typeface="ff1"/>
            </a:endParaRPr>
          </a:p>
          <a:p>
            <a:endParaRPr lang="en-US" b="1" dirty="0">
              <a:solidFill>
                <a:srgbClr val="000000"/>
              </a:solidFill>
              <a:latin typeface="ff1"/>
            </a:endParaRPr>
          </a:p>
          <a:p>
            <a:r>
              <a:rPr lang="en-US" b="1" i="0" dirty="0">
                <a:solidFill>
                  <a:srgbClr val="000000"/>
                </a:solidFill>
                <a:effectLst/>
                <a:latin typeface="ff1"/>
              </a:rPr>
              <a:t>The arrow keys – move the cursor  </a:t>
            </a:r>
          </a:p>
          <a:p>
            <a:r>
              <a:rPr lang="en-US" b="1" i="0" dirty="0">
                <a:solidFill>
                  <a:srgbClr val="000000"/>
                </a:solidFill>
                <a:effectLst/>
                <a:latin typeface="ff1"/>
              </a:rPr>
              <a:t>j – move the cursor down</a:t>
            </a:r>
          </a:p>
          <a:p>
            <a:r>
              <a:rPr lang="en-US" b="1" i="0" dirty="0">
                <a:solidFill>
                  <a:srgbClr val="000000"/>
                </a:solidFill>
                <a:effectLst/>
                <a:latin typeface="ff1"/>
              </a:rPr>
              <a:t>k – move the cursor up</a:t>
            </a:r>
          </a:p>
          <a:p>
            <a:r>
              <a:rPr lang="en-US" b="1" i="0" dirty="0">
                <a:solidFill>
                  <a:srgbClr val="000000"/>
                </a:solidFill>
                <a:effectLst/>
                <a:latin typeface="ff1"/>
              </a:rPr>
              <a:t>h – move the cursor right</a:t>
            </a:r>
          </a:p>
          <a:p>
            <a:r>
              <a:rPr lang="en-US" b="1" i="0" dirty="0">
                <a:solidFill>
                  <a:srgbClr val="000000"/>
                </a:solidFill>
                <a:effectLst/>
                <a:latin typeface="ff1"/>
              </a:rPr>
              <a:t>l – move the cursor left</a:t>
            </a:r>
          </a:p>
          <a:p>
            <a:r>
              <a:rPr lang="en-US" b="1" i="0" dirty="0">
                <a:solidFill>
                  <a:srgbClr val="000000"/>
                </a:solidFill>
                <a:effectLst/>
                <a:latin typeface="ff1"/>
              </a:rPr>
              <a:t>$ - move the cursor to the end of the line you are on</a:t>
            </a:r>
          </a:p>
          <a:p>
            <a:r>
              <a:rPr lang="en-US" b="1" i="0" dirty="0">
                <a:solidFill>
                  <a:srgbClr val="000000"/>
                </a:solidFill>
                <a:effectLst/>
                <a:latin typeface="ff1"/>
              </a:rPr>
              <a:t>^ - move the cursor to the start of the line you are on</a:t>
            </a:r>
          </a:p>
        </p:txBody>
      </p:sp>
    </p:spTree>
    <p:extLst>
      <p:ext uri="{BB962C8B-B14F-4D97-AF65-F5344CB8AC3E}">
        <p14:creationId xmlns:p14="http://schemas.microsoft.com/office/powerpoint/2010/main" val="3635321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426150-7E6C-B07B-38DC-C74BE4456875}"/>
              </a:ext>
            </a:extLst>
          </p:cNvPr>
          <p:cNvSpPr>
            <a:spLocks noGrp="1"/>
          </p:cNvSpPr>
          <p:nvPr>
            <p:ph idx="1"/>
          </p:nvPr>
        </p:nvSpPr>
        <p:spPr>
          <a:xfrm>
            <a:off x="838200" y="335902"/>
            <a:ext cx="10515600" cy="5841061"/>
          </a:xfrm>
        </p:spPr>
        <p:txBody>
          <a:bodyPr>
            <a:normAutofit fontScale="92500" lnSpcReduction="10000"/>
          </a:bodyPr>
          <a:lstStyle/>
          <a:p>
            <a:endParaRPr lang="en-US" b="1" i="0" dirty="0">
              <a:solidFill>
                <a:srgbClr val="000000"/>
              </a:solidFill>
              <a:effectLst/>
              <a:latin typeface="ff1"/>
            </a:endParaRPr>
          </a:p>
          <a:p>
            <a:endParaRPr lang="en-US" b="1" dirty="0">
              <a:solidFill>
                <a:srgbClr val="000000"/>
              </a:solidFill>
              <a:latin typeface="ff1"/>
            </a:endParaRPr>
          </a:p>
          <a:p>
            <a:endParaRPr lang="en-US" b="1" i="0" dirty="0">
              <a:solidFill>
                <a:srgbClr val="000000"/>
              </a:solidFill>
              <a:effectLst/>
              <a:latin typeface="ff1"/>
            </a:endParaRPr>
          </a:p>
          <a:p>
            <a:endParaRPr lang="en-US" b="1" dirty="0">
              <a:solidFill>
                <a:srgbClr val="000000"/>
              </a:solidFill>
              <a:latin typeface="ff1"/>
            </a:endParaRPr>
          </a:p>
          <a:p>
            <a:endParaRPr lang="en-US" b="1" i="0" dirty="0">
              <a:solidFill>
                <a:srgbClr val="000000"/>
              </a:solidFill>
              <a:effectLst/>
              <a:latin typeface="ff1"/>
            </a:endParaRPr>
          </a:p>
          <a:p>
            <a:r>
              <a:rPr lang="en-US" b="1" i="0" dirty="0">
                <a:solidFill>
                  <a:srgbClr val="000000"/>
                </a:solidFill>
                <a:effectLst/>
                <a:latin typeface="ff1"/>
              </a:rPr>
              <a:t>The arrow keys – move the cursor  </a:t>
            </a:r>
          </a:p>
          <a:p>
            <a:r>
              <a:rPr lang="en-US" b="1" i="0" dirty="0">
                <a:solidFill>
                  <a:srgbClr val="000000"/>
                </a:solidFill>
                <a:effectLst/>
                <a:latin typeface="ff1"/>
              </a:rPr>
              <a:t>j – move the cursor down</a:t>
            </a:r>
          </a:p>
          <a:p>
            <a:r>
              <a:rPr lang="en-US" b="1" i="0" dirty="0">
                <a:solidFill>
                  <a:srgbClr val="000000"/>
                </a:solidFill>
                <a:effectLst/>
                <a:latin typeface="ff1"/>
              </a:rPr>
              <a:t>k – move the cursor up</a:t>
            </a:r>
          </a:p>
          <a:p>
            <a:r>
              <a:rPr lang="en-US" b="1" i="0" dirty="0">
                <a:solidFill>
                  <a:srgbClr val="000000"/>
                </a:solidFill>
                <a:effectLst/>
                <a:latin typeface="ff1"/>
              </a:rPr>
              <a:t>h – move the cursor right</a:t>
            </a:r>
          </a:p>
          <a:p>
            <a:r>
              <a:rPr lang="en-US" b="1" i="0" dirty="0">
                <a:solidFill>
                  <a:srgbClr val="000000"/>
                </a:solidFill>
                <a:effectLst/>
                <a:latin typeface="ff1"/>
              </a:rPr>
              <a:t>l – move the cursor left</a:t>
            </a:r>
          </a:p>
          <a:p>
            <a:r>
              <a:rPr lang="en-US" b="1" i="0" dirty="0">
                <a:solidFill>
                  <a:srgbClr val="000000"/>
                </a:solidFill>
                <a:effectLst/>
                <a:latin typeface="ff1"/>
              </a:rPr>
              <a:t>$ - move the cursor to the end of the line you are on</a:t>
            </a:r>
          </a:p>
          <a:p>
            <a:r>
              <a:rPr lang="en-US" b="1" i="0" dirty="0">
                <a:solidFill>
                  <a:srgbClr val="000000"/>
                </a:solidFill>
                <a:effectLst/>
                <a:latin typeface="ff1"/>
              </a:rPr>
              <a:t>^ - move the cursor to the start of the line you are on</a:t>
            </a:r>
          </a:p>
          <a:p>
            <a:r>
              <a:rPr lang="en-US" b="1" i="0" dirty="0" err="1">
                <a:solidFill>
                  <a:srgbClr val="000000"/>
                </a:solidFill>
                <a:effectLst/>
                <a:latin typeface="ff1"/>
              </a:rPr>
              <a:t>nG</a:t>
            </a:r>
            <a:r>
              <a:rPr lang="en-US" b="1" i="0" dirty="0">
                <a:solidFill>
                  <a:srgbClr val="000000"/>
                </a:solidFill>
                <a:effectLst/>
                <a:latin typeface="ff1"/>
              </a:rPr>
              <a:t> – move to the nth line, for example, 6G will take you to line 6</a:t>
            </a:r>
          </a:p>
        </p:txBody>
      </p:sp>
    </p:spTree>
    <p:extLst>
      <p:ext uri="{BB962C8B-B14F-4D97-AF65-F5344CB8AC3E}">
        <p14:creationId xmlns:p14="http://schemas.microsoft.com/office/powerpoint/2010/main" val="354682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426150-7E6C-B07B-38DC-C74BE4456875}"/>
              </a:ext>
            </a:extLst>
          </p:cNvPr>
          <p:cNvSpPr>
            <a:spLocks noGrp="1"/>
          </p:cNvSpPr>
          <p:nvPr>
            <p:ph idx="1"/>
          </p:nvPr>
        </p:nvSpPr>
        <p:spPr>
          <a:xfrm>
            <a:off x="838200" y="335902"/>
            <a:ext cx="10515600" cy="5841061"/>
          </a:xfrm>
        </p:spPr>
        <p:txBody>
          <a:bodyPr>
            <a:normAutofit fontScale="92500" lnSpcReduction="20000"/>
          </a:bodyPr>
          <a:lstStyle/>
          <a:p>
            <a:endParaRPr lang="en-US" b="1" i="0" dirty="0">
              <a:solidFill>
                <a:srgbClr val="000000"/>
              </a:solidFill>
              <a:effectLst/>
              <a:latin typeface="ff1"/>
            </a:endParaRPr>
          </a:p>
          <a:p>
            <a:endParaRPr lang="en-US" b="1" dirty="0">
              <a:solidFill>
                <a:srgbClr val="000000"/>
              </a:solidFill>
              <a:latin typeface="ff1"/>
            </a:endParaRPr>
          </a:p>
          <a:p>
            <a:endParaRPr lang="en-US" b="1" i="0" dirty="0">
              <a:solidFill>
                <a:srgbClr val="000000"/>
              </a:solidFill>
              <a:effectLst/>
              <a:latin typeface="ff1"/>
            </a:endParaRPr>
          </a:p>
          <a:p>
            <a:endParaRPr lang="en-US" b="1" i="0" dirty="0">
              <a:solidFill>
                <a:srgbClr val="000000"/>
              </a:solidFill>
              <a:effectLst/>
              <a:latin typeface="ff1"/>
            </a:endParaRPr>
          </a:p>
          <a:p>
            <a:endParaRPr lang="en-US" b="1" i="0" dirty="0">
              <a:solidFill>
                <a:srgbClr val="000000"/>
              </a:solidFill>
              <a:effectLst/>
              <a:latin typeface="ff1"/>
            </a:endParaRPr>
          </a:p>
          <a:p>
            <a:r>
              <a:rPr lang="en-US" b="1" i="0" dirty="0">
                <a:solidFill>
                  <a:srgbClr val="000000"/>
                </a:solidFill>
                <a:effectLst/>
                <a:latin typeface="ff1"/>
              </a:rPr>
              <a:t>The arrow keys – move the cursor  </a:t>
            </a:r>
          </a:p>
          <a:p>
            <a:r>
              <a:rPr lang="en-US" b="1" i="0" dirty="0">
                <a:solidFill>
                  <a:srgbClr val="000000"/>
                </a:solidFill>
                <a:effectLst/>
                <a:latin typeface="ff1"/>
              </a:rPr>
              <a:t>j – move the cursor down</a:t>
            </a:r>
          </a:p>
          <a:p>
            <a:r>
              <a:rPr lang="en-US" b="1" i="0" dirty="0">
                <a:solidFill>
                  <a:srgbClr val="000000"/>
                </a:solidFill>
                <a:effectLst/>
                <a:latin typeface="ff1"/>
              </a:rPr>
              <a:t>k – move the cursor up</a:t>
            </a:r>
          </a:p>
          <a:p>
            <a:r>
              <a:rPr lang="en-US" b="1" i="0" dirty="0">
                <a:solidFill>
                  <a:srgbClr val="000000"/>
                </a:solidFill>
                <a:effectLst/>
                <a:latin typeface="ff1"/>
              </a:rPr>
              <a:t>h – move the cursor right</a:t>
            </a:r>
          </a:p>
          <a:p>
            <a:r>
              <a:rPr lang="en-US" b="1" i="0" dirty="0">
                <a:solidFill>
                  <a:srgbClr val="000000"/>
                </a:solidFill>
                <a:effectLst/>
                <a:latin typeface="ff1"/>
              </a:rPr>
              <a:t>l – move the cursor left</a:t>
            </a:r>
          </a:p>
          <a:p>
            <a:r>
              <a:rPr lang="en-US" b="1" i="0" dirty="0">
                <a:solidFill>
                  <a:srgbClr val="000000"/>
                </a:solidFill>
                <a:effectLst/>
                <a:latin typeface="ff1"/>
              </a:rPr>
              <a:t>$ - move the cursor to the end of the line you are on</a:t>
            </a:r>
          </a:p>
          <a:p>
            <a:r>
              <a:rPr lang="en-US" b="1" i="0" dirty="0">
                <a:solidFill>
                  <a:srgbClr val="000000"/>
                </a:solidFill>
                <a:effectLst/>
                <a:latin typeface="ff1"/>
              </a:rPr>
              <a:t>^ - move the cursor to the start of the line you are on</a:t>
            </a:r>
          </a:p>
          <a:p>
            <a:r>
              <a:rPr lang="en-US" b="1" i="0" dirty="0" err="1">
                <a:solidFill>
                  <a:srgbClr val="000000"/>
                </a:solidFill>
                <a:effectLst/>
                <a:latin typeface="ff1"/>
              </a:rPr>
              <a:t>nG</a:t>
            </a:r>
            <a:r>
              <a:rPr lang="en-US" b="1" i="0" dirty="0">
                <a:solidFill>
                  <a:srgbClr val="000000"/>
                </a:solidFill>
                <a:effectLst/>
                <a:latin typeface="ff1"/>
              </a:rPr>
              <a:t> – move to the nth line, for example, 6G will take you to line 6</a:t>
            </a:r>
          </a:p>
          <a:p>
            <a:r>
              <a:rPr lang="en-US" b="1" i="0" dirty="0">
                <a:solidFill>
                  <a:srgbClr val="000000"/>
                </a:solidFill>
                <a:effectLst/>
                <a:latin typeface="ff1"/>
              </a:rPr>
              <a:t>G – move to the final line in the text</a:t>
            </a:r>
          </a:p>
        </p:txBody>
      </p:sp>
    </p:spTree>
    <p:extLst>
      <p:ext uri="{BB962C8B-B14F-4D97-AF65-F5344CB8AC3E}">
        <p14:creationId xmlns:p14="http://schemas.microsoft.com/office/powerpoint/2010/main" val="4019935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426150-7E6C-B07B-38DC-C74BE4456875}"/>
              </a:ext>
            </a:extLst>
          </p:cNvPr>
          <p:cNvSpPr>
            <a:spLocks noGrp="1"/>
          </p:cNvSpPr>
          <p:nvPr>
            <p:ph idx="1"/>
          </p:nvPr>
        </p:nvSpPr>
        <p:spPr>
          <a:xfrm>
            <a:off x="838200" y="335902"/>
            <a:ext cx="10515600" cy="5841061"/>
          </a:xfrm>
        </p:spPr>
        <p:txBody>
          <a:bodyPr>
            <a:normAutofit fontScale="77500" lnSpcReduction="20000"/>
          </a:bodyPr>
          <a:lstStyle/>
          <a:p>
            <a:endParaRPr lang="en-US" b="1" i="0" dirty="0">
              <a:solidFill>
                <a:srgbClr val="000000"/>
              </a:solidFill>
              <a:effectLst/>
              <a:latin typeface="ff1"/>
            </a:endParaRPr>
          </a:p>
          <a:p>
            <a:endParaRPr lang="en-US" b="1" dirty="0">
              <a:solidFill>
                <a:srgbClr val="000000"/>
              </a:solidFill>
              <a:latin typeface="ff1"/>
            </a:endParaRPr>
          </a:p>
          <a:p>
            <a:endParaRPr lang="en-US" b="1" i="0" dirty="0">
              <a:solidFill>
                <a:srgbClr val="000000"/>
              </a:solidFill>
              <a:effectLst/>
              <a:latin typeface="ff1"/>
            </a:endParaRPr>
          </a:p>
          <a:p>
            <a:endParaRPr lang="en-US" b="1" i="0" dirty="0">
              <a:solidFill>
                <a:srgbClr val="000000"/>
              </a:solidFill>
              <a:effectLst/>
              <a:latin typeface="ff1"/>
            </a:endParaRPr>
          </a:p>
          <a:p>
            <a:endParaRPr lang="en-US" b="1" i="0" dirty="0">
              <a:solidFill>
                <a:srgbClr val="000000"/>
              </a:solidFill>
              <a:effectLst/>
              <a:latin typeface="ff1"/>
            </a:endParaRPr>
          </a:p>
          <a:p>
            <a:endParaRPr lang="en-US" b="1" i="0" dirty="0">
              <a:solidFill>
                <a:srgbClr val="000000"/>
              </a:solidFill>
              <a:effectLst/>
              <a:latin typeface="ff1"/>
            </a:endParaRPr>
          </a:p>
          <a:p>
            <a:r>
              <a:rPr lang="en-US" b="1" i="0" dirty="0">
                <a:solidFill>
                  <a:srgbClr val="000000"/>
                </a:solidFill>
                <a:effectLst/>
                <a:latin typeface="ff1"/>
              </a:rPr>
              <a:t>The arrow keys – move the cursor  </a:t>
            </a:r>
          </a:p>
          <a:p>
            <a:r>
              <a:rPr lang="en-US" b="1" i="0" dirty="0">
                <a:solidFill>
                  <a:srgbClr val="000000"/>
                </a:solidFill>
                <a:effectLst/>
                <a:latin typeface="ff1"/>
              </a:rPr>
              <a:t>j – move the cursor down</a:t>
            </a:r>
          </a:p>
          <a:p>
            <a:r>
              <a:rPr lang="en-US" b="1" i="0" dirty="0">
                <a:solidFill>
                  <a:srgbClr val="000000"/>
                </a:solidFill>
                <a:effectLst/>
                <a:latin typeface="ff1"/>
              </a:rPr>
              <a:t>k – move the cursor up</a:t>
            </a:r>
          </a:p>
          <a:p>
            <a:r>
              <a:rPr lang="en-US" b="1" i="0" dirty="0">
                <a:solidFill>
                  <a:srgbClr val="000000"/>
                </a:solidFill>
                <a:effectLst/>
                <a:latin typeface="ff1"/>
              </a:rPr>
              <a:t>h – move the cursor right</a:t>
            </a:r>
          </a:p>
          <a:p>
            <a:r>
              <a:rPr lang="en-US" b="1" i="0" dirty="0">
                <a:solidFill>
                  <a:srgbClr val="000000"/>
                </a:solidFill>
                <a:effectLst/>
                <a:latin typeface="ff1"/>
              </a:rPr>
              <a:t>l – move the cursor left</a:t>
            </a:r>
          </a:p>
          <a:p>
            <a:r>
              <a:rPr lang="en-US" b="1" i="0" dirty="0">
                <a:solidFill>
                  <a:srgbClr val="000000"/>
                </a:solidFill>
                <a:effectLst/>
                <a:latin typeface="ff1"/>
              </a:rPr>
              <a:t>$ - move the cursor to the end of the line you are on</a:t>
            </a:r>
          </a:p>
          <a:p>
            <a:r>
              <a:rPr lang="en-US" b="1" i="0" dirty="0">
                <a:solidFill>
                  <a:srgbClr val="000000"/>
                </a:solidFill>
                <a:effectLst/>
                <a:latin typeface="ff1"/>
              </a:rPr>
              <a:t>^ - move the cursor to the start of the line you are on</a:t>
            </a:r>
          </a:p>
          <a:p>
            <a:r>
              <a:rPr lang="en-US" b="1" i="0" dirty="0" err="1">
                <a:solidFill>
                  <a:srgbClr val="000000"/>
                </a:solidFill>
                <a:effectLst/>
                <a:latin typeface="ff1"/>
              </a:rPr>
              <a:t>nG</a:t>
            </a:r>
            <a:r>
              <a:rPr lang="en-US" b="1" i="0" dirty="0">
                <a:solidFill>
                  <a:srgbClr val="000000"/>
                </a:solidFill>
                <a:effectLst/>
                <a:latin typeface="ff1"/>
              </a:rPr>
              <a:t> – move to the nth line, for example, 6G will take you to line 6</a:t>
            </a:r>
          </a:p>
          <a:p>
            <a:r>
              <a:rPr lang="en-US" b="1" i="0" dirty="0">
                <a:solidFill>
                  <a:srgbClr val="000000"/>
                </a:solidFill>
                <a:effectLst/>
                <a:latin typeface="ff1"/>
              </a:rPr>
              <a:t>G – move to the final line in the text</a:t>
            </a:r>
          </a:p>
          <a:p>
            <a:r>
              <a:rPr lang="en-US" b="1" i="0" dirty="0">
                <a:solidFill>
                  <a:srgbClr val="000000"/>
                </a:solidFill>
                <a:effectLst/>
                <a:latin typeface="ff1"/>
              </a:rPr>
              <a:t>w – move to the start of the next word</a:t>
            </a:r>
          </a:p>
        </p:txBody>
      </p:sp>
    </p:spTree>
    <p:extLst>
      <p:ext uri="{BB962C8B-B14F-4D97-AF65-F5344CB8AC3E}">
        <p14:creationId xmlns:p14="http://schemas.microsoft.com/office/powerpoint/2010/main" val="1553147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53894C-3CCD-1254-8077-9D70A4E203F3}"/>
              </a:ext>
            </a:extLst>
          </p:cNvPr>
          <p:cNvSpPr>
            <a:spLocks noGrp="1"/>
          </p:cNvSpPr>
          <p:nvPr>
            <p:ph idx="1"/>
          </p:nvPr>
        </p:nvSpPr>
        <p:spPr>
          <a:xfrm>
            <a:off x="838200" y="1567543"/>
            <a:ext cx="10515600" cy="4609420"/>
          </a:xfrm>
        </p:spPr>
        <p:txBody>
          <a:bodyPr/>
          <a:lstStyle/>
          <a:p>
            <a:r>
              <a:rPr lang="en-US" dirty="0"/>
              <a:t>Vi is also a command line editor and is a very powerful one to boot. It is a plain text editor, like Notepad on Windows and, to use it, you use only your keyboard, not the mouse. </a:t>
            </a:r>
          </a:p>
          <a:p>
            <a:r>
              <a:rPr lang="en-US" dirty="0"/>
              <a:t>Vi has two operating modes – Insert or Input mode and Edit. </a:t>
            </a:r>
          </a:p>
          <a:p>
            <a:r>
              <a:rPr lang="en-US" dirty="0"/>
              <a:t>In the Insert mode, you can insert content into the current working file and in Edit mode, you navigate around the file, performing things like </a:t>
            </a:r>
            <a:r>
              <a:rPr lang="en-US" dirty="0" err="1"/>
              <a:t>search,copy</a:t>
            </a:r>
            <a:r>
              <a:rPr lang="en-US" dirty="0"/>
              <a:t>, delete, replace, save etc.</a:t>
            </a:r>
            <a:endParaRPr lang="en-IN" dirty="0"/>
          </a:p>
        </p:txBody>
      </p:sp>
    </p:spTree>
    <p:extLst>
      <p:ext uri="{BB962C8B-B14F-4D97-AF65-F5344CB8AC3E}">
        <p14:creationId xmlns:p14="http://schemas.microsoft.com/office/powerpoint/2010/main" val="1378204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426150-7E6C-B07B-38DC-C74BE4456875}"/>
              </a:ext>
            </a:extLst>
          </p:cNvPr>
          <p:cNvSpPr>
            <a:spLocks noGrp="1"/>
          </p:cNvSpPr>
          <p:nvPr>
            <p:ph idx="1"/>
          </p:nvPr>
        </p:nvSpPr>
        <p:spPr>
          <a:xfrm>
            <a:off x="838200" y="335902"/>
            <a:ext cx="10515600" cy="5841061"/>
          </a:xfrm>
        </p:spPr>
        <p:txBody>
          <a:bodyPr>
            <a:normAutofit/>
          </a:bodyPr>
          <a:lstStyle/>
          <a:p>
            <a:endParaRPr lang="en-US" b="1" i="0" dirty="0">
              <a:solidFill>
                <a:srgbClr val="000000"/>
              </a:solidFill>
              <a:effectLst/>
              <a:latin typeface="ff1"/>
            </a:endParaRPr>
          </a:p>
          <a:p>
            <a:endParaRPr lang="en-US" b="1" dirty="0">
              <a:solidFill>
                <a:srgbClr val="000000"/>
              </a:solidFill>
              <a:latin typeface="ff1"/>
            </a:endParaRPr>
          </a:p>
          <a:p>
            <a:endParaRPr lang="en-US" b="1" i="0" dirty="0">
              <a:solidFill>
                <a:srgbClr val="000000"/>
              </a:solidFill>
              <a:effectLst/>
              <a:latin typeface="ff1"/>
            </a:endParaRPr>
          </a:p>
          <a:p>
            <a:endParaRPr lang="en-US" b="1" dirty="0">
              <a:solidFill>
                <a:srgbClr val="000000"/>
              </a:solidFill>
              <a:latin typeface="ff1"/>
            </a:endParaRPr>
          </a:p>
          <a:p>
            <a:endParaRPr lang="en-US" b="1" i="0" dirty="0">
              <a:solidFill>
                <a:srgbClr val="000000"/>
              </a:solidFill>
              <a:effectLst/>
              <a:latin typeface="ff1"/>
            </a:endParaRPr>
          </a:p>
          <a:p>
            <a:r>
              <a:rPr lang="en-US" b="1" i="0" dirty="0">
                <a:solidFill>
                  <a:srgbClr val="000000"/>
                </a:solidFill>
                <a:effectLst/>
                <a:latin typeface="ff1"/>
              </a:rPr>
              <a:t>The arrow keys – move the cursor  </a:t>
            </a:r>
          </a:p>
          <a:p>
            <a:r>
              <a:rPr lang="en-US" b="1" i="0" dirty="0">
                <a:solidFill>
                  <a:srgbClr val="000000"/>
                </a:solidFill>
                <a:effectLst/>
                <a:latin typeface="ff1"/>
              </a:rPr>
              <a:t>w – move to the start of the next word</a:t>
            </a:r>
          </a:p>
          <a:p>
            <a:r>
              <a:rPr lang="en-US" b="1" i="0" dirty="0" err="1">
                <a:solidFill>
                  <a:srgbClr val="000000"/>
                </a:solidFill>
                <a:effectLst/>
                <a:latin typeface="ff1"/>
              </a:rPr>
              <a:t>nw</a:t>
            </a:r>
            <a:r>
              <a:rPr lang="en-US" b="1" i="0" dirty="0">
                <a:solidFill>
                  <a:srgbClr val="000000"/>
                </a:solidFill>
                <a:effectLst/>
                <a:latin typeface="ff1"/>
              </a:rPr>
              <a:t> – move forwards an amount of words, for example, 4w will move forward 4 words </a:t>
            </a:r>
          </a:p>
        </p:txBody>
      </p:sp>
    </p:spTree>
    <p:extLst>
      <p:ext uri="{BB962C8B-B14F-4D97-AF65-F5344CB8AC3E}">
        <p14:creationId xmlns:p14="http://schemas.microsoft.com/office/powerpoint/2010/main" val="2943585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426150-7E6C-B07B-38DC-C74BE4456875}"/>
              </a:ext>
            </a:extLst>
          </p:cNvPr>
          <p:cNvSpPr>
            <a:spLocks noGrp="1"/>
          </p:cNvSpPr>
          <p:nvPr>
            <p:ph idx="1"/>
          </p:nvPr>
        </p:nvSpPr>
        <p:spPr>
          <a:xfrm>
            <a:off x="838200" y="335902"/>
            <a:ext cx="10515600" cy="5841061"/>
          </a:xfrm>
        </p:spPr>
        <p:txBody>
          <a:bodyPr>
            <a:normAutofit/>
          </a:bodyPr>
          <a:lstStyle/>
          <a:p>
            <a:endParaRPr lang="en-US" b="1" i="0" dirty="0">
              <a:solidFill>
                <a:srgbClr val="000000"/>
              </a:solidFill>
              <a:effectLst/>
              <a:latin typeface="ff1"/>
            </a:endParaRPr>
          </a:p>
          <a:p>
            <a:endParaRPr lang="en-US" b="1" dirty="0">
              <a:solidFill>
                <a:srgbClr val="000000"/>
              </a:solidFill>
              <a:latin typeface="ff1"/>
            </a:endParaRPr>
          </a:p>
          <a:p>
            <a:endParaRPr lang="en-US" b="1" i="0" dirty="0">
              <a:solidFill>
                <a:srgbClr val="000000"/>
              </a:solidFill>
              <a:effectLst/>
              <a:latin typeface="ff1"/>
            </a:endParaRPr>
          </a:p>
          <a:p>
            <a:endParaRPr lang="en-US" b="1" dirty="0">
              <a:solidFill>
                <a:srgbClr val="000000"/>
              </a:solidFill>
              <a:latin typeface="ff1"/>
            </a:endParaRPr>
          </a:p>
          <a:p>
            <a:endParaRPr lang="en-US" b="1" i="0" dirty="0">
              <a:solidFill>
                <a:srgbClr val="000000"/>
              </a:solidFill>
              <a:effectLst/>
              <a:latin typeface="ff1"/>
            </a:endParaRPr>
          </a:p>
          <a:p>
            <a:r>
              <a:rPr lang="en-US" b="1" i="0" dirty="0">
                <a:solidFill>
                  <a:srgbClr val="000000"/>
                </a:solidFill>
                <a:effectLst/>
                <a:latin typeface="ff1"/>
              </a:rPr>
              <a:t>The arrow keys – move the cursor  </a:t>
            </a:r>
          </a:p>
          <a:p>
            <a:r>
              <a:rPr lang="en-US" b="1" i="0" dirty="0">
                <a:solidFill>
                  <a:srgbClr val="000000"/>
                </a:solidFill>
                <a:effectLst/>
                <a:latin typeface="ff1"/>
              </a:rPr>
              <a:t>w – move to the start of the next word</a:t>
            </a:r>
          </a:p>
          <a:p>
            <a:r>
              <a:rPr lang="en-US" b="1" i="0" dirty="0" err="1">
                <a:solidFill>
                  <a:srgbClr val="000000"/>
                </a:solidFill>
                <a:effectLst/>
                <a:latin typeface="ff1"/>
              </a:rPr>
              <a:t>nw</a:t>
            </a:r>
            <a:r>
              <a:rPr lang="en-US" b="1" i="0" dirty="0">
                <a:solidFill>
                  <a:srgbClr val="000000"/>
                </a:solidFill>
                <a:effectLst/>
                <a:latin typeface="ff1"/>
              </a:rPr>
              <a:t> – move forwards an amount of words, for example, 4w will move forward 4 words </a:t>
            </a:r>
          </a:p>
          <a:p>
            <a:r>
              <a:rPr lang="en-US" b="1" i="0" dirty="0">
                <a:solidFill>
                  <a:srgbClr val="000000"/>
                </a:solidFill>
                <a:effectLst/>
                <a:latin typeface="ff1"/>
              </a:rPr>
              <a:t>b – go back to the start of the last word</a:t>
            </a:r>
          </a:p>
        </p:txBody>
      </p:sp>
    </p:spTree>
    <p:extLst>
      <p:ext uri="{BB962C8B-B14F-4D97-AF65-F5344CB8AC3E}">
        <p14:creationId xmlns:p14="http://schemas.microsoft.com/office/powerpoint/2010/main" val="1907620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426150-7E6C-B07B-38DC-C74BE4456875}"/>
              </a:ext>
            </a:extLst>
          </p:cNvPr>
          <p:cNvSpPr>
            <a:spLocks noGrp="1"/>
          </p:cNvSpPr>
          <p:nvPr>
            <p:ph idx="1"/>
          </p:nvPr>
        </p:nvSpPr>
        <p:spPr>
          <a:xfrm>
            <a:off x="838200" y="335902"/>
            <a:ext cx="10515600" cy="5841061"/>
          </a:xfrm>
        </p:spPr>
        <p:txBody>
          <a:bodyPr>
            <a:normAutofit/>
          </a:bodyPr>
          <a:lstStyle/>
          <a:p>
            <a:endParaRPr lang="en-US" b="1" i="0" dirty="0">
              <a:solidFill>
                <a:srgbClr val="000000"/>
              </a:solidFill>
              <a:effectLst/>
              <a:latin typeface="ff1"/>
            </a:endParaRPr>
          </a:p>
          <a:p>
            <a:endParaRPr lang="en-US" b="1" dirty="0">
              <a:solidFill>
                <a:srgbClr val="000000"/>
              </a:solidFill>
              <a:latin typeface="ff1"/>
            </a:endParaRPr>
          </a:p>
          <a:p>
            <a:endParaRPr lang="en-US" b="1" i="0" dirty="0">
              <a:solidFill>
                <a:srgbClr val="000000"/>
              </a:solidFill>
              <a:effectLst/>
              <a:latin typeface="ff1"/>
            </a:endParaRPr>
          </a:p>
          <a:p>
            <a:endParaRPr lang="en-US" b="1" dirty="0">
              <a:solidFill>
                <a:srgbClr val="000000"/>
              </a:solidFill>
              <a:latin typeface="ff1"/>
            </a:endParaRPr>
          </a:p>
          <a:p>
            <a:r>
              <a:rPr lang="en-US" b="1" i="0" dirty="0">
                <a:solidFill>
                  <a:srgbClr val="000000"/>
                </a:solidFill>
                <a:effectLst/>
                <a:latin typeface="ff1"/>
              </a:rPr>
              <a:t>The arrow keys – move the cursor  </a:t>
            </a:r>
          </a:p>
          <a:p>
            <a:r>
              <a:rPr lang="en-US" b="1" i="0" dirty="0">
                <a:solidFill>
                  <a:srgbClr val="000000"/>
                </a:solidFill>
                <a:effectLst/>
                <a:latin typeface="ff1"/>
              </a:rPr>
              <a:t>w – move to the start of the next word</a:t>
            </a:r>
          </a:p>
          <a:p>
            <a:r>
              <a:rPr lang="en-US" b="1" i="0" dirty="0" err="1">
                <a:solidFill>
                  <a:srgbClr val="000000"/>
                </a:solidFill>
                <a:effectLst/>
                <a:latin typeface="ff1"/>
              </a:rPr>
              <a:t>nw</a:t>
            </a:r>
            <a:r>
              <a:rPr lang="en-US" b="1" i="0" dirty="0">
                <a:solidFill>
                  <a:srgbClr val="000000"/>
                </a:solidFill>
                <a:effectLst/>
                <a:latin typeface="ff1"/>
              </a:rPr>
              <a:t> – move forwards an amount of words, for example, 4w will move forward 4 words </a:t>
            </a:r>
          </a:p>
          <a:p>
            <a:r>
              <a:rPr lang="en-US" b="1" i="0" dirty="0">
                <a:solidFill>
                  <a:srgbClr val="000000"/>
                </a:solidFill>
                <a:effectLst/>
                <a:latin typeface="ff1"/>
              </a:rPr>
              <a:t>b – go back to the start of the last word</a:t>
            </a:r>
          </a:p>
          <a:p>
            <a:r>
              <a:rPr lang="en-US" b="1" i="0" dirty="0" err="1">
                <a:solidFill>
                  <a:srgbClr val="000000"/>
                </a:solidFill>
                <a:effectLst/>
                <a:latin typeface="ff1"/>
              </a:rPr>
              <a:t>nb</a:t>
            </a:r>
            <a:r>
              <a:rPr lang="en-US" b="1" i="0" dirty="0">
                <a:solidFill>
                  <a:srgbClr val="000000"/>
                </a:solidFill>
                <a:effectLst/>
                <a:latin typeface="ff1"/>
              </a:rPr>
              <a:t> – go back to the specified word</a:t>
            </a:r>
          </a:p>
          <a:p>
            <a:endParaRPr lang="en-IN" b="1" dirty="0"/>
          </a:p>
        </p:txBody>
      </p:sp>
    </p:spTree>
    <p:extLst>
      <p:ext uri="{BB962C8B-B14F-4D97-AF65-F5344CB8AC3E}">
        <p14:creationId xmlns:p14="http://schemas.microsoft.com/office/powerpoint/2010/main" val="463120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426150-7E6C-B07B-38DC-C74BE4456875}"/>
              </a:ext>
            </a:extLst>
          </p:cNvPr>
          <p:cNvSpPr>
            <a:spLocks noGrp="1"/>
          </p:cNvSpPr>
          <p:nvPr>
            <p:ph idx="1"/>
          </p:nvPr>
        </p:nvSpPr>
        <p:spPr>
          <a:xfrm>
            <a:off x="838200" y="335902"/>
            <a:ext cx="10515600" cy="5841061"/>
          </a:xfrm>
        </p:spPr>
        <p:txBody>
          <a:bodyPr>
            <a:normAutofit/>
          </a:bodyPr>
          <a:lstStyle/>
          <a:p>
            <a:endParaRPr lang="en-US" b="1" i="0" dirty="0">
              <a:solidFill>
                <a:srgbClr val="000000"/>
              </a:solidFill>
              <a:effectLst/>
              <a:latin typeface="ff1"/>
            </a:endParaRPr>
          </a:p>
          <a:p>
            <a:endParaRPr lang="en-US" b="1" dirty="0">
              <a:solidFill>
                <a:srgbClr val="000000"/>
              </a:solidFill>
              <a:latin typeface="ff1"/>
            </a:endParaRPr>
          </a:p>
          <a:p>
            <a:endParaRPr lang="en-US" b="1" i="0" dirty="0">
              <a:solidFill>
                <a:srgbClr val="000000"/>
              </a:solidFill>
              <a:effectLst/>
              <a:latin typeface="ff1"/>
            </a:endParaRPr>
          </a:p>
          <a:p>
            <a:endParaRPr lang="en-US" b="1" dirty="0">
              <a:solidFill>
                <a:srgbClr val="000000"/>
              </a:solidFill>
              <a:latin typeface="ff1"/>
            </a:endParaRPr>
          </a:p>
          <a:p>
            <a:r>
              <a:rPr lang="en-US" b="1" i="0" dirty="0">
                <a:solidFill>
                  <a:srgbClr val="000000"/>
                </a:solidFill>
                <a:effectLst/>
                <a:latin typeface="ff1"/>
              </a:rPr>
              <a:t>The arrow keys – move the cursor  </a:t>
            </a:r>
          </a:p>
          <a:p>
            <a:r>
              <a:rPr lang="en-US" b="1" i="0" dirty="0">
                <a:solidFill>
                  <a:srgbClr val="000000"/>
                </a:solidFill>
                <a:effectLst/>
                <a:latin typeface="ff1"/>
              </a:rPr>
              <a:t>w – move to the start of the next word</a:t>
            </a:r>
          </a:p>
          <a:p>
            <a:r>
              <a:rPr lang="en-US" b="1" i="0" dirty="0" err="1">
                <a:solidFill>
                  <a:srgbClr val="000000"/>
                </a:solidFill>
                <a:effectLst/>
                <a:latin typeface="ff1"/>
              </a:rPr>
              <a:t>nw</a:t>
            </a:r>
            <a:r>
              <a:rPr lang="en-US" b="1" i="0" dirty="0">
                <a:solidFill>
                  <a:srgbClr val="000000"/>
                </a:solidFill>
                <a:effectLst/>
                <a:latin typeface="ff1"/>
              </a:rPr>
              <a:t> – move forwards an amount of words, for example, 4w will move forward 4 words </a:t>
            </a:r>
          </a:p>
          <a:p>
            <a:r>
              <a:rPr lang="en-US" b="1" i="0" dirty="0">
                <a:solidFill>
                  <a:srgbClr val="000000"/>
                </a:solidFill>
                <a:effectLst/>
                <a:latin typeface="ff1"/>
              </a:rPr>
              <a:t>b – go back to the start of the last word</a:t>
            </a:r>
          </a:p>
          <a:p>
            <a:r>
              <a:rPr lang="en-US" b="1" i="0" dirty="0" err="1">
                <a:solidFill>
                  <a:srgbClr val="000000"/>
                </a:solidFill>
                <a:effectLst/>
                <a:latin typeface="ff1"/>
              </a:rPr>
              <a:t>nb</a:t>
            </a:r>
            <a:r>
              <a:rPr lang="en-US" b="1" i="0" dirty="0">
                <a:solidFill>
                  <a:srgbClr val="000000"/>
                </a:solidFill>
                <a:effectLst/>
                <a:latin typeface="ff1"/>
              </a:rPr>
              <a:t> – go back to the specified word</a:t>
            </a:r>
          </a:p>
          <a:p>
            <a:r>
              <a:rPr lang="en-US" b="1" i="0" dirty="0">
                <a:solidFill>
                  <a:srgbClr val="000000"/>
                </a:solidFill>
                <a:effectLst/>
                <a:latin typeface="ff1"/>
              </a:rPr>
              <a:t>{- - go back a paragraph</a:t>
            </a:r>
          </a:p>
        </p:txBody>
      </p:sp>
    </p:spTree>
    <p:extLst>
      <p:ext uri="{BB962C8B-B14F-4D97-AF65-F5344CB8AC3E}">
        <p14:creationId xmlns:p14="http://schemas.microsoft.com/office/powerpoint/2010/main" val="2811426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426150-7E6C-B07B-38DC-C74BE4456875}"/>
              </a:ext>
            </a:extLst>
          </p:cNvPr>
          <p:cNvSpPr>
            <a:spLocks noGrp="1"/>
          </p:cNvSpPr>
          <p:nvPr>
            <p:ph idx="1"/>
          </p:nvPr>
        </p:nvSpPr>
        <p:spPr>
          <a:xfrm>
            <a:off x="838200" y="335902"/>
            <a:ext cx="10515600" cy="5841061"/>
          </a:xfrm>
        </p:spPr>
        <p:txBody>
          <a:bodyPr>
            <a:normAutofit fontScale="92500"/>
          </a:bodyPr>
          <a:lstStyle/>
          <a:p>
            <a:endParaRPr lang="en-US" b="1" i="0" dirty="0">
              <a:solidFill>
                <a:srgbClr val="000000"/>
              </a:solidFill>
              <a:effectLst/>
              <a:latin typeface="ff1"/>
            </a:endParaRPr>
          </a:p>
          <a:p>
            <a:endParaRPr lang="en-US" b="1" dirty="0">
              <a:solidFill>
                <a:srgbClr val="000000"/>
              </a:solidFill>
              <a:latin typeface="ff1"/>
            </a:endParaRPr>
          </a:p>
          <a:p>
            <a:endParaRPr lang="en-US" b="1" i="0" dirty="0">
              <a:solidFill>
                <a:srgbClr val="000000"/>
              </a:solidFill>
              <a:effectLst/>
              <a:latin typeface="ff1"/>
            </a:endParaRPr>
          </a:p>
          <a:p>
            <a:endParaRPr lang="en-US" b="1" dirty="0">
              <a:solidFill>
                <a:srgbClr val="000000"/>
              </a:solidFill>
              <a:latin typeface="ff1"/>
            </a:endParaRPr>
          </a:p>
          <a:p>
            <a:endParaRPr lang="en-US" b="1" i="0" dirty="0">
              <a:solidFill>
                <a:srgbClr val="000000"/>
              </a:solidFill>
              <a:effectLst/>
              <a:latin typeface="ff1"/>
            </a:endParaRPr>
          </a:p>
          <a:p>
            <a:r>
              <a:rPr lang="en-US" b="1" i="0" dirty="0">
                <a:solidFill>
                  <a:srgbClr val="000000"/>
                </a:solidFill>
                <a:effectLst/>
                <a:latin typeface="ff1"/>
              </a:rPr>
              <a:t>The arrow keys – move the cursor  </a:t>
            </a:r>
          </a:p>
          <a:p>
            <a:r>
              <a:rPr lang="en-US" b="1" i="0" dirty="0">
                <a:solidFill>
                  <a:srgbClr val="000000"/>
                </a:solidFill>
                <a:effectLst/>
                <a:latin typeface="ff1"/>
              </a:rPr>
              <a:t>w – move to the start of the next word</a:t>
            </a:r>
          </a:p>
          <a:p>
            <a:r>
              <a:rPr lang="en-US" b="1" i="0" dirty="0" err="1">
                <a:solidFill>
                  <a:srgbClr val="000000"/>
                </a:solidFill>
                <a:effectLst/>
                <a:latin typeface="ff1"/>
              </a:rPr>
              <a:t>nw</a:t>
            </a:r>
            <a:r>
              <a:rPr lang="en-US" b="1" i="0" dirty="0">
                <a:solidFill>
                  <a:srgbClr val="000000"/>
                </a:solidFill>
                <a:effectLst/>
                <a:latin typeface="ff1"/>
              </a:rPr>
              <a:t> – move forwards an amount of words, for example, 4w will move forward 4 words </a:t>
            </a:r>
          </a:p>
          <a:p>
            <a:r>
              <a:rPr lang="en-US" b="1" i="0" dirty="0">
                <a:solidFill>
                  <a:srgbClr val="000000"/>
                </a:solidFill>
                <a:effectLst/>
                <a:latin typeface="ff1"/>
              </a:rPr>
              <a:t>b – go back to the start of the last word</a:t>
            </a:r>
          </a:p>
          <a:p>
            <a:r>
              <a:rPr lang="en-US" b="1" i="0" dirty="0" err="1">
                <a:solidFill>
                  <a:srgbClr val="000000"/>
                </a:solidFill>
                <a:effectLst/>
                <a:latin typeface="ff1"/>
              </a:rPr>
              <a:t>nb</a:t>
            </a:r>
            <a:r>
              <a:rPr lang="en-US" b="1" i="0" dirty="0">
                <a:solidFill>
                  <a:srgbClr val="000000"/>
                </a:solidFill>
                <a:effectLst/>
                <a:latin typeface="ff1"/>
              </a:rPr>
              <a:t> – go back to the specified word</a:t>
            </a:r>
          </a:p>
          <a:p>
            <a:r>
              <a:rPr lang="en-US" b="1" i="0" dirty="0">
                <a:solidFill>
                  <a:srgbClr val="000000"/>
                </a:solidFill>
                <a:effectLst/>
                <a:latin typeface="ff1"/>
              </a:rPr>
              <a:t>{- - go back a paragraph</a:t>
            </a:r>
          </a:p>
          <a:p>
            <a:r>
              <a:rPr lang="en-US" b="1" i="0" dirty="0">
                <a:solidFill>
                  <a:srgbClr val="000000"/>
                </a:solidFill>
                <a:effectLst/>
                <a:latin typeface="ff1"/>
              </a:rPr>
              <a:t>}- go forward a paragraph</a:t>
            </a:r>
            <a:endParaRPr lang="en-IN" b="1" dirty="0"/>
          </a:p>
        </p:txBody>
      </p:sp>
    </p:spTree>
    <p:extLst>
      <p:ext uri="{BB962C8B-B14F-4D97-AF65-F5344CB8AC3E}">
        <p14:creationId xmlns:p14="http://schemas.microsoft.com/office/powerpoint/2010/main" val="3742163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426150-7E6C-B07B-38DC-C74BE4456875}"/>
              </a:ext>
            </a:extLst>
          </p:cNvPr>
          <p:cNvSpPr>
            <a:spLocks noGrp="1"/>
          </p:cNvSpPr>
          <p:nvPr>
            <p:ph idx="1"/>
          </p:nvPr>
        </p:nvSpPr>
        <p:spPr>
          <a:xfrm>
            <a:off x="838200" y="335902"/>
            <a:ext cx="10515600" cy="5841061"/>
          </a:xfrm>
        </p:spPr>
        <p:txBody>
          <a:bodyPr>
            <a:normAutofit fontScale="77500" lnSpcReduction="20000"/>
          </a:bodyPr>
          <a:lstStyle/>
          <a:p>
            <a:endParaRPr lang="en-US" b="1" i="0" dirty="0">
              <a:solidFill>
                <a:srgbClr val="000000"/>
              </a:solidFill>
              <a:effectLst/>
              <a:latin typeface="ff1"/>
            </a:endParaRPr>
          </a:p>
          <a:p>
            <a:r>
              <a:rPr lang="en-US" b="1" i="0" dirty="0">
                <a:solidFill>
                  <a:srgbClr val="000000"/>
                </a:solidFill>
                <a:effectLst/>
                <a:latin typeface="ff1"/>
              </a:rPr>
              <a:t>The arrow keys – move the cursor  </a:t>
            </a:r>
          </a:p>
          <a:p>
            <a:r>
              <a:rPr lang="en-US" b="1" i="0" dirty="0">
                <a:solidFill>
                  <a:srgbClr val="000000"/>
                </a:solidFill>
                <a:effectLst/>
                <a:latin typeface="ff1"/>
              </a:rPr>
              <a:t>j – move the cursor down</a:t>
            </a:r>
          </a:p>
          <a:p>
            <a:r>
              <a:rPr lang="en-US" b="1" i="0" dirty="0">
                <a:solidFill>
                  <a:srgbClr val="000000"/>
                </a:solidFill>
                <a:effectLst/>
                <a:latin typeface="ff1"/>
              </a:rPr>
              <a:t>k – move the cursor up</a:t>
            </a:r>
          </a:p>
          <a:p>
            <a:r>
              <a:rPr lang="en-US" b="1" i="0" dirty="0">
                <a:solidFill>
                  <a:srgbClr val="000000"/>
                </a:solidFill>
                <a:effectLst/>
                <a:latin typeface="ff1"/>
              </a:rPr>
              <a:t>h – move the cursor right</a:t>
            </a:r>
          </a:p>
          <a:p>
            <a:r>
              <a:rPr lang="en-US" b="1" i="0" dirty="0">
                <a:solidFill>
                  <a:srgbClr val="000000"/>
                </a:solidFill>
                <a:effectLst/>
                <a:latin typeface="ff1"/>
              </a:rPr>
              <a:t>l – move the cursor left</a:t>
            </a:r>
          </a:p>
          <a:p>
            <a:r>
              <a:rPr lang="en-US" b="1" i="0" dirty="0">
                <a:solidFill>
                  <a:srgbClr val="000000"/>
                </a:solidFill>
                <a:effectLst/>
                <a:latin typeface="ff1"/>
              </a:rPr>
              <a:t>$ - move the cursor to the end of the line you are on</a:t>
            </a:r>
          </a:p>
          <a:p>
            <a:r>
              <a:rPr lang="en-US" b="1" i="0" dirty="0">
                <a:solidFill>
                  <a:srgbClr val="000000"/>
                </a:solidFill>
                <a:effectLst/>
                <a:latin typeface="ff1"/>
              </a:rPr>
              <a:t>^ - move the cursor to the start of the line you are on</a:t>
            </a:r>
          </a:p>
          <a:p>
            <a:r>
              <a:rPr lang="en-US" b="1" i="0" dirty="0" err="1">
                <a:solidFill>
                  <a:srgbClr val="000000"/>
                </a:solidFill>
                <a:effectLst/>
                <a:latin typeface="ff1"/>
              </a:rPr>
              <a:t>nG</a:t>
            </a:r>
            <a:r>
              <a:rPr lang="en-US" b="1" i="0" dirty="0">
                <a:solidFill>
                  <a:srgbClr val="000000"/>
                </a:solidFill>
                <a:effectLst/>
                <a:latin typeface="ff1"/>
              </a:rPr>
              <a:t> – move to the nth line, for example, 6G will take you to line 6</a:t>
            </a:r>
          </a:p>
          <a:p>
            <a:r>
              <a:rPr lang="en-US" b="1" i="0" dirty="0">
                <a:solidFill>
                  <a:srgbClr val="000000"/>
                </a:solidFill>
                <a:effectLst/>
                <a:latin typeface="ff1"/>
              </a:rPr>
              <a:t>G – move to the final line in the text</a:t>
            </a:r>
          </a:p>
          <a:p>
            <a:r>
              <a:rPr lang="en-US" b="1" i="0" dirty="0">
                <a:solidFill>
                  <a:srgbClr val="000000"/>
                </a:solidFill>
                <a:effectLst/>
                <a:latin typeface="ff1"/>
              </a:rPr>
              <a:t>w – move to the start of the next word</a:t>
            </a:r>
          </a:p>
          <a:p>
            <a:r>
              <a:rPr lang="en-US" b="1" i="0" dirty="0" err="1">
                <a:solidFill>
                  <a:srgbClr val="000000"/>
                </a:solidFill>
                <a:effectLst/>
                <a:latin typeface="ff1"/>
              </a:rPr>
              <a:t>nw</a:t>
            </a:r>
            <a:r>
              <a:rPr lang="en-US" b="1" i="0" dirty="0">
                <a:solidFill>
                  <a:srgbClr val="000000"/>
                </a:solidFill>
                <a:effectLst/>
                <a:latin typeface="ff1"/>
              </a:rPr>
              <a:t> – move forwards an amount of words, for example, 4w will move forward 4 words </a:t>
            </a:r>
          </a:p>
          <a:p>
            <a:r>
              <a:rPr lang="en-US" b="1" i="0" dirty="0">
                <a:solidFill>
                  <a:srgbClr val="000000"/>
                </a:solidFill>
                <a:effectLst/>
                <a:latin typeface="ff1"/>
              </a:rPr>
              <a:t>b – go back to the start of the last word</a:t>
            </a:r>
          </a:p>
          <a:p>
            <a:r>
              <a:rPr lang="en-US" b="1" i="0" dirty="0" err="1">
                <a:solidFill>
                  <a:srgbClr val="000000"/>
                </a:solidFill>
                <a:effectLst/>
                <a:latin typeface="ff1"/>
              </a:rPr>
              <a:t>nb</a:t>
            </a:r>
            <a:r>
              <a:rPr lang="en-US" b="1" i="0" dirty="0">
                <a:solidFill>
                  <a:srgbClr val="000000"/>
                </a:solidFill>
                <a:effectLst/>
                <a:latin typeface="ff1"/>
              </a:rPr>
              <a:t> – go back to the specified word</a:t>
            </a:r>
          </a:p>
          <a:p>
            <a:r>
              <a:rPr lang="en-US" b="1" i="0" dirty="0">
                <a:solidFill>
                  <a:srgbClr val="000000"/>
                </a:solidFill>
                <a:effectLst/>
                <a:latin typeface="ff1"/>
              </a:rPr>
              <a:t>{- - go back a paragraph</a:t>
            </a:r>
          </a:p>
          <a:p>
            <a:r>
              <a:rPr lang="en-US" b="1" i="0" dirty="0">
                <a:solidFill>
                  <a:srgbClr val="000000"/>
                </a:solidFill>
                <a:effectLst/>
                <a:latin typeface="ff1"/>
              </a:rPr>
              <a:t>}- go forward a paragraph</a:t>
            </a:r>
            <a:endParaRPr lang="en-IN" b="1" dirty="0"/>
          </a:p>
        </p:txBody>
      </p:sp>
    </p:spTree>
    <p:extLst>
      <p:ext uri="{BB962C8B-B14F-4D97-AF65-F5344CB8AC3E}">
        <p14:creationId xmlns:p14="http://schemas.microsoft.com/office/powerpoint/2010/main" val="2310414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52B36-C0D2-4EE8-3C61-DC4CD16325A2}"/>
              </a:ext>
            </a:extLst>
          </p:cNvPr>
          <p:cNvSpPr>
            <a:spLocks noGrp="1"/>
          </p:cNvSpPr>
          <p:nvPr>
            <p:ph type="title"/>
          </p:nvPr>
        </p:nvSpPr>
        <p:spPr/>
        <p:txBody>
          <a:bodyPr/>
          <a:lstStyle/>
          <a:p>
            <a:r>
              <a:rPr lang="en-US" b="1" dirty="0"/>
              <a:t>Delete Content</a:t>
            </a:r>
            <a:endParaRPr lang="en-IN" b="1" dirty="0"/>
          </a:p>
        </p:txBody>
      </p:sp>
      <p:sp>
        <p:nvSpPr>
          <p:cNvPr id="3" name="Content Placeholder 2">
            <a:extLst>
              <a:ext uri="{FF2B5EF4-FFF2-40B4-BE49-F238E27FC236}">
                <a16:creationId xmlns:a16="http://schemas.microsoft.com/office/drawing/2014/main" id="{9581F1B4-2DB1-1026-45FD-509493BAFFD7}"/>
              </a:ext>
            </a:extLst>
          </p:cNvPr>
          <p:cNvSpPr>
            <a:spLocks noGrp="1"/>
          </p:cNvSpPr>
          <p:nvPr>
            <p:ph idx="1"/>
          </p:nvPr>
        </p:nvSpPr>
        <p:spPr/>
        <p:txBody>
          <a:bodyPr/>
          <a:lstStyle/>
          <a:p>
            <a:r>
              <a:rPr lang="en-US" dirty="0"/>
              <a:t>There are loads of ways to navigate vi and some of then, the n commands, let you specify a number. </a:t>
            </a:r>
          </a:p>
          <a:p>
            <a:r>
              <a:rPr lang="en-US" dirty="0"/>
              <a:t>Deleting works the same way and there are a few delete commands that let us add in movement commands so that we can specify what is to be deleted. </a:t>
            </a:r>
          </a:p>
          <a:p>
            <a:r>
              <a:rPr lang="en-US" dirty="0"/>
              <a:t>Using your open file, play around with the following delete</a:t>
            </a:r>
            <a:endParaRPr lang="en-IN" dirty="0"/>
          </a:p>
        </p:txBody>
      </p:sp>
    </p:spTree>
    <p:extLst>
      <p:ext uri="{BB962C8B-B14F-4D97-AF65-F5344CB8AC3E}">
        <p14:creationId xmlns:p14="http://schemas.microsoft.com/office/powerpoint/2010/main" val="4231306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426150-7E6C-B07B-38DC-C74BE4456875}"/>
              </a:ext>
            </a:extLst>
          </p:cNvPr>
          <p:cNvSpPr>
            <a:spLocks noGrp="1"/>
          </p:cNvSpPr>
          <p:nvPr>
            <p:ph idx="1"/>
          </p:nvPr>
        </p:nvSpPr>
        <p:spPr>
          <a:xfrm>
            <a:off x="838200" y="335902"/>
            <a:ext cx="10515600" cy="5841061"/>
          </a:xfrm>
        </p:spPr>
        <p:txBody>
          <a:bodyPr>
            <a:normAutofit/>
          </a:bodyPr>
          <a:lstStyle/>
          <a:p>
            <a:r>
              <a:rPr lang="en-US" b="0" i="0" dirty="0">
                <a:solidFill>
                  <a:srgbClr val="000000"/>
                </a:solidFill>
                <a:effectLst/>
                <a:latin typeface="ff1"/>
              </a:rPr>
              <a:t>commands and see how they work:</a:t>
            </a:r>
          </a:p>
          <a:p>
            <a:endParaRPr lang="en-US" b="0" i="0" dirty="0">
              <a:solidFill>
                <a:srgbClr val="000000"/>
              </a:solidFill>
              <a:effectLst/>
              <a:latin typeface="ff1"/>
            </a:endParaRPr>
          </a:p>
          <a:p>
            <a:r>
              <a:rPr lang="en-US" b="0" i="0" dirty="0">
                <a:solidFill>
                  <a:srgbClr val="000000"/>
                </a:solidFill>
                <a:effectLst/>
                <a:latin typeface="ff1"/>
              </a:rPr>
              <a:t>x – deletes one character </a:t>
            </a:r>
          </a:p>
          <a:p>
            <a:r>
              <a:rPr lang="en-US" b="0" i="0" dirty="0" err="1">
                <a:solidFill>
                  <a:srgbClr val="000000"/>
                </a:solidFill>
                <a:effectLst/>
                <a:latin typeface="ff1"/>
              </a:rPr>
              <a:t>nx</a:t>
            </a:r>
            <a:r>
              <a:rPr lang="en-US" b="0" i="0" dirty="0">
                <a:solidFill>
                  <a:srgbClr val="000000"/>
                </a:solidFill>
                <a:effectLst/>
                <a:latin typeface="ff1"/>
              </a:rPr>
              <a:t> – deletes the number of characters specified</a:t>
            </a:r>
          </a:p>
          <a:p>
            <a:r>
              <a:rPr lang="en-US" b="0" i="0" dirty="0">
                <a:solidFill>
                  <a:srgbClr val="000000"/>
                </a:solidFill>
                <a:effectLst/>
                <a:latin typeface="ff1"/>
              </a:rPr>
              <a:t>dd – deletes the line you are on</a:t>
            </a:r>
          </a:p>
          <a:p>
            <a:r>
              <a:rPr lang="en-US" b="0" i="0" dirty="0" err="1">
                <a:solidFill>
                  <a:srgbClr val="000000"/>
                </a:solidFill>
                <a:effectLst/>
                <a:latin typeface="ff1"/>
              </a:rPr>
              <a:t>dn</a:t>
            </a:r>
            <a:r>
              <a:rPr lang="en-US" b="0" i="0" dirty="0">
                <a:solidFill>
                  <a:srgbClr val="000000"/>
                </a:solidFill>
                <a:effectLst/>
                <a:latin typeface="ff1"/>
              </a:rPr>
              <a:t> – delete to where the n command would take you, i.e. d6w will</a:t>
            </a:r>
          </a:p>
          <a:p>
            <a:pPr marL="0" indent="0">
              <a:buNone/>
            </a:pPr>
            <a:r>
              <a:rPr lang="en-US" b="0" i="0" dirty="0">
                <a:solidFill>
                  <a:srgbClr val="000000"/>
                </a:solidFill>
                <a:effectLst/>
                <a:latin typeface="ff1"/>
              </a:rPr>
              <a:t>   delete 6 words</a:t>
            </a:r>
            <a:endParaRPr lang="en-IN" b="1" dirty="0"/>
          </a:p>
        </p:txBody>
      </p:sp>
    </p:spTree>
    <p:extLst>
      <p:ext uri="{BB962C8B-B14F-4D97-AF65-F5344CB8AC3E}">
        <p14:creationId xmlns:p14="http://schemas.microsoft.com/office/powerpoint/2010/main" val="3021450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8FBE3-2105-A28A-3B4C-9300CEA43F24}"/>
              </a:ext>
            </a:extLst>
          </p:cNvPr>
          <p:cNvSpPr>
            <a:spLocks noGrp="1"/>
          </p:cNvSpPr>
          <p:nvPr>
            <p:ph type="title"/>
          </p:nvPr>
        </p:nvSpPr>
        <p:spPr/>
        <p:txBody>
          <a:bodyPr/>
          <a:lstStyle/>
          <a:p>
            <a:r>
              <a:rPr lang="en-US" b="1" dirty="0"/>
              <a:t>Undo</a:t>
            </a:r>
            <a:endParaRPr lang="en-IN" b="1" dirty="0"/>
          </a:p>
        </p:txBody>
      </p:sp>
      <p:sp>
        <p:nvSpPr>
          <p:cNvPr id="3" name="Content Placeholder 2">
            <a:extLst>
              <a:ext uri="{FF2B5EF4-FFF2-40B4-BE49-F238E27FC236}">
                <a16:creationId xmlns:a16="http://schemas.microsoft.com/office/drawing/2014/main" id="{B584E5CF-56DC-9CC0-6437-6C7C456CAF12}"/>
              </a:ext>
            </a:extLst>
          </p:cNvPr>
          <p:cNvSpPr>
            <a:spLocks noGrp="1"/>
          </p:cNvSpPr>
          <p:nvPr>
            <p:ph idx="1"/>
          </p:nvPr>
        </p:nvSpPr>
        <p:spPr/>
        <p:txBody>
          <a:bodyPr/>
          <a:lstStyle/>
          <a:p>
            <a:pPr marL="0" indent="0">
              <a:buNone/>
            </a:pPr>
            <a:r>
              <a:rPr lang="en-US" dirty="0"/>
              <a:t>To undo a change in vi, including a deletion, is easy:</a:t>
            </a:r>
          </a:p>
          <a:p>
            <a:pPr marL="0" indent="0">
              <a:buNone/>
            </a:pPr>
            <a:endParaRPr lang="en-US" dirty="0"/>
          </a:p>
          <a:p>
            <a:r>
              <a:rPr lang="en-US" dirty="0"/>
              <a:t>u (lower case) – undoes the previous action and you can keep pressing it to undo several actions</a:t>
            </a:r>
          </a:p>
          <a:p>
            <a:r>
              <a:rPr lang="en-US" dirty="0"/>
              <a:t>U (capital) – undoes all the changes to the line you are on</a:t>
            </a:r>
            <a:endParaRPr lang="en-IN" dirty="0"/>
          </a:p>
        </p:txBody>
      </p:sp>
    </p:spTree>
    <p:extLst>
      <p:ext uri="{BB962C8B-B14F-4D97-AF65-F5344CB8AC3E}">
        <p14:creationId xmlns:p14="http://schemas.microsoft.com/office/powerpoint/2010/main" val="38042053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125971-3B54-56B4-567C-D92397899F05}"/>
              </a:ext>
            </a:extLst>
          </p:cNvPr>
          <p:cNvSpPr>
            <a:spLocks noGrp="1"/>
          </p:cNvSpPr>
          <p:nvPr>
            <p:ph idx="1"/>
          </p:nvPr>
        </p:nvSpPr>
        <p:spPr>
          <a:xfrm>
            <a:off x="838200" y="1362269"/>
            <a:ext cx="10515600" cy="4814694"/>
          </a:xfrm>
        </p:spPr>
        <p:txBody>
          <a:bodyPr/>
          <a:lstStyle/>
          <a:p>
            <a:pPr marL="0" indent="0">
              <a:buNone/>
            </a:pPr>
            <a:r>
              <a:rPr lang="en-US" dirty="0"/>
              <a:t>Exercises</a:t>
            </a:r>
          </a:p>
          <a:p>
            <a:pPr marL="0" indent="0">
              <a:buNone/>
            </a:pPr>
            <a:r>
              <a:rPr lang="en-US" dirty="0"/>
              <a:t>1. Add all the commands we study in the commands file with their description. </a:t>
            </a:r>
          </a:p>
          <a:p>
            <a:pPr marL="0" indent="0">
              <a:buNone/>
            </a:pPr>
            <a:r>
              <a:rPr lang="en-US" dirty="0"/>
              <a:t>2. Save the file and then try to view it using cat and less</a:t>
            </a:r>
          </a:p>
          <a:p>
            <a:pPr marL="0" indent="0">
              <a:buNone/>
            </a:pPr>
            <a:r>
              <a:rPr lang="en-US" dirty="0"/>
              <a:t>3. Access the file in vi and add more content</a:t>
            </a:r>
          </a:p>
          <a:p>
            <a:pPr marL="0" indent="0">
              <a:buNone/>
            </a:pPr>
            <a:r>
              <a:rPr lang="en-US" dirty="0"/>
              <a:t>4. Use all the movement commands to navigate around your file</a:t>
            </a:r>
          </a:p>
          <a:p>
            <a:pPr marL="0" indent="0">
              <a:buNone/>
            </a:pPr>
            <a:r>
              <a:rPr lang="en-US" dirty="0"/>
              <a:t>5. Play with the delete commands, seeing how they all work </a:t>
            </a:r>
          </a:p>
          <a:p>
            <a:pPr marL="0" indent="0">
              <a:buNone/>
            </a:pPr>
            <a:r>
              <a:rPr lang="en-US" dirty="0"/>
              <a:t>6. Undo one or more of the changes you have made</a:t>
            </a:r>
            <a:endParaRPr lang="en-IN" dirty="0"/>
          </a:p>
        </p:txBody>
      </p:sp>
    </p:spTree>
    <p:extLst>
      <p:ext uri="{BB962C8B-B14F-4D97-AF65-F5344CB8AC3E}">
        <p14:creationId xmlns:p14="http://schemas.microsoft.com/office/powerpoint/2010/main" val="391353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44EDA7-9EC6-A115-4FEB-7FAE2F0FBC78}"/>
              </a:ext>
            </a:extLst>
          </p:cNvPr>
          <p:cNvSpPr>
            <a:spLocks noGrp="1"/>
          </p:cNvSpPr>
          <p:nvPr>
            <p:ph idx="1"/>
          </p:nvPr>
        </p:nvSpPr>
        <p:spPr>
          <a:xfrm>
            <a:off x="838200" y="1362269"/>
            <a:ext cx="10515600" cy="4814694"/>
          </a:xfrm>
        </p:spPr>
        <p:txBody>
          <a:bodyPr/>
          <a:lstStyle/>
          <a:p>
            <a:r>
              <a:rPr lang="en-US" dirty="0"/>
              <a:t>To run vi, simply type one command line argument containing the file name that you want to edit:</a:t>
            </a:r>
          </a:p>
          <a:p>
            <a:r>
              <a:rPr lang="en-US" dirty="0"/>
              <a:t>vi &lt;name of file&gt;</a:t>
            </a:r>
          </a:p>
          <a:p>
            <a:r>
              <a:rPr lang="en-US" dirty="0"/>
              <a:t>if you don’t specify a filename, you can open it from within but it is much easier to simply close vi down and start again. </a:t>
            </a:r>
          </a:p>
          <a:p>
            <a:r>
              <a:rPr lang="en-US" dirty="0"/>
              <a:t>Rather than going into reams of explanations about how vi works, I am going to simplify it with some instructions for things to type in. Go ahead and open the Linux stuff directory you created earlier.</a:t>
            </a:r>
            <a:endParaRPr lang="en-IN" dirty="0"/>
          </a:p>
        </p:txBody>
      </p:sp>
    </p:spTree>
    <p:extLst>
      <p:ext uri="{BB962C8B-B14F-4D97-AF65-F5344CB8AC3E}">
        <p14:creationId xmlns:p14="http://schemas.microsoft.com/office/powerpoint/2010/main" val="1994871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2A76A-4022-F86D-BFEE-19176A1EF4DD}"/>
              </a:ext>
            </a:extLst>
          </p:cNvPr>
          <p:cNvSpPr>
            <a:spLocks noGrp="1"/>
          </p:cNvSpPr>
          <p:nvPr>
            <p:ph type="title"/>
          </p:nvPr>
        </p:nvSpPr>
        <p:spPr>
          <a:xfrm>
            <a:off x="1038728" y="2056953"/>
            <a:ext cx="9741566" cy="3012352"/>
          </a:xfrm>
        </p:spPr>
        <p:txBody>
          <a:bodyPr>
            <a:normAutofit/>
          </a:bodyPr>
          <a:lstStyle/>
          <a:p>
            <a:r>
              <a:rPr lang="en-US" dirty="0"/>
              <a:t>Lecture17</a:t>
            </a:r>
            <a:br>
              <a:rPr lang="en-US" dirty="0"/>
            </a:br>
            <a:r>
              <a:rPr lang="en-US" dirty="0"/>
              <a:t>Test1</a:t>
            </a:r>
            <a:br>
              <a:rPr lang="en-US" dirty="0"/>
            </a:br>
            <a:r>
              <a:rPr lang="en-US" dirty="0"/>
              <a:t>Test2</a:t>
            </a:r>
            <a:endParaRPr lang="en-IN" dirty="0"/>
          </a:p>
        </p:txBody>
      </p:sp>
    </p:spTree>
    <p:extLst>
      <p:ext uri="{BB962C8B-B14F-4D97-AF65-F5344CB8AC3E}">
        <p14:creationId xmlns:p14="http://schemas.microsoft.com/office/powerpoint/2010/main" val="1884078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44EDA7-9EC6-A115-4FEB-7FAE2F0FBC78}"/>
              </a:ext>
            </a:extLst>
          </p:cNvPr>
          <p:cNvSpPr>
            <a:spLocks noGrp="1"/>
          </p:cNvSpPr>
          <p:nvPr>
            <p:ph idx="1"/>
          </p:nvPr>
        </p:nvSpPr>
        <p:spPr>
          <a:xfrm>
            <a:off x="838200" y="1362269"/>
            <a:ext cx="10515600" cy="4814694"/>
          </a:xfrm>
        </p:spPr>
        <p:txBody>
          <a:bodyPr/>
          <a:lstStyle/>
          <a:p>
            <a:r>
              <a:rPr lang="en-US" dirty="0"/>
              <a:t>To run vi, simply type one command line argument containing the file name that you want to edit:</a:t>
            </a:r>
          </a:p>
          <a:p>
            <a:r>
              <a:rPr lang="en-US" dirty="0"/>
              <a:t>vi &lt;name of file&gt;</a:t>
            </a:r>
          </a:p>
          <a:p>
            <a:r>
              <a:rPr lang="en-US" dirty="0"/>
              <a:t>if you don’t specify a filename, you can open it from within but it is much easier to simply close vi down and start again. </a:t>
            </a:r>
          </a:p>
          <a:p>
            <a:r>
              <a:rPr lang="en-US" dirty="0"/>
              <a:t>Rather than going into reams of explanations about how vi works, I am going to simplify it with some instructions for things to type in. Go ahead and open the Linux stuff directory you created earlier.</a:t>
            </a:r>
            <a:endParaRPr lang="en-IN" dirty="0"/>
          </a:p>
        </p:txBody>
      </p:sp>
      <p:pic>
        <p:nvPicPr>
          <p:cNvPr id="4" name="Picture 3">
            <a:extLst>
              <a:ext uri="{FF2B5EF4-FFF2-40B4-BE49-F238E27FC236}">
                <a16:creationId xmlns:a16="http://schemas.microsoft.com/office/drawing/2014/main" id="{0244B169-48D1-BF7F-03A9-1277AB56291B}"/>
              </a:ext>
            </a:extLst>
          </p:cNvPr>
          <p:cNvPicPr>
            <a:picLocks noChangeAspect="1"/>
          </p:cNvPicPr>
          <p:nvPr/>
        </p:nvPicPr>
        <p:blipFill>
          <a:blip r:embed="rId2"/>
          <a:stretch>
            <a:fillRect/>
          </a:stretch>
        </p:blipFill>
        <p:spPr>
          <a:xfrm>
            <a:off x="838200" y="440260"/>
            <a:ext cx="10434782" cy="5977479"/>
          </a:xfrm>
          <a:prstGeom prst="rect">
            <a:avLst/>
          </a:prstGeom>
        </p:spPr>
      </p:pic>
    </p:spTree>
    <p:extLst>
      <p:ext uri="{BB962C8B-B14F-4D97-AF65-F5344CB8AC3E}">
        <p14:creationId xmlns:p14="http://schemas.microsoft.com/office/powerpoint/2010/main" val="423144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6585C-DE21-578C-7A08-47CA6A7ACF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851A1CD-DF33-0077-EC86-CCEFE3EECCE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4CAE487-9224-F134-333F-34E92BDCB1C4}"/>
              </a:ext>
            </a:extLst>
          </p:cNvPr>
          <p:cNvPicPr>
            <a:picLocks noChangeAspect="1"/>
          </p:cNvPicPr>
          <p:nvPr/>
        </p:nvPicPr>
        <p:blipFill>
          <a:blip r:embed="rId2"/>
          <a:stretch>
            <a:fillRect/>
          </a:stretch>
        </p:blipFill>
        <p:spPr>
          <a:xfrm>
            <a:off x="1134237" y="868458"/>
            <a:ext cx="8245555" cy="5121084"/>
          </a:xfrm>
          <a:prstGeom prst="rect">
            <a:avLst/>
          </a:prstGeom>
        </p:spPr>
      </p:pic>
    </p:spTree>
    <p:extLst>
      <p:ext uri="{BB962C8B-B14F-4D97-AF65-F5344CB8AC3E}">
        <p14:creationId xmlns:p14="http://schemas.microsoft.com/office/powerpoint/2010/main" val="3626951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AC02D-D8A5-1B82-665E-85C81E5058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695D147-FE60-6583-E782-D971B3B7F832}"/>
              </a:ext>
            </a:extLst>
          </p:cNvPr>
          <p:cNvSpPr>
            <a:spLocks noGrp="1"/>
          </p:cNvSpPr>
          <p:nvPr>
            <p:ph idx="1"/>
          </p:nvPr>
        </p:nvSpPr>
        <p:spPr/>
        <p:txBody>
          <a:bodyPr>
            <a:normAutofit/>
          </a:bodyPr>
          <a:lstStyle/>
          <a:p>
            <a:r>
              <a:rPr lang="en-US" dirty="0"/>
              <a:t>You will be in the edit mode.</a:t>
            </a:r>
          </a:p>
          <a:p>
            <a:r>
              <a:rPr lang="en-US" dirty="0"/>
              <a:t>you  need to enter Insert mode, just by pressing </a:t>
            </a:r>
            <a:r>
              <a:rPr lang="en-US" dirty="0" err="1"/>
              <a:t>i</a:t>
            </a:r>
            <a:r>
              <a:rPr lang="en-US" dirty="0"/>
              <a:t> on your keyboard.</a:t>
            </a:r>
          </a:p>
          <a:p>
            <a:r>
              <a:rPr lang="en-US" dirty="0"/>
              <a:t>Type in a few lines of text and then press the Esc button this puts you back in Edit mode. </a:t>
            </a:r>
          </a:p>
          <a:p>
            <a:pPr marL="0" indent="0">
              <a:buNone/>
            </a:pPr>
            <a:endParaRPr lang="en-IN" dirty="0"/>
          </a:p>
        </p:txBody>
      </p:sp>
    </p:spTree>
    <p:extLst>
      <p:ext uri="{BB962C8B-B14F-4D97-AF65-F5344CB8AC3E}">
        <p14:creationId xmlns:p14="http://schemas.microsoft.com/office/powerpoint/2010/main" val="1763647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1A37-C967-EC38-FA31-CAD74F688145}"/>
              </a:ext>
            </a:extLst>
          </p:cNvPr>
          <p:cNvSpPr>
            <a:spLocks noGrp="1"/>
          </p:cNvSpPr>
          <p:nvPr>
            <p:ph type="title"/>
          </p:nvPr>
        </p:nvSpPr>
        <p:spPr/>
        <p:txBody>
          <a:bodyPr/>
          <a:lstStyle/>
          <a:p>
            <a:r>
              <a:rPr lang="en-US" dirty="0"/>
              <a:t>Save and Edit</a:t>
            </a:r>
            <a:endParaRPr lang="en-IN" dirty="0"/>
          </a:p>
        </p:txBody>
      </p:sp>
      <p:sp>
        <p:nvSpPr>
          <p:cNvPr id="3" name="Content Placeholder 2">
            <a:extLst>
              <a:ext uri="{FF2B5EF4-FFF2-40B4-BE49-F238E27FC236}">
                <a16:creationId xmlns:a16="http://schemas.microsoft.com/office/drawing/2014/main" id="{65A72B9C-0F07-79C4-1E83-31D522A62A4B}"/>
              </a:ext>
            </a:extLst>
          </p:cNvPr>
          <p:cNvSpPr>
            <a:spLocks noGrp="1"/>
          </p:cNvSpPr>
          <p:nvPr>
            <p:ph idx="1"/>
          </p:nvPr>
        </p:nvSpPr>
        <p:spPr/>
        <p:txBody>
          <a:bodyPr>
            <a:normAutofit fontScale="92500" lnSpcReduction="10000"/>
          </a:bodyPr>
          <a:lstStyle/>
          <a:p>
            <a:r>
              <a:rPr lang="en-US" dirty="0"/>
              <a:t>You can do this in a few ways but they all do the same so go with what works for you. First, ensure you are still in Edit mode then use one of these: </a:t>
            </a:r>
          </a:p>
          <a:p>
            <a:r>
              <a:rPr lang="en-US" dirty="0"/>
              <a:t>ZZ (use capital letters) – save and exit:</a:t>
            </a:r>
          </a:p>
          <a:p>
            <a:r>
              <a:rPr lang="en-US" dirty="0"/>
              <a:t>:q! – exit, discarding any changes made since the file was last saved</a:t>
            </a:r>
          </a:p>
          <a:p>
            <a:r>
              <a:rPr lang="en-US" dirty="0"/>
              <a:t>:w – save but do not exit</a:t>
            </a:r>
          </a:p>
          <a:p>
            <a:r>
              <a:rPr lang="en-US" dirty="0"/>
              <a:t>:</a:t>
            </a:r>
            <a:r>
              <a:rPr lang="en-US" dirty="0" err="1"/>
              <a:t>wq</a:t>
            </a:r>
            <a:r>
              <a:rPr lang="en-US" dirty="0"/>
              <a:t> – save and exit</a:t>
            </a:r>
          </a:p>
          <a:p>
            <a:pPr marL="0" indent="0">
              <a:buNone/>
            </a:pPr>
            <a:r>
              <a:rPr lang="en-US" b="0" i="0" dirty="0">
                <a:solidFill>
                  <a:srgbClr val="000000"/>
                </a:solidFill>
                <a:effectLst/>
                <a:latin typeface="ff1"/>
              </a:rPr>
              <a:t>any command that starts with the colon requires that you press enter after inputting the command.</a:t>
            </a:r>
            <a:endParaRPr lang="en-US" dirty="0"/>
          </a:p>
          <a:p>
            <a:endParaRPr lang="en-IN" dirty="0"/>
          </a:p>
        </p:txBody>
      </p:sp>
    </p:spTree>
    <p:extLst>
      <p:ext uri="{BB962C8B-B14F-4D97-AF65-F5344CB8AC3E}">
        <p14:creationId xmlns:p14="http://schemas.microsoft.com/office/powerpoint/2010/main" val="1158310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E2B3B-C5B2-83E7-1A99-4F65595E5758}"/>
              </a:ext>
            </a:extLst>
          </p:cNvPr>
          <p:cNvSpPr>
            <a:spLocks noGrp="1"/>
          </p:cNvSpPr>
          <p:nvPr>
            <p:ph type="title"/>
          </p:nvPr>
        </p:nvSpPr>
        <p:spPr/>
        <p:txBody>
          <a:bodyPr/>
          <a:lstStyle/>
          <a:p>
            <a:r>
              <a:rPr lang="en-IN" b="1" i="0" dirty="0">
                <a:solidFill>
                  <a:srgbClr val="000000"/>
                </a:solidFill>
                <a:effectLst/>
                <a:latin typeface="ff0"/>
              </a:rPr>
              <a:t>Viewing Files</a:t>
            </a:r>
            <a:endParaRPr lang="en-IN" dirty="0"/>
          </a:p>
        </p:txBody>
      </p:sp>
      <p:sp>
        <p:nvSpPr>
          <p:cNvPr id="3" name="Content Placeholder 2">
            <a:extLst>
              <a:ext uri="{FF2B5EF4-FFF2-40B4-BE49-F238E27FC236}">
                <a16:creationId xmlns:a16="http://schemas.microsoft.com/office/drawing/2014/main" id="{659BCDE8-33B6-9DEA-29A4-EC9005720AC5}"/>
              </a:ext>
            </a:extLst>
          </p:cNvPr>
          <p:cNvSpPr>
            <a:spLocks noGrp="1"/>
          </p:cNvSpPr>
          <p:nvPr>
            <p:ph idx="1"/>
          </p:nvPr>
        </p:nvSpPr>
        <p:spPr/>
        <p:txBody>
          <a:bodyPr>
            <a:normAutofit lnSpcReduction="10000"/>
          </a:bodyPr>
          <a:lstStyle/>
          <a:p>
            <a:r>
              <a:rPr lang="en-US" dirty="0"/>
              <a:t>vi is, essentially, a text editor but you can view files with it as well. However, there are two more commands that you can use which are better. </a:t>
            </a:r>
          </a:p>
          <a:p>
            <a:r>
              <a:rPr lang="en-US" dirty="0"/>
              <a:t>The first is </a:t>
            </a:r>
            <a:r>
              <a:rPr lang="en-US" b="1" dirty="0"/>
              <a:t>cat</a:t>
            </a:r>
            <a:r>
              <a:rPr lang="en-US" dirty="0"/>
              <a:t>, short for concatenate and it is used for joining files together; in its basic form, you can view files with it. Type in the following using the name of the file you just created.</a:t>
            </a:r>
          </a:p>
          <a:p>
            <a:r>
              <a:rPr lang="en-US" dirty="0"/>
              <a:t>This command is fine when you don’t have a large file but if you do, you won’t be able to read the contents very easily so we use a different command; less </a:t>
            </a:r>
          </a:p>
          <a:p>
            <a:endParaRPr lang="en-US" dirty="0"/>
          </a:p>
          <a:p>
            <a:endParaRPr lang="en-IN" dirty="0"/>
          </a:p>
        </p:txBody>
      </p:sp>
    </p:spTree>
    <p:extLst>
      <p:ext uri="{BB962C8B-B14F-4D97-AF65-F5344CB8AC3E}">
        <p14:creationId xmlns:p14="http://schemas.microsoft.com/office/powerpoint/2010/main" val="3235772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E13E-7180-E802-249E-5A161FE7A6C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EFFF91A-0842-06BD-FCE3-AFD5530676E9}"/>
              </a:ext>
            </a:extLst>
          </p:cNvPr>
          <p:cNvSpPr>
            <a:spLocks noGrp="1"/>
          </p:cNvSpPr>
          <p:nvPr>
            <p:ph idx="1"/>
          </p:nvPr>
        </p:nvSpPr>
        <p:spPr/>
        <p:txBody>
          <a:bodyPr>
            <a:normAutofit/>
          </a:bodyPr>
          <a:lstStyle/>
          <a:p>
            <a:r>
              <a:rPr lang="en-US" dirty="0"/>
              <a:t>less &lt;filename&gt;</a:t>
            </a:r>
          </a:p>
          <a:p>
            <a:r>
              <a:rPr lang="en-US" dirty="0"/>
              <a:t>This lets you move around a file using the up and down arrow keys or by using the spacebar to move on a page or pressing b to go back. Pressing q will exit you out of the file. Less allows you to move up and down within a file using the arrow keys. You may go forward a whole page using the Spacebar</a:t>
            </a:r>
          </a:p>
          <a:p>
            <a:r>
              <a:rPr lang="en-US" dirty="0"/>
              <a:t> or back a page by pressing b When you are done, you can press q for quit. </a:t>
            </a:r>
            <a:endParaRPr lang="en-IN" dirty="0"/>
          </a:p>
        </p:txBody>
      </p:sp>
    </p:spTree>
    <p:extLst>
      <p:ext uri="{BB962C8B-B14F-4D97-AF65-F5344CB8AC3E}">
        <p14:creationId xmlns:p14="http://schemas.microsoft.com/office/powerpoint/2010/main" val="313567365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147</TotalTime>
  <Words>1792</Words>
  <Application>Microsoft Office PowerPoint</Application>
  <PresentationFormat>Widescreen</PresentationFormat>
  <Paragraphs>216</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ff0</vt:lpstr>
      <vt:lpstr>ff1</vt:lpstr>
      <vt:lpstr>Garamond</vt:lpstr>
      <vt:lpstr>Organic</vt:lpstr>
      <vt:lpstr>Linux File Editor (vi)</vt:lpstr>
      <vt:lpstr>PowerPoint Presentation</vt:lpstr>
      <vt:lpstr>PowerPoint Presentation</vt:lpstr>
      <vt:lpstr>PowerPoint Presentation</vt:lpstr>
      <vt:lpstr>PowerPoint Presentation</vt:lpstr>
      <vt:lpstr>PowerPoint Presentation</vt:lpstr>
      <vt:lpstr>Save and Edit</vt:lpstr>
      <vt:lpstr>Viewing Files</vt:lpstr>
      <vt:lpstr>PowerPoint Presentation</vt:lpstr>
      <vt:lpstr>Navigating in vi</vt:lpstr>
      <vt:lpstr>Navigating in vi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Delete Content</vt:lpstr>
      <vt:lpstr>PowerPoint Presentation</vt:lpstr>
      <vt:lpstr>Undo</vt:lpstr>
      <vt:lpstr>PowerPoint Presentation</vt:lpstr>
      <vt:lpstr>Lecture17 Test1 Test2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File Editor (vi)</dc:title>
  <dc:creator>aditi gedam</dc:creator>
  <cp:lastModifiedBy>aditi gedam</cp:lastModifiedBy>
  <cp:revision>4</cp:revision>
  <dcterms:created xsi:type="dcterms:W3CDTF">2023-01-24T23:42:53Z</dcterms:created>
  <dcterms:modified xsi:type="dcterms:W3CDTF">2023-02-03T03:46:07Z</dcterms:modified>
</cp:coreProperties>
</file>