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69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695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6530340" h="913129">
                <a:moveTo>
                  <a:pt x="114278" y="21357"/>
                </a:moveTo>
                <a:lnTo>
                  <a:pt x="4849012" y="913063"/>
                </a:lnTo>
                <a:lnTo>
                  <a:pt x="6529862" y="913063"/>
                </a:lnTo>
                <a:lnTo>
                  <a:pt x="114278" y="21357"/>
                </a:lnTo>
                <a:close/>
              </a:path>
              <a:path w="6530340" h="913129">
                <a:moveTo>
                  <a:pt x="876" y="0"/>
                </a:moveTo>
                <a:lnTo>
                  <a:pt x="0" y="5473"/>
                </a:lnTo>
                <a:lnTo>
                  <a:pt x="114278" y="21357"/>
                </a:lnTo>
                <a:lnTo>
                  <a:pt x="876" y="0"/>
                </a:lnTo>
                <a:close/>
              </a:path>
            </a:pathLst>
          </a:custGeom>
          <a:solidFill>
            <a:srgbClr val="E7ACA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23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4869180" h="919479">
                <a:moveTo>
                  <a:pt x="0" y="0"/>
                </a:moveTo>
                <a:lnTo>
                  <a:pt x="10566" y="6349"/>
                </a:lnTo>
                <a:lnTo>
                  <a:pt x="3825190" y="918982"/>
                </a:lnTo>
                <a:lnTo>
                  <a:pt x="4869168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4"/>
            <a:ext cx="4529328" cy="10683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472"/>
            <a:ext cx="4495141" cy="107352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273647"/>
            <a:ext cx="1753108" cy="584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470" y="945896"/>
            <a:ext cx="1116705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7887" y="1495171"/>
            <a:ext cx="11199495" cy="408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18"/>
              <a:ext cx="12191999" cy="1859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907"/>
              <a:ext cx="12191999" cy="8020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02" y="5504850"/>
              <a:ext cx="3720591" cy="124019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7359" y="2542013"/>
            <a:ext cx="9901428" cy="7422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059548" y="3657422"/>
            <a:ext cx="491363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latin typeface="Arial Black"/>
                <a:cs typeface="Arial Black"/>
              </a:rPr>
              <a:t>Linux</a:t>
            </a:r>
            <a:r>
              <a:rPr sz="3500" spc="-25" dirty="0">
                <a:latin typeface="Arial Black"/>
                <a:cs typeface="Arial Black"/>
              </a:rPr>
              <a:t> </a:t>
            </a:r>
            <a:r>
              <a:rPr sz="3500" dirty="0">
                <a:latin typeface="Arial Black"/>
                <a:cs typeface="Arial Black"/>
              </a:rPr>
              <a:t>File</a:t>
            </a:r>
            <a:r>
              <a:rPr sz="3500" spc="-35" dirty="0">
                <a:latin typeface="Arial Black"/>
                <a:cs typeface="Arial Black"/>
              </a:rPr>
              <a:t> </a:t>
            </a:r>
            <a:r>
              <a:rPr sz="3500" spc="-5" dirty="0">
                <a:latin typeface="Arial Black"/>
                <a:cs typeface="Arial Black"/>
              </a:rPr>
              <a:t>Editor</a:t>
            </a:r>
            <a:r>
              <a:rPr sz="3500" spc="-50" dirty="0">
                <a:latin typeface="Arial Black"/>
                <a:cs typeface="Arial Black"/>
              </a:rPr>
              <a:t> </a:t>
            </a:r>
            <a:r>
              <a:rPr sz="3500" spc="-5" dirty="0">
                <a:latin typeface="Arial Black"/>
                <a:cs typeface="Arial Black"/>
              </a:rPr>
              <a:t>(vi)</a:t>
            </a:r>
            <a:endParaRPr sz="3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7887" y="232409"/>
          <a:ext cx="11179810" cy="529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algn="ctr">
                        <a:lnSpc>
                          <a:spcPts val="2915"/>
                        </a:lnSpc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15"/>
                        </a:lnSpc>
                      </a:pPr>
                      <a:r>
                        <a:rPr sz="2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Delete contents</a:t>
                      </a:r>
                      <a:r>
                        <a:rPr sz="25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5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line</a:t>
                      </a:r>
                      <a:r>
                        <a:rPr sz="25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after</a:t>
                      </a:r>
                      <a:r>
                        <a:rPr sz="25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cursor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40">
                <a:tc>
                  <a:txBody>
                    <a:bodyPr/>
                    <a:lstStyle/>
                    <a:p>
                      <a:pPr algn="ctr">
                        <a:lnSpc>
                          <a:spcPts val="2915"/>
                        </a:lnSpc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15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Delete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contents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25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a line</a:t>
                      </a:r>
                      <a:r>
                        <a:rPr sz="2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after</a:t>
                      </a:r>
                      <a:r>
                        <a:rPr sz="25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cursor</a:t>
                      </a:r>
                      <a:r>
                        <a:rPr sz="25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insert</a:t>
                      </a:r>
                      <a:r>
                        <a:rPr sz="25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new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text.</a:t>
                      </a:r>
                      <a:r>
                        <a:rPr sz="25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Press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ESC</a:t>
                      </a:r>
                      <a:r>
                        <a:rPr sz="2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key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end</a:t>
                      </a:r>
                      <a:r>
                        <a:rPr sz="2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insertion.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69">
                <a:tc>
                  <a:txBody>
                    <a:bodyPr/>
                    <a:lstStyle/>
                    <a:p>
                      <a:pPr algn="ctr">
                        <a:lnSpc>
                          <a:spcPts val="2915"/>
                        </a:lnSpc>
                      </a:pPr>
                      <a:r>
                        <a:rPr sz="2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dw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15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Delete</a:t>
                      </a:r>
                      <a:r>
                        <a:rPr sz="25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word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lnSpc>
                          <a:spcPts val="2915"/>
                        </a:lnSpc>
                      </a:pPr>
                      <a:r>
                        <a:rPr sz="2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4dw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15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Delete</a:t>
                      </a:r>
                      <a:r>
                        <a:rPr sz="2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2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words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669">
                <a:tc>
                  <a:txBody>
                    <a:bodyPr/>
                    <a:lstStyle/>
                    <a:p>
                      <a:pPr algn="ctr">
                        <a:lnSpc>
                          <a:spcPts val="2915"/>
                        </a:lnSpc>
                      </a:pPr>
                      <a:r>
                        <a:rPr sz="2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cw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15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Change</a:t>
                      </a:r>
                      <a:r>
                        <a:rPr sz="2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word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20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Delete</a:t>
                      </a:r>
                      <a:r>
                        <a:rPr sz="2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character</a:t>
                      </a:r>
                      <a:r>
                        <a:rPr sz="2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2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cursor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20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Replace</a:t>
                      </a:r>
                      <a:r>
                        <a:rPr sz="2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character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669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20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Overwrite</a:t>
                      </a:r>
                      <a:r>
                        <a:rPr sz="25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characters</a:t>
                      </a:r>
                      <a:r>
                        <a:rPr sz="25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25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cursor</a:t>
                      </a:r>
                      <a:r>
                        <a:rPr sz="25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onward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20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Substitute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one</a:t>
                      </a:r>
                      <a:r>
                        <a:rPr sz="25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character</a:t>
                      </a:r>
                      <a:r>
                        <a:rPr sz="25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under cursor</a:t>
                      </a:r>
                      <a:r>
                        <a:rPr sz="25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continue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insert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5339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20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Substitute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entire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line</a:t>
                      </a:r>
                      <a:r>
                        <a:rPr sz="2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begin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insert</a:t>
                      </a:r>
                      <a:r>
                        <a:rPr sz="25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2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5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beginning</a:t>
                      </a:r>
                      <a:r>
                        <a:rPr sz="2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the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line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669">
                <a:tc>
                  <a:txBody>
                    <a:bodyPr/>
                    <a:lstStyle/>
                    <a:p>
                      <a:pPr marL="635" algn="ctr">
                        <a:lnSpc>
                          <a:spcPts val="2925"/>
                        </a:lnSpc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25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Change</a:t>
                      </a:r>
                      <a:r>
                        <a:rPr sz="2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25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individual</a:t>
                      </a:r>
                      <a:r>
                        <a:rPr sz="2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character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43002"/>
            <a:ext cx="11322050" cy="591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Arial"/>
                <a:cs typeface="Arial"/>
              </a:rPr>
              <a:t>Note:</a:t>
            </a:r>
            <a:r>
              <a:rPr sz="3300" b="1" spc="35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Commands</a:t>
            </a:r>
            <a:r>
              <a:rPr sz="3300" b="1" spc="34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in</a:t>
            </a:r>
            <a:r>
              <a:rPr sz="3300" b="1" spc="34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the</a:t>
            </a:r>
            <a:r>
              <a:rPr sz="3300" b="1" spc="34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VI</a:t>
            </a:r>
            <a:r>
              <a:rPr sz="3300" b="1" spc="33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editor</a:t>
            </a:r>
            <a:r>
              <a:rPr sz="3300" b="1" spc="34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are</a:t>
            </a:r>
            <a:r>
              <a:rPr sz="3300" b="1" spc="34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case-sensitive,</a:t>
            </a:r>
            <a:r>
              <a:rPr sz="3300" b="1" spc="34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so </a:t>
            </a:r>
            <a:r>
              <a:rPr sz="3300" b="1" spc="-90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it </a:t>
            </a:r>
            <a:r>
              <a:rPr sz="3300" b="1" spc="-10" dirty="0">
                <a:latin typeface="Arial"/>
                <a:cs typeface="Arial"/>
              </a:rPr>
              <a:t>is </a:t>
            </a:r>
            <a:r>
              <a:rPr sz="3300" b="1" spc="-5" dirty="0">
                <a:latin typeface="Arial"/>
                <a:cs typeface="Arial"/>
              </a:rPr>
              <a:t>important </a:t>
            </a:r>
            <a:r>
              <a:rPr sz="3300" b="1" dirty="0">
                <a:latin typeface="Arial"/>
                <a:cs typeface="Arial"/>
              </a:rPr>
              <a:t>to </a:t>
            </a:r>
            <a:r>
              <a:rPr sz="3300" b="1" spc="-5" dirty="0">
                <a:latin typeface="Arial"/>
                <a:cs typeface="Arial"/>
              </a:rPr>
              <a:t>use the commands in the </a:t>
            </a:r>
            <a:r>
              <a:rPr sz="3300" b="1" dirty="0">
                <a:latin typeface="Arial"/>
                <a:cs typeface="Arial"/>
              </a:rPr>
              <a:t>right </a:t>
            </a:r>
            <a:r>
              <a:rPr sz="3300" b="1" spc="-5" dirty="0">
                <a:latin typeface="Arial"/>
                <a:cs typeface="Arial"/>
              </a:rPr>
              <a:t>letter 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case.</a:t>
            </a:r>
            <a:endParaRPr sz="3300" dirty="0">
              <a:latin typeface="Arial"/>
              <a:cs typeface="Arial"/>
            </a:endParaRPr>
          </a:p>
          <a:p>
            <a:pPr marL="464820" indent="-452755" algn="just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181"/>
              <a:buFont typeface="Wingdings"/>
              <a:buChar char=""/>
              <a:tabLst>
                <a:tab pos="465455" algn="l"/>
              </a:tabLst>
            </a:pPr>
            <a:r>
              <a:rPr sz="3300" b="1" dirty="0">
                <a:latin typeface="Arial"/>
                <a:cs typeface="Arial"/>
              </a:rPr>
              <a:t>Moving</a:t>
            </a:r>
            <a:r>
              <a:rPr sz="3300" b="1" spc="-3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within</a:t>
            </a:r>
            <a:r>
              <a:rPr sz="3300" b="1" spc="-5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a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file</a:t>
            </a:r>
            <a:endParaRPr sz="3300" dirty="0">
              <a:latin typeface="Arial"/>
              <a:cs typeface="Arial"/>
            </a:endParaRPr>
          </a:p>
          <a:p>
            <a:pPr marL="464820" marR="508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181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300" b="1" spc="-5" dirty="0">
                <a:latin typeface="Arial"/>
                <a:cs typeface="Arial"/>
              </a:rPr>
              <a:t>It</a:t>
            </a:r>
            <a:r>
              <a:rPr sz="3300" b="1" spc="13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is</a:t>
            </a:r>
            <a:r>
              <a:rPr sz="3300" b="1" spc="13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important</a:t>
            </a:r>
            <a:r>
              <a:rPr sz="3300" b="1" spc="12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to</a:t>
            </a:r>
            <a:r>
              <a:rPr sz="3300" b="1" spc="13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be</a:t>
            </a:r>
            <a:r>
              <a:rPr sz="3300" b="1" spc="13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in</a:t>
            </a:r>
            <a:r>
              <a:rPr sz="3300" b="1" spc="13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the</a:t>
            </a:r>
            <a:r>
              <a:rPr sz="3300" b="1" spc="13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command</a:t>
            </a:r>
            <a:r>
              <a:rPr sz="3300" b="1" spc="13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mode</a:t>
            </a:r>
            <a:r>
              <a:rPr sz="3300" b="1" spc="13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in</a:t>
            </a:r>
            <a:r>
              <a:rPr sz="3300" b="1" spc="13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order</a:t>
            </a:r>
            <a:r>
              <a:rPr sz="3300" b="1" spc="14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to </a:t>
            </a:r>
            <a:r>
              <a:rPr sz="3300" b="1" spc="-90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move</a:t>
            </a:r>
            <a:r>
              <a:rPr sz="3300" b="1" dirty="0">
                <a:latin typeface="Arial"/>
                <a:cs typeface="Arial"/>
              </a:rPr>
              <a:t> within</a:t>
            </a:r>
            <a:r>
              <a:rPr sz="3300" b="1" spc="-2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a file.</a:t>
            </a:r>
            <a:endParaRPr sz="3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300" b="1" spc="-5" dirty="0">
                <a:latin typeface="Arial"/>
                <a:cs typeface="Arial"/>
              </a:rPr>
              <a:t>These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are the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following</a:t>
            </a:r>
            <a:r>
              <a:rPr sz="3300" b="1" spc="-2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default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keys</a:t>
            </a:r>
            <a:r>
              <a:rPr sz="3300" b="1" spc="1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for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navigation:</a:t>
            </a:r>
            <a:endParaRPr sz="33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181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300" b="1" spc="-5" dirty="0">
                <a:latin typeface="Arial"/>
                <a:cs typeface="Arial"/>
              </a:rPr>
              <a:t>k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-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Move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cursor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up</a:t>
            </a:r>
            <a:endParaRPr sz="33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181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300" b="1" dirty="0">
                <a:latin typeface="Arial"/>
                <a:cs typeface="Arial"/>
              </a:rPr>
              <a:t>j</a:t>
            </a:r>
            <a:r>
              <a:rPr sz="3300" b="1" spc="-2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-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Move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cursor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down</a:t>
            </a:r>
            <a:endParaRPr sz="33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181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300" b="1" dirty="0">
                <a:latin typeface="Arial"/>
                <a:cs typeface="Arial"/>
              </a:rPr>
              <a:t>h</a:t>
            </a:r>
            <a:r>
              <a:rPr sz="3300" b="1" spc="-3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-</a:t>
            </a:r>
            <a:r>
              <a:rPr sz="3300" b="1" spc="-3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Move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cursor</a:t>
            </a:r>
            <a:r>
              <a:rPr sz="3300" b="1" spc="-2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left</a:t>
            </a:r>
            <a:endParaRPr sz="33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8181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300" b="1" dirty="0">
                <a:latin typeface="Arial"/>
                <a:cs typeface="Arial"/>
              </a:rPr>
              <a:t>l</a:t>
            </a:r>
            <a:r>
              <a:rPr sz="3300" b="1" spc="-2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-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Move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cursor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right</a:t>
            </a: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43002"/>
            <a:ext cx="11320780" cy="581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Or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arrow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keys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on</a:t>
            </a:r>
            <a:r>
              <a:rPr sz="3600" b="1" dirty="0">
                <a:latin typeface="Arial"/>
                <a:cs typeface="Arial"/>
              </a:rPr>
              <a:t> the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keyboard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can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also</a:t>
            </a:r>
            <a:r>
              <a:rPr sz="3600" b="1" spc="9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be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used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for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navigation.</a:t>
            </a:r>
            <a:endParaRPr sz="3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sz="3600" b="1" spc="-5" dirty="0">
                <a:latin typeface="Arial"/>
                <a:cs typeface="Arial"/>
              </a:rPr>
              <a:t>Saving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Closing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00"/>
              </a:spcBef>
            </a:pPr>
            <a:r>
              <a:rPr sz="3600" b="1" spc="-5" dirty="0">
                <a:latin typeface="Arial"/>
                <a:cs typeface="Arial"/>
              </a:rPr>
              <a:t>It is important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-5" dirty="0">
                <a:latin typeface="Arial"/>
                <a:cs typeface="Arial"/>
              </a:rPr>
              <a:t>be in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command mode in order </a:t>
            </a:r>
            <a:r>
              <a:rPr sz="3600" b="1" dirty="0">
                <a:latin typeface="Arial"/>
                <a:cs typeface="Arial"/>
              </a:rPr>
              <a:t> to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exit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editor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save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changes</a:t>
            </a:r>
            <a:r>
              <a:rPr sz="3600" b="1" dirty="0">
                <a:latin typeface="Arial"/>
                <a:cs typeface="Arial"/>
              </a:rPr>
              <a:t> to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100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file.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These are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following</a:t>
            </a:r>
            <a:r>
              <a:rPr sz="3600" b="1" spc="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ways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save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 file: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Shift+zz </a:t>
            </a:r>
            <a:r>
              <a:rPr sz="3600" b="1" dirty="0">
                <a:latin typeface="Arial"/>
                <a:cs typeface="Arial"/>
              </a:rPr>
              <a:t>-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Save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file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quit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:w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- </a:t>
            </a:r>
            <a:r>
              <a:rPr sz="3600" b="1" spc="-5" dirty="0">
                <a:latin typeface="Arial"/>
                <a:cs typeface="Arial"/>
              </a:rPr>
              <a:t>Save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file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but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keep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it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open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:q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-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Quit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without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saving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:wq</a:t>
            </a:r>
            <a:r>
              <a:rPr sz="3600" b="1" dirty="0">
                <a:latin typeface="Arial"/>
                <a:cs typeface="Arial"/>
              </a:rPr>
              <a:t> -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Save the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file</a:t>
            </a:r>
            <a:r>
              <a:rPr sz="3600" b="1" dirty="0">
                <a:latin typeface="Arial"/>
                <a:cs typeface="Arial"/>
              </a:rPr>
              <a:t> and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quit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944372"/>
            <a:ext cx="11318240" cy="5126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91210" algn="l"/>
                <a:tab pos="1451610" algn="l"/>
                <a:tab pos="3554729" algn="l"/>
                <a:tab pos="4333240" algn="l"/>
                <a:tab pos="7468870" algn="l"/>
                <a:tab pos="8780780" algn="l"/>
                <a:tab pos="9498965" algn="l"/>
                <a:tab pos="10315575" algn="l"/>
              </a:tabLst>
            </a:pPr>
            <a:r>
              <a:rPr sz="2800" b="1" spc="-5" dirty="0">
                <a:latin typeface="Arial"/>
                <a:cs typeface="Arial"/>
              </a:rPr>
              <a:t>Let	</a:t>
            </a:r>
            <a:r>
              <a:rPr sz="2800" b="1" spc="-10" dirty="0">
                <a:latin typeface="Arial"/>
                <a:cs typeface="Arial"/>
              </a:rPr>
              <a:t>u</a:t>
            </a: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sum</a:t>
            </a:r>
            <a:r>
              <a:rPr sz="2800" b="1" dirty="0">
                <a:latin typeface="Arial"/>
                <a:cs typeface="Arial"/>
              </a:rPr>
              <a:t>m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z</a:t>
            </a:r>
            <a:r>
              <a:rPr sz="2800" b="1" spc="-5" dirty="0">
                <a:latin typeface="Arial"/>
                <a:cs typeface="Arial"/>
              </a:rPr>
              <a:t>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spc="5" dirty="0">
                <a:latin typeface="Arial"/>
                <a:cs typeface="Arial"/>
              </a:rPr>
              <a:t>b</a:t>
            </a:r>
            <a:r>
              <a:rPr sz="2800" b="1" spc="-5" dirty="0">
                <a:latin typeface="Arial"/>
                <a:cs typeface="Arial"/>
              </a:rPr>
              <a:t>ov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10" dirty="0">
                <a:latin typeface="Arial"/>
                <a:cs typeface="Arial"/>
              </a:rPr>
              <a:t>-</a:t>
            </a:r>
            <a:r>
              <a:rPr sz="2800" b="1" spc="-5" dirty="0">
                <a:latin typeface="Arial"/>
                <a:cs typeface="Arial"/>
              </a:rPr>
              <a:t>dis</a:t>
            </a:r>
            <a:r>
              <a:rPr sz="2800" b="1" dirty="0">
                <a:latin typeface="Arial"/>
                <a:cs typeface="Arial"/>
              </a:rPr>
              <a:t>c</a:t>
            </a:r>
            <a:r>
              <a:rPr sz="2800" b="1" spc="-5" dirty="0">
                <a:latin typeface="Arial"/>
                <a:cs typeface="Arial"/>
              </a:rPr>
              <a:t>u</a:t>
            </a:r>
            <a:r>
              <a:rPr sz="2800" b="1" spc="5" dirty="0">
                <a:latin typeface="Arial"/>
                <a:cs typeface="Arial"/>
              </a:rPr>
              <a:t>s</a:t>
            </a: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p</a:t>
            </a:r>
            <a:r>
              <a:rPr sz="2800" b="1" spc="-15" dirty="0">
                <a:latin typeface="Arial"/>
                <a:cs typeface="Arial"/>
              </a:rPr>
              <a:t>o</a:t>
            </a:r>
            <a:r>
              <a:rPr sz="2800" b="1" spc="5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nts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for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our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bet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r  understanding: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10" dirty="0">
                <a:latin typeface="Arial"/>
                <a:cs typeface="Arial"/>
              </a:rPr>
              <a:t>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vi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VI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editor stands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Visual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Editor.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14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It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is </a:t>
            </a:r>
            <a:r>
              <a:rPr sz="2800" b="1" dirty="0">
                <a:latin typeface="Arial"/>
                <a:cs typeface="Arial"/>
              </a:rPr>
              <a:t>installed</a:t>
            </a:r>
            <a:r>
              <a:rPr sz="2800" b="1" spc="-5" dirty="0">
                <a:latin typeface="Arial"/>
                <a:cs typeface="Arial"/>
              </a:rPr>
              <a:t> in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every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Unix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system.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It is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available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dirty="0">
                <a:latin typeface="Arial"/>
                <a:cs typeface="Arial"/>
              </a:rPr>
              <a:t> all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Linux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Distributions.</a:t>
            </a:r>
            <a:endParaRPr sz="2800">
              <a:latin typeface="Arial"/>
              <a:cs typeface="Arial"/>
            </a:endParaRPr>
          </a:p>
          <a:p>
            <a:pPr marL="464820" marR="65024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There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are</a:t>
            </a:r>
            <a:r>
              <a:rPr sz="2800" b="1" dirty="0">
                <a:latin typeface="Arial"/>
                <a:cs typeface="Arial"/>
              </a:rPr>
              <a:t> two </a:t>
            </a:r>
            <a:r>
              <a:rPr sz="2800" b="1" spc="-10" dirty="0">
                <a:latin typeface="Arial"/>
                <a:cs typeface="Arial"/>
              </a:rPr>
              <a:t>modes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operation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 the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vi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editor: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Command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Mode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and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Insert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Mode.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When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vi starts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up,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Command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Mode.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Command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mode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responsible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taking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users'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commands.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35" dirty="0">
                <a:latin typeface="Arial"/>
                <a:cs typeface="Arial"/>
              </a:rPr>
              <a:t>Now,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to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enter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into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insert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mode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press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i.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10" dirty="0">
                <a:latin typeface="Arial"/>
                <a:cs typeface="Arial"/>
              </a:rPr>
              <a:t>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insert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mode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responsible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to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take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entered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text.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0369" y="230124"/>
            <a:ext cx="2609090" cy="4800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10EA-92AB-3C3C-8806-D421B4C9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0" y="945896"/>
            <a:ext cx="11167059" cy="3693319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Bahnschrift SemiCondensed" panose="020B0502040204020203" pitchFamily="34" charset="0"/>
              </a:rPr>
              <a:t>ATTEMPT</a:t>
            </a:r>
            <a:br>
              <a:rPr lang="en-US" sz="6000" dirty="0">
                <a:solidFill>
                  <a:schemeClr val="accent2">
                    <a:lumMod val="75000"/>
                  </a:schemeClr>
                </a:solidFill>
                <a:latin typeface="Bahnschrift SemiCondensed" panose="020B0502040204020203" pitchFamily="34" charset="0"/>
              </a:rPr>
            </a:br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Bahnschrift SemiCondensed" panose="020B0502040204020203" pitchFamily="34" charset="0"/>
              </a:rPr>
              <a:t>LECTURE17</a:t>
            </a:r>
            <a:br>
              <a:rPr lang="en-US" sz="6000" dirty="0">
                <a:solidFill>
                  <a:schemeClr val="accent2">
                    <a:lumMod val="75000"/>
                  </a:schemeClr>
                </a:solidFill>
                <a:latin typeface="Bahnschrift SemiCondensed" panose="020B0502040204020203" pitchFamily="34" charset="0"/>
              </a:rPr>
            </a:br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Bahnschrift SemiCondensed" panose="020B0502040204020203" pitchFamily="34" charset="0"/>
              </a:rPr>
              <a:t>TEST1</a:t>
            </a:r>
            <a:br>
              <a:rPr lang="en-US" sz="6000" dirty="0">
                <a:solidFill>
                  <a:schemeClr val="accent2">
                    <a:lumMod val="75000"/>
                  </a:schemeClr>
                </a:solidFill>
                <a:latin typeface="Bahnschrift SemiCondensed" panose="020B0502040204020203" pitchFamily="34" charset="0"/>
              </a:rPr>
            </a:br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Bahnschrift SemiCondensed" panose="020B0502040204020203" pitchFamily="34" charset="0"/>
              </a:rPr>
              <a:t>TEST2</a:t>
            </a:r>
            <a:endParaRPr lang="en-IN" sz="6000" dirty="0">
              <a:solidFill>
                <a:schemeClr val="accent2">
                  <a:lumMod val="7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91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BE52E-EB81-1D02-4427-3A833955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0" y="945896"/>
            <a:ext cx="11167059" cy="1200329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Exercises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5971-3B54-56B4-567C-D9239789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28800"/>
            <a:ext cx="10210800" cy="3447098"/>
          </a:xfrm>
        </p:spPr>
        <p:txBody>
          <a:bodyPr/>
          <a:lstStyle/>
          <a:p>
            <a:r>
              <a:rPr lang="en-US" sz="3200" b="1" dirty="0"/>
              <a:t>1. Add all the commands studied in a file name commands with their description. </a:t>
            </a:r>
          </a:p>
          <a:p>
            <a:r>
              <a:rPr lang="en-US" sz="3200" b="1" dirty="0"/>
              <a:t>2. Save the file and then try to view it using cat and less.</a:t>
            </a:r>
          </a:p>
          <a:p>
            <a:r>
              <a:rPr lang="en-US" sz="3200" b="1" dirty="0"/>
              <a:t>3. Access the file in vi and add more content.</a:t>
            </a:r>
          </a:p>
          <a:p>
            <a:r>
              <a:rPr lang="en-US" sz="3200" b="1" dirty="0"/>
              <a:t>5. Play with the delete commands, seeing how they all  work. </a:t>
            </a:r>
          </a:p>
          <a:p>
            <a:r>
              <a:rPr lang="en-US" sz="3200" b="1" dirty="0"/>
              <a:t>6. Undo one or more of the changes you have made.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9135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18"/>
              <a:ext cx="12191999" cy="1859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907"/>
              <a:ext cx="12191999" cy="8020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02" y="5504850"/>
              <a:ext cx="3720591" cy="124019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6623" y="3031217"/>
            <a:ext cx="6729983" cy="7559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1430782"/>
            <a:ext cx="2648585" cy="1296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dirty="0">
                <a:latin typeface="Arial Black"/>
                <a:cs typeface="Arial Black"/>
              </a:rPr>
              <a:t>Linux</a:t>
            </a:r>
            <a:r>
              <a:rPr sz="3200" spc="-8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File</a:t>
            </a:r>
            <a:endParaRPr sz="3200">
              <a:latin typeface="Arial Black"/>
              <a:cs typeface="Arial Black"/>
            </a:endParaRPr>
          </a:p>
          <a:p>
            <a:pPr marL="464820" indent="-452755">
              <a:lnSpc>
                <a:spcPct val="100000"/>
              </a:lnSpc>
              <a:spcBef>
                <a:spcPts val="231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spc="-5" dirty="0">
                <a:latin typeface="Arial Black"/>
                <a:cs typeface="Arial Black"/>
              </a:rPr>
              <a:t>Editor</a:t>
            </a:r>
            <a:r>
              <a:rPr sz="3200" spc="-60" dirty="0">
                <a:latin typeface="Arial Black"/>
                <a:cs typeface="Arial Black"/>
              </a:rPr>
              <a:t> </a:t>
            </a:r>
            <a:r>
              <a:rPr sz="3200" spc="-5" dirty="0">
                <a:latin typeface="Arial Black"/>
                <a:cs typeface="Arial Black"/>
              </a:rPr>
              <a:t>(vi)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4070" y="373379"/>
            <a:ext cx="4917949" cy="37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43002"/>
            <a:ext cx="11320780" cy="456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The most well-known and </a:t>
            </a:r>
            <a:r>
              <a:rPr sz="3600" b="1" dirty="0">
                <a:latin typeface="Arial"/>
                <a:cs typeface="Arial"/>
              </a:rPr>
              <a:t>traditional text </a:t>
            </a:r>
            <a:r>
              <a:rPr sz="3600" b="1" spc="-5" dirty="0">
                <a:latin typeface="Arial"/>
                <a:cs typeface="Arial"/>
              </a:rPr>
              <a:t>editor for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Linux is the VI </a:t>
            </a:r>
            <a:r>
              <a:rPr sz="3600" b="1" spc="-30" dirty="0">
                <a:latin typeface="Arial"/>
                <a:cs typeface="Arial"/>
              </a:rPr>
              <a:t>editor. </a:t>
            </a:r>
            <a:r>
              <a:rPr sz="3600" b="1" dirty="0">
                <a:latin typeface="Arial"/>
                <a:cs typeface="Arial"/>
              </a:rPr>
              <a:t>Here </a:t>
            </a:r>
            <a:r>
              <a:rPr sz="3600" b="1" spc="-5" dirty="0">
                <a:latin typeface="Arial"/>
                <a:cs typeface="Arial"/>
              </a:rPr>
              <a:t>are some factors </a:t>
            </a:r>
            <a:r>
              <a:rPr sz="3600" b="1" dirty="0">
                <a:latin typeface="Arial"/>
                <a:cs typeface="Arial"/>
              </a:rPr>
              <a:t>that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contribute</a:t>
            </a:r>
            <a:r>
              <a:rPr sz="3600" b="1" dirty="0">
                <a:latin typeface="Arial"/>
                <a:cs typeface="Arial"/>
              </a:rPr>
              <a:t> to its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popularity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as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editor:</a:t>
            </a:r>
            <a:endParaRPr sz="3600">
              <a:latin typeface="Arial"/>
              <a:cs typeface="Arial"/>
            </a:endParaRPr>
          </a:p>
          <a:p>
            <a:pPr marL="756285" indent="-744220" algn="just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AutoNum type="arabicParenR"/>
              <a:tabLst>
                <a:tab pos="756920" algn="l"/>
              </a:tabLst>
            </a:pPr>
            <a:r>
              <a:rPr sz="3600" b="1" spc="-5" dirty="0">
                <a:latin typeface="Arial"/>
                <a:cs typeface="Arial"/>
              </a:rPr>
              <a:t>Almost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all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Linux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Distributions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offer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it.</a:t>
            </a:r>
            <a:endParaRPr sz="3600">
              <a:latin typeface="Arial"/>
              <a:cs typeface="Arial"/>
            </a:endParaRPr>
          </a:p>
          <a:p>
            <a:pPr marL="756285" marR="5080" indent="-744220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AutoNum type="arabicParenR"/>
              <a:tabLst>
                <a:tab pos="756920" algn="l"/>
              </a:tabLst>
            </a:pPr>
            <a:r>
              <a:rPr sz="3600" b="1" spc="-5" dirty="0">
                <a:latin typeface="Arial"/>
                <a:cs typeface="Arial"/>
              </a:rPr>
              <a:t>It functions </a:t>
            </a:r>
            <a:r>
              <a:rPr sz="3600" b="1" dirty="0">
                <a:latin typeface="Arial"/>
                <a:cs typeface="Arial"/>
              </a:rPr>
              <a:t>the same way </a:t>
            </a:r>
            <a:r>
              <a:rPr sz="3600" b="1" spc="-5" dirty="0">
                <a:latin typeface="Arial"/>
                <a:cs typeface="Arial"/>
              </a:rPr>
              <a:t>on </a:t>
            </a:r>
            <a:r>
              <a:rPr sz="3600" b="1" dirty="0">
                <a:latin typeface="Arial"/>
                <a:cs typeface="Arial"/>
              </a:rPr>
              <a:t>all platforms and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Distributions.</a:t>
            </a:r>
            <a:endParaRPr sz="3600">
              <a:latin typeface="Arial"/>
              <a:cs typeface="Arial"/>
            </a:endParaRPr>
          </a:p>
          <a:p>
            <a:pPr marL="756285" marR="5080" indent="-744220" algn="just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055"/>
              <a:buAutoNum type="arabicParenR"/>
              <a:tabLst>
                <a:tab pos="756920" algn="l"/>
              </a:tabLst>
            </a:pPr>
            <a:r>
              <a:rPr sz="3600" b="1" spc="-5" dirty="0">
                <a:latin typeface="Arial"/>
                <a:cs typeface="Arial"/>
              </a:rPr>
              <a:t>It is </a:t>
            </a:r>
            <a:r>
              <a:rPr sz="3600" b="1" dirty="0">
                <a:latin typeface="Arial"/>
                <a:cs typeface="Arial"/>
              </a:rPr>
              <a:t>easy to </a:t>
            </a:r>
            <a:r>
              <a:rPr sz="3600" b="1" spc="-5" dirty="0">
                <a:latin typeface="Arial"/>
                <a:cs typeface="Arial"/>
              </a:rPr>
              <a:t>use. </a:t>
            </a:r>
            <a:r>
              <a:rPr sz="3600" b="1" spc="-25" dirty="0">
                <a:latin typeface="Arial"/>
                <a:cs typeface="Arial"/>
              </a:rPr>
              <a:t>Consequently, </a:t>
            </a:r>
            <a:r>
              <a:rPr sz="3600" b="1" dirty="0">
                <a:latin typeface="Arial"/>
                <a:cs typeface="Arial"/>
              </a:rPr>
              <a:t>it </a:t>
            </a:r>
            <a:r>
              <a:rPr sz="3600" b="1" spc="-5" dirty="0">
                <a:latin typeface="Arial"/>
                <a:cs typeface="Arial"/>
              </a:rPr>
              <a:t>is </a:t>
            </a:r>
            <a:r>
              <a:rPr sz="3600" b="1" dirty="0">
                <a:latin typeface="Arial"/>
                <a:cs typeface="Arial"/>
              </a:rPr>
              <a:t>adored and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used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for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editing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by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millions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of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Linux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users.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941273"/>
            <a:ext cx="11322685" cy="505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default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editor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that</a:t>
            </a:r>
            <a:r>
              <a:rPr sz="3200" b="1" spc="-5" dirty="0">
                <a:latin typeface="Arial"/>
                <a:cs typeface="Arial"/>
              </a:rPr>
              <a:t> comes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with</a:t>
            </a:r>
            <a:r>
              <a:rPr sz="3200" b="1" dirty="0">
                <a:latin typeface="Arial"/>
                <a:cs typeface="Arial"/>
              </a:rPr>
              <a:t> the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UNIX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operating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system is called vi. VI in the vi </a:t>
            </a:r>
            <a:r>
              <a:rPr sz="3200" b="1" dirty="0">
                <a:latin typeface="Arial"/>
                <a:cs typeface="Arial"/>
              </a:rPr>
              <a:t>editor </a:t>
            </a:r>
            <a:r>
              <a:rPr sz="3200" b="1" spc="-5" dirty="0">
                <a:latin typeface="Arial"/>
                <a:cs typeface="Arial"/>
              </a:rPr>
              <a:t>stands for </a:t>
            </a:r>
            <a:r>
              <a:rPr sz="3200" b="1" spc="-15" dirty="0">
                <a:latin typeface="Arial"/>
                <a:cs typeface="Arial"/>
              </a:rPr>
              <a:t>Visual 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Editor. </a:t>
            </a:r>
            <a:r>
              <a:rPr sz="3200" b="1" spc="-10" dirty="0">
                <a:latin typeface="Arial"/>
                <a:cs typeface="Arial"/>
              </a:rPr>
              <a:t>It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user-friendly </a:t>
            </a:r>
            <a:r>
              <a:rPr sz="3200" b="1" spc="-10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very powerful application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that is available </a:t>
            </a: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all Linux distros. </a:t>
            </a:r>
            <a:r>
              <a:rPr sz="3200" b="1" dirty="0">
                <a:latin typeface="Arial"/>
                <a:cs typeface="Arial"/>
              </a:rPr>
              <a:t>An </a:t>
            </a:r>
            <a:r>
              <a:rPr sz="3200" b="1" spc="-5" dirty="0">
                <a:latin typeface="Arial"/>
                <a:cs typeface="Arial"/>
              </a:rPr>
              <a:t>improved version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3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vi</a:t>
            </a:r>
            <a:r>
              <a:rPr sz="3200" b="1" spc="3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editors</a:t>
            </a:r>
            <a:r>
              <a:rPr sz="3200" b="1" spc="3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3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vim.</a:t>
            </a:r>
            <a:r>
              <a:rPr sz="3200" b="1" spc="3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These</a:t>
            </a:r>
            <a:r>
              <a:rPr sz="3200" b="1" spc="3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are</a:t>
            </a:r>
            <a:r>
              <a:rPr sz="3200" b="1" spc="3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3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following</a:t>
            </a:r>
            <a:r>
              <a:rPr sz="3200" b="1" spc="3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reasons</a:t>
            </a:r>
            <a:r>
              <a:rPr sz="3200" b="1" spc="3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why </a:t>
            </a:r>
            <a:r>
              <a:rPr sz="3200" b="1" spc="-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VI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editor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popular:</a:t>
            </a:r>
            <a:endParaRPr sz="3200">
              <a:latin typeface="Arial"/>
              <a:cs typeface="Arial"/>
            </a:endParaRPr>
          </a:p>
          <a:p>
            <a:pPr marL="464820" indent="-452755" algn="just">
              <a:lnSpc>
                <a:spcPct val="100000"/>
              </a:lnSpc>
              <a:spcBef>
                <a:spcPts val="414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It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 available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 almost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all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Linux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Distributions.</a:t>
            </a:r>
            <a:endParaRPr sz="3200">
              <a:latin typeface="Arial"/>
              <a:cs typeface="Arial"/>
            </a:endParaRPr>
          </a:p>
          <a:p>
            <a:pPr marL="464820" indent="-452755" algn="just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It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user-friendly.</a:t>
            </a:r>
            <a:endParaRPr sz="3200">
              <a:latin typeface="Arial"/>
              <a:cs typeface="Arial"/>
            </a:endParaRPr>
          </a:p>
          <a:p>
            <a:pPr marL="464820" marR="6985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It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works</a:t>
            </a:r>
            <a:r>
              <a:rPr sz="3200" b="1" dirty="0">
                <a:latin typeface="Arial"/>
                <a:cs typeface="Arial"/>
              </a:rPr>
              <a:t> the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same</a:t>
            </a:r>
            <a:r>
              <a:rPr sz="3200" b="1" dirty="0">
                <a:latin typeface="Arial"/>
                <a:cs typeface="Arial"/>
              </a:rPr>
              <a:t> across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different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platforms</a:t>
            </a:r>
            <a:r>
              <a:rPr sz="3200" b="1" dirty="0">
                <a:latin typeface="Arial"/>
                <a:cs typeface="Arial"/>
              </a:rPr>
              <a:t> and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distributions.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94" y="230105"/>
            <a:ext cx="8285989" cy="377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1623"/>
            <a:ext cx="11322050" cy="51676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95"/>
              </a:spcBef>
            </a:pPr>
            <a:r>
              <a:rPr sz="3600" b="1" spc="-5" dirty="0">
                <a:latin typeface="Arial"/>
                <a:cs typeface="Arial"/>
              </a:rPr>
              <a:t>There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are </a:t>
            </a:r>
            <a:r>
              <a:rPr sz="3600" b="1" dirty="0">
                <a:latin typeface="Arial"/>
                <a:cs typeface="Arial"/>
              </a:rPr>
              <a:t>two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modes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of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operation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of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VI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editor:</a:t>
            </a:r>
            <a:endParaRPr sz="3600" dirty="0">
              <a:latin typeface="Arial"/>
              <a:cs typeface="Arial"/>
            </a:endParaRPr>
          </a:p>
          <a:p>
            <a:pPr marL="464820" marR="7620" indent="-452755" algn="just">
              <a:lnSpc>
                <a:spcPct val="100000"/>
              </a:lnSpc>
              <a:spcBef>
                <a:spcPts val="400"/>
              </a:spcBef>
              <a:buSzPct val="68055"/>
              <a:buFont typeface="Wingdings"/>
              <a:buChar char=""/>
              <a:tabLst>
                <a:tab pos="465455" algn="l"/>
              </a:tabLst>
            </a:pPr>
            <a:r>
              <a:rPr sz="3600" b="1" spc="-5" dirty="0">
                <a:solidFill>
                  <a:srgbClr val="D16248"/>
                </a:solidFill>
                <a:latin typeface="Arial"/>
                <a:cs typeface="Arial"/>
              </a:rPr>
              <a:t>Command Mode: </a:t>
            </a:r>
            <a:r>
              <a:rPr sz="3600" b="1" spc="-5" dirty="0">
                <a:latin typeface="Arial"/>
                <a:cs typeface="Arial"/>
              </a:rPr>
              <a:t>In command </a:t>
            </a:r>
            <a:r>
              <a:rPr sz="3600" b="1" dirty="0">
                <a:latin typeface="Arial"/>
                <a:cs typeface="Arial"/>
              </a:rPr>
              <a:t>mode, </a:t>
            </a:r>
            <a:r>
              <a:rPr sz="3600" b="1" spc="-5" dirty="0">
                <a:latin typeface="Arial"/>
                <a:cs typeface="Arial"/>
              </a:rPr>
              <a:t>actions </a:t>
            </a:r>
            <a:r>
              <a:rPr sz="3600" b="1" dirty="0">
                <a:latin typeface="Arial"/>
                <a:cs typeface="Arial"/>
              </a:rPr>
              <a:t>are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taken on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 file.</a:t>
            </a:r>
            <a:endParaRPr sz="3600" dirty="0">
              <a:latin typeface="Arial"/>
              <a:cs typeface="Arial"/>
            </a:endParaRPr>
          </a:p>
          <a:p>
            <a:pPr marL="464820" marR="5715" indent="-452755" algn="just">
              <a:lnSpc>
                <a:spcPct val="100000"/>
              </a:lnSpc>
              <a:spcBef>
                <a:spcPts val="395"/>
              </a:spcBef>
              <a:buSzPct val="68055"/>
              <a:buFont typeface="Wingdings"/>
              <a:buChar char=""/>
              <a:tabLst>
                <a:tab pos="465455" algn="l"/>
              </a:tabLst>
            </a:pPr>
            <a:r>
              <a:rPr sz="3600" b="1" spc="-5" dirty="0">
                <a:solidFill>
                  <a:srgbClr val="D16248"/>
                </a:solidFill>
                <a:latin typeface="Arial"/>
                <a:cs typeface="Arial"/>
              </a:rPr>
              <a:t>Insert</a:t>
            </a:r>
            <a:r>
              <a:rPr sz="3600" b="1" dirty="0">
                <a:solidFill>
                  <a:srgbClr val="D16248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D16248"/>
                </a:solidFill>
                <a:latin typeface="Arial"/>
                <a:cs typeface="Arial"/>
              </a:rPr>
              <a:t>Mode:</a:t>
            </a:r>
            <a:r>
              <a:rPr sz="3600" b="1" dirty="0">
                <a:solidFill>
                  <a:srgbClr val="D16248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</a:t>
            </a:r>
            <a:r>
              <a:rPr sz="3600" b="1" dirty="0">
                <a:latin typeface="Arial"/>
                <a:cs typeface="Arial"/>
              </a:rPr>
              <a:t> insert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mode,</a:t>
            </a:r>
            <a:r>
              <a:rPr sz="3600" b="1" dirty="0">
                <a:latin typeface="Arial"/>
                <a:cs typeface="Arial"/>
              </a:rPr>
              <a:t> the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text</a:t>
            </a:r>
            <a:r>
              <a:rPr sz="3600" b="1" dirty="0">
                <a:latin typeface="Arial"/>
                <a:cs typeface="Arial"/>
              </a:rPr>
              <a:t> will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be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inserted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into</a:t>
            </a:r>
            <a:r>
              <a:rPr sz="3600" b="1" spc="-5" dirty="0">
                <a:latin typeface="Arial"/>
                <a:cs typeface="Arial"/>
              </a:rPr>
              <a:t> the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file.</a:t>
            </a:r>
            <a:endParaRPr sz="36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09"/>
              </a:spcBef>
            </a:pPr>
            <a:r>
              <a:rPr sz="3600" b="1" spc="-5" dirty="0">
                <a:latin typeface="Arial"/>
                <a:cs typeface="Arial"/>
              </a:rPr>
              <a:t>By</a:t>
            </a:r>
            <a:r>
              <a:rPr sz="3600" b="1" dirty="0">
                <a:latin typeface="Arial"/>
                <a:cs typeface="Arial"/>
              </a:rPr>
              <a:t> default,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vi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editor</a:t>
            </a:r>
            <a:r>
              <a:rPr sz="3600" b="1" dirty="0">
                <a:latin typeface="Arial"/>
                <a:cs typeface="Arial"/>
              </a:rPr>
              <a:t> starts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</a:t>
            </a:r>
            <a:r>
              <a:rPr sz="3600" b="1" dirty="0">
                <a:latin typeface="Arial"/>
                <a:cs typeface="Arial"/>
              </a:rPr>
              <a:t> the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command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mode. </a:t>
            </a:r>
            <a:r>
              <a:rPr sz="3600" b="1" spc="-90" dirty="0">
                <a:latin typeface="Arial"/>
                <a:cs typeface="Arial"/>
              </a:rPr>
              <a:t>You </a:t>
            </a:r>
            <a:r>
              <a:rPr sz="3600" b="1" dirty="0">
                <a:latin typeface="Arial"/>
                <a:cs typeface="Arial"/>
              </a:rPr>
              <a:t>have to </a:t>
            </a:r>
            <a:r>
              <a:rPr sz="3600" b="1" spc="-5" dirty="0">
                <a:latin typeface="Arial"/>
                <a:cs typeface="Arial"/>
              </a:rPr>
              <a:t>be present in </a:t>
            </a:r>
            <a:r>
              <a:rPr sz="3600" b="1" dirty="0">
                <a:latin typeface="Arial"/>
                <a:cs typeface="Arial"/>
              </a:rPr>
              <a:t>the insert mode </a:t>
            </a:r>
            <a:r>
              <a:rPr sz="3600" b="1" spc="-5" dirty="0">
                <a:latin typeface="Arial"/>
                <a:cs typeface="Arial"/>
              </a:rPr>
              <a:t>in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order </a:t>
            </a:r>
            <a:r>
              <a:rPr sz="3600" b="1" dirty="0">
                <a:latin typeface="Arial"/>
                <a:cs typeface="Arial"/>
              </a:rPr>
              <a:t>to enter </a:t>
            </a: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text. For that, just </a:t>
            </a:r>
            <a:r>
              <a:rPr sz="3600" b="1" spc="-5" dirty="0">
                <a:latin typeface="Arial"/>
                <a:cs typeface="Arial"/>
              </a:rPr>
              <a:t>type 'i' </a:t>
            </a:r>
            <a:r>
              <a:rPr sz="3600" b="1" dirty="0">
                <a:latin typeface="Arial"/>
                <a:cs typeface="Arial"/>
              </a:rPr>
              <a:t>and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you'll be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</a:t>
            </a:r>
            <a:r>
              <a:rPr sz="3600" b="1" dirty="0">
                <a:latin typeface="Arial"/>
                <a:cs typeface="Arial"/>
              </a:rPr>
              <a:t> insert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mode.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941273"/>
            <a:ext cx="11323320" cy="466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0"/>
              </a:spcBef>
              <a:tabLst>
                <a:tab pos="1456055" algn="l"/>
                <a:tab pos="2035175" algn="l"/>
                <a:tab pos="3479800" algn="l"/>
                <a:tab pos="4365625" algn="l"/>
                <a:tab pos="4842510" algn="l"/>
                <a:tab pos="5422900" algn="l"/>
                <a:tab pos="6029960" algn="l"/>
                <a:tab pos="8465185" algn="l"/>
                <a:tab pos="9985375" algn="l"/>
              </a:tabLst>
            </a:pPr>
            <a:r>
              <a:rPr sz="3600" b="1" dirty="0">
                <a:latin typeface="Arial"/>
                <a:cs typeface="Arial"/>
              </a:rPr>
              <a:t>When	vi	starts	</a:t>
            </a:r>
            <a:r>
              <a:rPr sz="3600" b="1" spc="-5" dirty="0">
                <a:latin typeface="Arial"/>
                <a:cs typeface="Arial"/>
              </a:rPr>
              <a:t>up</a:t>
            </a:r>
            <a:r>
              <a:rPr sz="3600" b="1" dirty="0">
                <a:latin typeface="Arial"/>
                <a:cs typeface="Arial"/>
              </a:rPr>
              <a:t>,	</a:t>
            </a:r>
            <a:r>
              <a:rPr sz="3600" b="1" spc="-10" dirty="0">
                <a:latin typeface="Arial"/>
                <a:cs typeface="Arial"/>
              </a:rPr>
              <a:t>i</a:t>
            </a:r>
            <a:r>
              <a:rPr sz="3600" b="1" dirty="0">
                <a:latin typeface="Arial"/>
                <a:cs typeface="Arial"/>
              </a:rPr>
              <a:t>t	</a:t>
            </a:r>
            <a:r>
              <a:rPr sz="3600" b="1" spc="-10" dirty="0">
                <a:latin typeface="Arial"/>
                <a:cs typeface="Arial"/>
              </a:rPr>
              <a:t>i</a:t>
            </a:r>
            <a:r>
              <a:rPr sz="3600" b="1" dirty="0">
                <a:latin typeface="Arial"/>
                <a:cs typeface="Arial"/>
              </a:rPr>
              <a:t>s	</a:t>
            </a:r>
            <a:r>
              <a:rPr sz="3600" b="1" spc="5" dirty="0">
                <a:latin typeface="Arial"/>
                <a:cs typeface="Arial"/>
              </a:rPr>
              <a:t>i</a:t>
            </a:r>
            <a:r>
              <a:rPr sz="3600" b="1" dirty="0">
                <a:latin typeface="Arial"/>
                <a:cs typeface="Arial"/>
              </a:rPr>
              <a:t>n	Command	Mo</a:t>
            </a:r>
            <a:r>
              <a:rPr sz="3600" b="1" spc="-15" dirty="0">
                <a:latin typeface="Arial"/>
                <a:cs typeface="Arial"/>
              </a:rPr>
              <a:t>d</a:t>
            </a:r>
            <a:r>
              <a:rPr sz="3600" b="1" spc="5" dirty="0">
                <a:latin typeface="Arial"/>
                <a:cs typeface="Arial"/>
              </a:rPr>
              <a:t>e</a:t>
            </a:r>
            <a:r>
              <a:rPr sz="3600" b="1" dirty="0">
                <a:latin typeface="Arial"/>
                <a:cs typeface="Arial"/>
              </a:rPr>
              <a:t>.	These  </a:t>
            </a:r>
            <a:r>
              <a:rPr sz="3600" b="1" spc="-5" dirty="0">
                <a:latin typeface="Arial"/>
                <a:cs typeface="Arial"/>
              </a:rPr>
              <a:t>are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following</a:t>
            </a:r>
            <a:r>
              <a:rPr sz="3600" b="1" spc="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features of </a:t>
            </a:r>
            <a:r>
              <a:rPr sz="3600" b="1" dirty="0">
                <a:latin typeface="Arial"/>
                <a:cs typeface="Arial"/>
              </a:rPr>
              <a:t>Command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Mode: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This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mode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can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only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understand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commands.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It allows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you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-5" dirty="0">
                <a:latin typeface="Arial"/>
                <a:cs typeface="Arial"/>
              </a:rPr>
              <a:t>move the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30" dirty="0">
                <a:latin typeface="Arial"/>
                <a:cs typeface="Arial"/>
              </a:rPr>
              <a:t>cursor.</a:t>
            </a:r>
            <a:endParaRPr sz="3600">
              <a:latin typeface="Arial"/>
              <a:cs typeface="Arial"/>
            </a:endParaRPr>
          </a:p>
          <a:p>
            <a:pPr marL="464820" marR="508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It</a:t>
            </a:r>
            <a:r>
              <a:rPr sz="3600" b="1" spc="114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allows</a:t>
            </a:r>
            <a:r>
              <a:rPr sz="3600" b="1" spc="1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you</a:t>
            </a:r>
            <a:r>
              <a:rPr sz="3600" b="1" spc="1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1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cut,</a:t>
            </a:r>
            <a:r>
              <a:rPr sz="3600" b="1" spc="120" dirty="0">
                <a:latin typeface="Arial"/>
                <a:cs typeface="Arial"/>
              </a:rPr>
              <a:t> </a:t>
            </a:r>
            <a:r>
              <a:rPr sz="3600" b="1" spc="-55" dirty="0">
                <a:latin typeface="Arial"/>
                <a:cs typeface="Arial"/>
              </a:rPr>
              <a:t>copy,</a:t>
            </a:r>
            <a:r>
              <a:rPr sz="3600" b="1" spc="1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paste,</a:t>
            </a:r>
            <a:r>
              <a:rPr sz="3600" b="1" spc="1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or</a:t>
            </a:r>
            <a:r>
              <a:rPr sz="3600" b="1" spc="1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delete</a:t>
            </a:r>
            <a:r>
              <a:rPr sz="3600" b="1" spc="1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</a:t>
            </a:r>
            <a:r>
              <a:rPr sz="3600" b="1" spc="1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piece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of</a:t>
            </a:r>
            <a:r>
              <a:rPr sz="3600" b="1" dirty="0">
                <a:latin typeface="Arial"/>
                <a:cs typeface="Arial"/>
              </a:rPr>
              <a:t> text.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These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commands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are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case-sensitive.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It</a:t>
            </a:r>
            <a:r>
              <a:rPr sz="3600" b="1" dirty="0">
                <a:latin typeface="Arial"/>
                <a:cs typeface="Arial"/>
              </a:rPr>
              <a:t> saves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changes </a:t>
            </a:r>
            <a:r>
              <a:rPr sz="3600" b="1" dirty="0">
                <a:latin typeface="Arial"/>
                <a:cs typeface="Arial"/>
              </a:rPr>
              <a:t>you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have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made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file.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7726" y="230124"/>
            <a:ext cx="5247133" cy="37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941273"/>
            <a:ext cx="11321415" cy="456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  <a:tabLst>
                <a:tab pos="1188720" algn="l"/>
                <a:tab pos="2644775" algn="l"/>
                <a:tab pos="4278630" algn="l"/>
                <a:tab pos="5327015" algn="l"/>
                <a:tab pos="5994400" algn="l"/>
                <a:tab pos="7476490" algn="l"/>
                <a:tab pos="8522970" algn="l"/>
                <a:tab pos="9598025" algn="l"/>
                <a:tab pos="10520045" algn="l"/>
              </a:tabLst>
            </a:pPr>
            <a:r>
              <a:rPr sz="3600" b="1" spc="-5" dirty="0">
                <a:latin typeface="Arial"/>
                <a:cs typeface="Arial"/>
              </a:rPr>
              <a:t>Thi</a:t>
            </a:r>
            <a:r>
              <a:rPr sz="3600" b="1" dirty="0">
                <a:latin typeface="Arial"/>
                <a:cs typeface="Arial"/>
              </a:rPr>
              <a:t>s	mode	all</a:t>
            </a:r>
            <a:r>
              <a:rPr sz="3600" b="1" spc="-15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ws	you	to	insert	text	into	</a:t>
            </a:r>
            <a:r>
              <a:rPr sz="3600" b="1" spc="5" dirty="0">
                <a:latin typeface="Arial"/>
                <a:cs typeface="Arial"/>
              </a:rPr>
              <a:t>t</a:t>
            </a:r>
            <a:r>
              <a:rPr sz="3600" b="1" dirty="0">
                <a:latin typeface="Arial"/>
                <a:cs typeface="Arial"/>
              </a:rPr>
              <a:t>he	fil</a:t>
            </a:r>
            <a:r>
              <a:rPr sz="3600" b="1" spc="-10" dirty="0">
                <a:latin typeface="Arial"/>
                <a:cs typeface="Arial"/>
              </a:rPr>
              <a:t>e</a:t>
            </a:r>
            <a:r>
              <a:rPr sz="3600" b="1" dirty="0">
                <a:latin typeface="Arial"/>
                <a:cs typeface="Arial"/>
              </a:rPr>
              <a:t>.  </a:t>
            </a:r>
            <a:r>
              <a:rPr sz="3600" b="1" spc="-5" dirty="0">
                <a:latin typeface="Arial"/>
                <a:cs typeface="Arial"/>
              </a:rPr>
              <a:t>These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are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following</a:t>
            </a:r>
            <a:r>
              <a:rPr sz="3600" b="1" spc="4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features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of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insert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mode:</a:t>
            </a:r>
            <a:endParaRPr sz="3600">
              <a:latin typeface="Arial"/>
              <a:cs typeface="Arial"/>
            </a:endParaRPr>
          </a:p>
          <a:p>
            <a:pPr marL="464820" marR="76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135" dirty="0">
                <a:latin typeface="Arial"/>
                <a:cs typeface="Arial"/>
              </a:rPr>
              <a:t>To</a:t>
            </a:r>
            <a:r>
              <a:rPr sz="3600" b="1" spc="10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come</a:t>
            </a:r>
            <a:r>
              <a:rPr sz="3600" b="1" spc="114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</a:t>
            </a:r>
            <a:r>
              <a:rPr sz="3600" b="1" spc="10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insert</a:t>
            </a:r>
            <a:r>
              <a:rPr sz="3600" b="1" spc="9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mode</a:t>
            </a:r>
            <a:r>
              <a:rPr sz="3600" b="1" spc="10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you</a:t>
            </a:r>
            <a:r>
              <a:rPr sz="3600" b="1" spc="10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simply</a:t>
            </a:r>
            <a:r>
              <a:rPr sz="3600" b="1" spc="10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press</a:t>
            </a:r>
            <a:r>
              <a:rPr sz="3600" b="1" spc="114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</a:t>
            </a:r>
            <a:r>
              <a:rPr sz="3600" b="1" spc="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on</a:t>
            </a:r>
            <a:r>
              <a:rPr sz="3600" b="1" spc="10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keyboard.</a:t>
            </a:r>
            <a:endParaRPr sz="3600">
              <a:latin typeface="Arial"/>
              <a:cs typeface="Arial"/>
            </a:endParaRPr>
          </a:p>
          <a:p>
            <a:pPr marL="464820" marR="5715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  <a:tab pos="2000250" algn="l"/>
                <a:tab pos="4441825" algn="l"/>
                <a:tab pos="5711190" algn="l"/>
                <a:tab pos="7110730" algn="l"/>
                <a:tab pos="7974330" algn="l"/>
                <a:tab pos="9246235" algn="l"/>
                <a:tab pos="10923905" algn="l"/>
              </a:tabLst>
            </a:pPr>
            <a:r>
              <a:rPr sz="3600" b="1" spc="-5" dirty="0">
                <a:latin typeface="Arial"/>
                <a:cs typeface="Arial"/>
              </a:rPr>
              <a:t>No</a:t>
            </a:r>
            <a:r>
              <a:rPr sz="3600" b="1" spc="-140" dirty="0">
                <a:latin typeface="Arial"/>
                <a:cs typeface="Arial"/>
              </a:rPr>
              <a:t>w</a:t>
            </a:r>
            <a:r>
              <a:rPr sz="3600" b="1" dirty="0">
                <a:latin typeface="Arial"/>
                <a:cs typeface="Arial"/>
              </a:rPr>
              <a:t>,	</a:t>
            </a:r>
            <a:r>
              <a:rPr sz="3600" b="1" spc="-5" dirty="0">
                <a:latin typeface="Arial"/>
                <a:cs typeface="Arial"/>
              </a:rPr>
              <a:t>whatever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y</a:t>
            </a:r>
            <a:r>
              <a:rPr sz="3600" b="1" spc="-20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u	</a:t>
            </a:r>
            <a:r>
              <a:rPr sz="3600" b="1" spc="-5" dirty="0">
                <a:latin typeface="Arial"/>
                <a:cs typeface="Arial"/>
              </a:rPr>
              <a:t>type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i</a:t>
            </a:r>
            <a:r>
              <a:rPr sz="3600" b="1" dirty="0">
                <a:latin typeface="Arial"/>
                <a:cs typeface="Arial"/>
              </a:rPr>
              <a:t>n	this	</a:t>
            </a:r>
            <a:r>
              <a:rPr sz="3600" b="1" spc="-5" dirty="0">
                <a:latin typeface="Arial"/>
                <a:cs typeface="Arial"/>
              </a:rPr>
              <a:t>mode</a:t>
            </a:r>
            <a:r>
              <a:rPr sz="3600" b="1" dirty="0">
                <a:latin typeface="Arial"/>
                <a:cs typeface="Arial"/>
              </a:rPr>
              <a:t>	is  </a:t>
            </a:r>
            <a:r>
              <a:rPr sz="3600" b="1" spc="-5" dirty="0">
                <a:latin typeface="Arial"/>
                <a:cs typeface="Arial"/>
              </a:rPr>
              <a:t>interpreted </a:t>
            </a:r>
            <a:r>
              <a:rPr sz="3600" b="1" dirty="0">
                <a:latin typeface="Arial"/>
                <a:cs typeface="Arial"/>
              </a:rPr>
              <a:t>as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input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spc="-35" dirty="0">
                <a:latin typeface="Arial"/>
                <a:cs typeface="Arial"/>
              </a:rPr>
              <a:t>finally,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it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put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file.</a:t>
            </a:r>
            <a:endParaRPr sz="3600">
              <a:latin typeface="Arial"/>
              <a:cs typeface="Arial"/>
            </a:endParaRPr>
          </a:p>
          <a:p>
            <a:pPr marL="464820" marR="508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Press</a:t>
            </a:r>
            <a:r>
              <a:rPr sz="3600" b="1" spc="44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44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Esc</a:t>
            </a:r>
            <a:r>
              <a:rPr sz="3600" b="1" spc="440" dirty="0">
                <a:latin typeface="Arial"/>
                <a:cs typeface="Arial"/>
              </a:rPr>
              <a:t> </a:t>
            </a:r>
            <a:r>
              <a:rPr sz="3600" b="1" spc="-70" dirty="0">
                <a:latin typeface="Arial"/>
                <a:cs typeface="Arial"/>
              </a:rPr>
              <a:t>key,</a:t>
            </a:r>
            <a:r>
              <a:rPr sz="3600" b="1" spc="4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44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get</a:t>
            </a:r>
            <a:r>
              <a:rPr sz="3600" b="1" spc="45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out</a:t>
            </a:r>
            <a:r>
              <a:rPr sz="3600" b="1" spc="44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of</a:t>
            </a:r>
            <a:r>
              <a:rPr sz="3600" b="1" spc="45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4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insert</a:t>
            </a:r>
            <a:r>
              <a:rPr sz="3600" b="1" spc="4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mode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back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command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mode.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965" y="236183"/>
            <a:ext cx="5977130" cy="3718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944372"/>
            <a:ext cx="10739755" cy="4700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These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are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following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steps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that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are</a:t>
            </a:r>
            <a:r>
              <a:rPr sz="2800" b="1" dirty="0">
                <a:latin typeface="Arial"/>
                <a:cs typeface="Arial"/>
              </a:rPr>
              <a:t> to </a:t>
            </a:r>
            <a:r>
              <a:rPr sz="2800" b="1" spc="-5" dirty="0">
                <a:latin typeface="Arial"/>
                <a:cs typeface="Arial"/>
              </a:rPr>
              <a:t>be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followed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order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to </a:t>
            </a:r>
            <a:r>
              <a:rPr sz="2800" b="1" spc="-7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create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new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file:</a:t>
            </a:r>
            <a:endParaRPr sz="2800">
              <a:latin typeface="Arial"/>
              <a:cs typeface="Arial"/>
            </a:endParaRPr>
          </a:p>
          <a:p>
            <a:pPr marL="464820" marR="932815" indent="-464820">
              <a:lnSpc>
                <a:spcPts val="3770"/>
              </a:lnSpc>
              <a:spcBef>
                <a:spcPts val="180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Create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new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file.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Use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below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syntax</a:t>
            </a:r>
            <a:r>
              <a:rPr sz="2800" b="1" spc="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to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same.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vi &lt;filename_NEW&gt;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204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Now 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vi editor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will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open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 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command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mode.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Press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to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enter into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insert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mode.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10" dirty="0">
                <a:latin typeface="Arial"/>
                <a:cs typeface="Arial"/>
              </a:rPr>
              <a:t>Add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content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 the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insert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mode.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Press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ESC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to enter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command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mode.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Press:wq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save and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quit.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35" dirty="0">
                <a:latin typeface="Arial"/>
                <a:cs typeface="Arial"/>
              </a:rPr>
              <a:t>Now,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content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files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can</a:t>
            </a:r>
            <a:r>
              <a:rPr sz="2800" b="1" spc="-5" dirty="0">
                <a:latin typeface="Arial"/>
                <a:cs typeface="Arial"/>
              </a:rPr>
              <a:t> be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checked.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918" y="230124"/>
            <a:ext cx="8317993" cy="37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470" y="945896"/>
            <a:ext cx="10746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These</a:t>
            </a:r>
            <a:r>
              <a:rPr spc="10" dirty="0"/>
              <a:t> </a:t>
            </a:r>
            <a:r>
              <a:rPr spc="-5" dirty="0"/>
              <a:t>are</a:t>
            </a:r>
            <a:r>
              <a:rPr spc="2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following</a:t>
            </a:r>
            <a:r>
              <a:rPr spc="-35" dirty="0"/>
              <a:t> </a:t>
            </a:r>
            <a:r>
              <a:rPr dirty="0"/>
              <a:t>VI</a:t>
            </a:r>
            <a:r>
              <a:rPr spc="5" dirty="0"/>
              <a:t> </a:t>
            </a:r>
            <a:r>
              <a:rPr dirty="0"/>
              <a:t>Editing</a:t>
            </a:r>
            <a:r>
              <a:rPr spc="-30" dirty="0"/>
              <a:t> </a:t>
            </a:r>
            <a:r>
              <a:rPr spc="-5" dirty="0"/>
              <a:t>commands</a:t>
            </a:r>
            <a:r>
              <a:rPr dirty="0"/>
              <a:t> </a:t>
            </a:r>
            <a:r>
              <a:rPr spc="-5" dirty="0"/>
              <a:t>along </a:t>
            </a:r>
            <a:r>
              <a:rPr spc="5" dirty="0"/>
              <a:t>with</a:t>
            </a:r>
            <a:r>
              <a:rPr spc="-40" dirty="0"/>
              <a:t> </a:t>
            </a:r>
            <a:r>
              <a:rPr spc="-5" dirty="0"/>
              <a:t>their</a:t>
            </a:r>
            <a:r>
              <a:rPr spc="15" dirty="0"/>
              <a:t> </a:t>
            </a:r>
            <a:r>
              <a:rPr spc="-5" dirty="0"/>
              <a:t>description: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4914" y="230124"/>
            <a:ext cx="7623049" cy="48006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7887" y="1495171"/>
          <a:ext cx="11179810" cy="4076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69">
                <a:tc>
                  <a:txBody>
                    <a:bodyPr/>
                    <a:lstStyle/>
                    <a:p>
                      <a:pPr algn="ctr">
                        <a:lnSpc>
                          <a:spcPts val="2915"/>
                        </a:lnSpc>
                      </a:pPr>
                      <a:r>
                        <a:rPr sz="2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5"/>
                        </a:lnSpc>
                      </a:pPr>
                      <a:r>
                        <a:rPr sz="2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lnSpc>
                          <a:spcPts val="2915"/>
                        </a:lnSpc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15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Insert</a:t>
                      </a:r>
                      <a:r>
                        <a:rPr sz="25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cursor</a:t>
                      </a:r>
                      <a:r>
                        <a:rPr sz="25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(goes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into</a:t>
                      </a:r>
                      <a:r>
                        <a:rPr sz="2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insert</a:t>
                      </a:r>
                      <a:r>
                        <a:rPr sz="25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mode)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69">
                <a:tc>
                  <a:txBody>
                    <a:bodyPr/>
                    <a:lstStyle/>
                    <a:p>
                      <a:pPr algn="ctr">
                        <a:lnSpc>
                          <a:spcPts val="2915"/>
                        </a:lnSpc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15"/>
                        </a:lnSpc>
                      </a:pPr>
                      <a:r>
                        <a:rPr sz="2500" spc="-15" dirty="0">
                          <a:latin typeface="Arial MT"/>
                          <a:cs typeface="Arial MT"/>
                        </a:rPr>
                        <a:t>Write</a:t>
                      </a:r>
                      <a:r>
                        <a:rPr sz="25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after</a:t>
                      </a:r>
                      <a:r>
                        <a:rPr sz="25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cursor</a:t>
                      </a:r>
                      <a:r>
                        <a:rPr sz="25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(goes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into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insert</a:t>
                      </a:r>
                      <a:r>
                        <a:rPr sz="25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mode)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lnSpc>
                          <a:spcPts val="2915"/>
                        </a:lnSpc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15"/>
                        </a:lnSpc>
                      </a:pPr>
                      <a:r>
                        <a:rPr sz="2500" spc="-15" dirty="0">
                          <a:latin typeface="Arial MT"/>
                          <a:cs typeface="Arial MT"/>
                        </a:rPr>
                        <a:t>Write</a:t>
                      </a:r>
                      <a:r>
                        <a:rPr sz="25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end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25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line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(goes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into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insert</a:t>
                      </a:r>
                      <a:r>
                        <a:rPr sz="2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mode)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ESC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20"/>
                        </a:lnSpc>
                      </a:pPr>
                      <a:r>
                        <a:rPr sz="2500" spc="-35" dirty="0">
                          <a:latin typeface="Arial MT"/>
                          <a:cs typeface="Arial MT"/>
                        </a:rPr>
                        <a:t>Terminate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 insert</a:t>
                      </a:r>
                      <a:r>
                        <a:rPr sz="2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mode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669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20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Undo</a:t>
                      </a:r>
                      <a:r>
                        <a:rPr sz="2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last</a:t>
                      </a:r>
                      <a:r>
                        <a:rPr sz="2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change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669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20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Undo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all changes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entire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line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669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20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Open</a:t>
                      </a:r>
                      <a:r>
                        <a:rPr sz="2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 new</a:t>
                      </a:r>
                      <a:r>
                        <a:rPr sz="2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line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(goes</a:t>
                      </a:r>
                      <a:r>
                        <a:rPr sz="2500" dirty="0">
                          <a:latin typeface="Arial MT"/>
                          <a:cs typeface="Arial MT"/>
                        </a:rPr>
                        <a:t> into</a:t>
                      </a:r>
                      <a:r>
                        <a:rPr sz="2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insert</a:t>
                      </a:r>
                      <a:r>
                        <a:rPr sz="2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mode)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669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dd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20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Delete</a:t>
                      </a:r>
                      <a:r>
                        <a:rPr sz="25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line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3dd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920"/>
                        </a:lnSpc>
                      </a:pPr>
                      <a:r>
                        <a:rPr sz="2500" spc="-5" dirty="0">
                          <a:latin typeface="Arial MT"/>
                          <a:cs typeface="Arial MT"/>
                        </a:rPr>
                        <a:t>Delete</a:t>
                      </a:r>
                      <a:r>
                        <a:rPr sz="2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2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500" spc="-5" dirty="0">
                          <a:latin typeface="Arial MT"/>
                          <a:cs typeface="Arial MT"/>
                        </a:rPr>
                        <a:t>lines.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1014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Arial MT</vt:lpstr>
      <vt:lpstr>Bahnschrift SemiCondensed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These are the following VI Editing commands along with their description:</vt:lpstr>
      <vt:lpstr>PowerPoint Presentation</vt:lpstr>
      <vt:lpstr>PowerPoint Presentation</vt:lpstr>
      <vt:lpstr>PowerPoint Presentation</vt:lpstr>
      <vt:lpstr>PowerPoint Presentation</vt:lpstr>
      <vt:lpstr>ATTEMPT LECTURE17 TEST1 TEST2</vt:lpstr>
      <vt:lpstr>Exercises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aditi gedam</cp:lastModifiedBy>
  <cp:revision>2</cp:revision>
  <dcterms:created xsi:type="dcterms:W3CDTF">2023-02-03T03:27:45Z</dcterms:created>
  <dcterms:modified xsi:type="dcterms:W3CDTF">2023-02-03T08:50:56Z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2023-02-03T00:00:00Z</vt:filetime>
  </property>
</Properties>
</file>