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9" r:id="rId44"/>
    <p:sldId id="310" r:id="rId45"/>
    <p:sldId id="311" r:id="rId46"/>
    <p:sldId id="312" r:id="rId47"/>
    <p:sldId id="313" r:id="rId48"/>
    <p:sldId id="314" r:id="rId49"/>
    <p:sldId id="315" r:id="rId50"/>
    <p:sldId id="316" r:id="rId51"/>
    <p:sldId id="298" r:id="rId52"/>
    <p:sldId id="299" r:id="rId53"/>
    <p:sldId id="300" r:id="rId54"/>
    <p:sldId id="301" r:id="rId55"/>
    <p:sldId id="302" r:id="rId56"/>
    <p:sldId id="303" r:id="rId57"/>
    <p:sldId id="304" r:id="rId58"/>
    <p:sldId id="305" r:id="rId59"/>
    <p:sldId id="306" r:id="rId60"/>
    <p:sldId id="307" r:id="rId61"/>
    <p:sldId id="308" r:id="rId6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AD9824-45CC-4B71-95E0-52EFE1E84A4C}">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309"/>
            <p14:sldId id="310"/>
          </p14:sldIdLst>
        </p14:section>
        <p14:section name="Untitled Section" id="{761BC519-EF5A-4DBB-B75F-7F21E0640E36}">
          <p14:sldIdLst>
            <p14:sldId id="311"/>
            <p14:sldId id="312"/>
            <p14:sldId id="313"/>
            <p14:sldId id="314"/>
            <p14:sldId id="315"/>
            <p14:sldId id="316"/>
            <p14:sldId id="298"/>
            <p14:sldId id="299"/>
            <p14:sldId id="300"/>
            <p14:sldId id="301"/>
            <p14:sldId id="302"/>
            <p14:sldId id="303"/>
            <p14:sldId id="304"/>
            <p14:sldId id="305"/>
            <p14:sldId id="306"/>
            <p14:sldId id="307"/>
            <p14:sldId id="30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1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D33D7-0BC0-4250-A75D-5FC390B80A2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96AFFD-1775-4EEC-A7E4-023C2356752F}" type="slidenum">
              <a:rPr lang="en-IN" smtClean="0"/>
              <a:t>‹#›</a:t>
            </a:fld>
            <a:endParaRPr lang="en-IN"/>
          </a:p>
        </p:txBody>
      </p:sp>
    </p:spTree>
    <p:extLst>
      <p:ext uri="{BB962C8B-B14F-4D97-AF65-F5344CB8AC3E}">
        <p14:creationId xmlns:p14="http://schemas.microsoft.com/office/powerpoint/2010/main" val="295691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5695" y="5944933"/>
            <a:ext cx="6530340" cy="913130"/>
          </a:xfrm>
          <a:custGeom>
            <a:avLst/>
            <a:gdLst/>
            <a:ahLst/>
            <a:cxnLst/>
            <a:rect l="l" t="t" r="r" b="b"/>
            <a:pathLst>
              <a:path w="6530340" h="913129">
                <a:moveTo>
                  <a:pt x="114278" y="21357"/>
                </a:moveTo>
                <a:lnTo>
                  <a:pt x="4849012" y="913063"/>
                </a:lnTo>
                <a:lnTo>
                  <a:pt x="6529862" y="913063"/>
                </a:lnTo>
                <a:lnTo>
                  <a:pt x="114278" y="21357"/>
                </a:lnTo>
                <a:close/>
              </a:path>
              <a:path w="6530340" h="913129">
                <a:moveTo>
                  <a:pt x="876" y="0"/>
                </a:moveTo>
                <a:lnTo>
                  <a:pt x="0" y="5473"/>
                </a:lnTo>
                <a:lnTo>
                  <a:pt x="114278" y="21357"/>
                </a:lnTo>
                <a:lnTo>
                  <a:pt x="876" y="0"/>
                </a:lnTo>
                <a:close/>
              </a:path>
            </a:pathLst>
          </a:custGeom>
          <a:solidFill>
            <a:srgbClr val="E7ACA3">
              <a:alpha val="39999"/>
            </a:srgbClr>
          </a:solidFill>
        </p:spPr>
        <p:txBody>
          <a:bodyPr wrap="square" lIns="0" tIns="0" rIns="0" bIns="0" rtlCol="0"/>
          <a:lstStyle/>
          <a:p>
            <a:endParaRPr/>
          </a:p>
        </p:txBody>
      </p:sp>
      <p:sp>
        <p:nvSpPr>
          <p:cNvPr id="17" name="bg object 17"/>
          <p:cNvSpPr/>
          <p:nvPr/>
        </p:nvSpPr>
        <p:spPr>
          <a:xfrm>
            <a:off x="647623" y="5939015"/>
            <a:ext cx="4869180" cy="919480"/>
          </a:xfrm>
          <a:custGeom>
            <a:avLst/>
            <a:gdLst/>
            <a:ahLst/>
            <a:cxnLst/>
            <a:rect l="l" t="t" r="r" b="b"/>
            <a:pathLst>
              <a:path w="4869180" h="919479">
                <a:moveTo>
                  <a:pt x="0" y="0"/>
                </a:moveTo>
                <a:lnTo>
                  <a:pt x="10566" y="6349"/>
                </a:lnTo>
                <a:lnTo>
                  <a:pt x="3825190" y="918982"/>
                </a:lnTo>
                <a:lnTo>
                  <a:pt x="4869168" y="918982"/>
                </a:lnTo>
                <a:lnTo>
                  <a:pt x="0" y="0"/>
                </a:lnTo>
                <a:close/>
              </a:path>
            </a:pathLst>
          </a:custGeom>
          <a:solidFill>
            <a:srgbClr val="000000"/>
          </a:solidFill>
        </p:spPr>
        <p:txBody>
          <a:bodyPr wrap="square" lIns="0" tIns="0" rIns="0" bIns="0" rtlCol="0"/>
          <a:lstStyle/>
          <a:p>
            <a:endParaRPr/>
          </a:p>
        </p:txBody>
      </p:sp>
      <p:sp>
        <p:nvSpPr>
          <p:cNvPr id="18" name="bg object 18"/>
          <p:cNvSpPr/>
          <p:nvPr/>
        </p:nvSpPr>
        <p:spPr>
          <a:xfrm>
            <a:off x="0" y="5789674"/>
            <a:ext cx="4529328" cy="1068324"/>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0" y="5784472"/>
            <a:ext cx="4495141" cy="1073525"/>
          </a:xfrm>
          <a:prstGeom prst="rect">
            <a:avLst/>
          </a:prstGeom>
          <a:blipFill>
            <a:blip r:embed="rId9" cstate="print"/>
            <a:stretch>
              <a:fillRect/>
            </a:stretch>
          </a:blipFill>
        </p:spPr>
        <p:txBody>
          <a:bodyPr wrap="square" lIns="0" tIns="0" rIns="0" bIns="0" rtlCol="0"/>
          <a:lstStyle/>
          <a:p>
            <a:endParaRPr/>
          </a:p>
        </p:txBody>
      </p:sp>
      <p:sp>
        <p:nvSpPr>
          <p:cNvPr id="20" name="bg object 20"/>
          <p:cNvSpPr/>
          <p:nvPr/>
        </p:nvSpPr>
        <p:spPr>
          <a:xfrm>
            <a:off x="0" y="6273647"/>
            <a:ext cx="1753108" cy="584349"/>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7840" y="144526"/>
            <a:ext cx="11196319" cy="1671955"/>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455929" y="1142822"/>
            <a:ext cx="11280140" cy="4384040"/>
          </a:xfrm>
          <a:prstGeom prst="rect">
            <a:avLst/>
          </a:prstGeom>
        </p:spPr>
        <p:txBody>
          <a:bodyPr wrap="square" lIns="0" tIns="0" rIns="0" bIns="0">
            <a:spAutoFit/>
          </a:bodyPr>
          <a:lstStyle>
            <a:lvl1pPr>
              <a:defRPr sz="31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how-to-install-sublime-text-editor-in-ubunt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itsfoss.com/how-to-exit-vim/" TargetMode="External"/><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vi-editor"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53000"/>
            <a:ext cx="12192000" cy="1905000"/>
            <a:chOff x="0" y="4953000"/>
            <a:chExt cx="12192000" cy="1905000"/>
          </a:xfrm>
        </p:grpSpPr>
        <p:sp>
          <p:nvSpPr>
            <p:cNvPr id="3" name="object 3"/>
            <p:cNvSpPr/>
            <p:nvPr/>
          </p:nvSpPr>
          <p:spPr>
            <a:xfrm>
              <a:off x="2250058" y="4953000"/>
              <a:ext cx="9942195" cy="488315"/>
            </a:xfrm>
            <a:custGeom>
              <a:avLst/>
              <a:gdLst/>
              <a:ahLst/>
              <a:cxnLst/>
              <a:rect l="l" t="t" r="r" b="b"/>
              <a:pathLst>
                <a:path w="9942195" h="488314">
                  <a:moveTo>
                    <a:pt x="9941941" y="0"/>
                  </a:moveTo>
                  <a:lnTo>
                    <a:pt x="0" y="289941"/>
                  </a:lnTo>
                  <a:lnTo>
                    <a:pt x="9941941" y="488188"/>
                  </a:lnTo>
                  <a:lnTo>
                    <a:pt x="9941941" y="0"/>
                  </a:lnTo>
                  <a:close/>
                </a:path>
              </a:pathLst>
            </a:custGeom>
            <a:solidFill>
              <a:srgbClr val="E7ACA3">
                <a:alpha val="39999"/>
              </a:srgbClr>
            </a:solidFill>
          </p:spPr>
          <p:txBody>
            <a:bodyPr wrap="square" lIns="0" tIns="0" rIns="0" bIns="0" rtlCol="0"/>
            <a:lstStyle/>
            <a:p>
              <a:endParaRPr/>
            </a:p>
          </p:txBody>
        </p:sp>
        <p:sp>
          <p:nvSpPr>
            <p:cNvPr id="4" name="object 4"/>
            <p:cNvSpPr/>
            <p:nvPr/>
          </p:nvSpPr>
          <p:spPr>
            <a:xfrm>
              <a:off x="148462" y="5237734"/>
              <a:ext cx="12044045" cy="788670"/>
            </a:xfrm>
            <a:custGeom>
              <a:avLst/>
              <a:gdLst/>
              <a:ahLst/>
              <a:cxnLst/>
              <a:rect l="l" t="t" r="r" b="b"/>
              <a:pathLst>
                <a:path w="12044045" h="788670">
                  <a:moveTo>
                    <a:pt x="12043537" y="0"/>
                  </a:moveTo>
                  <a:lnTo>
                    <a:pt x="0" y="0"/>
                  </a:lnTo>
                  <a:lnTo>
                    <a:pt x="12043537" y="788669"/>
                  </a:lnTo>
                  <a:lnTo>
                    <a:pt x="12043537" y="0"/>
                  </a:lnTo>
                  <a:close/>
                </a:path>
              </a:pathLst>
            </a:custGeom>
            <a:solidFill>
              <a:srgbClr val="000000"/>
            </a:solidFill>
          </p:spPr>
          <p:txBody>
            <a:bodyPr wrap="square" lIns="0" tIns="0" rIns="0" bIns="0" rtlCol="0"/>
            <a:lstStyle/>
            <a:p>
              <a:endParaRPr/>
            </a:p>
          </p:txBody>
        </p:sp>
        <p:sp>
          <p:nvSpPr>
            <p:cNvPr id="5" name="object 5"/>
            <p:cNvSpPr/>
            <p:nvPr/>
          </p:nvSpPr>
          <p:spPr>
            <a:xfrm>
              <a:off x="0" y="4998718"/>
              <a:ext cx="12191999" cy="18592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4991907"/>
              <a:ext cx="12191999" cy="80208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62902" y="5504850"/>
              <a:ext cx="3720591" cy="1240193"/>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1737359" y="2542013"/>
            <a:ext cx="9901428" cy="742206"/>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2089150" y="3657422"/>
            <a:ext cx="9886315" cy="1093470"/>
          </a:xfrm>
          <a:prstGeom prst="rect">
            <a:avLst/>
          </a:prstGeom>
        </p:spPr>
        <p:txBody>
          <a:bodyPr vert="horz" wrap="square" lIns="0" tIns="13335" rIns="0" bIns="0" rtlCol="0">
            <a:spAutoFit/>
          </a:bodyPr>
          <a:lstStyle/>
          <a:p>
            <a:pPr marR="5080" algn="r">
              <a:lnSpc>
                <a:spcPct val="100000"/>
              </a:lnSpc>
              <a:spcBef>
                <a:spcPts val="105"/>
              </a:spcBef>
            </a:pPr>
            <a:r>
              <a:rPr sz="3500" spc="-5" dirty="0">
                <a:latin typeface="Arial Black"/>
                <a:cs typeface="Arial Black"/>
              </a:rPr>
              <a:t>nano, pico, </a:t>
            </a:r>
            <a:r>
              <a:rPr sz="3500" dirty="0">
                <a:latin typeface="Arial Black"/>
                <a:cs typeface="Arial Black"/>
              </a:rPr>
              <a:t>and other Linux </a:t>
            </a:r>
            <a:r>
              <a:rPr sz="3500" spc="10" dirty="0">
                <a:latin typeface="Arial Black"/>
                <a:cs typeface="Arial Black"/>
              </a:rPr>
              <a:t>editors,</a:t>
            </a:r>
            <a:r>
              <a:rPr sz="3500" spc="-105" dirty="0">
                <a:latin typeface="Arial Black"/>
                <a:cs typeface="Arial Black"/>
              </a:rPr>
              <a:t> </a:t>
            </a:r>
            <a:r>
              <a:rPr sz="3500" dirty="0">
                <a:latin typeface="Arial Black"/>
                <a:cs typeface="Arial Black"/>
              </a:rPr>
              <a:t>“sed</a:t>
            </a:r>
            <a:endParaRPr sz="3500">
              <a:latin typeface="Arial Black"/>
              <a:cs typeface="Arial Black"/>
            </a:endParaRPr>
          </a:p>
          <a:p>
            <a:pPr marR="6350" algn="r">
              <a:lnSpc>
                <a:spcPct val="100000"/>
              </a:lnSpc>
            </a:pPr>
            <a:r>
              <a:rPr sz="3500" dirty="0">
                <a:latin typeface="Arial Black"/>
                <a:cs typeface="Arial Black"/>
              </a:rPr>
              <a:t>Command</a:t>
            </a:r>
            <a:endParaRPr sz="350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9532" y="1477086"/>
            <a:ext cx="9652635" cy="444474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7840" y="98805"/>
            <a:ext cx="9159875" cy="1274445"/>
          </a:xfrm>
          <a:prstGeom prst="rect">
            <a:avLst/>
          </a:prstGeom>
        </p:spPr>
        <p:txBody>
          <a:bodyPr vert="horz" wrap="square" lIns="0" tIns="62865" rIns="0" bIns="0" rtlCol="0">
            <a:spAutoFit/>
          </a:bodyPr>
          <a:lstStyle/>
          <a:p>
            <a:pPr marL="12700">
              <a:lnSpc>
                <a:spcPct val="100000"/>
              </a:lnSpc>
              <a:spcBef>
                <a:spcPts val="495"/>
              </a:spcBef>
            </a:pPr>
            <a:r>
              <a:rPr sz="2400" b="1" spc="-95" dirty="0">
                <a:latin typeface="Arial"/>
                <a:cs typeface="Arial"/>
              </a:rPr>
              <a:t>To </a:t>
            </a:r>
            <a:r>
              <a:rPr sz="2400" b="1" spc="-5" dirty="0">
                <a:latin typeface="Arial"/>
                <a:cs typeface="Arial"/>
              </a:rPr>
              <a:t>open file </a:t>
            </a:r>
            <a:r>
              <a:rPr sz="2400" b="1" spc="5" dirty="0">
                <a:latin typeface="Arial"/>
                <a:cs typeface="Arial"/>
              </a:rPr>
              <a:t>with </a:t>
            </a:r>
            <a:r>
              <a:rPr sz="2400" b="1" spc="-5" dirty="0">
                <a:latin typeface="Arial"/>
                <a:cs typeface="Arial"/>
              </a:rPr>
              <a:t>nano </a:t>
            </a:r>
            <a:r>
              <a:rPr sz="2400" b="1" spc="-20" dirty="0">
                <a:latin typeface="Arial"/>
                <a:cs typeface="Arial"/>
              </a:rPr>
              <a:t>editor, </a:t>
            </a:r>
            <a:r>
              <a:rPr sz="2400" b="1" spc="-5" dirty="0">
                <a:latin typeface="Arial"/>
                <a:cs typeface="Arial"/>
              </a:rPr>
              <a:t>execute the command as</a:t>
            </a:r>
            <a:r>
              <a:rPr sz="2400" b="1" spc="70" dirty="0">
                <a:latin typeface="Arial"/>
                <a:cs typeface="Arial"/>
              </a:rPr>
              <a:t> </a:t>
            </a:r>
            <a:r>
              <a:rPr sz="2400" b="1" dirty="0">
                <a:latin typeface="Arial"/>
                <a:cs typeface="Arial"/>
              </a:rPr>
              <a:t>follows:</a:t>
            </a:r>
            <a:endParaRPr sz="2400">
              <a:latin typeface="Arial"/>
              <a:cs typeface="Arial"/>
            </a:endParaRPr>
          </a:p>
          <a:p>
            <a:pPr marL="465455" indent="-453390">
              <a:lnSpc>
                <a:spcPct val="100000"/>
              </a:lnSpc>
              <a:spcBef>
                <a:spcPts val="395"/>
              </a:spcBef>
              <a:buClr>
                <a:srgbClr val="D16248"/>
              </a:buClr>
              <a:buSzPct val="66666"/>
              <a:buFont typeface="Wingdings"/>
              <a:buChar char=""/>
              <a:tabLst>
                <a:tab pos="465455" algn="l"/>
                <a:tab pos="466090" algn="l"/>
              </a:tabLst>
            </a:pPr>
            <a:r>
              <a:rPr sz="2400" b="1" spc="-5" dirty="0">
                <a:solidFill>
                  <a:srgbClr val="A9432B"/>
                </a:solidFill>
                <a:latin typeface="Arial"/>
                <a:cs typeface="Arial"/>
              </a:rPr>
              <a:t>nano </a:t>
            </a:r>
            <a:r>
              <a:rPr sz="2400" b="1" dirty="0">
                <a:solidFill>
                  <a:srgbClr val="A9432B"/>
                </a:solidFill>
                <a:latin typeface="Arial"/>
                <a:cs typeface="Arial"/>
              </a:rPr>
              <a:t>&lt;file</a:t>
            </a:r>
            <a:r>
              <a:rPr sz="2400" b="1" spc="-25" dirty="0">
                <a:solidFill>
                  <a:srgbClr val="A9432B"/>
                </a:solidFill>
                <a:latin typeface="Arial"/>
                <a:cs typeface="Arial"/>
              </a:rPr>
              <a:t> </a:t>
            </a:r>
            <a:r>
              <a:rPr sz="2400" b="1" spc="-5" dirty="0">
                <a:solidFill>
                  <a:srgbClr val="A9432B"/>
                </a:solidFill>
                <a:latin typeface="Arial"/>
                <a:cs typeface="Arial"/>
              </a:rPr>
              <a:t>name&gt;</a:t>
            </a:r>
            <a:endParaRPr sz="2400">
              <a:latin typeface="Arial"/>
              <a:cs typeface="Arial"/>
            </a:endParaRPr>
          </a:p>
          <a:p>
            <a:pPr marL="12700">
              <a:lnSpc>
                <a:spcPct val="100000"/>
              </a:lnSpc>
              <a:spcBef>
                <a:spcPts val="400"/>
              </a:spcBef>
            </a:pPr>
            <a:r>
              <a:rPr sz="2400" b="1" spc="-5" dirty="0">
                <a:latin typeface="Arial"/>
                <a:cs typeface="Arial"/>
              </a:rPr>
              <a:t>The nano editor looks</a:t>
            </a:r>
            <a:r>
              <a:rPr sz="2400" b="1" spc="-25" dirty="0">
                <a:latin typeface="Arial"/>
                <a:cs typeface="Arial"/>
              </a:rPr>
              <a:t> </a:t>
            </a:r>
            <a:r>
              <a:rPr sz="2400" b="1" spc="-5" dirty="0">
                <a:latin typeface="Arial"/>
                <a:cs typeface="Arial"/>
              </a:rPr>
              <a:t>like:</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840" y="144526"/>
            <a:ext cx="11311255" cy="2220595"/>
          </a:xfrm>
          <a:prstGeom prst="rect">
            <a:avLst/>
          </a:prstGeom>
        </p:spPr>
        <p:txBody>
          <a:bodyPr vert="horz" wrap="square" lIns="0" tIns="12700" rIns="0" bIns="0" rtlCol="0">
            <a:spAutoFit/>
          </a:bodyPr>
          <a:lstStyle/>
          <a:p>
            <a:pPr marL="12700" marR="5080" algn="just">
              <a:lnSpc>
                <a:spcPct val="100000"/>
              </a:lnSpc>
              <a:spcBef>
                <a:spcPts val="100"/>
              </a:spcBef>
            </a:pPr>
            <a:r>
              <a:rPr spc="-5" dirty="0"/>
              <a:t>In the </a:t>
            </a:r>
            <a:r>
              <a:rPr dirty="0"/>
              <a:t>nano </a:t>
            </a:r>
            <a:r>
              <a:rPr spc="-35" dirty="0"/>
              <a:t>editor, </a:t>
            </a:r>
            <a:r>
              <a:rPr dirty="0"/>
              <a:t>the </a:t>
            </a:r>
            <a:r>
              <a:rPr spc="-5" dirty="0"/>
              <a:t>useful options </a:t>
            </a:r>
            <a:r>
              <a:rPr dirty="0"/>
              <a:t>are </a:t>
            </a:r>
            <a:r>
              <a:rPr spc="-5" dirty="0"/>
              <a:t>given </a:t>
            </a:r>
            <a:r>
              <a:rPr spc="-15" dirty="0"/>
              <a:t>at  </a:t>
            </a:r>
            <a:r>
              <a:rPr spc="-5" dirty="0"/>
              <a:t>the </a:t>
            </a:r>
            <a:r>
              <a:rPr dirty="0"/>
              <a:t>bottom, </a:t>
            </a:r>
            <a:r>
              <a:rPr spc="-5" dirty="0"/>
              <a:t>use the </a:t>
            </a:r>
            <a:r>
              <a:rPr dirty="0"/>
              <a:t>CTRL+ option to </a:t>
            </a:r>
            <a:r>
              <a:rPr spc="-5" dirty="0"/>
              <a:t>perform an  operation. </a:t>
            </a:r>
            <a:r>
              <a:rPr dirty="0"/>
              <a:t>For </a:t>
            </a:r>
            <a:r>
              <a:rPr spc="-5" dirty="0"/>
              <a:t>example, </a:t>
            </a:r>
            <a:r>
              <a:rPr spc="5" dirty="0"/>
              <a:t>to </a:t>
            </a:r>
            <a:r>
              <a:rPr spc="-5" dirty="0"/>
              <a:t>exit from the </a:t>
            </a:r>
            <a:r>
              <a:rPr spc="-35" dirty="0"/>
              <a:t>editor, </a:t>
            </a:r>
            <a:r>
              <a:rPr spc="-5" dirty="0"/>
              <a:t>use  </a:t>
            </a:r>
            <a:r>
              <a:rPr dirty="0"/>
              <a:t>CTRL </a:t>
            </a:r>
            <a:r>
              <a:rPr spc="-5" dirty="0"/>
              <a:t>+X</a:t>
            </a:r>
            <a:r>
              <a:rPr spc="-85" dirty="0"/>
              <a:t> </a:t>
            </a:r>
            <a:r>
              <a:rPr dirty="0"/>
              <a:t>keys.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5148"/>
            <a:ext cx="11310620" cy="1680845"/>
          </a:xfrm>
          <a:prstGeom prst="rect">
            <a:avLst/>
          </a:prstGeom>
        </p:spPr>
        <p:txBody>
          <a:bodyPr vert="horz" wrap="square" lIns="0" tIns="62865" rIns="0" bIns="0" rtlCol="0">
            <a:spAutoFit/>
          </a:bodyPr>
          <a:lstStyle/>
          <a:p>
            <a:pPr marL="12700">
              <a:lnSpc>
                <a:spcPct val="100000"/>
              </a:lnSpc>
              <a:spcBef>
                <a:spcPts val="495"/>
              </a:spcBef>
            </a:pPr>
            <a:r>
              <a:rPr sz="3400" b="1" spc="-5" dirty="0">
                <a:solidFill>
                  <a:srgbClr val="A9432B"/>
                </a:solidFill>
                <a:latin typeface="Arial"/>
                <a:cs typeface="Arial"/>
              </a:rPr>
              <a:t>3. Gedit</a:t>
            </a:r>
            <a:r>
              <a:rPr sz="3400" b="1" spc="40" dirty="0">
                <a:solidFill>
                  <a:srgbClr val="A9432B"/>
                </a:solidFill>
                <a:latin typeface="Arial"/>
                <a:cs typeface="Arial"/>
              </a:rPr>
              <a:t> </a:t>
            </a:r>
            <a:r>
              <a:rPr sz="3400" b="1" spc="-5" dirty="0">
                <a:solidFill>
                  <a:srgbClr val="A9432B"/>
                </a:solidFill>
                <a:latin typeface="Arial"/>
                <a:cs typeface="Arial"/>
              </a:rPr>
              <a:t>editor</a:t>
            </a:r>
            <a:endParaRPr sz="3400">
              <a:latin typeface="Arial"/>
              <a:cs typeface="Arial"/>
            </a:endParaRPr>
          </a:p>
          <a:p>
            <a:pPr marL="12700" marR="5080">
              <a:lnSpc>
                <a:spcPct val="100000"/>
              </a:lnSpc>
              <a:spcBef>
                <a:spcPts val="395"/>
              </a:spcBef>
              <a:tabLst>
                <a:tab pos="1430020" algn="l"/>
                <a:tab pos="2941955" algn="l"/>
                <a:tab pos="3614420" algn="l"/>
                <a:tab pos="4574540" algn="l"/>
                <a:tab pos="6301105" algn="l"/>
                <a:tab pos="7814309" algn="l"/>
                <a:tab pos="8703310" algn="l"/>
                <a:tab pos="9663430" algn="l"/>
              </a:tabLst>
            </a:pPr>
            <a:r>
              <a:rPr sz="3400" b="1" spc="-5" dirty="0">
                <a:latin typeface="Arial"/>
                <a:cs typeface="Arial"/>
              </a:rPr>
              <a:t>Ged</a:t>
            </a:r>
            <a:r>
              <a:rPr sz="3400" b="1" spc="5" dirty="0">
                <a:latin typeface="Arial"/>
                <a:cs typeface="Arial"/>
              </a:rPr>
              <a:t>i</a:t>
            </a:r>
            <a:r>
              <a:rPr sz="3400" b="1" spc="-5" dirty="0">
                <a:latin typeface="Arial"/>
                <a:cs typeface="Arial"/>
              </a:rPr>
              <a:t>t</a:t>
            </a:r>
            <a:r>
              <a:rPr sz="3400" b="1" dirty="0">
                <a:latin typeface="Arial"/>
                <a:cs typeface="Arial"/>
              </a:rPr>
              <a:t>	</a:t>
            </a:r>
            <a:r>
              <a:rPr sz="3400" b="1" spc="-5" dirty="0">
                <a:latin typeface="Arial"/>
                <a:cs typeface="Arial"/>
              </a:rPr>
              <a:t>editor</a:t>
            </a:r>
            <a:r>
              <a:rPr sz="3400" b="1" dirty="0">
                <a:latin typeface="Arial"/>
                <a:cs typeface="Arial"/>
              </a:rPr>
              <a:t>	</a:t>
            </a:r>
            <a:r>
              <a:rPr sz="3400" b="1" spc="-5" dirty="0">
                <a:latin typeface="Arial"/>
                <a:cs typeface="Arial"/>
              </a:rPr>
              <a:t>is</a:t>
            </a:r>
            <a:r>
              <a:rPr sz="3400" b="1" dirty="0">
                <a:latin typeface="Arial"/>
                <a:cs typeface="Arial"/>
              </a:rPr>
              <a:t>	</a:t>
            </a:r>
            <a:r>
              <a:rPr sz="3400" b="1" spc="-5" dirty="0">
                <a:latin typeface="Arial"/>
                <a:cs typeface="Arial"/>
              </a:rPr>
              <a:t>the</a:t>
            </a:r>
            <a:r>
              <a:rPr sz="3400" b="1" dirty="0">
                <a:latin typeface="Arial"/>
                <a:cs typeface="Arial"/>
              </a:rPr>
              <a:t>	</a:t>
            </a:r>
            <a:r>
              <a:rPr sz="3400" b="1" spc="-5" dirty="0">
                <a:latin typeface="Arial"/>
                <a:cs typeface="Arial"/>
              </a:rPr>
              <a:t>default</a:t>
            </a:r>
            <a:r>
              <a:rPr sz="3400" b="1" dirty="0">
                <a:latin typeface="Arial"/>
                <a:cs typeface="Arial"/>
              </a:rPr>
              <a:t>	</a:t>
            </a:r>
            <a:r>
              <a:rPr sz="3400" b="1" spc="-5" dirty="0">
                <a:latin typeface="Arial"/>
                <a:cs typeface="Arial"/>
              </a:rPr>
              <a:t>ed</a:t>
            </a:r>
            <a:r>
              <a:rPr sz="3400" b="1" spc="5" dirty="0">
                <a:latin typeface="Arial"/>
                <a:cs typeface="Arial"/>
              </a:rPr>
              <a:t>i</a:t>
            </a:r>
            <a:r>
              <a:rPr sz="3400" b="1" spc="-5" dirty="0">
                <a:latin typeface="Arial"/>
                <a:cs typeface="Arial"/>
              </a:rPr>
              <a:t>tor</a:t>
            </a:r>
            <a:r>
              <a:rPr sz="3400" b="1" dirty="0">
                <a:latin typeface="Arial"/>
                <a:cs typeface="Arial"/>
              </a:rPr>
              <a:t>	</a:t>
            </a:r>
            <a:r>
              <a:rPr sz="3400" b="1" spc="-5" dirty="0">
                <a:latin typeface="Arial"/>
                <a:cs typeface="Arial"/>
              </a:rPr>
              <a:t>for</a:t>
            </a:r>
            <a:r>
              <a:rPr sz="3400" b="1" dirty="0">
                <a:latin typeface="Arial"/>
                <a:cs typeface="Arial"/>
              </a:rPr>
              <a:t>	</a:t>
            </a:r>
            <a:r>
              <a:rPr sz="3400" b="1" spc="-5" dirty="0">
                <a:latin typeface="Arial"/>
                <a:cs typeface="Arial"/>
              </a:rPr>
              <a:t>the</a:t>
            </a:r>
            <a:r>
              <a:rPr sz="3400" b="1" dirty="0">
                <a:latin typeface="Arial"/>
                <a:cs typeface="Arial"/>
              </a:rPr>
              <a:t>	</a:t>
            </a:r>
            <a:r>
              <a:rPr sz="3400" b="1" spc="-5" dirty="0">
                <a:latin typeface="Arial"/>
                <a:cs typeface="Arial"/>
              </a:rPr>
              <a:t>GNO</a:t>
            </a:r>
            <a:r>
              <a:rPr sz="3400" b="1" spc="15" dirty="0">
                <a:latin typeface="Arial"/>
                <a:cs typeface="Arial"/>
              </a:rPr>
              <a:t>M</a:t>
            </a:r>
            <a:r>
              <a:rPr sz="3400" b="1" spc="-5" dirty="0">
                <a:latin typeface="Arial"/>
                <a:cs typeface="Arial"/>
              </a:rPr>
              <a:t>E  desktop environment. When we </a:t>
            </a:r>
            <a:r>
              <a:rPr sz="3400" b="1" dirty="0">
                <a:latin typeface="Arial"/>
                <a:cs typeface="Arial"/>
              </a:rPr>
              <a:t>open </a:t>
            </a:r>
            <a:r>
              <a:rPr sz="3400" b="1" spc="-5" dirty="0">
                <a:latin typeface="Arial"/>
                <a:cs typeface="Arial"/>
              </a:rPr>
              <a:t>a </a:t>
            </a:r>
            <a:r>
              <a:rPr sz="3400" b="1" dirty="0">
                <a:latin typeface="Arial"/>
                <a:cs typeface="Arial"/>
              </a:rPr>
              <a:t>file, </a:t>
            </a:r>
            <a:r>
              <a:rPr sz="3400" b="1" spc="-5" dirty="0">
                <a:latin typeface="Arial"/>
                <a:cs typeface="Arial"/>
              </a:rPr>
              <a:t>it will</a:t>
            </a:r>
            <a:r>
              <a:rPr sz="3400" b="1" spc="705" dirty="0">
                <a:latin typeface="Arial"/>
                <a:cs typeface="Arial"/>
              </a:rPr>
              <a:t> </a:t>
            </a:r>
            <a:r>
              <a:rPr sz="3400" b="1" spc="-5" dirty="0">
                <a:latin typeface="Arial"/>
                <a:cs typeface="Arial"/>
              </a:rPr>
              <a:t>open</a:t>
            </a:r>
            <a:endParaRPr sz="3400">
              <a:latin typeface="Arial"/>
              <a:cs typeface="Arial"/>
            </a:endParaRPr>
          </a:p>
        </p:txBody>
      </p:sp>
      <p:sp>
        <p:nvSpPr>
          <p:cNvPr id="3" name="object 3"/>
          <p:cNvSpPr txBox="1"/>
          <p:nvPr/>
        </p:nvSpPr>
        <p:spPr>
          <a:xfrm>
            <a:off x="497840" y="1751202"/>
            <a:ext cx="5007610" cy="543560"/>
          </a:xfrm>
          <a:prstGeom prst="rect">
            <a:avLst/>
          </a:prstGeom>
        </p:spPr>
        <p:txBody>
          <a:bodyPr vert="horz" wrap="square" lIns="0" tIns="12065" rIns="0" bIns="0" rtlCol="0">
            <a:spAutoFit/>
          </a:bodyPr>
          <a:lstStyle/>
          <a:p>
            <a:pPr marL="12700">
              <a:lnSpc>
                <a:spcPct val="100000"/>
              </a:lnSpc>
              <a:spcBef>
                <a:spcPts val="95"/>
              </a:spcBef>
              <a:tabLst>
                <a:tab pos="1233170" algn="l"/>
                <a:tab pos="2237740" algn="l"/>
                <a:tab pos="3698240" algn="l"/>
              </a:tabLst>
            </a:pPr>
            <a:r>
              <a:rPr sz="3400" b="1" spc="-5" dirty="0">
                <a:latin typeface="Arial"/>
                <a:cs typeface="Arial"/>
              </a:rPr>
              <a:t>w</a:t>
            </a:r>
            <a:r>
              <a:rPr sz="3400" b="1" spc="5" dirty="0">
                <a:latin typeface="Arial"/>
                <a:cs typeface="Arial"/>
              </a:rPr>
              <a:t>i</a:t>
            </a:r>
            <a:r>
              <a:rPr sz="3400" b="1" spc="-5" dirty="0">
                <a:latin typeface="Arial"/>
                <a:cs typeface="Arial"/>
              </a:rPr>
              <a:t>th</a:t>
            </a:r>
            <a:r>
              <a:rPr sz="3400" b="1" dirty="0">
                <a:latin typeface="Arial"/>
                <a:cs typeface="Arial"/>
              </a:rPr>
              <a:t>	</a:t>
            </a:r>
            <a:r>
              <a:rPr sz="3400" b="1" spc="-5" dirty="0">
                <a:latin typeface="Arial"/>
                <a:cs typeface="Arial"/>
              </a:rPr>
              <a:t>the</a:t>
            </a:r>
            <a:r>
              <a:rPr sz="3400" b="1" dirty="0">
                <a:latin typeface="Arial"/>
                <a:cs typeface="Arial"/>
              </a:rPr>
              <a:t>	</a:t>
            </a:r>
            <a:r>
              <a:rPr sz="3400" b="1" spc="-5" dirty="0">
                <a:latin typeface="Arial"/>
                <a:cs typeface="Arial"/>
              </a:rPr>
              <a:t>Ged</a:t>
            </a:r>
            <a:r>
              <a:rPr sz="3400" b="1" spc="5" dirty="0">
                <a:latin typeface="Arial"/>
                <a:cs typeface="Arial"/>
              </a:rPr>
              <a:t>i</a:t>
            </a:r>
            <a:r>
              <a:rPr sz="3400" b="1" spc="-5" dirty="0">
                <a:latin typeface="Arial"/>
                <a:cs typeface="Arial"/>
              </a:rPr>
              <a:t>t</a:t>
            </a:r>
            <a:r>
              <a:rPr sz="3400" b="1" dirty="0">
                <a:latin typeface="Arial"/>
                <a:cs typeface="Arial"/>
              </a:rPr>
              <a:t>	</a:t>
            </a:r>
            <a:r>
              <a:rPr sz="3400" b="1" spc="-5" dirty="0">
                <a:latin typeface="Arial"/>
                <a:cs typeface="Arial"/>
              </a:rPr>
              <a:t>ed</a:t>
            </a:r>
            <a:r>
              <a:rPr sz="3400" b="1" spc="5" dirty="0">
                <a:latin typeface="Arial"/>
                <a:cs typeface="Arial"/>
              </a:rPr>
              <a:t>i</a:t>
            </a:r>
            <a:r>
              <a:rPr sz="3400" b="1" spc="-5" dirty="0">
                <a:latin typeface="Arial"/>
                <a:cs typeface="Arial"/>
              </a:rPr>
              <a:t>to</a:t>
            </a:r>
            <a:r>
              <a:rPr sz="3400" b="1" spc="-185" dirty="0">
                <a:latin typeface="Arial"/>
                <a:cs typeface="Arial"/>
              </a:rPr>
              <a:t>r</a:t>
            </a:r>
            <a:r>
              <a:rPr sz="3400" b="1" spc="-5" dirty="0">
                <a:latin typeface="Arial"/>
                <a:cs typeface="Arial"/>
              </a:rPr>
              <a:t>.</a:t>
            </a:r>
            <a:endParaRPr sz="3400">
              <a:latin typeface="Arial"/>
              <a:cs typeface="Arial"/>
            </a:endParaRPr>
          </a:p>
        </p:txBody>
      </p:sp>
      <p:sp>
        <p:nvSpPr>
          <p:cNvPr id="4" name="object 4"/>
          <p:cNvSpPr txBox="1"/>
          <p:nvPr/>
        </p:nvSpPr>
        <p:spPr>
          <a:xfrm>
            <a:off x="5835522" y="1751202"/>
            <a:ext cx="2446655" cy="543560"/>
          </a:xfrm>
          <a:prstGeom prst="rect">
            <a:avLst/>
          </a:prstGeom>
        </p:spPr>
        <p:txBody>
          <a:bodyPr vert="horz" wrap="square" lIns="0" tIns="12065" rIns="0" bIns="0" rtlCol="0">
            <a:spAutoFit/>
          </a:bodyPr>
          <a:lstStyle/>
          <a:p>
            <a:pPr marL="12700">
              <a:lnSpc>
                <a:spcPct val="100000"/>
              </a:lnSpc>
              <a:spcBef>
                <a:spcPts val="95"/>
              </a:spcBef>
              <a:tabLst>
                <a:tab pos="634365" algn="l"/>
              </a:tabLst>
            </a:pPr>
            <a:r>
              <a:rPr sz="3400" b="1" spc="5" dirty="0">
                <a:latin typeface="Arial"/>
                <a:cs typeface="Arial"/>
              </a:rPr>
              <a:t>It	</a:t>
            </a:r>
            <a:r>
              <a:rPr sz="3400" b="1" spc="-5" dirty="0">
                <a:latin typeface="Arial"/>
                <a:cs typeface="Arial"/>
              </a:rPr>
              <a:t>provides</a:t>
            </a:r>
            <a:endParaRPr sz="3400">
              <a:latin typeface="Arial"/>
              <a:cs typeface="Arial"/>
            </a:endParaRPr>
          </a:p>
        </p:txBody>
      </p:sp>
      <p:sp>
        <p:nvSpPr>
          <p:cNvPr id="5" name="object 5"/>
          <p:cNvSpPr txBox="1"/>
          <p:nvPr/>
        </p:nvSpPr>
        <p:spPr>
          <a:xfrm>
            <a:off x="8610981" y="1751202"/>
            <a:ext cx="3192780" cy="543560"/>
          </a:xfrm>
          <a:prstGeom prst="rect">
            <a:avLst/>
          </a:prstGeom>
        </p:spPr>
        <p:txBody>
          <a:bodyPr vert="horz" wrap="square" lIns="0" tIns="12065" rIns="0" bIns="0" rtlCol="0">
            <a:spAutoFit/>
          </a:bodyPr>
          <a:lstStyle/>
          <a:p>
            <a:pPr marL="12700">
              <a:lnSpc>
                <a:spcPct val="100000"/>
              </a:lnSpc>
              <a:spcBef>
                <a:spcPts val="95"/>
              </a:spcBef>
            </a:pPr>
            <a:r>
              <a:rPr sz="3400" b="1" spc="-5" dirty="0">
                <a:latin typeface="Arial"/>
                <a:cs typeface="Arial"/>
              </a:rPr>
              <a:t>straightforward</a:t>
            </a:r>
            <a:endParaRPr sz="3400">
              <a:latin typeface="Arial"/>
              <a:cs typeface="Arial"/>
            </a:endParaRPr>
          </a:p>
        </p:txBody>
      </p:sp>
      <p:sp>
        <p:nvSpPr>
          <p:cNvPr id="6" name="object 6"/>
          <p:cNvSpPr txBox="1"/>
          <p:nvPr/>
        </p:nvSpPr>
        <p:spPr>
          <a:xfrm>
            <a:off x="497840" y="2269312"/>
            <a:ext cx="4032250" cy="1061720"/>
          </a:xfrm>
          <a:prstGeom prst="rect">
            <a:avLst/>
          </a:prstGeom>
        </p:spPr>
        <p:txBody>
          <a:bodyPr vert="horz" wrap="square" lIns="0" tIns="12065" rIns="0" bIns="0" rtlCol="0">
            <a:spAutoFit/>
          </a:bodyPr>
          <a:lstStyle/>
          <a:p>
            <a:pPr marL="12700" marR="5080">
              <a:lnSpc>
                <a:spcPct val="100000"/>
              </a:lnSpc>
              <a:spcBef>
                <a:spcPts val="95"/>
              </a:spcBef>
              <a:tabLst>
                <a:tab pos="2728595" algn="l"/>
                <a:tab pos="3298825" algn="l"/>
              </a:tabLst>
            </a:pPr>
            <a:r>
              <a:rPr sz="3400" b="1" spc="-5" dirty="0">
                <a:latin typeface="Arial"/>
                <a:cs typeface="Arial"/>
              </a:rPr>
              <a:t>functi</a:t>
            </a:r>
            <a:r>
              <a:rPr sz="3400" b="1" spc="5" dirty="0">
                <a:latin typeface="Arial"/>
                <a:cs typeface="Arial"/>
              </a:rPr>
              <a:t>o</a:t>
            </a:r>
            <a:r>
              <a:rPr sz="3400" b="1" spc="-5" dirty="0">
                <a:latin typeface="Arial"/>
                <a:cs typeface="Arial"/>
              </a:rPr>
              <a:t>nalit</a:t>
            </a:r>
            <a:r>
              <a:rPr sz="3400" b="1" spc="5" dirty="0">
                <a:latin typeface="Arial"/>
                <a:cs typeface="Arial"/>
              </a:rPr>
              <a:t>i</a:t>
            </a:r>
            <a:r>
              <a:rPr sz="3400" b="1" spc="-5" dirty="0">
                <a:latin typeface="Arial"/>
                <a:cs typeface="Arial"/>
              </a:rPr>
              <a:t>es</a:t>
            </a:r>
            <a:r>
              <a:rPr sz="3400" b="1" dirty="0">
                <a:latin typeface="Arial"/>
                <a:cs typeface="Arial"/>
              </a:rPr>
              <a:t>	</a:t>
            </a:r>
            <a:r>
              <a:rPr sz="3400" b="1" spc="-5" dirty="0">
                <a:latin typeface="Arial"/>
                <a:cs typeface="Arial"/>
              </a:rPr>
              <a:t>like  </a:t>
            </a:r>
            <a:r>
              <a:rPr sz="3400" b="1" dirty="0">
                <a:latin typeface="Arial"/>
                <a:cs typeface="Arial"/>
              </a:rPr>
              <a:t>lightweight	</a:t>
            </a:r>
            <a:r>
              <a:rPr sz="3400" b="1" spc="-5" dirty="0">
                <a:latin typeface="Arial"/>
                <a:cs typeface="Arial"/>
              </a:rPr>
              <a:t>editor</a:t>
            </a:r>
            <a:endParaRPr sz="3400">
              <a:latin typeface="Arial"/>
              <a:cs typeface="Arial"/>
            </a:endParaRPr>
          </a:p>
        </p:txBody>
      </p:sp>
      <p:sp>
        <p:nvSpPr>
          <p:cNvPr id="7" name="object 7"/>
          <p:cNvSpPr txBox="1"/>
          <p:nvPr/>
        </p:nvSpPr>
        <p:spPr>
          <a:xfrm>
            <a:off x="4851019" y="2269312"/>
            <a:ext cx="3585845" cy="1061720"/>
          </a:xfrm>
          <a:prstGeom prst="rect">
            <a:avLst/>
          </a:prstGeom>
        </p:spPr>
        <p:txBody>
          <a:bodyPr vert="horz" wrap="square" lIns="0" tIns="12065" rIns="0" bIns="0" rtlCol="0">
            <a:spAutoFit/>
          </a:bodyPr>
          <a:lstStyle/>
          <a:p>
            <a:pPr marL="12700" marR="5080" indent="12065">
              <a:lnSpc>
                <a:spcPct val="100000"/>
              </a:lnSpc>
              <a:spcBef>
                <a:spcPts val="95"/>
              </a:spcBef>
              <a:tabLst>
                <a:tab pos="1123315" algn="l"/>
                <a:tab pos="1312545" algn="l"/>
                <a:tab pos="1989455" algn="l"/>
                <a:tab pos="2585085" algn="l"/>
              </a:tabLst>
            </a:pPr>
            <a:r>
              <a:rPr sz="3400" b="1" spc="-5" dirty="0">
                <a:latin typeface="Arial"/>
                <a:cs typeface="Arial"/>
              </a:rPr>
              <a:t>any	basic	text  w</a:t>
            </a:r>
            <a:r>
              <a:rPr sz="3400" b="1" spc="5" dirty="0">
                <a:latin typeface="Arial"/>
                <a:cs typeface="Arial"/>
              </a:rPr>
              <a:t>i</a:t>
            </a:r>
            <a:r>
              <a:rPr sz="3400" b="1" spc="-5" dirty="0">
                <a:latin typeface="Arial"/>
                <a:cs typeface="Arial"/>
              </a:rPr>
              <a:t>th</a:t>
            </a:r>
            <a:r>
              <a:rPr sz="3400" b="1" dirty="0">
                <a:latin typeface="Arial"/>
                <a:cs typeface="Arial"/>
              </a:rPr>
              <a:t>		</a:t>
            </a:r>
            <a:r>
              <a:rPr sz="3400" b="1" spc="-5" dirty="0">
                <a:latin typeface="Arial"/>
                <a:cs typeface="Arial"/>
              </a:rPr>
              <a:t>a</a:t>
            </a:r>
            <a:r>
              <a:rPr sz="3400" b="1" dirty="0">
                <a:latin typeface="Arial"/>
                <a:cs typeface="Arial"/>
              </a:rPr>
              <a:t>	</a:t>
            </a:r>
            <a:r>
              <a:rPr sz="3400" b="1" spc="-5" dirty="0">
                <a:latin typeface="Arial"/>
                <a:cs typeface="Arial"/>
              </a:rPr>
              <a:t>stra</a:t>
            </a:r>
            <a:r>
              <a:rPr sz="3400" b="1" spc="5" dirty="0">
                <a:latin typeface="Arial"/>
                <a:cs typeface="Arial"/>
              </a:rPr>
              <a:t>i</a:t>
            </a:r>
            <a:r>
              <a:rPr sz="3400" b="1" spc="-5" dirty="0">
                <a:latin typeface="Arial"/>
                <a:cs typeface="Arial"/>
              </a:rPr>
              <a:t>ght</a:t>
            </a:r>
            <a:endParaRPr sz="3400">
              <a:latin typeface="Arial"/>
              <a:cs typeface="Arial"/>
            </a:endParaRPr>
          </a:p>
        </p:txBody>
      </p:sp>
      <p:sp>
        <p:nvSpPr>
          <p:cNvPr id="8" name="object 8"/>
          <p:cNvSpPr txBox="1"/>
          <p:nvPr/>
        </p:nvSpPr>
        <p:spPr>
          <a:xfrm>
            <a:off x="8548496" y="2269312"/>
            <a:ext cx="3259454" cy="1061720"/>
          </a:xfrm>
          <a:prstGeom prst="rect">
            <a:avLst/>
          </a:prstGeom>
        </p:spPr>
        <p:txBody>
          <a:bodyPr vert="horz" wrap="square" lIns="0" tIns="12065" rIns="0" bIns="0" rtlCol="0">
            <a:spAutoFit/>
          </a:bodyPr>
          <a:lstStyle/>
          <a:p>
            <a:pPr marL="313055" marR="5080" indent="-300990">
              <a:lnSpc>
                <a:spcPct val="100000"/>
              </a:lnSpc>
              <a:spcBef>
                <a:spcPts val="95"/>
              </a:spcBef>
              <a:tabLst>
                <a:tab pos="1666239" algn="l"/>
                <a:tab pos="2289810" algn="l"/>
                <a:tab pos="2333625" algn="l"/>
                <a:tab pos="3006090" algn="l"/>
              </a:tabLst>
            </a:pPr>
            <a:r>
              <a:rPr sz="3400" b="1" spc="-5" dirty="0">
                <a:latin typeface="Arial"/>
                <a:cs typeface="Arial"/>
              </a:rPr>
              <a:t>edit</a:t>
            </a:r>
            <a:r>
              <a:rPr sz="3400" b="1" spc="5" dirty="0">
                <a:latin typeface="Arial"/>
                <a:cs typeface="Arial"/>
              </a:rPr>
              <a:t>o</a:t>
            </a:r>
            <a:r>
              <a:rPr sz="3400" b="1" spc="-195" dirty="0">
                <a:latin typeface="Arial"/>
                <a:cs typeface="Arial"/>
              </a:rPr>
              <a:t>r</a:t>
            </a:r>
            <a:r>
              <a:rPr sz="3400" b="1" spc="-5" dirty="0">
                <a:latin typeface="Arial"/>
                <a:cs typeface="Arial"/>
              </a:rPr>
              <a:t>.</a:t>
            </a:r>
            <a:r>
              <a:rPr sz="3400" b="1" dirty="0">
                <a:latin typeface="Arial"/>
                <a:cs typeface="Arial"/>
              </a:rPr>
              <a:t>	</a:t>
            </a:r>
            <a:r>
              <a:rPr sz="3400" b="1" spc="10" dirty="0">
                <a:latin typeface="Arial"/>
                <a:cs typeface="Arial"/>
              </a:rPr>
              <a:t>I</a:t>
            </a:r>
            <a:r>
              <a:rPr sz="3400" b="1" spc="-5" dirty="0">
                <a:latin typeface="Arial"/>
                <a:cs typeface="Arial"/>
              </a:rPr>
              <a:t>t</a:t>
            </a:r>
            <a:r>
              <a:rPr sz="3400" b="1" dirty="0">
                <a:latin typeface="Arial"/>
                <a:cs typeface="Arial"/>
              </a:rPr>
              <a:t>	</a:t>
            </a:r>
            <a:r>
              <a:rPr sz="3400" b="1" spc="-5" dirty="0">
                <a:latin typeface="Arial"/>
                <a:cs typeface="Arial"/>
              </a:rPr>
              <a:t>is</a:t>
            </a:r>
            <a:r>
              <a:rPr sz="3400" b="1" dirty="0">
                <a:latin typeface="Arial"/>
                <a:cs typeface="Arial"/>
              </a:rPr>
              <a:t>	</a:t>
            </a:r>
            <a:r>
              <a:rPr sz="3400" b="1" spc="-5" dirty="0">
                <a:latin typeface="Arial"/>
                <a:cs typeface="Arial"/>
              </a:rPr>
              <a:t>a  for</a:t>
            </a:r>
            <a:r>
              <a:rPr sz="3400" b="1" spc="10" dirty="0">
                <a:latin typeface="Arial"/>
                <a:cs typeface="Arial"/>
              </a:rPr>
              <a:t>w</a:t>
            </a:r>
            <a:r>
              <a:rPr sz="3400" b="1" spc="-5" dirty="0">
                <a:latin typeface="Arial"/>
                <a:cs typeface="Arial"/>
              </a:rPr>
              <a:t>ard</a:t>
            </a:r>
            <a:r>
              <a:rPr sz="3400" b="1" dirty="0">
                <a:latin typeface="Arial"/>
                <a:cs typeface="Arial"/>
              </a:rPr>
              <a:t>		</a:t>
            </a:r>
            <a:r>
              <a:rPr sz="3400" b="1" spc="-5" dirty="0">
                <a:latin typeface="Arial"/>
                <a:cs typeface="Arial"/>
              </a:rPr>
              <a:t>user</a:t>
            </a:r>
            <a:endParaRPr sz="3400">
              <a:latin typeface="Arial"/>
              <a:cs typeface="Arial"/>
            </a:endParaRPr>
          </a:p>
        </p:txBody>
      </p:sp>
      <p:sp>
        <p:nvSpPr>
          <p:cNvPr id="9" name="object 9"/>
          <p:cNvSpPr txBox="1"/>
          <p:nvPr/>
        </p:nvSpPr>
        <p:spPr>
          <a:xfrm>
            <a:off x="497840" y="3305936"/>
            <a:ext cx="11311890" cy="2098675"/>
          </a:xfrm>
          <a:prstGeom prst="rect">
            <a:avLst/>
          </a:prstGeom>
        </p:spPr>
        <p:txBody>
          <a:bodyPr vert="horz" wrap="square" lIns="0" tIns="12065" rIns="0" bIns="0" rtlCol="0">
            <a:spAutoFit/>
          </a:bodyPr>
          <a:lstStyle/>
          <a:p>
            <a:pPr marL="12700" marR="5080" algn="just">
              <a:lnSpc>
                <a:spcPct val="100000"/>
              </a:lnSpc>
              <a:spcBef>
                <a:spcPts val="95"/>
              </a:spcBef>
            </a:pPr>
            <a:r>
              <a:rPr sz="3400" b="1" spc="-5" dirty="0">
                <a:latin typeface="Arial"/>
                <a:cs typeface="Arial"/>
              </a:rPr>
              <a:t>interface. </a:t>
            </a:r>
            <a:r>
              <a:rPr sz="3400" b="1" spc="5" dirty="0">
                <a:latin typeface="Arial"/>
                <a:cs typeface="Arial"/>
              </a:rPr>
              <a:t>It </a:t>
            </a:r>
            <a:r>
              <a:rPr sz="3400" b="1" dirty="0">
                <a:latin typeface="Arial"/>
                <a:cs typeface="Arial"/>
              </a:rPr>
              <a:t>was </a:t>
            </a:r>
            <a:r>
              <a:rPr sz="3400" b="1" spc="-5" dirty="0">
                <a:latin typeface="Arial"/>
                <a:cs typeface="Arial"/>
              </a:rPr>
              <a:t>publicly released </a:t>
            </a:r>
            <a:r>
              <a:rPr sz="3400" b="1" spc="5" dirty="0">
                <a:latin typeface="Arial"/>
                <a:cs typeface="Arial"/>
              </a:rPr>
              <a:t>in </a:t>
            </a:r>
            <a:r>
              <a:rPr sz="3400" b="1" spc="-5" dirty="0">
                <a:latin typeface="Arial"/>
                <a:cs typeface="Arial"/>
              </a:rPr>
              <a:t>the year 2000 </a:t>
            </a:r>
            <a:r>
              <a:rPr sz="3400" b="1" dirty="0">
                <a:latin typeface="Arial"/>
                <a:cs typeface="Arial"/>
              </a:rPr>
              <a:t>with  </a:t>
            </a:r>
            <a:r>
              <a:rPr sz="3400" b="1" spc="-5" dirty="0">
                <a:latin typeface="Arial"/>
                <a:cs typeface="Arial"/>
              </a:rPr>
              <a:t>a GNOME desktop environment. </a:t>
            </a:r>
            <a:r>
              <a:rPr sz="3400" b="1" spc="5" dirty="0">
                <a:latin typeface="Arial"/>
                <a:cs typeface="Arial"/>
              </a:rPr>
              <a:t>It is </a:t>
            </a:r>
            <a:r>
              <a:rPr sz="3400" b="1" spc="-5" dirty="0">
                <a:latin typeface="Arial"/>
                <a:cs typeface="Arial"/>
              </a:rPr>
              <a:t>developed using  the C programming language and supports all font  </a:t>
            </a:r>
            <a:r>
              <a:rPr sz="3400" b="1" spc="-40" dirty="0">
                <a:latin typeface="Arial"/>
                <a:cs typeface="Arial"/>
              </a:rPr>
              <a:t>family.</a:t>
            </a:r>
            <a:endParaRPr sz="3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0440035" cy="2922270"/>
          </a:xfrm>
          <a:prstGeom prst="rect">
            <a:avLst/>
          </a:prstGeom>
        </p:spPr>
        <p:txBody>
          <a:bodyPr vert="horz" wrap="square" lIns="0" tIns="12700" rIns="0" bIns="0" rtlCol="0">
            <a:spAutoFit/>
          </a:bodyPr>
          <a:lstStyle/>
          <a:p>
            <a:pPr marL="12700" marR="5080">
              <a:lnSpc>
                <a:spcPct val="100000"/>
              </a:lnSpc>
              <a:spcBef>
                <a:spcPts val="100"/>
              </a:spcBef>
            </a:pPr>
            <a:r>
              <a:rPr sz="3600" b="1" spc="-5" dirty="0">
                <a:latin typeface="Arial"/>
                <a:cs typeface="Arial"/>
              </a:rPr>
              <a:t>Some key features </a:t>
            </a:r>
            <a:r>
              <a:rPr sz="3600" b="1" dirty="0">
                <a:latin typeface="Arial"/>
                <a:cs typeface="Arial"/>
              </a:rPr>
              <a:t>of </a:t>
            </a:r>
            <a:r>
              <a:rPr sz="3600" b="1" spc="-5" dirty="0">
                <a:latin typeface="Arial"/>
                <a:cs typeface="Arial"/>
              </a:rPr>
              <a:t>the </a:t>
            </a:r>
            <a:r>
              <a:rPr sz="3600" b="1" dirty="0">
                <a:latin typeface="Arial"/>
                <a:cs typeface="Arial"/>
              </a:rPr>
              <a:t>gedit </a:t>
            </a:r>
            <a:r>
              <a:rPr sz="3600" b="1" spc="-5" dirty="0">
                <a:latin typeface="Arial"/>
                <a:cs typeface="Arial"/>
              </a:rPr>
              <a:t>text editor </a:t>
            </a:r>
            <a:r>
              <a:rPr sz="3600" b="1" dirty="0">
                <a:latin typeface="Arial"/>
                <a:cs typeface="Arial"/>
              </a:rPr>
              <a:t>are </a:t>
            </a:r>
            <a:r>
              <a:rPr sz="3600" b="1" spc="-5" dirty="0">
                <a:latin typeface="Arial"/>
                <a:cs typeface="Arial"/>
              </a:rPr>
              <a:t>as  following:</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provides syntax</a:t>
            </a:r>
            <a:r>
              <a:rPr sz="3600" b="1" spc="-15" dirty="0">
                <a:latin typeface="Arial"/>
                <a:cs typeface="Arial"/>
              </a:rPr>
              <a:t> </a:t>
            </a:r>
            <a:r>
              <a:rPr sz="3600" b="1" spc="-5" dirty="0">
                <a:latin typeface="Arial"/>
                <a:cs typeface="Arial"/>
              </a:rPr>
              <a:t>highlighting.</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supports internationalized</a:t>
            </a:r>
            <a:r>
              <a:rPr sz="3600" b="1" spc="20" dirty="0">
                <a:latin typeface="Arial"/>
                <a:cs typeface="Arial"/>
              </a:rPr>
              <a:t> </a:t>
            </a:r>
            <a:r>
              <a:rPr sz="3600" b="1" spc="-5" dirty="0">
                <a:latin typeface="Arial"/>
                <a:cs typeface="Arial"/>
              </a:rPr>
              <a:t>text.</a:t>
            </a:r>
            <a:endParaRPr sz="3600">
              <a:latin typeface="Arial"/>
              <a:cs typeface="Arial"/>
            </a:endParaRPr>
          </a:p>
          <a:p>
            <a:pPr marL="465455" indent="-453390">
              <a:lnSpc>
                <a:spcPct val="100000"/>
              </a:lnSpc>
              <a:spcBef>
                <a:spcPts val="409"/>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supports </a:t>
            </a:r>
            <a:r>
              <a:rPr sz="3600" b="1" dirty="0">
                <a:latin typeface="Arial"/>
                <a:cs typeface="Arial"/>
              </a:rPr>
              <a:t>several programming</a:t>
            </a:r>
            <a:r>
              <a:rPr sz="3600" b="1" spc="-45" dirty="0">
                <a:latin typeface="Arial"/>
                <a:cs typeface="Arial"/>
              </a:rPr>
              <a:t> </a:t>
            </a:r>
            <a:r>
              <a:rPr sz="3600" b="1" spc="-5" dirty="0">
                <a:latin typeface="Arial"/>
                <a:cs typeface="Arial"/>
              </a:rPr>
              <a:t>languages.</a:t>
            </a:r>
            <a:endParaRPr sz="36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2141" y="1476463"/>
            <a:ext cx="10327640" cy="450342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7840" y="98805"/>
            <a:ext cx="10596880" cy="1274445"/>
          </a:xfrm>
          <a:prstGeom prst="rect">
            <a:avLst/>
          </a:prstGeom>
        </p:spPr>
        <p:txBody>
          <a:bodyPr vert="horz" wrap="square" lIns="0" tIns="62865" rIns="0" bIns="0" rtlCol="0">
            <a:spAutoFit/>
          </a:bodyPr>
          <a:lstStyle/>
          <a:p>
            <a:pPr marL="12700">
              <a:lnSpc>
                <a:spcPct val="100000"/>
              </a:lnSpc>
              <a:spcBef>
                <a:spcPts val="495"/>
              </a:spcBef>
            </a:pPr>
            <a:r>
              <a:rPr sz="2400" b="1" spc="-95" dirty="0">
                <a:latin typeface="Arial"/>
                <a:cs typeface="Arial"/>
              </a:rPr>
              <a:t>To </a:t>
            </a:r>
            <a:r>
              <a:rPr sz="2400" b="1" spc="-5" dirty="0">
                <a:latin typeface="Arial"/>
                <a:cs typeface="Arial"/>
              </a:rPr>
              <a:t>invoke the gedit editor from the terminal, execute the </a:t>
            </a:r>
            <a:r>
              <a:rPr sz="2400" b="1" dirty="0">
                <a:latin typeface="Arial"/>
                <a:cs typeface="Arial"/>
              </a:rPr>
              <a:t>below</a:t>
            </a:r>
            <a:r>
              <a:rPr sz="2400" b="1" spc="195" dirty="0">
                <a:latin typeface="Arial"/>
                <a:cs typeface="Arial"/>
              </a:rPr>
              <a:t> </a:t>
            </a:r>
            <a:r>
              <a:rPr sz="2400" b="1" spc="-5" dirty="0">
                <a:latin typeface="Arial"/>
                <a:cs typeface="Arial"/>
              </a:rPr>
              <a:t>command</a:t>
            </a:r>
            <a:endParaRPr sz="2400">
              <a:latin typeface="Arial"/>
              <a:cs typeface="Arial"/>
            </a:endParaRPr>
          </a:p>
          <a:p>
            <a:pPr marL="12700" marR="7635240">
              <a:lnSpc>
                <a:spcPts val="3279"/>
              </a:lnSpc>
              <a:spcBef>
                <a:spcPts val="170"/>
              </a:spcBef>
              <a:buClr>
                <a:srgbClr val="D16248"/>
              </a:buClr>
              <a:buSzPct val="66666"/>
              <a:buFont typeface="Wingdings"/>
              <a:buChar char=""/>
              <a:tabLst>
                <a:tab pos="465455" algn="l"/>
                <a:tab pos="466090" algn="l"/>
              </a:tabLst>
            </a:pPr>
            <a:r>
              <a:rPr sz="2400" b="1" spc="-5" dirty="0">
                <a:solidFill>
                  <a:srgbClr val="A9432B"/>
                </a:solidFill>
                <a:latin typeface="Arial"/>
                <a:cs typeface="Arial"/>
              </a:rPr>
              <a:t>gedit </a:t>
            </a:r>
            <a:r>
              <a:rPr sz="2400" b="1" dirty="0">
                <a:solidFill>
                  <a:srgbClr val="A9432B"/>
                </a:solidFill>
                <a:latin typeface="Arial"/>
                <a:cs typeface="Arial"/>
              </a:rPr>
              <a:t>&lt;file</a:t>
            </a:r>
            <a:r>
              <a:rPr sz="2400" b="1" spc="-80" dirty="0">
                <a:solidFill>
                  <a:srgbClr val="A9432B"/>
                </a:solidFill>
                <a:latin typeface="Arial"/>
                <a:cs typeface="Arial"/>
              </a:rPr>
              <a:t> </a:t>
            </a:r>
            <a:r>
              <a:rPr sz="2400" b="1" spc="-5" dirty="0">
                <a:solidFill>
                  <a:srgbClr val="A9432B"/>
                </a:solidFill>
                <a:latin typeface="Arial"/>
                <a:cs typeface="Arial"/>
              </a:rPr>
              <a:t>name&gt; </a:t>
            </a:r>
            <a:r>
              <a:rPr sz="2400" b="1" spc="-5" dirty="0">
                <a:latin typeface="Arial"/>
                <a:cs typeface="Arial"/>
              </a:rPr>
              <a:t> </a:t>
            </a:r>
            <a:r>
              <a:rPr sz="2400" b="1" dirty="0">
                <a:latin typeface="Arial"/>
                <a:cs typeface="Arial"/>
              </a:rPr>
              <a:t>It </a:t>
            </a:r>
            <a:r>
              <a:rPr sz="2400" b="1" spc="-5" dirty="0">
                <a:latin typeface="Arial"/>
                <a:cs typeface="Arial"/>
              </a:rPr>
              <a:t>looks</a:t>
            </a:r>
            <a:r>
              <a:rPr sz="2400" b="1" spc="-40" dirty="0">
                <a:latin typeface="Arial"/>
                <a:cs typeface="Arial"/>
              </a:rPr>
              <a:t> </a:t>
            </a:r>
            <a:r>
              <a:rPr sz="2400" b="1" spc="-5" dirty="0">
                <a:latin typeface="Arial"/>
                <a:cs typeface="Arial"/>
              </a:rPr>
              <a:t>like:</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4234"/>
            <a:ext cx="11312525" cy="4516120"/>
          </a:xfrm>
          <a:prstGeom prst="rect">
            <a:avLst/>
          </a:prstGeom>
        </p:spPr>
        <p:txBody>
          <a:bodyPr vert="horz" wrap="square" lIns="0" tIns="62865" rIns="0" bIns="0" rtlCol="0">
            <a:spAutoFit/>
          </a:bodyPr>
          <a:lstStyle/>
          <a:p>
            <a:pPr marL="12700" algn="just">
              <a:lnSpc>
                <a:spcPct val="100000"/>
              </a:lnSpc>
              <a:spcBef>
                <a:spcPts val="495"/>
              </a:spcBef>
            </a:pPr>
            <a:r>
              <a:rPr sz="3600" b="1" spc="-5" dirty="0">
                <a:solidFill>
                  <a:srgbClr val="A9432B"/>
                </a:solidFill>
                <a:latin typeface="Arial"/>
                <a:cs typeface="Arial"/>
              </a:rPr>
              <a:t>4. Sublime</a:t>
            </a:r>
            <a:r>
              <a:rPr sz="3600" b="1" dirty="0">
                <a:solidFill>
                  <a:srgbClr val="A9432B"/>
                </a:solidFill>
                <a:latin typeface="Arial"/>
                <a:cs typeface="Arial"/>
              </a:rPr>
              <a:t> </a:t>
            </a:r>
            <a:r>
              <a:rPr sz="3600" b="1" spc="-70" dirty="0">
                <a:solidFill>
                  <a:srgbClr val="A9432B"/>
                </a:solidFill>
                <a:latin typeface="Arial"/>
                <a:cs typeface="Arial"/>
              </a:rPr>
              <a:t>Text</a:t>
            </a:r>
            <a:endParaRPr sz="3600" dirty="0">
              <a:latin typeface="Arial"/>
              <a:cs typeface="Arial"/>
            </a:endParaRPr>
          </a:p>
          <a:p>
            <a:pPr marL="12700" marR="5080" algn="just">
              <a:lnSpc>
                <a:spcPct val="100000"/>
              </a:lnSpc>
              <a:spcBef>
                <a:spcPts val="395"/>
              </a:spcBef>
            </a:pPr>
            <a:r>
              <a:rPr sz="3600" b="1" spc="-5" dirty="0">
                <a:latin typeface="Arial"/>
                <a:cs typeface="Arial"/>
              </a:rPr>
              <a:t>The sublime text editor is also one of the most  popular IDE-based text editors. It is used as a  development environment </a:t>
            </a:r>
            <a:r>
              <a:rPr sz="3600" b="1" dirty="0">
                <a:latin typeface="Arial"/>
                <a:cs typeface="Arial"/>
              </a:rPr>
              <a:t>tool </a:t>
            </a:r>
            <a:r>
              <a:rPr sz="3600" b="1" spc="-5" dirty="0">
                <a:latin typeface="Arial"/>
                <a:cs typeface="Arial"/>
              </a:rPr>
              <a:t>more </a:t>
            </a:r>
            <a:r>
              <a:rPr sz="3600" b="1" dirty="0">
                <a:latin typeface="Arial"/>
                <a:cs typeface="Arial"/>
              </a:rPr>
              <a:t>than </a:t>
            </a:r>
            <a:r>
              <a:rPr sz="3600" b="1" spc="-5" dirty="0">
                <a:latin typeface="Arial"/>
                <a:cs typeface="Arial"/>
              </a:rPr>
              <a:t>a text  </a:t>
            </a:r>
            <a:r>
              <a:rPr sz="3600" b="1" spc="-30" dirty="0">
                <a:latin typeface="Arial"/>
                <a:cs typeface="Arial"/>
              </a:rPr>
              <a:t>editor. </a:t>
            </a:r>
            <a:r>
              <a:rPr sz="3600" b="1" spc="-5" dirty="0">
                <a:latin typeface="Arial"/>
                <a:cs typeface="Arial"/>
              </a:rPr>
              <a:t>It </a:t>
            </a:r>
            <a:r>
              <a:rPr sz="3600" b="1" dirty="0">
                <a:latin typeface="Arial"/>
                <a:cs typeface="Arial"/>
              </a:rPr>
              <a:t>has several </a:t>
            </a:r>
            <a:r>
              <a:rPr sz="3600" b="1" spc="-5" dirty="0">
                <a:latin typeface="Arial"/>
                <a:cs typeface="Arial"/>
              </a:rPr>
              <a:t>features </a:t>
            </a:r>
            <a:r>
              <a:rPr sz="3600" b="1" dirty="0">
                <a:latin typeface="Arial"/>
                <a:cs typeface="Arial"/>
              </a:rPr>
              <a:t>to </a:t>
            </a:r>
            <a:r>
              <a:rPr sz="3600" b="1" spc="-5" dirty="0">
                <a:latin typeface="Arial"/>
                <a:cs typeface="Arial"/>
              </a:rPr>
              <a:t>support </a:t>
            </a:r>
            <a:r>
              <a:rPr sz="3600" b="1" dirty="0">
                <a:latin typeface="Arial"/>
                <a:cs typeface="Arial"/>
              </a:rPr>
              <a:t>many  </a:t>
            </a:r>
            <a:r>
              <a:rPr sz="3600" b="1" spc="-5" dirty="0">
                <a:latin typeface="Arial"/>
                <a:cs typeface="Arial"/>
              </a:rPr>
              <a:t>programming </a:t>
            </a:r>
            <a:r>
              <a:rPr sz="3600" b="1" dirty="0">
                <a:latin typeface="Arial"/>
                <a:cs typeface="Arial"/>
              </a:rPr>
              <a:t>and </a:t>
            </a:r>
            <a:r>
              <a:rPr sz="3600" b="1" spc="-5" dirty="0">
                <a:latin typeface="Arial"/>
                <a:cs typeface="Arial"/>
              </a:rPr>
              <a:t>mark-up </a:t>
            </a:r>
            <a:r>
              <a:rPr sz="3600" b="1" dirty="0">
                <a:latin typeface="Arial"/>
                <a:cs typeface="Arial"/>
              </a:rPr>
              <a:t>languages. </a:t>
            </a:r>
            <a:r>
              <a:rPr sz="3600" b="1" spc="-25" dirty="0">
                <a:latin typeface="Arial"/>
                <a:cs typeface="Arial"/>
              </a:rPr>
              <a:t>Further, </a:t>
            </a:r>
            <a:r>
              <a:rPr sz="3600" b="1" spc="5" dirty="0">
                <a:latin typeface="Arial"/>
                <a:cs typeface="Arial"/>
              </a:rPr>
              <a:t>it  </a:t>
            </a:r>
            <a:r>
              <a:rPr sz="3600" b="1" spc="-5" dirty="0">
                <a:latin typeface="Arial"/>
                <a:cs typeface="Arial"/>
              </a:rPr>
              <a:t>supports </a:t>
            </a:r>
            <a:r>
              <a:rPr sz="3600" b="1" dirty="0">
                <a:latin typeface="Arial"/>
                <a:cs typeface="Arial"/>
              </a:rPr>
              <a:t>numerous </a:t>
            </a:r>
            <a:r>
              <a:rPr sz="3600" b="1" spc="-5" dirty="0">
                <a:latin typeface="Arial"/>
                <a:cs typeface="Arial"/>
              </a:rPr>
              <a:t>plugins </a:t>
            </a:r>
            <a:r>
              <a:rPr sz="3600" b="1" dirty="0">
                <a:latin typeface="Arial"/>
                <a:cs typeface="Arial"/>
              </a:rPr>
              <a:t>to make </a:t>
            </a:r>
            <a:r>
              <a:rPr sz="3600" b="1" spc="-5" dirty="0">
                <a:latin typeface="Arial"/>
                <a:cs typeface="Arial"/>
              </a:rPr>
              <a:t>it </a:t>
            </a:r>
            <a:r>
              <a:rPr sz="3600" b="1" dirty="0">
                <a:latin typeface="Arial"/>
                <a:cs typeface="Arial"/>
              </a:rPr>
              <a:t>more than a  </a:t>
            </a:r>
            <a:r>
              <a:rPr sz="3600" b="1" spc="-5" dirty="0">
                <a:latin typeface="Arial"/>
                <a:cs typeface="Arial"/>
              </a:rPr>
              <a:t>text</a:t>
            </a:r>
            <a:r>
              <a:rPr sz="3600" b="1" dirty="0">
                <a:latin typeface="Arial"/>
                <a:cs typeface="Arial"/>
              </a:rPr>
              <a:t> </a:t>
            </a:r>
            <a:r>
              <a:rPr sz="3600" b="1" spc="-35" dirty="0">
                <a:latin typeface="Arial"/>
                <a:cs typeface="Arial"/>
              </a:rPr>
              <a:t>editor.</a:t>
            </a:r>
            <a:endParaRPr sz="36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0641965" cy="3521075"/>
          </a:xfrm>
          <a:prstGeom prst="rect">
            <a:avLst/>
          </a:prstGeom>
        </p:spPr>
        <p:txBody>
          <a:bodyPr vert="horz" wrap="square" lIns="0" tIns="12700" rIns="0" bIns="0" rtlCol="0">
            <a:spAutoFit/>
          </a:bodyPr>
          <a:lstStyle/>
          <a:p>
            <a:pPr marL="12700" marR="5080">
              <a:lnSpc>
                <a:spcPct val="100000"/>
              </a:lnSpc>
              <a:spcBef>
                <a:spcPts val="100"/>
              </a:spcBef>
            </a:pPr>
            <a:r>
              <a:rPr sz="3600" b="1" spc="-5" dirty="0">
                <a:latin typeface="Arial"/>
                <a:cs typeface="Arial"/>
              </a:rPr>
              <a:t>Some key features </a:t>
            </a:r>
            <a:r>
              <a:rPr sz="3600" b="1" dirty="0">
                <a:latin typeface="Arial"/>
                <a:cs typeface="Arial"/>
              </a:rPr>
              <a:t>of </a:t>
            </a:r>
            <a:r>
              <a:rPr sz="3600" b="1" spc="-5" dirty="0">
                <a:latin typeface="Arial"/>
                <a:cs typeface="Arial"/>
              </a:rPr>
              <a:t>a sublime text editor </a:t>
            </a:r>
            <a:r>
              <a:rPr sz="3600" b="1" dirty="0">
                <a:latin typeface="Arial"/>
                <a:cs typeface="Arial"/>
              </a:rPr>
              <a:t>are </a:t>
            </a:r>
            <a:r>
              <a:rPr sz="3600" b="1" spc="-5" dirty="0">
                <a:latin typeface="Arial"/>
                <a:cs typeface="Arial"/>
              </a:rPr>
              <a:t>as  following:</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has an excellent Command</a:t>
            </a:r>
            <a:r>
              <a:rPr sz="3600" b="1" spc="20" dirty="0">
                <a:latin typeface="Arial"/>
                <a:cs typeface="Arial"/>
              </a:rPr>
              <a:t> </a:t>
            </a:r>
            <a:r>
              <a:rPr sz="3600" b="1" spc="-5" dirty="0">
                <a:latin typeface="Arial"/>
                <a:cs typeface="Arial"/>
              </a:rPr>
              <a:t>Palette.</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is a python-based plugin</a:t>
            </a:r>
            <a:r>
              <a:rPr sz="3600" b="1" spc="-110" dirty="0">
                <a:latin typeface="Arial"/>
                <a:cs typeface="Arial"/>
              </a:rPr>
              <a:t> </a:t>
            </a:r>
            <a:r>
              <a:rPr sz="3600" b="1" dirty="0">
                <a:latin typeface="Arial"/>
                <a:cs typeface="Arial"/>
              </a:rPr>
              <a:t>API.</a:t>
            </a:r>
            <a:endParaRPr sz="3600">
              <a:latin typeface="Arial"/>
              <a:cs typeface="Arial"/>
            </a:endParaRPr>
          </a:p>
          <a:p>
            <a:pPr marL="465455" indent="-453390">
              <a:lnSpc>
                <a:spcPct val="100000"/>
              </a:lnSpc>
              <a:spcBef>
                <a:spcPts val="409"/>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supports parallel editing </a:t>
            </a:r>
            <a:r>
              <a:rPr sz="3600" b="1" dirty="0">
                <a:latin typeface="Arial"/>
                <a:cs typeface="Arial"/>
              </a:rPr>
              <a:t>of code.</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provides project-specific</a:t>
            </a:r>
            <a:r>
              <a:rPr sz="3600" b="1" spc="5" dirty="0">
                <a:latin typeface="Arial"/>
                <a:cs typeface="Arial"/>
              </a:rPr>
              <a:t> </a:t>
            </a:r>
            <a:r>
              <a:rPr sz="3600" b="1" dirty="0">
                <a:latin typeface="Arial"/>
                <a:cs typeface="Arial"/>
              </a:rPr>
              <a:t>preferences.</a:t>
            </a:r>
            <a:endParaRPr sz="36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z="3100" spc="-5" dirty="0"/>
              <a:t>Execute the following commands to install the sublime text  editor:</a:t>
            </a:r>
            <a:endParaRPr sz="310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507365" marR="158750" indent="-453390">
              <a:lnSpc>
                <a:spcPct val="100000"/>
              </a:lnSpc>
              <a:spcBef>
                <a:spcPts val="95"/>
              </a:spcBef>
              <a:buClr>
                <a:srgbClr val="D16248"/>
              </a:buClr>
              <a:buSzPct val="67741"/>
              <a:buFont typeface="Wingdings"/>
              <a:buChar char=""/>
              <a:tabLst>
                <a:tab pos="507365" algn="l"/>
                <a:tab pos="508000" algn="l"/>
              </a:tabLst>
            </a:pPr>
            <a:r>
              <a:rPr spc="-5" dirty="0"/>
              <a:t>wget -qO - https://download.sublimetext.com/sublimehq-  pub.gpg | sudo </a:t>
            </a:r>
            <a:r>
              <a:rPr spc="-10" dirty="0"/>
              <a:t>apt-key </a:t>
            </a:r>
            <a:r>
              <a:rPr spc="-5" dirty="0"/>
              <a:t>add</a:t>
            </a:r>
            <a:r>
              <a:rPr spc="5" dirty="0"/>
              <a:t> </a:t>
            </a:r>
            <a:r>
              <a:rPr spc="-5" dirty="0"/>
              <a:t>-</a:t>
            </a:r>
          </a:p>
          <a:p>
            <a:pPr marL="507365" indent="-453390">
              <a:lnSpc>
                <a:spcPct val="100000"/>
              </a:lnSpc>
              <a:spcBef>
                <a:spcPts val="400"/>
              </a:spcBef>
              <a:buClr>
                <a:srgbClr val="D16248"/>
              </a:buClr>
              <a:buSzPct val="67741"/>
              <a:buFont typeface="Wingdings"/>
              <a:buChar char=""/>
              <a:tabLst>
                <a:tab pos="507365" algn="l"/>
                <a:tab pos="508000" algn="l"/>
              </a:tabLst>
            </a:pPr>
            <a:r>
              <a:rPr spc="-5" dirty="0"/>
              <a:t>sudo</a:t>
            </a:r>
            <a:r>
              <a:rPr spc="-25" dirty="0"/>
              <a:t> </a:t>
            </a:r>
            <a:r>
              <a:rPr spc="-5" dirty="0"/>
              <a:t>apt-add-</a:t>
            </a:r>
          </a:p>
          <a:p>
            <a:pPr marL="507365" marR="101600">
              <a:lnSpc>
                <a:spcPct val="100000"/>
              </a:lnSpc>
            </a:pPr>
            <a:r>
              <a:rPr spc="-5" dirty="0"/>
              <a:t>repository "deb https://download.sublimetext.com/ apt/st  able/"</a:t>
            </a:r>
          </a:p>
          <a:p>
            <a:pPr marL="507365" indent="-453390">
              <a:lnSpc>
                <a:spcPct val="100000"/>
              </a:lnSpc>
              <a:spcBef>
                <a:spcPts val="400"/>
              </a:spcBef>
              <a:buClr>
                <a:srgbClr val="D16248"/>
              </a:buClr>
              <a:buSzPct val="67741"/>
              <a:buFont typeface="Wingdings"/>
              <a:buChar char=""/>
              <a:tabLst>
                <a:tab pos="507365" algn="l"/>
                <a:tab pos="508000" algn="l"/>
              </a:tabLst>
            </a:pPr>
            <a:r>
              <a:rPr spc="-5" dirty="0"/>
              <a:t>sudo apt install</a:t>
            </a:r>
            <a:r>
              <a:rPr spc="10" dirty="0"/>
              <a:t> </a:t>
            </a:r>
            <a:r>
              <a:rPr spc="-5" dirty="0"/>
              <a:t>sublime-text</a:t>
            </a:r>
          </a:p>
          <a:p>
            <a:pPr marL="54610" marR="5080">
              <a:lnSpc>
                <a:spcPct val="100000"/>
              </a:lnSpc>
              <a:spcBef>
                <a:spcPts val="400"/>
              </a:spcBef>
            </a:pPr>
            <a:r>
              <a:rPr sz="3000" spc="-114" dirty="0"/>
              <a:t>To </a:t>
            </a:r>
            <a:r>
              <a:rPr sz="3000" spc="-5" dirty="0"/>
              <a:t>learn more </a:t>
            </a:r>
            <a:r>
              <a:rPr sz="3000" dirty="0"/>
              <a:t>about </a:t>
            </a:r>
            <a:r>
              <a:rPr sz="3000" spc="-5" dirty="0"/>
              <a:t>installation, visit </a:t>
            </a:r>
            <a:r>
              <a:rPr sz="3000" u="heavy" spc="-5" dirty="0">
                <a:solidFill>
                  <a:srgbClr val="00A2D5"/>
                </a:solidFill>
                <a:uFill>
                  <a:solidFill>
                    <a:srgbClr val="00A2D5"/>
                  </a:solidFill>
                </a:uFill>
                <a:hlinkClick r:id="rId2"/>
              </a:rPr>
              <a:t>Install sublime text </a:t>
            </a:r>
            <a:r>
              <a:rPr sz="3000" spc="-5" dirty="0">
                <a:solidFill>
                  <a:srgbClr val="00A2D5"/>
                </a:solidFill>
              </a:rPr>
              <a:t> </a:t>
            </a:r>
            <a:r>
              <a:rPr sz="3000" u="heavy" spc="-5" dirty="0">
                <a:solidFill>
                  <a:srgbClr val="00A2D5"/>
                </a:solidFill>
                <a:uFill>
                  <a:solidFill>
                    <a:srgbClr val="00A2D5"/>
                  </a:solidFill>
                </a:uFill>
                <a:hlinkClick r:id="rId2"/>
              </a:rPr>
              <a:t>editor </a:t>
            </a:r>
            <a:r>
              <a:rPr sz="3000" u="heavy" dirty="0">
                <a:solidFill>
                  <a:srgbClr val="00A2D5"/>
                </a:solidFill>
                <a:uFill>
                  <a:solidFill>
                    <a:srgbClr val="00A2D5"/>
                  </a:solidFill>
                </a:uFill>
                <a:hlinkClick r:id="rId2"/>
              </a:rPr>
              <a:t>on ubuntu</a:t>
            </a:r>
            <a:r>
              <a:rPr sz="3000" dirty="0"/>
              <a:t>. </a:t>
            </a:r>
            <a:r>
              <a:rPr sz="3000" spc="-25" dirty="0"/>
              <a:t>We </a:t>
            </a:r>
            <a:r>
              <a:rPr sz="3000" spc="-5" dirty="0"/>
              <a:t>can </a:t>
            </a:r>
            <a:r>
              <a:rPr sz="3000" dirty="0"/>
              <a:t>open </a:t>
            </a:r>
            <a:r>
              <a:rPr sz="3000" spc="-5" dirty="0"/>
              <a:t>the sublime editor by  browsing applications. Also, we can </a:t>
            </a:r>
            <a:r>
              <a:rPr sz="3000" dirty="0"/>
              <a:t>open it </a:t>
            </a:r>
            <a:r>
              <a:rPr sz="3000" spc="-5" dirty="0"/>
              <a:t>from the</a:t>
            </a:r>
            <a:r>
              <a:rPr sz="3000" spc="85" dirty="0"/>
              <a:t> </a:t>
            </a:r>
            <a:r>
              <a:rPr sz="3000" spc="-5" dirty="0"/>
              <a:t>terminal.</a:t>
            </a:r>
            <a:endParaRPr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3592" y="1628254"/>
            <a:ext cx="10653014" cy="420649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7840" y="98805"/>
            <a:ext cx="11176000" cy="1274445"/>
          </a:xfrm>
          <a:prstGeom prst="rect">
            <a:avLst/>
          </a:prstGeom>
        </p:spPr>
        <p:txBody>
          <a:bodyPr vert="horz" wrap="square" lIns="0" tIns="62865" rIns="0" bIns="0" rtlCol="0">
            <a:spAutoFit/>
          </a:bodyPr>
          <a:lstStyle/>
          <a:p>
            <a:pPr marL="12700">
              <a:lnSpc>
                <a:spcPct val="100000"/>
              </a:lnSpc>
              <a:spcBef>
                <a:spcPts val="495"/>
              </a:spcBef>
            </a:pPr>
            <a:r>
              <a:rPr sz="2400" b="1" spc="-95" dirty="0">
                <a:latin typeface="Arial"/>
                <a:cs typeface="Arial"/>
              </a:rPr>
              <a:t>To </a:t>
            </a:r>
            <a:r>
              <a:rPr sz="2400" b="1" spc="-5" dirty="0">
                <a:latin typeface="Arial"/>
                <a:cs typeface="Arial"/>
              </a:rPr>
              <a:t>access the sublime editor from the terminal, execute the </a:t>
            </a:r>
            <a:r>
              <a:rPr sz="2400" b="1" dirty="0">
                <a:latin typeface="Arial"/>
                <a:cs typeface="Arial"/>
              </a:rPr>
              <a:t>below</a:t>
            </a:r>
            <a:r>
              <a:rPr sz="2400" b="1" spc="185" dirty="0">
                <a:latin typeface="Arial"/>
                <a:cs typeface="Arial"/>
              </a:rPr>
              <a:t> </a:t>
            </a:r>
            <a:r>
              <a:rPr sz="2400" b="1" dirty="0">
                <a:latin typeface="Arial"/>
                <a:cs typeface="Arial"/>
              </a:rPr>
              <a:t>command:</a:t>
            </a:r>
            <a:endParaRPr sz="2400">
              <a:latin typeface="Arial"/>
              <a:cs typeface="Arial"/>
            </a:endParaRPr>
          </a:p>
          <a:p>
            <a:pPr marL="465455" indent="-453390">
              <a:lnSpc>
                <a:spcPct val="100000"/>
              </a:lnSpc>
              <a:spcBef>
                <a:spcPts val="395"/>
              </a:spcBef>
              <a:buClr>
                <a:srgbClr val="D16248"/>
              </a:buClr>
              <a:buSzPct val="66666"/>
              <a:buFont typeface="Wingdings"/>
              <a:buChar char=""/>
              <a:tabLst>
                <a:tab pos="465455" algn="l"/>
                <a:tab pos="466090" algn="l"/>
              </a:tabLst>
            </a:pPr>
            <a:r>
              <a:rPr sz="2400" b="1" spc="-5" dirty="0">
                <a:solidFill>
                  <a:srgbClr val="A9432B"/>
                </a:solidFill>
                <a:latin typeface="Arial"/>
                <a:cs typeface="Arial"/>
              </a:rPr>
              <a:t>subl</a:t>
            </a:r>
            <a:endParaRPr sz="2400">
              <a:latin typeface="Arial"/>
              <a:cs typeface="Arial"/>
            </a:endParaRPr>
          </a:p>
          <a:p>
            <a:pPr marL="12700">
              <a:lnSpc>
                <a:spcPct val="100000"/>
              </a:lnSpc>
              <a:spcBef>
                <a:spcPts val="400"/>
              </a:spcBef>
            </a:pPr>
            <a:r>
              <a:rPr sz="2400" b="1" dirty="0">
                <a:latin typeface="Arial"/>
                <a:cs typeface="Arial"/>
              </a:rPr>
              <a:t>It </a:t>
            </a:r>
            <a:r>
              <a:rPr sz="2400" b="1" spc="5" dirty="0">
                <a:latin typeface="Arial"/>
                <a:cs typeface="Arial"/>
              </a:rPr>
              <a:t>will </a:t>
            </a:r>
            <a:r>
              <a:rPr sz="2400" b="1" dirty="0">
                <a:latin typeface="Arial"/>
                <a:cs typeface="Arial"/>
              </a:rPr>
              <a:t>look like below</a:t>
            </a:r>
            <a:r>
              <a:rPr sz="2400" b="1" spc="-135" dirty="0">
                <a:latin typeface="Arial"/>
                <a:cs typeface="Arial"/>
              </a:rPr>
              <a:t> </a:t>
            </a:r>
            <a:r>
              <a:rPr sz="2400" b="1" spc="-5" dirty="0">
                <a:latin typeface="Arial"/>
                <a:cs typeface="Arial"/>
              </a:rPr>
              <a:t>image:</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4234"/>
            <a:ext cx="11313160" cy="5664200"/>
          </a:xfrm>
          <a:prstGeom prst="rect">
            <a:avLst/>
          </a:prstGeom>
        </p:spPr>
        <p:txBody>
          <a:bodyPr vert="horz" wrap="square" lIns="0" tIns="62865" rIns="0" bIns="0" rtlCol="0">
            <a:spAutoFit/>
          </a:bodyPr>
          <a:lstStyle/>
          <a:p>
            <a:pPr marL="12700" algn="just">
              <a:lnSpc>
                <a:spcPct val="100000"/>
              </a:lnSpc>
              <a:spcBef>
                <a:spcPts val="495"/>
              </a:spcBef>
            </a:pPr>
            <a:r>
              <a:rPr sz="3600" b="1" spc="-5" dirty="0">
                <a:solidFill>
                  <a:srgbClr val="A9432B"/>
                </a:solidFill>
                <a:latin typeface="Arial"/>
                <a:cs typeface="Arial"/>
              </a:rPr>
              <a:t>5. </a:t>
            </a:r>
            <a:r>
              <a:rPr sz="3600" b="1" dirty="0">
                <a:solidFill>
                  <a:srgbClr val="A9432B"/>
                </a:solidFill>
                <a:latin typeface="Arial"/>
                <a:cs typeface="Arial"/>
              </a:rPr>
              <a:t>VSCode</a:t>
            </a:r>
            <a:r>
              <a:rPr sz="3600" b="1" spc="-5" dirty="0">
                <a:solidFill>
                  <a:srgbClr val="A9432B"/>
                </a:solidFill>
                <a:latin typeface="Arial"/>
                <a:cs typeface="Arial"/>
              </a:rPr>
              <a:t> Editor</a:t>
            </a:r>
            <a:endParaRPr sz="3600" dirty="0">
              <a:latin typeface="Arial"/>
              <a:cs typeface="Arial"/>
            </a:endParaRPr>
          </a:p>
          <a:p>
            <a:pPr marL="12700" marR="5080" algn="just">
              <a:lnSpc>
                <a:spcPct val="100000"/>
              </a:lnSpc>
              <a:spcBef>
                <a:spcPts val="395"/>
              </a:spcBef>
            </a:pPr>
            <a:r>
              <a:rPr sz="3600" b="1" spc="-5" dirty="0">
                <a:latin typeface="Arial"/>
                <a:cs typeface="Arial"/>
              </a:rPr>
              <a:t>VSCode editor is a </a:t>
            </a:r>
            <a:r>
              <a:rPr sz="3600" b="1" dirty="0">
                <a:latin typeface="Arial"/>
                <a:cs typeface="Arial"/>
              </a:rPr>
              <a:t>modern and widely </a:t>
            </a:r>
            <a:r>
              <a:rPr sz="3600" b="1" spc="-5" dirty="0">
                <a:latin typeface="Arial"/>
                <a:cs typeface="Arial"/>
              </a:rPr>
              <a:t>used text  </a:t>
            </a:r>
            <a:r>
              <a:rPr sz="3600" b="1" spc="-30" dirty="0">
                <a:latin typeface="Arial"/>
                <a:cs typeface="Arial"/>
              </a:rPr>
              <a:t>editor. </a:t>
            </a:r>
            <a:r>
              <a:rPr sz="3600" b="1" spc="-5" dirty="0">
                <a:latin typeface="Arial"/>
                <a:cs typeface="Arial"/>
              </a:rPr>
              <a:t>It is </a:t>
            </a:r>
            <a:r>
              <a:rPr sz="3600" b="1" dirty="0">
                <a:latin typeface="Arial"/>
                <a:cs typeface="Arial"/>
              </a:rPr>
              <a:t>built </a:t>
            </a:r>
            <a:r>
              <a:rPr sz="3600" b="1" spc="-5" dirty="0">
                <a:latin typeface="Arial"/>
                <a:cs typeface="Arial"/>
              </a:rPr>
              <a:t>by Microsoft </a:t>
            </a:r>
            <a:r>
              <a:rPr sz="3600" b="1" dirty="0">
                <a:latin typeface="Arial"/>
                <a:cs typeface="Arial"/>
              </a:rPr>
              <a:t>and </a:t>
            </a:r>
            <a:r>
              <a:rPr sz="3600" b="1" spc="-5" dirty="0">
                <a:latin typeface="Arial"/>
                <a:cs typeface="Arial"/>
              </a:rPr>
              <a:t>has </a:t>
            </a:r>
            <a:r>
              <a:rPr sz="3600" b="1" dirty="0">
                <a:latin typeface="Arial"/>
                <a:cs typeface="Arial"/>
              </a:rPr>
              <a:t>support </a:t>
            </a:r>
            <a:r>
              <a:rPr sz="3600" b="1" spc="-5" dirty="0">
                <a:latin typeface="Arial"/>
                <a:cs typeface="Arial"/>
              </a:rPr>
              <a:t>for  Linux, Mac </a:t>
            </a:r>
            <a:r>
              <a:rPr sz="3600" b="1" dirty="0">
                <a:latin typeface="Arial"/>
                <a:cs typeface="Arial"/>
              </a:rPr>
              <a:t>and </a:t>
            </a:r>
            <a:r>
              <a:rPr sz="3600" b="1" spc="-5" dirty="0">
                <a:latin typeface="Arial"/>
                <a:cs typeface="Arial"/>
              </a:rPr>
              <a:t>Windows OS. It facilitates </a:t>
            </a:r>
            <a:r>
              <a:rPr sz="3600" b="1" dirty="0">
                <a:latin typeface="Arial"/>
                <a:cs typeface="Arial"/>
              </a:rPr>
              <a:t>with  many powerful </a:t>
            </a:r>
            <a:r>
              <a:rPr sz="3600" b="1" spc="-5" dirty="0">
                <a:latin typeface="Arial"/>
                <a:cs typeface="Arial"/>
              </a:rPr>
              <a:t>features </a:t>
            </a:r>
            <a:r>
              <a:rPr sz="3600" b="1" dirty="0">
                <a:latin typeface="Arial"/>
                <a:cs typeface="Arial"/>
              </a:rPr>
              <a:t>to </a:t>
            </a:r>
            <a:r>
              <a:rPr sz="3600" b="1" spc="-5" dirty="0">
                <a:latin typeface="Arial"/>
                <a:cs typeface="Arial"/>
              </a:rPr>
              <a:t>support </a:t>
            </a:r>
            <a:r>
              <a:rPr sz="3600" b="1" dirty="0">
                <a:latin typeface="Arial"/>
                <a:cs typeface="Arial"/>
              </a:rPr>
              <a:t>many  </a:t>
            </a:r>
            <a:r>
              <a:rPr sz="3600" b="1" spc="-5" dirty="0">
                <a:latin typeface="Arial"/>
                <a:cs typeface="Arial"/>
              </a:rPr>
              <a:t>programming languages </a:t>
            </a:r>
            <a:r>
              <a:rPr sz="3600" b="1" spc="-10" dirty="0">
                <a:latin typeface="Arial"/>
                <a:cs typeface="Arial"/>
              </a:rPr>
              <a:t>and </a:t>
            </a:r>
            <a:r>
              <a:rPr sz="3600" b="1" dirty="0">
                <a:latin typeface="Arial"/>
                <a:cs typeface="Arial"/>
              </a:rPr>
              <a:t>markup </a:t>
            </a:r>
            <a:r>
              <a:rPr sz="3600" b="1" spc="-5" dirty="0">
                <a:latin typeface="Arial"/>
                <a:cs typeface="Arial"/>
              </a:rPr>
              <a:t>language. </a:t>
            </a:r>
            <a:r>
              <a:rPr sz="3600" b="1" spc="-265" dirty="0">
                <a:latin typeface="Arial"/>
                <a:cs typeface="Arial"/>
              </a:rPr>
              <a:t>To  </a:t>
            </a:r>
            <a:r>
              <a:rPr sz="3600" b="1" spc="-5" dirty="0">
                <a:latin typeface="Arial"/>
                <a:cs typeface="Arial"/>
              </a:rPr>
              <a:t>install </a:t>
            </a:r>
            <a:r>
              <a:rPr sz="3600" b="1" dirty="0">
                <a:latin typeface="Arial"/>
                <a:cs typeface="Arial"/>
              </a:rPr>
              <a:t>the VSCode, download the binary package  </a:t>
            </a:r>
            <a:r>
              <a:rPr sz="3600" b="1" spc="-5" dirty="0">
                <a:latin typeface="Arial"/>
                <a:cs typeface="Arial"/>
              </a:rPr>
              <a:t>from </a:t>
            </a:r>
            <a:r>
              <a:rPr sz="3600" b="1" dirty="0">
                <a:latin typeface="Arial"/>
                <a:cs typeface="Arial"/>
              </a:rPr>
              <a:t>Here. And, execute </a:t>
            </a:r>
            <a:r>
              <a:rPr sz="3600" b="1" spc="-5" dirty="0">
                <a:latin typeface="Arial"/>
                <a:cs typeface="Arial"/>
              </a:rPr>
              <a:t>the </a:t>
            </a:r>
            <a:r>
              <a:rPr sz="3600" b="1" dirty="0">
                <a:latin typeface="Arial"/>
                <a:cs typeface="Arial"/>
              </a:rPr>
              <a:t>below command </a:t>
            </a:r>
            <a:r>
              <a:rPr sz="3600" b="1" spc="-5" dirty="0">
                <a:latin typeface="Arial"/>
                <a:cs typeface="Arial"/>
              </a:rPr>
              <a:t>for  </a:t>
            </a:r>
            <a:r>
              <a:rPr sz="3600" b="1" dirty="0">
                <a:latin typeface="Arial"/>
                <a:cs typeface="Arial"/>
              </a:rPr>
              <a:t>Debian and </a:t>
            </a:r>
            <a:r>
              <a:rPr sz="3600" b="1" spc="-5" dirty="0">
                <a:latin typeface="Arial"/>
                <a:cs typeface="Arial"/>
              </a:rPr>
              <a:t>Ubuntu-based</a:t>
            </a:r>
            <a:r>
              <a:rPr sz="3600" b="1" spc="-25" dirty="0">
                <a:latin typeface="Arial"/>
                <a:cs typeface="Arial"/>
              </a:rPr>
              <a:t> </a:t>
            </a:r>
            <a:r>
              <a:rPr sz="3600" b="1" dirty="0">
                <a:latin typeface="Arial"/>
                <a:cs typeface="Arial"/>
              </a:rPr>
              <a:t>systems:</a:t>
            </a:r>
            <a:endParaRPr sz="3600" dirty="0">
              <a:latin typeface="Arial"/>
              <a:cs typeface="Arial"/>
            </a:endParaRPr>
          </a:p>
          <a:p>
            <a:pPr marL="465455" indent="-453390" algn="just">
              <a:lnSpc>
                <a:spcPct val="100000"/>
              </a:lnSpc>
              <a:spcBef>
                <a:spcPts val="405"/>
              </a:spcBef>
              <a:buClr>
                <a:srgbClr val="D16248"/>
              </a:buClr>
              <a:buSzPct val="68055"/>
              <a:buFont typeface="Wingdings"/>
              <a:buChar char=""/>
              <a:tabLst>
                <a:tab pos="466090" algn="l"/>
              </a:tabLst>
            </a:pPr>
            <a:r>
              <a:rPr sz="3600" b="1" dirty="0">
                <a:solidFill>
                  <a:srgbClr val="A9432B"/>
                </a:solidFill>
                <a:latin typeface="Arial"/>
                <a:cs typeface="Arial"/>
              </a:rPr>
              <a:t>sudo </a:t>
            </a:r>
            <a:r>
              <a:rPr sz="3600" b="1" spc="-5" dirty="0">
                <a:solidFill>
                  <a:srgbClr val="A9432B"/>
                </a:solidFill>
                <a:latin typeface="Arial"/>
                <a:cs typeface="Arial"/>
              </a:rPr>
              <a:t>apt install</a:t>
            </a:r>
            <a:r>
              <a:rPr sz="3600" b="1" spc="-10" dirty="0">
                <a:solidFill>
                  <a:srgbClr val="A9432B"/>
                </a:solidFill>
                <a:latin typeface="Arial"/>
                <a:cs typeface="Arial"/>
              </a:rPr>
              <a:t> </a:t>
            </a:r>
            <a:r>
              <a:rPr sz="3600" b="1" spc="-5" dirty="0">
                <a:solidFill>
                  <a:srgbClr val="A9432B"/>
                </a:solidFill>
                <a:latin typeface="Arial"/>
                <a:cs typeface="Arial"/>
              </a:rPr>
              <a:t>./&lt;file&gt;.deb</a:t>
            </a:r>
            <a:endParaRPr sz="36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7568" y="1430782"/>
            <a:ext cx="7354570" cy="1296035"/>
          </a:xfrm>
          <a:prstGeom prst="rect">
            <a:avLst/>
          </a:prstGeom>
        </p:spPr>
        <p:txBody>
          <a:bodyPr vert="horz" wrap="square" lIns="0" tIns="13335" rIns="0" bIns="0" rtlCol="0">
            <a:spAutoFit/>
          </a:bodyPr>
          <a:lstStyle/>
          <a:p>
            <a:pPr marL="464820" indent="-452755">
              <a:lnSpc>
                <a:spcPct val="100000"/>
              </a:lnSpc>
              <a:spcBef>
                <a:spcPts val="105"/>
              </a:spcBef>
              <a:buClr>
                <a:srgbClr val="D16248"/>
              </a:buClr>
              <a:buSzPct val="67187"/>
              <a:buFont typeface="Wingdings"/>
              <a:buChar char=""/>
              <a:tabLst>
                <a:tab pos="464820" algn="l"/>
                <a:tab pos="465455" algn="l"/>
              </a:tabLst>
            </a:pPr>
            <a:r>
              <a:rPr sz="3200" b="1" dirty="0">
                <a:latin typeface="Arial"/>
                <a:cs typeface="Arial"/>
              </a:rPr>
              <a:t>nano, </a:t>
            </a:r>
            <a:r>
              <a:rPr sz="3200" b="1" spc="-5" dirty="0">
                <a:latin typeface="Arial"/>
                <a:cs typeface="Arial"/>
              </a:rPr>
              <a:t>pico, </a:t>
            </a:r>
            <a:r>
              <a:rPr sz="3200" b="1" dirty="0">
                <a:latin typeface="Arial"/>
                <a:cs typeface="Arial"/>
              </a:rPr>
              <a:t>and other Linux</a:t>
            </a:r>
            <a:r>
              <a:rPr sz="3200" b="1" spc="-175" dirty="0">
                <a:latin typeface="Arial"/>
                <a:cs typeface="Arial"/>
              </a:rPr>
              <a:t> </a:t>
            </a:r>
            <a:r>
              <a:rPr sz="3200" b="1" dirty="0">
                <a:latin typeface="Arial"/>
                <a:cs typeface="Arial"/>
              </a:rPr>
              <a:t>editors,</a:t>
            </a:r>
            <a:endParaRPr sz="3200">
              <a:latin typeface="Arial"/>
              <a:cs typeface="Arial"/>
            </a:endParaRPr>
          </a:p>
          <a:p>
            <a:pPr marL="464820" indent="-452755">
              <a:lnSpc>
                <a:spcPct val="100000"/>
              </a:lnSpc>
              <a:spcBef>
                <a:spcPts val="2315"/>
              </a:spcBef>
              <a:buClr>
                <a:srgbClr val="D16248"/>
              </a:buClr>
              <a:buSzPct val="67187"/>
              <a:buFont typeface="Wingdings"/>
              <a:buChar char=""/>
              <a:tabLst>
                <a:tab pos="464820" algn="l"/>
                <a:tab pos="465455" algn="l"/>
              </a:tabLst>
            </a:pPr>
            <a:r>
              <a:rPr sz="3200" b="1" spc="-5" dirty="0">
                <a:latin typeface="Arial"/>
                <a:cs typeface="Arial"/>
              </a:rPr>
              <a:t>“sed</a:t>
            </a:r>
            <a:r>
              <a:rPr sz="3200" b="1" spc="-25" dirty="0">
                <a:latin typeface="Arial"/>
                <a:cs typeface="Arial"/>
              </a:rPr>
              <a:t> </a:t>
            </a:r>
            <a:r>
              <a:rPr sz="3200" b="1" spc="-5" dirty="0">
                <a:latin typeface="Arial"/>
                <a:cs typeface="Arial"/>
              </a:rPr>
              <a:t>Command</a:t>
            </a:r>
            <a:endParaRPr sz="3200">
              <a:latin typeface="Arial"/>
              <a:cs typeface="Arial"/>
            </a:endParaRPr>
          </a:p>
        </p:txBody>
      </p:sp>
      <p:sp>
        <p:nvSpPr>
          <p:cNvPr id="3" name="object 3"/>
          <p:cNvSpPr/>
          <p:nvPr/>
        </p:nvSpPr>
        <p:spPr>
          <a:xfrm>
            <a:off x="3624070" y="373379"/>
            <a:ext cx="4917949" cy="3794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5148"/>
            <a:ext cx="11010900" cy="5095875"/>
          </a:xfrm>
          <a:prstGeom prst="rect">
            <a:avLst/>
          </a:prstGeom>
        </p:spPr>
        <p:txBody>
          <a:bodyPr vert="horz" wrap="square" lIns="0" tIns="62865" rIns="0" bIns="0" rtlCol="0">
            <a:spAutoFit/>
          </a:bodyPr>
          <a:lstStyle/>
          <a:p>
            <a:pPr marL="12700">
              <a:lnSpc>
                <a:spcPct val="100000"/>
              </a:lnSpc>
              <a:spcBef>
                <a:spcPts val="495"/>
              </a:spcBef>
            </a:pPr>
            <a:r>
              <a:rPr sz="3400" b="1" spc="-5" dirty="0">
                <a:latin typeface="Arial"/>
                <a:cs typeface="Arial"/>
              </a:rPr>
              <a:t>Some key features of VSCode editor are as</a:t>
            </a:r>
            <a:r>
              <a:rPr sz="3400" b="1" spc="75" dirty="0">
                <a:latin typeface="Arial"/>
                <a:cs typeface="Arial"/>
              </a:rPr>
              <a:t> </a:t>
            </a:r>
            <a:r>
              <a:rPr sz="3400" b="1" spc="-5" dirty="0">
                <a:latin typeface="Arial"/>
                <a:cs typeface="Arial"/>
              </a:rPr>
              <a:t>following:</a:t>
            </a:r>
            <a:endParaRPr sz="3400">
              <a:latin typeface="Arial"/>
              <a:cs typeface="Arial"/>
            </a:endParaRPr>
          </a:p>
          <a:p>
            <a:pPr marL="465455" marR="5080" indent="-453390">
              <a:lnSpc>
                <a:spcPct val="100000"/>
              </a:lnSpc>
              <a:spcBef>
                <a:spcPts val="395"/>
              </a:spcBef>
              <a:buClr>
                <a:srgbClr val="D16248"/>
              </a:buClr>
              <a:buSzPct val="67647"/>
              <a:buFont typeface="Wingdings"/>
              <a:buChar char=""/>
              <a:tabLst>
                <a:tab pos="465455" algn="l"/>
                <a:tab pos="466090" algn="l"/>
              </a:tabLst>
            </a:pPr>
            <a:r>
              <a:rPr sz="3400" b="1" spc="-5" dirty="0">
                <a:latin typeface="Arial"/>
                <a:cs typeface="Arial"/>
              </a:rPr>
              <a:t>It has full support for debugging with an interactive  console, breakpoints, call stacks and</a:t>
            </a:r>
            <a:r>
              <a:rPr sz="3400" b="1" spc="65" dirty="0">
                <a:latin typeface="Arial"/>
                <a:cs typeface="Arial"/>
              </a:rPr>
              <a:t> </a:t>
            </a:r>
            <a:r>
              <a:rPr sz="3400" b="1" spc="-5" dirty="0">
                <a:latin typeface="Arial"/>
                <a:cs typeface="Arial"/>
              </a:rPr>
              <a:t>more.</a:t>
            </a:r>
            <a:endParaRPr sz="3400">
              <a:latin typeface="Arial"/>
              <a:cs typeface="Arial"/>
            </a:endParaRPr>
          </a:p>
          <a:p>
            <a:pPr marL="465455" indent="-453390">
              <a:lnSpc>
                <a:spcPct val="100000"/>
              </a:lnSpc>
              <a:spcBef>
                <a:spcPts val="400"/>
              </a:spcBef>
              <a:buClr>
                <a:srgbClr val="D16248"/>
              </a:buClr>
              <a:buSzPct val="67647"/>
              <a:buFont typeface="Wingdings"/>
              <a:buChar char=""/>
              <a:tabLst>
                <a:tab pos="465455" algn="l"/>
                <a:tab pos="466090" algn="l"/>
              </a:tabLst>
            </a:pPr>
            <a:r>
              <a:rPr sz="3400" b="1" spc="-5" dirty="0">
                <a:latin typeface="Arial"/>
                <a:cs typeface="Arial"/>
              </a:rPr>
              <a:t>It has built-in support for Git and Git</a:t>
            </a:r>
            <a:r>
              <a:rPr sz="3400" b="1" spc="155" dirty="0">
                <a:latin typeface="Arial"/>
                <a:cs typeface="Arial"/>
              </a:rPr>
              <a:t> </a:t>
            </a:r>
            <a:r>
              <a:rPr sz="3400" b="1" spc="-5" dirty="0">
                <a:latin typeface="Arial"/>
                <a:cs typeface="Arial"/>
              </a:rPr>
              <a:t>commands.</a:t>
            </a:r>
            <a:endParaRPr sz="3400">
              <a:latin typeface="Arial"/>
              <a:cs typeface="Arial"/>
            </a:endParaRPr>
          </a:p>
          <a:p>
            <a:pPr marL="465455" indent="-453390">
              <a:lnSpc>
                <a:spcPct val="100000"/>
              </a:lnSpc>
              <a:spcBef>
                <a:spcPts val="409"/>
              </a:spcBef>
              <a:buClr>
                <a:srgbClr val="D16248"/>
              </a:buClr>
              <a:buSzPct val="67647"/>
              <a:buFont typeface="Wingdings"/>
              <a:buChar char=""/>
              <a:tabLst>
                <a:tab pos="465455" algn="l"/>
                <a:tab pos="466090" algn="l"/>
              </a:tabLst>
            </a:pPr>
            <a:r>
              <a:rPr sz="3400" b="1" spc="-5" dirty="0">
                <a:latin typeface="Arial"/>
                <a:cs typeface="Arial"/>
              </a:rPr>
              <a:t>It facilitates with</a:t>
            </a:r>
            <a:r>
              <a:rPr sz="3400" b="1" spc="80" dirty="0">
                <a:latin typeface="Arial"/>
                <a:cs typeface="Arial"/>
              </a:rPr>
              <a:t> </a:t>
            </a:r>
            <a:r>
              <a:rPr sz="3400" b="1" spc="-5" dirty="0">
                <a:latin typeface="Arial"/>
                <a:cs typeface="Arial"/>
              </a:rPr>
              <a:t>IntelliSense.</a:t>
            </a:r>
            <a:endParaRPr sz="3400">
              <a:latin typeface="Arial"/>
              <a:cs typeface="Arial"/>
            </a:endParaRPr>
          </a:p>
          <a:p>
            <a:pPr marL="465455" indent="-453390">
              <a:lnSpc>
                <a:spcPct val="100000"/>
              </a:lnSpc>
              <a:spcBef>
                <a:spcPts val="395"/>
              </a:spcBef>
              <a:buClr>
                <a:srgbClr val="D16248"/>
              </a:buClr>
              <a:buSzPct val="67647"/>
              <a:buFont typeface="Wingdings"/>
              <a:buChar char=""/>
              <a:tabLst>
                <a:tab pos="465455" algn="l"/>
                <a:tab pos="466090" algn="l"/>
              </a:tabLst>
            </a:pPr>
            <a:r>
              <a:rPr sz="3400" b="1" spc="-5" dirty="0">
                <a:latin typeface="Arial"/>
                <a:cs typeface="Arial"/>
              </a:rPr>
              <a:t>It provides many customization</a:t>
            </a:r>
            <a:r>
              <a:rPr sz="3400" b="1" spc="65" dirty="0">
                <a:latin typeface="Arial"/>
                <a:cs typeface="Arial"/>
              </a:rPr>
              <a:t> </a:t>
            </a:r>
            <a:r>
              <a:rPr sz="3400" b="1" spc="-5" dirty="0">
                <a:latin typeface="Arial"/>
                <a:cs typeface="Arial"/>
              </a:rPr>
              <a:t>options.</a:t>
            </a:r>
            <a:endParaRPr sz="3400">
              <a:latin typeface="Arial"/>
              <a:cs typeface="Arial"/>
            </a:endParaRPr>
          </a:p>
          <a:p>
            <a:pPr marL="465455" indent="-453390">
              <a:lnSpc>
                <a:spcPct val="100000"/>
              </a:lnSpc>
              <a:spcBef>
                <a:spcPts val="400"/>
              </a:spcBef>
              <a:buClr>
                <a:srgbClr val="D16248"/>
              </a:buClr>
              <a:buSzPct val="67647"/>
              <a:buFont typeface="Wingdings"/>
              <a:buChar char=""/>
              <a:tabLst>
                <a:tab pos="465455" algn="l"/>
                <a:tab pos="466090" algn="l"/>
              </a:tabLst>
            </a:pPr>
            <a:r>
              <a:rPr sz="3400" b="1" spc="-5" dirty="0">
                <a:latin typeface="Arial"/>
                <a:cs typeface="Arial"/>
              </a:rPr>
              <a:t>It has massive support for</a:t>
            </a:r>
            <a:r>
              <a:rPr sz="3400" b="1" spc="35" dirty="0">
                <a:latin typeface="Arial"/>
                <a:cs typeface="Arial"/>
              </a:rPr>
              <a:t> </a:t>
            </a:r>
            <a:r>
              <a:rPr sz="3400" b="1" spc="-5" dirty="0">
                <a:latin typeface="Arial"/>
                <a:cs typeface="Arial"/>
              </a:rPr>
              <a:t>languages.</a:t>
            </a:r>
            <a:endParaRPr sz="3400">
              <a:latin typeface="Arial"/>
              <a:cs typeface="Arial"/>
            </a:endParaRPr>
          </a:p>
          <a:p>
            <a:pPr marL="465455" indent="-453390">
              <a:lnSpc>
                <a:spcPct val="100000"/>
              </a:lnSpc>
              <a:spcBef>
                <a:spcPts val="409"/>
              </a:spcBef>
              <a:buClr>
                <a:srgbClr val="D16248"/>
              </a:buClr>
              <a:buSzPct val="67647"/>
              <a:buFont typeface="Wingdings"/>
              <a:buChar char=""/>
              <a:tabLst>
                <a:tab pos="465455" algn="l"/>
                <a:tab pos="466090" algn="l"/>
              </a:tabLst>
            </a:pPr>
            <a:r>
              <a:rPr sz="3400" b="1" spc="-5" dirty="0">
                <a:latin typeface="Arial"/>
                <a:cs typeface="Arial"/>
              </a:rPr>
              <a:t>It supports togglable</a:t>
            </a:r>
            <a:r>
              <a:rPr sz="3400" b="1" spc="35" dirty="0">
                <a:latin typeface="Arial"/>
                <a:cs typeface="Arial"/>
              </a:rPr>
              <a:t> </a:t>
            </a:r>
            <a:r>
              <a:rPr sz="3400" b="1" spc="-5" dirty="0">
                <a:latin typeface="Arial"/>
                <a:cs typeface="Arial"/>
              </a:rPr>
              <a:t>layouts.</a:t>
            </a:r>
            <a:endParaRPr sz="3400">
              <a:latin typeface="Arial"/>
              <a:cs typeface="Arial"/>
            </a:endParaRPr>
          </a:p>
          <a:p>
            <a:pPr marL="465455" indent="-453390">
              <a:lnSpc>
                <a:spcPct val="100000"/>
              </a:lnSpc>
              <a:spcBef>
                <a:spcPts val="395"/>
              </a:spcBef>
              <a:buClr>
                <a:srgbClr val="D16248"/>
              </a:buClr>
              <a:buSzPct val="67647"/>
              <a:buFont typeface="Wingdings"/>
              <a:buChar char=""/>
              <a:tabLst>
                <a:tab pos="465455" algn="l"/>
                <a:tab pos="466090" algn="l"/>
              </a:tabLst>
            </a:pPr>
            <a:r>
              <a:rPr sz="3400" b="1" spc="-5" dirty="0">
                <a:latin typeface="Arial"/>
                <a:cs typeface="Arial"/>
              </a:rPr>
              <a:t>It provides a </a:t>
            </a:r>
            <a:r>
              <a:rPr sz="3400" b="1" dirty="0">
                <a:latin typeface="Arial"/>
                <a:cs typeface="Arial"/>
              </a:rPr>
              <a:t>built-in</a:t>
            </a:r>
            <a:r>
              <a:rPr sz="3400" b="1" spc="15" dirty="0">
                <a:latin typeface="Arial"/>
                <a:cs typeface="Arial"/>
              </a:rPr>
              <a:t> </a:t>
            </a:r>
            <a:r>
              <a:rPr sz="3400" b="1" spc="-5" dirty="0">
                <a:latin typeface="Arial"/>
                <a:cs typeface="Arial"/>
              </a:rPr>
              <a:t>terminal.</a:t>
            </a:r>
            <a:endParaRPr sz="3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6048" y="630250"/>
            <a:ext cx="11016996" cy="518998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97840" y="149097"/>
            <a:ext cx="6773545" cy="391160"/>
          </a:xfrm>
          <a:prstGeom prst="rect">
            <a:avLst/>
          </a:prstGeom>
        </p:spPr>
        <p:txBody>
          <a:bodyPr vert="horz" wrap="square" lIns="0" tIns="12700" rIns="0" bIns="0" rtlCol="0">
            <a:spAutoFit/>
          </a:bodyPr>
          <a:lstStyle/>
          <a:p>
            <a:pPr marL="12700">
              <a:lnSpc>
                <a:spcPct val="100000"/>
              </a:lnSpc>
              <a:spcBef>
                <a:spcPts val="100"/>
              </a:spcBef>
            </a:pPr>
            <a:r>
              <a:rPr sz="2400" spc="-5" dirty="0"/>
              <a:t>The VSCode editor looks like the below</a:t>
            </a:r>
            <a:r>
              <a:rPr sz="2400" spc="10" dirty="0"/>
              <a:t> </a:t>
            </a:r>
            <a:r>
              <a:rPr sz="2400" spc="-5" dirty="0"/>
              <a:t>image: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4234"/>
            <a:ext cx="11313160" cy="5766435"/>
          </a:xfrm>
          <a:prstGeom prst="rect">
            <a:avLst/>
          </a:prstGeom>
        </p:spPr>
        <p:txBody>
          <a:bodyPr vert="horz" wrap="square" lIns="0" tIns="62865" rIns="0" bIns="0" rtlCol="0">
            <a:spAutoFit/>
          </a:bodyPr>
          <a:lstStyle/>
          <a:p>
            <a:pPr marL="12700" algn="just">
              <a:lnSpc>
                <a:spcPct val="100000"/>
              </a:lnSpc>
              <a:spcBef>
                <a:spcPts val="495"/>
              </a:spcBef>
            </a:pPr>
            <a:r>
              <a:rPr sz="3600" b="1" spc="-5" dirty="0">
                <a:solidFill>
                  <a:srgbClr val="A9432B"/>
                </a:solidFill>
                <a:latin typeface="Arial"/>
                <a:cs typeface="Arial"/>
              </a:rPr>
              <a:t>6. </a:t>
            </a:r>
            <a:r>
              <a:rPr sz="3600" b="1" dirty="0">
                <a:solidFill>
                  <a:srgbClr val="A9432B"/>
                </a:solidFill>
                <a:latin typeface="Arial"/>
                <a:cs typeface="Arial"/>
              </a:rPr>
              <a:t>VSCode</a:t>
            </a:r>
            <a:r>
              <a:rPr sz="3600" b="1" spc="-5" dirty="0">
                <a:solidFill>
                  <a:srgbClr val="A9432B"/>
                </a:solidFill>
                <a:latin typeface="Arial"/>
                <a:cs typeface="Arial"/>
              </a:rPr>
              <a:t> Editor</a:t>
            </a:r>
            <a:endParaRPr sz="3600">
              <a:latin typeface="Arial"/>
              <a:cs typeface="Arial"/>
            </a:endParaRPr>
          </a:p>
          <a:p>
            <a:pPr marL="12700" marR="5080" algn="just">
              <a:lnSpc>
                <a:spcPct val="100000"/>
              </a:lnSpc>
              <a:spcBef>
                <a:spcPts val="395"/>
              </a:spcBef>
            </a:pPr>
            <a:r>
              <a:rPr sz="3600" b="1" spc="-5" dirty="0">
                <a:latin typeface="Arial"/>
                <a:cs typeface="Arial"/>
              </a:rPr>
              <a:t>GNU Emacs is the oldest </a:t>
            </a:r>
            <a:r>
              <a:rPr sz="3600" b="1" dirty="0">
                <a:latin typeface="Arial"/>
                <a:cs typeface="Arial"/>
              </a:rPr>
              <a:t>and </a:t>
            </a:r>
            <a:r>
              <a:rPr sz="3600" b="1" spc="-5" dirty="0">
                <a:latin typeface="Arial"/>
                <a:cs typeface="Arial"/>
              </a:rPr>
              <a:t>simplest text editor  for the </a:t>
            </a:r>
            <a:r>
              <a:rPr sz="3600" b="1" dirty="0">
                <a:latin typeface="Arial"/>
                <a:cs typeface="Arial"/>
              </a:rPr>
              <a:t>Linux </a:t>
            </a:r>
            <a:r>
              <a:rPr sz="3600" b="1" spc="-5" dirty="0">
                <a:latin typeface="Arial"/>
                <a:cs typeface="Arial"/>
              </a:rPr>
              <a:t>system. It is a part of the GNU </a:t>
            </a:r>
            <a:r>
              <a:rPr sz="3600" b="1" dirty="0">
                <a:latin typeface="Arial"/>
                <a:cs typeface="Arial"/>
              </a:rPr>
              <a:t>project.  </a:t>
            </a:r>
            <a:r>
              <a:rPr sz="3600" b="1" spc="-5" dirty="0">
                <a:latin typeface="Arial"/>
                <a:cs typeface="Arial"/>
              </a:rPr>
              <a:t>It is </a:t>
            </a:r>
            <a:r>
              <a:rPr sz="3600" b="1" dirty="0">
                <a:latin typeface="Arial"/>
                <a:cs typeface="Arial"/>
              </a:rPr>
              <a:t>still </a:t>
            </a:r>
            <a:r>
              <a:rPr sz="3600" b="1" spc="-5" dirty="0">
                <a:latin typeface="Arial"/>
                <a:cs typeface="Arial"/>
              </a:rPr>
              <a:t>a </a:t>
            </a:r>
            <a:r>
              <a:rPr sz="3600" b="1" dirty="0">
                <a:latin typeface="Arial"/>
                <a:cs typeface="Arial"/>
              </a:rPr>
              <a:t>popular </a:t>
            </a:r>
            <a:r>
              <a:rPr sz="3600" b="1" spc="-5" dirty="0">
                <a:latin typeface="Arial"/>
                <a:cs typeface="Arial"/>
              </a:rPr>
              <a:t>text editor used by </a:t>
            </a:r>
            <a:r>
              <a:rPr sz="3600" b="1" dirty="0">
                <a:latin typeface="Arial"/>
                <a:cs typeface="Arial"/>
              </a:rPr>
              <a:t>thousands </a:t>
            </a:r>
            <a:r>
              <a:rPr sz="3600" b="1" spc="-5" dirty="0">
                <a:latin typeface="Arial"/>
                <a:cs typeface="Arial"/>
              </a:rPr>
              <a:t>of  </a:t>
            </a:r>
            <a:r>
              <a:rPr sz="3600" b="1" dirty="0">
                <a:latin typeface="Arial"/>
                <a:cs typeface="Arial"/>
              </a:rPr>
              <a:t>users because </a:t>
            </a:r>
            <a:r>
              <a:rPr sz="3600" b="1" spc="-5" dirty="0">
                <a:latin typeface="Arial"/>
                <a:cs typeface="Arial"/>
              </a:rPr>
              <a:t>of </a:t>
            </a:r>
            <a:r>
              <a:rPr sz="3600" b="1" dirty="0">
                <a:latin typeface="Arial"/>
                <a:cs typeface="Arial"/>
              </a:rPr>
              <a:t>its </a:t>
            </a:r>
            <a:r>
              <a:rPr sz="3600" b="1" spc="-30" dirty="0">
                <a:latin typeface="Arial"/>
                <a:cs typeface="Arial"/>
              </a:rPr>
              <a:t>simplicity. </a:t>
            </a:r>
            <a:r>
              <a:rPr sz="3600" b="1" spc="-5" dirty="0">
                <a:latin typeface="Arial"/>
                <a:cs typeface="Arial"/>
              </a:rPr>
              <a:t>It is </a:t>
            </a:r>
            <a:r>
              <a:rPr sz="3600" b="1" dirty="0">
                <a:latin typeface="Arial"/>
                <a:cs typeface="Arial"/>
              </a:rPr>
              <a:t>written </a:t>
            </a:r>
            <a:r>
              <a:rPr sz="3600" b="1" spc="-5" dirty="0">
                <a:latin typeface="Arial"/>
                <a:cs typeface="Arial"/>
              </a:rPr>
              <a:t>in </a:t>
            </a:r>
            <a:r>
              <a:rPr sz="3600" b="1" dirty="0">
                <a:latin typeface="Arial"/>
                <a:cs typeface="Arial"/>
              </a:rPr>
              <a:t>C and  LISP </a:t>
            </a:r>
            <a:r>
              <a:rPr sz="3600" b="1" spc="-5" dirty="0">
                <a:latin typeface="Arial"/>
                <a:cs typeface="Arial"/>
              </a:rPr>
              <a:t>programming languages. Some key features  of </a:t>
            </a:r>
            <a:r>
              <a:rPr sz="3600" b="1" dirty="0">
                <a:latin typeface="Arial"/>
                <a:cs typeface="Arial"/>
              </a:rPr>
              <a:t>GNU Emacs are as</a:t>
            </a:r>
            <a:r>
              <a:rPr sz="3600" b="1" spc="-40" dirty="0">
                <a:latin typeface="Arial"/>
                <a:cs typeface="Arial"/>
              </a:rPr>
              <a:t> </a:t>
            </a:r>
            <a:r>
              <a:rPr sz="3600" b="1" spc="-5" dirty="0">
                <a:latin typeface="Arial"/>
                <a:cs typeface="Arial"/>
              </a:rPr>
              <a:t>following:</a:t>
            </a:r>
            <a:endParaRPr sz="3600">
              <a:latin typeface="Arial"/>
              <a:cs typeface="Arial"/>
            </a:endParaRPr>
          </a:p>
          <a:p>
            <a:pPr marL="465455" indent="-453390">
              <a:lnSpc>
                <a:spcPct val="100000"/>
              </a:lnSpc>
              <a:spcBef>
                <a:spcPts val="405"/>
              </a:spcBef>
              <a:buClr>
                <a:srgbClr val="D16248"/>
              </a:buClr>
              <a:buSzPct val="68055"/>
              <a:buFont typeface="Wingdings"/>
              <a:buChar char=""/>
              <a:tabLst>
                <a:tab pos="465455" algn="l"/>
                <a:tab pos="466090" algn="l"/>
              </a:tabLst>
            </a:pPr>
            <a:r>
              <a:rPr sz="3600" b="1" spc="-5" dirty="0">
                <a:latin typeface="Arial"/>
                <a:cs typeface="Arial"/>
              </a:rPr>
              <a:t>It has mail </a:t>
            </a:r>
            <a:r>
              <a:rPr sz="3600" b="1" dirty="0">
                <a:latin typeface="Arial"/>
                <a:cs typeface="Arial"/>
              </a:rPr>
              <a:t>and </a:t>
            </a:r>
            <a:r>
              <a:rPr sz="3600" b="1" spc="-5" dirty="0">
                <a:latin typeface="Arial"/>
                <a:cs typeface="Arial"/>
              </a:rPr>
              <a:t>News</a:t>
            </a:r>
            <a:r>
              <a:rPr sz="3600" b="1" spc="-10" dirty="0">
                <a:latin typeface="Arial"/>
                <a:cs typeface="Arial"/>
              </a:rPr>
              <a:t> </a:t>
            </a:r>
            <a:r>
              <a:rPr sz="3600" b="1" spc="-5" dirty="0">
                <a:latin typeface="Arial"/>
                <a:cs typeface="Arial"/>
              </a:rPr>
              <a:t>options.</a:t>
            </a:r>
            <a:endParaRPr sz="3600">
              <a:latin typeface="Arial"/>
              <a:cs typeface="Arial"/>
            </a:endParaRPr>
          </a:p>
          <a:p>
            <a:pPr marL="465455" indent="-453390">
              <a:lnSpc>
                <a:spcPct val="100000"/>
              </a:lnSpc>
              <a:spcBef>
                <a:spcPts val="409"/>
              </a:spcBef>
              <a:buClr>
                <a:srgbClr val="D16248"/>
              </a:buClr>
              <a:buSzPct val="68055"/>
              <a:buFont typeface="Wingdings"/>
              <a:buChar char=""/>
              <a:tabLst>
                <a:tab pos="465455" algn="l"/>
                <a:tab pos="466090" algn="l"/>
              </a:tabLst>
            </a:pPr>
            <a:r>
              <a:rPr sz="3600" b="1" spc="-5" dirty="0">
                <a:latin typeface="Arial"/>
                <a:cs typeface="Arial"/>
              </a:rPr>
              <a:t>It provides </a:t>
            </a:r>
            <a:r>
              <a:rPr sz="3600" b="1" dirty="0">
                <a:latin typeface="Arial"/>
                <a:cs typeface="Arial"/>
              </a:rPr>
              <a:t>a </a:t>
            </a:r>
            <a:r>
              <a:rPr sz="3600" b="1" spc="-5" dirty="0">
                <a:latin typeface="Arial"/>
                <a:cs typeface="Arial"/>
              </a:rPr>
              <a:t>debugger </a:t>
            </a:r>
            <a:r>
              <a:rPr sz="3600" b="1" dirty="0">
                <a:latin typeface="Arial"/>
                <a:cs typeface="Arial"/>
              </a:rPr>
              <a:t>interface</a:t>
            </a:r>
            <a:r>
              <a:rPr sz="3600" b="1" spc="-5" dirty="0">
                <a:latin typeface="Arial"/>
                <a:cs typeface="Arial"/>
              </a:rPr>
              <a:t> extension.</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spc="-5" dirty="0">
                <a:latin typeface="Arial"/>
                <a:cs typeface="Arial"/>
              </a:rPr>
              <a:t>It has extensive </a:t>
            </a:r>
            <a:r>
              <a:rPr sz="3600" b="1" dirty="0">
                <a:latin typeface="Arial"/>
                <a:cs typeface="Arial"/>
              </a:rPr>
              <a:t>documentation and</a:t>
            </a:r>
            <a:r>
              <a:rPr sz="3600" b="1" spc="5" dirty="0">
                <a:latin typeface="Arial"/>
                <a:cs typeface="Arial"/>
              </a:rPr>
              <a:t> </a:t>
            </a:r>
            <a:r>
              <a:rPr sz="3600" b="1" spc="-5" dirty="0">
                <a:latin typeface="Arial"/>
                <a:cs typeface="Arial"/>
              </a:rPr>
              <a:t>support.</a:t>
            </a:r>
            <a:endParaRPr sz="36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0659745" cy="4069715"/>
          </a:xfrm>
          <a:prstGeom prst="rect">
            <a:avLst/>
          </a:prstGeom>
        </p:spPr>
        <p:txBody>
          <a:bodyPr vert="horz" wrap="square" lIns="0" tIns="12700" rIns="0" bIns="0" rtlCol="0">
            <a:spAutoFit/>
          </a:bodyPr>
          <a:lstStyle/>
          <a:p>
            <a:pPr marL="12700" marR="250825">
              <a:lnSpc>
                <a:spcPct val="100000"/>
              </a:lnSpc>
              <a:spcBef>
                <a:spcPts val="100"/>
              </a:spcBef>
            </a:pPr>
            <a:r>
              <a:rPr sz="3600" b="1" spc="-5" dirty="0">
                <a:latin typeface="Arial"/>
                <a:cs typeface="Arial"/>
              </a:rPr>
              <a:t>Execute </a:t>
            </a:r>
            <a:r>
              <a:rPr sz="3600" b="1" spc="-10" dirty="0">
                <a:latin typeface="Arial"/>
                <a:cs typeface="Arial"/>
              </a:rPr>
              <a:t>the </a:t>
            </a:r>
            <a:r>
              <a:rPr sz="3600" b="1" spc="-5" dirty="0">
                <a:latin typeface="Arial"/>
                <a:cs typeface="Arial"/>
              </a:rPr>
              <a:t>following </a:t>
            </a:r>
            <a:r>
              <a:rPr sz="3600" b="1" dirty="0">
                <a:latin typeface="Arial"/>
                <a:cs typeface="Arial"/>
              </a:rPr>
              <a:t>commands to </a:t>
            </a:r>
            <a:r>
              <a:rPr sz="3600" b="1" spc="-5" dirty="0">
                <a:latin typeface="Arial"/>
                <a:cs typeface="Arial"/>
              </a:rPr>
              <a:t>install GNU  </a:t>
            </a:r>
            <a:r>
              <a:rPr sz="3600" b="1" dirty="0">
                <a:latin typeface="Arial"/>
                <a:cs typeface="Arial"/>
              </a:rPr>
              <a:t>Emacs:</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sudo </a:t>
            </a:r>
            <a:r>
              <a:rPr sz="3600" b="1" spc="-5" dirty="0">
                <a:latin typeface="Arial"/>
                <a:cs typeface="Arial"/>
              </a:rPr>
              <a:t>apt-get</a:t>
            </a:r>
            <a:r>
              <a:rPr sz="3600" b="1" spc="-10" dirty="0">
                <a:latin typeface="Arial"/>
                <a:cs typeface="Arial"/>
              </a:rPr>
              <a:t> </a:t>
            </a:r>
            <a:r>
              <a:rPr sz="3600" b="1" spc="-5" dirty="0">
                <a:latin typeface="Arial"/>
                <a:cs typeface="Arial"/>
              </a:rPr>
              <a:t>update</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sudo </a:t>
            </a:r>
            <a:r>
              <a:rPr sz="3600" b="1" spc="-5" dirty="0">
                <a:latin typeface="Arial"/>
                <a:cs typeface="Arial"/>
              </a:rPr>
              <a:t>apt-get install</a:t>
            </a:r>
            <a:r>
              <a:rPr sz="3600" b="1" spc="-10" dirty="0">
                <a:latin typeface="Arial"/>
                <a:cs typeface="Arial"/>
              </a:rPr>
              <a:t> </a:t>
            </a:r>
            <a:r>
              <a:rPr sz="3600" b="1" dirty="0">
                <a:latin typeface="Arial"/>
                <a:cs typeface="Arial"/>
              </a:rPr>
              <a:t>emacs</a:t>
            </a:r>
            <a:endParaRPr sz="3600">
              <a:latin typeface="Arial"/>
              <a:cs typeface="Arial"/>
            </a:endParaRPr>
          </a:p>
          <a:p>
            <a:pPr marL="12700" marR="5080">
              <a:lnSpc>
                <a:spcPct val="100000"/>
              </a:lnSpc>
              <a:spcBef>
                <a:spcPts val="409"/>
              </a:spcBef>
            </a:pPr>
            <a:r>
              <a:rPr sz="3600" b="1" spc="-135" dirty="0">
                <a:latin typeface="Arial"/>
                <a:cs typeface="Arial"/>
              </a:rPr>
              <a:t>To </a:t>
            </a:r>
            <a:r>
              <a:rPr sz="3600" b="1" dirty="0">
                <a:latin typeface="Arial"/>
                <a:cs typeface="Arial"/>
              </a:rPr>
              <a:t>access it from the terminal, execute the </a:t>
            </a:r>
            <a:r>
              <a:rPr sz="3600" b="1" spc="-5" dirty="0">
                <a:latin typeface="Arial"/>
                <a:cs typeface="Arial"/>
              </a:rPr>
              <a:t>below  </a:t>
            </a:r>
            <a:r>
              <a:rPr sz="3600" b="1" dirty="0">
                <a:latin typeface="Arial"/>
                <a:cs typeface="Arial"/>
              </a:rPr>
              <a:t>command:</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solidFill>
                  <a:srgbClr val="A9432B"/>
                </a:solidFill>
                <a:latin typeface="Arial"/>
                <a:cs typeface="Arial"/>
              </a:rPr>
              <a:t>emacs </a:t>
            </a:r>
            <a:r>
              <a:rPr sz="3600" b="1" spc="-5" dirty="0">
                <a:solidFill>
                  <a:srgbClr val="A9432B"/>
                </a:solidFill>
                <a:latin typeface="Arial"/>
                <a:cs typeface="Arial"/>
              </a:rPr>
              <a:t>&lt;file</a:t>
            </a:r>
            <a:r>
              <a:rPr sz="3600" b="1" spc="-20" dirty="0">
                <a:solidFill>
                  <a:srgbClr val="A9432B"/>
                </a:solidFill>
                <a:latin typeface="Arial"/>
                <a:cs typeface="Arial"/>
              </a:rPr>
              <a:t> </a:t>
            </a:r>
            <a:r>
              <a:rPr sz="3600" b="1" dirty="0">
                <a:solidFill>
                  <a:srgbClr val="A9432B"/>
                </a:solidFill>
                <a:latin typeface="Arial"/>
                <a:cs typeface="Arial"/>
              </a:rPr>
              <a:t>name&gt;</a:t>
            </a:r>
            <a:endParaRPr sz="36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840" y="149097"/>
            <a:ext cx="4097020" cy="391160"/>
          </a:xfrm>
          <a:prstGeom prst="rect">
            <a:avLst/>
          </a:prstGeom>
        </p:spPr>
        <p:txBody>
          <a:bodyPr vert="horz" wrap="square" lIns="0" tIns="12700" rIns="0" bIns="0" rtlCol="0">
            <a:spAutoFit/>
          </a:bodyPr>
          <a:lstStyle/>
          <a:p>
            <a:pPr marL="12700">
              <a:lnSpc>
                <a:spcPct val="100000"/>
              </a:lnSpc>
              <a:spcBef>
                <a:spcPts val="100"/>
              </a:spcBef>
            </a:pPr>
            <a:r>
              <a:rPr sz="2400" dirty="0"/>
              <a:t>It </a:t>
            </a:r>
            <a:r>
              <a:rPr sz="2400" spc="5" dirty="0"/>
              <a:t>will </a:t>
            </a:r>
            <a:r>
              <a:rPr sz="2400" dirty="0"/>
              <a:t>look like below</a:t>
            </a:r>
            <a:r>
              <a:rPr sz="2400" spc="-195" dirty="0"/>
              <a:t> </a:t>
            </a:r>
            <a:r>
              <a:rPr sz="2400" spc="-5" dirty="0"/>
              <a:t>image:</a:t>
            </a:r>
            <a:endParaRPr sz="2400"/>
          </a:p>
        </p:txBody>
      </p:sp>
      <p:sp>
        <p:nvSpPr>
          <p:cNvPr id="3" name="object 3"/>
          <p:cNvSpPr/>
          <p:nvPr/>
        </p:nvSpPr>
        <p:spPr>
          <a:xfrm>
            <a:off x="654050" y="653364"/>
            <a:ext cx="10725150" cy="50652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4234"/>
            <a:ext cx="11311890" cy="1223645"/>
          </a:xfrm>
          <a:prstGeom prst="rect">
            <a:avLst/>
          </a:prstGeom>
        </p:spPr>
        <p:txBody>
          <a:bodyPr vert="horz" wrap="square" lIns="0" tIns="62865" rIns="0" bIns="0" rtlCol="0">
            <a:spAutoFit/>
          </a:bodyPr>
          <a:lstStyle/>
          <a:p>
            <a:pPr marL="12700">
              <a:lnSpc>
                <a:spcPct val="100000"/>
              </a:lnSpc>
              <a:spcBef>
                <a:spcPts val="495"/>
              </a:spcBef>
            </a:pPr>
            <a:r>
              <a:rPr sz="3600" b="1" spc="-5" dirty="0">
                <a:solidFill>
                  <a:srgbClr val="A9432B"/>
                </a:solidFill>
                <a:latin typeface="Arial"/>
                <a:cs typeface="Arial"/>
              </a:rPr>
              <a:t>7. Atom</a:t>
            </a:r>
            <a:r>
              <a:rPr sz="3600" b="1" spc="-145" dirty="0">
                <a:solidFill>
                  <a:srgbClr val="A9432B"/>
                </a:solidFill>
                <a:latin typeface="Arial"/>
                <a:cs typeface="Arial"/>
              </a:rPr>
              <a:t> </a:t>
            </a:r>
            <a:r>
              <a:rPr sz="3600" b="1" spc="-5" dirty="0">
                <a:solidFill>
                  <a:srgbClr val="A9432B"/>
                </a:solidFill>
                <a:latin typeface="Arial"/>
                <a:cs typeface="Arial"/>
              </a:rPr>
              <a:t>Editor</a:t>
            </a:r>
            <a:endParaRPr sz="3600">
              <a:latin typeface="Arial"/>
              <a:cs typeface="Arial"/>
            </a:endParaRPr>
          </a:p>
          <a:p>
            <a:pPr marL="12700">
              <a:lnSpc>
                <a:spcPct val="100000"/>
              </a:lnSpc>
              <a:spcBef>
                <a:spcPts val="395"/>
              </a:spcBef>
              <a:tabLst>
                <a:tab pos="1736089" algn="l"/>
                <a:tab pos="2723515" algn="l"/>
                <a:tab pos="4549775" algn="l"/>
                <a:tab pos="6046470" algn="l"/>
                <a:tab pos="6501130" algn="l"/>
                <a:tab pos="7539990" algn="l"/>
                <a:tab pos="8554085" algn="l"/>
              </a:tabLst>
            </a:pPr>
            <a:r>
              <a:rPr sz="3600" b="1" spc="-5" dirty="0">
                <a:latin typeface="Arial"/>
                <a:cs typeface="Arial"/>
              </a:rPr>
              <a:t>GitHub	Inc.	</a:t>
            </a:r>
            <a:r>
              <a:rPr sz="3600" b="1" dirty="0">
                <a:latin typeface="Arial"/>
                <a:cs typeface="Arial"/>
              </a:rPr>
              <a:t>created	Atom,	</a:t>
            </a:r>
            <a:r>
              <a:rPr sz="3600" b="1" spc="-5" dirty="0">
                <a:latin typeface="Arial"/>
                <a:cs typeface="Arial"/>
              </a:rPr>
              <a:t>a	free	</a:t>
            </a:r>
            <a:r>
              <a:rPr sz="3600" b="1" dirty="0">
                <a:latin typeface="Arial"/>
                <a:cs typeface="Arial"/>
              </a:rPr>
              <a:t>and	</a:t>
            </a:r>
            <a:r>
              <a:rPr sz="3600" b="1" spc="-5" dirty="0">
                <a:latin typeface="Arial"/>
                <a:cs typeface="Arial"/>
              </a:rPr>
              <a:t>open-source</a:t>
            </a:r>
            <a:endParaRPr sz="3600">
              <a:latin typeface="Arial"/>
              <a:cs typeface="Arial"/>
            </a:endParaRPr>
          </a:p>
        </p:txBody>
      </p:sp>
      <p:sp>
        <p:nvSpPr>
          <p:cNvPr id="3" name="object 3"/>
          <p:cNvSpPr txBox="1"/>
          <p:nvPr/>
        </p:nvSpPr>
        <p:spPr>
          <a:xfrm>
            <a:off x="497840" y="1292478"/>
            <a:ext cx="5781675" cy="574040"/>
          </a:xfrm>
          <a:prstGeom prst="rect">
            <a:avLst/>
          </a:prstGeom>
        </p:spPr>
        <p:txBody>
          <a:bodyPr vert="horz" wrap="square" lIns="0" tIns="12700" rIns="0" bIns="0" rtlCol="0">
            <a:spAutoFit/>
          </a:bodyPr>
          <a:lstStyle/>
          <a:p>
            <a:pPr marL="12700">
              <a:lnSpc>
                <a:spcPct val="100000"/>
              </a:lnSpc>
              <a:spcBef>
                <a:spcPts val="100"/>
              </a:spcBef>
              <a:tabLst>
                <a:tab pos="1457325" algn="l"/>
                <a:tab pos="3207385" algn="l"/>
                <a:tab pos="3990340" algn="l"/>
              </a:tabLst>
            </a:pPr>
            <a:r>
              <a:rPr sz="3600" b="1" spc="-5" dirty="0">
                <a:latin typeface="Arial"/>
                <a:cs typeface="Arial"/>
              </a:rPr>
              <a:t>code	edito</a:t>
            </a:r>
            <a:r>
              <a:rPr sz="3600" b="1" spc="-215" dirty="0">
                <a:latin typeface="Arial"/>
                <a:cs typeface="Arial"/>
              </a:rPr>
              <a:t>r</a:t>
            </a:r>
            <a:r>
              <a:rPr sz="3600" b="1" dirty="0">
                <a:latin typeface="Arial"/>
                <a:cs typeface="Arial"/>
              </a:rPr>
              <a:t>.	</a:t>
            </a:r>
            <a:r>
              <a:rPr sz="3600" b="1" spc="-5" dirty="0">
                <a:latin typeface="Arial"/>
                <a:cs typeface="Arial"/>
              </a:rPr>
              <a:t>I</a:t>
            </a:r>
            <a:r>
              <a:rPr sz="3600" b="1" dirty="0">
                <a:latin typeface="Arial"/>
                <a:cs typeface="Arial"/>
              </a:rPr>
              <a:t>n	addition</a:t>
            </a:r>
            <a:endParaRPr sz="3600">
              <a:latin typeface="Arial"/>
              <a:cs typeface="Arial"/>
            </a:endParaRPr>
          </a:p>
        </p:txBody>
      </p:sp>
      <p:sp>
        <p:nvSpPr>
          <p:cNvPr id="4" name="object 4"/>
          <p:cNvSpPr txBox="1"/>
          <p:nvPr/>
        </p:nvSpPr>
        <p:spPr>
          <a:xfrm>
            <a:off x="10206990" y="1292478"/>
            <a:ext cx="160274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a:t>
            </a:r>
            <a:r>
              <a:rPr sz="3600" b="1" spc="-5" dirty="0">
                <a:latin typeface="Arial"/>
                <a:cs typeface="Arial"/>
              </a:rPr>
              <a:t>everal</a:t>
            </a:r>
            <a:endParaRPr sz="3600">
              <a:latin typeface="Arial"/>
              <a:cs typeface="Arial"/>
            </a:endParaRPr>
          </a:p>
        </p:txBody>
      </p:sp>
      <p:sp>
        <p:nvSpPr>
          <p:cNvPr id="5" name="object 5"/>
          <p:cNvSpPr txBox="1"/>
          <p:nvPr/>
        </p:nvSpPr>
        <p:spPr>
          <a:xfrm>
            <a:off x="497840" y="1841119"/>
            <a:ext cx="5689600" cy="574040"/>
          </a:xfrm>
          <a:prstGeom prst="rect">
            <a:avLst/>
          </a:prstGeom>
        </p:spPr>
        <p:txBody>
          <a:bodyPr vert="horz" wrap="square" lIns="0" tIns="12700" rIns="0" bIns="0" rtlCol="0">
            <a:spAutoFit/>
          </a:bodyPr>
          <a:lstStyle/>
          <a:p>
            <a:pPr marL="12700">
              <a:lnSpc>
                <a:spcPct val="100000"/>
              </a:lnSpc>
              <a:spcBef>
                <a:spcPts val="100"/>
              </a:spcBef>
              <a:tabLst>
                <a:tab pos="3288029" algn="l"/>
              </a:tabLst>
            </a:pPr>
            <a:r>
              <a:rPr sz="3600" b="1" spc="-5" dirty="0">
                <a:latin typeface="Arial"/>
                <a:cs typeface="Arial"/>
              </a:rPr>
              <a:t>programming	languages,</a:t>
            </a:r>
            <a:endParaRPr sz="3600" dirty="0">
              <a:latin typeface="Arial"/>
              <a:cs typeface="Arial"/>
            </a:endParaRPr>
          </a:p>
        </p:txBody>
      </p:sp>
      <p:sp>
        <p:nvSpPr>
          <p:cNvPr id="6" name="object 6"/>
          <p:cNvSpPr txBox="1"/>
          <p:nvPr/>
        </p:nvSpPr>
        <p:spPr>
          <a:xfrm>
            <a:off x="6491096" y="1292478"/>
            <a:ext cx="3364229" cy="1122680"/>
          </a:xfrm>
          <a:prstGeom prst="rect">
            <a:avLst/>
          </a:prstGeom>
        </p:spPr>
        <p:txBody>
          <a:bodyPr vert="horz" wrap="square" lIns="0" tIns="12700" rIns="0" bIns="0" rtlCol="0">
            <a:spAutoFit/>
          </a:bodyPr>
          <a:lstStyle/>
          <a:p>
            <a:pPr marL="12700" marR="5080" indent="141605">
              <a:lnSpc>
                <a:spcPct val="100000"/>
              </a:lnSpc>
              <a:spcBef>
                <a:spcPts val="100"/>
              </a:spcBef>
              <a:tabLst>
                <a:tab pos="963294" algn="l"/>
              </a:tabLst>
            </a:pPr>
            <a:r>
              <a:rPr sz="3600" b="1" dirty="0">
                <a:latin typeface="Arial"/>
                <a:cs typeface="Arial"/>
              </a:rPr>
              <a:t>to	supp</a:t>
            </a:r>
            <a:r>
              <a:rPr sz="3600" b="1" spc="-15" dirty="0">
                <a:latin typeface="Arial"/>
                <a:cs typeface="Arial"/>
              </a:rPr>
              <a:t>o</a:t>
            </a:r>
            <a:r>
              <a:rPr sz="3600" b="1" spc="-5" dirty="0">
                <a:latin typeface="Arial"/>
                <a:cs typeface="Arial"/>
              </a:rPr>
              <a:t>r</a:t>
            </a:r>
            <a:r>
              <a:rPr sz="3600" b="1" spc="5" dirty="0">
                <a:latin typeface="Arial"/>
                <a:cs typeface="Arial"/>
              </a:rPr>
              <a:t>t</a:t>
            </a:r>
            <a:r>
              <a:rPr sz="3600" b="1" dirty="0">
                <a:latin typeface="Arial"/>
                <a:cs typeface="Arial"/>
              </a:rPr>
              <a:t>ing  </a:t>
            </a:r>
            <a:r>
              <a:rPr sz="3600" b="1" spc="-5" dirty="0">
                <a:latin typeface="Arial"/>
                <a:cs typeface="Arial"/>
              </a:rPr>
              <a:t>it</a:t>
            </a:r>
            <a:endParaRPr sz="3600">
              <a:latin typeface="Arial"/>
              <a:cs typeface="Arial"/>
            </a:endParaRPr>
          </a:p>
        </p:txBody>
      </p:sp>
      <p:sp>
        <p:nvSpPr>
          <p:cNvPr id="7" name="object 7"/>
          <p:cNvSpPr txBox="1"/>
          <p:nvPr/>
        </p:nvSpPr>
        <p:spPr>
          <a:xfrm>
            <a:off x="7099172" y="1841119"/>
            <a:ext cx="4724400" cy="1123315"/>
          </a:xfrm>
          <a:prstGeom prst="rect">
            <a:avLst/>
          </a:prstGeom>
        </p:spPr>
        <p:txBody>
          <a:bodyPr vert="horz" wrap="square" lIns="0" tIns="12700" rIns="0" bIns="0" rtlCol="0">
            <a:spAutoFit/>
          </a:bodyPr>
          <a:lstStyle/>
          <a:p>
            <a:pPr marR="5080" algn="r">
              <a:lnSpc>
                <a:spcPct val="100000"/>
              </a:lnSpc>
              <a:spcBef>
                <a:spcPts val="100"/>
              </a:spcBef>
              <a:tabLst>
                <a:tab pos="711200" algn="l"/>
                <a:tab pos="4368165" algn="l"/>
              </a:tabLst>
            </a:pPr>
            <a:r>
              <a:rPr sz="3600" b="1" spc="-10" dirty="0">
                <a:latin typeface="Arial"/>
                <a:cs typeface="Arial"/>
              </a:rPr>
              <a:t>i</a:t>
            </a:r>
            <a:r>
              <a:rPr sz="3600" b="1" spc="-5" dirty="0">
                <a:latin typeface="Arial"/>
                <a:cs typeface="Arial"/>
              </a:rPr>
              <a:t>s</a:t>
            </a:r>
            <a:r>
              <a:rPr sz="3600" b="1" dirty="0">
                <a:latin typeface="Arial"/>
                <a:cs typeface="Arial"/>
              </a:rPr>
              <a:t>	</a:t>
            </a:r>
            <a:r>
              <a:rPr sz="3600" b="1" spc="-5" dirty="0">
                <a:latin typeface="Arial"/>
                <a:cs typeface="Arial"/>
              </a:rPr>
              <a:t>cros</a:t>
            </a:r>
            <a:r>
              <a:rPr sz="3600" b="1" spc="5" dirty="0">
                <a:latin typeface="Arial"/>
                <a:cs typeface="Arial"/>
              </a:rPr>
              <a:t>s</a:t>
            </a:r>
            <a:r>
              <a:rPr sz="3600" b="1" spc="-15" dirty="0">
                <a:latin typeface="Arial"/>
                <a:cs typeface="Arial"/>
              </a:rPr>
              <a:t>-</a:t>
            </a:r>
            <a:r>
              <a:rPr sz="3600" b="1" spc="-5" dirty="0">
                <a:latin typeface="Arial"/>
                <a:cs typeface="Arial"/>
              </a:rPr>
              <a:t>platfor</a:t>
            </a:r>
            <a:r>
              <a:rPr sz="3600" b="1" spc="-10" dirty="0">
                <a:latin typeface="Arial"/>
                <a:cs typeface="Arial"/>
              </a:rPr>
              <a:t>m</a:t>
            </a:r>
            <a:r>
              <a:rPr sz="3600" b="1" dirty="0">
                <a:latin typeface="Arial"/>
                <a:cs typeface="Arial"/>
              </a:rPr>
              <a:t>.	</a:t>
            </a:r>
            <a:r>
              <a:rPr sz="3600" b="1" spc="-5" dirty="0">
                <a:latin typeface="Arial"/>
                <a:cs typeface="Arial"/>
              </a:rPr>
              <a:t>A</a:t>
            </a:r>
            <a:endParaRPr sz="3600" dirty="0">
              <a:latin typeface="Arial"/>
              <a:cs typeface="Arial"/>
            </a:endParaRPr>
          </a:p>
          <a:p>
            <a:pPr marR="18415" algn="r">
              <a:lnSpc>
                <a:spcPct val="100000"/>
              </a:lnSpc>
            </a:pPr>
            <a:r>
              <a:rPr sz="3600" b="1" spc="5" dirty="0">
                <a:latin typeface="Arial"/>
                <a:cs typeface="Arial"/>
              </a:rPr>
              <a:t>is</a:t>
            </a:r>
            <a:endParaRPr sz="3600" dirty="0">
              <a:latin typeface="Arial"/>
              <a:cs typeface="Arial"/>
            </a:endParaRPr>
          </a:p>
        </p:txBody>
      </p:sp>
      <p:sp>
        <p:nvSpPr>
          <p:cNvPr id="8" name="object 8"/>
          <p:cNvSpPr txBox="1"/>
          <p:nvPr/>
        </p:nvSpPr>
        <p:spPr>
          <a:xfrm>
            <a:off x="497840" y="2389708"/>
            <a:ext cx="2199005" cy="1123315"/>
          </a:xfrm>
          <a:prstGeom prst="rect">
            <a:avLst/>
          </a:prstGeom>
        </p:spPr>
        <p:txBody>
          <a:bodyPr vert="horz" wrap="square" lIns="0" tIns="12700" rIns="0" bIns="0" rtlCol="0">
            <a:spAutoFit/>
          </a:bodyPr>
          <a:lstStyle/>
          <a:p>
            <a:pPr marL="12700" marR="5080">
              <a:lnSpc>
                <a:spcPct val="100000"/>
              </a:lnSpc>
              <a:spcBef>
                <a:spcPts val="100"/>
              </a:spcBef>
            </a:pPr>
            <a:r>
              <a:rPr sz="3600" b="1" spc="-5" dirty="0">
                <a:latin typeface="Arial"/>
                <a:cs typeface="Arial"/>
              </a:rPr>
              <a:t>"</a:t>
            </a:r>
            <a:r>
              <a:rPr sz="3600" b="1" dirty="0">
                <a:latin typeface="Arial"/>
                <a:cs typeface="Arial"/>
              </a:rPr>
              <a:t>hackab</a:t>
            </a:r>
            <a:r>
              <a:rPr sz="3600" b="1" spc="-15" dirty="0">
                <a:latin typeface="Arial"/>
                <a:cs typeface="Arial"/>
              </a:rPr>
              <a:t>l</a:t>
            </a:r>
            <a:r>
              <a:rPr sz="3600" b="1" dirty="0">
                <a:latin typeface="Arial"/>
                <a:cs typeface="Arial"/>
              </a:rPr>
              <a:t>e  </a:t>
            </a:r>
            <a:r>
              <a:rPr sz="3600" b="1" spc="-5" dirty="0">
                <a:latin typeface="Arial"/>
                <a:cs typeface="Arial"/>
              </a:rPr>
              <a:t>another</a:t>
            </a:r>
            <a:endParaRPr sz="3600" dirty="0">
              <a:latin typeface="Arial"/>
              <a:cs typeface="Arial"/>
            </a:endParaRPr>
          </a:p>
        </p:txBody>
      </p:sp>
      <p:sp>
        <p:nvSpPr>
          <p:cNvPr id="9" name="object 9"/>
          <p:cNvSpPr txBox="1"/>
          <p:nvPr/>
        </p:nvSpPr>
        <p:spPr>
          <a:xfrm>
            <a:off x="2704845" y="2389708"/>
            <a:ext cx="1219835" cy="1123315"/>
          </a:xfrm>
          <a:prstGeom prst="rect">
            <a:avLst/>
          </a:prstGeom>
        </p:spPr>
        <p:txBody>
          <a:bodyPr vert="horz" wrap="square" lIns="0" tIns="12700" rIns="0" bIns="0" rtlCol="0">
            <a:spAutoFit/>
          </a:bodyPr>
          <a:lstStyle/>
          <a:p>
            <a:pPr marL="12700" marR="5080" indent="332105">
              <a:lnSpc>
                <a:spcPct val="100000"/>
              </a:lnSpc>
              <a:spcBef>
                <a:spcPts val="100"/>
              </a:spcBef>
            </a:pPr>
            <a:r>
              <a:rPr sz="3600" b="1" dirty="0">
                <a:latin typeface="Arial"/>
                <a:cs typeface="Arial"/>
              </a:rPr>
              <a:t>text  </a:t>
            </a:r>
            <a:r>
              <a:rPr sz="3600" b="1" spc="-5" dirty="0">
                <a:latin typeface="Arial"/>
                <a:cs typeface="Arial"/>
              </a:rPr>
              <a:t>name</a:t>
            </a:r>
            <a:endParaRPr sz="3600">
              <a:latin typeface="Arial"/>
              <a:cs typeface="Arial"/>
            </a:endParaRPr>
          </a:p>
        </p:txBody>
      </p:sp>
      <p:sp>
        <p:nvSpPr>
          <p:cNvPr id="10" name="object 10"/>
          <p:cNvSpPr txBox="1"/>
          <p:nvPr/>
        </p:nvSpPr>
        <p:spPr>
          <a:xfrm>
            <a:off x="4218559" y="2389708"/>
            <a:ext cx="1296670" cy="1123315"/>
          </a:xfrm>
          <a:prstGeom prst="rect">
            <a:avLst/>
          </a:prstGeom>
        </p:spPr>
        <p:txBody>
          <a:bodyPr vert="horz" wrap="square" lIns="0" tIns="12700" rIns="0" bIns="0" rtlCol="0">
            <a:spAutoFit/>
          </a:bodyPr>
          <a:lstStyle/>
          <a:p>
            <a:pPr marL="224154" marR="5080" indent="-212090">
              <a:lnSpc>
                <a:spcPct val="100000"/>
              </a:lnSpc>
              <a:spcBef>
                <a:spcPts val="100"/>
              </a:spcBef>
            </a:pPr>
            <a:r>
              <a:rPr sz="3600" b="1" dirty="0">
                <a:latin typeface="Arial"/>
                <a:cs typeface="Arial"/>
              </a:rPr>
              <a:t>editor  </a:t>
            </a:r>
            <a:r>
              <a:rPr sz="3600" b="1" spc="-5" dirty="0">
                <a:latin typeface="Arial"/>
                <a:cs typeface="Arial"/>
              </a:rPr>
              <a:t>for</a:t>
            </a:r>
            <a:endParaRPr sz="3600" dirty="0">
              <a:latin typeface="Arial"/>
              <a:cs typeface="Arial"/>
            </a:endParaRPr>
          </a:p>
        </p:txBody>
      </p:sp>
      <p:sp>
        <p:nvSpPr>
          <p:cNvPr id="11" name="object 11"/>
          <p:cNvSpPr txBox="1"/>
          <p:nvPr/>
        </p:nvSpPr>
        <p:spPr>
          <a:xfrm>
            <a:off x="5570346" y="2389708"/>
            <a:ext cx="6238240" cy="1123315"/>
          </a:xfrm>
          <a:prstGeom prst="rect">
            <a:avLst/>
          </a:prstGeom>
        </p:spPr>
        <p:txBody>
          <a:bodyPr vert="horz" wrap="square" lIns="0" tIns="12700" rIns="0" bIns="0" rtlCol="0">
            <a:spAutoFit/>
          </a:bodyPr>
          <a:lstStyle/>
          <a:p>
            <a:pPr marL="297180">
              <a:lnSpc>
                <a:spcPct val="100000"/>
              </a:lnSpc>
              <a:spcBef>
                <a:spcPts val="100"/>
              </a:spcBef>
              <a:tabLst>
                <a:tab pos="1274445" algn="l"/>
                <a:tab pos="2326005" algn="l"/>
                <a:tab pos="3608070" algn="l"/>
              </a:tabLst>
            </a:pPr>
            <a:r>
              <a:rPr sz="3600" b="1" dirty="0">
                <a:latin typeface="Arial"/>
                <a:cs typeface="Arial"/>
              </a:rPr>
              <a:t>for	the	21st	century"</a:t>
            </a:r>
            <a:endParaRPr sz="3600" dirty="0">
              <a:latin typeface="Arial"/>
              <a:cs typeface="Arial"/>
            </a:endParaRPr>
          </a:p>
          <a:p>
            <a:pPr marL="12700">
              <a:lnSpc>
                <a:spcPct val="100000"/>
              </a:lnSpc>
              <a:tabLst>
                <a:tab pos="949960" algn="l"/>
                <a:tab pos="1760855" algn="l"/>
                <a:tab pos="3155315" algn="l"/>
                <a:tab pos="5310505" algn="l"/>
              </a:tabLst>
            </a:pPr>
            <a:r>
              <a:rPr sz="3600" b="1" spc="-5" dirty="0">
                <a:latin typeface="Arial"/>
                <a:cs typeface="Arial"/>
              </a:rPr>
              <a:t>i</a:t>
            </a:r>
            <a:r>
              <a:rPr sz="3600" b="1" dirty="0">
                <a:latin typeface="Arial"/>
                <a:cs typeface="Arial"/>
              </a:rPr>
              <a:t>t.	</a:t>
            </a:r>
            <a:r>
              <a:rPr sz="3600" b="1" spc="-5" dirty="0">
                <a:latin typeface="Arial"/>
                <a:cs typeface="Arial"/>
              </a:rPr>
              <a:t>I</a:t>
            </a:r>
            <a:r>
              <a:rPr sz="3600" b="1" dirty="0">
                <a:latin typeface="Arial"/>
                <a:cs typeface="Arial"/>
              </a:rPr>
              <a:t>t	</a:t>
            </a:r>
            <a:r>
              <a:rPr sz="3600" b="1" spc="-5" dirty="0">
                <a:latin typeface="Arial"/>
                <a:cs typeface="Arial"/>
              </a:rPr>
              <a:t>was</a:t>
            </a:r>
            <a:r>
              <a:rPr sz="3600" b="1" dirty="0">
                <a:latin typeface="Arial"/>
                <a:cs typeface="Arial"/>
              </a:rPr>
              <a:t>	</a:t>
            </a:r>
            <a:r>
              <a:rPr sz="3600" b="1" spc="-5" dirty="0">
                <a:latin typeface="Arial"/>
                <a:cs typeface="Arial"/>
              </a:rPr>
              <a:t>cre</a:t>
            </a:r>
            <a:r>
              <a:rPr sz="3600" b="1" dirty="0">
                <a:latin typeface="Arial"/>
                <a:cs typeface="Arial"/>
              </a:rPr>
              <a:t>a</a:t>
            </a:r>
            <a:r>
              <a:rPr sz="3600" b="1" spc="-5" dirty="0">
                <a:latin typeface="Arial"/>
                <a:cs typeface="Arial"/>
              </a:rPr>
              <a:t>t</a:t>
            </a:r>
            <a:r>
              <a:rPr sz="3600" b="1" spc="-30" dirty="0">
                <a:latin typeface="Arial"/>
                <a:cs typeface="Arial"/>
              </a:rPr>
              <a:t>e</a:t>
            </a:r>
            <a:r>
              <a:rPr sz="3600" b="1" dirty="0">
                <a:latin typeface="Arial"/>
                <a:cs typeface="Arial"/>
              </a:rPr>
              <a:t>d	with</a:t>
            </a:r>
            <a:endParaRPr sz="3600" dirty="0">
              <a:latin typeface="Arial"/>
              <a:cs typeface="Arial"/>
            </a:endParaRPr>
          </a:p>
        </p:txBody>
      </p:sp>
      <p:sp>
        <p:nvSpPr>
          <p:cNvPr id="12" name="object 12"/>
          <p:cNvSpPr txBox="1"/>
          <p:nvPr/>
        </p:nvSpPr>
        <p:spPr>
          <a:xfrm>
            <a:off x="497840" y="3487369"/>
            <a:ext cx="11312525" cy="2220595"/>
          </a:xfrm>
          <a:prstGeom prst="rect">
            <a:avLst/>
          </a:prstGeom>
        </p:spPr>
        <p:txBody>
          <a:bodyPr vert="horz" wrap="square" lIns="0" tIns="12700" rIns="0" bIns="0" rtlCol="0">
            <a:spAutoFit/>
          </a:bodyPr>
          <a:lstStyle/>
          <a:p>
            <a:pPr marL="12700" marR="5080" algn="just">
              <a:lnSpc>
                <a:spcPct val="100000"/>
              </a:lnSpc>
              <a:spcBef>
                <a:spcPts val="100"/>
              </a:spcBef>
            </a:pPr>
            <a:r>
              <a:rPr sz="3600" b="1" spc="-5" dirty="0">
                <a:latin typeface="Arial"/>
                <a:cs typeface="Arial"/>
              </a:rPr>
              <a:t>development in </a:t>
            </a:r>
            <a:r>
              <a:rPr sz="3600" b="1" dirty="0">
                <a:latin typeface="Arial"/>
                <a:cs typeface="Arial"/>
              </a:rPr>
              <a:t>mind. Using online </a:t>
            </a:r>
            <a:r>
              <a:rPr sz="3600" b="1" spc="-5" dirty="0">
                <a:latin typeface="Arial"/>
                <a:cs typeface="Arial"/>
              </a:rPr>
              <a:t>technologies  like </a:t>
            </a:r>
            <a:r>
              <a:rPr sz="3600" b="1" dirty="0">
                <a:latin typeface="Arial"/>
                <a:cs typeface="Arial"/>
              </a:rPr>
              <a:t>HTML and JavaScript, </a:t>
            </a:r>
            <a:r>
              <a:rPr sz="3600" b="1" spc="-5" dirty="0">
                <a:latin typeface="Arial"/>
                <a:cs typeface="Arial"/>
              </a:rPr>
              <a:t>it is totally editable. It  </a:t>
            </a:r>
            <a:r>
              <a:rPr sz="3600" b="1" dirty="0">
                <a:latin typeface="Arial"/>
                <a:cs typeface="Arial"/>
              </a:rPr>
              <a:t>makes use </a:t>
            </a:r>
            <a:r>
              <a:rPr sz="3600" b="1" spc="-5" dirty="0">
                <a:latin typeface="Arial"/>
                <a:cs typeface="Arial"/>
              </a:rPr>
              <a:t>of </a:t>
            </a:r>
            <a:r>
              <a:rPr sz="3600" b="1" dirty="0">
                <a:latin typeface="Arial"/>
                <a:cs typeface="Arial"/>
              </a:rPr>
              <a:t>Git control and </a:t>
            </a:r>
            <a:r>
              <a:rPr sz="3600" b="1" spc="-5" dirty="0">
                <a:latin typeface="Arial"/>
                <a:cs typeface="Arial"/>
              </a:rPr>
              <a:t>Node.js-based plugins  </a:t>
            </a:r>
            <a:r>
              <a:rPr sz="3600" b="1" dirty="0">
                <a:latin typeface="Arial"/>
                <a:cs typeface="Arial"/>
              </a:rPr>
              <a:t>to </a:t>
            </a:r>
            <a:r>
              <a:rPr sz="3600" b="1" spc="-35" dirty="0">
                <a:latin typeface="Arial"/>
                <a:cs typeface="Arial"/>
              </a:rPr>
              <a:t>simplify.</a:t>
            </a:r>
            <a:endParaRPr sz="36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4234"/>
            <a:ext cx="11038840" cy="4820920"/>
          </a:xfrm>
          <a:prstGeom prst="rect">
            <a:avLst/>
          </a:prstGeom>
        </p:spPr>
        <p:txBody>
          <a:bodyPr vert="horz" wrap="square" lIns="0" tIns="62865" rIns="0" bIns="0" rtlCol="0">
            <a:spAutoFit/>
          </a:bodyPr>
          <a:lstStyle/>
          <a:p>
            <a:pPr marL="12700">
              <a:lnSpc>
                <a:spcPct val="100000"/>
              </a:lnSpc>
              <a:spcBef>
                <a:spcPts val="495"/>
              </a:spcBef>
            </a:pPr>
            <a:r>
              <a:rPr sz="3600" b="1" spc="-5" dirty="0">
                <a:latin typeface="Arial"/>
                <a:cs typeface="Arial"/>
              </a:rPr>
              <a:t>Some key features </a:t>
            </a:r>
            <a:r>
              <a:rPr sz="3600" b="1" dirty="0">
                <a:latin typeface="Arial"/>
                <a:cs typeface="Arial"/>
              </a:rPr>
              <a:t>of </a:t>
            </a:r>
            <a:r>
              <a:rPr sz="3600" b="1" spc="-5" dirty="0">
                <a:latin typeface="Arial"/>
                <a:cs typeface="Arial"/>
              </a:rPr>
              <a:t>Atom Editor </a:t>
            </a:r>
            <a:r>
              <a:rPr sz="3600" b="1" dirty="0">
                <a:latin typeface="Arial"/>
                <a:cs typeface="Arial"/>
              </a:rPr>
              <a:t>are </a:t>
            </a:r>
            <a:r>
              <a:rPr sz="3600" b="1" spc="-5" dirty="0">
                <a:latin typeface="Arial"/>
                <a:cs typeface="Arial"/>
              </a:rPr>
              <a:t>as</a:t>
            </a:r>
            <a:r>
              <a:rPr sz="3600" b="1" spc="-105" dirty="0">
                <a:latin typeface="Arial"/>
                <a:cs typeface="Arial"/>
              </a:rPr>
              <a:t> </a:t>
            </a:r>
            <a:r>
              <a:rPr sz="3600" b="1" spc="-5" dirty="0">
                <a:latin typeface="Arial"/>
                <a:cs typeface="Arial"/>
              </a:rPr>
              <a:t>follows:</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is open</a:t>
            </a:r>
            <a:r>
              <a:rPr sz="3600" b="1" dirty="0">
                <a:latin typeface="Arial"/>
                <a:cs typeface="Arial"/>
              </a:rPr>
              <a:t> </a:t>
            </a:r>
            <a:r>
              <a:rPr sz="3600" b="1" spc="-5" dirty="0">
                <a:latin typeface="Arial"/>
                <a:cs typeface="Arial"/>
              </a:rPr>
              <a:t>source.</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has a modern, customizable</a:t>
            </a:r>
            <a:r>
              <a:rPr sz="3600" b="1" spc="10" dirty="0">
                <a:latin typeface="Arial"/>
                <a:cs typeface="Arial"/>
              </a:rPr>
              <a:t> </a:t>
            </a:r>
            <a:r>
              <a:rPr sz="3600" b="1" dirty="0">
                <a:latin typeface="Arial"/>
                <a:cs typeface="Arial"/>
              </a:rPr>
              <a:t>layout.</a:t>
            </a:r>
            <a:endParaRPr sz="3600">
              <a:latin typeface="Arial"/>
              <a:cs typeface="Arial"/>
            </a:endParaRPr>
          </a:p>
          <a:p>
            <a:pPr marL="465455" indent="-453390">
              <a:lnSpc>
                <a:spcPct val="100000"/>
              </a:lnSpc>
              <a:spcBef>
                <a:spcPts val="409"/>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facilitates </a:t>
            </a:r>
            <a:r>
              <a:rPr sz="3600" b="1" dirty="0">
                <a:latin typeface="Arial"/>
                <a:cs typeface="Arial"/>
              </a:rPr>
              <a:t>with attractive</a:t>
            </a:r>
            <a:r>
              <a:rPr sz="3600" b="1" spc="-50" dirty="0">
                <a:latin typeface="Arial"/>
                <a:cs typeface="Arial"/>
              </a:rPr>
              <a:t> </a:t>
            </a:r>
            <a:r>
              <a:rPr sz="3600" b="1" dirty="0">
                <a:latin typeface="Arial"/>
                <a:cs typeface="Arial"/>
              </a:rPr>
              <a:t>themes.</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provides embedded </a:t>
            </a:r>
            <a:r>
              <a:rPr sz="3600" b="1" dirty="0">
                <a:latin typeface="Arial"/>
                <a:cs typeface="Arial"/>
              </a:rPr>
              <a:t>Git</a:t>
            </a:r>
            <a:r>
              <a:rPr sz="3600" b="1" spc="-5" dirty="0">
                <a:latin typeface="Arial"/>
                <a:cs typeface="Arial"/>
              </a:rPr>
              <a:t> support.</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provides real-time collaboration </a:t>
            </a:r>
            <a:r>
              <a:rPr sz="3600" b="1" dirty="0">
                <a:latin typeface="Arial"/>
                <a:cs typeface="Arial"/>
              </a:rPr>
              <a:t>with</a:t>
            </a:r>
            <a:r>
              <a:rPr sz="3600" b="1" spc="30" dirty="0">
                <a:latin typeface="Arial"/>
                <a:cs typeface="Arial"/>
              </a:rPr>
              <a:t> </a:t>
            </a:r>
            <a:r>
              <a:rPr sz="3600" b="1" spc="-30" dirty="0">
                <a:latin typeface="Arial"/>
                <a:cs typeface="Arial"/>
              </a:rPr>
              <a:t>Telesync.</a:t>
            </a:r>
            <a:endParaRPr sz="3600">
              <a:latin typeface="Arial"/>
              <a:cs typeface="Arial"/>
            </a:endParaRPr>
          </a:p>
          <a:p>
            <a:pPr marL="465455" indent="-453390">
              <a:lnSpc>
                <a:spcPct val="100000"/>
              </a:lnSpc>
              <a:spcBef>
                <a:spcPts val="414"/>
              </a:spcBef>
              <a:buClr>
                <a:srgbClr val="D16248"/>
              </a:buClr>
              <a:buSzPct val="68055"/>
              <a:buFont typeface="Wingdings"/>
              <a:buChar char=""/>
              <a:tabLst>
                <a:tab pos="465455" algn="l"/>
                <a:tab pos="466090" algn="l"/>
              </a:tabLst>
            </a:pPr>
            <a:r>
              <a:rPr sz="3600" b="1" dirty="0">
                <a:latin typeface="Arial"/>
                <a:cs typeface="Arial"/>
              </a:rPr>
              <a:t>It has smart auto-complete and</a:t>
            </a:r>
            <a:r>
              <a:rPr sz="3600" b="1" spc="-45" dirty="0">
                <a:latin typeface="Arial"/>
                <a:cs typeface="Arial"/>
              </a:rPr>
              <a:t> </a:t>
            </a:r>
            <a:r>
              <a:rPr sz="3600" b="1" spc="-5" dirty="0">
                <a:latin typeface="Arial"/>
                <a:cs typeface="Arial"/>
              </a:rPr>
              <a:t>IntelliSense.</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has a built-in </a:t>
            </a:r>
            <a:r>
              <a:rPr sz="3600" b="1" dirty="0">
                <a:latin typeface="Arial"/>
                <a:cs typeface="Arial"/>
              </a:rPr>
              <a:t>package</a:t>
            </a:r>
            <a:r>
              <a:rPr sz="3600" b="1" spc="-10" dirty="0">
                <a:latin typeface="Arial"/>
                <a:cs typeface="Arial"/>
              </a:rPr>
              <a:t> </a:t>
            </a:r>
            <a:r>
              <a:rPr sz="3600" b="1" spc="-25" dirty="0">
                <a:latin typeface="Arial"/>
                <a:cs typeface="Arial"/>
              </a:rPr>
              <a:t>manager.</a:t>
            </a:r>
            <a:endParaRPr sz="36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35" dirty="0"/>
              <a:t>To </a:t>
            </a:r>
            <a:r>
              <a:rPr spc="-5" dirty="0"/>
              <a:t>install </a:t>
            </a:r>
            <a:r>
              <a:rPr dirty="0"/>
              <a:t>Atom, </a:t>
            </a:r>
            <a:r>
              <a:rPr spc="-5" dirty="0"/>
              <a:t>download the binary package from  the </a:t>
            </a:r>
            <a:r>
              <a:rPr dirty="0"/>
              <a:t>official </a:t>
            </a:r>
            <a:r>
              <a:rPr spc="-5" dirty="0"/>
              <a:t>site </a:t>
            </a:r>
            <a:r>
              <a:rPr dirty="0"/>
              <a:t>of Atom, </a:t>
            </a:r>
            <a:r>
              <a:rPr spc="-10" dirty="0"/>
              <a:t>and </a:t>
            </a:r>
            <a:r>
              <a:rPr dirty="0"/>
              <a:t>execute </a:t>
            </a:r>
            <a:r>
              <a:rPr spc="-5" dirty="0"/>
              <a:t>the below  </a:t>
            </a:r>
            <a:r>
              <a:rPr dirty="0"/>
              <a:t>command:</a:t>
            </a:r>
          </a:p>
        </p:txBody>
      </p:sp>
      <p:sp>
        <p:nvSpPr>
          <p:cNvPr id="3" name="object 3"/>
          <p:cNvSpPr txBox="1"/>
          <p:nvPr/>
        </p:nvSpPr>
        <p:spPr>
          <a:xfrm>
            <a:off x="497840" y="1841119"/>
            <a:ext cx="9521190" cy="574040"/>
          </a:xfrm>
          <a:prstGeom prst="rect">
            <a:avLst/>
          </a:prstGeom>
        </p:spPr>
        <p:txBody>
          <a:bodyPr vert="horz" wrap="square" lIns="0" tIns="12700" rIns="0" bIns="0" rtlCol="0">
            <a:spAutoFit/>
          </a:bodyPr>
          <a:lstStyle/>
          <a:p>
            <a:pPr marL="465455" indent="-453390">
              <a:lnSpc>
                <a:spcPct val="100000"/>
              </a:lnSpc>
              <a:spcBef>
                <a:spcPts val="100"/>
              </a:spcBef>
              <a:buClr>
                <a:srgbClr val="D16248"/>
              </a:buClr>
              <a:buSzPct val="68055"/>
              <a:buFont typeface="Wingdings"/>
              <a:buChar char=""/>
              <a:tabLst>
                <a:tab pos="465455" algn="l"/>
                <a:tab pos="466090" algn="l"/>
              </a:tabLst>
            </a:pPr>
            <a:r>
              <a:rPr sz="3600" b="1" dirty="0">
                <a:solidFill>
                  <a:srgbClr val="A9432B"/>
                </a:solidFill>
                <a:latin typeface="Arial"/>
                <a:cs typeface="Arial"/>
              </a:rPr>
              <a:t>sudo dpkg -i</a:t>
            </a:r>
            <a:r>
              <a:rPr sz="3600" b="1" spc="-5" dirty="0">
                <a:solidFill>
                  <a:srgbClr val="A9432B"/>
                </a:solidFill>
                <a:latin typeface="Arial"/>
                <a:cs typeface="Arial"/>
              </a:rPr>
              <a:t> Downloads/atom-amd64.deb</a:t>
            </a:r>
            <a:endParaRPr sz="36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840" y="149097"/>
            <a:ext cx="4097020" cy="391160"/>
          </a:xfrm>
          <a:prstGeom prst="rect">
            <a:avLst/>
          </a:prstGeom>
        </p:spPr>
        <p:txBody>
          <a:bodyPr vert="horz" wrap="square" lIns="0" tIns="12700" rIns="0" bIns="0" rtlCol="0">
            <a:spAutoFit/>
          </a:bodyPr>
          <a:lstStyle/>
          <a:p>
            <a:pPr marL="12700">
              <a:lnSpc>
                <a:spcPct val="100000"/>
              </a:lnSpc>
              <a:spcBef>
                <a:spcPts val="100"/>
              </a:spcBef>
            </a:pPr>
            <a:r>
              <a:rPr sz="2400" dirty="0"/>
              <a:t>It </a:t>
            </a:r>
            <a:r>
              <a:rPr sz="2400" spc="5" dirty="0"/>
              <a:t>will </a:t>
            </a:r>
            <a:r>
              <a:rPr sz="2400" dirty="0"/>
              <a:t>look like below</a:t>
            </a:r>
            <a:r>
              <a:rPr sz="2400" spc="-195" dirty="0"/>
              <a:t> </a:t>
            </a:r>
            <a:r>
              <a:rPr sz="2400" spc="-5" dirty="0"/>
              <a:t>image:</a:t>
            </a:r>
            <a:endParaRPr sz="2400"/>
          </a:p>
        </p:txBody>
      </p:sp>
      <p:sp>
        <p:nvSpPr>
          <p:cNvPr id="3" name="object 3"/>
          <p:cNvSpPr/>
          <p:nvPr/>
        </p:nvSpPr>
        <p:spPr>
          <a:xfrm>
            <a:off x="459333" y="774738"/>
            <a:ext cx="10948924" cy="492937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4234"/>
            <a:ext cx="11311255" cy="3418840"/>
          </a:xfrm>
          <a:prstGeom prst="rect">
            <a:avLst/>
          </a:prstGeom>
        </p:spPr>
        <p:txBody>
          <a:bodyPr vert="horz" wrap="square" lIns="0" tIns="62865" rIns="0" bIns="0" rtlCol="0">
            <a:spAutoFit/>
          </a:bodyPr>
          <a:lstStyle/>
          <a:p>
            <a:pPr marL="12700" algn="just">
              <a:lnSpc>
                <a:spcPct val="100000"/>
              </a:lnSpc>
              <a:spcBef>
                <a:spcPts val="495"/>
              </a:spcBef>
            </a:pPr>
            <a:r>
              <a:rPr sz="3600" b="1" spc="-5" dirty="0">
                <a:solidFill>
                  <a:srgbClr val="A9432B"/>
                </a:solidFill>
                <a:latin typeface="Arial"/>
                <a:cs typeface="Arial"/>
              </a:rPr>
              <a:t>8. </a:t>
            </a:r>
            <a:r>
              <a:rPr sz="3600" b="1" dirty="0">
                <a:solidFill>
                  <a:srgbClr val="A9432B"/>
                </a:solidFill>
                <a:latin typeface="Arial"/>
                <a:cs typeface="Arial"/>
              </a:rPr>
              <a:t>Brackets</a:t>
            </a:r>
            <a:r>
              <a:rPr sz="3600" b="1" spc="-30" dirty="0">
                <a:solidFill>
                  <a:srgbClr val="A9432B"/>
                </a:solidFill>
                <a:latin typeface="Arial"/>
                <a:cs typeface="Arial"/>
              </a:rPr>
              <a:t> </a:t>
            </a:r>
            <a:r>
              <a:rPr sz="3600" b="1" spc="-5" dirty="0">
                <a:solidFill>
                  <a:srgbClr val="A9432B"/>
                </a:solidFill>
                <a:latin typeface="Arial"/>
                <a:cs typeface="Arial"/>
              </a:rPr>
              <a:t>Editor</a:t>
            </a:r>
            <a:endParaRPr sz="3600">
              <a:latin typeface="Arial"/>
              <a:cs typeface="Arial"/>
            </a:endParaRPr>
          </a:p>
          <a:p>
            <a:pPr marL="12700" marR="5080" algn="just">
              <a:lnSpc>
                <a:spcPct val="100000"/>
              </a:lnSpc>
              <a:spcBef>
                <a:spcPts val="395"/>
              </a:spcBef>
            </a:pPr>
            <a:r>
              <a:rPr sz="3600" b="1" spc="-5" dirty="0">
                <a:latin typeface="Arial"/>
                <a:cs typeface="Arial"/>
              </a:rPr>
              <a:t>Adobe </a:t>
            </a:r>
            <a:r>
              <a:rPr sz="3600" b="1" dirty="0">
                <a:latin typeface="Arial"/>
                <a:cs typeface="Arial"/>
              </a:rPr>
              <a:t>created </a:t>
            </a:r>
            <a:r>
              <a:rPr sz="3600" b="1" spc="-5" dirty="0">
                <a:latin typeface="Arial"/>
                <a:cs typeface="Arial"/>
              </a:rPr>
              <a:t>the </a:t>
            </a:r>
            <a:r>
              <a:rPr sz="3600" b="1" dirty="0">
                <a:latin typeface="Arial"/>
                <a:cs typeface="Arial"/>
              </a:rPr>
              <a:t>free and open-source </a:t>
            </a:r>
            <a:r>
              <a:rPr sz="3600" b="1" spc="-5" dirty="0">
                <a:latin typeface="Arial"/>
                <a:cs typeface="Arial"/>
              </a:rPr>
              <a:t>text editor  known as </a:t>
            </a:r>
            <a:r>
              <a:rPr sz="3600" b="1" dirty="0">
                <a:latin typeface="Arial"/>
                <a:cs typeface="Arial"/>
              </a:rPr>
              <a:t>Brackets. </a:t>
            </a:r>
            <a:r>
              <a:rPr sz="3600" b="1" spc="-5" dirty="0">
                <a:latin typeface="Arial"/>
                <a:cs typeface="Arial"/>
              </a:rPr>
              <a:t>It is </a:t>
            </a:r>
            <a:r>
              <a:rPr sz="3600" b="1" dirty="0">
                <a:latin typeface="Arial"/>
                <a:cs typeface="Arial"/>
              </a:rPr>
              <a:t>mostly </a:t>
            </a:r>
            <a:r>
              <a:rPr sz="3600" b="1" spc="-5" dirty="0">
                <a:latin typeface="Arial"/>
                <a:cs typeface="Arial"/>
              </a:rPr>
              <a:t>concerned </a:t>
            </a:r>
            <a:r>
              <a:rPr sz="3600" b="1" dirty="0">
                <a:latin typeface="Arial"/>
                <a:cs typeface="Arial"/>
              </a:rPr>
              <a:t>with web  </a:t>
            </a:r>
            <a:r>
              <a:rPr sz="3600" b="1" spc="-5" dirty="0">
                <a:latin typeface="Arial"/>
                <a:cs typeface="Arial"/>
              </a:rPr>
              <a:t>development. </a:t>
            </a:r>
            <a:r>
              <a:rPr sz="3600" b="1" spc="-10" dirty="0">
                <a:latin typeface="Arial"/>
                <a:cs typeface="Arial"/>
              </a:rPr>
              <a:t>With </a:t>
            </a:r>
            <a:r>
              <a:rPr sz="3600" b="1" spc="-5" dirty="0">
                <a:latin typeface="Arial"/>
                <a:cs typeface="Arial"/>
              </a:rPr>
              <a:t>a variety of free extensions, it  </a:t>
            </a:r>
            <a:r>
              <a:rPr sz="3600" b="1" dirty="0">
                <a:latin typeface="Arial"/>
                <a:cs typeface="Arial"/>
              </a:rPr>
              <a:t>offers a </a:t>
            </a:r>
            <a:r>
              <a:rPr sz="3600" b="1" spc="-5" dirty="0">
                <a:latin typeface="Arial"/>
                <a:cs typeface="Arial"/>
              </a:rPr>
              <a:t>comprehensive code editing experience.  HTML, CSS, and JS were used in its</a:t>
            </a:r>
            <a:r>
              <a:rPr sz="3600" b="1" spc="35" dirty="0">
                <a:latin typeface="Arial"/>
                <a:cs typeface="Arial"/>
              </a:rPr>
              <a:t> </a:t>
            </a:r>
            <a:r>
              <a:rPr sz="3600" b="1" spc="-5" dirty="0">
                <a:latin typeface="Arial"/>
                <a:cs typeface="Arial"/>
              </a:rPr>
              <a:t>creation.</a:t>
            </a:r>
            <a:endParaRPr sz="3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883" y="841375"/>
            <a:ext cx="11313160" cy="5065395"/>
          </a:xfrm>
          <a:prstGeom prst="rect">
            <a:avLst/>
          </a:prstGeom>
        </p:spPr>
        <p:txBody>
          <a:bodyPr vert="horz" wrap="square" lIns="0" tIns="12700" rIns="0" bIns="0" rtlCol="0">
            <a:spAutoFit/>
          </a:bodyPr>
          <a:lstStyle/>
          <a:p>
            <a:pPr marL="12700" marR="5080" algn="just">
              <a:lnSpc>
                <a:spcPct val="100000"/>
              </a:lnSpc>
              <a:spcBef>
                <a:spcPts val="100"/>
              </a:spcBef>
            </a:pPr>
            <a:r>
              <a:rPr sz="3600" b="1" spc="-5" dirty="0">
                <a:latin typeface="Arial"/>
                <a:cs typeface="Arial"/>
              </a:rPr>
              <a:t>Linux </a:t>
            </a:r>
            <a:r>
              <a:rPr sz="3600" b="1" dirty="0">
                <a:latin typeface="Arial"/>
                <a:cs typeface="Arial"/>
              </a:rPr>
              <a:t>text </a:t>
            </a:r>
            <a:r>
              <a:rPr sz="3600" b="1" spc="-5" dirty="0">
                <a:latin typeface="Arial"/>
                <a:cs typeface="Arial"/>
              </a:rPr>
              <a:t>editors are useful for a variety of tasks,  including </a:t>
            </a:r>
            <a:r>
              <a:rPr sz="3600" b="1" dirty="0">
                <a:latin typeface="Arial"/>
                <a:cs typeface="Arial"/>
              </a:rPr>
              <a:t>editing text files, </a:t>
            </a:r>
            <a:r>
              <a:rPr sz="3600" b="1" spc="-5" dirty="0">
                <a:latin typeface="Arial"/>
                <a:cs typeface="Arial"/>
              </a:rPr>
              <a:t>creating </a:t>
            </a:r>
            <a:r>
              <a:rPr sz="3600" b="1" dirty="0">
                <a:latin typeface="Arial"/>
                <a:cs typeface="Arial"/>
              </a:rPr>
              <a:t>code, updating  </a:t>
            </a:r>
            <a:r>
              <a:rPr sz="3600" b="1" spc="-5" dirty="0">
                <a:latin typeface="Arial"/>
                <a:cs typeface="Arial"/>
              </a:rPr>
              <a:t>user manuals, </a:t>
            </a:r>
            <a:r>
              <a:rPr sz="3600" b="1" dirty="0">
                <a:latin typeface="Arial"/>
                <a:cs typeface="Arial"/>
              </a:rPr>
              <a:t>and more. Multiple </a:t>
            </a:r>
            <a:r>
              <a:rPr sz="3600" b="1" spc="-5" dirty="0">
                <a:latin typeface="Arial"/>
                <a:cs typeface="Arial"/>
              </a:rPr>
              <a:t>text editors are  </a:t>
            </a:r>
            <a:r>
              <a:rPr sz="3600" b="1" dirty="0">
                <a:latin typeface="Arial"/>
                <a:cs typeface="Arial"/>
              </a:rPr>
              <a:t>supported </a:t>
            </a:r>
            <a:r>
              <a:rPr sz="3600" b="1" spc="-5" dirty="0">
                <a:latin typeface="Arial"/>
                <a:cs typeface="Arial"/>
              </a:rPr>
              <a:t>on </a:t>
            </a:r>
            <a:r>
              <a:rPr sz="3600" b="1" dirty="0">
                <a:latin typeface="Arial"/>
                <a:cs typeface="Arial"/>
              </a:rPr>
              <a:t>a Linux system. </a:t>
            </a:r>
            <a:r>
              <a:rPr sz="3600" b="1" spc="-5" dirty="0">
                <a:latin typeface="Arial"/>
                <a:cs typeface="Arial"/>
              </a:rPr>
              <a:t>In </a:t>
            </a:r>
            <a:r>
              <a:rPr sz="3600" b="1" dirty="0">
                <a:latin typeface="Arial"/>
                <a:cs typeface="Arial"/>
              </a:rPr>
              <a:t>Linux, there are  two </a:t>
            </a:r>
            <a:r>
              <a:rPr sz="3600" b="1" spc="-5" dirty="0">
                <a:latin typeface="Arial"/>
                <a:cs typeface="Arial"/>
              </a:rPr>
              <a:t>different categories of text editors, as</a:t>
            </a:r>
            <a:r>
              <a:rPr sz="3600" b="1" spc="65" dirty="0">
                <a:latin typeface="Arial"/>
                <a:cs typeface="Arial"/>
              </a:rPr>
              <a:t> </a:t>
            </a:r>
            <a:r>
              <a:rPr sz="3600" b="1" spc="-5" dirty="0">
                <a:latin typeface="Arial"/>
                <a:cs typeface="Arial"/>
              </a:rPr>
              <a:t>follows:</a:t>
            </a:r>
            <a:endParaRPr sz="3600">
              <a:latin typeface="Arial"/>
              <a:cs typeface="Arial"/>
            </a:endParaRPr>
          </a:p>
          <a:p>
            <a:pPr marL="464820" marR="7620" indent="-452755" algn="just">
              <a:lnSpc>
                <a:spcPct val="100000"/>
              </a:lnSpc>
              <a:spcBef>
                <a:spcPts val="400"/>
              </a:spcBef>
              <a:buClr>
                <a:srgbClr val="D16248"/>
              </a:buClr>
              <a:buSzPct val="68055"/>
              <a:buFont typeface="Wingdings"/>
              <a:buChar char=""/>
              <a:tabLst>
                <a:tab pos="465455" algn="l"/>
              </a:tabLst>
            </a:pPr>
            <a:r>
              <a:rPr sz="3600" b="1" spc="-25" dirty="0">
                <a:latin typeface="Arial"/>
                <a:cs typeface="Arial"/>
              </a:rPr>
              <a:t>Vi, </a:t>
            </a:r>
            <a:r>
              <a:rPr sz="3600" b="1" dirty="0">
                <a:latin typeface="Arial"/>
                <a:cs typeface="Arial"/>
              </a:rPr>
              <a:t>nano, pico, and other </a:t>
            </a:r>
            <a:r>
              <a:rPr sz="3600" b="1" spc="-5" dirty="0">
                <a:latin typeface="Arial"/>
                <a:cs typeface="Arial"/>
              </a:rPr>
              <a:t>command-line text  editors.</a:t>
            </a:r>
            <a:endParaRPr sz="3600">
              <a:latin typeface="Arial"/>
              <a:cs typeface="Arial"/>
            </a:endParaRPr>
          </a:p>
          <a:p>
            <a:pPr marL="464820" marR="5715" indent="-452755" algn="just">
              <a:lnSpc>
                <a:spcPct val="100000"/>
              </a:lnSpc>
              <a:spcBef>
                <a:spcPts val="395"/>
              </a:spcBef>
              <a:buClr>
                <a:srgbClr val="D16248"/>
              </a:buClr>
              <a:buSzPct val="68055"/>
              <a:buFont typeface="Wingdings"/>
              <a:buChar char=""/>
              <a:tabLst>
                <a:tab pos="465455" algn="l"/>
              </a:tabLst>
            </a:pPr>
            <a:r>
              <a:rPr sz="3600" b="1" dirty="0">
                <a:latin typeface="Arial"/>
                <a:cs typeface="Arial"/>
              </a:rPr>
              <a:t>GUI text </a:t>
            </a:r>
            <a:r>
              <a:rPr sz="3600" b="1" spc="-5" dirty="0">
                <a:latin typeface="Arial"/>
                <a:cs typeface="Arial"/>
              </a:rPr>
              <a:t>editors, including </a:t>
            </a:r>
            <a:r>
              <a:rPr sz="3600" b="1" dirty="0">
                <a:latin typeface="Arial"/>
                <a:cs typeface="Arial"/>
              </a:rPr>
              <a:t>Kwrite, gedit </a:t>
            </a:r>
            <a:r>
              <a:rPr sz="3600" b="1" spc="-5" dirty="0">
                <a:latin typeface="Arial"/>
                <a:cs typeface="Arial"/>
              </a:rPr>
              <a:t>(for  Gnome), </a:t>
            </a:r>
            <a:r>
              <a:rPr sz="3600" b="1" dirty="0">
                <a:latin typeface="Arial"/>
                <a:cs typeface="Arial"/>
              </a:rPr>
              <a:t>and</a:t>
            </a:r>
            <a:r>
              <a:rPr sz="3600" b="1" spc="10" dirty="0">
                <a:latin typeface="Arial"/>
                <a:cs typeface="Arial"/>
              </a:rPr>
              <a:t> </a:t>
            </a:r>
            <a:r>
              <a:rPr sz="3600" b="1" dirty="0">
                <a:latin typeface="Arial"/>
                <a:cs typeface="Arial"/>
              </a:rPr>
              <a:t>others.</a:t>
            </a:r>
            <a:endParaRPr sz="3600">
              <a:latin typeface="Arial"/>
              <a:cs typeface="Arial"/>
            </a:endParaRPr>
          </a:p>
        </p:txBody>
      </p:sp>
      <p:sp>
        <p:nvSpPr>
          <p:cNvPr id="3" name="object 3"/>
          <p:cNvSpPr/>
          <p:nvPr/>
        </p:nvSpPr>
        <p:spPr>
          <a:xfrm>
            <a:off x="3585971" y="228581"/>
            <a:ext cx="5020056" cy="3733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1198225" cy="5918835"/>
          </a:xfrm>
          <a:prstGeom prst="rect">
            <a:avLst/>
          </a:prstGeom>
        </p:spPr>
        <p:txBody>
          <a:bodyPr vert="horz" wrap="square" lIns="0" tIns="12700" rIns="0" bIns="0" rtlCol="0">
            <a:spAutoFit/>
          </a:bodyPr>
          <a:lstStyle/>
          <a:p>
            <a:pPr marL="12700" marR="1677670">
              <a:lnSpc>
                <a:spcPct val="100000"/>
              </a:lnSpc>
              <a:spcBef>
                <a:spcPts val="100"/>
              </a:spcBef>
            </a:pPr>
            <a:r>
              <a:rPr sz="3600" b="1" spc="-5" dirty="0">
                <a:latin typeface="Arial"/>
                <a:cs typeface="Arial"/>
              </a:rPr>
              <a:t>Some key features </a:t>
            </a:r>
            <a:r>
              <a:rPr sz="3600" b="1" dirty="0">
                <a:latin typeface="Arial"/>
                <a:cs typeface="Arial"/>
              </a:rPr>
              <a:t>of Brackets </a:t>
            </a:r>
            <a:r>
              <a:rPr sz="3600" b="1" spc="-5" dirty="0">
                <a:latin typeface="Arial"/>
                <a:cs typeface="Arial"/>
              </a:rPr>
              <a:t>editor are as  following:</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provides an </a:t>
            </a:r>
            <a:r>
              <a:rPr sz="3600" b="1" dirty="0">
                <a:latin typeface="Arial"/>
                <a:cs typeface="Arial"/>
              </a:rPr>
              <a:t>attractive User</a:t>
            </a:r>
            <a:r>
              <a:rPr sz="3600" b="1" spc="-40" dirty="0">
                <a:latin typeface="Arial"/>
                <a:cs typeface="Arial"/>
              </a:rPr>
              <a:t> </a:t>
            </a:r>
            <a:r>
              <a:rPr sz="3600" b="1" spc="-5" dirty="0">
                <a:latin typeface="Arial"/>
                <a:cs typeface="Arial"/>
              </a:rPr>
              <a:t>Interface.</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has pre-processor support for </a:t>
            </a:r>
            <a:r>
              <a:rPr sz="3600" b="1" dirty="0">
                <a:latin typeface="Arial"/>
                <a:cs typeface="Arial"/>
              </a:rPr>
              <a:t>SCSS and</a:t>
            </a:r>
            <a:r>
              <a:rPr sz="3600" b="1" spc="20" dirty="0">
                <a:latin typeface="Arial"/>
                <a:cs typeface="Arial"/>
              </a:rPr>
              <a:t> </a:t>
            </a:r>
            <a:r>
              <a:rPr sz="3600" b="1" dirty="0">
                <a:latin typeface="Arial"/>
                <a:cs typeface="Arial"/>
              </a:rPr>
              <a:t>LESS.</a:t>
            </a:r>
            <a:endParaRPr sz="3600">
              <a:latin typeface="Arial"/>
              <a:cs typeface="Arial"/>
            </a:endParaRPr>
          </a:p>
          <a:p>
            <a:pPr marL="465455" indent="-453390">
              <a:lnSpc>
                <a:spcPct val="100000"/>
              </a:lnSpc>
              <a:spcBef>
                <a:spcPts val="409"/>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facilitates </a:t>
            </a:r>
            <a:r>
              <a:rPr sz="3600" b="1" dirty="0">
                <a:latin typeface="Arial"/>
                <a:cs typeface="Arial"/>
              </a:rPr>
              <a:t>with </a:t>
            </a:r>
            <a:r>
              <a:rPr sz="3600" b="1" spc="-5" dirty="0">
                <a:latin typeface="Arial"/>
                <a:cs typeface="Arial"/>
              </a:rPr>
              <a:t>inline</a:t>
            </a:r>
            <a:r>
              <a:rPr sz="3600" b="1" spc="-10" dirty="0">
                <a:latin typeface="Arial"/>
                <a:cs typeface="Arial"/>
              </a:rPr>
              <a:t> </a:t>
            </a:r>
            <a:r>
              <a:rPr sz="3600" b="1" spc="-5" dirty="0">
                <a:latin typeface="Arial"/>
                <a:cs typeface="Arial"/>
              </a:rPr>
              <a:t>editors.</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provides a live</a:t>
            </a:r>
            <a:r>
              <a:rPr sz="3600" b="1" spc="5" dirty="0">
                <a:latin typeface="Arial"/>
                <a:cs typeface="Arial"/>
              </a:rPr>
              <a:t> </a:t>
            </a:r>
            <a:r>
              <a:rPr sz="3600" b="1" spc="-20" dirty="0">
                <a:latin typeface="Arial"/>
                <a:cs typeface="Arial"/>
              </a:rPr>
              <a:t>preview.</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It has </a:t>
            </a:r>
            <a:r>
              <a:rPr sz="3600" b="1" spc="-5" dirty="0">
                <a:latin typeface="Arial"/>
                <a:cs typeface="Arial"/>
              </a:rPr>
              <a:t>support </a:t>
            </a:r>
            <a:r>
              <a:rPr sz="3600" b="1" dirty="0">
                <a:latin typeface="Arial"/>
                <a:cs typeface="Arial"/>
              </a:rPr>
              <a:t>for </a:t>
            </a:r>
            <a:r>
              <a:rPr sz="3600" b="1" spc="-5" dirty="0">
                <a:latin typeface="Arial"/>
                <a:cs typeface="Arial"/>
              </a:rPr>
              <a:t>multiple </a:t>
            </a:r>
            <a:r>
              <a:rPr sz="3600" b="1" dirty="0">
                <a:latin typeface="Arial"/>
                <a:cs typeface="Arial"/>
              </a:rPr>
              <a:t>tabbed </a:t>
            </a:r>
            <a:r>
              <a:rPr sz="3600" b="1" spc="-5" dirty="0">
                <a:latin typeface="Arial"/>
                <a:cs typeface="Arial"/>
              </a:rPr>
              <a:t>editing.</a:t>
            </a:r>
            <a:endParaRPr sz="3600">
              <a:latin typeface="Arial"/>
              <a:cs typeface="Arial"/>
            </a:endParaRPr>
          </a:p>
          <a:p>
            <a:pPr marL="465455" indent="-453390">
              <a:lnSpc>
                <a:spcPct val="100000"/>
              </a:lnSpc>
              <a:spcBef>
                <a:spcPts val="40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has </a:t>
            </a:r>
            <a:r>
              <a:rPr sz="3600" b="1" dirty="0">
                <a:latin typeface="Arial"/>
                <a:cs typeface="Arial"/>
              </a:rPr>
              <a:t>PHP</a:t>
            </a:r>
            <a:r>
              <a:rPr sz="3600" b="1" spc="-75" dirty="0">
                <a:latin typeface="Arial"/>
                <a:cs typeface="Arial"/>
              </a:rPr>
              <a:t> </a:t>
            </a:r>
            <a:r>
              <a:rPr sz="3600" b="1" spc="-5" dirty="0">
                <a:latin typeface="Arial"/>
                <a:cs typeface="Arial"/>
              </a:rPr>
              <a:t>support.</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supports Language </a:t>
            </a:r>
            <a:r>
              <a:rPr sz="3600" b="1" dirty="0">
                <a:latin typeface="Arial"/>
                <a:cs typeface="Arial"/>
              </a:rPr>
              <a:t>Server</a:t>
            </a:r>
            <a:r>
              <a:rPr sz="3600" b="1" spc="5" dirty="0">
                <a:latin typeface="Arial"/>
                <a:cs typeface="Arial"/>
              </a:rPr>
              <a:t> </a:t>
            </a:r>
            <a:r>
              <a:rPr sz="3600" b="1" spc="-5" dirty="0">
                <a:latin typeface="Arial"/>
                <a:cs typeface="Arial"/>
              </a:rPr>
              <a:t>Protocol.</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It </a:t>
            </a:r>
            <a:r>
              <a:rPr sz="3600" b="1" spc="-5" dirty="0">
                <a:latin typeface="Arial"/>
                <a:cs typeface="Arial"/>
              </a:rPr>
              <a:t>supports plugin</a:t>
            </a:r>
            <a:r>
              <a:rPr sz="3600" b="1" spc="25" dirty="0">
                <a:latin typeface="Arial"/>
                <a:cs typeface="Arial"/>
              </a:rPr>
              <a:t> </a:t>
            </a:r>
            <a:r>
              <a:rPr sz="3600" b="1" spc="-5" dirty="0">
                <a:latin typeface="Arial"/>
                <a:cs typeface="Arial"/>
              </a:rPr>
              <a:t>extensions.</a:t>
            </a:r>
            <a:endParaRPr sz="36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0326370" cy="3470275"/>
          </a:xfrm>
          <a:prstGeom prst="rect">
            <a:avLst/>
          </a:prstGeom>
        </p:spPr>
        <p:txBody>
          <a:bodyPr vert="horz" wrap="square" lIns="0" tIns="12700" rIns="0" bIns="0" rtlCol="0">
            <a:spAutoFit/>
          </a:bodyPr>
          <a:lstStyle/>
          <a:p>
            <a:pPr marL="12700" marR="5080">
              <a:lnSpc>
                <a:spcPct val="100000"/>
              </a:lnSpc>
              <a:spcBef>
                <a:spcPts val="100"/>
              </a:spcBef>
            </a:pPr>
            <a:r>
              <a:rPr sz="3600" b="1" spc="-135" dirty="0">
                <a:latin typeface="Arial"/>
                <a:cs typeface="Arial"/>
              </a:rPr>
              <a:t>To </a:t>
            </a:r>
            <a:r>
              <a:rPr sz="3600" b="1" spc="-5" dirty="0">
                <a:latin typeface="Arial"/>
                <a:cs typeface="Arial"/>
              </a:rPr>
              <a:t>install </a:t>
            </a:r>
            <a:r>
              <a:rPr sz="3600" b="1" dirty="0">
                <a:latin typeface="Arial"/>
                <a:cs typeface="Arial"/>
              </a:rPr>
              <a:t>Brackets </a:t>
            </a:r>
            <a:r>
              <a:rPr sz="3600" b="1" spc="-35" dirty="0">
                <a:latin typeface="Arial"/>
                <a:cs typeface="Arial"/>
              </a:rPr>
              <a:t>editor, </a:t>
            </a:r>
            <a:r>
              <a:rPr sz="3600" b="1" dirty="0">
                <a:latin typeface="Arial"/>
                <a:cs typeface="Arial"/>
              </a:rPr>
              <a:t>execute </a:t>
            </a:r>
            <a:r>
              <a:rPr sz="3600" b="1" spc="-5" dirty="0">
                <a:latin typeface="Arial"/>
                <a:cs typeface="Arial"/>
              </a:rPr>
              <a:t>the following  </a:t>
            </a:r>
            <a:r>
              <a:rPr sz="3600" b="1" dirty="0">
                <a:latin typeface="Arial"/>
                <a:cs typeface="Arial"/>
              </a:rPr>
              <a:t>commands:</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latin typeface="Arial"/>
                <a:cs typeface="Arial"/>
              </a:rPr>
              <a:t>sudo</a:t>
            </a:r>
            <a:r>
              <a:rPr sz="3600" b="1" spc="-5" dirty="0">
                <a:latin typeface="Arial"/>
                <a:cs typeface="Arial"/>
              </a:rPr>
              <a:t> add-apt-</a:t>
            </a:r>
            <a:endParaRPr sz="3600">
              <a:latin typeface="Arial"/>
              <a:cs typeface="Arial"/>
            </a:endParaRPr>
          </a:p>
          <a:p>
            <a:pPr marL="465455">
              <a:lnSpc>
                <a:spcPct val="100000"/>
              </a:lnSpc>
            </a:pPr>
            <a:r>
              <a:rPr sz="3600" b="1" spc="-5" dirty="0">
                <a:latin typeface="Arial"/>
                <a:cs typeface="Arial"/>
              </a:rPr>
              <a:t>repository ppa:webupd8team/brackets</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latin typeface="Arial"/>
                <a:cs typeface="Arial"/>
              </a:rPr>
              <a:t>sudo apt-get</a:t>
            </a:r>
            <a:r>
              <a:rPr sz="3600" b="1" spc="-15" dirty="0">
                <a:latin typeface="Arial"/>
                <a:cs typeface="Arial"/>
              </a:rPr>
              <a:t> </a:t>
            </a:r>
            <a:r>
              <a:rPr sz="3600" b="1" spc="-5" dirty="0">
                <a:latin typeface="Arial"/>
                <a:cs typeface="Arial"/>
              </a:rPr>
              <a:t>update</a:t>
            </a:r>
            <a:endParaRPr sz="3600">
              <a:latin typeface="Arial"/>
              <a:cs typeface="Arial"/>
            </a:endParaRPr>
          </a:p>
          <a:p>
            <a:pPr marL="465455" indent="-453390">
              <a:lnSpc>
                <a:spcPct val="100000"/>
              </a:lnSpc>
              <a:spcBef>
                <a:spcPts val="409"/>
              </a:spcBef>
              <a:buClr>
                <a:srgbClr val="D16248"/>
              </a:buClr>
              <a:buSzPct val="68055"/>
              <a:buFont typeface="Wingdings"/>
              <a:buChar char=""/>
              <a:tabLst>
                <a:tab pos="465455" algn="l"/>
                <a:tab pos="466090" algn="l"/>
              </a:tabLst>
            </a:pPr>
            <a:r>
              <a:rPr sz="3600" b="1" dirty="0">
                <a:latin typeface="Arial"/>
                <a:cs typeface="Arial"/>
              </a:rPr>
              <a:t>sudo </a:t>
            </a:r>
            <a:r>
              <a:rPr sz="3600" b="1" spc="-5" dirty="0">
                <a:latin typeface="Arial"/>
                <a:cs typeface="Arial"/>
              </a:rPr>
              <a:t>apt-get install brackets</a:t>
            </a:r>
            <a:endParaRPr sz="3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4860" y="714514"/>
            <a:ext cx="10744327" cy="503313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97840" y="149097"/>
            <a:ext cx="2188845" cy="391160"/>
          </a:xfrm>
          <a:prstGeom prst="rect">
            <a:avLst/>
          </a:prstGeom>
        </p:spPr>
        <p:txBody>
          <a:bodyPr vert="horz" wrap="square" lIns="0" tIns="12700" rIns="0" bIns="0" rtlCol="0">
            <a:spAutoFit/>
          </a:bodyPr>
          <a:lstStyle/>
          <a:p>
            <a:pPr marL="12700">
              <a:lnSpc>
                <a:spcPct val="100000"/>
              </a:lnSpc>
              <a:spcBef>
                <a:spcPts val="100"/>
              </a:spcBef>
            </a:pPr>
            <a:r>
              <a:rPr sz="2400" dirty="0"/>
              <a:t>It </a:t>
            </a:r>
            <a:r>
              <a:rPr sz="2400" spc="5" dirty="0"/>
              <a:t>will </a:t>
            </a:r>
            <a:r>
              <a:rPr sz="2400" dirty="0"/>
              <a:t>look</a:t>
            </a:r>
            <a:r>
              <a:rPr sz="2400" spc="-175" dirty="0"/>
              <a:t> </a:t>
            </a:r>
            <a:r>
              <a:rPr sz="2400" dirty="0"/>
              <a:t>like:</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840" y="144526"/>
            <a:ext cx="2945130"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A9432B"/>
                </a:solidFill>
              </a:rPr>
              <a:t>9. </a:t>
            </a:r>
            <a:r>
              <a:rPr dirty="0">
                <a:solidFill>
                  <a:srgbClr val="A9432B"/>
                </a:solidFill>
              </a:rPr>
              <a:t>Pico</a:t>
            </a:r>
            <a:r>
              <a:rPr spc="-80" dirty="0">
                <a:solidFill>
                  <a:srgbClr val="A9432B"/>
                </a:solidFill>
              </a:rPr>
              <a:t> </a:t>
            </a:r>
            <a:r>
              <a:rPr spc="-5" dirty="0">
                <a:solidFill>
                  <a:srgbClr val="A9432B"/>
                </a:solidFill>
              </a:rPr>
              <a:t>Editor</a:t>
            </a:r>
          </a:p>
        </p:txBody>
      </p:sp>
      <p:sp>
        <p:nvSpPr>
          <p:cNvPr id="3" name="object 3"/>
          <p:cNvSpPr txBox="1"/>
          <p:nvPr/>
        </p:nvSpPr>
        <p:spPr>
          <a:xfrm>
            <a:off x="497840" y="744982"/>
            <a:ext cx="11313795" cy="4904105"/>
          </a:xfrm>
          <a:prstGeom prst="rect">
            <a:avLst/>
          </a:prstGeom>
        </p:spPr>
        <p:txBody>
          <a:bodyPr vert="horz" wrap="square" lIns="0" tIns="13335" rIns="0" bIns="0" rtlCol="0">
            <a:spAutoFit/>
          </a:bodyPr>
          <a:lstStyle/>
          <a:p>
            <a:pPr marL="12700" marR="5080" algn="just">
              <a:lnSpc>
                <a:spcPct val="100000"/>
              </a:lnSpc>
              <a:spcBef>
                <a:spcPts val="105"/>
              </a:spcBef>
            </a:pPr>
            <a:r>
              <a:rPr sz="3200" b="1" spc="-5" dirty="0">
                <a:latin typeface="Arial"/>
                <a:cs typeface="Arial"/>
              </a:rPr>
              <a:t>The Pico editor is </a:t>
            </a:r>
            <a:r>
              <a:rPr sz="3200" b="1" dirty="0">
                <a:latin typeface="Arial"/>
                <a:cs typeface="Arial"/>
              </a:rPr>
              <a:t>a </a:t>
            </a:r>
            <a:r>
              <a:rPr sz="3200" b="1" spc="-5" dirty="0">
                <a:latin typeface="Arial"/>
                <a:cs typeface="Arial"/>
              </a:rPr>
              <a:t>terminal-based Linux text </a:t>
            </a:r>
            <a:r>
              <a:rPr sz="3200" b="1" spc="-30" dirty="0">
                <a:latin typeface="Arial"/>
                <a:cs typeface="Arial"/>
              </a:rPr>
              <a:t>editor. </a:t>
            </a:r>
            <a:r>
              <a:rPr sz="3200" b="1" spc="-5" dirty="0">
                <a:latin typeface="Arial"/>
                <a:cs typeface="Arial"/>
              </a:rPr>
              <a:t>It </a:t>
            </a:r>
            <a:r>
              <a:rPr sz="3200" b="1" dirty="0">
                <a:latin typeface="Arial"/>
                <a:cs typeface="Arial"/>
              </a:rPr>
              <a:t>has  </a:t>
            </a:r>
            <a:r>
              <a:rPr sz="3200" b="1" spc="-5" dirty="0">
                <a:latin typeface="Arial"/>
                <a:cs typeface="Arial"/>
              </a:rPr>
              <a:t>built-in support </a:t>
            </a:r>
            <a:r>
              <a:rPr sz="3200" b="1" dirty="0">
                <a:latin typeface="Arial"/>
                <a:cs typeface="Arial"/>
              </a:rPr>
              <a:t>for </a:t>
            </a:r>
            <a:r>
              <a:rPr sz="3200" b="1" spc="-5" dirty="0">
                <a:latin typeface="Arial"/>
                <a:cs typeface="Arial"/>
              </a:rPr>
              <a:t>pine </a:t>
            </a:r>
            <a:r>
              <a:rPr sz="3200" b="1" dirty="0">
                <a:latin typeface="Arial"/>
                <a:cs typeface="Arial"/>
              </a:rPr>
              <a:t>news and </a:t>
            </a:r>
            <a:r>
              <a:rPr sz="3200" b="1" spc="-5" dirty="0">
                <a:latin typeface="Arial"/>
                <a:cs typeface="Arial"/>
              </a:rPr>
              <a:t>email </a:t>
            </a:r>
            <a:r>
              <a:rPr sz="3200" b="1" dirty="0">
                <a:latin typeface="Arial"/>
                <a:cs typeface="Arial"/>
              </a:rPr>
              <a:t>client. </a:t>
            </a:r>
            <a:r>
              <a:rPr sz="3200" b="1" spc="-5" dirty="0">
                <a:latin typeface="Arial"/>
                <a:cs typeface="Arial"/>
              </a:rPr>
              <a:t>It </a:t>
            </a:r>
            <a:r>
              <a:rPr sz="3200" b="1" spc="-10" dirty="0">
                <a:latin typeface="Arial"/>
                <a:cs typeface="Arial"/>
              </a:rPr>
              <a:t>is </a:t>
            </a:r>
            <a:r>
              <a:rPr sz="3200" b="1" spc="-5" dirty="0">
                <a:latin typeface="Arial"/>
                <a:cs typeface="Arial"/>
              </a:rPr>
              <a:t>very  straight forward </a:t>
            </a:r>
            <a:r>
              <a:rPr sz="3200" b="1" spc="-10" dirty="0">
                <a:latin typeface="Arial"/>
                <a:cs typeface="Arial"/>
              </a:rPr>
              <a:t>to use </a:t>
            </a:r>
            <a:r>
              <a:rPr sz="3200" b="1" dirty="0">
                <a:latin typeface="Arial"/>
                <a:cs typeface="Arial"/>
              </a:rPr>
              <a:t>and </a:t>
            </a:r>
            <a:r>
              <a:rPr sz="3200" b="1" spc="-5" dirty="0">
                <a:latin typeface="Arial"/>
                <a:cs typeface="Arial"/>
              </a:rPr>
              <a:t>facilitates with </a:t>
            </a:r>
            <a:r>
              <a:rPr sz="3200" b="1" dirty="0">
                <a:latin typeface="Arial"/>
                <a:cs typeface="Arial"/>
              </a:rPr>
              <a:t>some </a:t>
            </a:r>
            <a:r>
              <a:rPr sz="3200" b="1" spc="-5" dirty="0">
                <a:latin typeface="Arial"/>
                <a:cs typeface="Arial"/>
              </a:rPr>
              <a:t>useful  features </a:t>
            </a:r>
            <a:r>
              <a:rPr sz="3200" b="1" dirty="0">
                <a:latin typeface="Arial"/>
                <a:cs typeface="Arial"/>
              </a:rPr>
              <a:t>such </a:t>
            </a:r>
            <a:r>
              <a:rPr sz="3200" b="1" spc="-5" dirty="0">
                <a:latin typeface="Arial"/>
                <a:cs typeface="Arial"/>
              </a:rPr>
              <a:t>as justification, cut/paste, spell </a:t>
            </a:r>
            <a:r>
              <a:rPr sz="3200" b="1" spc="-30" dirty="0">
                <a:latin typeface="Arial"/>
                <a:cs typeface="Arial"/>
              </a:rPr>
              <a:t>checker,  </a:t>
            </a:r>
            <a:r>
              <a:rPr sz="3200" b="1" dirty="0">
                <a:latin typeface="Arial"/>
                <a:cs typeface="Arial"/>
              </a:rPr>
              <a:t>and </a:t>
            </a:r>
            <a:r>
              <a:rPr sz="3200" b="1" spc="-5" dirty="0">
                <a:latin typeface="Arial"/>
                <a:cs typeface="Arial"/>
              </a:rPr>
              <a:t>more. </a:t>
            </a:r>
            <a:r>
              <a:rPr sz="3200" b="1" spc="-25" dirty="0">
                <a:latin typeface="Arial"/>
                <a:cs typeface="Arial"/>
              </a:rPr>
              <a:t>However, </a:t>
            </a:r>
            <a:r>
              <a:rPr sz="3200" b="1" spc="-5" dirty="0">
                <a:latin typeface="Arial"/>
                <a:cs typeface="Arial"/>
              </a:rPr>
              <a:t>it is just </a:t>
            </a:r>
            <a:r>
              <a:rPr sz="3200" b="1" dirty="0">
                <a:latin typeface="Arial"/>
                <a:cs typeface="Arial"/>
              </a:rPr>
              <a:t>a simple </a:t>
            </a:r>
            <a:r>
              <a:rPr sz="3200" b="1" spc="-5" dirty="0">
                <a:latin typeface="Arial"/>
                <a:cs typeface="Arial"/>
              </a:rPr>
              <a:t>text </a:t>
            </a:r>
            <a:r>
              <a:rPr sz="3200" b="1" spc="-30" dirty="0">
                <a:latin typeface="Arial"/>
                <a:cs typeface="Arial"/>
              </a:rPr>
              <a:t>editor, </a:t>
            </a:r>
            <a:r>
              <a:rPr sz="3200" b="1" spc="-5" dirty="0">
                <a:latin typeface="Arial"/>
                <a:cs typeface="Arial"/>
              </a:rPr>
              <a:t>so it  </a:t>
            </a:r>
            <a:r>
              <a:rPr sz="3200" b="1" dirty="0">
                <a:latin typeface="Arial"/>
                <a:cs typeface="Arial"/>
              </a:rPr>
              <a:t>does </a:t>
            </a:r>
            <a:r>
              <a:rPr sz="3200" b="1" spc="-5" dirty="0">
                <a:latin typeface="Arial"/>
                <a:cs typeface="Arial"/>
              </a:rPr>
              <a:t>not offer </a:t>
            </a:r>
            <a:r>
              <a:rPr sz="3200" b="1" dirty="0">
                <a:latin typeface="Arial"/>
                <a:cs typeface="Arial"/>
              </a:rPr>
              <a:t>many </a:t>
            </a:r>
            <a:r>
              <a:rPr sz="3200" b="1" spc="-5" dirty="0">
                <a:latin typeface="Arial"/>
                <a:cs typeface="Arial"/>
              </a:rPr>
              <a:t>features like </a:t>
            </a:r>
            <a:r>
              <a:rPr sz="3200" b="1" spc="-10" dirty="0">
                <a:latin typeface="Arial"/>
                <a:cs typeface="Arial"/>
              </a:rPr>
              <a:t>other </a:t>
            </a:r>
            <a:r>
              <a:rPr sz="3200" b="1" dirty="0">
                <a:latin typeface="Arial"/>
                <a:cs typeface="Arial"/>
              </a:rPr>
              <a:t>Linux </a:t>
            </a:r>
            <a:r>
              <a:rPr sz="3200" b="1" spc="-5" dirty="0">
                <a:latin typeface="Arial"/>
                <a:cs typeface="Arial"/>
              </a:rPr>
              <a:t>text editors.  It is not </a:t>
            </a:r>
            <a:r>
              <a:rPr sz="3200" b="1" dirty="0">
                <a:latin typeface="Arial"/>
                <a:cs typeface="Arial"/>
              </a:rPr>
              <a:t>purely free </a:t>
            </a:r>
            <a:r>
              <a:rPr sz="3200" b="1" spc="-5" dirty="0">
                <a:latin typeface="Arial"/>
                <a:cs typeface="Arial"/>
              </a:rPr>
              <a:t>text </a:t>
            </a:r>
            <a:r>
              <a:rPr sz="3200" b="1" spc="-30" dirty="0">
                <a:latin typeface="Arial"/>
                <a:cs typeface="Arial"/>
              </a:rPr>
              <a:t>editor, </a:t>
            </a:r>
            <a:r>
              <a:rPr sz="3200" b="1" spc="-5" dirty="0">
                <a:latin typeface="Arial"/>
                <a:cs typeface="Arial"/>
              </a:rPr>
              <a:t>so most Linux distributions  do not provide pico </a:t>
            </a:r>
            <a:r>
              <a:rPr sz="3200" b="1" spc="-10" dirty="0">
                <a:latin typeface="Arial"/>
                <a:cs typeface="Arial"/>
              </a:rPr>
              <a:t>as </a:t>
            </a:r>
            <a:r>
              <a:rPr sz="3200" b="1" dirty="0">
                <a:latin typeface="Arial"/>
                <a:cs typeface="Arial"/>
              </a:rPr>
              <a:t>a </a:t>
            </a:r>
            <a:r>
              <a:rPr sz="3200" b="1" spc="-5" dirty="0">
                <a:latin typeface="Arial"/>
                <a:cs typeface="Arial"/>
              </a:rPr>
              <a:t>text </a:t>
            </a:r>
            <a:r>
              <a:rPr sz="3200" b="1" spc="-30" dirty="0">
                <a:latin typeface="Arial"/>
                <a:cs typeface="Arial"/>
              </a:rPr>
              <a:t>editor. </a:t>
            </a:r>
            <a:r>
              <a:rPr sz="3200" b="1" spc="-5" dirty="0">
                <a:latin typeface="Arial"/>
                <a:cs typeface="Arial"/>
              </a:rPr>
              <a:t>It does not </a:t>
            </a:r>
            <a:r>
              <a:rPr sz="3200" b="1" spc="-10" dirty="0">
                <a:latin typeface="Arial"/>
                <a:cs typeface="Arial"/>
              </a:rPr>
              <a:t>support  </a:t>
            </a:r>
            <a:r>
              <a:rPr sz="3200" b="1" spc="-5" dirty="0">
                <a:latin typeface="Arial"/>
                <a:cs typeface="Arial"/>
              </a:rPr>
              <a:t>working with multiple files </a:t>
            </a:r>
            <a:r>
              <a:rPr sz="3200" b="1" spc="-20" dirty="0">
                <a:latin typeface="Arial"/>
                <a:cs typeface="Arial"/>
              </a:rPr>
              <a:t>simultaneously. </a:t>
            </a:r>
            <a:r>
              <a:rPr sz="3200" b="1" spc="-5" dirty="0">
                <a:latin typeface="Arial"/>
                <a:cs typeface="Arial"/>
              </a:rPr>
              <a:t>Also, it </a:t>
            </a:r>
            <a:r>
              <a:rPr sz="3200" b="1" spc="-10" dirty="0">
                <a:latin typeface="Arial"/>
                <a:cs typeface="Arial"/>
              </a:rPr>
              <a:t>cannot  </a:t>
            </a:r>
            <a:r>
              <a:rPr sz="3200" b="1" dirty="0">
                <a:latin typeface="Arial"/>
                <a:cs typeface="Arial"/>
              </a:rPr>
              <a:t>perform find and </a:t>
            </a:r>
            <a:r>
              <a:rPr sz="3200" b="1" spc="-5" dirty="0">
                <a:latin typeface="Arial"/>
                <a:cs typeface="Arial"/>
              </a:rPr>
              <a:t>replace </a:t>
            </a:r>
            <a:r>
              <a:rPr sz="3200" b="1" dirty="0">
                <a:latin typeface="Arial"/>
                <a:cs typeface="Arial"/>
              </a:rPr>
              <a:t>operation across </a:t>
            </a:r>
            <a:r>
              <a:rPr sz="3200" b="1" spc="-5" dirty="0">
                <a:latin typeface="Arial"/>
                <a:cs typeface="Arial"/>
              </a:rPr>
              <a:t>multiple</a:t>
            </a:r>
            <a:r>
              <a:rPr sz="3200" b="1" spc="-155" dirty="0">
                <a:latin typeface="Arial"/>
                <a:cs typeface="Arial"/>
              </a:rPr>
              <a:t> </a:t>
            </a:r>
            <a:r>
              <a:rPr sz="3200" b="1" spc="-5" dirty="0">
                <a:latin typeface="Arial"/>
                <a:cs typeface="Arial"/>
              </a:rPr>
              <a:t>files.</a:t>
            </a:r>
            <a:endParaRPr sz="3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1091" y="1460500"/>
            <a:ext cx="10755503" cy="44323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7840" y="98805"/>
            <a:ext cx="10193020" cy="1274445"/>
          </a:xfrm>
          <a:prstGeom prst="rect">
            <a:avLst/>
          </a:prstGeom>
        </p:spPr>
        <p:txBody>
          <a:bodyPr vert="horz" wrap="square" lIns="0" tIns="62865" rIns="0" bIns="0" rtlCol="0">
            <a:spAutoFit/>
          </a:bodyPr>
          <a:lstStyle/>
          <a:p>
            <a:pPr marL="12700">
              <a:lnSpc>
                <a:spcPct val="100000"/>
              </a:lnSpc>
              <a:spcBef>
                <a:spcPts val="495"/>
              </a:spcBef>
            </a:pPr>
            <a:r>
              <a:rPr sz="2400" b="1" spc="-95" dirty="0">
                <a:latin typeface="Arial"/>
                <a:cs typeface="Arial"/>
              </a:rPr>
              <a:t>To </a:t>
            </a:r>
            <a:r>
              <a:rPr sz="2400" b="1" spc="-5" dirty="0">
                <a:latin typeface="Arial"/>
                <a:cs typeface="Arial"/>
              </a:rPr>
              <a:t>open a file </a:t>
            </a:r>
            <a:r>
              <a:rPr sz="2400" b="1" spc="5" dirty="0">
                <a:latin typeface="Arial"/>
                <a:cs typeface="Arial"/>
              </a:rPr>
              <a:t>with </a:t>
            </a:r>
            <a:r>
              <a:rPr sz="2400" b="1" spc="-5" dirty="0">
                <a:latin typeface="Arial"/>
                <a:cs typeface="Arial"/>
              </a:rPr>
              <a:t>a </a:t>
            </a:r>
            <a:r>
              <a:rPr sz="2400" b="1" dirty="0">
                <a:latin typeface="Arial"/>
                <a:cs typeface="Arial"/>
              </a:rPr>
              <a:t>pico </a:t>
            </a:r>
            <a:r>
              <a:rPr sz="2400" b="1" spc="-5" dirty="0">
                <a:latin typeface="Arial"/>
                <a:cs typeface="Arial"/>
              </a:rPr>
              <a:t>text </a:t>
            </a:r>
            <a:r>
              <a:rPr sz="2400" b="1" spc="-20" dirty="0">
                <a:latin typeface="Arial"/>
                <a:cs typeface="Arial"/>
              </a:rPr>
              <a:t>editor, </a:t>
            </a:r>
            <a:r>
              <a:rPr sz="2400" b="1" spc="-5" dirty="0">
                <a:latin typeface="Arial"/>
                <a:cs typeface="Arial"/>
              </a:rPr>
              <a:t>execute the command as</a:t>
            </a:r>
            <a:r>
              <a:rPr sz="2400" b="1" spc="90" dirty="0">
                <a:latin typeface="Arial"/>
                <a:cs typeface="Arial"/>
              </a:rPr>
              <a:t> </a:t>
            </a:r>
            <a:r>
              <a:rPr sz="2400" b="1" dirty="0">
                <a:latin typeface="Arial"/>
                <a:cs typeface="Arial"/>
              </a:rPr>
              <a:t>follows:</a:t>
            </a:r>
            <a:endParaRPr sz="2400">
              <a:latin typeface="Arial"/>
              <a:cs typeface="Arial"/>
            </a:endParaRPr>
          </a:p>
          <a:p>
            <a:pPr marL="465455" indent="-453390">
              <a:lnSpc>
                <a:spcPct val="100000"/>
              </a:lnSpc>
              <a:spcBef>
                <a:spcPts val="395"/>
              </a:spcBef>
              <a:buClr>
                <a:srgbClr val="D16248"/>
              </a:buClr>
              <a:buSzPct val="66666"/>
              <a:buFont typeface="Wingdings"/>
              <a:buChar char=""/>
              <a:tabLst>
                <a:tab pos="465455" algn="l"/>
                <a:tab pos="466090" algn="l"/>
              </a:tabLst>
            </a:pPr>
            <a:r>
              <a:rPr sz="2400" b="1" dirty="0">
                <a:solidFill>
                  <a:srgbClr val="A9432B"/>
                </a:solidFill>
                <a:latin typeface="Arial"/>
                <a:cs typeface="Arial"/>
              </a:rPr>
              <a:t>pico &lt;file</a:t>
            </a:r>
            <a:r>
              <a:rPr sz="2400" b="1" spc="-45" dirty="0">
                <a:solidFill>
                  <a:srgbClr val="A9432B"/>
                </a:solidFill>
                <a:latin typeface="Arial"/>
                <a:cs typeface="Arial"/>
              </a:rPr>
              <a:t> </a:t>
            </a:r>
            <a:r>
              <a:rPr sz="2400" b="1" spc="-5" dirty="0">
                <a:solidFill>
                  <a:srgbClr val="A9432B"/>
                </a:solidFill>
                <a:latin typeface="Arial"/>
                <a:cs typeface="Arial"/>
              </a:rPr>
              <a:t>name&gt;</a:t>
            </a:r>
            <a:endParaRPr sz="2400">
              <a:latin typeface="Arial"/>
              <a:cs typeface="Arial"/>
            </a:endParaRPr>
          </a:p>
          <a:p>
            <a:pPr marL="12700">
              <a:lnSpc>
                <a:spcPct val="100000"/>
              </a:lnSpc>
              <a:spcBef>
                <a:spcPts val="400"/>
              </a:spcBef>
            </a:pPr>
            <a:r>
              <a:rPr sz="2400" b="1" dirty="0">
                <a:latin typeface="Arial"/>
                <a:cs typeface="Arial"/>
              </a:rPr>
              <a:t>It </a:t>
            </a:r>
            <a:r>
              <a:rPr sz="2400" b="1" spc="5" dirty="0">
                <a:latin typeface="Arial"/>
                <a:cs typeface="Arial"/>
              </a:rPr>
              <a:t>will </a:t>
            </a:r>
            <a:r>
              <a:rPr sz="2400" b="1" dirty="0">
                <a:latin typeface="Arial"/>
                <a:cs typeface="Arial"/>
              </a:rPr>
              <a:t>look like below</a:t>
            </a:r>
            <a:r>
              <a:rPr sz="2400" b="1" spc="-125" dirty="0">
                <a:latin typeface="Arial"/>
                <a:cs typeface="Arial"/>
              </a:rPr>
              <a:t> </a:t>
            </a:r>
            <a:r>
              <a:rPr sz="2400" b="1" spc="-5" dirty="0">
                <a:latin typeface="Arial"/>
                <a:cs typeface="Arial"/>
              </a:rPr>
              <a:t>command:</a:t>
            </a:r>
            <a:endParaRPr sz="2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4234"/>
            <a:ext cx="11311255" cy="3968115"/>
          </a:xfrm>
          <a:prstGeom prst="rect">
            <a:avLst/>
          </a:prstGeom>
        </p:spPr>
        <p:txBody>
          <a:bodyPr vert="horz" wrap="square" lIns="0" tIns="62865" rIns="0" bIns="0" rtlCol="0">
            <a:spAutoFit/>
          </a:bodyPr>
          <a:lstStyle/>
          <a:p>
            <a:pPr marL="12700" algn="just">
              <a:lnSpc>
                <a:spcPct val="100000"/>
              </a:lnSpc>
              <a:spcBef>
                <a:spcPts val="495"/>
              </a:spcBef>
            </a:pPr>
            <a:r>
              <a:rPr sz="3600" b="1" spc="-5" dirty="0">
                <a:solidFill>
                  <a:srgbClr val="A9432B"/>
                </a:solidFill>
                <a:latin typeface="Arial"/>
                <a:cs typeface="Arial"/>
              </a:rPr>
              <a:t>10.</a:t>
            </a:r>
            <a:r>
              <a:rPr sz="3600" b="1" spc="-15" dirty="0">
                <a:solidFill>
                  <a:srgbClr val="A9432B"/>
                </a:solidFill>
                <a:latin typeface="Arial"/>
                <a:cs typeface="Arial"/>
              </a:rPr>
              <a:t> </a:t>
            </a:r>
            <a:r>
              <a:rPr sz="3600" b="1" spc="-5" dirty="0">
                <a:solidFill>
                  <a:srgbClr val="A9432B"/>
                </a:solidFill>
                <a:latin typeface="Arial"/>
                <a:cs typeface="Arial"/>
              </a:rPr>
              <a:t>Bluefish</a:t>
            </a:r>
            <a:endParaRPr sz="3600">
              <a:latin typeface="Arial"/>
              <a:cs typeface="Arial"/>
            </a:endParaRPr>
          </a:p>
          <a:p>
            <a:pPr marL="12700" marR="5080" algn="just">
              <a:lnSpc>
                <a:spcPct val="100000"/>
              </a:lnSpc>
              <a:spcBef>
                <a:spcPts val="395"/>
              </a:spcBef>
            </a:pPr>
            <a:r>
              <a:rPr sz="3600" b="1" spc="-5" dirty="0">
                <a:latin typeface="Arial"/>
                <a:cs typeface="Arial"/>
              </a:rPr>
              <a:t>Bluefish is a free </a:t>
            </a:r>
            <a:r>
              <a:rPr sz="3600" b="1" spc="-10" dirty="0">
                <a:latin typeface="Arial"/>
                <a:cs typeface="Arial"/>
              </a:rPr>
              <a:t>and </a:t>
            </a:r>
            <a:r>
              <a:rPr sz="3600" b="1" dirty="0">
                <a:latin typeface="Arial"/>
                <a:cs typeface="Arial"/>
              </a:rPr>
              <a:t>open-source </a:t>
            </a:r>
            <a:r>
              <a:rPr sz="3600" b="1" spc="-5" dirty="0">
                <a:latin typeface="Arial"/>
                <a:cs typeface="Arial"/>
              </a:rPr>
              <a:t>text editor for  the </a:t>
            </a:r>
            <a:r>
              <a:rPr sz="3600" b="1" dirty="0">
                <a:latin typeface="Arial"/>
                <a:cs typeface="Arial"/>
              </a:rPr>
              <a:t>Linux system. </a:t>
            </a:r>
            <a:r>
              <a:rPr sz="3600" b="1" spc="-5" dirty="0">
                <a:latin typeface="Arial"/>
                <a:cs typeface="Arial"/>
              </a:rPr>
              <a:t>It is an advanced text editor  having plenty of </a:t>
            </a:r>
            <a:r>
              <a:rPr sz="3600" b="1" dirty="0">
                <a:latin typeface="Arial"/>
                <a:cs typeface="Arial"/>
              </a:rPr>
              <a:t>tools </a:t>
            </a:r>
            <a:r>
              <a:rPr sz="3600" b="1" spc="-5" dirty="0">
                <a:latin typeface="Arial"/>
                <a:cs typeface="Arial"/>
              </a:rPr>
              <a:t>for programming. It is good  </a:t>
            </a:r>
            <a:r>
              <a:rPr sz="3600" b="1" dirty="0">
                <a:latin typeface="Arial"/>
                <a:cs typeface="Arial"/>
              </a:rPr>
              <a:t>for </a:t>
            </a:r>
            <a:r>
              <a:rPr sz="3600" b="1" spc="-5" dirty="0">
                <a:latin typeface="Arial"/>
                <a:cs typeface="Arial"/>
              </a:rPr>
              <a:t>developing </a:t>
            </a:r>
            <a:r>
              <a:rPr sz="3600" b="1" dirty="0">
                <a:latin typeface="Arial"/>
                <a:cs typeface="Arial"/>
              </a:rPr>
              <a:t>dynamic </a:t>
            </a:r>
            <a:r>
              <a:rPr sz="3600" b="1" spc="-5" dirty="0">
                <a:latin typeface="Arial"/>
                <a:cs typeface="Arial"/>
              </a:rPr>
              <a:t>websites. It </a:t>
            </a:r>
            <a:r>
              <a:rPr sz="3600" b="1" dirty="0">
                <a:latin typeface="Arial"/>
                <a:cs typeface="Arial"/>
              </a:rPr>
              <a:t>supports  </a:t>
            </a:r>
            <a:r>
              <a:rPr sz="3600" b="1" spc="-5" dirty="0">
                <a:latin typeface="Arial"/>
                <a:cs typeface="Arial"/>
              </a:rPr>
              <a:t>several languages </a:t>
            </a:r>
            <a:r>
              <a:rPr sz="3600" b="1" spc="-10" dirty="0">
                <a:latin typeface="Arial"/>
                <a:cs typeface="Arial"/>
              </a:rPr>
              <a:t>and </a:t>
            </a:r>
            <a:r>
              <a:rPr sz="3600" b="1" dirty="0">
                <a:latin typeface="Arial"/>
                <a:cs typeface="Arial"/>
              </a:rPr>
              <a:t>tools </a:t>
            </a:r>
            <a:r>
              <a:rPr sz="3600" b="1" spc="-5" dirty="0">
                <a:latin typeface="Arial"/>
                <a:cs typeface="Arial"/>
              </a:rPr>
              <a:t>such as </a:t>
            </a:r>
            <a:r>
              <a:rPr sz="3600" b="1" spc="-120" dirty="0">
                <a:latin typeface="Arial"/>
                <a:cs typeface="Arial"/>
              </a:rPr>
              <a:t>PHP, </a:t>
            </a:r>
            <a:r>
              <a:rPr sz="3600" b="1" dirty="0">
                <a:latin typeface="Arial"/>
                <a:cs typeface="Arial"/>
              </a:rPr>
              <a:t>C, C++,  JavaScript, Java, </a:t>
            </a:r>
            <a:r>
              <a:rPr sz="3600" b="1" spc="-5" dirty="0">
                <a:latin typeface="Arial"/>
                <a:cs typeface="Arial"/>
              </a:rPr>
              <a:t>Google Go, </a:t>
            </a:r>
            <a:r>
              <a:rPr sz="3600" b="1" dirty="0">
                <a:latin typeface="Arial"/>
                <a:cs typeface="Arial"/>
              </a:rPr>
              <a:t>and many</a:t>
            </a:r>
            <a:r>
              <a:rPr sz="3600" b="1" spc="-55" dirty="0">
                <a:latin typeface="Arial"/>
                <a:cs typeface="Arial"/>
              </a:rPr>
              <a:t> </a:t>
            </a:r>
            <a:r>
              <a:rPr sz="3600" b="1" dirty="0">
                <a:latin typeface="Arial"/>
                <a:cs typeface="Arial"/>
              </a:rPr>
              <a:t>more.</a:t>
            </a:r>
            <a:endParaRPr sz="36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1309350" cy="5558790"/>
          </a:xfrm>
          <a:prstGeom prst="rect">
            <a:avLst/>
          </a:prstGeom>
        </p:spPr>
        <p:txBody>
          <a:bodyPr vert="horz" wrap="square" lIns="0" tIns="12700" rIns="0" bIns="0" rtlCol="0">
            <a:spAutoFit/>
          </a:bodyPr>
          <a:lstStyle/>
          <a:p>
            <a:pPr marL="12700" marR="5080">
              <a:lnSpc>
                <a:spcPct val="100000"/>
              </a:lnSpc>
              <a:spcBef>
                <a:spcPts val="100"/>
              </a:spcBef>
              <a:tabLst>
                <a:tab pos="1498600" algn="l"/>
                <a:tab pos="2542540" algn="l"/>
                <a:tab pos="4519295" algn="l"/>
                <a:tab pos="5260340" algn="l"/>
                <a:tab pos="7255509" algn="l"/>
                <a:tab pos="8347075" algn="l"/>
                <a:tab pos="9855835" algn="l"/>
                <a:tab pos="10829925" algn="l"/>
              </a:tabLst>
            </a:pPr>
            <a:r>
              <a:rPr sz="3300" b="1" spc="-5" dirty="0">
                <a:latin typeface="Arial"/>
                <a:cs typeface="Arial"/>
              </a:rPr>
              <a:t>Some	key	fea</a:t>
            </a:r>
            <a:r>
              <a:rPr sz="3300" b="1" dirty="0">
                <a:latin typeface="Arial"/>
                <a:cs typeface="Arial"/>
              </a:rPr>
              <a:t>t</a:t>
            </a:r>
            <a:r>
              <a:rPr sz="3300" b="1" spc="-5" dirty="0">
                <a:latin typeface="Arial"/>
                <a:cs typeface="Arial"/>
              </a:rPr>
              <a:t>ures</a:t>
            </a:r>
            <a:r>
              <a:rPr sz="3300" b="1" dirty="0">
                <a:latin typeface="Arial"/>
                <a:cs typeface="Arial"/>
              </a:rPr>
              <a:t>	of	</a:t>
            </a:r>
            <a:r>
              <a:rPr sz="3300" b="1" spc="-5" dirty="0">
                <a:latin typeface="Arial"/>
                <a:cs typeface="Arial"/>
              </a:rPr>
              <a:t>B</a:t>
            </a:r>
            <a:r>
              <a:rPr sz="3300" b="1" spc="-20" dirty="0">
                <a:latin typeface="Arial"/>
                <a:cs typeface="Arial"/>
              </a:rPr>
              <a:t>l</a:t>
            </a:r>
            <a:r>
              <a:rPr sz="3300" b="1" spc="-5" dirty="0">
                <a:latin typeface="Arial"/>
                <a:cs typeface="Arial"/>
              </a:rPr>
              <a:t>uefish</a:t>
            </a:r>
            <a:r>
              <a:rPr sz="3300" b="1" dirty="0">
                <a:latin typeface="Arial"/>
                <a:cs typeface="Arial"/>
              </a:rPr>
              <a:t>	</a:t>
            </a:r>
            <a:r>
              <a:rPr sz="3300" b="1" spc="-5" dirty="0">
                <a:latin typeface="Arial"/>
                <a:cs typeface="Arial"/>
              </a:rPr>
              <a:t>text</a:t>
            </a:r>
            <a:r>
              <a:rPr sz="3300" b="1" dirty="0">
                <a:latin typeface="Arial"/>
                <a:cs typeface="Arial"/>
              </a:rPr>
              <a:t>	</a:t>
            </a:r>
            <a:r>
              <a:rPr sz="3300" b="1" spc="-5" dirty="0">
                <a:latin typeface="Arial"/>
                <a:cs typeface="Arial"/>
              </a:rPr>
              <a:t>editor</a:t>
            </a:r>
            <a:r>
              <a:rPr sz="3300" b="1" dirty="0">
                <a:latin typeface="Arial"/>
                <a:cs typeface="Arial"/>
              </a:rPr>
              <a:t>	</a:t>
            </a:r>
            <a:r>
              <a:rPr sz="3300" b="1" spc="-5" dirty="0">
                <a:latin typeface="Arial"/>
                <a:cs typeface="Arial"/>
              </a:rPr>
              <a:t>are</a:t>
            </a:r>
            <a:r>
              <a:rPr sz="3300" b="1" dirty="0">
                <a:latin typeface="Arial"/>
                <a:cs typeface="Arial"/>
              </a:rPr>
              <a:t>	</a:t>
            </a:r>
            <a:r>
              <a:rPr sz="3300" b="1" spc="-5" dirty="0">
                <a:latin typeface="Arial"/>
                <a:cs typeface="Arial"/>
              </a:rPr>
              <a:t>as  following:</a:t>
            </a:r>
            <a:endParaRPr sz="3300">
              <a:latin typeface="Arial"/>
              <a:cs typeface="Arial"/>
            </a:endParaRPr>
          </a:p>
          <a:p>
            <a:pPr marL="465455" indent="-453390">
              <a:lnSpc>
                <a:spcPct val="100000"/>
              </a:lnSpc>
              <a:buClr>
                <a:srgbClr val="D16248"/>
              </a:buClr>
              <a:buSzPct val="68181"/>
              <a:buFont typeface="Wingdings"/>
              <a:buChar char=""/>
              <a:tabLst>
                <a:tab pos="465455" algn="l"/>
                <a:tab pos="466090" algn="l"/>
              </a:tabLst>
            </a:pPr>
            <a:r>
              <a:rPr sz="3300" b="1" dirty="0">
                <a:latin typeface="Arial"/>
                <a:cs typeface="Arial"/>
              </a:rPr>
              <a:t>It </a:t>
            </a:r>
            <a:r>
              <a:rPr sz="3300" b="1" spc="-10" dirty="0">
                <a:latin typeface="Arial"/>
                <a:cs typeface="Arial"/>
              </a:rPr>
              <a:t>is </a:t>
            </a:r>
            <a:r>
              <a:rPr sz="3300" b="1" spc="-5" dirty="0">
                <a:latin typeface="Arial"/>
                <a:cs typeface="Arial"/>
              </a:rPr>
              <a:t>lightweight </a:t>
            </a:r>
            <a:r>
              <a:rPr sz="3300" b="1" dirty="0">
                <a:latin typeface="Arial"/>
                <a:cs typeface="Arial"/>
              </a:rPr>
              <a:t>and</a:t>
            </a:r>
            <a:r>
              <a:rPr sz="3300" b="1" spc="-20" dirty="0">
                <a:latin typeface="Arial"/>
                <a:cs typeface="Arial"/>
              </a:rPr>
              <a:t> </a:t>
            </a:r>
            <a:r>
              <a:rPr sz="3300" b="1" dirty="0">
                <a:latin typeface="Arial"/>
                <a:cs typeface="Arial"/>
              </a:rPr>
              <a:t>fast.</a:t>
            </a:r>
            <a:endParaRPr sz="3300">
              <a:latin typeface="Arial"/>
              <a:cs typeface="Arial"/>
            </a:endParaRPr>
          </a:p>
          <a:p>
            <a:pPr marL="465455" marR="129539" indent="-453390">
              <a:lnSpc>
                <a:spcPct val="100000"/>
              </a:lnSpc>
              <a:buClr>
                <a:srgbClr val="D16248"/>
              </a:buClr>
              <a:buSzPct val="68181"/>
              <a:buFont typeface="Wingdings"/>
              <a:buChar char=""/>
              <a:tabLst>
                <a:tab pos="465455" algn="l"/>
                <a:tab pos="466090" algn="l"/>
              </a:tabLst>
            </a:pPr>
            <a:r>
              <a:rPr sz="3300" b="1" dirty="0">
                <a:latin typeface="Arial"/>
                <a:cs typeface="Arial"/>
              </a:rPr>
              <a:t>It </a:t>
            </a:r>
            <a:r>
              <a:rPr sz="3300" b="1" spc="-5" dirty="0">
                <a:latin typeface="Arial"/>
                <a:cs typeface="Arial"/>
              </a:rPr>
              <a:t>allows </a:t>
            </a:r>
            <a:r>
              <a:rPr sz="3300" b="1" dirty="0">
                <a:latin typeface="Arial"/>
                <a:cs typeface="Arial"/>
              </a:rPr>
              <a:t>integration with external Linux </a:t>
            </a:r>
            <a:r>
              <a:rPr sz="3300" b="1" spc="-5" dirty="0">
                <a:latin typeface="Arial"/>
                <a:cs typeface="Arial"/>
              </a:rPr>
              <a:t>programs  </a:t>
            </a:r>
            <a:r>
              <a:rPr sz="3300" b="1" dirty="0">
                <a:latin typeface="Arial"/>
                <a:cs typeface="Arial"/>
              </a:rPr>
              <a:t>such </a:t>
            </a:r>
            <a:r>
              <a:rPr sz="3300" b="1" spc="-5" dirty="0">
                <a:latin typeface="Arial"/>
                <a:cs typeface="Arial"/>
              </a:rPr>
              <a:t>as </a:t>
            </a:r>
            <a:r>
              <a:rPr sz="3300" b="1" dirty="0">
                <a:latin typeface="Arial"/>
                <a:cs typeface="Arial"/>
              </a:rPr>
              <a:t>make, </a:t>
            </a:r>
            <a:r>
              <a:rPr sz="3300" b="1" spc="-5" dirty="0">
                <a:latin typeface="Arial"/>
                <a:cs typeface="Arial"/>
              </a:rPr>
              <a:t>sed, awk, lint, weblint, </a:t>
            </a:r>
            <a:r>
              <a:rPr sz="3300" b="1" dirty="0">
                <a:latin typeface="Arial"/>
                <a:cs typeface="Arial"/>
              </a:rPr>
              <a:t>and many</a:t>
            </a:r>
            <a:r>
              <a:rPr sz="3300" b="1" spc="-75" dirty="0">
                <a:latin typeface="Arial"/>
                <a:cs typeface="Arial"/>
              </a:rPr>
              <a:t> </a:t>
            </a:r>
            <a:r>
              <a:rPr sz="3300" b="1" dirty="0">
                <a:latin typeface="Arial"/>
                <a:cs typeface="Arial"/>
              </a:rPr>
              <a:t>more.</a:t>
            </a:r>
            <a:endParaRPr sz="3300">
              <a:latin typeface="Arial"/>
              <a:cs typeface="Arial"/>
            </a:endParaRPr>
          </a:p>
          <a:p>
            <a:pPr marL="465455" indent="-453390">
              <a:lnSpc>
                <a:spcPct val="100000"/>
              </a:lnSpc>
              <a:spcBef>
                <a:spcPts val="5"/>
              </a:spcBef>
              <a:buClr>
                <a:srgbClr val="D16248"/>
              </a:buClr>
              <a:buSzPct val="68181"/>
              <a:buFont typeface="Wingdings"/>
              <a:buChar char=""/>
              <a:tabLst>
                <a:tab pos="465455" algn="l"/>
                <a:tab pos="466090" algn="l"/>
              </a:tabLst>
            </a:pPr>
            <a:r>
              <a:rPr sz="3300" b="1" dirty="0">
                <a:latin typeface="Arial"/>
                <a:cs typeface="Arial"/>
              </a:rPr>
              <a:t>It </a:t>
            </a:r>
            <a:r>
              <a:rPr sz="3300" b="1" spc="-5" dirty="0">
                <a:latin typeface="Arial"/>
                <a:cs typeface="Arial"/>
              </a:rPr>
              <a:t>facilitates </a:t>
            </a:r>
            <a:r>
              <a:rPr sz="3300" b="1" dirty="0">
                <a:latin typeface="Arial"/>
                <a:cs typeface="Arial"/>
              </a:rPr>
              <a:t>with </a:t>
            </a:r>
            <a:r>
              <a:rPr sz="3300" b="1" spc="-5" dirty="0">
                <a:latin typeface="Arial"/>
                <a:cs typeface="Arial"/>
              </a:rPr>
              <a:t>the spell</a:t>
            </a:r>
            <a:r>
              <a:rPr sz="3300" b="1" spc="-35" dirty="0">
                <a:latin typeface="Arial"/>
                <a:cs typeface="Arial"/>
              </a:rPr>
              <a:t> </a:t>
            </a:r>
            <a:r>
              <a:rPr sz="3300" b="1" spc="-25" dirty="0">
                <a:latin typeface="Arial"/>
                <a:cs typeface="Arial"/>
              </a:rPr>
              <a:t>checker.</a:t>
            </a:r>
            <a:endParaRPr sz="3300">
              <a:latin typeface="Arial"/>
              <a:cs typeface="Arial"/>
            </a:endParaRPr>
          </a:p>
          <a:p>
            <a:pPr marL="465455" indent="-453390">
              <a:lnSpc>
                <a:spcPct val="100000"/>
              </a:lnSpc>
              <a:buClr>
                <a:srgbClr val="D16248"/>
              </a:buClr>
              <a:buSzPct val="68181"/>
              <a:buFont typeface="Wingdings"/>
              <a:buChar char=""/>
              <a:tabLst>
                <a:tab pos="465455" algn="l"/>
                <a:tab pos="466090" algn="l"/>
              </a:tabLst>
            </a:pPr>
            <a:r>
              <a:rPr sz="3300" b="1" dirty="0">
                <a:latin typeface="Arial"/>
                <a:cs typeface="Arial"/>
              </a:rPr>
              <a:t>It </a:t>
            </a:r>
            <a:r>
              <a:rPr sz="3300" b="1" spc="-5" dirty="0">
                <a:latin typeface="Arial"/>
                <a:cs typeface="Arial"/>
              </a:rPr>
              <a:t>allows us </a:t>
            </a:r>
            <a:r>
              <a:rPr sz="3300" b="1" dirty="0">
                <a:latin typeface="Arial"/>
                <a:cs typeface="Arial"/>
              </a:rPr>
              <a:t>to </a:t>
            </a:r>
            <a:r>
              <a:rPr sz="3300" b="1" spc="-5" dirty="0">
                <a:latin typeface="Arial"/>
                <a:cs typeface="Arial"/>
              </a:rPr>
              <a:t>work </a:t>
            </a:r>
            <a:r>
              <a:rPr sz="3300" b="1" dirty="0">
                <a:latin typeface="Arial"/>
                <a:cs typeface="Arial"/>
              </a:rPr>
              <a:t>on multiple</a:t>
            </a:r>
            <a:r>
              <a:rPr sz="3300" b="1" spc="-60" dirty="0">
                <a:latin typeface="Arial"/>
                <a:cs typeface="Arial"/>
              </a:rPr>
              <a:t> </a:t>
            </a:r>
            <a:r>
              <a:rPr sz="3300" b="1" spc="-5" dirty="0">
                <a:latin typeface="Arial"/>
                <a:cs typeface="Arial"/>
              </a:rPr>
              <a:t>projects.</a:t>
            </a:r>
            <a:endParaRPr sz="3300">
              <a:latin typeface="Arial"/>
              <a:cs typeface="Arial"/>
            </a:endParaRPr>
          </a:p>
          <a:p>
            <a:pPr marL="465455" indent="-453390">
              <a:lnSpc>
                <a:spcPct val="100000"/>
              </a:lnSpc>
              <a:buClr>
                <a:srgbClr val="D16248"/>
              </a:buClr>
              <a:buSzPct val="68181"/>
              <a:buFont typeface="Wingdings"/>
              <a:buChar char=""/>
              <a:tabLst>
                <a:tab pos="465455" algn="l"/>
                <a:tab pos="466090" algn="l"/>
              </a:tabLst>
            </a:pPr>
            <a:r>
              <a:rPr sz="3300" b="1" dirty="0">
                <a:latin typeface="Arial"/>
                <a:cs typeface="Arial"/>
              </a:rPr>
              <a:t>It has remote file</a:t>
            </a:r>
            <a:r>
              <a:rPr sz="3300" b="1" spc="-45" dirty="0">
                <a:latin typeface="Arial"/>
                <a:cs typeface="Arial"/>
              </a:rPr>
              <a:t> </a:t>
            </a:r>
            <a:r>
              <a:rPr sz="3300" b="1" spc="-5" dirty="0">
                <a:latin typeface="Arial"/>
                <a:cs typeface="Arial"/>
              </a:rPr>
              <a:t>editing.</a:t>
            </a:r>
            <a:endParaRPr sz="3300">
              <a:latin typeface="Arial"/>
              <a:cs typeface="Arial"/>
            </a:endParaRPr>
          </a:p>
          <a:p>
            <a:pPr marL="465455" indent="-453390">
              <a:lnSpc>
                <a:spcPct val="100000"/>
              </a:lnSpc>
              <a:buClr>
                <a:srgbClr val="D16248"/>
              </a:buClr>
              <a:buSzPct val="68181"/>
              <a:buFont typeface="Wingdings"/>
              <a:buChar char=""/>
              <a:tabLst>
                <a:tab pos="465455" algn="l"/>
                <a:tab pos="466090" algn="l"/>
              </a:tabLst>
            </a:pPr>
            <a:r>
              <a:rPr sz="3300" b="1" dirty="0">
                <a:latin typeface="Arial"/>
                <a:cs typeface="Arial"/>
              </a:rPr>
              <a:t>It </a:t>
            </a:r>
            <a:r>
              <a:rPr sz="3300" b="1" spc="-5" dirty="0">
                <a:latin typeface="Arial"/>
                <a:cs typeface="Arial"/>
              </a:rPr>
              <a:t>provides a </a:t>
            </a:r>
            <a:r>
              <a:rPr sz="3300" b="1" dirty="0">
                <a:latin typeface="Arial"/>
                <a:cs typeface="Arial"/>
              </a:rPr>
              <a:t>find and </a:t>
            </a:r>
            <a:r>
              <a:rPr sz="3300" b="1" spc="-5" dirty="0">
                <a:latin typeface="Arial"/>
                <a:cs typeface="Arial"/>
              </a:rPr>
              <a:t>replace</a:t>
            </a:r>
            <a:r>
              <a:rPr sz="3300" b="1" spc="-40" dirty="0">
                <a:latin typeface="Arial"/>
                <a:cs typeface="Arial"/>
              </a:rPr>
              <a:t> </a:t>
            </a:r>
            <a:r>
              <a:rPr sz="3300" b="1" dirty="0">
                <a:latin typeface="Arial"/>
                <a:cs typeface="Arial"/>
              </a:rPr>
              <a:t>feature.</a:t>
            </a:r>
            <a:endParaRPr sz="3300">
              <a:latin typeface="Arial"/>
              <a:cs typeface="Arial"/>
            </a:endParaRPr>
          </a:p>
          <a:p>
            <a:pPr marL="465455" indent="-453390">
              <a:lnSpc>
                <a:spcPct val="100000"/>
              </a:lnSpc>
              <a:spcBef>
                <a:spcPts val="5"/>
              </a:spcBef>
              <a:buClr>
                <a:srgbClr val="D16248"/>
              </a:buClr>
              <a:buSzPct val="68181"/>
              <a:buFont typeface="Wingdings"/>
              <a:buChar char=""/>
              <a:tabLst>
                <a:tab pos="465455" algn="l"/>
                <a:tab pos="466090" algn="l"/>
              </a:tabLst>
            </a:pPr>
            <a:r>
              <a:rPr sz="3300" b="1" dirty="0">
                <a:latin typeface="Arial"/>
                <a:cs typeface="Arial"/>
              </a:rPr>
              <a:t>It has undo and redo</a:t>
            </a:r>
            <a:r>
              <a:rPr sz="3300" b="1" spc="-85" dirty="0">
                <a:latin typeface="Arial"/>
                <a:cs typeface="Arial"/>
              </a:rPr>
              <a:t> </a:t>
            </a:r>
            <a:r>
              <a:rPr sz="3300" b="1" dirty="0">
                <a:latin typeface="Arial"/>
                <a:cs typeface="Arial"/>
              </a:rPr>
              <a:t>option.</a:t>
            </a:r>
            <a:endParaRPr sz="3300">
              <a:latin typeface="Arial"/>
              <a:cs typeface="Arial"/>
            </a:endParaRPr>
          </a:p>
          <a:p>
            <a:pPr marL="465455" indent="-453390">
              <a:lnSpc>
                <a:spcPct val="100000"/>
              </a:lnSpc>
              <a:buClr>
                <a:srgbClr val="D16248"/>
              </a:buClr>
              <a:buSzPct val="68181"/>
              <a:buFont typeface="Wingdings"/>
              <a:buChar char=""/>
              <a:tabLst>
                <a:tab pos="465455" algn="l"/>
                <a:tab pos="466090" algn="l"/>
              </a:tabLst>
            </a:pPr>
            <a:r>
              <a:rPr sz="3300" b="1" dirty="0">
                <a:latin typeface="Arial"/>
                <a:cs typeface="Arial"/>
              </a:rPr>
              <a:t>It </a:t>
            </a:r>
            <a:r>
              <a:rPr sz="3300" b="1" spc="-5" dirty="0">
                <a:latin typeface="Arial"/>
                <a:cs typeface="Arial"/>
              </a:rPr>
              <a:t>provides </a:t>
            </a:r>
            <a:r>
              <a:rPr sz="3300" b="1" dirty="0">
                <a:latin typeface="Arial"/>
                <a:cs typeface="Arial"/>
              </a:rPr>
              <a:t>auto-recovery of modified</a:t>
            </a:r>
            <a:r>
              <a:rPr sz="3300" b="1" spc="-40" dirty="0">
                <a:latin typeface="Arial"/>
                <a:cs typeface="Arial"/>
              </a:rPr>
              <a:t> </a:t>
            </a:r>
            <a:r>
              <a:rPr sz="3300" b="1" spc="-5" dirty="0">
                <a:latin typeface="Arial"/>
                <a:cs typeface="Arial"/>
              </a:rPr>
              <a:t>files.</a:t>
            </a:r>
            <a:endParaRPr sz="33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5758"/>
            <a:ext cx="11021695" cy="4598670"/>
          </a:xfrm>
          <a:prstGeom prst="rect">
            <a:avLst/>
          </a:prstGeom>
        </p:spPr>
        <p:txBody>
          <a:bodyPr vert="horz" wrap="square" lIns="0" tIns="62865" rIns="0" bIns="0" rtlCol="0">
            <a:spAutoFit/>
          </a:bodyPr>
          <a:lstStyle/>
          <a:p>
            <a:pPr marL="12700">
              <a:lnSpc>
                <a:spcPct val="100000"/>
              </a:lnSpc>
              <a:spcBef>
                <a:spcPts val="495"/>
              </a:spcBef>
            </a:pPr>
            <a:r>
              <a:rPr sz="3000" b="1" spc="-114" dirty="0">
                <a:latin typeface="Arial"/>
                <a:cs typeface="Arial"/>
              </a:rPr>
              <a:t>To </a:t>
            </a:r>
            <a:r>
              <a:rPr sz="3000" b="1" spc="-5" dirty="0">
                <a:latin typeface="Arial"/>
                <a:cs typeface="Arial"/>
              </a:rPr>
              <a:t>install Bluefish, execute the following</a:t>
            </a:r>
            <a:r>
              <a:rPr sz="3000" b="1" spc="225" dirty="0">
                <a:latin typeface="Arial"/>
                <a:cs typeface="Arial"/>
              </a:rPr>
              <a:t> </a:t>
            </a:r>
            <a:r>
              <a:rPr sz="3000" b="1" spc="-5" dirty="0">
                <a:latin typeface="Arial"/>
                <a:cs typeface="Arial"/>
              </a:rPr>
              <a:t>commands:</a:t>
            </a:r>
            <a:endParaRPr sz="3000">
              <a:latin typeface="Arial"/>
              <a:cs typeface="Arial"/>
            </a:endParaRPr>
          </a:p>
          <a:p>
            <a:pPr marL="465455" indent="-453390">
              <a:lnSpc>
                <a:spcPct val="100000"/>
              </a:lnSpc>
              <a:spcBef>
                <a:spcPts val="395"/>
              </a:spcBef>
              <a:buClr>
                <a:srgbClr val="D16248"/>
              </a:buClr>
              <a:buSzPct val="68333"/>
              <a:buFont typeface="Wingdings"/>
              <a:buChar char=""/>
              <a:tabLst>
                <a:tab pos="465455" algn="l"/>
                <a:tab pos="466090" algn="l"/>
              </a:tabLst>
            </a:pPr>
            <a:r>
              <a:rPr sz="3000" b="1" dirty="0">
                <a:latin typeface="Arial"/>
                <a:cs typeface="Arial"/>
              </a:rPr>
              <a:t>sudo </a:t>
            </a:r>
            <a:r>
              <a:rPr sz="3000" b="1" spc="-5" dirty="0">
                <a:latin typeface="Arial"/>
                <a:cs typeface="Arial"/>
              </a:rPr>
              <a:t>add-apt-repository</a:t>
            </a:r>
            <a:r>
              <a:rPr sz="3000" b="1" spc="30" dirty="0">
                <a:latin typeface="Arial"/>
                <a:cs typeface="Arial"/>
              </a:rPr>
              <a:t> </a:t>
            </a:r>
            <a:r>
              <a:rPr sz="3000" b="1" spc="-5" dirty="0">
                <a:latin typeface="Arial"/>
                <a:cs typeface="Arial"/>
              </a:rPr>
              <a:t>ppa:klaus-vormweg/bluefish</a:t>
            </a:r>
            <a:endParaRPr sz="3000">
              <a:latin typeface="Arial"/>
              <a:cs typeface="Arial"/>
            </a:endParaRPr>
          </a:p>
          <a:p>
            <a:pPr marL="465455" indent="-453390">
              <a:lnSpc>
                <a:spcPct val="100000"/>
              </a:lnSpc>
              <a:spcBef>
                <a:spcPts val="409"/>
              </a:spcBef>
              <a:buClr>
                <a:srgbClr val="D16248"/>
              </a:buClr>
              <a:buSzPct val="68333"/>
              <a:buFont typeface="Wingdings"/>
              <a:buChar char=""/>
              <a:tabLst>
                <a:tab pos="465455" algn="l"/>
                <a:tab pos="466090" algn="l"/>
              </a:tabLst>
            </a:pPr>
            <a:r>
              <a:rPr sz="3000" b="1" dirty="0">
                <a:latin typeface="Arial"/>
                <a:cs typeface="Arial"/>
              </a:rPr>
              <a:t>sudo </a:t>
            </a:r>
            <a:r>
              <a:rPr sz="3000" b="1" spc="-5" dirty="0">
                <a:latin typeface="Arial"/>
                <a:cs typeface="Arial"/>
              </a:rPr>
              <a:t>add-apt-repository</a:t>
            </a:r>
            <a:r>
              <a:rPr sz="3000" b="1" spc="110" dirty="0">
                <a:latin typeface="Arial"/>
                <a:cs typeface="Arial"/>
              </a:rPr>
              <a:t> </a:t>
            </a:r>
            <a:r>
              <a:rPr sz="3000" b="1" spc="-5" dirty="0">
                <a:latin typeface="Arial"/>
                <a:cs typeface="Arial"/>
              </a:rPr>
              <a:t>ppa:klaus-vormweg/bluefish-gtk2</a:t>
            </a:r>
            <a:endParaRPr sz="3000">
              <a:latin typeface="Arial"/>
              <a:cs typeface="Arial"/>
            </a:endParaRPr>
          </a:p>
          <a:p>
            <a:pPr marL="465455" indent="-453390">
              <a:lnSpc>
                <a:spcPct val="100000"/>
              </a:lnSpc>
              <a:spcBef>
                <a:spcPts val="395"/>
              </a:spcBef>
              <a:buClr>
                <a:srgbClr val="D16248"/>
              </a:buClr>
              <a:buSzPct val="68333"/>
              <a:buFont typeface="Wingdings"/>
              <a:buChar char=""/>
              <a:tabLst>
                <a:tab pos="465455" algn="l"/>
                <a:tab pos="466090" algn="l"/>
              </a:tabLst>
            </a:pPr>
            <a:r>
              <a:rPr sz="3000" b="1" dirty="0">
                <a:latin typeface="Arial"/>
                <a:cs typeface="Arial"/>
              </a:rPr>
              <a:t>sudo </a:t>
            </a:r>
            <a:r>
              <a:rPr sz="3000" b="1" spc="-5" dirty="0">
                <a:latin typeface="Arial"/>
                <a:cs typeface="Arial"/>
              </a:rPr>
              <a:t>apt-get</a:t>
            </a:r>
            <a:r>
              <a:rPr sz="3000" b="1" spc="15" dirty="0">
                <a:latin typeface="Arial"/>
                <a:cs typeface="Arial"/>
              </a:rPr>
              <a:t> </a:t>
            </a:r>
            <a:r>
              <a:rPr sz="3000" b="1" dirty="0">
                <a:latin typeface="Arial"/>
                <a:cs typeface="Arial"/>
              </a:rPr>
              <a:t>update</a:t>
            </a:r>
            <a:endParaRPr sz="3000">
              <a:latin typeface="Arial"/>
              <a:cs typeface="Arial"/>
            </a:endParaRPr>
          </a:p>
          <a:p>
            <a:pPr marL="465455" indent="-453390">
              <a:lnSpc>
                <a:spcPct val="100000"/>
              </a:lnSpc>
              <a:spcBef>
                <a:spcPts val="400"/>
              </a:spcBef>
              <a:buClr>
                <a:srgbClr val="D16248"/>
              </a:buClr>
              <a:buSzPct val="68333"/>
              <a:buFont typeface="Wingdings"/>
              <a:buChar char=""/>
              <a:tabLst>
                <a:tab pos="465455" algn="l"/>
                <a:tab pos="466090" algn="l"/>
              </a:tabLst>
            </a:pPr>
            <a:r>
              <a:rPr sz="3000" b="1" dirty="0">
                <a:latin typeface="Arial"/>
                <a:cs typeface="Arial"/>
              </a:rPr>
              <a:t>sudo </a:t>
            </a:r>
            <a:r>
              <a:rPr sz="3000" b="1" spc="-5" dirty="0">
                <a:latin typeface="Arial"/>
                <a:cs typeface="Arial"/>
              </a:rPr>
              <a:t>apt-get install</a:t>
            </a:r>
            <a:r>
              <a:rPr sz="3000" b="1" spc="45" dirty="0">
                <a:latin typeface="Arial"/>
                <a:cs typeface="Arial"/>
              </a:rPr>
              <a:t> </a:t>
            </a:r>
            <a:r>
              <a:rPr sz="3000" b="1" dirty="0">
                <a:latin typeface="Arial"/>
                <a:cs typeface="Arial"/>
              </a:rPr>
              <a:t>bluefish</a:t>
            </a:r>
            <a:endParaRPr sz="3000">
              <a:latin typeface="Arial"/>
              <a:cs typeface="Arial"/>
            </a:endParaRPr>
          </a:p>
          <a:p>
            <a:pPr>
              <a:lnSpc>
                <a:spcPct val="100000"/>
              </a:lnSpc>
              <a:spcBef>
                <a:spcPts val="35"/>
              </a:spcBef>
              <a:buClr>
                <a:srgbClr val="D16248"/>
              </a:buClr>
              <a:buFont typeface="Wingdings"/>
              <a:buChar char=""/>
            </a:pPr>
            <a:endParaRPr sz="3800">
              <a:latin typeface="Arial"/>
              <a:cs typeface="Arial"/>
            </a:endParaRPr>
          </a:p>
          <a:p>
            <a:pPr marL="12700">
              <a:lnSpc>
                <a:spcPct val="100000"/>
              </a:lnSpc>
            </a:pPr>
            <a:r>
              <a:rPr sz="3000" b="1" spc="-114" dirty="0">
                <a:latin typeface="Arial"/>
                <a:cs typeface="Arial"/>
              </a:rPr>
              <a:t>To </a:t>
            </a:r>
            <a:r>
              <a:rPr sz="3000" b="1" dirty="0">
                <a:latin typeface="Arial"/>
                <a:cs typeface="Arial"/>
              </a:rPr>
              <a:t>open </a:t>
            </a:r>
            <a:r>
              <a:rPr sz="3000" b="1" spc="-5" dirty="0">
                <a:latin typeface="Arial"/>
                <a:cs typeface="Arial"/>
              </a:rPr>
              <a:t>file with </a:t>
            </a:r>
            <a:r>
              <a:rPr sz="3000" b="1" dirty="0">
                <a:latin typeface="Arial"/>
                <a:cs typeface="Arial"/>
              </a:rPr>
              <a:t>bluefish, </a:t>
            </a:r>
            <a:r>
              <a:rPr sz="3000" b="1" spc="-5" dirty="0">
                <a:latin typeface="Arial"/>
                <a:cs typeface="Arial"/>
              </a:rPr>
              <a:t>execute the </a:t>
            </a:r>
            <a:r>
              <a:rPr sz="3000" b="1" dirty="0">
                <a:latin typeface="Arial"/>
                <a:cs typeface="Arial"/>
              </a:rPr>
              <a:t>below</a:t>
            </a:r>
            <a:r>
              <a:rPr sz="3000" b="1" spc="190" dirty="0">
                <a:latin typeface="Arial"/>
                <a:cs typeface="Arial"/>
              </a:rPr>
              <a:t> </a:t>
            </a:r>
            <a:r>
              <a:rPr sz="3000" b="1" spc="-5" dirty="0">
                <a:latin typeface="Arial"/>
                <a:cs typeface="Arial"/>
              </a:rPr>
              <a:t>command:</a:t>
            </a:r>
            <a:endParaRPr sz="3000">
              <a:latin typeface="Arial"/>
              <a:cs typeface="Arial"/>
            </a:endParaRPr>
          </a:p>
          <a:p>
            <a:pPr marL="12700" marR="6881495">
              <a:lnSpc>
                <a:spcPts val="4010"/>
              </a:lnSpc>
              <a:spcBef>
                <a:spcPts val="190"/>
              </a:spcBef>
              <a:buClr>
                <a:srgbClr val="D16248"/>
              </a:buClr>
              <a:buSzPct val="68333"/>
              <a:buFont typeface="Wingdings"/>
              <a:buChar char=""/>
              <a:tabLst>
                <a:tab pos="465455" algn="l"/>
                <a:tab pos="466090" algn="l"/>
              </a:tabLst>
            </a:pPr>
            <a:r>
              <a:rPr sz="3000" b="1" spc="-5" dirty="0">
                <a:latin typeface="Arial"/>
                <a:cs typeface="Arial"/>
              </a:rPr>
              <a:t>bluefish &lt;file </a:t>
            </a:r>
            <a:r>
              <a:rPr sz="3000" b="1" dirty="0">
                <a:latin typeface="Arial"/>
                <a:cs typeface="Arial"/>
              </a:rPr>
              <a:t>name&gt;  it </a:t>
            </a:r>
            <a:r>
              <a:rPr sz="3000" b="1" spc="-5" dirty="0">
                <a:latin typeface="Arial"/>
                <a:cs typeface="Arial"/>
              </a:rPr>
              <a:t>will </a:t>
            </a:r>
            <a:r>
              <a:rPr sz="3000" b="1" dirty="0">
                <a:latin typeface="Arial"/>
                <a:cs typeface="Arial"/>
              </a:rPr>
              <a:t>look</a:t>
            </a:r>
            <a:r>
              <a:rPr sz="3000" b="1" spc="20" dirty="0">
                <a:latin typeface="Arial"/>
                <a:cs typeface="Arial"/>
              </a:rPr>
              <a:t> </a:t>
            </a:r>
            <a:r>
              <a:rPr sz="3000" b="1" spc="-5" dirty="0">
                <a:latin typeface="Arial"/>
                <a:cs typeface="Arial"/>
              </a:rPr>
              <a:t>like:</a:t>
            </a:r>
            <a:endParaRPr sz="30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6050"/>
            <a:ext cx="10843260" cy="5513070"/>
          </a:xfrm>
          <a:prstGeom prst="rect">
            <a:avLst/>
          </a:prstGeom>
        </p:spPr>
        <p:txBody>
          <a:bodyPr vert="horz" wrap="square" lIns="0" tIns="12700" rIns="0" bIns="0" rtlCol="0">
            <a:spAutoFit/>
          </a:bodyPr>
          <a:lstStyle/>
          <a:p>
            <a:pPr marL="12700">
              <a:lnSpc>
                <a:spcPct val="100000"/>
              </a:lnSpc>
              <a:spcBef>
                <a:spcPts val="100"/>
              </a:spcBef>
            </a:pPr>
            <a:r>
              <a:rPr sz="3000" b="1" spc="-60" dirty="0">
                <a:solidFill>
                  <a:srgbClr val="A9432B"/>
                </a:solidFill>
                <a:latin typeface="Arial"/>
                <a:cs typeface="Arial"/>
              </a:rPr>
              <a:t>11.</a:t>
            </a:r>
            <a:r>
              <a:rPr sz="3000" b="1" spc="-5" dirty="0">
                <a:solidFill>
                  <a:srgbClr val="A9432B"/>
                </a:solidFill>
                <a:latin typeface="Arial"/>
                <a:cs typeface="Arial"/>
              </a:rPr>
              <a:t> Leafpad</a:t>
            </a:r>
            <a:endParaRPr sz="3000" dirty="0">
              <a:latin typeface="Arial"/>
              <a:cs typeface="Arial"/>
            </a:endParaRPr>
          </a:p>
          <a:p>
            <a:pPr marL="12700" marR="5080">
              <a:lnSpc>
                <a:spcPct val="100000"/>
              </a:lnSpc>
            </a:pPr>
            <a:r>
              <a:rPr sz="3000" b="1" spc="-5" dirty="0" err="1">
                <a:latin typeface="Arial"/>
                <a:cs typeface="Arial"/>
              </a:rPr>
              <a:t>Leafpad</a:t>
            </a:r>
            <a:r>
              <a:rPr sz="3000" b="1" spc="-5" dirty="0">
                <a:latin typeface="Arial"/>
                <a:cs typeface="Arial"/>
              </a:rPr>
              <a:t> is a straight forward </a:t>
            </a:r>
            <a:r>
              <a:rPr sz="3000" b="1" dirty="0">
                <a:latin typeface="Arial"/>
                <a:cs typeface="Arial"/>
              </a:rPr>
              <a:t>GTK </a:t>
            </a:r>
            <a:r>
              <a:rPr sz="3000" b="1" spc="-5" dirty="0">
                <a:latin typeface="Arial"/>
                <a:cs typeface="Arial"/>
              </a:rPr>
              <a:t>based text </a:t>
            </a:r>
            <a:r>
              <a:rPr sz="3000" b="1" spc="-30" dirty="0">
                <a:latin typeface="Arial"/>
                <a:cs typeface="Arial"/>
              </a:rPr>
              <a:t>editor. </a:t>
            </a:r>
            <a:r>
              <a:rPr sz="3000" b="1" dirty="0">
                <a:latin typeface="Arial"/>
                <a:cs typeface="Arial"/>
              </a:rPr>
              <a:t>It </a:t>
            </a:r>
            <a:r>
              <a:rPr sz="3000" b="1" spc="-5" dirty="0">
                <a:latin typeface="Arial"/>
                <a:cs typeface="Arial"/>
              </a:rPr>
              <a:t>is a  </a:t>
            </a:r>
            <a:r>
              <a:rPr sz="3000" b="1" dirty="0">
                <a:latin typeface="Arial"/>
                <a:cs typeface="Arial"/>
              </a:rPr>
              <a:t>popular text editor among </a:t>
            </a:r>
            <a:r>
              <a:rPr sz="3000" b="1" spc="-5" dirty="0">
                <a:latin typeface="Arial"/>
                <a:cs typeface="Arial"/>
              </a:rPr>
              <a:t>Linux </a:t>
            </a:r>
            <a:r>
              <a:rPr sz="3000" b="1" dirty="0">
                <a:latin typeface="Arial"/>
                <a:cs typeface="Arial"/>
              </a:rPr>
              <a:t>users due to </a:t>
            </a:r>
            <a:r>
              <a:rPr sz="3000" b="1" spc="-5" dirty="0">
                <a:latin typeface="Arial"/>
                <a:cs typeface="Arial"/>
              </a:rPr>
              <a:t>its simplicity  and lightness. The key features </a:t>
            </a:r>
            <a:r>
              <a:rPr sz="3000" b="1" dirty="0">
                <a:latin typeface="Arial"/>
                <a:cs typeface="Arial"/>
              </a:rPr>
              <a:t>of </a:t>
            </a:r>
            <a:r>
              <a:rPr sz="3000" b="1" spc="-5" dirty="0" err="1">
                <a:latin typeface="Arial"/>
                <a:cs typeface="Arial"/>
              </a:rPr>
              <a:t>Leafpad</a:t>
            </a:r>
            <a:r>
              <a:rPr sz="3000" b="1" spc="-5" dirty="0">
                <a:latin typeface="Arial"/>
                <a:cs typeface="Arial"/>
              </a:rPr>
              <a:t> are </a:t>
            </a:r>
            <a:r>
              <a:rPr sz="3000" b="1" spc="-10" dirty="0">
                <a:latin typeface="Arial"/>
                <a:cs typeface="Arial"/>
              </a:rPr>
              <a:t>as</a:t>
            </a:r>
            <a:r>
              <a:rPr sz="3000" b="1" spc="145" dirty="0">
                <a:latin typeface="Arial"/>
                <a:cs typeface="Arial"/>
              </a:rPr>
              <a:t> </a:t>
            </a:r>
            <a:r>
              <a:rPr sz="3000" b="1" spc="-5" dirty="0">
                <a:latin typeface="Arial"/>
                <a:cs typeface="Arial"/>
              </a:rPr>
              <a:t>following:</a:t>
            </a:r>
            <a:endParaRPr sz="3000" dirty="0">
              <a:latin typeface="Arial"/>
              <a:cs typeface="Arial"/>
            </a:endParaRPr>
          </a:p>
          <a:p>
            <a:pPr marL="465455" indent="-453390">
              <a:lnSpc>
                <a:spcPct val="100000"/>
              </a:lnSpc>
              <a:buClr>
                <a:srgbClr val="D16248"/>
              </a:buClr>
              <a:buSzPct val="68333"/>
              <a:buFont typeface="Wingdings"/>
              <a:buChar char=""/>
              <a:tabLst>
                <a:tab pos="465455" algn="l"/>
                <a:tab pos="466090" algn="l"/>
              </a:tabLst>
            </a:pPr>
            <a:r>
              <a:rPr sz="3000" b="1" dirty="0">
                <a:latin typeface="Arial"/>
                <a:cs typeface="Arial"/>
              </a:rPr>
              <a:t>It </a:t>
            </a:r>
            <a:r>
              <a:rPr sz="3000" b="1" spc="-5" dirty="0">
                <a:latin typeface="Arial"/>
                <a:cs typeface="Arial"/>
              </a:rPr>
              <a:t>provides a </a:t>
            </a:r>
            <a:r>
              <a:rPr sz="3000" b="1" spc="-5" dirty="0" err="1">
                <a:latin typeface="Arial"/>
                <a:cs typeface="Arial"/>
              </a:rPr>
              <a:t>codeset</a:t>
            </a:r>
            <a:r>
              <a:rPr sz="3000" b="1" spc="-5" dirty="0">
                <a:latin typeface="Arial"/>
                <a:cs typeface="Arial"/>
              </a:rPr>
              <a:t> </a:t>
            </a:r>
            <a:r>
              <a:rPr sz="3000" b="1" dirty="0">
                <a:latin typeface="Arial"/>
                <a:cs typeface="Arial"/>
              </a:rPr>
              <a:t>option.</a:t>
            </a:r>
            <a:endParaRPr sz="3000" dirty="0">
              <a:latin typeface="Arial"/>
              <a:cs typeface="Arial"/>
            </a:endParaRPr>
          </a:p>
          <a:p>
            <a:pPr marL="465455" marR="986155" indent="-453390">
              <a:lnSpc>
                <a:spcPct val="100000"/>
              </a:lnSpc>
              <a:spcBef>
                <a:spcPts val="5"/>
              </a:spcBef>
              <a:buClr>
                <a:srgbClr val="D16248"/>
              </a:buClr>
              <a:buSzPct val="68333"/>
              <a:buFont typeface="Wingdings"/>
              <a:buChar char=""/>
              <a:tabLst>
                <a:tab pos="465455" algn="l"/>
                <a:tab pos="466090" algn="l"/>
              </a:tabLst>
            </a:pPr>
            <a:r>
              <a:rPr sz="3000" b="1" dirty="0">
                <a:latin typeface="Arial"/>
                <a:cs typeface="Arial"/>
              </a:rPr>
              <a:t>It provides </a:t>
            </a:r>
            <a:r>
              <a:rPr sz="3000" b="1" spc="-5" dirty="0">
                <a:latin typeface="Arial"/>
                <a:cs typeface="Arial"/>
              </a:rPr>
              <a:t>auto </a:t>
            </a:r>
            <a:r>
              <a:rPr sz="3000" b="1" dirty="0" err="1">
                <a:latin typeface="Arial"/>
                <a:cs typeface="Arial"/>
              </a:rPr>
              <a:t>codeset</a:t>
            </a:r>
            <a:r>
              <a:rPr sz="3000" b="1" dirty="0">
                <a:latin typeface="Arial"/>
                <a:cs typeface="Arial"/>
              </a:rPr>
              <a:t> </a:t>
            </a:r>
            <a:r>
              <a:rPr sz="3000" b="1" spc="-5" dirty="0">
                <a:latin typeface="Arial"/>
                <a:cs typeface="Arial"/>
              </a:rPr>
              <a:t>detection </a:t>
            </a:r>
            <a:r>
              <a:rPr sz="3000" b="1" dirty="0">
                <a:latin typeface="Arial"/>
                <a:cs typeface="Arial"/>
              </a:rPr>
              <a:t>(UTF-8 and some  </a:t>
            </a:r>
            <a:r>
              <a:rPr sz="3000" b="1" spc="-5" dirty="0" err="1">
                <a:latin typeface="Arial"/>
                <a:cs typeface="Arial"/>
              </a:rPr>
              <a:t>codesets</a:t>
            </a:r>
            <a:r>
              <a:rPr sz="3000" b="1" spc="-5" dirty="0">
                <a:latin typeface="Arial"/>
                <a:cs typeface="Arial"/>
              </a:rPr>
              <a:t>).</a:t>
            </a:r>
            <a:endParaRPr sz="3000" dirty="0">
              <a:latin typeface="Arial"/>
              <a:cs typeface="Arial"/>
            </a:endParaRPr>
          </a:p>
          <a:p>
            <a:pPr marL="465455" indent="-453390">
              <a:lnSpc>
                <a:spcPct val="100000"/>
              </a:lnSpc>
              <a:buClr>
                <a:srgbClr val="D16248"/>
              </a:buClr>
              <a:buSzPct val="68333"/>
              <a:buFont typeface="Wingdings"/>
              <a:buChar char=""/>
              <a:tabLst>
                <a:tab pos="465455" algn="l"/>
                <a:tab pos="466090" algn="l"/>
              </a:tabLst>
            </a:pPr>
            <a:r>
              <a:rPr sz="3000" b="1" dirty="0">
                <a:latin typeface="Arial"/>
                <a:cs typeface="Arial"/>
              </a:rPr>
              <a:t>It </a:t>
            </a:r>
            <a:r>
              <a:rPr sz="3000" b="1" spc="-5" dirty="0">
                <a:latin typeface="Arial"/>
                <a:cs typeface="Arial"/>
              </a:rPr>
              <a:t>facilitates unlimited </a:t>
            </a:r>
            <a:r>
              <a:rPr sz="3000" b="1" dirty="0">
                <a:latin typeface="Arial"/>
                <a:cs typeface="Arial"/>
              </a:rPr>
              <a:t>Undo/Redo</a:t>
            </a:r>
            <a:r>
              <a:rPr sz="3000" b="1" spc="50" dirty="0">
                <a:latin typeface="Arial"/>
                <a:cs typeface="Arial"/>
              </a:rPr>
              <a:t> </a:t>
            </a:r>
            <a:r>
              <a:rPr sz="3000" b="1" spc="-5" dirty="0">
                <a:latin typeface="Arial"/>
                <a:cs typeface="Arial"/>
              </a:rPr>
              <a:t>operations.</a:t>
            </a:r>
            <a:endParaRPr sz="3000" dirty="0">
              <a:latin typeface="Arial"/>
              <a:cs typeface="Arial"/>
            </a:endParaRPr>
          </a:p>
          <a:p>
            <a:pPr marL="465455" indent="-453390">
              <a:lnSpc>
                <a:spcPct val="100000"/>
              </a:lnSpc>
              <a:buClr>
                <a:srgbClr val="D16248"/>
              </a:buClr>
              <a:buSzPct val="68333"/>
              <a:buFont typeface="Wingdings"/>
              <a:buChar char=""/>
              <a:tabLst>
                <a:tab pos="465455" algn="l"/>
                <a:tab pos="466090" algn="l"/>
              </a:tabLst>
            </a:pPr>
            <a:r>
              <a:rPr sz="3000" b="1" dirty="0">
                <a:latin typeface="Arial"/>
                <a:cs typeface="Arial"/>
              </a:rPr>
              <a:t>It </a:t>
            </a:r>
            <a:r>
              <a:rPr sz="3000" b="1" spc="-5" dirty="0">
                <a:latin typeface="Arial"/>
                <a:cs typeface="Arial"/>
              </a:rPr>
              <a:t>provides Auto/Multi-line</a:t>
            </a:r>
            <a:r>
              <a:rPr sz="3000" b="1" spc="-55" dirty="0">
                <a:latin typeface="Arial"/>
                <a:cs typeface="Arial"/>
              </a:rPr>
              <a:t> </a:t>
            </a:r>
            <a:r>
              <a:rPr sz="3000" b="1" dirty="0">
                <a:latin typeface="Arial"/>
                <a:cs typeface="Arial"/>
              </a:rPr>
              <a:t>Indent.</a:t>
            </a:r>
            <a:endParaRPr sz="3000" dirty="0">
              <a:latin typeface="Arial"/>
              <a:cs typeface="Arial"/>
            </a:endParaRPr>
          </a:p>
          <a:p>
            <a:pPr marL="465455" indent="-453390">
              <a:lnSpc>
                <a:spcPct val="100000"/>
              </a:lnSpc>
              <a:buClr>
                <a:srgbClr val="D16248"/>
              </a:buClr>
              <a:buSzPct val="68333"/>
              <a:buFont typeface="Wingdings"/>
              <a:buChar char=""/>
              <a:tabLst>
                <a:tab pos="465455" algn="l"/>
                <a:tab pos="466090" algn="l"/>
              </a:tabLst>
            </a:pPr>
            <a:r>
              <a:rPr sz="3000" b="1" dirty="0">
                <a:latin typeface="Arial"/>
                <a:cs typeface="Arial"/>
              </a:rPr>
              <a:t>It </a:t>
            </a:r>
            <a:r>
              <a:rPr sz="3000" b="1" spc="-5" dirty="0">
                <a:latin typeface="Arial"/>
                <a:cs typeface="Arial"/>
              </a:rPr>
              <a:t>displays the </a:t>
            </a:r>
            <a:r>
              <a:rPr sz="3000" b="1" dirty="0">
                <a:latin typeface="Arial"/>
                <a:cs typeface="Arial"/>
              </a:rPr>
              <a:t>current </a:t>
            </a:r>
            <a:r>
              <a:rPr sz="3000" b="1" spc="-5" dirty="0">
                <a:latin typeface="Arial"/>
                <a:cs typeface="Arial"/>
              </a:rPr>
              <a:t>line</a:t>
            </a:r>
            <a:r>
              <a:rPr sz="3000" b="1" spc="10" dirty="0">
                <a:latin typeface="Arial"/>
                <a:cs typeface="Arial"/>
              </a:rPr>
              <a:t> </a:t>
            </a:r>
            <a:r>
              <a:rPr sz="3000" b="1" spc="-25" dirty="0">
                <a:latin typeface="Arial"/>
                <a:cs typeface="Arial"/>
              </a:rPr>
              <a:t>number.</a:t>
            </a:r>
            <a:endParaRPr sz="3000" dirty="0">
              <a:latin typeface="Arial"/>
              <a:cs typeface="Arial"/>
            </a:endParaRPr>
          </a:p>
          <a:p>
            <a:pPr marL="465455" indent="-453390">
              <a:lnSpc>
                <a:spcPct val="100000"/>
              </a:lnSpc>
              <a:spcBef>
                <a:spcPts val="5"/>
              </a:spcBef>
              <a:buClr>
                <a:srgbClr val="D16248"/>
              </a:buClr>
              <a:buSzPct val="68333"/>
              <a:buFont typeface="Wingdings"/>
              <a:buChar char=""/>
              <a:tabLst>
                <a:tab pos="465455" algn="l"/>
                <a:tab pos="466090" algn="l"/>
              </a:tabLst>
            </a:pPr>
            <a:r>
              <a:rPr sz="3000" b="1" dirty="0">
                <a:latin typeface="Arial"/>
                <a:cs typeface="Arial"/>
              </a:rPr>
              <a:t>It provides </a:t>
            </a:r>
            <a:r>
              <a:rPr sz="3000" b="1" spc="-5" dirty="0">
                <a:latin typeface="Arial"/>
                <a:cs typeface="Arial"/>
              </a:rPr>
              <a:t>drag </a:t>
            </a:r>
            <a:r>
              <a:rPr sz="3000" b="1" dirty="0">
                <a:latin typeface="Arial"/>
                <a:cs typeface="Arial"/>
              </a:rPr>
              <a:t>and drop</a:t>
            </a:r>
            <a:r>
              <a:rPr sz="3000" b="1" spc="-10" dirty="0">
                <a:latin typeface="Arial"/>
                <a:cs typeface="Arial"/>
              </a:rPr>
              <a:t> </a:t>
            </a:r>
            <a:r>
              <a:rPr sz="3000" b="1" dirty="0">
                <a:latin typeface="Arial"/>
                <a:cs typeface="Arial"/>
              </a:rPr>
              <a:t>feature.</a:t>
            </a:r>
            <a:endParaRPr sz="3000" dirty="0">
              <a:latin typeface="Arial"/>
              <a:cs typeface="Arial"/>
            </a:endParaRPr>
          </a:p>
          <a:p>
            <a:pPr marL="465455" indent="-453390">
              <a:lnSpc>
                <a:spcPct val="100000"/>
              </a:lnSpc>
              <a:buClr>
                <a:srgbClr val="D16248"/>
              </a:buClr>
              <a:buSzPct val="68333"/>
              <a:buFont typeface="Wingdings"/>
              <a:buChar char=""/>
              <a:tabLst>
                <a:tab pos="465455" algn="l"/>
                <a:tab pos="466090" algn="l"/>
              </a:tabLst>
            </a:pPr>
            <a:r>
              <a:rPr sz="3000" b="1" dirty="0">
                <a:latin typeface="Arial"/>
                <a:cs typeface="Arial"/>
              </a:rPr>
              <a:t>It </a:t>
            </a:r>
            <a:r>
              <a:rPr sz="3000" b="1" spc="-5" dirty="0">
                <a:latin typeface="Arial"/>
                <a:cs typeface="Arial"/>
              </a:rPr>
              <a:t>allows </a:t>
            </a:r>
            <a:r>
              <a:rPr sz="3000" b="1" dirty="0">
                <a:latin typeface="Arial"/>
                <a:cs typeface="Arial"/>
              </a:rPr>
              <a:t>print</a:t>
            </a:r>
            <a:r>
              <a:rPr sz="3000" b="1" spc="25" dirty="0">
                <a:latin typeface="Arial"/>
                <a:cs typeface="Arial"/>
              </a:rPr>
              <a:t> </a:t>
            </a:r>
            <a:r>
              <a:rPr sz="3000" b="1" spc="-5" dirty="0">
                <a:latin typeface="Arial"/>
                <a:cs typeface="Arial"/>
              </a:rPr>
              <a:t>files.</a:t>
            </a:r>
            <a:endParaRPr sz="30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7352665" cy="2320925"/>
          </a:xfrm>
          <a:prstGeom prst="rect">
            <a:avLst/>
          </a:prstGeom>
        </p:spPr>
        <p:txBody>
          <a:bodyPr vert="horz" wrap="square" lIns="0" tIns="12700" rIns="0" bIns="0" rtlCol="0">
            <a:spAutoFit/>
          </a:bodyPr>
          <a:lstStyle/>
          <a:p>
            <a:pPr marL="12700" marR="5080">
              <a:lnSpc>
                <a:spcPct val="100000"/>
              </a:lnSpc>
              <a:spcBef>
                <a:spcPts val="100"/>
              </a:spcBef>
              <a:tabLst>
                <a:tab pos="1169035" algn="l"/>
                <a:tab pos="3123565" algn="l"/>
                <a:tab pos="5636895" algn="l"/>
              </a:tabLst>
            </a:pPr>
            <a:r>
              <a:rPr sz="3600" b="1" spc="-270" dirty="0">
                <a:latin typeface="Arial"/>
                <a:cs typeface="Arial"/>
              </a:rPr>
              <a:t>T</a:t>
            </a:r>
            <a:r>
              <a:rPr sz="3600" b="1" dirty="0">
                <a:latin typeface="Arial"/>
                <a:cs typeface="Arial"/>
              </a:rPr>
              <a:t>o	</a:t>
            </a:r>
            <a:r>
              <a:rPr sz="3600" b="1" spc="-5" dirty="0">
                <a:latin typeface="Arial"/>
                <a:cs typeface="Arial"/>
              </a:rPr>
              <a:t>install</a:t>
            </a:r>
            <a:r>
              <a:rPr sz="3600" b="1" dirty="0">
                <a:latin typeface="Arial"/>
                <a:cs typeface="Arial"/>
              </a:rPr>
              <a:t>	</a:t>
            </a:r>
            <a:r>
              <a:rPr sz="3600" b="1" spc="-5" dirty="0">
                <a:latin typeface="Arial"/>
                <a:cs typeface="Arial"/>
              </a:rPr>
              <a:t>Leafpa</a:t>
            </a:r>
            <a:r>
              <a:rPr sz="3600" b="1" spc="-10" dirty="0">
                <a:latin typeface="Arial"/>
                <a:cs typeface="Arial"/>
              </a:rPr>
              <a:t>d</a:t>
            </a:r>
            <a:r>
              <a:rPr sz="3600" b="1" dirty="0">
                <a:latin typeface="Arial"/>
                <a:cs typeface="Arial"/>
              </a:rPr>
              <a:t>,	</a:t>
            </a:r>
            <a:r>
              <a:rPr sz="3600" b="1" spc="-5" dirty="0">
                <a:latin typeface="Arial"/>
                <a:cs typeface="Arial"/>
              </a:rPr>
              <a:t>execute  </a:t>
            </a:r>
            <a:r>
              <a:rPr sz="3600" b="1" dirty="0">
                <a:latin typeface="Arial"/>
                <a:cs typeface="Arial"/>
              </a:rPr>
              <a:t>commands:</a:t>
            </a:r>
            <a:endParaRPr sz="3600">
              <a:latin typeface="Arial"/>
              <a:cs typeface="Arial"/>
            </a:endParaRPr>
          </a:p>
          <a:p>
            <a:pPr marL="465455" indent="-453390">
              <a:lnSpc>
                <a:spcPct val="100000"/>
              </a:lnSpc>
              <a:spcBef>
                <a:spcPts val="395"/>
              </a:spcBef>
              <a:buClr>
                <a:srgbClr val="D16248"/>
              </a:buClr>
              <a:buSzPct val="68055"/>
              <a:buFont typeface="Wingdings"/>
              <a:buChar char=""/>
              <a:tabLst>
                <a:tab pos="465455" algn="l"/>
                <a:tab pos="466090" algn="l"/>
              </a:tabLst>
            </a:pPr>
            <a:r>
              <a:rPr sz="3600" b="1" dirty="0">
                <a:solidFill>
                  <a:srgbClr val="A9432B"/>
                </a:solidFill>
                <a:latin typeface="Arial"/>
                <a:cs typeface="Arial"/>
              </a:rPr>
              <a:t>sudo </a:t>
            </a:r>
            <a:r>
              <a:rPr sz="3600" b="1" spc="-5" dirty="0">
                <a:solidFill>
                  <a:srgbClr val="A9432B"/>
                </a:solidFill>
                <a:latin typeface="Arial"/>
                <a:cs typeface="Arial"/>
              </a:rPr>
              <a:t>apt-get update</a:t>
            </a:r>
            <a:r>
              <a:rPr sz="3600" b="1" dirty="0">
                <a:solidFill>
                  <a:srgbClr val="A9432B"/>
                </a:solidFill>
                <a:latin typeface="Arial"/>
                <a:cs typeface="Arial"/>
              </a:rPr>
              <a:t> </a:t>
            </a:r>
            <a:r>
              <a:rPr sz="3600" b="1" spc="-5" dirty="0">
                <a:solidFill>
                  <a:srgbClr val="A9432B"/>
                </a:solidFill>
                <a:latin typeface="Arial"/>
                <a:cs typeface="Arial"/>
              </a:rPr>
              <a:t>-y</a:t>
            </a:r>
            <a:endParaRPr sz="3600">
              <a:latin typeface="Arial"/>
              <a:cs typeface="Arial"/>
            </a:endParaRPr>
          </a:p>
          <a:p>
            <a:pPr marL="465455" indent="-453390">
              <a:lnSpc>
                <a:spcPct val="100000"/>
              </a:lnSpc>
              <a:spcBef>
                <a:spcPts val="400"/>
              </a:spcBef>
              <a:buClr>
                <a:srgbClr val="D16248"/>
              </a:buClr>
              <a:buSzPct val="68055"/>
              <a:buFont typeface="Wingdings"/>
              <a:buChar char=""/>
              <a:tabLst>
                <a:tab pos="465455" algn="l"/>
                <a:tab pos="466090" algn="l"/>
              </a:tabLst>
            </a:pPr>
            <a:r>
              <a:rPr sz="3600" b="1" dirty="0">
                <a:solidFill>
                  <a:srgbClr val="A9432B"/>
                </a:solidFill>
                <a:latin typeface="Arial"/>
                <a:cs typeface="Arial"/>
              </a:rPr>
              <a:t>sudo </a:t>
            </a:r>
            <a:r>
              <a:rPr sz="3600" b="1" spc="-5" dirty="0">
                <a:solidFill>
                  <a:srgbClr val="A9432B"/>
                </a:solidFill>
                <a:latin typeface="Arial"/>
                <a:cs typeface="Arial"/>
              </a:rPr>
              <a:t>apt-get install -y</a:t>
            </a:r>
            <a:r>
              <a:rPr sz="3600" b="1" dirty="0">
                <a:solidFill>
                  <a:srgbClr val="A9432B"/>
                </a:solidFill>
                <a:latin typeface="Arial"/>
                <a:cs typeface="Arial"/>
              </a:rPr>
              <a:t> </a:t>
            </a:r>
            <a:r>
              <a:rPr sz="3600" b="1" spc="-5" dirty="0">
                <a:solidFill>
                  <a:srgbClr val="A9432B"/>
                </a:solidFill>
                <a:latin typeface="Arial"/>
                <a:cs typeface="Arial"/>
              </a:rPr>
              <a:t>leafpad</a:t>
            </a:r>
            <a:endParaRPr sz="3600">
              <a:latin typeface="Arial"/>
              <a:cs typeface="Arial"/>
            </a:endParaRPr>
          </a:p>
        </p:txBody>
      </p:sp>
      <p:sp>
        <p:nvSpPr>
          <p:cNvPr id="3" name="object 3"/>
          <p:cNvSpPr txBox="1">
            <a:spLocks noGrp="1"/>
          </p:cNvSpPr>
          <p:nvPr>
            <p:ph type="title"/>
          </p:nvPr>
        </p:nvSpPr>
        <p:spPr>
          <a:xfrm>
            <a:off x="8457056" y="144526"/>
            <a:ext cx="3348990" cy="574040"/>
          </a:xfrm>
          <a:prstGeom prst="rect">
            <a:avLst/>
          </a:prstGeom>
        </p:spPr>
        <p:txBody>
          <a:bodyPr vert="horz" wrap="square" lIns="0" tIns="12700" rIns="0" bIns="0" rtlCol="0">
            <a:spAutoFit/>
          </a:bodyPr>
          <a:lstStyle/>
          <a:p>
            <a:pPr marL="12700">
              <a:lnSpc>
                <a:spcPct val="100000"/>
              </a:lnSpc>
              <a:spcBef>
                <a:spcPts val="100"/>
              </a:spcBef>
              <a:tabLst>
                <a:tab pos="1330960" algn="l"/>
              </a:tabLst>
            </a:pPr>
            <a:r>
              <a:rPr spc="-5" dirty="0"/>
              <a:t>the	following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1311890" cy="5107940"/>
          </a:xfrm>
          <a:prstGeom prst="rect">
            <a:avLst/>
          </a:prstGeom>
        </p:spPr>
        <p:txBody>
          <a:bodyPr vert="horz" wrap="square" lIns="0" tIns="12700" rIns="0" bIns="0" rtlCol="0">
            <a:spAutoFit/>
          </a:bodyPr>
          <a:lstStyle/>
          <a:p>
            <a:pPr marL="465455" marR="6350" indent="-453390" algn="just">
              <a:lnSpc>
                <a:spcPct val="100000"/>
              </a:lnSpc>
              <a:spcBef>
                <a:spcPts val="100"/>
              </a:spcBef>
              <a:buClr>
                <a:srgbClr val="D16248"/>
              </a:buClr>
              <a:buSzPct val="68181"/>
              <a:buFont typeface="Wingdings"/>
              <a:buChar char=""/>
              <a:tabLst>
                <a:tab pos="466090" algn="l"/>
              </a:tabLst>
            </a:pPr>
            <a:r>
              <a:rPr sz="3300" b="1" spc="-5" dirty="0">
                <a:latin typeface="Arial"/>
                <a:cs typeface="Arial"/>
              </a:rPr>
              <a:t>Using a text editor </a:t>
            </a:r>
            <a:r>
              <a:rPr sz="3300" b="1" spc="-15" dirty="0">
                <a:latin typeface="Arial"/>
                <a:cs typeface="Arial"/>
              </a:rPr>
              <a:t>is </a:t>
            </a:r>
            <a:r>
              <a:rPr sz="3300" b="1" spc="-5" dirty="0">
                <a:latin typeface="Arial"/>
                <a:cs typeface="Arial"/>
              </a:rPr>
              <a:t>crucial </a:t>
            </a:r>
            <a:r>
              <a:rPr sz="3300" b="1" spc="-10" dirty="0">
                <a:latin typeface="Arial"/>
                <a:cs typeface="Arial"/>
              </a:rPr>
              <a:t>while </a:t>
            </a:r>
            <a:r>
              <a:rPr sz="3300" b="1" spc="-5" dirty="0">
                <a:latin typeface="Arial"/>
                <a:cs typeface="Arial"/>
              </a:rPr>
              <a:t>programming.  Therefore, choosing the finest text editor </a:t>
            </a:r>
            <a:r>
              <a:rPr sz="3300" b="1" spc="-15" dirty="0">
                <a:latin typeface="Arial"/>
                <a:cs typeface="Arial"/>
              </a:rPr>
              <a:t>is </a:t>
            </a:r>
            <a:r>
              <a:rPr sz="3300" b="1" spc="-5" dirty="0">
                <a:latin typeface="Arial"/>
                <a:cs typeface="Arial"/>
              </a:rPr>
              <a:t>crucial.  </a:t>
            </a:r>
            <a:r>
              <a:rPr sz="3300" b="1" dirty="0">
                <a:latin typeface="Arial"/>
                <a:cs typeface="Arial"/>
              </a:rPr>
              <a:t>Not </a:t>
            </a:r>
            <a:r>
              <a:rPr sz="3300" b="1" spc="-10" dirty="0">
                <a:latin typeface="Arial"/>
                <a:cs typeface="Arial"/>
              </a:rPr>
              <a:t>only </a:t>
            </a:r>
            <a:r>
              <a:rPr sz="3300" b="1" spc="-5" dirty="0">
                <a:latin typeface="Arial"/>
                <a:cs typeface="Arial"/>
              </a:rPr>
              <a:t>should </a:t>
            </a:r>
            <a:r>
              <a:rPr sz="3300" b="1" dirty="0">
                <a:latin typeface="Arial"/>
                <a:cs typeface="Arial"/>
              </a:rPr>
              <a:t>a text editor </a:t>
            </a:r>
            <a:r>
              <a:rPr sz="3300" b="1" spc="-5" dirty="0">
                <a:latin typeface="Arial"/>
                <a:cs typeface="Arial"/>
              </a:rPr>
              <a:t>be easy </a:t>
            </a:r>
            <a:r>
              <a:rPr sz="3300" b="1" dirty="0">
                <a:latin typeface="Arial"/>
                <a:cs typeface="Arial"/>
              </a:rPr>
              <a:t>to </a:t>
            </a:r>
            <a:r>
              <a:rPr sz="3300" b="1" spc="-5" dirty="0">
                <a:latin typeface="Arial"/>
                <a:cs typeface="Arial"/>
              </a:rPr>
              <a:t>use, but </a:t>
            </a:r>
            <a:r>
              <a:rPr sz="3300" b="1" spc="-10" dirty="0">
                <a:latin typeface="Arial"/>
                <a:cs typeface="Arial"/>
              </a:rPr>
              <a:t>it  </a:t>
            </a:r>
            <a:r>
              <a:rPr sz="3300" b="1" spc="-5" dirty="0">
                <a:latin typeface="Arial"/>
                <a:cs typeface="Arial"/>
              </a:rPr>
              <a:t>should also be practical </a:t>
            </a:r>
            <a:r>
              <a:rPr sz="3300" b="1" dirty="0">
                <a:latin typeface="Arial"/>
                <a:cs typeface="Arial"/>
              </a:rPr>
              <a:t>and </a:t>
            </a:r>
            <a:r>
              <a:rPr sz="3300" b="1" spc="-5" dirty="0">
                <a:latin typeface="Arial"/>
                <a:cs typeface="Arial"/>
              </a:rPr>
              <a:t>enjoyable </a:t>
            </a:r>
            <a:r>
              <a:rPr sz="3300" b="1" dirty="0">
                <a:latin typeface="Arial"/>
                <a:cs typeface="Arial"/>
              </a:rPr>
              <a:t>to </a:t>
            </a:r>
            <a:r>
              <a:rPr sz="3300" b="1" spc="-5" dirty="0">
                <a:latin typeface="Arial"/>
                <a:cs typeface="Arial"/>
              </a:rPr>
              <a:t>use. A text  </a:t>
            </a:r>
            <a:r>
              <a:rPr sz="3300" b="1" dirty="0">
                <a:latin typeface="Arial"/>
                <a:cs typeface="Arial"/>
              </a:rPr>
              <a:t>editor </a:t>
            </a:r>
            <a:r>
              <a:rPr sz="3300" b="1" spc="-5" dirty="0">
                <a:latin typeface="Arial"/>
                <a:cs typeface="Arial"/>
              </a:rPr>
              <a:t>is </a:t>
            </a:r>
            <a:r>
              <a:rPr sz="3300" b="1" dirty="0">
                <a:latin typeface="Arial"/>
                <a:cs typeface="Arial"/>
              </a:rPr>
              <a:t>regarded </a:t>
            </a:r>
            <a:r>
              <a:rPr sz="3300" b="1" spc="-5" dirty="0">
                <a:latin typeface="Arial"/>
                <a:cs typeface="Arial"/>
              </a:rPr>
              <a:t>as </a:t>
            </a:r>
            <a:r>
              <a:rPr sz="3300" b="1" dirty="0">
                <a:latin typeface="Arial"/>
                <a:cs typeface="Arial"/>
              </a:rPr>
              <a:t>being </a:t>
            </a:r>
            <a:r>
              <a:rPr sz="3300" b="1" spc="-5" dirty="0">
                <a:latin typeface="Arial"/>
                <a:cs typeface="Arial"/>
              </a:rPr>
              <a:t>good if it </a:t>
            </a:r>
            <a:r>
              <a:rPr sz="3300" b="1" dirty="0">
                <a:latin typeface="Arial"/>
                <a:cs typeface="Arial"/>
              </a:rPr>
              <a:t>has IDE</a:t>
            </a:r>
            <a:r>
              <a:rPr sz="3300" b="1" spc="-120" dirty="0">
                <a:latin typeface="Arial"/>
                <a:cs typeface="Arial"/>
              </a:rPr>
              <a:t> </a:t>
            </a:r>
            <a:r>
              <a:rPr sz="3300" b="1" dirty="0">
                <a:latin typeface="Arial"/>
                <a:cs typeface="Arial"/>
              </a:rPr>
              <a:t>features.</a:t>
            </a:r>
            <a:endParaRPr sz="3300">
              <a:latin typeface="Arial"/>
              <a:cs typeface="Arial"/>
            </a:endParaRPr>
          </a:p>
          <a:p>
            <a:pPr marL="465455" marR="5080" indent="-453390" algn="just">
              <a:lnSpc>
                <a:spcPct val="100000"/>
              </a:lnSpc>
              <a:spcBef>
                <a:spcPts val="409"/>
              </a:spcBef>
              <a:buClr>
                <a:srgbClr val="D16248"/>
              </a:buClr>
              <a:buSzPct val="68181"/>
              <a:buFont typeface="Wingdings"/>
              <a:buChar char=""/>
              <a:tabLst>
                <a:tab pos="466090" algn="l"/>
              </a:tabLst>
            </a:pPr>
            <a:r>
              <a:rPr sz="3300" b="1" dirty="0">
                <a:latin typeface="Arial"/>
                <a:cs typeface="Arial"/>
              </a:rPr>
              <a:t>The top </a:t>
            </a:r>
            <a:r>
              <a:rPr sz="3300" b="1" spc="-5" dirty="0">
                <a:latin typeface="Arial"/>
                <a:cs typeface="Arial"/>
              </a:rPr>
              <a:t>20 Linux text editors will </a:t>
            </a:r>
            <a:r>
              <a:rPr sz="3300" b="1" spc="-10" dirty="0">
                <a:latin typeface="Arial"/>
                <a:cs typeface="Arial"/>
              </a:rPr>
              <a:t>be </a:t>
            </a:r>
            <a:r>
              <a:rPr sz="3300" b="1" spc="-5" dirty="0">
                <a:latin typeface="Arial"/>
                <a:cs typeface="Arial"/>
              </a:rPr>
              <a:t>covered in this  section. </a:t>
            </a:r>
            <a:r>
              <a:rPr sz="3300" b="1" spc="-15" dirty="0">
                <a:latin typeface="Arial"/>
                <a:cs typeface="Arial"/>
              </a:rPr>
              <a:t>We'll </a:t>
            </a:r>
            <a:r>
              <a:rPr sz="3300" b="1" spc="-5" dirty="0">
                <a:latin typeface="Arial"/>
                <a:cs typeface="Arial"/>
              </a:rPr>
              <a:t>also discuss the most recent text  editors </a:t>
            </a:r>
            <a:r>
              <a:rPr sz="3300" b="1" dirty="0">
                <a:latin typeface="Arial"/>
                <a:cs typeface="Arial"/>
              </a:rPr>
              <a:t>and </a:t>
            </a:r>
            <a:r>
              <a:rPr sz="3300" b="1" spc="-5" dirty="0">
                <a:latin typeface="Arial"/>
                <a:cs typeface="Arial"/>
              </a:rPr>
              <a:t>contrast them with more established ones  like </a:t>
            </a:r>
            <a:r>
              <a:rPr sz="3300" b="1" spc="-35" dirty="0">
                <a:latin typeface="Arial"/>
                <a:cs typeface="Arial"/>
              </a:rPr>
              <a:t>Vi </a:t>
            </a:r>
            <a:r>
              <a:rPr sz="3300" b="1" dirty="0">
                <a:latin typeface="Arial"/>
                <a:cs typeface="Arial"/>
              </a:rPr>
              <a:t>and nano. </a:t>
            </a:r>
            <a:r>
              <a:rPr sz="3300" b="1" spc="-70" dirty="0">
                <a:latin typeface="Arial"/>
                <a:cs typeface="Arial"/>
              </a:rPr>
              <a:t>Your </a:t>
            </a:r>
            <a:r>
              <a:rPr sz="3300" b="1" spc="-5" dirty="0">
                <a:latin typeface="Arial"/>
                <a:cs typeface="Arial"/>
              </a:rPr>
              <a:t>choice </a:t>
            </a:r>
            <a:r>
              <a:rPr sz="3300" b="1" dirty="0">
                <a:latin typeface="Arial"/>
                <a:cs typeface="Arial"/>
              </a:rPr>
              <a:t>of </a:t>
            </a:r>
            <a:r>
              <a:rPr sz="3300" b="1" spc="-5" dirty="0">
                <a:latin typeface="Arial"/>
                <a:cs typeface="Arial"/>
              </a:rPr>
              <a:t>editor will be </a:t>
            </a:r>
            <a:r>
              <a:rPr sz="3300" b="1" dirty="0">
                <a:latin typeface="Arial"/>
                <a:cs typeface="Arial"/>
              </a:rPr>
              <a:t>made  easier with this</a:t>
            </a:r>
            <a:r>
              <a:rPr sz="3300" b="1" spc="-50" dirty="0">
                <a:latin typeface="Arial"/>
                <a:cs typeface="Arial"/>
              </a:rPr>
              <a:t> </a:t>
            </a:r>
            <a:r>
              <a:rPr sz="3300" b="1" spc="-5" dirty="0">
                <a:latin typeface="Arial"/>
                <a:cs typeface="Arial"/>
              </a:rPr>
              <a:t>advice.</a:t>
            </a:r>
            <a:endParaRPr sz="33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2559" y="944384"/>
            <a:ext cx="11092434" cy="480326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97840" y="296926"/>
            <a:ext cx="5198110" cy="391160"/>
          </a:xfrm>
          <a:prstGeom prst="rect">
            <a:avLst/>
          </a:prstGeom>
        </p:spPr>
        <p:txBody>
          <a:bodyPr vert="horz" wrap="square" lIns="0" tIns="12700" rIns="0" bIns="0" rtlCol="0">
            <a:spAutoFit/>
          </a:bodyPr>
          <a:lstStyle/>
          <a:p>
            <a:pPr marL="12700">
              <a:lnSpc>
                <a:spcPct val="100000"/>
              </a:lnSpc>
              <a:spcBef>
                <a:spcPts val="100"/>
              </a:spcBef>
            </a:pPr>
            <a:r>
              <a:rPr sz="2400" dirty="0"/>
              <a:t>It </a:t>
            </a:r>
            <a:r>
              <a:rPr sz="2400" spc="5" dirty="0"/>
              <a:t>will </a:t>
            </a:r>
            <a:r>
              <a:rPr sz="2400" dirty="0"/>
              <a:t>look like </a:t>
            </a:r>
            <a:r>
              <a:rPr sz="2400" spc="-5" dirty="0"/>
              <a:t>the </a:t>
            </a:r>
            <a:r>
              <a:rPr sz="2400" dirty="0"/>
              <a:t>below</a:t>
            </a:r>
            <a:r>
              <a:rPr sz="2400" spc="-165" dirty="0"/>
              <a:t> </a:t>
            </a:r>
            <a:r>
              <a:rPr sz="2400" spc="-5" dirty="0"/>
              <a:t>command:</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883" y="841375"/>
            <a:ext cx="11311255" cy="4964430"/>
          </a:xfrm>
          <a:prstGeom prst="rect">
            <a:avLst/>
          </a:prstGeom>
        </p:spPr>
        <p:txBody>
          <a:bodyPr vert="horz" wrap="square" lIns="0" tIns="12700" rIns="0" bIns="0" rtlCol="0">
            <a:spAutoFit/>
          </a:bodyPr>
          <a:lstStyle/>
          <a:p>
            <a:pPr marL="12700" marR="5080" algn="just">
              <a:lnSpc>
                <a:spcPct val="100000"/>
              </a:lnSpc>
              <a:spcBef>
                <a:spcPts val="100"/>
              </a:spcBef>
            </a:pPr>
            <a:r>
              <a:rPr sz="3600" b="1" spc="-5" dirty="0">
                <a:latin typeface="Arial"/>
                <a:cs typeface="Arial"/>
              </a:rPr>
              <a:t>SED command in </a:t>
            </a:r>
            <a:r>
              <a:rPr sz="3600" b="1" dirty="0">
                <a:latin typeface="Arial"/>
                <a:cs typeface="Arial"/>
              </a:rPr>
              <a:t>UNIX </a:t>
            </a:r>
            <a:r>
              <a:rPr sz="3600" b="1" spc="-5" dirty="0">
                <a:latin typeface="Arial"/>
                <a:cs typeface="Arial"/>
              </a:rPr>
              <a:t>stands for stream editor </a:t>
            </a:r>
            <a:r>
              <a:rPr sz="3600" b="1" dirty="0">
                <a:latin typeface="Arial"/>
                <a:cs typeface="Arial"/>
              </a:rPr>
              <a:t>and  </a:t>
            </a:r>
            <a:r>
              <a:rPr sz="3600" b="1" spc="-5" dirty="0">
                <a:latin typeface="Arial"/>
                <a:cs typeface="Arial"/>
              </a:rPr>
              <a:t>it </a:t>
            </a:r>
            <a:r>
              <a:rPr sz="3600" b="1" dirty="0">
                <a:latin typeface="Arial"/>
                <a:cs typeface="Arial"/>
              </a:rPr>
              <a:t>can perform lots </a:t>
            </a:r>
            <a:r>
              <a:rPr sz="3600" b="1" spc="-5" dirty="0">
                <a:latin typeface="Arial"/>
                <a:cs typeface="Arial"/>
              </a:rPr>
              <a:t>of functions on </a:t>
            </a:r>
            <a:r>
              <a:rPr sz="3600" b="1" dirty="0">
                <a:latin typeface="Arial"/>
                <a:cs typeface="Arial"/>
              </a:rPr>
              <a:t>file </a:t>
            </a:r>
            <a:r>
              <a:rPr sz="3600" b="1" spc="-5" dirty="0">
                <a:latin typeface="Arial"/>
                <a:cs typeface="Arial"/>
              </a:rPr>
              <a:t>like  searching, </a:t>
            </a:r>
            <a:r>
              <a:rPr sz="3600" b="1" dirty="0">
                <a:latin typeface="Arial"/>
                <a:cs typeface="Arial"/>
              </a:rPr>
              <a:t>find and </a:t>
            </a:r>
            <a:r>
              <a:rPr sz="3600" b="1" spc="-5" dirty="0">
                <a:latin typeface="Arial"/>
                <a:cs typeface="Arial"/>
              </a:rPr>
              <a:t>replace, insertion or deletion.  </a:t>
            </a:r>
            <a:r>
              <a:rPr sz="3600" b="1" dirty="0">
                <a:latin typeface="Arial"/>
                <a:cs typeface="Arial"/>
              </a:rPr>
              <a:t>Though most common use </a:t>
            </a:r>
            <a:r>
              <a:rPr sz="3600" b="1" spc="-5" dirty="0">
                <a:latin typeface="Arial"/>
                <a:cs typeface="Arial"/>
              </a:rPr>
              <a:t>of SED command </a:t>
            </a:r>
            <a:r>
              <a:rPr sz="3600" b="1" spc="5" dirty="0">
                <a:latin typeface="Arial"/>
                <a:cs typeface="Arial"/>
              </a:rPr>
              <a:t>in  </a:t>
            </a:r>
            <a:r>
              <a:rPr sz="3600" b="1" spc="-5" dirty="0">
                <a:latin typeface="Arial"/>
                <a:cs typeface="Arial"/>
              </a:rPr>
              <a:t>UNIX is for </a:t>
            </a:r>
            <a:r>
              <a:rPr sz="3600" b="1" dirty="0">
                <a:latin typeface="Arial"/>
                <a:cs typeface="Arial"/>
              </a:rPr>
              <a:t>substitution </a:t>
            </a:r>
            <a:r>
              <a:rPr sz="3600" b="1" spc="-5" dirty="0">
                <a:latin typeface="Arial"/>
                <a:cs typeface="Arial"/>
              </a:rPr>
              <a:t>or for </a:t>
            </a:r>
            <a:r>
              <a:rPr sz="3600" b="1" dirty="0">
                <a:latin typeface="Arial"/>
                <a:cs typeface="Arial"/>
              </a:rPr>
              <a:t>find and </a:t>
            </a:r>
            <a:r>
              <a:rPr sz="3600" b="1" spc="-5" dirty="0">
                <a:latin typeface="Arial"/>
                <a:cs typeface="Arial"/>
              </a:rPr>
              <a:t>replace. By  using SED, you can </a:t>
            </a:r>
            <a:r>
              <a:rPr sz="3600" b="1" dirty="0">
                <a:latin typeface="Arial"/>
                <a:cs typeface="Arial"/>
              </a:rPr>
              <a:t>edit files </a:t>
            </a:r>
            <a:r>
              <a:rPr sz="3600" b="1" spc="-5" dirty="0">
                <a:latin typeface="Arial"/>
                <a:cs typeface="Arial"/>
              </a:rPr>
              <a:t>even </a:t>
            </a:r>
            <a:r>
              <a:rPr sz="3600" b="1" dirty="0">
                <a:latin typeface="Arial"/>
                <a:cs typeface="Arial"/>
              </a:rPr>
              <a:t>without opening  </a:t>
            </a:r>
            <a:r>
              <a:rPr sz="3600" b="1" spc="-5" dirty="0">
                <a:latin typeface="Arial"/>
                <a:cs typeface="Arial"/>
              </a:rPr>
              <a:t>them, which is much quicker way </a:t>
            </a:r>
            <a:r>
              <a:rPr sz="3600" b="1" dirty="0">
                <a:latin typeface="Arial"/>
                <a:cs typeface="Arial"/>
              </a:rPr>
              <a:t>to find and  </a:t>
            </a:r>
            <a:r>
              <a:rPr sz="3600" b="1" spc="-5" dirty="0">
                <a:latin typeface="Arial"/>
                <a:cs typeface="Arial"/>
              </a:rPr>
              <a:t>replace something in </a:t>
            </a:r>
            <a:r>
              <a:rPr sz="3600" b="1" dirty="0">
                <a:latin typeface="Arial"/>
                <a:cs typeface="Arial"/>
              </a:rPr>
              <a:t>file, than </a:t>
            </a:r>
            <a:r>
              <a:rPr sz="3600" b="1" spc="-5" dirty="0">
                <a:latin typeface="Arial"/>
                <a:cs typeface="Arial"/>
              </a:rPr>
              <a:t>first opening </a:t>
            </a:r>
            <a:r>
              <a:rPr sz="3600" b="1" dirty="0">
                <a:latin typeface="Arial"/>
                <a:cs typeface="Arial"/>
              </a:rPr>
              <a:t>that file  </a:t>
            </a:r>
            <a:r>
              <a:rPr sz="3600" b="1" spc="-5" dirty="0">
                <a:latin typeface="Arial"/>
                <a:cs typeface="Arial"/>
              </a:rPr>
              <a:t>in VI Editor </a:t>
            </a:r>
            <a:r>
              <a:rPr sz="3600" b="1" dirty="0">
                <a:latin typeface="Arial"/>
                <a:cs typeface="Arial"/>
              </a:rPr>
              <a:t>and then </a:t>
            </a:r>
            <a:r>
              <a:rPr sz="3600" b="1" spc="-5" dirty="0">
                <a:latin typeface="Arial"/>
                <a:cs typeface="Arial"/>
              </a:rPr>
              <a:t>changing</a:t>
            </a:r>
            <a:r>
              <a:rPr sz="3600" b="1" spc="15" dirty="0">
                <a:latin typeface="Arial"/>
                <a:cs typeface="Arial"/>
              </a:rPr>
              <a:t> </a:t>
            </a:r>
            <a:r>
              <a:rPr sz="3600" b="1" spc="-5" dirty="0">
                <a:latin typeface="Arial"/>
                <a:cs typeface="Arial"/>
              </a:rPr>
              <a:t>it.</a:t>
            </a:r>
            <a:endParaRPr sz="3600">
              <a:latin typeface="Arial"/>
              <a:cs typeface="Arial"/>
            </a:endParaRPr>
          </a:p>
        </p:txBody>
      </p:sp>
      <p:sp>
        <p:nvSpPr>
          <p:cNvPr id="3" name="object 3"/>
          <p:cNvSpPr/>
          <p:nvPr/>
        </p:nvSpPr>
        <p:spPr>
          <a:xfrm>
            <a:off x="1234439" y="262127"/>
            <a:ext cx="9691116" cy="3794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385" y="304291"/>
            <a:ext cx="11196320" cy="1671955"/>
          </a:xfrm>
          <a:prstGeom prst="rect">
            <a:avLst/>
          </a:prstGeom>
        </p:spPr>
        <p:txBody>
          <a:bodyPr vert="horz" wrap="square" lIns="0" tIns="12700" rIns="0" bIns="0" rtlCol="0">
            <a:spAutoFit/>
          </a:bodyPr>
          <a:lstStyle/>
          <a:p>
            <a:pPr marL="464820" marR="5080" indent="-452755" algn="just">
              <a:lnSpc>
                <a:spcPct val="100000"/>
              </a:lnSpc>
              <a:spcBef>
                <a:spcPts val="100"/>
              </a:spcBef>
              <a:buClr>
                <a:srgbClr val="D16248"/>
              </a:buClr>
              <a:buSzPct val="68055"/>
              <a:buFont typeface="Wingdings"/>
              <a:buChar char=""/>
              <a:tabLst>
                <a:tab pos="465455" algn="l"/>
              </a:tabLst>
            </a:pPr>
            <a:r>
              <a:rPr sz="3600" b="1" spc="-5" dirty="0">
                <a:latin typeface="Arial"/>
                <a:cs typeface="Arial"/>
              </a:rPr>
              <a:t>SED </a:t>
            </a:r>
            <a:r>
              <a:rPr sz="3600" b="1" dirty="0">
                <a:latin typeface="Arial"/>
                <a:cs typeface="Arial"/>
              </a:rPr>
              <a:t>is </a:t>
            </a:r>
            <a:r>
              <a:rPr sz="3600" b="1" spc="-5" dirty="0">
                <a:latin typeface="Arial"/>
                <a:cs typeface="Arial"/>
              </a:rPr>
              <a:t>a </a:t>
            </a:r>
            <a:r>
              <a:rPr sz="3600" b="1" dirty="0">
                <a:latin typeface="Arial"/>
                <a:cs typeface="Arial"/>
              </a:rPr>
              <a:t>powerful </a:t>
            </a:r>
            <a:r>
              <a:rPr sz="3600" b="1" spc="-5" dirty="0">
                <a:latin typeface="Arial"/>
                <a:cs typeface="Arial"/>
              </a:rPr>
              <a:t>text stream </a:t>
            </a:r>
            <a:r>
              <a:rPr sz="3600" b="1" spc="-30" dirty="0">
                <a:latin typeface="Arial"/>
                <a:cs typeface="Arial"/>
              </a:rPr>
              <a:t>editor. </a:t>
            </a:r>
            <a:r>
              <a:rPr sz="3600" b="1" spc="-5" dirty="0">
                <a:latin typeface="Arial"/>
                <a:cs typeface="Arial"/>
              </a:rPr>
              <a:t>Can </a:t>
            </a:r>
            <a:r>
              <a:rPr sz="3600" b="1" spc="5" dirty="0">
                <a:latin typeface="Arial"/>
                <a:cs typeface="Arial"/>
              </a:rPr>
              <a:t>do  </a:t>
            </a:r>
            <a:r>
              <a:rPr sz="3600" b="1" spc="-5" dirty="0">
                <a:latin typeface="Arial"/>
                <a:cs typeface="Arial"/>
              </a:rPr>
              <a:t>insertion, </a:t>
            </a:r>
            <a:r>
              <a:rPr sz="3600" b="1" dirty="0">
                <a:latin typeface="Arial"/>
                <a:cs typeface="Arial"/>
              </a:rPr>
              <a:t>deletion, search and </a:t>
            </a:r>
            <a:r>
              <a:rPr sz="3600" b="1" spc="-5" dirty="0">
                <a:latin typeface="Arial"/>
                <a:cs typeface="Arial"/>
              </a:rPr>
              <a:t>replace  (substitution).</a:t>
            </a:r>
            <a:endParaRPr sz="3600">
              <a:latin typeface="Arial"/>
              <a:cs typeface="Arial"/>
            </a:endParaRPr>
          </a:p>
        </p:txBody>
      </p:sp>
      <p:sp>
        <p:nvSpPr>
          <p:cNvPr id="3" name="object 3"/>
          <p:cNvSpPr txBox="1"/>
          <p:nvPr/>
        </p:nvSpPr>
        <p:spPr>
          <a:xfrm>
            <a:off x="367385" y="2000758"/>
            <a:ext cx="4131310" cy="574040"/>
          </a:xfrm>
          <a:prstGeom prst="rect">
            <a:avLst/>
          </a:prstGeom>
        </p:spPr>
        <p:txBody>
          <a:bodyPr vert="horz" wrap="square" lIns="0" tIns="12700" rIns="0" bIns="0" rtlCol="0">
            <a:spAutoFit/>
          </a:bodyPr>
          <a:lstStyle/>
          <a:p>
            <a:pPr marL="464820" indent="-452755">
              <a:lnSpc>
                <a:spcPct val="100000"/>
              </a:lnSpc>
              <a:spcBef>
                <a:spcPts val="100"/>
              </a:spcBef>
              <a:buClr>
                <a:srgbClr val="D16248"/>
              </a:buClr>
              <a:buSzPct val="68055"/>
              <a:buFont typeface="Wingdings"/>
              <a:buChar char=""/>
              <a:tabLst>
                <a:tab pos="464820" algn="l"/>
                <a:tab pos="465455" algn="l"/>
                <a:tab pos="1958975" algn="l"/>
              </a:tabLst>
            </a:pPr>
            <a:r>
              <a:rPr sz="3600" b="1" spc="-5" dirty="0">
                <a:latin typeface="Arial"/>
                <a:cs typeface="Arial"/>
              </a:rPr>
              <a:t>SED	command</a:t>
            </a:r>
            <a:endParaRPr sz="3600">
              <a:latin typeface="Arial"/>
              <a:cs typeface="Arial"/>
            </a:endParaRPr>
          </a:p>
        </p:txBody>
      </p:sp>
      <p:sp>
        <p:nvSpPr>
          <p:cNvPr id="4" name="object 4"/>
          <p:cNvSpPr txBox="1"/>
          <p:nvPr/>
        </p:nvSpPr>
        <p:spPr>
          <a:xfrm>
            <a:off x="5025390" y="2000758"/>
            <a:ext cx="1925955" cy="574040"/>
          </a:xfrm>
          <a:prstGeom prst="rect">
            <a:avLst/>
          </a:prstGeom>
        </p:spPr>
        <p:txBody>
          <a:bodyPr vert="horz" wrap="square" lIns="0" tIns="12700" rIns="0" bIns="0" rtlCol="0">
            <a:spAutoFit/>
          </a:bodyPr>
          <a:lstStyle/>
          <a:p>
            <a:pPr marL="12700">
              <a:lnSpc>
                <a:spcPct val="100000"/>
              </a:lnSpc>
              <a:spcBef>
                <a:spcPts val="100"/>
              </a:spcBef>
              <a:tabLst>
                <a:tab pos="972185" algn="l"/>
              </a:tabLst>
            </a:pPr>
            <a:r>
              <a:rPr sz="3600" b="1" spc="5" dirty="0">
                <a:latin typeface="Arial"/>
                <a:cs typeface="Arial"/>
              </a:rPr>
              <a:t>i</a:t>
            </a:r>
            <a:r>
              <a:rPr sz="3600" b="1" dirty="0">
                <a:latin typeface="Arial"/>
                <a:cs typeface="Arial"/>
              </a:rPr>
              <a:t>n	unix</a:t>
            </a:r>
            <a:endParaRPr sz="3600">
              <a:latin typeface="Arial"/>
              <a:cs typeface="Arial"/>
            </a:endParaRPr>
          </a:p>
        </p:txBody>
      </p:sp>
      <p:sp>
        <p:nvSpPr>
          <p:cNvPr id="5" name="object 5"/>
          <p:cNvSpPr txBox="1"/>
          <p:nvPr/>
        </p:nvSpPr>
        <p:spPr>
          <a:xfrm>
            <a:off x="5228082" y="2000758"/>
            <a:ext cx="4231005" cy="1123315"/>
          </a:xfrm>
          <a:prstGeom prst="rect">
            <a:avLst/>
          </a:prstGeom>
        </p:spPr>
        <p:txBody>
          <a:bodyPr vert="horz" wrap="square" lIns="0" tIns="12700" rIns="0" bIns="0" rtlCol="0">
            <a:spAutoFit/>
          </a:bodyPr>
          <a:lstStyle/>
          <a:p>
            <a:pPr marL="12700" marR="5080" indent="2250440">
              <a:lnSpc>
                <a:spcPct val="100000"/>
              </a:lnSpc>
              <a:spcBef>
                <a:spcPts val="100"/>
              </a:spcBef>
              <a:tabLst>
                <a:tab pos="1760220" algn="l"/>
                <a:tab pos="2388235" algn="l"/>
              </a:tabLst>
            </a:pPr>
            <a:r>
              <a:rPr sz="3600" b="1" spc="-5" dirty="0">
                <a:latin typeface="Arial"/>
                <a:cs typeface="Arial"/>
              </a:rPr>
              <a:t>supp</a:t>
            </a:r>
            <a:r>
              <a:rPr sz="3600" b="1" spc="-20" dirty="0">
                <a:latin typeface="Arial"/>
                <a:cs typeface="Arial"/>
              </a:rPr>
              <a:t>o</a:t>
            </a:r>
            <a:r>
              <a:rPr sz="3600" b="1" spc="-5" dirty="0">
                <a:latin typeface="Arial"/>
                <a:cs typeface="Arial"/>
              </a:rPr>
              <a:t>rts  </a:t>
            </a:r>
            <a:r>
              <a:rPr sz="3600" b="1" dirty="0">
                <a:latin typeface="Arial"/>
                <a:cs typeface="Arial"/>
              </a:rPr>
              <a:t>allows	</a:t>
            </a:r>
            <a:r>
              <a:rPr sz="3600" b="1" spc="-5" dirty="0">
                <a:latin typeface="Arial"/>
                <a:cs typeface="Arial"/>
              </a:rPr>
              <a:t>it	</a:t>
            </a:r>
            <a:r>
              <a:rPr sz="3600" b="1" dirty="0">
                <a:latin typeface="Arial"/>
                <a:cs typeface="Arial"/>
              </a:rPr>
              <a:t>perform</a:t>
            </a:r>
            <a:endParaRPr sz="3600">
              <a:latin typeface="Arial"/>
              <a:cs typeface="Arial"/>
            </a:endParaRPr>
          </a:p>
        </p:txBody>
      </p:sp>
      <p:sp>
        <p:nvSpPr>
          <p:cNvPr id="6" name="object 6"/>
          <p:cNvSpPr txBox="1"/>
          <p:nvPr/>
        </p:nvSpPr>
        <p:spPr>
          <a:xfrm>
            <a:off x="9681464" y="2000758"/>
            <a:ext cx="1881505" cy="1123315"/>
          </a:xfrm>
          <a:prstGeom prst="rect">
            <a:avLst/>
          </a:prstGeom>
        </p:spPr>
        <p:txBody>
          <a:bodyPr vert="horz" wrap="square" lIns="0" tIns="12700" rIns="0" bIns="0" rtlCol="0">
            <a:spAutoFit/>
          </a:bodyPr>
          <a:lstStyle/>
          <a:p>
            <a:pPr marL="12700" marR="5080" indent="306070">
              <a:lnSpc>
                <a:spcPct val="100000"/>
              </a:lnSpc>
              <a:spcBef>
                <a:spcPts val="100"/>
              </a:spcBef>
            </a:pPr>
            <a:r>
              <a:rPr sz="3600" b="1" spc="-5" dirty="0">
                <a:latin typeface="Arial"/>
                <a:cs typeface="Arial"/>
              </a:rPr>
              <a:t>regular  </a:t>
            </a:r>
            <a:r>
              <a:rPr sz="3600" b="1" dirty="0">
                <a:latin typeface="Arial"/>
                <a:cs typeface="Arial"/>
              </a:rPr>
              <a:t>comp</a:t>
            </a:r>
            <a:r>
              <a:rPr sz="3600" b="1" spc="-15" dirty="0">
                <a:latin typeface="Arial"/>
                <a:cs typeface="Arial"/>
              </a:rPr>
              <a:t>l</a:t>
            </a:r>
            <a:r>
              <a:rPr sz="3600" b="1" dirty="0">
                <a:latin typeface="Arial"/>
                <a:cs typeface="Arial"/>
              </a:rPr>
              <a:t>ex</a:t>
            </a:r>
            <a:endParaRPr sz="3600">
              <a:latin typeface="Arial"/>
              <a:cs typeface="Arial"/>
            </a:endParaRPr>
          </a:p>
        </p:txBody>
      </p:sp>
      <p:sp>
        <p:nvSpPr>
          <p:cNvPr id="7" name="object 7"/>
          <p:cNvSpPr txBox="1"/>
          <p:nvPr/>
        </p:nvSpPr>
        <p:spPr>
          <a:xfrm>
            <a:off x="820013" y="2549474"/>
            <a:ext cx="4084320" cy="1123315"/>
          </a:xfrm>
          <a:prstGeom prst="rect">
            <a:avLst/>
          </a:prstGeom>
        </p:spPr>
        <p:txBody>
          <a:bodyPr vert="horz" wrap="square" lIns="0" tIns="12700" rIns="0" bIns="0" rtlCol="0">
            <a:spAutoFit/>
          </a:bodyPr>
          <a:lstStyle/>
          <a:p>
            <a:pPr marL="12700" marR="5080">
              <a:lnSpc>
                <a:spcPct val="100000"/>
              </a:lnSpc>
              <a:spcBef>
                <a:spcPts val="100"/>
              </a:spcBef>
              <a:tabLst>
                <a:tab pos="2775585" algn="l"/>
              </a:tabLst>
            </a:pPr>
            <a:r>
              <a:rPr sz="3600" b="1" dirty="0">
                <a:latin typeface="Arial"/>
                <a:cs typeface="Arial"/>
              </a:rPr>
              <a:t>express</a:t>
            </a:r>
            <a:r>
              <a:rPr sz="3600" b="1" spc="-15" dirty="0">
                <a:latin typeface="Arial"/>
                <a:cs typeface="Arial"/>
              </a:rPr>
              <a:t>i</a:t>
            </a:r>
            <a:r>
              <a:rPr sz="3600" b="1" dirty="0">
                <a:latin typeface="Arial"/>
                <a:cs typeface="Arial"/>
              </a:rPr>
              <a:t>on	w</a:t>
            </a:r>
            <a:r>
              <a:rPr sz="3600" b="1" spc="-15" dirty="0">
                <a:latin typeface="Arial"/>
                <a:cs typeface="Arial"/>
              </a:rPr>
              <a:t>h</a:t>
            </a:r>
            <a:r>
              <a:rPr sz="3600" b="1" dirty="0">
                <a:latin typeface="Arial"/>
                <a:cs typeface="Arial"/>
              </a:rPr>
              <a:t>ich  </a:t>
            </a:r>
            <a:r>
              <a:rPr sz="3600" b="1" spc="-5" dirty="0">
                <a:latin typeface="Arial"/>
                <a:cs typeface="Arial"/>
              </a:rPr>
              <a:t>pattern</a:t>
            </a:r>
            <a:r>
              <a:rPr sz="3600" b="1" spc="-15" dirty="0">
                <a:latin typeface="Arial"/>
                <a:cs typeface="Arial"/>
              </a:rPr>
              <a:t> </a:t>
            </a:r>
            <a:r>
              <a:rPr sz="3600" b="1" spc="-5" dirty="0">
                <a:latin typeface="Arial"/>
                <a:cs typeface="Arial"/>
              </a:rPr>
              <a:t>matching.</a:t>
            </a:r>
            <a:endParaRPr sz="36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AB39-B051-E67C-5095-A7C767C3C543}"/>
              </a:ext>
            </a:extLst>
          </p:cNvPr>
          <p:cNvSpPr>
            <a:spLocks noGrp="1"/>
          </p:cNvSpPr>
          <p:nvPr>
            <p:ph type="ctrTitle"/>
          </p:nvPr>
        </p:nvSpPr>
        <p:spPr/>
        <p:txBody>
          <a:bodyPr>
            <a:normAutofit fontScale="90000"/>
          </a:bodyPr>
          <a:lstStyle/>
          <a:p>
            <a:r>
              <a:rPr lang="en-US" dirty="0">
                <a:solidFill>
                  <a:srgbClr val="000000"/>
                </a:solidFill>
                <a:latin typeface="docs-Roboto"/>
              </a:rPr>
              <a:t>Nano, Pico</a:t>
            </a:r>
            <a:r>
              <a:rPr lang="en-US" b="0" i="0" dirty="0">
                <a:solidFill>
                  <a:srgbClr val="000000"/>
                </a:solidFill>
                <a:effectLst/>
                <a:latin typeface="docs-Roboto"/>
              </a:rPr>
              <a:t> and other Linux </a:t>
            </a:r>
            <a:r>
              <a:rPr lang="en-US" b="0" i="0" dirty="0" err="1">
                <a:solidFill>
                  <a:srgbClr val="000000"/>
                </a:solidFill>
                <a:effectLst/>
                <a:latin typeface="docs-Roboto"/>
              </a:rPr>
              <a:t>editors,"sed</a:t>
            </a:r>
            <a:r>
              <a:rPr lang="en-US" b="0" i="0" dirty="0">
                <a:solidFill>
                  <a:srgbClr val="000000"/>
                </a:solidFill>
                <a:effectLst/>
                <a:latin typeface="docs-Roboto"/>
              </a:rPr>
              <a:t>" Command</a:t>
            </a:r>
            <a:endParaRPr lang="en-IN" dirty="0"/>
          </a:p>
        </p:txBody>
      </p:sp>
      <p:sp>
        <p:nvSpPr>
          <p:cNvPr id="3" name="Subtitle 2">
            <a:extLst>
              <a:ext uri="{FF2B5EF4-FFF2-40B4-BE49-F238E27FC236}">
                <a16:creationId xmlns:a16="http://schemas.microsoft.com/office/drawing/2014/main" id="{D05ADA32-B16C-2E66-0C52-5A7824EBCE1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90221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C598-5498-E9EF-101E-2FB414715ED1}"/>
              </a:ext>
            </a:extLst>
          </p:cNvPr>
          <p:cNvSpPr>
            <a:spLocks noGrp="1"/>
          </p:cNvSpPr>
          <p:nvPr>
            <p:ph type="title"/>
          </p:nvPr>
        </p:nvSpPr>
        <p:spPr/>
        <p:txBody>
          <a:bodyPr/>
          <a:lstStyle/>
          <a:p>
            <a:r>
              <a:rPr lang="en-US" dirty="0"/>
              <a:t>Nano Editor</a:t>
            </a:r>
            <a:endParaRPr lang="en-IN" dirty="0"/>
          </a:p>
        </p:txBody>
      </p:sp>
      <p:sp>
        <p:nvSpPr>
          <p:cNvPr id="3" name="Content Placeholder 2">
            <a:extLst>
              <a:ext uri="{FF2B5EF4-FFF2-40B4-BE49-F238E27FC236}">
                <a16:creationId xmlns:a16="http://schemas.microsoft.com/office/drawing/2014/main" id="{83546DAB-CB0B-6B4E-B8A7-AC1A77ADC419}"/>
              </a:ext>
            </a:extLst>
          </p:cNvPr>
          <p:cNvSpPr>
            <a:spLocks noGrp="1"/>
          </p:cNvSpPr>
          <p:nvPr>
            <p:ph idx="1"/>
          </p:nvPr>
        </p:nvSpPr>
        <p:spPr/>
        <p:txBody>
          <a:bodyPr>
            <a:normAutofit/>
          </a:bodyPr>
          <a:lstStyle/>
          <a:p>
            <a:pPr marL="457200" indent="-457200">
              <a:buFont typeface="Arial" panose="020B0604020202020204" pitchFamily="34" charset="0"/>
              <a:buChar char="•"/>
            </a:pPr>
            <a:r>
              <a:rPr lang="en-US" b="0" dirty="0">
                <a:solidFill>
                  <a:schemeClr val="tx1"/>
                </a:solidFill>
              </a:rPr>
              <a:t>Pico (available on modern Linux systems as nano) is a simple, display-oriented text editor. </a:t>
            </a:r>
          </a:p>
          <a:p>
            <a:pPr marL="457200" indent="-457200">
              <a:buFont typeface="Arial" panose="020B0604020202020204" pitchFamily="34" charset="0"/>
              <a:buChar char="•"/>
            </a:pPr>
            <a:r>
              <a:rPr lang="en-US" b="0" dirty="0">
                <a:solidFill>
                  <a:schemeClr val="tx1"/>
                </a:solidFill>
              </a:rPr>
              <a:t>The nano editor is designed to emulate the functionality and ease-of-use of the UW Pico text editor.</a:t>
            </a:r>
          </a:p>
          <a:p>
            <a:pPr marL="457200" indent="-457200">
              <a:buFont typeface="Arial" panose="020B0604020202020204" pitchFamily="34" charset="0"/>
              <a:buChar char="•"/>
            </a:pPr>
            <a:r>
              <a:rPr lang="en-US" b="0" i="0" dirty="0">
                <a:solidFill>
                  <a:srgbClr val="404040"/>
                </a:solidFill>
                <a:effectLst/>
                <a:latin typeface="Figtree"/>
              </a:rPr>
              <a:t>Nano editor also shows important keyboard shortcuts you need to use for editing at the bottom of the editor. This way you won’t get stuck at </a:t>
            </a:r>
            <a:r>
              <a:rPr lang="en-US" b="0" i="0" u="none" strike="noStrike" dirty="0">
                <a:effectLst/>
                <a:latin typeface="Figtree"/>
                <a:hlinkClick r:id="rId2"/>
              </a:rPr>
              <a:t>exiting the editor like Vim</a:t>
            </a:r>
            <a:r>
              <a:rPr lang="en-US" b="0" i="0" dirty="0">
                <a:solidFill>
                  <a:srgbClr val="404040"/>
                </a:solidFill>
                <a:effectLst/>
                <a:latin typeface="Figtree"/>
              </a:rPr>
              <a:t>.</a:t>
            </a:r>
          </a:p>
          <a:p>
            <a:pPr marL="457200" indent="-457200" algn="l">
              <a:buFont typeface="Arial" panose="020B0604020202020204" pitchFamily="34" charset="0"/>
              <a:buChar char="•"/>
            </a:pPr>
            <a:r>
              <a:rPr lang="en-US" b="0" i="0" dirty="0">
                <a:solidFill>
                  <a:srgbClr val="404040"/>
                </a:solidFill>
                <a:effectLst/>
                <a:latin typeface="Figtree"/>
              </a:rPr>
              <a:t>You should get familiar with the symbols in Nano.</a:t>
            </a:r>
          </a:p>
          <a:p>
            <a:pPr marL="742950" lvl="1" indent="-285750">
              <a:buFont typeface="Arial" panose="020B0604020202020204" pitchFamily="34" charset="0"/>
              <a:buChar char="•"/>
            </a:pPr>
            <a:r>
              <a:rPr lang="en-US" b="0" i="0" dirty="0">
                <a:solidFill>
                  <a:srgbClr val="404040"/>
                </a:solidFill>
                <a:effectLst/>
                <a:latin typeface="Figtree"/>
              </a:rPr>
              <a:t>The caret symbol (^) means Ctrl key</a:t>
            </a:r>
          </a:p>
          <a:p>
            <a:pPr marL="742950" lvl="1" indent="-285750">
              <a:buFont typeface="Arial" panose="020B0604020202020204" pitchFamily="34" charset="0"/>
              <a:buChar char="•"/>
            </a:pPr>
            <a:r>
              <a:rPr lang="en-US" b="0" i="0" dirty="0">
                <a:solidFill>
                  <a:srgbClr val="404040"/>
                </a:solidFill>
                <a:effectLst/>
                <a:latin typeface="Figtree"/>
              </a:rPr>
              <a:t>The M character mean the Alt key</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CA090C4A-8B88-7B77-CD24-4930C984C489}"/>
                  </a:ext>
                </a:extLst>
              </p:cNvPr>
              <p:cNvGraphicFramePr>
                <a:graphicFrameLocks noChangeAspect="1"/>
              </p:cNvGraphicFramePr>
              <p:nvPr/>
            </p:nvGraphicFramePr>
            <p:xfrm>
              <a:off x="-1572126" y="-2571750"/>
              <a:ext cx="3048000" cy="1714500"/>
            </p:xfrm>
            <a:graphic>
              <a:graphicData uri="http://schemas.microsoft.com/office/powerpoint/2016/slidezoom">
                <pslz:sldZm>
                  <pslz:sldZmObj sldId="310" cId="348735933">
                    <pslz:zmPr id="{6633917A-5209-4B1D-A55B-1FA184068B90}"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4" action="ppaction://hlinksldjump"/>
                <a:extLst>
                  <a:ext uri="{FF2B5EF4-FFF2-40B4-BE49-F238E27FC236}">
                    <a16:creationId xmlns:a16="http://schemas.microsoft.com/office/drawing/2014/main" id="{CA090C4A-8B88-7B77-CD24-4930C984C489}"/>
                  </a:ext>
                </a:extLst>
              </p:cNvPr>
              <p:cNvPicPr>
                <a:picLocks noGrp="1" noRot="1" noChangeAspect="1" noMove="1" noResize="1" noEditPoints="1" noAdjustHandles="1" noChangeArrowheads="1" noChangeShapeType="1"/>
              </p:cNvPicPr>
              <p:nvPr/>
            </p:nvPicPr>
            <p:blipFill>
              <a:blip r:embed="rId3"/>
              <a:stretch>
                <a:fillRect/>
              </a:stretch>
            </p:blipFill>
            <p:spPr>
              <a:xfrm>
                <a:off x="-1572126" y="-257175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4873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C598-5498-E9EF-101E-2FB414715ED1}"/>
              </a:ext>
            </a:extLst>
          </p:cNvPr>
          <p:cNvSpPr>
            <a:spLocks noGrp="1"/>
          </p:cNvSpPr>
          <p:nvPr>
            <p:ph type="title"/>
          </p:nvPr>
        </p:nvSpPr>
        <p:spPr/>
        <p:txBody>
          <a:bodyPr/>
          <a:lstStyle/>
          <a:p>
            <a:r>
              <a:rPr lang="en-US" dirty="0"/>
              <a:t>Nano Editor</a:t>
            </a:r>
            <a:endParaRPr lang="en-IN" dirty="0"/>
          </a:p>
        </p:txBody>
      </p:sp>
      <p:sp>
        <p:nvSpPr>
          <p:cNvPr id="3" name="Content Placeholder 2">
            <a:extLst>
              <a:ext uri="{FF2B5EF4-FFF2-40B4-BE49-F238E27FC236}">
                <a16:creationId xmlns:a16="http://schemas.microsoft.com/office/drawing/2014/main" id="{83546DAB-CB0B-6B4E-B8A7-AC1A77ADC419}"/>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b="0" i="0" dirty="0">
                <a:solidFill>
                  <a:srgbClr val="404040"/>
                </a:solidFill>
                <a:effectLst/>
                <a:latin typeface="Figtree"/>
              </a:rPr>
              <a:t>You can open a file for editing in Nano like this:</a:t>
            </a:r>
          </a:p>
          <a:p>
            <a:pPr marL="742950" lvl="1" indent="-285750">
              <a:buFont typeface="Arial" panose="020B0604020202020204" pitchFamily="34" charset="0"/>
              <a:buChar char="•"/>
            </a:pPr>
            <a:r>
              <a:rPr lang="en-US" b="0" i="0" dirty="0">
                <a:solidFill>
                  <a:srgbClr val="404040"/>
                </a:solidFill>
                <a:effectLst/>
                <a:latin typeface="Figtree"/>
              </a:rPr>
              <a:t>nano </a:t>
            </a:r>
            <a:r>
              <a:rPr lang="en-US" b="0" i="0" dirty="0" err="1">
                <a:solidFill>
                  <a:srgbClr val="404040"/>
                </a:solidFill>
                <a:effectLst/>
                <a:latin typeface="Figtree"/>
              </a:rPr>
              <a:t>my_file</a:t>
            </a:r>
            <a:endParaRPr lang="en-US" b="0" i="0" dirty="0">
              <a:solidFill>
                <a:srgbClr val="404040"/>
              </a:solidFill>
              <a:effectLst/>
              <a:latin typeface="Figtree"/>
            </a:endParaRPr>
          </a:p>
          <a:p>
            <a:pPr marL="457200" indent="-457200">
              <a:buFont typeface="Arial" panose="020B0604020202020204" pitchFamily="34" charset="0"/>
              <a:buChar char="•"/>
            </a:pPr>
            <a:r>
              <a:rPr lang="en-US" b="0" i="0" dirty="0">
                <a:solidFill>
                  <a:srgbClr val="404040"/>
                </a:solidFill>
                <a:effectLst/>
                <a:latin typeface="Figtree"/>
              </a:rPr>
              <a:t>There are no special insert mode or anything of that sort. It is almost like using a regular text editor, at least for writing and editing.</a:t>
            </a:r>
            <a:endParaRPr lang="en-US" dirty="0">
              <a:solidFill>
                <a:srgbClr val="404040"/>
              </a:solidFill>
              <a:latin typeface="Figtree"/>
            </a:endParaRPr>
          </a:p>
          <a:p>
            <a:pPr marL="457200" indent="-457200">
              <a:buFont typeface="Arial" panose="020B0604020202020204" pitchFamily="34" charset="0"/>
              <a:buChar char="•"/>
            </a:pPr>
            <a:r>
              <a:rPr lang="en-US" b="0" i="0" dirty="0">
                <a:solidFill>
                  <a:srgbClr val="404040"/>
                </a:solidFill>
                <a:effectLst/>
                <a:latin typeface="Figtree"/>
              </a:rPr>
              <a:t>Mouse click doesn’t work here. Use the arrow keys to move up and down, left and right.</a:t>
            </a:r>
          </a:p>
          <a:p>
            <a:pPr marL="457200" indent="-457200">
              <a:buFont typeface="Arial" panose="020B0604020202020204" pitchFamily="34" charset="0"/>
              <a:buChar char="•"/>
            </a:pPr>
            <a:r>
              <a:rPr lang="en-US" dirty="0">
                <a:solidFill>
                  <a:srgbClr val="404040"/>
                </a:solidFill>
                <a:latin typeface="Figtree"/>
              </a:rPr>
              <a:t>Keys to navigate </a:t>
            </a:r>
          </a:p>
          <a:p>
            <a:pPr marL="742950" lvl="1" indent="-285750">
              <a:buFont typeface="Arial" panose="020B0604020202020204" pitchFamily="34" charset="0"/>
              <a:buChar char="•"/>
            </a:pPr>
            <a:r>
              <a:rPr lang="en-US" dirty="0">
                <a:solidFill>
                  <a:srgbClr val="404040"/>
                </a:solidFill>
                <a:latin typeface="Figtree"/>
              </a:rPr>
              <a:t>^A -&gt; </a:t>
            </a:r>
            <a:r>
              <a:rPr lang="en-US" b="0" i="0" dirty="0">
                <a:solidFill>
                  <a:srgbClr val="404040"/>
                </a:solidFill>
                <a:effectLst/>
                <a:latin typeface="Figtree"/>
              </a:rPr>
              <a:t>move to the beginning of a line</a:t>
            </a:r>
            <a:endParaRPr lang="en-US" dirty="0">
              <a:solidFill>
                <a:srgbClr val="404040"/>
              </a:solidFill>
              <a:latin typeface="Figtree"/>
            </a:endParaRPr>
          </a:p>
          <a:p>
            <a:pPr marL="742950" lvl="1" indent="-285750">
              <a:buFont typeface="Arial" panose="020B0604020202020204" pitchFamily="34" charset="0"/>
              <a:buChar char="•"/>
            </a:pPr>
            <a:r>
              <a:rPr lang="en-US" b="0" i="0" dirty="0">
                <a:solidFill>
                  <a:srgbClr val="404040"/>
                </a:solidFill>
                <a:effectLst/>
                <a:latin typeface="Figtree"/>
              </a:rPr>
              <a:t>^E -&gt; move to the end of a line</a:t>
            </a:r>
          </a:p>
          <a:p>
            <a:pPr marL="742950" lvl="1" indent="-285750">
              <a:buFont typeface="Arial" panose="020B0604020202020204" pitchFamily="34" charset="0"/>
              <a:buChar char="•"/>
            </a:pPr>
            <a:r>
              <a:rPr lang="en-US" b="0" i="0" dirty="0">
                <a:solidFill>
                  <a:srgbClr val="404040"/>
                </a:solidFill>
                <a:effectLst/>
                <a:latin typeface="Figtree"/>
              </a:rPr>
              <a:t> ^Y -&gt; Page Up </a:t>
            </a:r>
            <a:endParaRPr lang="en-US" dirty="0">
              <a:solidFill>
                <a:srgbClr val="404040"/>
              </a:solidFill>
              <a:latin typeface="Figtree"/>
            </a:endParaRPr>
          </a:p>
          <a:p>
            <a:pPr marL="742950" lvl="1" indent="-285750">
              <a:buFont typeface="Arial" panose="020B0604020202020204" pitchFamily="34" charset="0"/>
              <a:buChar char="•"/>
            </a:pPr>
            <a:r>
              <a:rPr lang="en-US" dirty="0">
                <a:solidFill>
                  <a:srgbClr val="404040"/>
                </a:solidFill>
                <a:latin typeface="Figtree"/>
              </a:rPr>
              <a:t>^</a:t>
            </a:r>
            <a:r>
              <a:rPr lang="en-US" b="0" i="0" dirty="0">
                <a:solidFill>
                  <a:srgbClr val="404040"/>
                </a:solidFill>
                <a:effectLst/>
                <a:latin typeface="Figtree"/>
              </a:rPr>
              <a:t>V -&gt; Page Down keys</a:t>
            </a:r>
          </a:p>
        </p:txBody>
      </p:sp>
    </p:spTree>
    <p:extLst>
      <p:ext uri="{BB962C8B-B14F-4D97-AF65-F5344CB8AC3E}">
        <p14:creationId xmlns:p14="http://schemas.microsoft.com/office/powerpoint/2010/main" val="8878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C598-5498-E9EF-101E-2FB414715ED1}"/>
              </a:ext>
            </a:extLst>
          </p:cNvPr>
          <p:cNvSpPr>
            <a:spLocks noGrp="1"/>
          </p:cNvSpPr>
          <p:nvPr>
            <p:ph type="title"/>
          </p:nvPr>
        </p:nvSpPr>
        <p:spPr>
          <a:xfrm>
            <a:off x="838200" y="380891"/>
            <a:ext cx="10515600" cy="1325563"/>
          </a:xfrm>
        </p:spPr>
        <p:txBody>
          <a:bodyPr/>
          <a:lstStyle/>
          <a:p>
            <a:r>
              <a:rPr lang="en-US" dirty="0"/>
              <a:t>Nano Editor</a:t>
            </a:r>
            <a:endParaRPr lang="en-IN" dirty="0"/>
          </a:p>
        </p:txBody>
      </p:sp>
      <p:sp>
        <p:nvSpPr>
          <p:cNvPr id="3" name="Content Placeholder 2">
            <a:extLst>
              <a:ext uri="{FF2B5EF4-FFF2-40B4-BE49-F238E27FC236}">
                <a16:creationId xmlns:a16="http://schemas.microsoft.com/office/drawing/2014/main" id="{83546DAB-CB0B-6B4E-B8A7-AC1A77ADC419}"/>
              </a:ext>
            </a:extLst>
          </p:cNvPr>
          <p:cNvSpPr>
            <a:spLocks noGrp="1"/>
          </p:cNvSpPr>
          <p:nvPr>
            <p:ph idx="1"/>
          </p:nvPr>
        </p:nvSpPr>
        <p:spPr/>
        <p:txBody>
          <a:bodyPr>
            <a:normAutofit/>
          </a:bodyPr>
          <a:lstStyle/>
          <a:p>
            <a:pPr marL="457200" indent="-457200">
              <a:buFont typeface="Arial" panose="020B0604020202020204" pitchFamily="34" charset="0"/>
              <a:buChar char="•"/>
            </a:pPr>
            <a:r>
              <a:rPr lang="en-US" b="0" i="0" dirty="0">
                <a:solidFill>
                  <a:srgbClr val="404040"/>
                </a:solidFill>
                <a:effectLst/>
                <a:latin typeface="Figtree"/>
              </a:rPr>
              <a:t>Copy paste</a:t>
            </a:r>
          </a:p>
          <a:p>
            <a:pPr marL="742950" lvl="1" indent="-285750">
              <a:buFont typeface="Arial" panose="020B0604020202020204" pitchFamily="34" charset="0"/>
              <a:buChar char="•"/>
            </a:pPr>
            <a:r>
              <a:rPr lang="en-US" dirty="0">
                <a:solidFill>
                  <a:srgbClr val="404040"/>
                </a:solidFill>
                <a:latin typeface="Figtree"/>
              </a:rPr>
              <a:t>MA -&gt; set the mark</a:t>
            </a:r>
          </a:p>
          <a:p>
            <a:pPr marL="742950" lvl="1" indent="-285750">
              <a:buFont typeface="Arial" panose="020B0604020202020204" pitchFamily="34" charset="0"/>
              <a:buChar char="•"/>
            </a:pPr>
            <a:r>
              <a:rPr lang="en-US" b="0" i="0" dirty="0">
                <a:solidFill>
                  <a:srgbClr val="404040"/>
                </a:solidFill>
                <a:effectLst/>
                <a:latin typeface="Figtree"/>
              </a:rPr>
              <a:t>M6 -&gt; copyin</a:t>
            </a:r>
            <a:r>
              <a:rPr lang="en-US" dirty="0">
                <a:solidFill>
                  <a:srgbClr val="404040"/>
                </a:solidFill>
                <a:latin typeface="Figtree"/>
              </a:rPr>
              <a:t>g</a:t>
            </a:r>
          </a:p>
          <a:p>
            <a:pPr marL="742950" lvl="1" indent="-285750">
              <a:buFont typeface="Arial" panose="020B0604020202020204" pitchFamily="34" charset="0"/>
              <a:buChar char="•"/>
            </a:pPr>
            <a:r>
              <a:rPr lang="en-US" b="0" i="0" dirty="0">
                <a:solidFill>
                  <a:srgbClr val="404040"/>
                </a:solidFill>
                <a:effectLst/>
                <a:latin typeface="Figtree"/>
              </a:rPr>
              <a:t>^U -&gt; pasting</a:t>
            </a:r>
          </a:p>
          <a:p>
            <a:pPr marL="457200" indent="-457200">
              <a:buFont typeface="Arial" panose="020B0604020202020204" pitchFamily="34" charset="0"/>
              <a:buChar char="•"/>
            </a:pPr>
            <a:r>
              <a:rPr lang="en-US" b="0" i="0" dirty="0">
                <a:solidFill>
                  <a:srgbClr val="404040"/>
                </a:solidFill>
                <a:effectLst/>
                <a:latin typeface="Figtree"/>
              </a:rPr>
              <a:t>Cut paste</a:t>
            </a:r>
          </a:p>
          <a:p>
            <a:pPr marL="742950" lvl="1" indent="-285750">
              <a:buFont typeface="Arial" panose="020B0604020202020204" pitchFamily="34" charset="0"/>
              <a:buChar char="•"/>
            </a:pPr>
            <a:r>
              <a:rPr lang="en-US" dirty="0">
                <a:solidFill>
                  <a:srgbClr val="404040"/>
                </a:solidFill>
                <a:latin typeface="Figtree"/>
              </a:rPr>
              <a:t>^K -&gt; copy and cut</a:t>
            </a:r>
          </a:p>
          <a:p>
            <a:pPr marL="742950" lvl="1" indent="-285750">
              <a:buFont typeface="Arial" panose="020B0604020202020204" pitchFamily="34" charset="0"/>
              <a:buChar char="•"/>
            </a:pPr>
            <a:r>
              <a:rPr lang="en-US" dirty="0">
                <a:solidFill>
                  <a:srgbClr val="404040"/>
                </a:solidFill>
                <a:latin typeface="Figtree"/>
              </a:rPr>
              <a:t>^U -&gt; pasting</a:t>
            </a:r>
          </a:p>
          <a:p>
            <a:pPr marL="457200" indent="-457200">
              <a:buFont typeface="Arial" panose="020B0604020202020204" pitchFamily="34" charset="0"/>
              <a:buChar char="•"/>
            </a:pPr>
            <a:r>
              <a:rPr lang="en-US" b="0" i="0" dirty="0">
                <a:solidFill>
                  <a:srgbClr val="404040"/>
                </a:solidFill>
                <a:effectLst/>
                <a:latin typeface="Figtree"/>
              </a:rPr>
              <a:t>Undo or redo</a:t>
            </a:r>
          </a:p>
          <a:p>
            <a:pPr marL="742950" lvl="1" indent="-285750">
              <a:buFont typeface="Arial" panose="020B0604020202020204" pitchFamily="34" charset="0"/>
              <a:buChar char="•"/>
            </a:pPr>
            <a:r>
              <a:rPr lang="en-US" dirty="0">
                <a:solidFill>
                  <a:srgbClr val="404040"/>
                </a:solidFill>
                <a:latin typeface="Figtree"/>
              </a:rPr>
              <a:t>MU</a:t>
            </a:r>
          </a:p>
          <a:p>
            <a:pPr marL="742950" lvl="1" indent="-285750">
              <a:buFont typeface="Arial" panose="020B0604020202020204" pitchFamily="34" charset="0"/>
              <a:buChar char="•"/>
            </a:pPr>
            <a:r>
              <a:rPr lang="en-US" b="0" i="0" dirty="0">
                <a:solidFill>
                  <a:srgbClr val="404040"/>
                </a:solidFill>
                <a:effectLst/>
                <a:latin typeface="Figtree"/>
              </a:rPr>
              <a:t>ME</a:t>
            </a:r>
          </a:p>
          <a:p>
            <a:pPr marL="457200" lvl="1" indent="0">
              <a:buNone/>
            </a:pPr>
            <a:endParaRPr lang="en-US" b="0" i="0" dirty="0">
              <a:solidFill>
                <a:srgbClr val="404040"/>
              </a:solidFill>
              <a:effectLst/>
              <a:latin typeface="Figtree"/>
            </a:endParaRPr>
          </a:p>
          <a:p>
            <a:pPr lvl="1"/>
            <a:endParaRPr lang="en-US" b="0" i="0" dirty="0">
              <a:solidFill>
                <a:srgbClr val="404040"/>
              </a:solidFill>
              <a:effectLst/>
              <a:latin typeface="Figtree"/>
            </a:endParaRPr>
          </a:p>
        </p:txBody>
      </p:sp>
    </p:spTree>
    <p:extLst>
      <p:ext uri="{BB962C8B-B14F-4D97-AF65-F5344CB8AC3E}">
        <p14:creationId xmlns:p14="http://schemas.microsoft.com/office/powerpoint/2010/main" val="2622805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C598-5498-E9EF-101E-2FB414715ED1}"/>
              </a:ext>
            </a:extLst>
          </p:cNvPr>
          <p:cNvSpPr>
            <a:spLocks noGrp="1"/>
          </p:cNvSpPr>
          <p:nvPr>
            <p:ph type="title"/>
          </p:nvPr>
        </p:nvSpPr>
        <p:spPr>
          <a:xfrm>
            <a:off x="838200" y="380891"/>
            <a:ext cx="10515600" cy="1325563"/>
          </a:xfrm>
        </p:spPr>
        <p:txBody>
          <a:bodyPr/>
          <a:lstStyle/>
          <a:p>
            <a:r>
              <a:rPr lang="en-US" dirty="0"/>
              <a:t>Nano Editor</a:t>
            </a:r>
            <a:endParaRPr lang="en-IN" dirty="0"/>
          </a:p>
        </p:txBody>
      </p:sp>
      <p:sp>
        <p:nvSpPr>
          <p:cNvPr id="3" name="Content Placeholder 2">
            <a:extLst>
              <a:ext uri="{FF2B5EF4-FFF2-40B4-BE49-F238E27FC236}">
                <a16:creationId xmlns:a16="http://schemas.microsoft.com/office/drawing/2014/main" id="{83546DAB-CB0B-6B4E-B8A7-AC1A77ADC419}"/>
              </a:ext>
            </a:extLst>
          </p:cNvPr>
          <p:cNvSpPr>
            <a:spLocks noGrp="1"/>
          </p:cNvSpPr>
          <p:nvPr>
            <p:ph idx="1"/>
          </p:nvPr>
        </p:nvSpPr>
        <p:spPr/>
        <p:txBody>
          <a:bodyPr>
            <a:normAutofit/>
          </a:bodyPr>
          <a:lstStyle/>
          <a:p>
            <a:pPr marL="457200" indent="-457200">
              <a:buFont typeface="Arial" panose="020B0604020202020204" pitchFamily="34" charset="0"/>
              <a:buChar char="•"/>
            </a:pPr>
            <a:r>
              <a:rPr lang="en-US" b="0" i="0" dirty="0">
                <a:solidFill>
                  <a:srgbClr val="404040"/>
                </a:solidFill>
                <a:effectLst/>
                <a:latin typeface="Figtree"/>
              </a:rPr>
              <a:t>Search and replace</a:t>
            </a:r>
          </a:p>
          <a:p>
            <a:pPr marL="742950" lvl="1" indent="-285750">
              <a:buFont typeface="Arial" panose="020B0604020202020204" pitchFamily="34" charset="0"/>
              <a:buChar char="•"/>
            </a:pPr>
            <a:r>
              <a:rPr lang="en-US" dirty="0">
                <a:solidFill>
                  <a:srgbClr val="404040"/>
                </a:solidFill>
                <a:latin typeface="Figtree"/>
              </a:rPr>
              <a:t>^W -&gt; search for the word</a:t>
            </a:r>
          </a:p>
          <a:p>
            <a:pPr marL="742950" lvl="1" indent="-285750">
              <a:buFont typeface="Arial" panose="020B0604020202020204" pitchFamily="34" charset="0"/>
              <a:buChar char="•"/>
            </a:pPr>
            <a:r>
              <a:rPr lang="en-US" dirty="0">
                <a:solidFill>
                  <a:srgbClr val="404040"/>
                </a:solidFill>
                <a:latin typeface="Figtree"/>
              </a:rPr>
              <a:t>MW -&gt; to move to the next matching word</a:t>
            </a:r>
          </a:p>
          <a:p>
            <a:pPr marL="742950" lvl="1" indent="-285750">
              <a:buFont typeface="Arial" panose="020B0604020202020204" pitchFamily="34" charset="0"/>
              <a:buChar char="•"/>
            </a:pPr>
            <a:r>
              <a:rPr lang="en-US" dirty="0">
                <a:solidFill>
                  <a:srgbClr val="404040"/>
                </a:solidFill>
                <a:latin typeface="Figtree"/>
              </a:rPr>
              <a:t>^\ -&gt;Search and replace</a:t>
            </a:r>
          </a:p>
          <a:p>
            <a:pPr marL="742950" lvl="1" indent="-285750">
              <a:buFont typeface="Arial" panose="020B0604020202020204" pitchFamily="34" charset="0"/>
              <a:buChar char="•"/>
            </a:pPr>
            <a:r>
              <a:rPr lang="en-US" b="0" i="0" dirty="0">
                <a:solidFill>
                  <a:srgbClr val="404040"/>
                </a:solidFill>
                <a:effectLst/>
                <a:latin typeface="Figtree"/>
              </a:rPr>
              <a:t>Y or N -&gt; will move to the next match</a:t>
            </a:r>
          </a:p>
          <a:p>
            <a:pPr marL="742950" lvl="1" indent="-285750">
              <a:buFont typeface="Arial" panose="020B0604020202020204" pitchFamily="34" charset="0"/>
              <a:buChar char="•"/>
            </a:pPr>
            <a:r>
              <a:rPr lang="en-US" dirty="0">
                <a:solidFill>
                  <a:srgbClr val="404040"/>
                </a:solidFill>
                <a:latin typeface="Figtree"/>
              </a:rPr>
              <a:t>A -&gt; to replace all the matches</a:t>
            </a:r>
          </a:p>
          <a:p>
            <a:pPr marL="457200" indent="-457200">
              <a:buFont typeface="Arial" panose="020B0604020202020204" pitchFamily="34" charset="0"/>
              <a:buChar char="•"/>
            </a:pPr>
            <a:r>
              <a:rPr lang="en-US" b="0" i="0" dirty="0">
                <a:solidFill>
                  <a:srgbClr val="404040"/>
                </a:solidFill>
                <a:effectLst/>
                <a:latin typeface="Figtree"/>
              </a:rPr>
              <a:t>Save your file while editing</a:t>
            </a:r>
          </a:p>
          <a:p>
            <a:pPr marL="742950" lvl="1" indent="-285750">
              <a:buFont typeface="Arial" panose="020B0604020202020204" pitchFamily="34" charset="0"/>
              <a:buChar char="•"/>
            </a:pPr>
            <a:r>
              <a:rPr lang="en-US" dirty="0">
                <a:solidFill>
                  <a:srgbClr val="404040"/>
                </a:solidFill>
                <a:latin typeface="Figtree"/>
              </a:rPr>
              <a:t>^O -&gt; save the changes</a:t>
            </a:r>
          </a:p>
          <a:p>
            <a:pPr marL="457200" indent="-457200">
              <a:buFont typeface="Arial" panose="020B0604020202020204" pitchFamily="34" charset="0"/>
              <a:buChar char="•"/>
            </a:pPr>
            <a:r>
              <a:rPr lang="en-US" b="0" i="0" dirty="0">
                <a:solidFill>
                  <a:srgbClr val="404040"/>
                </a:solidFill>
                <a:effectLst/>
                <a:latin typeface="Figtree"/>
              </a:rPr>
              <a:t>Save and exit Nano editor</a:t>
            </a:r>
          </a:p>
          <a:p>
            <a:pPr marL="742950" lvl="1" indent="-285750">
              <a:buFont typeface="Arial" panose="020B0604020202020204" pitchFamily="34" charset="0"/>
              <a:buChar char="•"/>
            </a:pPr>
            <a:r>
              <a:rPr lang="en-US" dirty="0">
                <a:solidFill>
                  <a:srgbClr val="404040"/>
                </a:solidFill>
                <a:latin typeface="Figtree"/>
              </a:rPr>
              <a:t>^X -&gt; it will ask for saving the file</a:t>
            </a:r>
            <a:endParaRPr lang="en-US" b="0" i="0" dirty="0">
              <a:solidFill>
                <a:srgbClr val="404040"/>
              </a:solidFill>
              <a:effectLst/>
              <a:latin typeface="Figtree"/>
            </a:endParaRPr>
          </a:p>
          <a:p>
            <a:pPr lvl="1"/>
            <a:endParaRPr lang="en-US" b="0" i="0" dirty="0">
              <a:solidFill>
                <a:srgbClr val="404040"/>
              </a:solidFill>
              <a:effectLst/>
              <a:latin typeface="Figtree"/>
            </a:endParaRPr>
          </a:p>
          <a:p>
            <a:pPr lvl="1"/>
            <a:endParaRPr lang="en-US" dirty="0">
              <a:solidFill>
                <a:srgbClr val="404040"/>
              </a:solidFill>
              <a:latin typeface="Figtree"/>
            </a:endParaRPr>
          </a:p>
          <a:p>
            <a:pPr lvl="1"/>
            <a:endParaRPr lang="en-US" b="0" i="0" dirty="0">
              <a:solidFill>
                <a:srgbClr val="404040"/>
              </a:solidFill>
              <a:effectLst/>
              <a:latin typeface="Figtree"/>
            </a:endParaRPr>
          </a:p>
          <a:p>
            <a:pPr marL="457200" lvl="1" indent="0">
              <a:buNone/>
            </a:pPr>
            <a:endParaRPr lang="en-US" b="0" i="0" dirty="0">
              <a:solidFill>
                <a:srgbClr val="404040"/>
              </a:solidFill>
              <a:effectLst/>
              <a:latin typeface="Figtree"/>
            </a:endParaRPr>
          </a:p>
          <a:p>
            <a:pPr lvl="1"/>
            <a:endParaRPr lang="en-US" b="0" i="0" dirty="0">
              <a:solidFill>
                <a:srgbClr val="404040"/>
              </a:solidFill>
              <a:effectLst/>
              <a:latin typeface="Figtree"/>
            </a:endParaRPr>
          </a:p>
        </p:txBody>
      </p:sp>
    </p:spTree>
    <p:extLst>
      <p:ext uri="{BB962C8B-B14F-4D97-AF65-F5344CB8AC3E}">
        <p14:creationId xmlns:p14="http://schemas.microsoft.com/office/powerpoint/2010/main" val="3814264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C598-5498-E9EF-101E-2FB414715ED1}"/>
              </a:ext>
            </a:extLst>
          </p:cNvPr>
          <p:cNvSpPr>
            <a:spLocks noGrp="1"/>
          </p:cNvSpPr>
          <p:nvPr>
            <p:ph type="title"/>
          </p:nvPr>
        </p:nvSpPr>
        <p:spPr/>
        <p:txBody>
          <a:bodyPr/>
          <a:lstStyle/>
          <a:p>
            <a:r>
              <a:rPr lang="en-US" dirty="0"/>
              <a:t>Nano Editor</a:t>
            </a:r>
            <a:endParaRPr lang="en-IN" dirty="0"/>
          </a:p>
        </p:txBody>
      </p:sp>
      <p:sp>
        <p:nvSpPr>
          <p:cNvPr id="3" name="Content Placeholder 2">
            <a:extLst>
              <a:ext uri="{FF2B5EF4-FFF2-40B4-BE49-F238E27FC236}">
                <a16:creationId xmlns:a16="http://schemas.microsoft.com/office/drawing/2014/main" id="{83546DAB-CB0B-6B4E-B8A7-AC1A77ADC419}"/>
              </a:ext>
            </a:extLst>
          </p:cNvPr>
          <p:cNvSpPr>
            <a:spLocks noGrp="1"/>
          </p:cNvSpPr>
          <p:nvPr>
            <p:ph idx="1"/>
          </p:nvPr>
        </p:nvSpPr>
        <p:spPr/>
        <p:txBody>
          <a:bodyPr>
            <a:normAutofit/>
          </a:bodyPr>
          <a:lstStyle/>
          <a:p>
            <a:pPr marL="457200" indent="-457200">
              <a:buFont typeface="Arial" panose="020B0604020202020204" pitchFamily="34" charset="0"/>
              <a:buChar char="•"/>
            </a:pPr>
            <a:r>
              <a:rPr lang="en-US" b="0" i="0" dirty="0">
                <a:solidFill>
                  <a:srgbClr val="404040"/>
                </a:solidFill>
                <a:effectLst/>
                <a:latin typeface="Figtree"/>
              </a:rPr>
              <a:t>Universal solution type ^G</a:t>
            </a:r>
          </a:p>
          <a:p>
            <a:pPr marL="457200" indent="-457200">
              <a:buFont typeface="Arial" panose="020B0604020202020204" pitchFamily="34" charset="0"/>
              <a:buChar char="•"/>
            </a:pPr>
            <a:r>
              <a:rPr lang="en-US" b="0" i="0" dirty="0">
                <a:solidFill>
                  <a:srgbClr val="404040"/>
                </a:solidFill>
                <a:effectLst/>
                <a:latin typeface="Figtree"/>
              </a:rPr>
              <a:t>If you are using Nano, you’ll notice that it displays important information at the bottom. This includes the keyboard shortcuts that will be used in the scenario. It also shows the last action you performed.</a:t>
            </a:r>
          </a:p>
          <a:p>
            <a:endParaRPr lang="en-US" b="0" i="0" dirty="0">
              <a:solidFill>
                <a:srgbClr val="404040"/>
              </a:solidFill>
              <a:effectLst/>
              <a:latin typeface="Figtree"/>
            </a:endParaRPr>
          </a:p>
        </p:txBody>
      </p:sp>
    </p:spTree>
    <p:extLst>
      <p:ext uri="{BB962C8B-B14F-4D97-AF65-F5344CB8AC3E}">
        <p14:creationId xmlns:p14="http://schemas.microsoft.com/office/powerpoint/2010/main" val="3068284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AB0DA-F768-E113-3B2A-2FDC34426FA9}"/>
              </a:ext>
            </a:extLst>
          </p:cNvPr>
          <p:cNvSpPr>
            <a:spLocks noGrp="1"/>
          </p:cNvSpPr>
          <p:nvPr>
            <p:ph idx="1"/>
          </p:nvPr>
        </p:nvSpPr>
        <p:spPr>
          <a:xfrm>
            <a:off x="838200" y="1690688"/>
            <a:ext cx="10515600" cy="4486275"/>
          </a:xfrm>
        </p:spPr>
        <p:txBody>
          <a:bodyPr>
            <a:normAutofit/>
          </a:bodyPr>
          <a:lstStyle/>
          <a:p>
            <a:r>
              <a:rPr lang="en-US" sz="3200" b="1" dirty="0"/>
              <a:t>Make a file geekfile.txt with the content.</a:t>
            </a:r>
          </a:p>
          <a:p>
            <a:pPr marL="457200" lvl="1" indent="0">
              <a:buNone/>
            </a:pPr>
            <a:r>
              <a:rPr lang="en-US" sz="3200" dirty="0" err="1"/>
              <a:t>unix</a:t>
            </a:r>
            <a:r>
              <a:rPr lang="en-US" sz="3200" dirty="0"/>
              <a:t> is great </a:t>
            </a:r>
            <a:r>
              <a:rPr lang="en-US" sz="3200" dirty="0" err="1"/>
              <a:t>os</a:t>
            </a:r>
            <a:r>
              <a:rPr lang="en-US" sz="3200" dirty="0"/>
              <a:t>. </a:t>
            </a:r>
            <a:r>
              <a:rPr lang="en-US" sz="3200" dirty="0" err="1"/>
              <a:t>unix</a:t>
            </a:r>
            <a:r>
              <a:rPr lang="en-US" sz="3200" dirty="0"/>
              <a:t> is opensource. </a:t>
            </a:r>
            <a:r>
              <a:rPr lang="en-US" sz="3200" dirty="0" err="1"/>
              <a:t>unix</a:t>
            </a:r>
            <a:r>
              <a:rPr lang="en-US" sz="3200" dirty="0"/>
              <a:t> is free </a:t>
            </a:r>
            <a:r>
              <a:rPr lang="en-US" sz="3200" dirty="0" err="1"/>
              <a:t>os</a:t>
            </a:r>
            <a:r>
              <a:rPr lang="en-US" sz="3200" dirty="0"/>
              <a:t>.</a:t>
            </a:r>
          </a:p>
          <a:p>
            <a:pPr marL="457200" lvl="1" indent="0">
              <a:buNone/>
            </a:pPr>
            <a:r>
              <a:rPr lang="en-US" sz="3200" dirty="0"/>
              <a:t>learn operating system.</a:t>
            </a:r>
          </a:p>
          <a:p>
            <a:pPr marL="457200" lvl="1" indent="0">
              <a:buNone/>
            </a:pPr>
            <a:r>
              <a:rPr lang="en-US" sz="3200" dirty="0" err="1"/>
              <a:t>unix</a:t>
            </a:r>
            <a:r>
              <a:rPr lang="en-US" sz="3200" dirty="0"/>
              <a:t> </a:t>
            </a:r>
            <a:r>
              <a:rPr lang="en-US" sz="3200" dirty="0" err="1"/>
              <a:t>linux</a:t>
            </a:r>
            <a:r>
              <a:rPr lang="en-US" sz="3200" dirty="0"/>
              <a:t> which one you choose.</a:t>
            </a:r>
          </a:p>
          <a:p>
            <a:pPr marL="457200" lvl="1" indent="0">
              <a:buNone/>
            </a:pPr>
            <a:r>
              <a:rPr lang="en-US" sz="3200" dirty="0" err="1"/>
              <a:t>unix</a:t>
            </a:r>
            <a:r>
              <a:rPr lang="en-US" sz="3200" dirty="0"/>
              <a:t> is easy to </a:t>
            </a:r>
            <a:r>
              <a:rPr lang="en-US" sz="3200" dirty="0" err="1"/>
              <a:t>learn.unix</a:t>
            </a:r>
            <a:r>
              <a:rPr lang="en-US" sz="3200" dirty="0"/>
              <a:t> is a multiuser </a:t>
            </a:r>
            <a:r>
              <a:rPr lang="en-US" sz="3200" dirty="0" err="1"/>
              <a:t>os.Learn</a:t>
            </a:r>
            <a:r>
              <a:rPr lang="en-US" sz="3200" dirty="0"/>
              <a:t> </a:t>
            </a:r>
            <a:r>
              <a:rPr lang="en-US" sz="3200" dirty="0" err="1"/>
              <a:t>unix</a:t>
            </a:r>
            <a:r>
              <a:rPr lang="en-US" sz="3200" dirty="0"/>
              <a:t> .</a:t>
            </a:r>
            <a:r>
              <a:rPr lang="en-US" sz="3200" dirty="0" err="1"/>
              <a:t>unix</a:t>
            </a:r>
            <a:r>
              <a:rPr lang="en-US" sz="3200" dirty="0"/>
              <a:t> is a powerful.</a:t>
            </a:r>
            <a:endParaRPr lang="en-IN" sz="3200" dirty="0"/>
          </a:p>
        </p:txBody>
      </p:sp>
    </p:spTree>
    <p:extLst>
      <p:ext uri="{BB962C8B-B14F-4D97-AF65-F5344CB8AC3E}">
        <p14:creationId xmlns:p14="http://schemas.microsoft.com/office/powerpoint/2010/main" val="30338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7371715" cy="528320"/>
          </a:xfrm>
          <a:prstGeom prst="rect">
            <a:avLst/>
          </a:prstGeom>
        </p:spPr>
        <p:txBody>
          <a:bodyPr vert="horz" wrap="square" lIns="0" tIns="12700" rIns="0" bIns="0" rtlCol="0">
            <a:spAutoFit/>
          </a:bodyPr>
          <a:lstStyle/>
          <a:p>
            <a:pPr marL="465455" indent="-453390">
              <a:lnSpc>
                <a:spcPct val="100000"/>
              </a:lnSpc>
              <a:spcBef>
                <a:spcPts val="100"/>
              </a:spcBef>
              <a:buClr>
                <a:srgbClr val="D16248"/>
              </a:buClr>
              <a:buSzPct val="68181"/>
              <a:buFont typeface="Wingdings"/>
              <a:buChar char=""/>
              <a:tabLst>
                <a:tab pos="465455" algn="l"/>
                <a:tab pos="466090" algn="l"/>
              </a:tabLst>
            </a:pPr>
            <a:r>
              <a:rPr sz="3300" b="1" spc="-5" dirty="0">
                <a:latin typeface="Arial"/>
                <a:cs typeface="Arial"/>
              </a:rPr>
              <a:t>Editors come in a variety </a:t>
            </a:r>
            <a:r>
              <a:rPr sz="3300" b="1" dirty="0">
                <a:latin typeface="Arial"/>
                <a:cs typeface="Arial"/>
              </a:rPr>
              <a:t>of forms:</a:t>
            </a:r>
            <a:endParaRPr sz="3300">
              <a:latin typeface="Arial"/>
              <a:cs typeface="Arial"/>
            </a:endParaRPr>
          </a:p>
        </p:txBody>
      </p:sp>
      <p:graphicFrame>
        <p:nvGraphicFramePr>
          <p:cNvPr id="3" name="object 3"/>
          <p:cNvGraphicFramePr>
            <a:graphicFrameLocks noGrp="1"/>
          </p:cNvGraphicFramePr>
          <p:nvPr/>
        </p:nvGraphicFramePr>
        <p:xfrm>
          <a:off x="1086573" y="937133"/>
          <a:ext cx="9386570" cy="5021880"/>
        </p:xfrm>
        <a:graphic>
          <a:graphicData uri="http://schemas.openxmlformats.org/drawingml/2006/table">
            <a:tbl>
              <a:tblPr firstRow="1" bandRow="1">
                <a:tableStyleId>{2D5ABB26-0587-4C30-8999-92F81FD0307C}</a:tableStyleId>
              </a:tblPr>
              <a:tblGrid>
                <a:gridCol w="4693285">
                  <a:extLst>
                    <a:ext uri="{9D8B030D-6E8A-4147-A177-3AD203B41FA5}">
                      <a16:colId xmlns:a16="http://schemas.microsoft.com/office/drawing/2014/main" val="20000"/>
                    </a:ext>
                  </a:extLst>
                </a:gridCol>
                <a:gridCol w="4693285">
                  <a:extLst>
                    <a:ext uri="{9D8B030D-6E8A-4147-A177-3AD203B41FA5}">
                      <a16:colId xmlns:a16="http://schemas.microsoft.com/office/drawing/2014/main" val="20001"/>
                    </a:ext>
                  </a:extLst>
                </a:gridCol>
              </a:tblGrid>
              <a:tr h="502157">
                <a:tc>
                  <a:txBody>
                    <a:bodyPr/>
                    <a:lstStyle/>
                    <a:p>
                      <a:pPr marL="297180">
                        <a:lnSpc>
                          <a:spcPts val="3285"/>
                        </a:lnSpc>
                      </a:pPr>
                      <a:r>
                        <a:rPr sz="2800" b="1" spc="-15" dirty="0">
                          <a:latin typeface="Arial"/>
                          <a:cs typeface="Arial"/>
                        </a:rPr>
                        <a:t>Vi/VIM</a:t>
                      </a:r>
                      <a:r>
                        <a:rPr sz="2800" b="1" spc="-10"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28575">
                      <a:solidFill>
                        <a:srgbClr val="D16248"/>
                      </a:solidFill>
                      <a:prstDash val="solid"/>
                    </a:lnB>
                  </a:tcPr>
                </a:tc>
                <a:tc>
                  <a:txBody>
                    <a:bodyPr/>
                    <a:lstStyle/>
                    <a:p>
                      <a:pPr marL="297815">
                        <a:lnSpc>
                          <a:spcPts val="3285"/>
                        </a:lnSpc>
                      </a:pPr>
                      <a:r>
                        <a:rPr sz="2800" b="1" spc="-5" dirty="0">
                          <a:latin typeface="Arial"/>
                          <a:cs typeface="Arial"/>
                        </a:rPr>
                        <a:t>Kate/Kwrite</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28575">
                      <a:solidFill>
                        <a:srgbClr val="D16248"/>
                      </a:solidFill>
                      <a:prstDash val="solid"/>
                    </a:lnB>
                  </a:tcPr>
                </a:tc>
                <a:extLst>
                  <a:ext uri="{0D108BD9-81ED-4DB2-BD59-A6C34878D82A}">
                    <a16:rowId xmlns:a16="http://schemas.microsoft.com/office/drawing/2014/main" val="10000"/>
                  </a:ext>
                </a:extLst>
              </a:tr>
              <a:tr h="502158">
                <a:tc>
                  <a:txBody>
                    <a:bodyPr/>
                    <a:lstStyle/>
                    <a:p>
                      <a:pPr marL="297180">
                        <a:lnSpc>
                          <a:spcPts val="3285"/>
                        </a:lnSpc>
                      </a:pPr>
                      <a:r>
                        <a:rPr sz="2800" b="1" spc="-5" dirty="0">
                          <a:latin typeface="Arial"/>
                          <a:cs typeface="Arial"/>
                        </a:rPr>
                        <a:t>Nano</a:t>
                      </a:r>
                      <a:r>
                        <a:rPr sz="2800" b="1" spc="15"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28575">
                      <a:solidFill>
                        <a:srgbClr val="D16248"/>
                      </a:solidFill>
                      <a:prstDash val="solid"/>
                    </a:lnT>
                    <a:lnB w="12700">
                      <a:solidFill>
                        <a:srgbClr val="D16248"/>
                      </a:solidFill>
                      <a:prstDash val="solid"/>
                    </a:lnB>
                    <a:solidFill>
                      <a:srgbClr val="F5DFDA"/>
                    </a:solidFill>
                  </a:tcPr>
                </a:tc>
                <a:tc>
                  <a:txBody>
                    <a:bodyPr/>
                    <a:lstStyle/>
                    <a:p>
                      <a:pPr marL="297815">
                        <a:lnSpc>
                          <a:spcPts val="3285"/>
                        </a:lnSpc>
                      </a:pPr>
                      <a:r>
                        <a:rPr sz="2800" b="1" spc="-5" dirty="0">
                          <a:latin typeface="Arial"/>
                          <a:cs typeface="Arial"/>
                        </a:rPr>
                        <a:t>Notepad</a:t>
                      </a:r>
                      <a:r>
                        <a:rPr sz="2800" b="1" spc="30" dirty="0">
                          <a:latin typeface="Arial"/>
                          <a:cs typeface="Arial"/>
                        </a:rPr>
                        <a:t> </a:t>
                      </a:r>
                      <a:r>
                        <a:rPr sz="2800" b="1" spc="-10" dirty="0">
                          <a:latin typeface="Arial"/>
                          <a:cs typeface="Arial"/>
                        </a:rPr>
                        <a:t>++</a:t>
                      </a:r>
                      <a:endParaRPr sz="2800">
                        <a:latin typeface="Arial"/>
                        <a:cs typeface="Arial"/>
                      </a:endParaRPr>
                    </a:p>
                  </a:txBody>
                  <a:tcPr marL="0" marR="0" marT="0" marB="0">
                    <a:lnL w="12700">
                      <a:solidFill>
                        <a:srgbClr val="D16248"/>
                      </a:solidFill>
                      <a:prstDash val="solid"/>
                    </a:lnL>
                    <a:lnR w="12700">
                      <a:solidFill>
                        <a:srgbClr val="D16248"/>
                      </a:solidFill>
                      <a:prstDash val="solid"/>
                    </a:lnR>
                    <a:lnT w="28575">
                      <a:solidFill>
                        <a:srgbClr val="D16248"/>
                      </a:solidFill>
                      <a:prstDash val="solid"/>
                    </a:lnT>
                    <a:lnB w="12700">
                      <a:solidFill>
                        <a:srgbClr val="D16248"/>
                      </a:solidFill>
                      <a:prstDash val="solid"/>
                    </a:lnB>
                    <a:solidFill>
                      <a:srgbClr val="F5DFDA"/>
                    </a:solidFill>
                  </a:tcPr>
                </a:tc>
                <a:extLst>
                  <a:ext uri="{0D108BD9-81ED-4DB2-BD59-A6C34878D82A}">
                    <a16:rowId xmlns:a16="http://schemas.microsoft.com/office/drawing/2014/main" val="10001"/>
                  </a:ext>
                </a:extLst>
              </a:tr>
              <a:tr h="502158">
                <a:tc>
                  <a:txBody>
                    <a:bodyPr/>
                    <a:lstStyle/>
                    <a:p>
                      <a:pPr marL="297180">
                        <a:lnSpc>
                          <a:spcPts val="3290"/>
                        </a:lnSpc>
                      </a:pPr>
                      <a:r>
                        <a:rPr sz="2800" b="1" spc="-5" dirty="0">
                          <a:latin typeface="Arial"/>
                          <a:cs typeface="Arial"/>
                        </a:rPr>
                        <a:t>Gedit</a:t>
                      </a:r>
                      <a:r>
                        <a:rPr sz="2800" b="1" spc="5"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tc>
                  <a:txBody>
                    <a:bodyPr/>
                    <a:lstStyle/>
                    <a:p>
                      <a:pPr marL="297815">
                        <a:lnSpc>
                          <a:spcPts val="3290"/>
                        </a:lnSpc>
                      </a:pPr>
                      <a:r>
                        <a:rPr sz="2800" b="1" spc="-5" dirty="0">
                          <a:latin typeface="Arial"/>
                          <a:cs typeface="Arial"/>
                        </a:rPr>
                        <a:t>Eclipse</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extLst>
                  <a:ext uri="{0D108BD9-81ED-4DB2-BD59-A6C34878D82A}">
                    <a16:rowId xmlns:a16="http://schemas.microsoft.com/office/drawing/2014/main" val="10002"/>
                  </a:ext>
                </a:extLst>
              </a:tr>
              <a:tr h="502284">
                <a:tc>
                  <a:txBody>
                    <a:bodyPr/>
                    <a:lstStyle/>
                    <a:p>
                      <a:pPr marL="297180">
                        <a:lnSpc>
                          <a:spcPts val="3290"/>
                        </a:lnSpc>
                      </a:pPr>
                      <a:r>
                        <a:rPr sz="2800" b="1" spc="-5" dirty="0">
                          <a:latin typeface="Arial"/>
                          <a:cs typeface="Arial"/>
                        </a:rPr>
                        <a:t>Sublime text</a:t>
                      </a:r>
                      <a:r>
                        <a:rPr sz="2800" b="1" spc="20"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tc>
                  <a:txBody>
                    <a:bodyPr/>
                    <a:lstStyle/>
                    <a:p>
                      <a:pPr marL="297815">
                        <a:lnSpc>
                          <a:spcPts val="3290"/>
                        </a:lnSpc>
                      </a:pPr>
                      <a:r>
                        <a:rPr sz="2800" b="1" spc="-5" dirty="0">
                          <a:latin typeface="Arial"/>
                          <a:cs typeface="Arial"/>
                        </a:rPr>
                        <a:t>gVIM</a:t>
                      </a:r>
                      <a:r>
                        <a:rPr sz="2800" b="1" spc="10"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extLst>
                  <a:ext uri="{0D108BD9-81ED-4DB2-BD59-A6C34878D82A}">
                    <a16:rowId xmlns:a16="http://schemas.microsoft.com/office/drawing/2014/main" val="10003"/>
                  </a:ext>
                </a:extLst>
              </a:tr>
              <a:tr h="502158">
                <a:tc>
                  <a:txBody>
                    <a:bodyPr/>
                    <a:lstStyle/>
                    <a:p>
                      <a:pPr marL="297180">
                        <a:lnSpc>
                          <a:spcPts val="3290"/>
                        </a:lnSpc>
                      </a:pPr>
                      <a:r>
                        <a:rPr sz="2800" b="1" spc="-10" dirty="0">
                          <a:latin typeface="Arial"/>
                          <a:cs typeface="Arial"/>
                        </a:rPr>
                        <a:t>VSCode</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tc>
                  <a:txBody>
                    <a:bodyPr/>
                    <a:lstStyle/>
                    <a:p>
                      <a:pPr marL="297815">
                        <a:lnSpc>
                          <a:spcPts val="3290"/>
                        </a:lnSpc>
                      </a:pPr>
                      <a:r>
                        <a:rPr sz="2800" b="1" dirty="0">
                          <a:latin typeface="Arial"/>
                          <a:cs typeface="Arial"/>
                        </a:rPr>
                        <a:t>Jed</a:t>
                      </a:r>
                      <a:r>
                        <a:rPr sz="2800" b="1" spc="5"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extLst>
                  <a:ext uri="{0D108BD9-81ED-4DB2-BD59-A6C34878D82A}">
                    <a16:rowId xmlns:a16="http://schemas.microsoft.com/office/drawing/2014/main" val="10004"/>
                  </a:ext>
                </a:extLst>
              </a:tr>
              <a:tr h="502157">
                <a:tc>
                  <a:txBody>
                    <a:bodyPr/>
                    <a:lstStyle/>
                    <a:p>
                      <a:pPr marL="297180">
                        <a:lnSpc>
                          <a:spcPts val="3290"/>
                        </a:lnSpc>
                      </a:pPr>
                      <a:r>
                        <a:rPr sz="2800" b="1" spc="-10" dirty="0">
                          <a:latin typeface="Arial"/>
                          <a:cs typeface="Arial"/>
                        </a:rPr>
                        <a:t>GNU</a:t>
                      </a:r>
                      <a:r>
                        <a:rPr sz="2800" b="1" spc="5" dirty="0">
                          <a:latin typeface="Arial"/>
                          <a:cs typeface="Arial"/>
                        </a:rPr>
                        <a:t> </a:t>
                      </a:r>
                      <a:r>
                        <a:rPr sz="2800" b="1" spc="-5" dirty="0">
                          <a:latin typeface="Arial"/>
                          <a:cs typeface="Arial"/>
                        </a:rPr>
                        <a:t>emacs</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tc>
                  <a:txBody>
                    <a:bodyPr/>
                    <a:lstStyle/>
                    <a:p>
                      <a:pPr marL="297815">
                        <a:lnSpc>
                          <a:spcPts val="3290"/>
                        </a:lnSpc>
                      </a:pPr>
                      <a:r>
                        <a:rPr sz="2800" b="1" spc="-5" dirty="0">
                          <a:latin typeface="Arial"/>
                          <a:cs typeface="Arial"/>
                        </a:rPr>
                        <a:t>Geany</a:t>
                      </a:r>
                      <a:r>
                        <a:rPr sz="2800" b="1" spc="15"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extLst>
                  <a:ext uri="{0D108BD9-81ED-4DB2-BD59-A6C34878D82A}">
                    <a16:rowId xmlns:a16="http://schemas.microsoft.com/office/drawing/2014/main" val="10005"/>
                  </a:ext>
                </a:extLst>
              </a:tr>
              <a:tr h="502285">
                <a:tc>
                  <a:txBody>
                    <a:bodyPr/>
                    <a:lstStyle/>
                    <a:p>
                      <a:pPr marL="297180">
                        <a:lnSpc>
                          <a:spcPts val="3290"/>
                        </a:lnSpc>
                      </a:pPr>
                      <a:r>
                        <a:rPr sz="2800" b="1" spc="-5" dirty="0">
                          <a:latin typeface="Arial"/>
                          <a:cs typeface="Arial"/>
                        </a:rPr>
                        <a:t>Atom</a:t>
                      </a:r>
                      <a:r>
                        <a:rPr sz="2800" b="1" spc="5"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tc>
                  <a:txBody>
                    <a:bodyPr/>
                    <a:lstStyle/>
                    <a:p>
                      <a:pPr marL="297815">
                        <a:lnSpc>
                          <a:spcPts val="3290"/>
                        </a:lnSpc>
                      </a:pPr>
                      <a:r>
                        <a:rPr sz="2800" b="1" spc="-5" dirty="0">
                          <a:latin typeface="Arial"/>
                          <a:cs typeface="Arial"/>
                        </a:rPr>
                        <a:t>Leaf</a:t>
                      </a:r>
                      <a:r>
                        <a:rPr sz="2800" b="1" spc="20" dirty="0">
                          <a:latin typeface="Arial"/>
                          <a:cs typeface="Arial"/>
                        </a:rPr>
                        <a:t> </a:t>
                      </a:r>
                      <a:r>
                        <a:rPr sz="2800" b="1" spc="-5" dirty="0">
                          <a:latin typeface="Arial"/>
                          <a:cs typeface="Arial"/>
                        </a:rPr>
                        <a:t>Pad</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extLst>
                  <a:ext uri="{0D108BD9-81ED-4DB2-BD59-A6C34878D82A}">
                    <a16:rowId xmlns:a16="http://schemas.microsoft.com/office/drawing/2014/main" val="10006"/>
                  </a:ext>
                </a:extLst>
              </a:tr>
              <a:tr h="502157">
                <a:tc>
                  <a:txBody>
                    <a:bodyPr/>
                    <a:lstStyle/>
                    <a:p>
                      <a:pPr marL="297180">
                        <a:lnSpc>
                          <a:spcPts val="3290"/>
                        </a:lnSpc>
                      </a:pPr>
                      <a:r>
                        <a:rPr sz="2800" b="1" spc="-5" dirty="0">
                          <a:latin typeface="Arial"/>
                          <a:cs typeface="Arial"/>
                        </a:rPr>
                        <a:t>Brackets</a:t>
                      </a:r>
                      <a:r>
                        <a:rPr sz="2800" b="1" spc="25"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tc>
                  <a:txBody>
                    <a:bodyPr/>
                    <a:lstStyle/>
                    <a:p>
                      <a:pPr marL="297815">
                        <a:lnSpc>
                          <a:spcPts val="3290"/>
                        </a:lnSpc>
                      </a:pPr>
                      <a:r>
                        <a:rPr sz="2800" b="1" spc="-5" dirty="0">
                          <a:latin typeface="Arial"/>
                          <a:cs typeface="Arial"/>
                        </a:rPr>
                        <a:t>Light</a:t>
                      </a:r>
                      <a:r>
                        <a:rPr sz="2800" b="1" spc="15" dirty="0">
                          <a:latin typeface="Arial"/>
                          <a:cs typeface="Arial"/>
                        </a:rPr>
                        <a:t> </a:t>
                      </a:r>
                      <a:r>
                        <a:rPr sz="2800" b="1" spc="-45" dirty="0">
                          <a:latin typeface="Arial"/>
                          <a:cs typeface="Arial"/>
                        </a:rPr>
                        <a:t>Table</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extLst>
                  <a:ext uri="{0D108BD9-81ED-4DB2-BD59-A6C34878D82A}">
                    <a16:rowId xmlns:a16="http://schemas.microsoft.com/office/drawing/2014/main" val="10007"/>
                  </a:ext>
                </a:extLst>
              </a:tr>
              <a:tr h="502158">
                <a:tc>
                  <a:txBody>
                    <a:bodyPr/>
                    <a:lstStyle/>
                    <a:p>
                      <a:pPr marL="297180">
                        <a:lnSpc>
                          <a:spcPts val="3295"/>
                        </a:lnSpc>
                      </a:pPr>
                      <a:r>
                        <a:rPr sz="2800" b="1" spc="-5" dirty="0">
                          <a:latin typeface="Arial"/>
                          <a:cs typeface="Arial"/>
                        </a:rPr>
                        <a:t>Pico 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tc>
                  <a:txBody>
                    <a:bodyPr/>
                    <a:lstStyle/>
                    <a:p>
                      <a:pPr marL="297815">
                        <a:lnSpc>
                          <a:spcPts val="3295"/>
                        </a:lnSpc>
                      </a:pPr>
                      <a:r>
                        <a:rPr sz="2800" b="1" spc="-5" dirty="0">
                          <a:latin typeface="Arial"/>
                          <a:cs typeface="Arial"/>
                        </a:rPr>
                        <a:t>Medit text</a:t>
                      </a:r>
                      <a:r>
                        <a:rPr sz="2800" b="1" spc="20" dirty="0">
                          <a:latin typeface="Arial"/>
                          <a:cs typeface="Arial"/>
                        </a:rPr>
                        <a:t> </a:t>
                      </a:r>
                      <a:r>
                        <a:rPr sz="2800" b="1" spc="-5" dirty="0">
                          <a:latin typeface="Arial"/>
                          <a:cs typeface="Arial"/>
                        </a:rPr>
                        <a:t>editor</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tcPr>
                </a:tc>
                <a:extLst>
                  <a:ext uri="{0D108BD9-81ED-4DB2-BD59-A6C34878D82A}">
                    <a16:rowId xmlns:a16="http://schemas.microsoft.com/office/drawing/2014/main" val="10008"/>
                  </a:ext>
                </a:extLst>
              </a:tr>
              <a:tr h="502208">
                <a:tc>
                  <a:txBody>
                    <a:bodyPr/>
                    <a:lstStyle/>
                    <a:p>
                      <a:pPr marL="297180">
                        <a:lnSpc>
                          <a:spcPts val="3295"/>
                        </a:lnSpc>
                      </a:pPr>
                      <a:r>
                        <a:rPr sz="2800" b="1" spc="-5" dirty="0">
                          <a:latin typeface="Arial"/>
                          <a:cs typeface="Arial"/>
                        </a:rPr>
                        <a:t>Bluefish</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tc>
                  <a:txBody>
                    <a:bodyPr/>
                    <a:lstStyle/>
                    <a:p>
                      <a:pPr marL="297815">
                        <a:lnSpc>
                          <a:spcPts val="3295"/>
                        </a:lnSpc>
                      </a:pPr>
                      <a:r>
                        <a:rPr sz="2800" b="1" spc="-5" dirty="0">
                          <a:latin typeface="Arial"/>
                          <a:cs typeface="Arial"/>
                        </a:rPr>
                        <a:t>CodeLite</a:t>
                      </a:r>
                      <a:endParaRPr sz="2800">
                        <a:latin typeface="Arial"/>
                        <a:cs typeface="Arial"/>
                      </a:endParaRPr>
                    </a:p>
                  </a:txBody>
                  <a:tcPr marL="0" marR="0" marT="0" marB="0">
                    <a:lnL w="12700">
                      <a:solidFill>
                        <a:srgbClr val="D16248"/>
                      </a:solidFill>
                      <a:prstDash val="solid"/>
                    </a:lnL>
                    <a:lnR w="12700">
                      <a:solidFill>
                        <a:srgbClr val="D16248"/>
                      </a:solidFill>
                      <a:prstDash val="solid"/>
                    </a:lnR>
                    <a:lnT w="12700">
                      <a:solidFill>
                        <a:srgbClr val="D16248"/>
                      </a:solidFill>
                      <a:prstDash val="solid"/>
                    </a:lnT>
                    <a:lnB w="12700">
                      <a:solidFill>
                        <a:srgbClr val="D16248"/>
                      </a:solidFill>
                      <a:prstDash val="solid"/>
                    </a:lnB>
                    <a:solidFill>
                      <a:srgbClr val="F5DFDA"/>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A430-5489-D345-0C7C-63F9B5699EAF}"/>
              </a:ext>
            </a:extLst>
          </p:cNvPr>
          <p:cNvSpPr>
            <a:spLocks noGrp="1"/>
          </p:cNvSpPr>
          <p:nvPr>
            <p:ph type="title"/>
          </p:nvPr>
        </p:nvSpPr>
        <p:spPr/>
        <p:txBody>
          <a:bodyPr/>
          <a:lstStyle/>
          <a:p>
            <a:r>
              <a:rPr lang="en-IN" dirty="0" err="1"/>
              <a:t>Sed</a:t>
            </a:r>
            <a:r>
              <a:rPr lang="en-IN" dirty="0"/>
              <a:t> Command in Linux</a:t>
            </a:r>
          </a:p>
        </p:txBody>
      </p:sp>
      <p:sp>
        <p:nvSpPr>
          <p:cNvPr id="3" name="Content Placeholder 2">
            <a:extLst>
              <a:ext uri="{FF2B5EF4-FFF2-40B4-BE49-F238E27FC236}">
                <a16:creationId xmlns:a16="http://schemas.microsoft.com/office/drawing/2014/main" id="{F5B3544C-E2D6-16CA-8E0C-D546AC95AB58}"/>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a:t>sed is a stream editor that works on piped input or files of text. It doesn’t have an interactive text editor interface.</a:t>
            </a:r>
          </a:p>
          <a:p>
            <a:pPr marL="457200" indent="-457200">
              <a:buFont typeface="Arial" panose="020B0604020202020204" pitchFamily="34" charset="0"/>
              <a:buChar char="•"/>
            </a:pPr>
            <a:r>
              <a:rPr lang="en-US" dirty="0"/>
              <a:t>With sed you can do all of the following:</a:t>
            </a:r>
          </a:p>
          <a:p>
            <a:pPr marL="742950" lvl="1" indent="-285750">
              <a:buFont typeface="Arial" panose="020B0604020202020204" pitchFamily="34" charset="0"/>
              <a:buChar char="•"/>
            </a:pPr>
            <a:r>
              <a:rPr lang="en-US" dirty="0"/>
              <a:t>Select text</a:t>
            </a:r>
          </a:p>
          <a:p>
            <a:pPr marL="742950" lvl="1" indent="-285750">
              <a:buFont typeface="Arial" panose="020B0604020202020204" pitchFamily="34" charset="0"/>
              <a:buChar char="•"/>
            </a:pPr>
            <a:r>
              <a:rPr lang="en-US" dirty="0"/>
              <a:t>Substitute text</a:t>
            </a:r>
          </a:p>
          <a:p>
            <a:pPr marL="742950" lvl="1" indent="-285750">
              <a:buFont typeface="Arial" panose="020B0604020202020204" pitchFamily="34" charset="0"/>
              <a:buChar char="•"/>
            </a:pPr>
            <a:r>
              <a:rPr lang="en-US" dirty="0"/>
              <a:t>Add lines to text</a:t>
            </a:r>
          </a:p>
          <a:p>
            <a:pPr marL="742950" lvl="1" indent="-285750">
              <a:buFont typeface="Arial" panose="020B0604020202020204" pitchFamily="34" charset="0"/>
              <a:buChar char="•"/>
            </a:pPr>
            <a:r>
              <a:rPr lang="en-US" dirty="0"/>
              <a:t>Delete lines from text</a:t>
            </a:r>
          </a:p>
          <a:p>
            <a:pPr marL="742950" lvl="1" indent="-285750">
              <a:buFont typeface="Arial" panose="020B0604020202020204" pitchFamily="34" charset="0"/>
              <a:buChar char="•"/>
            </a:pPr>
            <a:r>
              <a:rPr lang="en-US" dirty="0"/>
              <a:t>Modify (or preserve) an original file</a:t>
            </a:r>
          </a:p>
          <a:p>
            <a:pPr marL="457200" indent="-457200">
              <a:buFont typeface="Arial" panose="020B0604020202020204" pitchFamily="34" charset="0"/>
              <a:buChar char="•"/>
            </a:pPr>
            <a:r>
              <a:rPr lang="en-US" dirty="0"/>
              <a:t> The pattern matching and text selection functionalities of sed rely heavily on regular expressions (regexes).</a:t>
            </a:r>
            <a:endParaRPr lang="en-IN" dirty="0"/>
          </a:p>
        </p:txBody>
      </p:sp>
    </p:spTree>
    <p:extLst>
      <p:ext uri="{BB962C8B-B14F-4D97-AF65-F5344CB8AC3E}">
        <p14:creationId xmlns:p14="http://schemas.microsoft.com/office/powerpoint/2010/main" val="2004655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558" y="380237"/>
            <a:ext cx="11253470" cy="4203700"/>
          </a:xfrm>
          <a:prstGeom prst="rect">
            <a:avLst/>
          </a:prstGeom>
        </p:spPr>
        <p:txBody>
          <a:bodyPr vert="horz" wrap="square" lIns="0" tIns="79375" rIns="0" bIns="0" rtlCol="0">
            <a:spAutoFit/>
          </a:bodyPr>
          <a:lstStyle/>
          <a:p>
            <a:pPr marL="12700">
              <a:lnSpc>
                <a:spcPct val="100000"/>
              </a:lnSpc>
              <a:spcBef>
                <a:spcPts val="625"/>
              </a:spcBef>
            </a:pPr>
            <a:r>
              <a:rPr sz="3600" spc="-5" dirty="0">
                <a:solidFill>
                  <a:srgbClr val="A9432B"/>
                </a:solidFill>
                <a:latin typeface="Arial Black"/>
                <a:cs typeface="Arial Black"/>
              </a:rPr>
              <a:t>Syntax:</a:t>
            </a:r>
            <a:endParaRPr sz="3600" dirty="0">
              <a:latin typeface="Arial Black"/>
              <a:cs typeface="Arial Black"/>
            </a:endParaRPr>
          </a:p>
          <a:p>
            <a:pPr marL="464820" indent="-452755">
              <a:lnSpc>
                <a:spcPct val="100000"/>
              </a:lnSpc>
              <a:spcBef>
                <a:spcPts val="530"/>
              </a:spcBef>
              <a:buClr>
                <a:srgbClr val="D16248"/>
              </a:buClr>
              <a:buSzPct val="68055"/>
              <a:buFont typeface="Wingdings"/>
              <a:buChar char=""/>
              <a:tabLst>
                <a:tab pos="464820" algn="l"/>
                <a:tab pos="465455" algn="l"/>
              </a:tabLst>
            </a:pPr>
            <a:r>
              <a:rPr sz="3600" b="1" spc="-5" dirty="0">
                <a:latin typeface="Arial"/>
                <a:cs typeface="Arial"/>
              </a:rPr>
              <a:t>sed OPTIONS... </a:t>
            </a:r>
            <a:r>
              <a:rPr sz="3600" b="1" dirty="0">
                <a:latin typeface="Arial"/>
                <a:cs typeface="Arial"/>
              </a:rPr>
              <a:t>[SCRIPT]</a:t>
            </a:r>
            <a:r>
              <a:rPr sz="3600" b="1" spc="5" dirty="0">
                <a:latin typeface="Arial"/>
                <a:cs typeface="Arial"/>
              </a:rPr>
              <a:t> </a:t>
            </a:r>
            <a:r>
              <a:rPr sz="3600" b="1" spc="-5" dirty="0">
                <a:latin typeface="Arial"/>
                <a:cs typeface="Arial"/>
              </a:rPr>
              <a:t>[INPUTFILE...]</a:t>
            </a:r>
            <a:endParaRPr sz="3600" dirty="0">
              <a:latin typeface="Arial"/>
              <a:cs typeface="Arial"/>
            </a:endParaRPr>
          </a:p>
          <a:p>
            <a:pPr>
              <a:lnSpc>
                <a:spcPct val="100000"/>
              </a:lnSpc>
              <a:spcBef>
                <a:spcPts val="5"/>
              </a:spcBef>
              <a:buClr>
                <a:srgbClr val="D16248"/>
              </a:buClr>
              <a:buFont typeface="Wingdings"/>
              <a:buChar char=""/>
            </a:pPr>
            <a:endParaRPr sz="4450" dirty="0">
              <a:latin typeface="Arial"/>
              <a:cs typeface="Arial"/>
            </a:endParaRPr>
          </a:p>
          <a:p>
            <a:pPr marL="12700">
              <a:lnSpc>
                <a:spcPct val="100000"/>
              </a:lnSpc>
              <a:spcBef>
                <a:spcPts val="5"/>
              </a:spcBef>
            </a:pPr>
            <a:r>
              <a:rPr sz="3600" b="1" spc="-5" dirty="0">
                <a:latin typeface="Arial"/>
                <a:cs typeface="Arial"/>
              </a:rPr>
              <a:t>Example:</a:t>
            </a:r>
            <a:endParaRPr sz="3600" dirty="0">
              <a:latin typeface="Arial"/>
              <a:cs typeface="Arial"/>
            </a:endParaRPr>
          </a:p>
          <a:p>
            <a:pPr marL="12700">
              <a:lnSpc>
                <a:spcPct val="100000"/>
              </a:lnSpc>
            </a:pPr>
            <a:r>
              <a:rPr sz="3600" b="1" spc="-5" dirty="0">
                <a:latin typeface="Arial"/>
                <a:cs typeface="Arial"/>
              </a:rPr>
              <a:t>Consider the </a:t>
            </a:r>
            <a:r>
              <a:rPr sz="3600" b="1" dirty="0">
                <a:latin typeface="Arial"/>
                <a:cs typeface="Arial"/>
              </a:rPr>
              <a:t>below text file as an</a:t>
            </a:r>
            <a:r>
              <a:rPr sz="3600" b="1" spc="-40" dirty="0">
                <a:latin typeface="Arial"/>
                <a:cs typeface="Arial"/>
              </a:rPr>
              <a:t> </a:t>
            </a:r>
            <a:r>
              <a:rPr sz="3600" b="1" spc="-5" dirty="0">
                <a:latin typeface="Arial"/>
                <a:cs typeface="Arial"/>
              </a:rPr>
              <a:t>input.</a:t>
            </a:r>
            <a:endParaRPr sz="3600" dirty="0">
              <a:latin typeface="Arial"/>
              <a:cs typeface="Arial"/>
            </a:endParaRPr>
          </a:p>
          <a:p>
            <a:pPr marL="464820" indent="-452755">
              <a:lnSpc>
                <a:spcPct val="100000"/>
              </a:lnSpc>
              <a:spcBef>
                <a:spcPts val="395"/>
              </a:spcBef>
              <a:buClr>
                <a:srgbClr val="D16248"/>
              </a:buClr>
              <a:buSzPct val="68055"/>
              <a:buFont typeface="Wingdings"/>
              <a:buChar char=""/>
              <a:tabLst>
                <a:tab pos="464820" algn="l"/>
                <a:tab pos="465455" algn="l"/>
              </a:tabLst>
            </a:pPr>
            <a:r>
              <a:rPr sz="3600" b="1" spc="-5" dirty="0">
                <a:latin typeface="Arial"/>
                <a:cs typeface="Arial"/>
              </a:rPr>
              <a:t>$cat </a:t>
            </a:r>
            <a:r>
              <a:rPr sz="3600" b="1" dirty="0">
                <a:latin typeface="Arial"/>
                <a:cs typeface="Arial"/>
              </a:rPr>
              <a:t>&gt;</a:t>
            </a:r>
            <a:r>
              <a:rPr sz="3600" b="1" spc="-15" dirty="0">
                <a:latin typeface="Arial"/>
                <a:cs typeface="Arial"/>
              </a:rPr>
              <a:t> </a:t>
            </a:r>
            <a:r>
              <a:rPr sz="3600" b="1" dirty="0">
                <a:latin typeface="Arial"/>
                <a:cs typeface="Arial"/>
              </a:rPr>
              <a:t>geekfile.txt</a:t>
            </a:r>
            <a:endParaRPr sz="3600" dirty="0">
              <a:latin typeface="Arial"/>
              <a:cs typeface="Arial"/>
            </a:endParaRPr>
          </a:p>
          <a:p>
            <a:pPr marL="12700">
              <a:lnSpc>
                <a:spcPct val="100000"/>
              </a:lnSpc>
              <a:spcBef>
                <a:spcPts val="400"/>
              </a:spcBef>
            </a:pPr>
            <a:r>
              <a:rPr sz="3600" b="1" spc="-5" dirty="0">
                <a:latin typeface="Arial"/>
                <a:cs typeface="Arial"/>
              </a:rPr>
              <a:t>unix </a:t>
            </a:r>
            <a:r>
              <a:rPr sz="3600" b="1" dirty="0">
                <a:latin typeface="Arial"/>
                <a:cs typeface="Arial"/>
              </a:rPr>
              <a:t>is </a:t>
            </a:r>
            <a:r>
              <a:rPr sz="3600" b="1" spc="-5" dirty="0">
                <a:latin typeface="Arial"/>
                <a:cs typeface="Arial"/>
              </a:rPr>
              <a:t>great os. unix </a:t>
            </a:r>
            <a:r>
              <a:rPr sz="3600" b="1" dirty="0">
                <a:latin typeface="Arial"/>
                <a:cs typeface="Arial"/>
              </a:rPr>
              <a:t>is </a:t>
            </a:r>
            <a:r>
              <a:rPr sz="3600" b="1" spc="-5" dirty="0">
                <a:latin typeface="Arial"/>
                <a:cs typeface="Arial"/>
              </a:rPr>
              <a:t>opensource. unix </a:t>
            </a:r>
            <a:r>
              <a:rPr sz="3600" b="1" dirty="0">
                <a:latin typeface="Arial"/>
                <a:cs typeface="Arial"/>
              </a:rPr>
              <a:t>is free</a:t>
            </a:r>
            <a:r>
              <a:rPr sz="3600" b="1" spc="35" dirty="0">
                <a:latin typeface="Arial"/>
                <a:cs typeface="Arial"/>
              </a:rPr>
              <a:t> </a:t>
            </a:r>
            <a:r>
              <a:rPr sz="3600" b="1" spc="-5" dirty="0">
                <a:latin typeface="Arial"/>
                <a:cs typeface="Arial"/>
              </a:rPr>
              <a:t>os.</a:t>
            </a:r>
            <a:endParaRPr sz="3600" dirty="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3968" y="229615"/>
            <a:ext cx="11296015" cy="5485130"/>
          </a:xfrm>
          <a:prstGeom prst="rect">
            <a:avLst/>
          </a:prstGeom>
        </p:spPr>
        <p:txBody>
          <a:bodyPr vert="horz" wrap="square" lIns="0" tIns="12700" rIns="0" bIns="0" rtlCol="0">
            <a:spAutoFit/>
          </a:bodyPr>
          <a:lstStyle/>
          <a:p>
            <a:pPr marL="72390">
              <a:lnSpc>
                <a:spcPct val="100000"/>
              </a:lnSpc>
              <a:spcBef>
                <a:spcPts val="100"/>
              </a:spcBef>
            </a:pPr>
            <a:r>
              <a:rPr sz="3600" spc="-5" dirty="0">
                <a:solidFill>
                  <a:srgbClr val="A9432B"/>
                </a:solidFill>
                <a:latin typeface="Arial Black"/>
                <a:cs typeface="Arial Black"/>
              </a:rPr>
              <a:t>Sample</a:t>
            </a:r>
            <a:r>
              <a:rPr sz="3600" spc="-10" dirty="0">
                <a:solidFill>
                  <a:srgbClr val="A9432B"/>
                </a:solidFill>
                <a:latin typeface="Arial Black"/>
                <a:cs typeface="Arial Black"/>
              </a:rPr>
              <a:t> </a:t>
            </a:r>
            <a:r>
              <a:rPr sz="3600" dirty="0">
                <a:solidFill>
                  <a:srgbClr val="A9432B"/>
                </a:solidFill>
                <a:latin typeface="Arial Black"/>
                <a:cs typeface="Arial Black"/>
              </a:rPr>
              <a:t>Commands</a:t>
            </a:r>
            <a:endParaRPr sz="3600" dirty="0">
              <a:latin typeface="Arial Black"/>
              <a:cs typeface="Arial Black"/>
            </a:endParaRPr>
          </a:p>
          <a:p>
            <a:pPr marL="12700" marR="5080">
              <a:lnSpc>
                <a:spcPct val="100000"/>
              </a:lnSpc>
              <a:spcBef>
                <a:spcPts val="2895"/>
              </a:spcBef>
              <a:tabLst>
                <a:tab pos="842010" algn="l"/>
              </a:tabLst>
            </a:pPr>
            <a:r>
              <a:rPr sz="3600" b="1" spc="-5" dirty="0">
                <a:solidFill>
                  <a:srgbClr val="A9432B"/>
                </a:solidFill>
                <a:latin typeface="Arial"/>
                <a:cs typeface="Arial"/>
              </a:rPr>
              <a:t>1.	Replacing or substituting string </a:t>
            </a:r>
            <a:r>
              <a:rPr sz="3600" b="1" dirty="0">
                <a:solidFill>
                  <a:srgbClr val="A9432B"/>
                </a:solidFill>
                <a:latin typeface="Arial"/>
                <a:cs typeface="Arial"/>
              </a:rPr>
              <a:t>: </a:t>
            </a:r>
            <a:r>
              <a:rPr sz="3600" b="1" dirty="0">
                <a:latin typeface="Arial"/>
                <a:cs typeface="Arial"/>
              </a:rPr>
              <a:t>Sed command  </a:t>
            </a:r>
            <a:r>
              <a:rPr sz="3600" b="1" spc="-5" dirty="0">
                <a:latin typeface="Arial"/>
                <a:cs typeface="Arial"/>
              </a:rPr>
              <a:t>is mostly used </a:t>
            </a:r>
            <a:r>
              <a:rPr sz="3600" b="1" dirty="0">
                <a:latin typeface="Arial"/>
                <a:cs typeface="Arial"/>
              </a:rPr>
              <a:t>to </a:t>
            </a:r>
            <a:r>
              <a:rPr sz="3600" b="1" spc="-5" dirty="0">
                <a:latin typeface="Arial"/>
                <a:cs typeface="Arial"/>
              </a:rPr>
              <a:t>replace the text </a:t>
            </a:r>
            <a:r>
              <a:rPr sz="3600" b="1" dirty="0">
                <a:latin typeface="Arial"/>
                <a:cs typeface="Arial"/>
              </a:rPr>
              <a:t>in </a:t>
            </a:r>
            <a:r>
              <a:rPr sz="3600" b="1" spc="-5" dirty="0">
                <a:latin typeface="Arial"/>
                <a:cs typeface="Arial"/>
              </a:rPr>
              <a:t>a file. </a:t>
            </a:r>
            <a:r>
              <a:rPr sz="3600" b="1" dirty="0">
                <a:latin typeface="Arial"/>
                <a:cs typeface="Arial"/>
              </a:rPr>
              <a:t>The  below simple </a:t>
            </a:r>
            <a:r>
              <a:rPr sz="3600" b="1" spc="-5" dirty="0">
                <a:latin typeface="Arial"/>
                <a:cs typeface="Arial"/>
              </a:rPr>
              <a:t>sed </a:t>
            </a:r>
            <a:r>
              <a:rPr sz="3600" b="1" dirty="0">
                <a:latin typeface="Arial"/>
                <a:cs typeface="Arial"/>
              </a:rPr>
              <a:t>command </a:t>
            </a:r>
            <a:r>
              <a:rPr sz="3600" b="1" spc="-5" dirty="0">
                <a:latin typeface="Arial"/>
                <a:cs typeface="Arial"/>
              </a:rPr>
              <a:t>replaces the </a:t>
            </a:r>
            <a:r>
              <a:rPr sz="3600" b="1" dirty="0">
                <a:latin typeface="Arial"/>
                <a:cs typeface="Arial"/>
              </a:rPr>
              <a:t>word  </a:t>
            </a:r>
            <a:r>
              <a:rPr sz="3600" b="1" spc="-5" dirty="0">
                <a:latin typeface="Arial"/>
                <a:cs typeface="Arial"/>
              </a:rPr>
              <a:t>“unix” </a:t>
            </a:r>
            <a:r>
              <a:rPr sz="3600" b="1" dirty="0">
                <a:latin typeface="Arial"/>
                <a:cs typeface="Arial"/>
              </a:rPr>
              <a:t>with </a:t>
            </a:r>
            <a:r>
              <a:rPr sz="3600" b="1" spc="-10" dirty="0">
                <a:latin typeface="Arial"/>
                <a:cs typeface="Arial"/>
              </a:rPr>
              <a:t>“linux” </a:t>
            </a:r>
            <a:r>
              <a:rPr sz="3600" b="1" dirty="0">
                <a:latin typeface="Arial"/>
                <a:cs typeface="Arial"/>
              </a:rPr>
              <a:t>in </a:t>
            </a:r>
            <a:r>
              <a:rPr sz="3600" b="1" spc="-5" dirty="0">
                <a:latin typeface="Arial"/>
                <a:cs typeface="Arial"/>
              </a:rPr>
              <a:t>the</a:t>
            </a:r>
            <a:r>
              <a:rPr sz="3600" b="1" spc="10" dirty="0">
                <a:latin typeface="Arial"/>
                <a:cs typeface="Arial"/>
              </a:rPr>
              <a:t> </a:t>
            </a:r>
            <a:r>
              <a:rPr sz="3600" b="1" dirty="0">
                <a:latin typeface="Arial"/>
                <a:cs typeface="Arial"/>
              </a:rPr>
              <a:t>file.</a:t>
            </a:r>
            <a:endParaRPr sz="3600" dirty="0">
              <a:latin typeface="Arial"/>
              <a:cs typeface="Arial"/>
            </a:endParaRPr>
          </a:p>
          <a:p>
            <a:pPr marL="12700" marR="3904615">
              <a:lnSpc>
                <a:spcPct val="109200"/>
              </a:lnSpc>
              <a:spcBef>
                <a:spcPts val="5"/>
              </a:spcBef>
              <a:buClr>
                <a:srgbClr val="D16248"/>
              </a:buClr>
              <a:buSzPct val="68055"/>
              <a:buFont typeface="Wingdings"/>
              <a:buChar char=""/>
              <a:tabLst>
                <a:tab pos="842010" algn="l"/>
                <a:tab pos="842644" algn="l"/>
              </a:tabLst>
            </a:pPr>
            <a:r>
              <a:rPr sz="3600" b="1" spc="-5" dirty="0">
                <a:solidFill>
                  <a:srgbClr val="A9432B"/>
                </a:solidFill>
                <a:latin typeface="Arial"/>
                <a:cs typeface="Arial"/>
              </a:rPr>
              <a:t>$</a:t>
            </a:r>
            <a:r>
              <a:rPr lang="en-IN" sz="3600" b="1" spc="-5" dirty="0" err="1">
                <a:solidFill>
                  <a:srgbClr val="A9432B"/>
                </a:solidFill>
                <a:latin typeface="Arial"/>
                <a:cs typeface="Arial"/>
              </a:rPr>
              <a:t>sed</a:t>
            </a:r>
            <a:r>
              <a:rPr lang="en-IN" sz="3600" b="1" spc="-5" dirty="0">
                <a:solidFill>
                  <a:srgbClr val="A9432B"/>
                </a:solidFill>
                <a:latin typeface="Arial"/>
                <a:cs typeface="Arial"/>
              </a:rPr>
              <a:t> 's/</a:t>
            </a:r>
            <a:r>
              <a:rPr lang="en-IN" sz="3600" b="1" spc="-5" dirty="0" err="1">
                <a:solidFill>
                  <a:srgbClr val="A9432B"/>
                </a:solidFill>
                <a:latin typeface="Arial"/>
                <a:cs typeface="Arial"/>
              </a:rPr>
              <a:t>unix</a:t>
            </a:r>
            <a:r>
              <a:rPr lang="en-IN" sz="3600" b="1" spc="-5" dirty="0">
                <a:solidFill>
                  <a:srgbClr val="A9432B"/>
                </a:solidFill>
                <a:latin typeface="Arial"/>
                <a:cs typeface="Arial"/>
              </a:rPr>
              <a:t>/</a:t>
            </a:r>
            <a:r>
              <a:rPr lang="en-IN" sz="3600" b="1" spc="-5" dirty="0" err="1">
                <a:solidFill>
                  <a:srgbClr val="A9432B"/>
                </a:solidFill>
                <a:latin typeface="Arial"/>
                <a:cs typeface="Arial"/>
              </a:rPr>
              <a:t>linux</a:t>
            </a:r>
            <a:r>
              <a:rPr lang="en-IN" sz="3600" b="1" spc="-5" dirty="0">
                <a:solidFill>
                  <a:srgbClr val="A9432B"/>
                </a:solidFill>
                <a:latin typeface="Arial"/>
                <a:cs typeface="Arial"/>
              </a:rPr>
              <a:t>/' geekfile.txt </a:t>
            </a:r>
            <a:r>
              <a:rPr sz="3600" b="1" spc="-5" dirty="0">
                <a:solidFill>
                  <a:srgbClr val="A9432B"/>
                </a:solidFill>
                <a:latin typeface="Arial"/>
                <a:cs typeface="Arial"/>
              </a:rPr>
              <a:t>Output</a:t>
            </a:r>
            <a:r>
              <a:rPr sz="3600" b="1" spc="5" dirty="0">
                <a:solidFill>
                  <a:srgbClr val="A9432B"/>
                </a:solidFill>
                <a:latin typeface="Arial"/>
                <a:cs typeface="Arial"/>
              </a:rPr>
              <a:t> </a:t>
            </a:r>
            <a:r>
              <a:rPr sz="3600" b="1" dirty="0">
                <a:solidFill>
                  <a:srgbClr val="A9432B"/>
                </a:solidFill>
                <a:latin typeface="Arial"/>
                <a:cs typeface="Arial"/>
              </a:rPr>
              <a:t>:</a:t>
            </a:r>
            <a:endParaRPr sz="3600" dirty="0">
              <a:latin typeface="Arial"/>
              <a:cs typeface="Arial"/>
            </a:endParaRPr>
          </a:p>
          <a:p>
            <a:pPr marL="465455" marR="254000" indent="-453390">
              <a:lnSpc>
                <a:spcPct val="100000"/>
              </a:lnSpc>
              <a:spcBef>
                <a:spcPts val="405"/>
              </a:spcBef>
              <a:buClr>
                <a:srgbClr val="D16248"/>
              </a:buClr>
              <a:buSzPct val="68055"/>
              <a:buFont typeface="Wingdings"/>
              <a:buChar char=""/>
              <a:tabLst>
                <a:tab pos="465455" algn="l"/>
                <a:tab pos="466090" algn="l"/>
              </a:tabLst>
            </a:pPr>
            <a:r>
              <a:rPr sz="3600" b="1" spc="-5" dirty="0">
                <a:latin typeface="Arial"/>
                <a:cs typeface="Arial"/>
              </a:rPr>
              <a:t>linux is great os. unix is opensource. unix is free  os.</a:t>
            </a:r>
            <a:endParaRPr sz="3600"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36398"/>
            <a:ext cx="11313160" cy="5312410"/>
          </a:xfrm>
          <a:prstGeom prst="rect">
            <a:avLst/>
          </a:prstGeom>
        </p:spPr>
        <p:txBody>
          <a:bodyPr vert="horz" wrap="square" lIns="0" tIns="64135" rIns="0" bIns="0" rtlCol="0">
            <a:spAutoFit/>
          </a:bodyPr>
          <a:lstStyle/>
          <a:p>
            <a:pPr marL="464820" indent="-452755">
              <a:lnSpc>
                <a:spcPct val="100000"/>
              </a:lnSpc>
              <a:spcBef>
                <a:spcPts val="505"/>
              </a:spcBef>
              <a:buClr>
                <a:srgbClr val="D16248"/>
              </a:buClr>
              <a:buSzPct val="68181"/>
              <a:buFont typeface="Wingdings"/>
              <a:buChar char=""/>
              <a:tabLst>
                <a:tab pos="464820" algn="l"/>
                <a:tab pos="465455" algn="l"/>
              </a:tabLst>
            </a:pPr>
            <a:r>
              <a:rPr sz="3300" b="1" spc="-5" dirty="0">
                <a:latin typeface="Arial"/>
                <a:cs typeface="Arial"/>
              </a:rPr>
              <a:t>learn operating</a:t>
            </a:r>
            <a:r>
              <a:rPr sz="3300" b="1" spc="-25" dirty="0">
                <a:latin typeface="Arial"/>
                <a:cs typeface="Arial"/>
              </a:rPr>
              <a:t> </a:t>
            </a:r>
            <a:r>
              <a:rPr sz="3300" b="1" dirty="0">
                <a:latin typeface="Arial"/>
                <a:cs typeface="Arial"/>
              </a:rPr>
              <a:t>system.</a:t>
            </a:r>
            <a:endParaRPr sz="3300" dirty="0">
              <a:latin typeface="Arial"/>
              <a:cs typeface="Arial"/>
            </a:endParaRPr>
          </a:p>
          <a:p>
            <a:pPr marL="464820" indent="-452755">
              <a:lnSpc>
                <a:spcPct val="100000"/>
              </a:lnSpc>
              <a:spcBef>
                <a:spcPts val="409"/>
              </a:spcBef>
              <a:buClr>
                <a:srgbClr val="D16248"/>
              </a:buClr>
              <a:buSzPct val="68181"/>
              <a:buFont typeface="Wingdings"/>
              <a:buChar char=""/>
              <a:tabLst>
                <a:tab pos="464820" algn="l"/>
                <a:tab pos="465455" algn="l"/>
              </a:tabLst>
            </a:pPr>
            <a:r>
              <a:rPr sz="3300" b="1" spc="-5" dirty="0">
                <a:latin typeface="Arial"/>
                <a:cs typeface="Arial"/>
              </a:rPr>
              <a:t>linux linux </a:t>
            </a:r>
            <a:r>
              <a:rPr sz="3300" b="1" dirty="0">
                <a:latin typeface="Arial"/>
                <a:cs typeface="Arial"/>
              </a:rPr>
              <a:t>which one you</a:t>
            </a:r>
            <a:r>
              <a:rPr sz="3300" b="1" spc="-60" dirty="0">
                <a:latin typeface="Arial"/>
                <a:cs typeface="Arial"/>
              </a:rPr>
              <a:t> </a:t>
            </a:r>
            <a:r>
              <a:rPr sz="3300" b="1" dirty="0">
                <a:latin typeface="Arial"/>
                <a:cs typeface="Arial"/>
              </a:rPr>
              <a:t>choose.</a:t>
            </a:r>
            <a:endParaRPr sz="3300" dirty="0">
              <a:latin typeface="Arial"/>
              <a:cs typeface="Arial"/>
            </a:endParaRPr>
          </a:p>
          <a:p>
            <a:pPr marL="464820" indent="-452755">
              <a:lnSpc>
                <a:spcPct val="100000"/>
              </a:lnSpc>
              <a:spcBef>
                <a:spcPts val="395"/>
              </a:spcBef>
              <a:buClr>
                <a:srgbClr val="D16248"/>
              </a:buClr>
              <a:buSzPct val="68181"/>
              <a:buFont typeface="Wingdings"/>
              <a:buChar char=""/>
              <a:tabLst>
                <a:tab pos="464820" algn="l"/>
                <a:tab pos="465455" algn="l"/>
              </a:tabLst>
            </a:pPr>
            <a:r>
              <a:rPr sz="3300" b="1" spc="-5" dirty="0">
                <a:latin typeface="Arial"/>
                <a:cs typeface="Arial"/>
              </a:rPr>
              <a:t>linux is easy </a:t>
            </a:r>
            <a:r>
              <a:rPr sz="3300" b="1" dirty="0">
                <a:latin typeface="Arial"/>
                <a:cs typeface="Arial"/>
              </a:rPr>
              <a:t>to </a:t>
            </a:r>
            <a:r>
              <a:rPr sz="3300" b="1" spc="-5" dirty="0">
                <a:latin typeface="Arial"/>
                <a:cs typeface="Arial"/>
              </a:rPr>
              <a:t>learn.unix is </a:t>
            </a:r>
            <a:r>
              <a:rPr sz="3300" b="1" dirty="0">
                <a:latin typeface="Arial"/>
                <a:cs typeface="Arial"/>
              </a:rPr>
              <a:t>a </a:t>
            </a:r>
            <a:r>
              <a:rPr sz="3300" b="1" spc="-5" dirty="0">
                <a:latin typeface="Arial"/>
                <a:cs typeface="Arial"/>
              </a:rPr>
              <a:t>multiuser os.Learn</a:t>
            </a:r>
            <a:r>
              <a:rPr sz="3300" b="1" spc="640" dirty="0">
                <a:latin typeface="Arial"/>
                <a:cs typeface="Arial"/>
              </a:rPr>
              <a:t> </a:t>
            </a:r>
            <a:r>
              <a:rPr sz="3300" b="1" dirty="0">
                <a:latin typeface="Arial"/>
                <a:cs typeface="Arial"/>
              </a:rPr>
              <a:t>unix</a:t>
            </a:r>
            <a:endParaRPr sz="3300" dirty="0">
              <a:latin typeface="Arial"/>
              <a:cs typeface="Arial"/>
            </a:endParaRPr>
          </a:p>
          <a:p>
            <a:pPr marL="464820">
              <a:lnSpc>
                <a:spcPct val="100000"/>
              </a:lnSpc>
            </a:pPr>
            <a:r>
              <a:rPr sz="3300" b="1" spc="-5" dirty="0">
                <a:latin typeface="Arial"/>
                <a:cs typeface="Arial"/>
              </a:rPr>
              <a:t>.unix </a:t>
            </a:r>
            <a:r>
              <a:rPr sz="3300" b="1" spc="-10" dirty="0">
                <a:latin typeface="Arial"/>
                <a:cs typeface="Arial"/>
              </a:rPr>
              <a:t>is </a:t>
            </a:r>
            <a:r>
              <a:rPr sz="3300" b="1" spc="-5" dirty="0">
                <a:latin typeface="Arial"/>
                <a:cs typeface="Arial"/>
              </a:rPr>
              <a:t>a</a:t>
            </a:r>
            <a:r>
              <a:rPr sz="3300" b="1" spc="-10" dirty="0">
                <a:latin typeface="Arial"/>
                <a:cs typeface="Arial"/>
              </a:rPr>
              <a:t> </a:t>
            </a:r>
            <a:r>
              <a:rPr sz="3300" b="1" dirty="0">
                <a:latin typeface="Arial"/>
                <a:cs typeface="Arial"/>
              </a:rPr>
              <a:t>powerful.</a:t>
            </a:r>
            <a:endParaRPr sz="3300" dirty="0">
              <a:latin typeface="Arial"/>
              <a:cs typeface="Arial"/>
            </a:endParaRPr>
          </a:p>
          <a:p>
            <a:pPr marL="464820" marR="6350" indent="-452755" algn="just">
              <a:lnSpc>
                <a:spcPct val="100000"/>
              </a:lnSpc>
              <a:spcBef>
                <a:spcPts val="400"/>
              </a:spcBef>
              <a:buClr>
                <a:srgbClr val="D16248"/>
              </a:buClr>
              <a:buSzPct val="68181"/>
              <a:buFont typeface="Wingdings"/>
              <a:buChar char=""/>
              <a:tabLst>
                <a:tab pos="465455" algn="l"/>
              </a:tabLst>
            </a:pPr>
            <a:r>
              <a:rPr sz="3300" b="1" dirty="0">
                <a:latin typeface="Arial"/>
                <a:cs typeface="Arial"/>
              </a:rPr>
              <a:t>Here the “s” </a:t>
            </a:r>
            <a:r>
              <a:rPr sz="3300" b="1" spc="-5" dirty="0">
                <a:latin typeface="Arial"/>
                <a:cs typeface="Arial"/>
              </a:rPr>
              <a:t>specifies </a:t>
            </a:r>
            <a:r>
              <a:rPr sz="3300" b="1" dirty="0">
                <a:latin typeface="Arial"/>
                <a:cs typeface="Arial"/>
              </a:rPr>
              <a:t>the </a:t>
            </a:r>
            <a:r>
              <a:rPr sz="3300" b="1" spc="-5" dirty="0">
                <a:latin typeface="Arial"/>
                <a:cs typeface="Arial"/>
              </a:rPr>
              <a:t>substitution </a:t>
            </a:r>
            <a:r>
              <a:rPr sz="3300" b="1" dirty="0">
                <a:latin typeface="Arial"/>
                <a:cs typeface="Arial"/>
              </a:rPr>
              <a:t>operation. </a:t>
            </a:r>
            <a:r>
              <a:rPr sz="3300" b="1" spc="-5" dirty="0">
                <a:latin typeface="Arial"/>
                <a:cs typeface="Arial"/>
              </a:rPr>
              <a:t>The  </a:t>
            </a:r>
            <a:r>
              <a:rPr sz="3300" b="1" dirty="0">
                <a:latin typeface="Arial"/>
                <a:cs typeface="Arial"/>
              </a:rPr>
              <a:t>“/” </a:t>
            </a:r>
            <a:r>
              <a:rPr sz="3300" b="1" spc="-5" dirty="0">
                <a:latin typeface="Arial"/>
                <a:cs typeface="Arial"/>
              </a:rPr>
              <a:t>are delimiters. </a:t>
            </a:r>
            <a:r>
              <a:rPr sz="3300" b="1" dirty="0">
                <a:latin typeface="Arial"/>
                <a:cs typeface="Arial"/>
              </a:rPr>
              <a:t>The </a:t>
            </a:r>
            <a:r>
              <a:rPr sz="3300" b="1" spc="-5" dirty="0">
                <a:latin typeface="Arial"/>
                <a:cs typeface="Arial"/>
              </a:rPr>
              <a:t>“unix” </a:t>
            </a:r>
            <a:r>
              <a:rPr sz="3300" b="1" spc="-10" dirty="0">
                <a:latin typeface="Arial"/>
                <a:cs typeface="Arial"/>
              </a:rPr>
              <a:t>is </a:t>
            </a:r>
            <a:r>
              <a:rPr sz="3300" b="1" spc="-5" dirty="0">
                <a:latin typeface="Arial"/>
                <a:cs typeface="Arial"/>
              </a:rPr>
              <a:t>the search </a:t>
            </a:r>
            <a:r>
              <a:rPr sz="3300" b="1" dirty="0">
                <a:latin typeface="Arial"/>
                <a:cs typeface="Arial"/>
              </a:rPr>
              <a:t>pattern and  </a:t>
            </a:r>
            <a:r>
              <a:rPr sz="3300" b="1" spc="-5" dirty="0">
                <a:latin typeface="Arial"/>
                <a:cs typeface="Arial"/>
              </a:rPr>
              <a:t>the “linux” </a:t>
            </a:r>
            <a:r>
              <a:rPr sz="3300" b="1" spc="-10" dirty="0">
                <a:latin typeface="Arial"/>
                <a:cs typeface="Arial"/>
              </a:rPr>
              <a:t>is </a:t>
            </a:r>
            <a:r>
              <a:rPr sz="3300" b="1" spc="-5" dirty="0">
                <a:latin typeface="Arial"/>
                <a:cs typeface="Arial"/>
              </a:rPr>
              <a:t>the replacement</a:t>
            </a:r>
            <a:r>
              <a:rPr sz="3300" b="1" spc="10" dirty="0">
                <a:latin typeface="Arial"/>
                <a:cs typeface="Arial"/>
              </a:rPr>
              <a:t> </a:t>
            </a:r>
            <a:r>
              <a:rPr sz="3300" b="1" spc="-5" dirty="0">
                <a:latin typeface="Arial"/>
                <a:cs typeface="Arial"/>
              </a:rPr>
              <a:t>string.</a:t>
            </a:r>
            <a:endParaRPr sz="3300" dirty="0">
              <a:latin typeface="Arial"/>
              <a:cs typeface="Arial"/>
            </a:endParaRPr>
          </a:p>
          <a:p>
            <a:pPr marL="12700" marR="6350" algn="just">
              <a:lnSpc>
                <a:spcPct val="100000"/>
              </a:lnSpc>
              <a:spcBef>
                <a:spcPts val="409"/>
              </a:spcBef>
            </a:pPr>
            <a:r>
              <a:rPr sz="3300" b="1" dirty="0">
                <a:latin typeface="Arial"/>
                <a:cs typeface="Arial"/>
              </a:rPr>
              <a:t>By default, the </a:t>
            </a:r>
            <a:r>
              <a:rPr sz="3300" b="1" spc="-5" dirty="0">
                <a:latin typeface="Arial"/>
                <a:cs typeface="Arial"/>
              </a:rPr>
              <a:t>sed </a:t>
            </a:r>
            <a:r>
              <a:rPr sz="3300" b="1" dirty="0">
                <a:latin typeface="Arial"/>
                <a:cs typeface="Arial"/>
              </a:rPr>
              <a:t>command replaces the first  </a:t>
            </a:r>
            <a:r>
              <a:rPr sz="3300" b="1" spc="-5" dirty="0">
                <a:latin typeface="Arial"/>
                <a:cs typeface="Arial"/>
              </a:rPr>
              <a:t>occurrence </a:t>
            </a:r>
            <a:r>
              <a:rPr sz="3300" b="1" dirty="0">
                <a:latin typeface="Arial"/>
                <a:cs typeface="Arial"/>
              </a:rPr>
              <a:t>of </a:t>
            </a:r>
            <a:r>
              <a:rPr sz="3300" b="1" spc="-5" dirty="0">
                <a:latin typeface="Arial"/>
                <a:cs typeface="Arial"/>
              </a:rPr>
              <a:t>the pattern </a:t>
            </a:r>
            <a:r>
              <a:rPr sz="3300" b="1" spc="-10" dirty="0">
                <a:latin typeface="Arial"/>
                <a:cs typeface="Arial"/>
              </a:rPr>
              <a:t>in </a:t>
            </a:r>
            <a:r>
              <a:rPr sz="3300" b="1" spc="-5" dirty="0">
                <a:latin typeface="Arial"/>
                <a:cs typeface="Arial"/>
              </a:rPr>
              <a:t>each line </a:t>
            </a:r>
            <a:r>
              <a:rPr sz="3300" b="1" dirty="0">
                <a:latin typeface="Arial"/>
                <a:cs typeface="Arial"/>
              </a:rPr>
              <a:t>and </a:t>
            </a:r>
            <a:r>
              <a:rPr sz="3300" b="1" spc="-5" dirty="0">
                <a:latin typeface="Arial"/>
                <a:cs typeface="Arial"/>
              </a:rPr>
              <a:t>it won’t  </a:t>
            </a:r>
            <a:r>
              <a:rPr sz="3300" b="1" dirty="0">
                <a:latin typeface="Arial"/>
                <a:cs typeface="Arial"/>
              </a:rPr>
              <a:t>replace the second, third…occurrence </a:t>
            </a:r>
            <a:r>
              <a:rPr sz="3300" b="1" spc="-5" dirty="0">
                <a:latin typeface="Arial"/>
                <a:cs typeface="Arial"/>
              </a:rPr>
              <a:t>in </a:t>
            </a:r>
            <a:r>
              <a:rPr sz="3300" b="1" dirty="0">
                <a:latin typeface="Arial"/>
                <a:cs typeface="Arial"/>
              </a:rPr>
              <a:t>the</a:t>
            </a:r>
            <a:r>
              <a:rPr sz="3300" b="1" spc="-75" dirty="0">
                <a:latin typeface="Arial"/>
                <a:cs typeface="Arial"/>
              </a:rPr>
              <a:t> </a:t>
            </a:r>
            <a:r>
              <a:rPr sz="3300" b="1" spc="-5" dirty="0">
                <a:latin typeface="Arial"/>
                <a:cs typeface="Arial"/>
              </a:rPr>
              <a:t>line.</a:t>
            </a:r>
            <a:endParaRPr sz="3300" dirty="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89738"/>
            <a:ext cx="11313160" cy="5360670"/>
          </a:xfrm>
          <a:prstGeom prst="rect">
            <a:avLst/>
          </a:prstGeom>
        </p:spPr>
        <p:txBody>
          <a:bodyPr vert="horz" wrap="square" lIns="0" tIns="12700" rIns="0" bIns="0" rtlCol="0">
            <a:spAutoFit/>
          </a:bodyPr>
          <a:lstStyle/>
          <a:p>
            <a:pPr marL="12700" marR="5080" algn="just">
              <a:lnSpc>
                <a:spcPct val="100000"/>
              </a:lnSpc>
              <a:spcBef>
                <a:spcPts val="100"/>
              </a:spcBef>
            </a:pPr>
            <a:r>
              <a:rPr sz="3000" b="1" spc="-5" dirty="0">
                <a:solidFill>
                  <a:srgbClr val="A9432B"/>
                </a:solidFill>
                <a:latin typeface="Arial"/>
                <a:cs typeface="Arial"/>
              </a:rPr>
              <a:t>2. Replacing </a:t>
            </a:r>
            <a:r>
              <a:rPr sz="3000" b="1" dirty="0">
                <a:solidFill>
                  <a:srgbClr val="A9432B"/>
                </a:solidFill>
                <a:latin typeface="Arial"/>
                <a:cs typeface="Arial"/>
              </a:rPr>
              <a:t>the nth occurrence of </a:t>
            </a:r>
            <a:r>
              <a:rPr sz="3000" b="1" spc="-5" dirty="0">
                <a:solidFill>
                  <a:srgbClr val="A9432B"/>
                </a:solidFill>
                <a:latin typeface="Arial"/>
                <a:cs typeface="Arial"/>
              </a:rPr>
              <a:t>a </a:t>
            </a:r>
            <a:r>
              <a:rPr sz="3000" b="1" dirty="0">
                <a:solidFill>
                  <a:srgbClr val="A9432B"/>
                </a:solidFill>
                <a:latin typeface="Arial"/>
                <a:cs typeface="Arial"/>
              </a:rPr>
              <a:t>pattern </a:t>
            </a:r>
            <a:r>
              <a:rPr sz="3000" b="1" spc="-5" dirty="0">
                <a:solidFill>
                  <a:srgbClr val="A9432B"/>
                </a:solidFill>
                <a:latin typeface="Arial"/>
                <a:cs typeface="Arial"/>
              </a:rPr>
              <a:t>in a </a:t>
            </a:r>
            <a:r>
              <a:rPr sz="3000" b="1" dirty="0">
                <a:solidFill>
                  <a:srgbClr val="A9432B"/>
                </a:solidFill>
                <a:latin typeface="Arial"/>
                <a:cs typeface="Arial"/>
              </a:rPr>
              <a:t>line : </a:t>
            </a:r>
            <a:r>
              <a:rPr sz="3000" b="1" spc="-5" dirty="0">
                <a:latin typeface="Arial"/>
                <a:cs typeface="Arial"/>
              </a:rPr>
              <a:t>Use  the /1, </a:t>
            </a:r>
            <a:r>
              <a:rPr sz="3000" b="1" dirty="0">
                <a:latin typeface="Arial"/>
                <a:cs typeface="Arial"/>
              </a:rPr>
              <a:t>/2 </a:t>
            </a:r>
            <a:r>
              <a:rPr sz="3000" b="1" spc="-5" dirty="0">
                <a:latin typeface="Arial"/>
                <a:cs typeface="Arial"/>
              </a:rPr>
              <a:t>etc flags to replace the first, second occurrence </a:t>
            </a:r>
            <a:r>
              <a:rPr sz="3000" b="1" dirty="0">
                <a:latin typeface="Arial"/>
                <a:cs typeface="Arial"/>
              </a:rPr>
              <a:t>of </a:t>
            </a:r>
            <a:r>
              <a:rPr sz="3000" b="1" spc="-5" dirty="0">
                <a:latin typeface="Arial"/>
                <a:cs typeface="Arial"/>
              </a:rPr>
              <a:t>a  pattern in </a:t>
            </a:r>
            <a:r>
              <a:rPr sz="3000" b="1" dirty="0">
                <a:latin typeface="Arial"/>
                <a:cs typeface="Arial"/>
              </a:rPr>
              <a:t>a line. The below command replaces the </a:t>
            </a:r>
            <a:r>
              <a:rPr sz="3000" b="1" spc="-5" dirty="0">
                <a:latin typeface="Arial"/>
                <a:cs typeface="Arial"/>
              </a:rPr>
              <a:t>second  occurrence </a:t>
            </a:r>
            <a:r>
              <a:rPr sz="3000" b="1" dirty="0">
                <a:latin typeface="Arial"/>
                <a:cs typeface="Arial"/>
              </a:rPr>
              <a:t>of </a:t>
            </a:r>
            <a:r>
              <a:rPr sz="3000" b="1" spc="-5" dirty="0">
                <a:latin typeface="Arial"/>
                <a:cs typeface="Arial"/>
              </a:rPr>
              <a:t>the </a:t>
            </a:r>
            <a:r>
              <a:rPr sz="3000" b="1" dirty="0">
                <a:latin typeface="Arial"/>
                <a:cs typeface="Arial"/>
              </a:rPr>
              <a:t>word “unix” </a:t>
            </a:r>
            <a:r>
              <a:rPr sz="3000" b="1" spc="-5" dirty="0">
                <a:latin typeface="Arial"/>
                <a:cs typeface="Arial"/>
              </a:rPr>
              <a:t>with “linux” in a</a:t>
            </a:r>
            <a:r>
              <a:rPr sz="3000" b="1" spc="95" dirty="0">
                <a:latin typeface="Arial"/>
                <a:cs typeface="Arial"/>
              </a:rPr>
              <a:t> </a:t>
            </a:r>
            <a:r>
              <a:rPr sz="3000" b="1" spc="-5" dirty="0">
                <a:latin typeface="Arial"/>
                <a:cs typeface="Arial"/>
              </a:rPr>
              <a:t>line.</a:t>
            </a:r>
            <a:endParaRPr sz="3000" dirty="0">
              <a:latin typeface="Arial"/>
              <a:cs typeface="Arial"/>
            </a:endParaRPr>
          </a:p>
          <a:p>
            <a:pPr marL="12700" marR="4796790">
              <a:lnSpc>
                <a:spcPts val="4010"/>
              </a:lnSpc>
              <a:spcBef>
                <a:spcPts val="190"/>
              </a:spcBef>
              <a:buClr>
                <a:srgbClr val="D16248"/>
              </a:buClr>
              <a:buSzPct val="68333"/>
              <a:buFont typeface="Wingdings"/>
              <a:buChar char=""/>
              <a:tabLst>
                <a:tab pos="841375" algn="l"/>
                <a:tab pos="842010" algn="l"/>
              </a:tabLst>
            </a:pPr>
            <a:r>
              <a:rPr sz="3000" b="1" spc="-5" dirty="0">
                <a:solidFill>
                  <a:srgbClr val="A9432B"/>
                </a:solidFill>
                <a:latin typeface="Arial"/>
                <a:cs typeface="Arial"/>
              </a:rPr>
              <a:t>$sed 's/unix/linux/2' geekfile.txt  Output:</a:t>
            </a:r>
            <a:endParaRPr sz="3000" dirty="0">
              <a:latin typeface="Arial"/>
              <a:cs typeface="Arial"/>
            </a:endParaRPr>
          </a:p>
          <a:p>
            <a:pPr marL="464820" indent="-452755">
              <a:lnSpc>
                <a:spcPct val="100000"/>
              </a:lnSpc>
              <a:spcBef>
                <a:spcPts val="195"/>
              </a:spcBef>
              <a:buClr>
                <a:srgbClr val="D16248"/>
              </a:buClr>
              <a:buSzPct val="68333"/>
              <a:buFont typeface="Wingdings"/>
              <a:buChar char=""/>
              <a:tabLst>
                <a:tab pos="464820" algn="l"/>
                <a:tab pos="465455" algn="l"/>
              </a:tabLst>
            </a:pPr>
            <a:r>
              <a:rPr sz="3000" b="1" dirty="0">
                <a:latin typeface="Arial"/>
                <a:cs typeface="Arial"/>
              </a:rPr>
              <a:t>unix </a:t>
            </a:r>
            <a:r>
              <a:rPr sz="3000" b="1" spc="-10" dirty="0">
                <a:latin typeface="Arial"/>
                <a:cs typeface="Arial"/>
              </a:rPr>
              <a:t>is </a:t>
            </a:r>
            <a:r>
              <a:rPr sz="3000" b="1" spc="-5" dirty="0">
                <a:latin typeface="Arial"/>
                <a:cs typeface="Arial"/>
              </a:rPr>
              <a:t>great os. linux </a:t>
            </a:r>
            <a:r>
              <a:rPr sz="3000" b="1" spc="-10" dirty="0">
                <a:latin typeface="Arial"/>
                <a:cs typeface="Arial"/>
              </a:rPr>
              <a:t>is </a:t>
            </a:r>
            <a:r>
              <a:rPr sz="3000" b="1" dirty="0">
                <a:latin typeface="Arial"/>
                <a:cs typeface="Arial"/>
              </a:rPr>
              <a:t>opensource. unix </a:t>
            </a:r>
            <a:r>
              <a:rPr sz="3000" b="1" spc="-10" dirty="0">
                <a:latin typeface="Arial"/>
                <a:cs typeface="Arial"/>
              </a:rPr>
              <a:t>is </a:t>
            </a:r>
            <a:r>
              <a:rPr sz="3000" b="1" spc="-5" dirty="0">
                <a:latin typeface="Arial"/>
                <a:cs typeface="Arial"/>
              </a:rPr>
              <a:t>free</a:t>
            </a:r>
            <a:r>
              <a:rPr sz="3000" b="1" spc="95" dirty="0">
                <a:latin typeface="Arial"/>
                <a:cs typeface="Arial"/>
              </a:rPr>
              <a:t> </a:t>
            </a:r>
            <a:r>
              <a:rPr sz="3000" b="1" spc="-5" dirty="0">
                <a:latin typeface="Arial"/>
                <a:cs typeface="Arial"/>
              </a:rPr>
              <a:t>os.</a:t>
            </a:r>
            <a:endParaRPr sz="3000" dirty="0">
              <a:latin typeface="Arial"/>
              <a:cs typeface="Arial"/>
            </a:endParaRPr>
          </a:p>
          <a:p>
            <a:pPr marL="464820" indent="-452755">
              <a:lnSpc>
                <a:spcPct val="100000"/>
              </a:lnSpc>
              <a:spcBef>
                <a:spcPts val="395"/>
              </a:spcBef>
              <a:buClr>
                <a:srgbClr val="D16248"/>
              </a:buClr>
              <a:buSzPct val="68333"/>
              <a:buFont typeface="Wingdings"/>
              <a:buChar char=""/>
              <a:tabLst>
                <a:tab pos="464820" algn="l"/>
                <a:tab pos="465455" algn="l"/>
              </a:tabLst>
            </a:pPr>
            <a:r>
              <a:rPr sz="3000" b="1" spc="-5" dirty="0">
                <a:latin typeface="Arial"/>
                <a:cs typeface="Arial"/>
              </a:rPr>
              <a:t>learn operating</a:t>
            </a:r>
            <a:r>
              <a:rPr sz="3000" b="1" spc="15" dirty="0">
                <a:latin typeface="Arial"/>
                <a:cs typeface="Arial"/>
              </a:rPr>
              <a:t> </a:t>
            </a:r>
            <a:r>
              <a:rPr sz="3000" b="1" spc="-5" dirty="0">
                <a:latin typeface="Arial"/>
                <a:cs typeface="Arial"/>
              </a:rPr>
              <a:t>system.</a:t>
            </a:r>
            <a:endParaRPr sz="3000" dirty="0">
              <a:latin typeface="Arial"/>
              <a:cs typeface="Arial"/>
            </a:endParaRPr>
          </a:p>
          <a:p>
            <a:pPr marL="464820" indent="-452755">
              <a:lnSpc>
                <a:spcPct val="100000"/>
              </a:lnSpc>
              <a:spcBef>
                <a:spcPts val="409"/>
              </a:spcBef>
              <a:buClr>
                <a:srgbClr val="D16248"/>
              </a:buClr>
              <a:buSzPct val="68333"/>
              <a:buFont typeface="Wingdings"/>
              <a:buChar char=""/>
              <a:tabLst>
                <a:tab pos="464820" algn="l"/>
                <a:tab pos="465455" algn="l"/>
              </a:tabLst>
            </a:pPr>
            <a:r>
              <a:rPr sz="3000" b="1" dirty="0">
                <a:latin typeface="Arial"/>
                <a:cs typeface="Arial"/>
              </a:rPr>
              <a:t>unix </a:t>
            </a:r>
            <a:r>
              <a:rPr sz="3000" b="1" spc="-5" dirty="0">
                <a:latin typeface="Arial"/>
                <a:cs typeface="Arial"/>
              </a:rPr>
              <a:t>linux which </a:t>
            </a:r>
            <a:r>
              <a:rPr sz="3000" b="1" dirty="0">
                <a:latin typeface="Arial"/>
                <a:cs typeface="Arial"/>
              </a:rPr>
              <a:t>one you</a:t>
            </a:r>
            <a:r>
              <a:rPr sz="3000" b="1" spc="65" dirty="0">
                <a:latin typeface="Arial"/>
                <a:cs typeface="Arial"/>
              </a:rPr>
              <a:t> </a:t>
            </a:r>
            <a:r>
              <a:rPr sz="3000" b="1" dirty="0">
                <a:latin typeface="Arial"/>
                <a:cs typeface="Arial"/>
              </a:rPr>
              <a:t>choose.</a:t>
            </a:r>
            <a:endParaRPr sz="3000" dirty="0">
              <a:latin typeface="Arial"/>
              <a:cs typeface="Arial"/>
            </a:endParaRPr>
          </a:p>
          <a:p>
            <a:pPr marL="464820" marR="8890" indent="-452755">
              <a:lnSpc>
                <a:spcPct val="100000"/>
              </a:lnSpc>
              <a:spcBef>
                <a:spcPts val="395"/>
              </a:spcBef>
              <a:buClr>
                <a:srgbClr val="D16248"/>
              </a:buClr>
              <a:buSzPct val="68333"/>
              <a:buFont typeface="Wingdings"/>
              <a:buChar char=""/>
              <a:tabLst>
                <a:tab pos="464820" algn="l"/>
                <a:tab pos="465455" algn="l"/>
              </a:tabLst>
            </a:pPr>
            <a:r>
              <a:rPr sz="3000" b="1" dirty="0">
                <a:latin typeface="Arial"/>
                <a:cs typeface="Arial"/>
              </a:rPr>
              <a:t>unix </a:t>
            </a:r>
            <a:r>
              <a:rPr sz="3000" b="1" spc="-10" dirty="0">
                <a:latin typeface="Arial"/>
                <a:cs typeface="Arial"/>
              </a:rPr>
              <a:t>is </a:t>
            </a:r>
            <a:r>
              <a:rPr sz="3000" b="1" spc="-5" dirty="0">
                <a:latin typeface="Arial"/>
                <a:cs typeface="Arial"/>
              </a:rPr>
              <a:t>easy to learn.linux </a:t>
            </a:r>
            <a:r>
              <a:rPr sz="3000" b="1" spc="-10" dirty="0">
                <a:latin typeface="Arial"/>
                <a:cs typeface="Arial"/>
              </a:rPr>
              <a:t>is </a:t>
            </a:r>
            <a:r>
              <a:rPr sz="3000" b="1" spc="-5" dirty="0">
                <a:latin typeface="Arial"/>
                <a:cs typeface="Arial"/>
              </a:rPr>
              <a:t>a </a:t>
            </a:r>
            <a:r>
              <a:rPr sz="3000" b="1" dirty="0">
                <a:latin typeface="Arial"/>
                <a:cs typeface="Arial"/>
              </a:rPr>
              <a:t>multiuser </a:t>
            </a:r>
            <a:r>
              <a:rPr sz="3000" b="1" spc="-5" dirty="0">
                <a:latin typeface="Arial"/>
                <a:cs typeface="Arial"/>
              </a:rPr>
              <a:t>os.Learn </a:t>
            </a:r>
            <a:r>
              <a:rPr sz="3000" b="1" dirty="0">
                <a:latin typeface="Arial"/>
                <a:cs typeface="Arial"/>
              </a:rPr>
              <a:t>unix .unix  </a:t>
            </a:r>
            <a:r>
              <a:rPr sz="3000" b="1" spc="-5" dirty="0">
                <a:latin typeface="Arial"/>
                <a:cs typeface="Arial"/>
              </a:rPr>
              <a:t>is </a:t>
            </a:r>
            <a:r>
              <a:rPr sz="3000" b="1" dirty="0">
                <a:latin typeface="Arial"/>
                <a:cs typeface="Arial"/>
              </a:rPr>
              <a:t>a </a:t>
            </a:r>
            <a:r>
              <a:rPr sz="3000" b="1" spc="-5" dirty="0">
                <a:latin typeface="Arial"/>
                <a:cs typeface="Arial"/>
              </a:rPr>
              <a:t>powerful.</a:t>
            </a:r>
            <a:endParaRPr sz="3000" dirty="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89738"/>
            <a:ext cx="11311890" cy="5360670"/>
          </a:xfrm>
          <a:prstGeom prst="rect">
            <a:avLst/>
          </a:prstGeom>
        </p:spPr>
        <p:txBody>
          <a:bodyPr vert="horz" wrap="square" lIns="0" tIns="12700" rIns="0" bIns="0" rtlCol="0">
            <a:spAutoFit/>
          </a:bodyPr>
          <a:lstStyle/>
          <a:p>
            <a:pPr marL="12700" marR="5080" algn="just">
              <a:lnSpc>
                <a:spcPct val="100000"/>
              </a:lnSpc>
              <a:spcBef>
                <a:spcPts val="100"/>
              </a:spcBef>
            </a:pPr>
            <a:r>
              <a:rPr sz="3000" b="1" spc="-5" dirty="0">
                <a:solidFill>
                  <a:srgbClr val="A9432B"/>
                </a:solidFill>
                <a:latin typeface="Arial"/>
                <a:cs typeface="Arial"/>
              </a:rPr>
              <a:t>3. Replacing all </a:t>
            </a:r>
            <a:r>
              <a:rPr sz="3000" b="1" dirty="0">
                <a:solidFill>
                  <a:srgbClr val="A9432B"/>
                </a:solidFill>
                <a:latin typeface="Arial"/>
                <a:cs typeface="Arial"/>
              </a:rPr>
              <a:t>the </a:t>
            </a:r>
            <a:r>
              <a:rPr sz="3000" b="1" spc="-5" dirty="0">
                <a:solidFill>
                  <a:srgbClr val="A9432B"/>
                </a:solidFill>
                <a:latin typeface="Arial"/>
                <a:cs typeface="Arial"/>
              </a:rPr>
              <a:t>occurrence </a:t>
            </a:r>
            <a:r>
              <a:rPr sz="3000" b="1" dirty="0">
                <a:solidFill>
                  <a:srgbClr val="A9432B"/>
                </a:solidFill>
                <a:latin typeface="Arial"/>
                <a:cs typeface="Arial"/>
              </a:rPr>
              <a:t>of </a:t>
            </a:r>
            <a:r>
              <a:rPr sz="3000" b="1" spc="-5" dirty="0">
                <a:solidFill>
                  <a:srgbClr val="A9432B"/>
                </a:solidFill>
                <a:latin typeface="Arial"/>
                <a:cs typeface="Arial"/>
              </a:rPr>
              <a:t>the </a:t>
            </a:r>
            <a:r>
              <a:rPr sz="3000" b="1" dirty="0">
                <a:solidFill>
                  <a:srgbClr val="A9432B"/>
                </a:solidFill>
                <a:latin typeface="Arial"/>
                <a:cs typeface="Arial"/>
              </a:rPr>
              <a:t>pattern </a:t>
            </a:r>
            <a:r>
              <a:rPr sz="3000" b="1" spc="-5" dirty="0">
                <a:solidFill>
                  <a:srgbClr val="A9432B"/>
                </a:solidFill>
                <a:latin typeface="Arial"/>
                <a:cs typeface="Arial"/>
              </a:rPr>
              <a:t>in a </a:t>
            </a:r>
            <a:r>
              <a:rPr sz="3000" b="1" dirty="0">
                <a:solidFill>
                  <a:srgbClr val="A9432B"/>
                </a:solidFill>
                <a:latin typeface="Arial"/>
                <a:cs typeface="Arial"/>
              </a:rPr>
              <a:t>line : </a:t>
            </a:r>
            <a:r>
              <a:rPr sz="3000" b="1" dirty="0">
                <a:latin typeface="Arial"/>
                <a:cs typeface="Arial"/>
              </a:rPr>
              <a:t>The  </a:t>
            </a:r>
            <a:r>
              <a:rPr sz="3000" b="1" spc="-5" dirty="0">
                <a:latin typeface="Arial"/>
                <a:cs typeface="Arial"/>
              </a:rPr>
              <a:t>substitute </a:t>
            </a:r>
            <a:r>
              <a:rPr sz="3000" b="1" dirty="0">
                <a:latin typeface="Arial"/>
                <a:cs typeface="Arial"/>
              </a:rPr>
              <a:t>flag /g (global </a:t>
            </a:r>
            <a:r>
              <a:rPr sz="3000" b="1" spc="-5" dirty="0">
                <a:latin typeface="Arial"/>
                <a:cs typeface="Arial"/>
              </a:rPr>
              <a:t>replacement) specifies </a:t>
            </a:r>
            <a:r>
              <a:rPr sz="3000" b="1" dirty="0">
                <a:latin typeface="Arial"/>
                <a:cs typeface="Arial"/>
              </a:rPr>
              <a:t>the </a:t>
            </a:r>
            <a:r>
              <a:rPr sz="3000" b="1" spc="-5" dirty="0">
                <a:latin typeface="Arial"/>
                <a:cs typeface="Arial"/>
              </a:rPr>
              <a:t>sed  command to replace </a:t>
            </a:r>
            <a:r>
              <a:rPr sz="3000" b="1" dirty="0">
                <a:latin typeface="Arial"/>
                <a:cs typeface="Arial"/>
              </a:rPr>
              <a:t>all the </a:t>
            </a:r>
            <a:r>
              <a:rPr sz="3000" b="1" spc="-5" dirty="0">
                <a:latin typeface="Arial"/>
                <a:cs typeface="Arial"/>
              </a:rPr>
              <a:t>occurrences </a:t>
            </a:r>
            <a:r>
              <a:rPr sz="3000" b="1" dirty="0">
                <a:latin typeface="Arial"/>
                <a:cs typeface="Arial"/>
              </a:rPr>
              <a:t>of the </a:t>
            </a:r>
            <a:r>
              <a:rPr sz="3000" b="1" spc="-5" dirty="0">
                <a:latin typeface="Arial"/>
                <a:cs typeface="Arial"/>
              </a:rPr>
              <a:t>string in </a:t>
            </a:r>
            <a:r>
              <a:rPr sz="3000" b="1" dirty="0">
                <a:latin typeface="Arial"/>
                <a:cs typeface="Arial"/>
              </a:rPr>
              <a:t>the  </a:t>
            </a:r>
            <a:r>
              <a:rPr sz="3000" b="1" spc="-5" dirty="0">
                <a:latin typeface="Arial"/>
                <a:cs typeface="Arial"/>
              </a:rPr>
              <a:t>line.</a:t>
            </a:r>
            <a:endParaRPr sz="3000" dirty="0">
              <a:latin typeface="Arial"/>
              <a:cs typeface="Arial"/>
            </a:endParaRPr>
          </a:p>
          <a:p>
            <a:pPr marL="12700" marR="4774565">
              <a:lnSpc>
                <a:spcPts val="4010"/>
              </a:lnSpc>
              <a:spcBef>
                <a:spcPts val="190"/>
              </a:spcBef>
              <a:buClr>
                <a:srgbClr val="D16248"/>
              </a:buClr>
              <a:buSzPct val="68333"/>
              <a:buFont typeface="Wingdings"/>
              <a:buChar char=""/>
              <a:tabLst>
                <a:tab pos="841375" algn="l"/>
                <a:tab pos="842010" algn="l"/>
              </a:tabLst>
            </a:pPr>
            <a:r>
              <a:rPr sz="3000" b="1" spc="-5" dirty="0">
                <a:solidFill>
                  <a:srgbClr val="A9432B"/>
                </a:solidFill>
                <a:latin typeface="Arial"/>
                <a:cs typeface="Arial"/>
              </a:rPr>
              <a:t>$sed 's/unix/linux/g' geekfile.txt  Output</a:t>
            </a:r>
            <a:r>
              <a:rPr sz="3000" b="1" spc="25" dirty="0">
                <a:solidFill>
                  <a:srgbClr val="A9432B"/>
                </a:solidFill>
                <a:latin typeface="Arial"/>
                <a:cs typeface="Arial"/>
              </a:rPr>
              <a:t> </a:t>
            </a:r>
            <a:r>
              <a:rPr sz="3000" b="1" dirty="0">
                <a:latin typeface="Arial"/>
                <a:cs typeface="Arial"/>
              </a:rPr>
              <a:t>:</a:t>
            </a:r>
            <a:endParaRPr sz="3000" dirty="0">
              <a:latin typeface="Arial"/>
              <a:cs typeface="Arial"/>
            </a:endParaRPr>
          </a:p>
          <a:p>
            <a:pPr marL="464820" indent="-452755">
              <a:lnSpc>
                <a:spcPct val="100000"/>
              </a:lnSpc>
              <a:spcBef>
                <a:spcPts val="195"/>
              </a:spcBef>
              <a:buClr>
                <a:srgbClr val="D16248"/>
              </a:buClr>
              <a:buSzPct val="68333"/>
              <a:buFont typeface="Wingdings"/>
              <a:buChar char=""/>
              <a:tabLst>
                <a:tab pos="464820" algn="l"/>
                <a:tab pos="465455" algn="l"/>
              </a:tabLst>
            </a:pPr>
            <a:r>
              <a:rPr sz="3000" b="1" spc="-5" dirty="0">
                <a:latin typeface="Arial"/>
                <a:cs typeface="Arial"/>
              </a:rPr>
              <a:t>linux </a:t>
            </a:r>
            <a:r>
              <a:rPr sz="3000" b="1" spc="-10" dirty="0">
                <a:latin typeface="Arial"/>
                <a:cs typeface="Arial"/>
              </a:rPr>
              <a:t>is </a:t>
            </a:r>
            <a:r>
              <a:rPr sz="3000" b="1" spc="-5" dirty="0">
                <a:latin typeface="Arial"/>
                <a:cs typeface="Arial"/>
              </a:rPr>
              <a:t>great os. linux </a:t>
            </a:r>
            <a:r>
              <a:rPr sz="3000" b="1" spc="-10" dirty="0">
                <a:latin typeface="Arial"/>
                <a:cs typeface="Arial"/>
              </a:rPr>
              <a:t>is </a:t>
            </a:r>
            <a:r>
              <a:rPr sz="3000" b="1" dirty="0">
                <a:latin typeface="Arial"/>
                <a:cs typeface="Arial"/>
              </a:rPr>
              <a:t>opensource. </a:t>
            </a:r>
            <a:r>
              <a:rPr sz="3000" b="1" spc="-5" dirty="0">
                <a:latin typeface="Arial"/>
                <a:cs typeface="Arial"/>
              </a:rPr>
              <a:t>linux </a:t>
            </a:r>
            <a:r>
              <a:rPr sz="3000" b="1" spc="-10" dirty="0">
                <a:latin typeface="Arial"/>
                <a:cs typeface="Arial"/>
              </a:rPr>
              <a:t>is </a:t>
            </a:r>
            <a:r>
              <a:rPr sz="3000" b="1" spc="-5" dirty="0">
                <a:latin typeface="Arial"/>
                <a:cs typeface="Arial"/>
              </a:rPr>
              <a:t>free</a:t>
            </a:r>
            <a:r>
              <a:rPr sz="3000" b="1" spc="150" dirty="0">
                <a:latin typeface="Arial"/>
                <a:cs typeface="Arial"/>
              </a:rPr>
              <a:t> </a:t>
            </a:r>
            <a:r>
              <a:rPr sz="3000" b="1" spc="-5" dirty="0">
                <a:latin typeface="Arial"/>
                <a:cs typeface="Arial"/>
              </a:rPr>
              <a:t>os.</a:t>
            </a:r>
            <a:endParaRPr sz="3000" dirty="0">
              <a:latin typeface="Arial"/>
              <a:cs typeface="Arial"/>
            </a:endParaRPr>
          </a:p>
          <a:p>
            <a:pPr marL="464820" indent="-452755">
              <a:lnSpc>
                <a:spcPct val="100000"/>
              </a:lnSpc>
              <a:spcBef>
                <a:spcPts val="395"/>
              </a:spcBef>
              <a:buClr>
                <a:srgbClr val="D16248"/>
              </a:buClr>
              <a:buSzPct val="68333"/>
              <a:buFont typeface="Wingdings"/>
              <a:buChar char=""/>
              <a:tabLst>
                <a:tab pos="464820" algn="l"/>
                <a:tab pos="465455" algn="l"/>
              </a:tabLst>
            </a:pPr>
            <a:r>
              <a:rPr sz="3000" b="1" spc="-5" dirty="0">
                <a:latin typeface="Arial"/>
                <a:cs typeface="Arial"/>
              </a:rPr>
              <a:t>learn operating</a:t>
            </a:r>
            <a:r>
              <a:rPr sz="3000" b="1" spc="15" dirty="0">
                <a:latin typeface="Arial"/>
                <a:cs typeface="Arial"/>
              </a:rPr>
              <a:t> </a:t>
            </a:r>
            <a:r>
              <a:rPr sz="3000" b="1" spc="-5" dirty="0">
                <a:latin typeface="Arial"/>
                <a:cs typeface="Arial"/>
              </a:rPr>
              <a:t>system.</a:t>
            </a:r>
            <a:endParaRPr sz="3000" dirty="0">
              <a:latin typeface="Arial"/>
              <a:cs typeface="Arial"/>
            </a:endParaRPr>
          </a:p>
          <a:p>
            <a:pPr marL="464820" indent="-452755">
              <a:lnSpc>
                <a:spcPct val="100000"/>
              </a:lnSpc>
              <a:spcBef>
                <a:spcPts val="409"/>
              </a:spcBef>
              <a:buClr>
                <a:srgbClr val="D16248"/>
              </a:buClr>
              <a:buSzPct val="68333"/>
              <a:buFont typeface="Wingdings"/>
              <a:buChar char=""/>
              <a:tabLst>
                <a:tab pos="464820" algn="l"/>
                <a:tab pos="465455" algn="l"/>
              </a:tabLst>
            </a:pPr>
            <a:r>
              <a:rPr sz="3000" b="1" spc="-5" dirty="0">
                <a:latin typeface="Arial"/>
                <a:cs typeface="Arial"/>
              </a:rPr>
              <a:t>linux linux which </a:t>
            </a:r>
            <a:r>
              <a:rPr sz="3000" b="1" dirty="0">
                <a:latin typeface="Arial"/>
                <a:cs typeface="Arial"/>
              </a:rPr>
              <a:t>one you</a:t>
            </a:r>
            <a:r>
              <a:rPr sz="3000" b="1" spc="95" dirty="0">
                <a:latin typeface="Arial"/>
                <a:cs typeface="Arial"/>
              </a:rPr>
              <a:t> </a:t>
            </a:r>
            <a:r>
              <a:rPr sz="3000" b="1" dirty="0">
                <a:latin typeface="Arial"/>
                <a:cs typeface="Arial"/>
              </a:rPr>
              <a:t>choose.</a:t>
            </a:r>
            <a:endParaRPr sz="3000" dirty="0">
              <a:latin typeface="Arial"/>
              <a:cs typeface="Arial"/>
            </a:endParaRPr>
          </a:p>
          <a:p>
            <a:pPr marL="464820" indent="-452755">
              <a:lnSpc>
                <a:spcPct val="100000"/>
              </a:lnSpc>
              <a:spcBef>
                <a:spcPts val="395"/>
              </a:spcBef>
              <a:buClr>
                <a:srgbClr val="D16248"/>
              </a:buClr>
              <a:buSzPct val="68333"/>
              <a:buFont typeface="Wingdings"/>
              <a:buChar char=""/>
              <a:tabLst>
                <a:tab pos="464820" algn="l"/>
                <a:tab pos="465455" algn="l"/>
                <a:tab pos="1555115" algn="l"/>
                <a:tab pos="2070100" algn="l"/>
                <a:tab pos="3115310" algn="l"/>
                <a:tab pos="3673475" algn="l"/>
                <a:tab pos="5779770" algn="l"/>
                <a:tab pos="6296660" algn="l"/>
                <a:tab pos="6706870" algn="l"/>
                <a:tab pos="8620760" algn="l"/>
                <a:tab pos="10407015" algn="l"/>
              </a:tabLst>
            </a:pPr>
            <a:r>
              <a:rPr sz="3000" b="1" dirty="0">
                <a:latin typeface="Arial"/>
                <a:cs typeface="Arial"/>
              </a:rPr>
              <a:t>linux	</a:t>
            </a:r>
            <a:r>
              <a:rPr sz="3000" b="1" spc="-10" dirty="0">
                <a:latin typeface="Arial"/>
                <a:cs typeface="Arial"/>
              </a:rPr>
              <a:t>is	</a:t>
            </a:r>
            <a:r>
              <a:rPr sz="3000" b="1" spc="-5" dirty="0">
                <a:latin typeface="Arial"/>
                <a:cs typeface="Arial"/>
              </a:rPr>
              <a:t>easy	to	learn.linux	</a:t>
            </a:r>
            <a:r>
              <a:rPr sz="3000" b="1" spc="-10" dirty="0">
                <a:latin typeface="Arial"/>
                <a:cs typeface="Arial"/>
              </a:rPr>
              <a:t>is	</a:t>
            </a:r>
            <a:r>
              <a:rPr sz="3000" b="1" spc="-5" dirty="0">
                <a:latin typeface="Arial"/>
                <a:cs typeface="Arial"/>
              </a:rPr>
              <a:t>a	</a:t>
            </a:r>
            <a:r>
              <a:rPr sz="3000" b="1" dirty="0">
                <a:latin typeface="Arial"/>
                <a:cs typeface="Arial"/>
              </a:rPr>
              <a:t>multiuser	</a:t>
            </a:r>
            <a:r>
              <a:rPr sz="3000" b="1" spc="-5" dirty="0">
                <a:latin typeface="Arial"/>
                <a:cs typeface="Arial"/>
              </a:rPr>
              <a:t>os.Learn	linux</a:t>
            </a:r>
            <a:endParaRPr sz="3000" dirty="0">
              <a:latin typeface="Arial"/>
              <a:cs typeface="Arial"/>
            </a:endParaRPr>
          </a:p>
          <a:p>
            <a:pPr marL="464820">
              <a:lnSpc>
                <a:spcPct val="100000"/>
              </a:lnSpc>
            </a:pPr>
            <a:r>
              <a:rPr sz="3000" b="1" spc="-5" dirty="0">
                <a:latin typeface="Arial"/>
                <a:cs typeface="Arial"/>
              </a:rPr>
              <a:t>.linux is </a:t>
            </a:r>
            <a:r>
              <a:rPr sz="3000" b="1" dirty="0">
                <a:latin typeface="Arial"/>
                <a:cs typeface="Arial"/>
              </a:rPr>
              <a:t>a</a:t>
            </a:r>
            <a:r>
              <a:rPr sz="3000" b="1" spc="30" dirty="0">
                <a:latin typeface="Arial"/>
                <a:cs typeface="Arial"/>
              </a:rPr>
              <a:t> </a:t>
            </a:r>
            <a:r>
              <a:rPr sz="3000" b="1" spc="-5" dirty="0">
                <a:latin typeface="Arial"/>
                <a:cs typeface="Arial"/>
              </a:rPr>
              <a:t>powerful.</a:t>
            </a:r>
            <a:endParaRPr sz="3000" dirty="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89738"/>
            <a:ext cx="11311890" cy="5817870"/>
          </a:xfrm>
          <a:prstGeom prst="rect">
            <a:avLst/>
          </a:prstGeom>
        </p:spPr>
        <p:txBody>
          <a:bodyPr vert="horz" wrap="square" lIns="0" tIns="12700" rIns="0" bIns="0" rtlCol="0">
            <a:spAutoFit/>
          </a:bodyPr>
          <a:lstStyle/>
          <a:p>
            <a:pPr marL="12700" marR="5080" algn="just">
              <a:lnSpc>
                <a:spcPct val="100000"/>
              </a:lnSpc>
              <a:spcBef>
                <a:spcPts val="100"/>
              </a:spcBef>
            </a:pPr>
            <a:r>
              <a:rPr sz="3000" b="1" spc="-5" dirty="0">
                <a:solidFill>
                  <a:srgbClr val="A9432B"/>
                </a:solidFill>
                <a:latin typeface="Arial"/>
                <a:cs typeface="Arial"/>
              </a:rPr>
              <a:t>4. Replacing from </a:t>
            </a:r>
            <a:r>
              <a:rPr sz="3000" b="1" dirty="0">
                <a:solidFill>
                  <a:srgbClr val="A9432B"/>
                </a:solidFill>
                <a:latin typeface="Arial"/>
                <a:cs typeface="Arial"/>
              </a:rPr>
              <a:t>nth </a:t>
            </a:r>
            <a:r>
              <a:rPr sz="3000" b="1" spc="-5" dirty="0">
                <a:solidFill>
                  <a:srgbClr val="A9432B"/>
                </a:solidFill>
                <a:latin typeface="Arial"/>
                <a:cs typeface="Arial"/>
              </a:rPr>
              <a:t>occurrence to all occurrences </a:t>
            </a:r>
            <a:r>
              <a:rPr sz="3000" b="1" dirty="0">
                <a:solidFill>
                  <a:srgbClr val="A9432B"/>
                </a:solidFill>
                <a:latin typeface="Arial"/>
                <a:cs typeface="Arial"/>
              </a:rPr>
              <a:t>in </a:t>
            </a:r>
            <a:r>
              <a:rPr sz="3000" b="1" spc="-5" dirty="0">
                <a:solidFill>
                  <a:srgbClr val="A9432B"/>
                </a:solidFill>
                <a:latin typeface="Arial"/>
                <a:cs typeface="Arial"/>
              </a:rPr>
              <a:t>a  line : </a:t>
            </a:r>
            <a:r>
              <a:rPr sz="3000" b="1" spc="-5" dirty="0">
                <a:latin typeface="Arial"/>
                <a:cs typeface="Arial"/>
              </a:rPr>
              <a:t>Use the </a:t>
            </a:r>
            <a:r>
              <a:rPr sz="3000" b="1" dirty="0">
                <a:latin typeface="Arial"/>
                <a:cs typeface="Arial"/>
              </a:rPr>
              <a:t>combination of </a:t>
            </a:r>
            <a:r>
              <a:rPr sz="3000" b="1" spc="-5" dirty="0">
                <a:latin typeface="Arial"/>
                <a:cs typeface="Arial"/>
              </a:rPr>
              <a:t>/1, </a:t>
            </a:r>
            <a:r>
              <a:rPr sz="3000" b="1" spc="-10" dirty="0">
                <a:latin typeface="Arial"/>
                <a:cs typeface="Arial"/>
              </a:rPr>
              <a:t>/2 </a:t>
            </a:r>
            <a:r>
              <a:rPr sz="3000" b="1" spc="-5" dirty="0">
                <a:latin typeface="Arial"/>
                <a:cs typeface="Arial"/>
              </a:rPr>
              <a:t>etc </a:t>
            </a:r>
            <a:r>
              <a:rPr sz="3000" b="1" dirty="0">
                <a:latin typeface="Arial"/>
                <a:cs typeface="Arial"/>
              </a:rPr>
              <a:t>and /g </a:t>
            </a:r>
            <a:r>
              <a:rPr sz="3000" b="1" spc="-5" dirty="0">
                <a:latin typeface="Arial"/>
                <a:cs typeface="Arial"/>
              </a:rPr>
              <a:t>to replace all the  patterns </a:t>
            </a:r>
            <a:r>
              <a:rPr sz="3000" b="1" dirty="0">
                <a:latin typeface="Arial"/>
                <a:cs typeface="Arial"/>
              </a:rPr>
              <a:t>from the nth </a:t>
            </a:r>
            <a:r>
              <a:rPr sz="3000" b="1" spc="-5" dirty="0">
                <a:latin typeface="Arial"/>
                <a:cs typeface="Arial"/>
              </a:rPr>
              <a:t>occurrence </a:t>
            </a:r>
            <a:r>
              <a:rPr sz="3000" b="1" dirty="0">
                <a:latin typeface="Arial"/>
                <a:cs typeface="Arial"/>
              </a:rPr>
              <a:t>of a </a:t>
            </a:r>
            <a:r>
              <a:rPr sz="3000" b="1" spc="-5" dirty="0">
                <a:latin typeface="Arial"/>
                <a:cs typeface="Arial"/>
              </a:rPr>
              <a:t>pattern in </a:t>
            </a:r>
            <a:r>
              <a:rPr sz="3000" b="1" dirty="0">
                <a:latin typeface="Arial"/>
                <a:cs typeface="Arial"/>
              </a:rPr>
              <a:t>a </a:t>
            </a:r>
            <a:r>
              <a:rPr sz="3000" b="1" spc="-5" dirty="0">
                <a:latin typeface="Arial"/>
                <a:cs typeface="Arial"/>
              </a:rPr>
              <a:t>line. </a:t>
            </a:r>
            <a:r>
              <a:rPr sz="3000" b="1" dirty="0">
                <a:latin typeface="Arial"/>
                <a:cs typeface="Arial"/>
              </a:rPr>
              <a:t>The  following </a:t>
            </a:r>
            <a:r>
              <a:rPr sz="3000" b="1" spc="-5" dirty="0">
                <a:latin typeface="Arial"/>
                <a:cs typeface="Arial"/>
              </a:rPr>
              <a:t>sed command replaces the third, </a:t>
            </a:r>
            <a:r>
              <a:rPr sz="3000" b="1" dirty="0">
                <a:latin typeface="Arial"/>
                <a:cs typeface="Arial"/>
              </a:rPr>
              <a:t>fourth, fifth…  “unix” word </a:t>
            </a:r>
            <a:r>
              <a:rPr sz="3000" b="1" spc="-5" dirty="0">
                <a:latin typeface="Arial"/>
                <a:cs typeface="Arial"/>
              </a:rPr>
              <a:t>with “linux” </a:t>
            </a:r>
            <a:r>
              <a:rPr sz="3000" b="1" dirty="0">
                <a:latin typeface="Arial"/>
                <a:cs typeface="Arial"/>
              </a:rPr>
              <a:t>word </a:t>
            </a:r>
            <a:r>
              <a:rPr sz="3000" b="1" spc="-5" dirty="0">
                <a:latin typeface="Arial"/>
                <a:cs typeface="Arial"/>
              </a:rPr>
              <a:t>in a</a:t>
            </a:r>
            <a:r>
              <a:rPr sz="3000" b="1" spc="100" dirty="0">
                <a:latin typeface="Arial"/>
                <a:cs typeface="Arial"/>
              </a:rPr>
              <a:t> </a:t>
            </a:r>
            <a:r>
              <a:rPr sz="3000" b="1" spc="-5" dirty="0">
                <a:latin typeface="Arial"/>
                <a:cs typeface="Arial"/>
              </a:rPr>
              <a:t>line.</a:t>
            </a:r>
            <a:endParaRPr sz="3000" dirty="0">
              <a:latin typeface="Arial"/>
              <a:cs typeface="Arial"/>
            </a:endParaRPr>
          </a:p>
          <a:p>
            <a:pPr marL="12700" marR="4939030">
              <a:lnSpc>
                <a:spcPts val="4010"/>
              </a:lnSpc>
              <a:spcBef>
                <a:spcPts val="190"/>
              </a:spcBef>
              <a:buClr>
                <a:srgbClr val="D16248"/>
              </a:buClr>
              <a:buSzPct val="68333"/>
              <a:buFont typeface="Wingdings"/>
              <a:buChar char=""/>
              <a:tabLst>
                <a:tab pos="464820" algn="l"/>
                <a:tab pos="465455" algn="l"/>
              </a:tabLst>
            </a:pPr>
            <a:r>
              <a:rPr sz="3000" b="1" spc="-5" dirty="0">
                <a:solidFill>
                  <a:srgbClr val="A9432B"/>
                </a:solidFill>
                <a:latin typeface="Arial"/>
                <a:cs typeface="Arial"/>
              </a:rPr>
              <a:t>$sed 's/unix/linux/3g' geekfile.txt  </a:t>
            </a:r>
            <a:r>
              <a:rPr sz="3000" b="1" dirty="0">
                <a:solidFill>
                  <a:srgbClr val="A9432B"/>
                </a:solidFill>
                <a:latin typeface="Arial"/>
                <a:cs typeface="Arial"/>
              </a:rPr>
              <a:t>Output:</a:t>
            </a:r>
            <a:endParaRPr sz="3000" dirty="0">
              <a:latin typeface="Arial"/>
              <a:cs typeface="Arial"/>
            </a:endParaRPr>
          </a:p>
          <a:p>
            <a:pPr marL="464820" indent="-452755">
              <a:lnSpc>
                <a:spcPct val="100000"/>
              </a:lnSpc>
              <a:spcBef>
                <a:spcPts val="190"/>
              </a:spcBef>
              <a:buClr>
                <a:srgbClr val="D16248"/>
              </a:buClr>
              <a:buSzPct val="68333"/>
              <a:buFont typeface="Wingdings"/>
              <a:buChar char=""/>
              <a:tabLst>
                <a:tab pos="464820" algn="l"/>
                <a:tab pos="465455" algn="l"/>
              </a:tabLst>
            </a:pPr>
            <a:r>
              <a:rPr sz="3000" b="1" dirty="0">
                <a:latin typeface="Arial"/>
                <a:cs typeface="Arial"/>
              </a:rPr>
              <a:t>unix </a:t>
            </a:r>
            <a:r>
              <a:rPr sz="3000" b="1" spc="-10" dirty="0">
                <a:latin typeface="Arial"/>
                <a:cs typeface="Arial"/>
              </a:rPr>
              <a:t>is </a:t>
            </a:r>
            <a:r>
              <a:rPr sz="3000" b="1" spc="-5" dirty="0">
                <a:latin typeface="Arial"/>
                <a:cs typeface="Arial"/>
              </a:rPr>
              <a:t>great os. </a:t>
            </a:r>
            <a:r>
              <a:rPr sz="3000" b="1" dirty="0">
                <a:latin typeface="Arial"/>
                <a:cs typeface="Arial"/>
              </a:rPr>
              <a:t>unix </a:t>
            </a:r>
            <a:r>
              <a:rPr sz="3000" b="1" spc="-10" dirty="0">
                <a:latin typeface="Arial"/>
                <a:cs typeface="Arial"/>
              </a:rPr>
              <a:t>is </a:t>
            </a:r>
            <a:r>
              <a:rPr sz="3000" b="1" dirty="0">
                <a:latin typeface="Arial"/>
                <a:cs typeface="Arial"/>
              </a:rPr>
              <a:t>opensource. </a:t>
            </a:r>
            <a:r>
              <a:rPr sz="3000" b="1" spc="-5" dirty="0">
                <a:latin typeface="Arial"/>
                <a:cs typeface="Arial"/>
              </a:rPr>
              <a:t>linux </a:t>
            </a:r>
            <a:r>
              <a:rPr sz="3000" b="1" spc="-10" dirty="0">
                <a:latin typeface="Arial"/>
                <a:cs typeface="Arial"/>
              </a:rPr>
              <a:t>is </a:t>
            </a:r>
            <a:r>
              <a:rPr sz="3000" b="1" spc="-5" dirty="0">
                <a:latin typeface="Arial"/>
                <a:cs typeface="Arial"/>
              </a:rPr>
              <a:t>free</a:t>
            </a:r>
            <a:r>
              <a:rPr sz="3000" b="1" spc="95" dirty="0">
                <a:latin typeface="Arial"/>
                <a:cs typeface="Arial"/>
              </a:rPr>
              <a:t> </a:t>
            </a:r>
            <a:r>
              <a:rPr sz="3000" b="1" spc="-5" dirty="0">
                <a:latin typeface="Arial"/>
                <a:cs typeface="Arial"/>
              </a:rPr>
              <a:t>os.</a:t>
            </a:r>
            <a:endParaRPr sz="3000" dirty="0">
              <a:latin typeface="Arial"/>
              <a:cs typeface="Arial"/>
            </a:endParaRPr>
          </a:p>
          <a:p>
            <a:pPr marL="464820" indent="-452755">
              <a:lnSpc>
                <a:spcPct val="100000"/>
              </a:lnSpc>
              <a:spcBef>
                <a:spcPts val="400"/>
              </a:spcBef>
              <a:buClr>
                <a:srgbClr val="D16248"/>
              </a:buClr>
              <a:buSzPct val="68333"/>
              <a:buFont typeface="Wingdings"/>
              <a:buChar char=""/>
              <a:tabLst>
                <a:tab pos="464820" algn="l"/>
                <a:tab pos="465455" algn="l"/>
              </a:tabLst>
            </a:pPr>
            <a:r>
              <a:rPr sz="3000" b="1" spc="-5" dirty="0">
                <a:latin typeface="Arial"/>
                <a:cs typeface="Arial"/>
              </a:rPr>
              <a:t>learn operating</a:t>
            </a:r>
            <a:r>
              <a:rPr sz="3000" b="1" spc="15" dirty="0">
                <a:latin typeface="Arial"/>
                <a:cs typeface="Arial"/>
              </a:rPr>
              <a:t> </a:t>
            </a:r>
            <a:r>
              <a:rPr sz="3000" b="1" spc="-5" dirty="0">
                <a:latin typeface="Arial"/>
                <a:cs typeface="Arial"/>
              </a:rPr>
              <a:t>system.</a:t>
            </a:r>
            <a:endParaRPr sz="3000" dirty="0">
              <a:latin typeface="Arial"/>
              <a:cs typeface="Arial"/>
            </a:endParaRPr>
          </a:p>
          <a:p>
            <a:pPr marL="464820" indent="-452755">
              <a:lnSpc>
                <a:spcPct val="100000"/>
              </a:lnSpc>
              <a:spcBef>
                <a:spcPts val="409"/>
              </a:spcBef>
              <a:buClr>
                <a:srgbClr val="D16248"/>
              </a:buClr>
              <a:buSzPct val="68333"/>
              <a:buFont typeface="Wingdings"/>
              <a:buChar char=""/>
              <a:tabLst>
                <a:tab pos="464820" algn="l"/>
                <a:tab pos="465455" algn="l"/>
              </a:tabLst>
            </a:pPr>
            <a:r>
              <a:rPr sz="3000" b="1" dirty="0">
                <a:latin typeface="Arial"/>
                <a:cs typeface="Arial"/>
              </a:rPr>
              <a:t>unix </a:t>
            </a:r>
            <a:r>
              <a:rPr sz="3000" b="1" spc="-5" dirty="0">
                <a:latin typeface="Arial"/>
                <a:cs typeface="Arial"/>
              </a:rPr>
              <a:t>linux which </a:t>
            </a:r>
            <a:r>
              <a:rPr sz="3000" b="1" dirty="0">
                <a:latin typeface="Arial"/>
                <a:cs typeface="Arial"/>
              </a:rPr>
              <a:t>one you</a:t>
            </a:r>
            <a:r>
              <a:rPr sz="3000" b="1" spc="65" dirty="0">
                <a:latin typeface="Arial"/>
                <a:cs typeface="Arial"/>
              </a:rPr>
              <a:t> </a:t>
            </a:r>
            <a:r>
              <a:rPr sz="3000" b="1" dirty="0">
                <a:latin typeface="Arial"/>
                <a:cs typeface="Arial"/>
              </a:rPr>
              <a:t>choose.</a:t>
            </a:r>
            <a:endParaRPr sz="3000" dirty="0">
              <a:latin typeface="Arial"/>
              <a:cs typeface="Arial"/>
            </a:endParaRPr>
          </a:p>
          <a:p>
            <a:pPr marL="464820" indent="-452755">
              <a:lnSpc>
                <a:spcPct val="100000"/>
              </a:lnSpc>
              <a:spcBef>
                <a:spcPts val="395"/>
              </a:spcBef>
              <a:buClr>
                <a:srgbClr val="D16248"/>
              </a:buClr>
              <a:buSzPct val="68333"/>
              <a:buFont typeface="Wingdings"/>
              <a:buChar char=""/>
              <a:tabLst>
                <a:tab pos="464820" algn="l"/>
                <a:tab pos="465455" algn="l"/>
                <a:tab pos="1471295" algn="l"/>
                <a:tab pos="2012314" algn="l"/>
                <a:tab pos="3079115" algn="l"/>
                <a:tab pos="3662679" algn="l"/>
                <a:tab pos="5685155" algn="l"/>
                <a:tab pos="6224905" algn="l"/>
                <a:tab pos="6657975" algn="l"/>
                <a:tab pos="8596630" algn="l"/>
                <a:tab pos="10405745" algn="l"/>
              </a:tabLst>
            </a:pPr>
            <a:r>
              <a:rPr sz="3000" b="1" dirty="0">
                <a:latin typeface="Arial"/>
                <a:cs typeface="Arial"/>
              </a:rPr>
              <a:t>unix	</a:t>
            </a:r>
            <a:r>
              <a:rPr sz="3000" b="1" spc="-10" dirty="0">
                <a:latin typeface="Arial"/>
                <a:cs typeface="Arial"/>
              </a:rPr>
              <a:t>i</a:t>
            </a:r>
            <a:r>
              <a:rPr sz="3000" b="1" dirty="0">
                <a:latin typeface="Arial"/>
                <a:cs typeface="Arial"/>
              </a:rPr>
              <a:t>s	ea</a:t>
            </a:r>
            <a:r>
              <a:rPr sz="3000" b="1" spc="-15" dirty="0">
                <a:latin typeface="Arial"/>
                <a:cs typeface="Arial"/>
              </a:rPr>
              <a:t>s</a:t>
            </a:r>
            <a:r>
              <a:rPr sz="3000" b="1" dirty="0">
                <a:latin typeface="Arial"/>
                <a:cs typeface="Arial"/>
              </a:rPr>
              <a:t>y	</a:t>
            </a:r>
            <a:r>
              <a:rPr sz="3000" b="1" spc="-5" dirty="0">
                <a:latin typeface="Arial"/>
                <a:cs typeface="Arial"/>
              </a:rPr>
              <a:t>t</a:t>
            </a:r>
            <a:r>
              <a:rPr sz="3000" b="1" dirty="0">
                <a:latin typeface="Arial"/>
                <a:cs typeface="Arial"/>
              </a:rPr>
              <a:t>o	le</a:t>
            </a:r>
            <a:r>
              <a:rPr sz="3000" b="1" spc="-10" dirty="0">
                <a:latin typeface="Arial"/>
                <a:cs typeface="Arial"/>
              </a:rPr>
              <a:t>a</a:t>
            </a:r>
            <a:r>
              <a:rPr sz="3000" b="1" dirty="0">
                <a:latin typeface="Arial"/>
                <a:cs typeface="Arial"/>
              </a:rPr>
              <a:t>r</a:t>
            </a:r>
            <a:r>
              <a:rPr sz="3000" b="1" spc="-5" dirty="0">
                <a:latin typeface="Arial"/>
                <a:cs typeface="Arial"/>
              </a:rPr>
              <a:t>n</a:t>
            </a:r>
            <a:r>
              <a:rPr sz="3000" b="1" spc="-10" dirty="0">
                <a:latin typeface="Arial"/>
                <a:cs typeface="Arial"/>
              </a:rPr>
              <a:t>.</a:t>
            </a:r>
            <a:r>
              <a:rPr sz="3000" b="1" spc="10" dirty="0">
                <a:latin typeface="Arial"/>
                <a:cs typeface="Arial"/>
              </a:rPr>
              <a:t>u</a:t>
            </a:r>
            <a:r>
              <a:rPr sz="3000" b="1" dirty="0">
                <a:latin typeface="Arial"/>
                <a:cs typeface="Arial"/>
              </a:rPr>
              <a:t>nix	</a:t>
            </a:r>
            <a:r>
              <a:rPr sz="3000" b="1" spc="-10" dirty="0">
                <a:latin typeface="Arial"/>
                <a:cs typeface="Arial"/>
              </a:rPr>
              <a:t>i</a:t>
            </a:r>
            <a:r>
              <a:rPr sz="3000" b="1" dirty="0">
                <a:latin typeface="Arial"/>
                <a:cs typeface="Arial"/>
              </a:rPr>
              <a:t>s	a	mul</a:t>
            </a:r>
            <a:r>
              <a:rPr sz="3000" b="1" spc="5" dirty="0">
                <a:latin typeface="Arial"/>
                <a:cs typeface="Arial"/>
              </a:rPr>
              <a:t>t</a:t>
            </a:r>
            <a:r>
              <a:rPr sz="3000" b="1" dirty="0">
                <a:latin typeface="Arial"/>
                <a:cs typeface="Arial"/>
              </a:rPr>
              <a:t>iuser	os</a:t>
            </a:r>
            <a:r>
              <a:rPr sz="3000" b="1" spc="-10" dirty="0">
                <a:latin typeface="Arial"/>
                <a:cs typeface="Arial"/>
              </a:rPr>
              <a:t>.</a:t>
            </a:r>
            <a:r>
              <a:rPr sz="3000" b="1" dirty="0">
                <a:latin typeface="Arial"/>
                <a:cs typeface="Arial"/>
              </a:rPr>
              <a:t>Learn	l</a:t>
            </a:r>
            <a:r>
              <a:rPr sz="3000" b="1" spc="5" dirty="0">
                <a:latin typeface="Arial"/>
                <a:cs typeface="Arial"/>
              </a:rPr>
              <a:t>i</a:t>
            </a:r>
            <a:r>
              <a:rPr sz="3000" b="1" dirty="0">
                <a:latin typeface="Arial"/>
                <a:cs typeface="Arial"/>
              </a:rPr>
              <a:t>nux</a:t>
            </a:r>
            <a:endParaRPr sz="3000" dirty="0">
              <a:latin typeface="Arial"/>
              <a:cs typeface="Arial"/>
            </a:endParaRPr>
          </a:p>
          <a:p>
            <a:pPr marL="464820">
              <a:lnSpc>
                <a:spcPct val="100000"/>
              </a:lnSpc>
              <a:spcBef>
                <a:spcPts val="5"/>
              </a:spcBef>
            </a:pPr>
            <a:r>
              <a:rPr sz="3000" b="1" spc="-5" dirty="0">
                <a:latin typeface="Arial"/>
                <a:cs typeface="Arial"/>
              </a:rPr>
              <a:t>.linux </a:t>
            </a:r>
            <a:r>
              <a:rPr sz="3000" b="1" spc="-10" dirty="0">
                <a:latin typeface="Arial"/>
                <a:cs typeface="Arial"/>
              </a:rPr>
              <a:t>is </a:t>
            </a:r>
            <a:r>
              <a:rPr sz="3000" b="1" spc="-5" dirty="0">
                <a:latin typeface="Arial"/>
                <a:cs typeface="Arial"/>
              </a:rPr>
              <a:t>a</a:t>
            </a:r>
            <a:r>
              <a:rPr sz="3000" b="1" spc="45" dirty="0">
                <a:latin typeface="Arial"/>
                <a:cs typeface="Arial"/>
              </a:rPr>
              <a:t> </a:t>
            </a:r>
            <a:r>
              <a:rPr sz="3000" b="1" spc="-5" dirty="0">
                <a:latin typeface="Arial"/>
                <a:cs typeface="Arial"/>
              </a:rPr>
              <a:t>powerful.</a:t>
            </a:r>
            <a:endParaRPr sz="3000" dirty="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88214"/>
            <a:ext cx="11310620" cy="4019550"/>
          </a:xfrm>
          <a:prstGeom prst="rect">
            <a:avLst/>
          </a:prstGeom>
        </p:spPr>
        <p:txBody>
          <a:bodyPr vert="horz" wrap="square" lIns="0" tIns="12700" rIns="0" bIns="0" rtlCol="0">
            <a:spAutoFit/>
          </a:bodyPr>
          <a:lstStyle/>
          <a:p>
            <a:pPr marL="12700" marR="5080" algn="just">
              <a:lnSpc>
                <a:spcPct val="100000"/>
              </a:lnSpc>
              <a:spcBef>
                <a:spcPts val="100"/>
              </a:spcBef>
            </a:pPr>
            <a:r>
              <a:rPr sz="3600" b="1" spc="-5" dirty="0">
                <a:solidFill>
                  <a:srgbClr val="A9432B"/>
                </a:solidFill>
                <a:latin typeface="Arial"/>
                <a:cs typeface="Arial"/>
              </a:rPr>
              <a:t>5. Parenthesize first character of each </a:t>
            </a:r>
            <a:r>
              <a:rPr sz="3600" b="1" dirty="0">
                <a:solidFill>
                  <a:srgbClr val="A9432B"/>
                </a:solidFill>
                <a:latin typeface="Arial"/>
                <a:cs typeface="Arial"/>
              </a:rPr>
              <a:t>word : </a:t>
            </a:r>
            <a:r>
              <a:rPr sz="3600" b="1" spc="-5" dirty="0">
                <a:latin typeface="Arial"/>
                <a:cs typeface="Arial"/>
              </a:rPr>
              <a:t>This  sed example prints the first character of every </a:t>
            </a:r>
            <a:r>
              <a:rPr sz="3600" b="1" dirty="0">
                <a:latin typeface="Arial"/>
                <a:cs typeface="Arial"/>
              </a:rPr>
              <a:t>word  </a:t>
            </a:r>
            <a:r>
              <a:rPr sz="3600" b="1" spc="-5" dirty="0">
                <a:latin typeface="Arial"/>
                <a:cs typeface="Arial"/>
              </a:rPr>
              <a:t>in parenthesis.</a:t>
            </a:r>
            <a:endParaRPr sz="3600" dirty="0">
              <a:latin typeface="Arial"/>
              <a:cs typeface="Arial"/>
            </a:endParaRPr>
          </a:p>
          <a:p>
            <a:pPr marL="464820" marR="1651000" indent="-452755">
              <a:lnSpc>
                <a:spcPct val="100000"/>
              </a:lnSpc>
              <a:spcBef>
                <a:spcPts val="395"/>
              </a:spcBef>
              <a:buClr>
                <a:srgbClr val="D16248"/>
              </a:buClr>
              <a:buSzPct val="68055"/>
              <a:buFont typeface="Wingdings"/>
              <a:buChar char=""/>
              <a:tabLst>
                <a:tab pos="464820" algn="l"/>
                <a:tab pos="465455" algn="l"/>
              </a:tabLst>
            </a:pPr>
            <a:r>
              <a:rPr sz="3600" b="1" spc="-5" dirty="0">
                <a:solidFill>
                  <a:srgbClr val="A9432B"/>
                </a:solidFill>
                <a:latin typeface="Arial"/>
                <a:cs typeface="Arial"/>
              </a:rPr>
              <a:t>$ echo </a:t>
            </a:r>
            <a:r>
              <a:rPr sz="3600" b="1" spc="-15" dirty="0">
                <a:solidFill>
                  <a:srgbClr val="A9432B"/>
                </a:solidFill>
                <a:latin typeface="Arial"/>
                <a:cs typeface="Arial"/>
              </a:rPr>
              <a:t>"Welcome </a:t>
            </a:r>
            <a:r>
              <a:rPr sz="3600" b="1" spc="-130" dirty="0">
                <a:solidFill>
                  <a:srgbClr val="A9432B"/>
                </a:solidFill>
                <a:latin typeface="Arial"/>
                <a:cs typeface="Arial"/>
              </a:rPr>
              <a:t>To </a:t>
            </a:r>
            <a:r>
              <a:rPr sz="3600" b="1" spc="-10" dirty="0">
                <a:solidFill>
                  <a:srgbClr val="A9432B"/>
                </a:solidFill>
                <a:latin typeface="Arial"/>
                <a:cs typeface="Arial"/>
              </a:rPr>
              <a:t>The </a:t>
            </a:r>
            <a:r>
              <a:rPr sz="3600" b="1" spc="-5" dirty="0">
                <a:solidFill>
                  <a:srgbClr val="A9432B"/>
                </a:solidFill>
                <a:latin typeface="Arial"/>
                <a:cs typeface="Arial"/>
              </a:rPr>
              <a:t>Geek </a:t>
            </a:r>
            <a:r>
              <a:rPr sz="3600" b="1" dirty="0">
                <a:solidFill>
                  <a:srgbClr val="A9432B"/>
                </a:solidFill>
                <a:latin typeface="Arial"/>
                <a:cs typeface="Arial"/>
              </a:rPr>
              <a:t>Stuff" | </a:t>
            </a:r>
            <a:r>
              <a:rPr sz="3600" b="1" spc="-5" dirty="0">
                <a:solidFill>
                  <a:srgbClr val="A9432B"/>
                </a:solidFill>
                <a:latin typeface="Arial"/>
                <a:cs typeface="Arial"/>
              </a:rPr>
              <a:t>sed  's/\(\b[A-Z]\)/\(\1\)/g'</a:t>
            </a:r>
            <a:endParaRPr sz="3600" dirty="0">
              <a:latin typeface="Arial"/>
              <a:cs typeface="Arial"/>
            </a:endParaRPr>
          </a:p>
          <a:p>
            <a:pPr marL="12700">
              <a:lnSpc>
                <a:spcPct val="100000"/>
              </a:lnSpc>
              <a:spcBef>
                <a:spcPts val="400"/>
              </a:spcBef>
            </a:pPr>
            <a:r>
              <a:rPr sz="3600" b="1" spc="-5" dirty="0">
                <a:solidFill>
                  <a:srgbClr val="A9432B"/>
                </a:solidFill>
                <a:latin typeface="Arial"/>
                <a:cs typeface="Arial"/>
              </a:rPr>
              <a:t>Output</a:t>
            </a:r>
            <a:r>
              <a:rPr sz="3600" b="1" spc="-5" dirty="0">
                <a:latin typeface="Arial"/>
                <a:cs typeface="Arial"/>
              </a:rPr>
              <a:t>:</a:t>
            </a:r>
            <a:endParaRPr sz="3600" dirty="0">
              <a:latin typeface="Arial"/>
              <a:cs typeface="Arial"/>
            </a:endParaRPr>
          </a:p>
          <a:p>
            <a:pPr marL="464820" indent="-452755">
              <a:lnSpc>
                <a:spcPct val="100000"/>
              </a:lnSpc>
              <a:spcBef>
                <a:spcPts val="409"/>
              </a:spcBef>
              <a:buClr>
                <a:srgbClr val="D16248"/>
              </a:buClr>
              <a:buSzPct val="68055"/>
              <a:buFont typeface="Wingdings"/>
              <a:buChar char=""/>
              <a:tabLst>
                <a:tab pos="464820" algn="l"/>
                <a:tab pos="465455" algn="l"/>
              </a:tabLst>
            </a:pPr>
            <a:r>
              <a:rPr sz="3600" b="1" dirty="0">
                <a:latin typeface="Arial"/>
                <a:cs typeface="Arial"/>
              </a:rPr>
              <a:t>(W)elcome (T)o (T)he (G)eek</a:t>
            </a:r>
            <a:r>
              <a:rPr sz="3600" b="1" spc="-40" dirty="0">
                <a:latin typeface="Arial"/>
                <a:cs typeface="Arial"/>
              </a:rPr>
              <a:t> </a:t>
            </a:r>
            <a:r>
              <a:rPr sz="3600" b="1" dirty="0">
                <a:latin typeface="Arial"/>
                <a:cs typeface="Arial"/>
              </a:rPr>
              <a:t>(S)tuff</a:t>
            </a:r>
            <a:endParaRPr sz="3600" dirty="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89738"/>
            <a:ext cx="11311890" cy="5868670"/>
          </a:xfrm>
          <a:prstGeom prst="rect">
            <a:avLst/>
          </a:prstGeom>
        </p:spPr>
        <p:txBody>
          <a:bodyPr vert="horz" wrap="square" lIns="0" tIns="12700" rIns="0" bIns="0" rtlCol="0">
            <a:spAutoFit/>
          </a:bodyPr>
          <a:lstStyle/>
          <a:p>
            <a:pPr marL="12700" marR="5080" algn="just">
              <a:lnSpc>
                <a:spcPct val="100000"/>
              </a:lnSpc>
              <a:spcBef>
                <a:spcPts val="100"/>
              </a:spcBef>
            </a:pPr>
            <a:r>
              <a:rPr sz="3000" b="1" spc="-5" dirty="0">
                <a:solidFill>
                  <a:srgbClr val="A9432B"/>
                </a:solidFill>
                <a:latin typeface="Arial"/>
                <a:cs typeface="Arial"/>
              </a:rPr>
              <a:t>6. Replacing </a:t>
            </a:r>
            <a:r>
              <a:rPr sz="3000" b="1" dirty="0">
                <a:solidFill>
                  <a:srgbClr val="A9432B"/>
                </a:solidFill>
                <a:latin typeface="Arial"/>
                <a:cs typeface="Arial"/>
              </a:rPr>
              <a:t>string </a:t>
            </a:r>
            <a:r>
              <a:rPr sz="3000" b="1" spc="5" dirty="0">
                <a:solidFill>
                  <a:srgbClr val="A9432B"/>
                </a:solidFill>
                <a:latin typeface="Arial"/>
                <a:cs typeface="Arial"/>
              </a:rPr>
              <a:t>on </a:t>
            </a:r>
            <a:r>
              <a:rPr sz="3000" b="1" spc="-5" dirty="0">
                <a:solidFill>
                  <a:srgbClr val="A9432B"/>
                </a:solidFill>
                <a:latin typeface="Arial"/>
                <a:cs typeface="Arial"/>
              </a:rPr>
              <a:t>a </a:t>
            </a:r>
            <a:r>
              <a:rPr sz="3000" b="1" dirty="0">
                <a:solidFill>
                  <a:srgbClr val="A9432B"/>
                </a:solidFill>
                <a:latin typeface="Arial"/>
                <a:cs typeface="Arial"/>
              </a:rPr>
              <a:t>specific </a:t>
            </a:r>
            <a:r>
              <a:rPr sz="3000" b="1" spc="-5" dirty="0">
                <a:solidFill>
                  <a:srgbClr val="A9432B"/>
                </a:solidFill>
                <a:latin typeface="Arial"/>
                <a:cs typeface="Arial"/>
              </a:rPr>
              <a:t>line </a:t>
            </a:r>
            <a:r>
              <a:rPr sz="3000" b="1" dirty="0">
                <a:solidFill>
                  <a:srgbClr val="A9432B"/>
                </a:solidFill>
                <a:latin typeface="Arial"/>
                <a:cs typeface="Arial"/>
              </a:rPr>
              <a:t>number : </a:t>
            </a:r>
            <a:r>
              <a:rPr sz="3000" b="1" spc="-75" dirty="0">
                <a:latin typeface="Arial"/>
                <a:cs typeface="Arial"/>
              </a:rPr>
              <a:t>You </a:t>
            </a:r>
            <a:r>
              <a:rPr sz="3000" b="1" spc="-5" dirty="0">
                <a:latin typeface="Arial"/>
                <a:cs typeface="Arial"/>
              </a:rPr>
              <a:t>can  restrict the sed command to </a:t>
            </a:r>
            <a:r>
              <a:rPr sz="3000" b="1" dirty="0">
                <a:latin typeface="Arial"/>
                <a:cs typeface="Arial"/>
              </a:rPr>
              <a:t>replace the </a:t>
            </a:r>
            <a:r>
              <a:rPr sz="3000" b="1" spc="-5" dirty="0">
                <a:latin typeface="Arial"/>
                <a:cs typeface="Arial"/>
              </a:rPr>
              <a:t>string </a:t>
            </a:r>
            <a:r>
              <a:rPr sz="3000" b="1" dirty="0">
                <a:latin typeface="Arial"/>
                <a:cs typeface="Arial"/>
              </a:rPr>
              <a:t>on </a:t>
            </a:r>
            <a:r>
              <a:rPr sz="3000" b="1" spc="-5" dirty="0">
                <a:latin typeface="Arial"/>
                <a:cs typeface="Arial"/>
              </a:rPr>
              <a:t>a specific  line </a:t>
            </a:r>
            <a:r>
              <a:rPr sz="3000" b="1" spc="-25" dirty="0">
                <a:latin typeface="Arial"/>
                <a:cs typeface="Arial"/>
              </a:rPr>
              <a:t>number. </a:t>
            </a:r>
            <a:r>
              <a:rPr sz="3000" b="1" dirty="0">
                <a:latin typeface="Arial"/>
                <a:cs typeface="Arial"/>
              </a:rPr>
              <a:t>An </a:t>
            </a:r>
            <a:r>
              <a:rPr sz="3000" b="1" spc="-5" dirty="0">
                <a:latin typeface="Arial"/>
                <a:cs typeface="Arial"/>
              </a:rPr>
              <a:t>example</a:t>
            </a:r>
            <a:r>
              <a:rPr sz="3000" b="1" spc="-85" dirty="0">
                <a:latin typeface="Arial"/>
                <a:cs typeface="Arial"/>
              </a:rPr>
              <a:t> </a:t>
            </a:r>
            <a:r>
              <a:rPr sz="3000" b="1" spc="-10" dirty="0">
                <a:latin typeface="Arial"/>
                <a:cs typeface="Arial"/>
              </a:rPr>
              <a:t>is</a:t>
            </a:r>
            <a:endParaRPr sz="3000" dirty="0">
              <a:latin typeface="Arial"/>
              <a:cs typeface="Arial"/>
            </a:endParaRPr>
          </a:p>
          <a:p>
            <a:pPr marL="12700" marR="5067935">
              <a:lnSpc>
                <a:spcPts val="4010"/>
              </a:lnSpc>
              <a:spcBef>
                <a:spcPts val="190"/>
              </a:spcBef>
              <a:buClr>
                <a:srgbClr val="D16248"/>
              </a:buClr>
              <a:buSzPct val="68333"/>
              <a:buFont typeface="Wingdings"/>
              <a:buChar char=""/>
              <a:tabLst>
                <a:tab pos="464820" algn="l"/>
                <a:tab pos="465455" algn="l"/>
              </a:tabLst>
            </a:pPr>
            <a:r>
              <a:rPr sz="3000" b="1" spc="-5" dirty="0">
                <a:solidFill>
                  <a:srgbClr val="A9432B"/>
                </a:solidFill>
                <a:latin typeface="Arial"/>
                <a:cs typeface="Arial"/>
              </a:rPr>
              <a:t>$sed </a:t>
            </a:r>
            <a:r>
              <a:rPr sz="3000" b="1" spc="-10" dirty="0">
                <a:solidFill>
                  <a:srgbClr val="A9432B"/>
                </a:solidFill>
                <a:latin typeface="Arial"/>
                <a:cs typeface="Arial"/>
              </a:rPr>
              <a:t>'3 </a:t>
            </a:r>
            <a:r>
              <a:rPr sz="3000" b="1" spc="-5" dirty="0">
                <a:solidFill>
                  <a:srgbClr val="A9432B"/>
                </a:solidFill>
                <a:latin typeface="Arial"/>
                <a:cs typeface="Arial"/>
              </a:rPr>
              <a:t>s/unix/linux/' geekfile.txt  </a:t>
            </a:r>
            <a:r>
              <a:rPr sz="3000" b="1" dirty="0">
                <a:solidFill>
                  <a:srgbClr val="A9432B"/>
                </a:solidFill>
                <a:latin typeface="Arial"/>
                <a:cs typeface="Arial"/>
              </a:rPr>
              <a:t>Output:</a:t>
            </a:r>
            <a:endParaRPr sz="3000" dirty="0">
              <a:latin typeface="Arial"/>
              <a:cs typeface="Arial"/>
            </a:endParaRPr>
          </a:p>
          <a:p>
            <a:pPr marL="464820" indent="-452755">
              <a:lnSpc>
                <a:spcPct val="100000"/>
              </a:lnSpc>
              <a:spcBef>
                <a:spcPts val="195"/>
              </a:spcBef>
              <a:buClr>
                <a:srgbClr val="D16248"/>
              </a:buClr>
              <a:buSzPct val="68333"/>
              <a:buFont typeface="Wingdings"/>
              <a:buChar char=""/>
              <a:tabLst>
                <a:tab pos="464820" algn="l"/>
                <a:tab pos="465455" algn="l"/>
              </a:tabLst>
            </a:pPr>
            <a:r>
              <a:rPr sz="3000" b="1" dirty="0">
                <a:latin typeface="Arial"/>
                <a:cs typeface="Arial"/>
              </a:rPr>
              <a:t>unix </a:t>
            </a:r>
            <a:r>
              <a:rPr sz="3000" b="1" spc="-5" dirty="0">
                <a:latin typeface="Arial"/>
                <a:cs typeface="Arial"/>
              </a:rPr>
              <a:t>is </a:t>
            </a:r>
            <a:r>
              <a:rPr sz="3000" b="1" dirty="0">
                <a:latin typeface="Arial"/>
                <a:cs typeface="Arial"/>
              </a:rPr>
              <a:t>great </a:t>
            </a:r>
            <a:r>
              <a:rPr sz="3000" b="1" spc="-5" dirty="0">
                <a:latin typeface="Arial"/>
                <a:cs typeface="Arial"/>
              </a:rPr>
              <a:t>os. </a:t>
            </a:r>
            <a:r>
              <a:rPr sz="3000" b="1" dirty="0">
                <a:latin typeface="Arial"/>
                <a:cs typeface="Arial"/>
              </a:rPr>
              <a:t>unix </a:t>
            </a:r>
            <a:r>
              <a:rPr sz="3000" b="1" spc="-5" dirty="0">
                <a:latin typeface="Arial"/>
                <a:cs typeface="Arial"/>
              </a:rPr>
              <a:t>is </a:t>
            </a:r>
            <a:r>
              <a:rPr sz="3000" b="1" dirty="0">
                <a:latin typeface="Arial"/>
                <a:cs typeface="Arial"/>
              </a:rPr>
              <a:t>opensource. unix </a:t>
            </a:r>
            <a:r>
              <a:rPr sz="3000" b="1" spc="-5" dirty="0">
                <a:latin typeface="Arial"/>
                <a:cs typeface="Arial"/>
              </a:rPr>
              <a:t>is free</a:t>
            </a:r>
            <a:r>
              <a:rPr sz="3000" b="1" spc="10" dirty="0">
                <a:latin typeface="Arial"/>
                <a:cs typeface="Arial"/>
              </a:rPr>
              <a:t> </a:t>
            </a:r>
            <a:r>
              <a:rPr sz="3000" b="1" spc="-5" dirty="0">
                <a:latin typeface="Arial"/>
                <a:cs typeface="Arial"/>
              </a:rPr>
              <a:t>os.</a:t>
            </a:r>
            <a:endParaRPr sz="3000" dirty="0">
              <a:latin typeface="Arial"/>
              <a:cs typeface="Arial"/>
            </a:endParaRPr>
          </a:p>
          <a:p>
            <a:pPr marL="464820" indent="-452755">
              <a:lnSpc>
                <a:spcPct val="100000"/>
              </a:lnSpc>
              <a:spcBef>
                <a:spcPts val="395"/>
              </a:spcBef>
              <a:buClr>
                <a:srgbClr val="D16248"/>
              </a:buClr>
              <a:buSzPct val="68333"/>
              <a:buFont typeface="Wingdings"/>
              <a:buChar char=""/>
              <a:tabLst>
                <a:tab pos="464820" algn="l"/>
                <a:tab pos="465455" algn="l"/>
              </a:tabLst>
            </a:pPr>
            <a:r>
              <a:rPr sz="3000" b="1" spc="-5" dirty="0">
                <a:latin typeface="Arial"/>
                <a:cs typeface="Arial"/>
              </a:rPr>
              <a:t>learn operating</a:t>
            </a:r>
            <a:r>
              <a:rPr sz="3000" b="1" spc="15" dirty="0">
                <a:latin typeface="Arial"/>
                <a:cs typeface="Arial"/>
              </a:rPr>
              <a:t> </a:t>
            </a:r>
            <a:r>
              <a:rPr sz="3000" b="1" spc="-5" dirty="0">
                <a:latin typeface="Arial"/>
                <a:cs typeface="Arial"/>
              </a:rPr>
              <a:t>system.</a:t>
            </a:r>
            <a:endParaRPr sz="3000" dirty="0">
              <a:latin typeface="Arial"/>
              <a:cs typeface="Arial"/>
            </a:endParaRPr>
          </a:p>
          <a:p>
            <a:pPr marL="464820" indent="-452755">
              <a:lnSpc>
                <a:spcPct val="100000"/>
              </a:lnSpc>
              <a:spcBef>
                <a:spcPts val="409"/>
              </a:spcBef>
              <a:buClr>
                <a:srgbClr val="D16248"/>
              </a:buClr>
              <a:buSzPct val="68333"/>
              <a:buFont typeface="Wingdings"/>
              <a:buChar char=""/>
              <a:tabLst>
                <a:tab pos="464820" algn="l"/>
                <a:tab pos="465455" algn="l"/>
              </a:tabLst>
            </a:pPr>
            <a:r>
              <a:rPr sz="3000" b="1" spc="-5" dirty="0">
                <a:latin typeface="Arial"/>
                <a:cs typeface="Arial"/>
              </a:rPr>
              <a:t>linux linux which </a:t>
            </a:r>
            <a:r>
              <a:rPr sz="3000" b="1" dirty="0">
                <a:latin typeface="Arial"/>
                <a:cs typeface="Arial"/>
              </a:rPr>
              <a:t>one you</a:t>
            </a:r>
            <a:r>
              <a:rPr sz="3000" b="1" spc="70" dirty="0">
                <a:latin typeface="Arial"/>
                <a:cs typeface="Arial"/>
              </a:rPr>
              <a:t> </a:t>
            </a:r>
            <a:r>
              <a:rPr sz="3000" b="1" dirty="0">
                <a:latin typeface="Arial"/>
                <a:cs typeface="Arial"/>
              </a:rPr>
              <a:t>choose.</a:t>
            </a:r>
            <a:endParaRPr sz="3000" dirty="0">
              <a:latin typeface="Arial"/>
              <a:cs typeface="Arial"/>
            </a:endParaRPr>
          </a:p>
          <a:p>
            <a:pPr marL="464820" marR="5715" indent="-452755">
              <a:lnSpc>
                <a:spcPct val="100000"/>
              </a:lnSpc>
              <a:spcBef>
                <a:spcPts val="395"/>
              </a:spcBef>
              <a:buClr>
                <a:srgbClr val="D16248"/>
              </a:buClr>
              <a:buSzPct val="68333"/>
              <a:buFont typeface="Wingdings"/>
              <a:buChar char=""/>
              <a:tabLst>
                <a:tab pos="464820" algn="l"/>
                <a:tab pos="465455" algn="l"/>
              </a:tabLst>
            </a:pPr>
            <a:r>
              <a:rPr sz="3000" b="1" dirty="0">
                <a:latin typeface="Arial"/>
                <a:cs typeface="Arial"/>
              </a:rPr>
              <a:t>unix </a:t>
            </a:r>
            <a:r>
              <a:rPr sz="3000" b="1" spc="-10" dirty="0">
                <a:latin typeface="Arial"/>
                <a:cs typeface="Arial"/>
              </a:rPr>
              <a:t>is </a:t>
            </a:r>
            <a:r>
              <a:rPr sz="3000" b="1" spc="-5" dirty="0">
                <a:latin typeface="Arial"/>
                <a:cs typeface="Arial"/>
              </a:rPr>
              <a:t>easy to learn.unix </a:t>
            </a:r>
            <a:r>
              <a:rPr sz="3000" b="1" spc="-10" dirty="0">
                <a:latin typeface="Arial"/>
                <a:cs typeface="Arial"/>
              </a:rPr>
              <a:t>is </a:t>
            </a:r>
            <a:r>
              <a:rPr sz="3000" b="1" spc="-5" dirty="0">
                <a:latin typeface="Arial"/>
                <a:cs typeface="Arial"/>
              </a:rPr>
              <a:t>a </a:t>
            </a:r>
            <a:r>
              <a:rPr sz="3000" b="1" dirty="0">
                <a:latin typeface="Arial"/>
                <a:cs typeface="Arial"/>
              </a:rPr>
              <a:t>multiuser os.Learn unix .unix  </a:t>
            </a:r>
            <a:r>
              <a:rPr sz="3000" b="1" spc="-10" dirty="0">
                <a:latin typeface="Arial"/>
                <a:cs typeface="Arial"/>
              </a:rPr>
              <a:t>is </a:t>
            </a:r>
            <a:r>
              <a:rPr sz="3000" b="1" spc="-5" dirty="0">
                <a:latin typeface="Arial"/>
                <a:cs typeface="Arial"/>
              </a:rPr>
              <a:t>a</a:t>
            </a:r>
            <a:r>
              <a:rPr sz="3000" b="1" spc="5" dirty="0">
                <a:latin typeface="Arial"/>
                <a:cs typeface="Arial"/>
              </a:rPr>
              <a:t> </a:t>
            </a:r>
            <a:r>
              <a:rPr sz="3000" b="1" spc="-5" dirty="0">
                <a:latin typeface="Arial"/>
                <a:cs typeface="Arial"/>
              </a:rPr>
              <a:t>powerful.</a:t>
            </a:r>
            <a:endParaRPr sz="3000" dirty="0">
              <a:latin typeface="Arial"/>
              <a:cs typeface="Arial"/>
            </a:endParaRPr>
          </a:p>
          <a:p>
            <a:pPr marL="464820" marR="6985" indent="-452755">
              <a:lnSpc>
                <a:spcPct val="100000"/>
              </a:lnSpc>
              <a:spcBef>
                <a:spcPts val="400"/>
              </a:spcBef>
              <a:buClr>
                <a:srgbClr val="D16248"/>
              </a:buClr>
              <a:buSzPct val="68333"/>
              <a:buFont typeface="Wingdings"/>
              <a:buChar char=""/>
              <a:tabLst>
                <a:tab pos="464820" algn="l"/>
                <a:tab pos="465455" algn="l"/>
                <a:tab pos="1320165" algn="l"/>
                <a:tab pos="2599055" algn="l"/>
                <a:tab pos="3432810" algn="l"/>
                <a:tab pos="5407660" algn="l"/>
                <a:tab pos="7131684" algn="l"/>
                <a:tab pos="7878445" algn="l"/>
                <a:tab pos="9117965" algn="l"/>
                <a:tab pos="10079355" algn="l"/>
                <a:tab pos="10724515" algn="l"/>
              </a:tabLst>
            </a:pPr>
            <a:r>
              <a:rPr sz="3000" b="1" dirty="0">
                <a:latin typeface="Arial"/>
                <a:cs typeface="Arial"/>
              </a:rPr>
              <a:t>The	above	</a:t>
            </a:r>
            <a:r>
              <a:rPr sz="3000" b="1" spc="-5" dirty="0">
                <a:latin typeface="Arial"/>
                <a:cs typeface="Arial"/>
              </a:rPr>
              <a:t>se</a:t>
            </a:r>
            <a:r>
              <a:rPr sz="3000" b="1" dirty="0">
                <a:latin typeface="Arial"/>
                <a:cs typeface="Arial"/>
              </a:rPr>
              <a:t>d	com</a:t>
            </a:r>
            <a:r>
              <a:rPr sz="3000" b="1" spc="-10" dirty="0">
                <a:latin typeface="Arial"/>
                <a:cs typeface="Arial"/>
              </a:rPr>
              <a:t>m</a:t>
            </a:r>
            <a:r>
              <a:rPr sz="3000" b="1" spc="-15" dirty="0">
                <a:latin typeface="Arial"/>
                <a:cs typeface="Arial"/>
              </a:rPr>
              <a:t>a</a:t>
            </a:r>
            <a:r>
              <a:rPr sz="3000" b="1" dirty="0">
                <a:latin typeface="Arial"/>
                <a:cs typeface="Arial"/>
              </a:rPr>
              <a:t>nd	rep</a:t>
            </a:r>
            <a:r>
              <a:rPr sz="3000" b="1" spc="-10" dirty="0">
                <a:latin typeface="Arial"/>
                <a:cs typeface="Arial"/>
              </a:rPr>
              <a:t>l</a:t>
            </a:r>
            <a:r>
              <a:rPr sz="3000" b="1" spc="5" dirty="0">
                <a:latin typeface="Arial"/>
                <a:cs typeface="Arial"/>
              </a:rPr>
              <a:t>a</a:t>
            </a:r>
            <a:r>
              <a:rPr sz="3000" b="1" dirty="0">
                <a:latin typeface="Arial"/>
                <a:cs typeface="Arial"/>
              </a:rPr>
              <a:t>ces	the	st</a:t>
            </a:r>
            <a:r>
              <a:rPr sz="3000" b="1" spc="-10" dirty="0">
                <a:latin typeface="Arial"/>
                <a:cs typeface="Arial"/>
              </a:rPr>
              <a:t>r</a:t>
            </a:r>
            <a:r>
              <a:rPr sz="3000" b="1" dirty="0">
                <a:latin typeface="Arial"/>
                <a:cs typeface="Arial"/>
              </a:rPr>
              <a:t>ing	only	on	the  </a:t>
            </a:r>
            <a:r>
              <a:rPr sz="3000" b="1" spc="-5" dirty="0">
                <a:latin typeface="Arial"/>
                <a:cs typeface="Arial"/>
              </a:rPr>
              <a:t>third</a:t>
            </a:r>
            <a:r>
              <a:rPr sz="3000" b="1" spc="20" dirty="0">
                <a:latin typeface="Arial"/>
                <a:cs typeface="Arial"/>
              </a:rPr>
              <a:t> </a:t>
            </a:r>
            <a:r>
              <a:rPr sz="3000" b="1" spc="-5" dirty="0">
                <a:latin typeface="Arial"/>
                <a:cs typeface="Arial"/>
              </a:rPr>
              <a:t>line.</a:t>
            </a:r>
            <a:endParaRPr sz="3000" dirty="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92786"/>
            <a:ext cx="11311255" cy="5360035"/>
          </a:xfrm>
          <a:prstGeom prst="rect">
            <a:avLst/>
          </a:prstGeom>
        </p:spPr>
        <p:txBody>
          <a:bodyPr vert="horz" wrap="square" lIns="0" tIns="12065" rIns="0" bIns="0" rtlCol="0">
            <a:spAutoFit/>
          </a:bodyPr>
          <a:lstStyle/>
          <a:p>
            <a:pPr marL="12700" marR="5080" algn="just">
              <a:lnSpc>
                <a:spcPct val="100000"/>
              </a:lnSpc>
              <a:spcBef>
                <a:spcPts val="95"/>
              </a:spcBef>
            </a:pPr>
            <a:r>
              <a:rPr sz="2500" b="1" spc="-5" dirty="0">
                <a:solidFill>
                  <a:srgbClr val="A9432B"/>
                </a:solidFill>
                <a:latin typeface="Arial"/>
                <a:cs typeface="Arial"/>
              </a:rPr>
              <a:t>7. Duplicating the </a:t>
            </a:r>
            <a:r>
              <a:rPr sz="2500" b="1" dirty="0">
                <a:solidFill>
                  <a:srgbClr val="A9432B"/>
                </a:solidFill>
                <a:latin typeface="Arial"/>
                <a:cs typeface="Arial"/>
              </a:rPr>
              <a:t>replaced </a:t>
            </a:r>
            <a:r>
              <a:rPr sz="2500" b="1" spc="-5" dirty="0">
                <a:solidFill>
                  <a:srgbClr val="A9432B"/>
                </a:solidFill>
                <a:latin typeface="Arial"/>
                <a:cs typeface="Arial"/>
              </a:rPr>
              <a:t>line </a:t>
            </a:r>
            <a:r>
              <a:rPr sz="2500" b="1" dirty="0">
                <a:solidFill>
                  <a:srgbClr val="A9432B"/>
                </a:solidFill>
                <a:latin typeface="Arial"/>
                <a:cs typeface="Arial"/>
              </a:rPr>
              <a:t>with </a:t>
            </a:r>
            <a:r>
              <a:rPr sz="2500" b="1" spc="-5" dirty="0">
                <a:solidFill>
                  <a:srgbClr val="A9432B"/>
                </a:solidFill>
                <a:latin typeface="Arial"/>
                <a:cs typeface="Arial"/>
              </a:rPr>
              <a:t>/p </a:t>
            </a:r>
            <a:r>
              <a:rPr sz="2500" b="1" dirty="0">
                <a:solidFill>
                  <a:srgbClr val="A9432B"/>
                </a:solidFill>
                <a:latin typeface="Arial"/>
                <a:cs typeface="Arial"/>
              </a:rPr>
              <a:t>flag </a:t>
            </a:r>
            <a:r>
              <a:rPr sz="2500" b="1" spc="-5" dirty="0">
                <a:solidFill>
                  <a:srgbClr val="A9432B"/>
                </a:solidFill>
                <a:latin typeface="Arial"/>
                <a:cs typeface="Arial"/>
              </a:rPr>
              <a:t>: </a:t>
            </a:r>
            <a:r>
              <a:rPr sz="2500" b="1" spc="-10" dirty="0">
                <a:latin typeface="Arial"/>
                <a:cs typeface="Arial"/>
              </a:rPr>
              <a:t>The </a:t>
            </a:r>
            <a:r>
              <a:rPr sz="2500" b="1" dirty="0">
                <a:latin typeface="Arial"/>
                <a:cs typeface="Arial"/>
              </a:rPr>
              <a:t>/p print </a:t>
            </a:r>
            <a:r>
              <a:rPr sz="2500" b="1" spc="-5" dirty="0">
                <a:latin typeface="Arial"/>
                <a:cs typeface="Arial"/>
              </a:rPr>
              <a:t>flag prints the  replaced line </a:t>
            </a:r>
            <a:r>
              <a:rPr sz="2500" b="1" dirty="0">
                <a:latin typeface="Arial"/>
                <a:cs typeface="Arial"/>
              </a:rPr>
              <a:t>twice </a:t>
            </a:r>
            <a:r>
              <a:rPr sz="2500" b="1" spc="-5" dirty="0">
                <a:latin typeface="Arial"/>
                <a:cs typeface="Arial"/>
              </a:rPr>
              <a:t>on the </a:t>
            </a:r>
            <a:r>
              <a:rPr sz="2500" b="1" dirty="0">
                <a:latin typeface="Arial"/>
                <a:cs typeface="Arial"/>
              </a:rPr>
              <a:t>terminal. If </a:t>
            </a:r>
            <a:r>
              <a:rPr sz="2500" b="1" spc="-5" dirty="0">
                <a:latin typeface="Arial"/>
                <a:cs typeface="Arial"/>
              </a:rPr>
              <a:t>a line does </a:t>
            </a:r>
            <a:r>
              <a:rPr sz="2500" b="1" spc="-10" dirty="0">
                <a:latin typeface="Arial"/>
                <a:cs typeface="Arial"/>
              </a:rPr>
              <a:t>not </a:t>
            </a:r>
            <a:r>
              <a:rPr sz="2500" b="1" spc="-5" dirty="0">
                <a:latin typeface="Arial"/>
                <a:cs typeface="Arial"/>
              </a:rPr>
              <a:t>have the search  pattern and is </a:t>
            </a:r>
            <a:r>
              <a:rPr sz="2500" b="1" spc="-10" dirty="0">
                <a:latin typeface="Arial"/>
                <a:cs typeface="Arial"/>
              </a:rPr>
              <a:t>not </a:t>
            </a:r>
            <a:r>
              <a:rPr sz="2500" b="1" spc="-5" dirty="0">
                <a:latin typeface="Arial"/>
                <a:cs typeface="Arial"/>
              </a:rPr>
              <a:t>replaced, then the /p prints that line only</a:t>
            </a:r>
            <a:r>
              <a:rPr sz="2500" b="1" spc="229" dirty="0">
                <a:latin typeface="Arial"/>
                <a:cs typeface="Arial"/>
              </a:rPr>
              <a:t> </a:t>
            </a:r>
            <a:r>
              <a:rPr sz="2500" b="1" spc="-5" dirty="0">
                <a:latin typeface="Arial"/>
                <a:cs typeface="Arial"/>
              </a:rPr>
              <a:t>once.</a:t>
            </a:r>
            <a:endParaRPr sz="2500" dirty="0">
              <a:latin typeface="Arial"/>
              <a:cs typeface="Arial"/>
            </a:endParaRPr>
          </a:p>
          <a:p>
            <a:pPr marL="12700" marR="5719445">
              <a:lnSpc>
                <a:spcPct val="100000"/>
              </a:lnSpc>
              <a:buClr>
                <a:srgbClr val="D16248"/>
              </a:buClr>
              <a:buSzPct val="68000"/>
              <a:buFont typeface="Wingdings"/>
              <a:buChar char=""/>
              <a:tabLst>
                <a:tab pos="841375" algn="l"/>
                <a:tab pos="842010" algn="l"/>
              </a:tabLst>
            </a:pPr>
            <a:r>
              <a:rPr sz="2500" b="1" dirty="0">
                <a:solidFill>
                  <a:srgbClr val="A9432B"/>
                </a:solidFill>
                <a:latin typeface="Arial"/>
                <a:cs typeface="Arial"/>
              </a:rPr>
              <a:t>$sed </a:t>
            </a:r>
            <a:r>
              <a:rPr sz="2500" b="1" spc="-5" dirty="0">
                <a:solidFill>
                  <a:srgbClr val="A9432B"/>
                </a:solidFill>
                <a:latin typeface="Arial"/>
                <a:cs typeface="Arial"/>
              </a:rPr>
              <a:t>'s/unix/linux/p' geekfile.txt  Output:</a:t>
            </a:r>
            <a:endParaRPr sz="2500" dirty="0">
              <a:latin typeface="Arial"/>
              <a:cs typeface="Arial"/>
            </a:endParaRPr>
          </a:p>
          <a:p>
            <a:pPr marL="464820" indent="-452755">
              <a:lnSpc>
                <a:spcPct val="100000"/>
              </a:lnSpc>
              <a:buClr>
                <a:srgbClr val="D16248"/>
              </a:buClr>
              <a:buSzPct val="68000"/>
              <a:buFont typeface="Wingdings"/>
              <a:buChar char=""/>
              <a:tabLst>
                <a:tab pos="464820" algn="l"/>
                <a:tab pos="465455" algn="l"/>
              </a:tabLst>
            </a:pPr>
            <a:r>
              <a:rPr sz="2500" b="1" spc="-5" dirty="0">
                <a:latin typeface="Arial"/>
                <a:cs typeface="Arial"/>
              </a:rPr>
              <a:t>linux is great os. unix is opensource. unix is free</a:t>
            </a:r>
            <a:r>
              <a:rPr sz="2500" b="1" spc="160" dirty="0">
                <a:latin typeface="Arial"/>
                <a:cs typeface="Arial"/>
              </a:rPr>
              <a:t> </a:t>
            </a:r>
            <a:r>
              <a:rPr sz="2500" b="1" spc="-5" dirty="0">
                <a:latin typeface="Arial"/>
                <a:cs typeface="Arial"/>
              </a:rPr>
              <a:t>os.</a:t>
            </a:r>
            <a:endParaRPr sz="2500" dirty="0">
              <a:latin typeface="Arial"/>
              <a:cs typeface="Arial"/>
            </a:endParaRPr>
          </a:p>
          <a:p>
            <a:pPr marL="464820" indent="-452755">
              <a:lnSpc>
                <a:spcPct val="100000"/>
              </a:lnSpc>
              <a:spcBef>
                <a:spcPts val="5"/>
              </a:spcBef>
              <a:buClr>
                <a:srgbClr val="D16248"/>
              </a:buClr>
              <a:buSzPct val="68000"/>
              <a:buFont typeface="Wingdings"/>
              <a:buChar char=""/>
              <a:tabLst>
                <a:tab pos="464820" algn="l"/>
                <a:tab pos="465455" algn="l"/>
              </a:tabLst>
            </a:pPr>
            <a:r>
              <a:rPr sz="2500" b="1" spc="-5" dirty="0">
                <a:latin typeface="Arial"/>
                <a:cs typeface="Arial"/>
              </a:rPr>
              <a:t>linux is great os. unix is opensource. unix is free</a:t>
            </a:r>
            <a:r>
              <a:rPr sz="2500" b="1" spc="165" dirty="0">
                <a:latin typeface="Arial"/>
                <a:cs typeface="Arial"/>
              </a:rPr>
              <a:t> </a:t>
            </a:r>
            <a:r>
              <a:rPr sz="2500" b="1" spc="-5" dirty="0">
                <a:latin typeface="Arial"/>
                <a:cs typeface="Arial"/>
              </a:rPr>
              <a:t>os.</a:t>
            </a:r>
            <a:endParaRPr sz="2500" dirty="0">
              <a:latin typeface="Arial"/>
              <a:cs typeface="Arial"/>
            </a:endParaRPr>
          </a:p>
          <a:p>
            <a:pPr marL="464820" indent="-452755">
              <a:lnSpc>
                <a:spcPct val="100000"/>
              </a:lnSpc>
              <a:buClr>
                <a:srgbClr val="D16248"/>
              </a:buClr>
              <a:buSzPct val="68000"/>
              <a:buFont typeface="Wingdings"/>
              <a:buChar char=""/>
              <a:tabLst>
                <a:tab pos="464820" algn="l"/>
                <a:tab pos="465455" algn="l"/>
              </a:tabLst>
            </a:pPr>
            <a:r>
              <a:rPr sz="2500" b="1" spc="-5" dirty="0">
                <a:latin typeface="Arial"/>
                <a:cs typeface="Arial"/>
              </a:rPr>
              <a:t>learn operating</a:t>
            </a:r>
            <a:r>
              <a:rPr sz="2500" b="1" spc="35" dirty="0">
                <a:latin typeface="Arial"/>
                <a:cs typeface="Arial"/>
              </a:rPr>
              <a:t> </a:t>
            </a:r>
            <a:r>
              <a:rPr sz="2500" b="1" spc="-10" dirty="0">
                <a:latin typeface="Arial"/>
                <a:cs typeface="Arial"/>
              </a:rPr>
              <a:t>system.</a:t>
            </a:r>
            <a:endParaRPr sz="2500" dirty="0">
              <a:latin typeface="Arial"/>
              <a:cs typeface="Arial"/>
            </a:endParaRPr>
          </a:p>
          <a:p>
            <a:pPr marL="464820" indent="-452755">
              <a:lnSpc>
                <a:spcPct val="100000"/>
              </a:lnSpc>
              <a:buClr>
                <a:srgbClr val="D16248"/>
              </a:buClr>
              <a:buSzPct val="68000"/>
              <a:buFont typeface="Wingdings"/>
              <a:buChar char=""/>
              <a:tabLst>
                <a:tab pos="464820" algn="l"/>
                <a:tab pos="465455" algn="l"/>
              </a:tabLst>
            </a:pPr>
            <a:r>
              <a:rPr sz="2500" b="1" spc="-5" dirty="0">
                <a:latin typeface="Arial"/>
                <a:cs typeface="Arial"/>
              </a:rPr>
              <a:t>linux linux </a:t>
            </a:r>
            <a:r>
              <a:rPr sz="2500" b="1" dirty="0">
                <a:latin typeface="Arial"/>
                <a:cs typeface="Arial"/>
              </a:rPr>
              <a:t>which </a:t>
            </a:r>
            <a:r>
              <a:rPr sz="2500" b="1" spc="-10" dirty="0">
                <a:latin typeface="Arial"/>
                <a:cs typeface="Arial"/>
              </a:rPr>
              <a:t>one </a:t>
            </a:r>
            <a:r>
              <a:rPr sz="2500" b="1" spc="-15" dirty="0">
                <a:latin typeface="Arial"/>
                <a:cs typeface="Arial"/>
              </a:rPr>
              <a:t>you</a:t>
            </a:r>
            <a:r>
              <a:rPr sz="2500" b="1" spc="75" dirty="0">
                <a:latin typeface="Arial"/>
                <a:cs typeface="Arial"/>
              </a:rPr>
              <a:t> </a:t>
            </a:r>
            <a:r>
              <a:rPr sz="2500" b="1" spc="-5" dirty="0">
                <a:latin typeface="Arial"/>
                <a:cs typeface="Arial"/>
              </a:rPr>
              <a:t>choose.</a:t>
            </a:r>
            <a:endParaRPr sz="2500" dirty="0">
              <a:latin typeface="Arial"/>
              <a:cs typeface="Arial"/>
            </a:endParaRPr>
          </a:p>
          <a:p>
            <a:pPr marL="464820" indent="-452755">
              <a:lnSpc>
                <a:spcPct val="100000"/>
              </a:lnSpc>
              <a:buClr>
                <a:srgbClr val="D16248"/>
              </a:buClr>
              <a:buSzPct val="68000"/>
              <a:buFont typeface="Wingdings"/>
              <a:buChar char=""/>
              <a:tabLst>
                <a:tab pos="464820" algn="l"/>
                <a:tab pos="465455" algn="l"/>
              </a:tabLst>
            </a:pPr>
            <a:r>
              <a:rPr sz="2500" b="1" spc="-5" dirty="0">
                <a:latin typeface="Arial"/>
                <a:cs typeface="Arial"/>
              </a:rPr>
              <a:t>linux linux </a:t>
            </a:r>
            <a:r>
              <a:rPr sz="2500" b="1" dirty="0">
                <a:latin typeface="Arial"/>
                <a:cs typeface="Arial"/>
              </a:rPr>
              <a:t>which </a:t>
            </a:r>
            <a:r>
              <a:rPr sz="2500" b="1" spc="-5" dirty="0">
                <a:latin typeface="Arial"/>
                <a:cs typeface="Arial"/>
              </a:rPr>
              <a:t>one </a:t>
            </a:r>
            <a:r>
              <a:rPr sz="2500" b="1" spc="-15" dirty="0">
                <a:latin typeface="Arial"/>
                <a:cs typeface="Arial"/>
              </a:rPr>
              <a:t>you</a:t>
            </a:r>
            <a:r>
              <a:rPr sz="2500" b="1" spc="60" dirty="0">
                <a:latin typeface="Arial"/>
                <a:cs typeface="Arial"/>
              </a:rPr>
              <a:t> </a:t>
            </a:r>
            <a:r>
              <a:rPr sz="2500" b="1" spc="-5" dirty="0">
                <a:latin typeface="Arial"/>
                <a:cs typeface="Arial"/>
              </a:rPr>
              <a:t>choose.</a:t>
            </a:r>
            <a:endParaRPr sz="2500" dirty="0">
              <a:latin typeface="Arial"/>
              <a:cs typeface="Arial"/>
            </a:endParaRPr>
          </a:p>
          <a:p>
            <a:pPr marL="464820" marR="6350" indent="-452755">
              <a:lnSpc>
                <a:spcPct val="100000"/>
              </a:lnSpc>
              <a:buClr>
                <a:srgbClr val="D16248"/>
              </a:buClr>
              <a:buSzPct val="68000"/>
              <a:buFont typeface="Wingdings"/>
              <a:buChar char=""/>
              <a:tabLst>
                <a:tab pos="464820" algn="l"/>
                <a:tab pos="465455" algn="l"/>
                <a:tab pos="1396365" algn="l"/>
                <a:tab pos="1853564" algn="l"/>
                <a:tab pos="2749550" algn="l"/>
                <a:tab pos="3239135" algn="l"/>
                <a:tab pos="4930775" algn="l"/>
                <a:tab pos="5386705" algn="l"/>
                <a:tab pos="5753735" algn="l"/>
                <a:tab pos="7375525" algn="l"/>
                <a:tab pos="8889365" algn="l"/>
                <a:tab pos="9732010" algn="l"/>
                <a:tab pos="10663555" algn="l"/>
                <a:tab pos="11120755" algn="l"/>
              </a:tabLst>
            </a:pPr>
            <a:r>
              <a:rPr sz="2500" b="1" spc="-5" dirty="0">
                <a:latin typeface="Arial"/>
                <a:cs typeface="Arial"/>
              </a:rPr>
              <a:t>linux	is	easy	</a:t>
            </a:r>
            <a:r>
              <a:rPr sz="2500" b="1" spc="-10" dirty="0">
                <a:latin typeface="Arial"/>
                <a:cs typeface="Arial"/>
              </a:rPr>
              <a:t>t</a:t>
            </a:r>
            <a:r>
              <a:rPr sz="2500" b="1" spc="-5" dirty="0">
                <a:latin typeface="Arial"/>
                <a:cs typeface="Arial"/>
              </a:rPr>
              <a:t>o</a:t>
            </a:r>
            <a:r>
              <a:rPr sz="2500" b="1" dirty="0">
                <a:latin typeface="Arial"/>
                <a:cs typeface="Arial"/>
              </a:rPr>
              <a:t>	</a:t>
            </a:r>
            <a:r>
              <a:rPr sz="2500" b="1" spc="5" dirty="0">
                <a:latin typeface="Arial"/>
                <a:cs typeface="Arial"/>
              </a:rPr>
              <a:t>l</a:t>
            </a:r>
            <a:r>
              <a:rPr sz="2500" b="1" spc="-5" dirty="0">
                <a:latin typeface="Arial"/>
                <a:cs typeface="Arial"/>
              </a:rPr>
              <a:t>e</a:t>
            </a:r>
            <a:r>
              <a:rPr sz="2500" b="1" dirty="0">
                <a:latin typeface="Arial"/>
                <a:cs typeface="Arial"/>
              </a:rPr>
              <a:t>a</a:t>
            </a:r>
            <a:r>
              <a:rPr sz="2500" b="1" spc="-5" dirty="0">
                <a:latin typeface="Arial"/>
                <a:cs typeface="Arial"/>
              </a:rPr>
              <a:t>r</a:t>
            </a:r>
            <a:r>
              <a:rPr sz="2500" b="1" dirty="0">
                <a:latin typeface="Arial"/>
                <a:cs typeface="Arial"/>
              </a:rPr>
              <a:t>n</a:t>
            </a:r>
            <a:r>
              <a:rPr sz="2500" b="1" spc="-5" dirty="0">
                <a:latin typeface="Arial"/>
                <a:cs typeface="Arial"/>
              </a:rPr>
              <a:t>.unix</a:t>
            </a:r>
            <a:r>
              <a:rPr sz="2500" b="1" dirty="0">
                <a:latin typeface="Arial"/>
                <a:cs typeface="Arial"/>
              </a:rPr>
              <a:t>	</a:t>
            </a:r>
            <a:r>
              <a:rPr sz="2500" b="1" spc="-5" dirty="0">
                <a:latin typeface="Arial"/>
                <a:cs typeface="Arial"/>
              </a:rPr>
              <a:t>is</a:t>
            </a:r>
            <a:r>
              <a:rPr sz="2500" b="1" dirty="0">
                <a:latin typeface="Arial"/>
                <a:cs typeface="Arial"/>
              </a:rPr>
              <a:t>	</a:t>
            </a:r>
            <a:r>
              <a:rPr sz="2500" b="1" spc="-5" dirty="0">
                <a:latin typeface="Arial"/>
                <a:cs typeface="Arial"/>
              </a:rPr>
              <a:t>a</a:t>
            </a:r>
            <a:r>
              <a:rPr sz="2500" b="1" dirty="0">
                <a:latin typeface="Arial"/>
                <a:cs typeface="Arial"/>
              </a:rPr>
              <a:t>	</a:t>
            </a:r>
            <a:r>
              <a:rPr sz="2500" b="1" spc="-5" dirty="0">
                <a:latin typeface="Arial"/>
                <a:cs typeface="Arial"/>
              </a:rPr>
              <a:t>m</a:t>
            </a:r>
            <a:r>
              <a:rPr sz="2500" b="1" spc="5" dirty="0">
                <a:latin typeface="Arial"/>
                <a:cs typeface="Arial"/>
              </a:rPr>
              <a:t>u</a:t>
            </a:r>
            <a:r>
              <a:rPr sz="2500" b="1" spc="-5" dirty="0">
                <a:latin typeface="Arial"/>
                <a:cs typeface="Arial"/>
              </a:rPr>
              <a:t>lt</a:t>
            </a:r>
            <a:r>
              <a:rPr sz="2500" b="1" spc="5" dirty="0">
                <a:latin typeface="Arial"/>
                <a:cs typeface="Arial"/>
              </a:rPr>
              <a:t>i</a:t>
            </a:r>
            <a:r>
              <a:rPr sz="2500" b="1" spc="-5" dirty="0">
                <a:latin typeface="Arial"/>
                <a:cs typeface="Arial"/>
              </a:rPr>
              <a:t>user</a:t>
            </a:r>
            <a:r>
              <a:rPr sz="2500" b="1" dirty="0">
                <a:latin typeface="Arial"/>
                <a:cs typeface="Arial"/>
              </a:rPr>
              <a:t>	</a:t>
            </a:r>
            <a:r>
              <a:rPr sz="2500" b="1" spc="-10" dirty="0">
                <a:latin typeface="Arial"/>
                <a:cs typeface="Arial"/>
              </a:rPr>
              <a:t>o</a:t>
            </a:r>
            <a:r>
              <a:rPr sz="2500" b="1" spc="-5" dirty="0">
                <a:latin typeface="Arial"/>
                <a:cs typeface="Arial"/>
              </a:rPr>
              <a:t>s.Lea</a:t>
            </a:r>
            <a:r>
              <a:rPr sz="2500" b="1" dirty="0">
                <a:latin typeface="Arial"/>
                <a:cs typeface="Arial"/>
              </a:rPr>
              <a:t>r</a:t>
            </a:r>
            <a:r>
              <a:rPr sz="2500" b="1" spc="-5" dirty="0">
                <a:latin typeface="Arial"/>
                <a:cs typeface="Arial"/>
              </a:rPr>
              <a:t>n</a:t>
            </a:r>
            <a:r>
              <a:rPr sz="2500" b="1" dirty="0">
                <a:latin typeface="Arial"/>
                <a:cs typeface="Arial"/>
              </a:rPr>
              <a:t>	</a:t>
            </a:r>
            <a:r>
              <a:rPr sz="2500" b="1" spc="-5" dirty="0">
                <a:latin typeface="Arial"/>
                <a:cs typeface="Arial"/>
              </a:rPr>
              <a:t>unix</a:t>
            </a:r>
            <a:r>
              <a:rPr sz="2500" b="1" dirty="0">
                <a:latin typeface="Arial"/>
                <a:cs typeface="Arial"/>
              </a:rPr>
              <a:t>	</a:t>
            </a:r>
            <a:r>
              <a:rPr sz="2500" b="1" spc="-5" dirty="0">
                <a:latin typeface="Arial"/>
                <a:cs typeface="Arial"/>
              </a:rPr>
              <a:t>.unix</a:t>
            </a:r>
            <a:r>
              <a:rPr sz="2500" b="1" dirty="0">
                <a:latin typeface="Arial"/>
                <a:cs typeface="Arial"/>
              </a:rPr>
              <a:t>	</a:t>
            </a:r>
            <a:r>
              <a:rPr sz="2500" b="1" spc="5" dirty="0">
                <a:latin typeface="Arial"/>
                <a:cs typeface="Arial"/>
              </a:rPr>
              <a:t>i</a:t>
            </a:r>
            <a:r>
              <a:rPr sz="2500" b="1" spc="-5" dirty="0">
                <a:latin typeface="Arial"/>
                <a:cs typeface="Arial"/>
              </a:rPr>
              <a:t>s</a:t>
            </a:r>
            <a:r>
              <a:rPr sz="2500" b="1" dirty="0">
                <a:latin typeface="Arial"/>
                <a:cs typeface="Arial"/>
              </a:rPr>
              <a:t>	</a:t>
            </a:r>
            <a:r>
              <a:rPr sz="2500" b="1" spc="-5" dirty="0">
                <a:latin typeface="Arial"/>
                <a:cs typeface="Arial"/>
              </a:rPr>
              <a:t>a  </a:t>
            </a:r>
            <a:r>
              <a:rPr sz="2500" b="1" dirty="0">
                <a:latin typeface="Arial"/>
                <a:cs typeface="Arial"/>
              </a:rPr>
              <a:t>powerful.</a:t>
            </a:r>
            <a:endParaRPr sz="2500" dirty="0">
              <a:latin typeface="Arial"/>
              <a:cs typeface="Arial"/>
            </a:endParaRPr>
          </a:p>
          <a:p>
            <a:pPr marL="464820" marR="6350" indent="-452755">
              <a:lnSpc>
                <a:spcPct val="100000"/>
              </a:lnSpc>
              <a:buClr>
                <a:srgbClr val="D16248"/>
              </a:buClr>
              <a:buSzPct val="68000"/>
              <a:buFont typeface="Wingdings"/>
              <a:buChar char=""/>
              <a:tabLst>
                <a:tab pos="464820" algn="l"/>
                <a:tab pos="465455" algn="l"/>
                <a:tab pos="1396365" algn="l"/>
                <a:tab pos="1853564" algn="l"/>
                <a:tab pos="2749550" algn="l"/>
                <a:tab pos="3239135" algn="l"/>
                <a:tab pos="4930775" algn="l"/>
                <a:tab pos="5386705" algn="l"/>
                <a:tab pos="5753735" algn="l"/>
                <a:tab pos="7375525" algn="l"/>
                <a:tab pos="8889365" algn="l"/>
                <a:tab pos="9732010" algn="l"/>
                <a:tab pos="10663555" algn="l"/>
                <a:tab pos="11120755" algn="l"/>
              </a:tabLst>
            </a:pPr>
            <a:r>
              <a:rPr sz="2500" b="1" spc="-5" dirty="0">
                <a:latin typeface="Arial"/>
                <a:cs typeface="Arial"/>
              </a:rPr>
              <a:t>linux	is	easy	</a:t>
            </a:r>
            <a:r>
              <a:rPr sz="2500" b="1" spc="-10" dirty="0">
                <a:latin typeface="Arial"/>
                <a:cs typeface="Arial"/>
              </a:rPr>
              <a:t>t</a:t>
            </a:r>
            <a:r>
              <a:rPr sz="2500" b="1" spc="-5" dirty="0">
                <a:latin typeface="Arial"/>
                <a:cs typeface="Arial"/>
              </a:rPr>
              <a:t>o</a:t>
            </a:r>
            <a:r>
              <a:rPr sz="2500" b="1" dirty="0">
                <a:latin typeface="Arial"/>
                <a:cs typeface="Arial"/>
              </a:rPr>
              <a:t>	</a:t>
            </a:r>
            <a:r>
              <a:rPr sz="2500" b="1" spc="5" dirty="0">
                <a:latin typeface="Arial"/>
                <a:cs typeface="Arial"/>
              </a:rPr>
              <a:t>l</a:t>
            </a:r>
            <a:r>
              <a:rPr sz="2500" b="1" spc="-5" dirty="0">
                <a:latin typeface="Arial"/>
                <a:cs typeface="Arial"/>
              </a:rPr>
              <a:t>e</a:t>
            </a:r>
            <a:r>
              <a:rPr sz="2500" b="1" dirty="0">
                <a:latin typeface="Arial"/>
                <a:cs typeface="Arial"/>
              </a:rPr>
              <a:t>a</a:t>
            </a:r>
            <a:r>
              <a:rPr sz="2500" b="1" spc="-5" dirty="0">
                <a:latin typeface="Arial"/>
                <a:cs typeface="Arial"/>
              </a:rPr>
              <a:t>r</a:t>
            </a:r>
            <a:r>
              <a:rPr sz="2500" b="1" dirty="0">
                <a:latin typeface="Arial"/>
                <a:cs typeface="Arial"/>
              </a:rPr>
              <a:t>n</a:t>
            </a:r>
            <a:r>
              <a:rPr sz="2500" b="1" spc="-5" dirty="0">
                <a:latin typeface="Arial"/>
                <a:cs typeface="Arial"/>
              </a:rPr>
              <a:t>.unix</a:t>
            </a:r>
            <a:r>
              <a:rPr sz="2500" b="1" dirty="0">
                <a:latin typeface="Arial"/>
                <a:cs typeface="Arial"/>
              </a:rPr>
              <a:t>	</a:t>
            </a:r>
            <a:r>
              <a:rPr sz="2500" b="1" spc="-5" dirty="0">
                <a:latin typeface="Arial"/>
                <a:cs typeface="Arial"/>
              </a:rPr>
              <a:t>is</a:t>
            </a:r>
            <a:r>
              <a:rPr sz="2500" b="1" dirty="0">
                <a:latin typeface="Arial"/>
                <a:cs typeface="Arial"/>
              </a:rPr>
              <a:t>	</a:t>
            </a:r>
            <a:r>
              <a:rPr sz="2500" b="1" spc="-5" dirty="0">
                <a:latin typeface="Arial"/>
                <a:cs typeface="Arial"/>
              </a:rPr>
              <a:t>a</a:t>
            </a:r>
            <a:r>
              <a:rPr sz="2500" b="1" dirty="0">
                <a:latin typeface="Arial"/>
                <a:cs typeface="Arial"/>
              </a:rPr>
              <a:t>	</a:t>
            </a:r>
            <a:r>
              <a:rPr sz="2500" b="1" spc="-5" dirty="0">
                <a:latin typeface="Arial"/>
                <a:cs typeface="Arial"/>
              </a:rPr>
              <a:t>m</a:t>
            </a:r>
            <a:r>
              <a:rPr sz="2500" b="1" spc="5" dirty="0">
                <a:latin typeface="Arial"/>
                <a:cs typeface="Arial"/>
              </a:rPr>
              <a:t>u</a:t>
            </a:r>
            <a:r>
              <a:rPr sz="2500" b="1" spc="-5" dirty="0">
                <a:latin typeface="Arial"/>
                <a:cs typeface="Arial"/>
              </a:rPr>
              <a:t>lt</a:t>
            </a:r>
            <a:r>
              <a:rPr sz="2500" b="1" spc="5" dirty="0">
                <a:latin typeface="Arial"/>
                <a:cs typeface="Arial"/>
              </a:rPr>
              <a:t>i</a:t>
            </a:r>
            <a:r>
              <a:rPr sz="2500" b="1" spc="-5" dirty="0">
                <a:latin typeface="Arial"/>
                <a:cs typeface="Arial"/>
              </a:rPr>
              <a:t>user</a:t>
            </a:r>
            <a:r>
              <a:rPr sz="2500" b="1" dirty="0">
                <a:latin typeface="Arial"/>
                <a:cs typeface="Arial"/>
              </a:rPr>
              <a:t>	</a:t>
            </a:r>
            <a:r>
              <a:rPr sz="2500" b="1" spc="-10" dirty="0">
                <a:latin typeface="Arial"/>
                <a:cs typeface="Arial"/>
              </a:rPr>
              <a:t>o</a:t>
            </a:r>
            <a:r>
              <a:rPr sz="2500" b="1" spc="-5" dirty="0">
                <a:latin typeface="Arial"/>
                <a:cs typeface="Arial"/>
              </a:rPr>
              <a:t>s.Lea</a:t>
            </a:r>
            <a:r>
              <a:rPr sz="2500" b="1" dirty="0">
                <a:latin typeface="Arial"/>
                <a:cs typeface="Arial"/>
              </a:rPr>
              <a:t>r</a:t>
            </a:r>
            <a:r>
              <a:rPr sz="2500" b="1" spc="-5" dirty="0">
                <a:latin typeface="Arial"/>
                <a:cs typeface="Arial"/>
              </a:rPr>
              <a:t>n</a:t>
            </a:r>
            <a:r>
              <a:rPr sz="2500" b="1" dirty="0">
                <a:latin typeface="Arial"/>
                <a:cs typeface="Arial"/>
              </a:rPr>
              <a:t>	</a:t>
            </a:r>
            <a:r>
              <a:rPr sz="2500" b="1" spc="-5" dirty="0">
                <a:latin typeface="Arial"/>
                <a:cs typeface="Arial"/>
              </a:rPr>
              <a:t>unix</a:t>
            </a:r>
            <a:r>
              <a:rPr sz="2500" b="1" dirty="0">
                <a:latin typeface="Arial"/>
                <a:cs typeface="Arial"/>
              </a:rPr>
              <a:t>	</a:t>
            </a:r>
            <a:r>
              <a:rPr sz="2500" b="1" spc="-5" dirty="0">
                <a:latin typeface="Arial"/>
                <a:cs typeface="Arial"/>
              </a:rPr>
              <a:t>.unix</a:t>
            </a:r>
            <a:r>
              <a:rPr sz="2500" b="1" dirty="0">
                <a:latin typeface="Arial"/>
                <a:cs typeface="Arial"/>
              </a:rPr>
              <a:t>	</a:t>
            </a:r>
            <a:r>
              <a:rPr sz="2500" b="1" spc="5" dirty="0">
                <a:latin typeface="Arial"/>
                <a:cs typeface="Arial"/>
              </a:rPr>
              <a:t>i</a:t>
            </a:r>
            <a:r>
              <a:rPr sz="2500" b="1" spc="-5" dirty="0">
                <a:latin typeface="Arial"/>
                <a:cs typeface="Arial"/>
              </a:rPr>
              <a:t>s</a:t>
            </a:r>
            <a:r>
              <a:rPr sz="2500" b="1" dirty="0">
                <a:latin typeface="Arial"/>
                <a:cs typeface="Arial"/>
              </a:rPr>
              <a:t>	</a:t>
            </a:r>
            <a:r>
              <a:rPr sz="2500" b="1" spc="-5" dirty="0">
                <a:latin typeface="Arial"/>
                <a:cs typeface="Arial"/>
              </a:rPr>
              <a:t>a  </a:t>
            </a:r>
            <a:r>
              <a:rPr sz="2500" b="1" dirty="0">
                <a:latin typeface="Arial"/>
                <a:cs typeface="Arial"/>
              </a:rPr>
              <a:t>powerful.</a:t>
            </a:r>
            <a:endParaRPr sz="25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6049"/>
            <a:ext cx="11311890" cy="5826760"/>
          </a:xfrm>
          <a:prstGeom prst="rect">
            <a:avLst/>
          </a:prstGeom>
        </p:spPr>
        <p:txBody>
          <a:bodyPr vert="horz" wrap="square" lIns="0" tIns="12065" rIns="0" bIns="0" rtlCol="0">
            <a:spAutoFit/>
          </a:bodyPr>
          <a:lstStyle/>
          <a:p>
            <a:pPr marL="12700" marR="5715" algn="just">
              <a:lnSpc>
                <a:spcPct val="100000"/>
              </a:lnSpc>
              <a:spcBef>
                <a:spcPts val="95"/>
              </a:spcBef>
            </a:pPr>
            <a:r>
              <a:rPr sz="3400" b="1" spc="-5" dirty="0">
                <a:latin typeface="Arial"/>
                <a:cs typeface="Arial"/>
              </a:rPr>
              <a:t>Some of the important editors </a:t>
            </a:r>
            <a:r>
              <a:rPr sz="3400" b="1" dirty="0">
                <a:latin typeface="Arial"/>
                <a:cs typeface="Arial"/>
              </a:rPr>
              <a:t>we </a:t>
            </a:r>
            <a:r>
              <a:rPr sz="3400" b="1" spc="-5" dirty="0">
                <a:latin typeface="Arial"/>
                <a:cs typeface="Arial"/>
              </a:rPr>
              <a:t>will used </a:t>
            </a:r>
            <a:r>
              <a:rPr sz="3400" b="1" spc="5" dirty="0">
                <a:latin typeface="Arial"/>
                <a:cs typeface="Arial"/>
              </a:rPr>
              <a:t>in </a:t>
            </a:r>
            <a:r>
              <a:rPr sz="3400" b="1" dirty="0">
                <a:latin typeface="Arial"/>
                <a:cs typeface="Arial"/>
              </a:rPr>
              <a:t>this  </a:t>
            </a:r>
            <a:r>
              <a:rPr sz="3400" b="1" spc="-5" dirty="0">
                <a:latin typeface="Arial"/>
                <a:cs typeface="Arial"/>
              </a:rPr>
              <a:t>lecture:</a:t>
            </a:r>
            <a:endParaRPr sz="3400">
              <a:latin typeface="Arial"/>
              <a:cs typeface="Arial"/>
            </a:endParaRPr>
          </a:p>
          <a:p>
            <a:pPr marL="12700" algn="just">
              <a:lnSpc>
                <a:spcPct val="100000"/>
              </a:lnSpc>
              <a:spcBef>
                <a:spcPts val="400"/>
              </a:spcBef>
            </a:pPr>
            <a:r>
              <a:rPr sz="3400" b="1" spc="-10" dirty="0">
                <a:solidFill>
                  <a:srgbClr val="A9432B"/>
                </a:solidFill>
                <a:latin typeface="Arial"/>
                <a:cs typeface="Arial"/>
              </a:rPr>
              <a:t>1.Vi/VIM</a:t>
            </a:r>
            <a:r>
              <a:rPr sz="3400" b="1" spc="15" dirty="0">
                <a:solidFill>
                  <a:srgbClr val="A9432B"/>
                </a:solidFill>
                <a:latin typeface="Arial"/>
                <a:cs typeface="Arial"/>
              </a:rPr>
              <a:t> </a:t>
            </a:r>
            <a:r>
              <a:rPr sz="3400" b="1" spc="-5" dirty="0">
                <a:solidFill>
                  <a:srgbClr val="A9432B"/>
                </a:solidFill>
                <a:latin typeface="Arial"/>
                <a:cs typeface="Arial"/>
              </a:rPr>
              <a:t>editor</a:t>
            </a:r>
            <a:endParaRPr sz="3400">
              <a:latin typeface="Arial"/>
              <a:cs typeface="Arial"/>
            </a:endParaRPr>
          </a:p>
          <a:p>
            <a:pPr marL="465455" marR="5080" indent="-453390" algn="just">
              <a:lnSpc>
                <a:spcPct val="100000"/>
              </a:lnSpc>
              <a:spcBef>
                <a:spcPts val="395"/>
              </a:spcBef>
              <a:buClr>
                <a:srgbClr val="D16248"/>
              </a:buClr>
              <a:buSzPct val="67647"/>
              <a:buFont typeface="Wingdings"/>
              <a:buChar char=""/>
              <a:tabLst>
                <a:tab pos="466090" algn="l"/>
              </a:tabLst>
            </a:pPr>
            <a:r>
              <a:rPr sz="3400" b="1" spc="-25" dirty="0">
                <a:latin typeface="Arial"/>
                <a:cs typeface="Arial"/>
              </a:rPr>
              <a:t>Vim </a:t>
            </a:r>
            <a:r>
              <a:rPr sz="3400" b="1" spc="-5" dirty="0">
                <a:latin typeface="Arial"/>
                <a:cs typeface="Arial"/>
              </a:rPr>
              <a:t>editor is one of the </a:t>
            </a:r>
            <a:r>
              <a:rPr sz="3400" b="1" dirty="0">
                <a:latin typeface="Arial"/>
                <a:cs typeface="Arial"/>
              </a:rPr>
              <a:t>most </a:t>
            </a:r>
            <a:r>
              <a:rPr sz="3400" b="1" spc="-5" dirty="0">
                <a:latin typeface="Arial"/>
                <a:cs typeface="Arial"/>
              </a:rPr>
              <a:t>used and powerful  command-line based editor of the Linux system. </a:t>
            </a:r>
            <a:r>
              <a:rPr sz="3400" b="1" spc="-15" dirty="0">
                <a:latin typeface="Arial"/>
                <a:cs typeface="Arial"/>
              </a:rPr>
              <a:t>By  </a:t>
            </a:r>
            <a:r>
              <a:rPr sz="3400" b="1" spc="-5" dirty="0">
                <a:latin typeface="Arial"/>
                <a:cs typeface="Arial"/>
              </a:rPr>
              <a:t>default, it </a:t>
            </a:r>
            <a:r>
              <a:rPr sz="3400" b="1" spc="5" dirty="0">
                <a:latin typeface="Arial"/>
                <a:cs typeface="Arial"/>
              </a:rPr>
              <a:t>is </a:t>
            </a:r>
            <a:r>
              <a:rPr sz="3400" b="1" spc="-5" dirty="0">
                <a:latin typeface="Arial"/>
                <a:cs typeface="Arial"/>
              </a:rPr>
              <a:t>supported by most Linux distros. </a:t>
            </a:r>
            <a:r>
              <a:rPr sz="3400" b="1" spc="5" dirty="0">
                <a:latin typeface="Arial"/>
                <a:cs typeface="Arial"/>
              </a:rPr>
              <a:t>It </a:t>
            </a:r>
            <a:r>
              <a:rPr sz="3400" b="1" spc="-5" dirty="0">
                <a:latin typeface="Arial"/>
                <a:cs typeface="Arial"/>
              </a:rPr>
              <a:t>has  enhanced functionalities </a:t>
            </a:r>
            <a:r>
              <a:rPr sz="3400" b="1" dirty="0">
                <a:latin typeface="Arial"/>
                <a:cs typeface="Arial"/>
              </a:rPr>
              <a:t>of </a:t>
            </a:r>
            <a:r>
              <a:rPr sz="3400" b="1" spc="-5" dirty="0">
                <a:latin typeface="Arial"/>
                <a:cs typeface="Arial"/>
              </a:rPr>
              <a:t>the old</a:t>
            </a:r>
            <a:r>
              <a:rPr sz="3400" b="1" spc="-5" dirty="0">
                <a:solidFill>
                  <a:srgbClr val="00A2D5"/>
                </a:solidFill>
                <a:latin typeface="Arial"/>
                <a:cs typeface="Arial"/>
              </a:rPr>
              <a:t> </a:t>
            </a:r>
            <a:r>
              <a:rPr sz="3400" b="1" u="heavy" spc="-5" dirty="0">
                <a:solidFill>
                  <a:srgbClr val="00A2D5"/>
                </a:solidFill>
                <a:uFill>
                  <a:solidFill>
                    <a:srgbClr val="00A2D5"/>
                  </a:solidFill>
                </a:uFill>
                <a:latin typeface="Arial"/>
                <a:cs typeface="Arial"/>
                <a:hlinkClick r:id="rId2"/>
              </a:rPr>
              <a:t>Unix </a:t>
            </a:r>
            <a:r>
              <a:rPr sz="3400" b="1" u="heavy" spc="-40" dirty="0">
                <a:solidFill>
                  <a:srgbClr val="00A2D5"/>
                </a:solidFill>
                <a:uFill>
                  <a:solidFill>
                    <a:srgbClr val="00A2D5"/>
                  </a:solidFill>
                </a:uFill>
                <a:latin typeface="Arial"/>
                <a:cs typeface="Arial"/>
                <a:hlinkClick r:id="rId2"/>
              </a:rPr>
              <a:t>Vi </a:t>
            </a:r>
            <a:r>
              <a:rPr sz="3400" b="1" u="heavy" spc="-30" dirty="0">
                <a:solidFill>
                  <a:srgbClr val="00A2D5"/>
                </a:solidFill>
                <a:uFill>
                  <a:solidFill>
                    <a:srgbClr val="00A2D5"/>
                  </a:solidFill>
                </a:uFill>
                <a:latin typeface="Arial"/>
                <a:cs typeface="Arial"/>
                <a:hlinkClick r:id="rId2"/>
              </a:rPr>
              <a:t>editor</a:t>
            </a:r>
            <a:r>
              <a:rPr sz="3400" b="1" spc="-30" dirty="0">
                <a:latin typeface="Arial"/>
                <a:cs typeface="Arial"/>
              </a:rPr>
              <a:t>. </a:t>
            </a:r>
            <a:r>
              <a:rPr sz="3400" b="1" spc="-5" dirty="0">
                <a:latin typeface="Arial"/>
                <a:cs typeface="Arial"/>
              </a:rPr>
              <a:t>It  is a user-friendly editor and provides the </a:t>
            </a:r>
            <a:r>
              <a:rPr sz="3400" b="1" dirty="0">
                <a:latin typeface="Arial"/>
                <a:cs typeface="Arial"/>
              </a:rPr>
              <a:t>same  </a:t>
            </a:r>
            <a:r>
              <a:rPr sz="3400" b="1" spc="-5" dirty="0">
                <a:latin typeface="Arial"/>
                <a:cs typeface="Arial"/>
              </a:rPr>
              <a:t>environment for all the </a:t>
            </a:r>
            <a:r>
              <a:rPr sz="3400" b="1" dirty="0">
                <a:latin typeface="Arial"/>
                <a:cs typeface="Arial"/>
              </a:rPr>
              <a:t>Linux </a:t>
            </a:r>
            <a:r>
              <a:rPr sz="3400" b="1" spc="-5" dirty="0">
                <a:latin typeface="Arial"/>
                <a:cs typeface="Arial"/>
              </a:rPr>
              <a:t>distros. It is also  termed </a:t>
            </a:r>
            <a:r>
              <a:rPr sz="3400" b="1" spc="-10" dirty="0">
                <a:latin typeface="Arial"/>
                <a:cs typeface="Arial"/>
              </a:rPr>
              <a:t>as </a:t>
            </a:r>
            <a:r>
              <a:rPr sz="3400" b="1" spc="-5" dirty="0">
                <a:latin typeface="Arial"/>
                <a:cs typeface="Arial"/>
              </a:rPr>
              <a:t>programmer's editor because </a:t>
            </a:r>
            <a:r>
              <a:rPr sz="3400" b="1" dirty="0">
                <a:latin typeface="Arial"/>
                <a:cs typeface="Arial"/>
              </a:rPr>
              <a:t>most  </a:t>
            </a:r>
            <a:r>
              <a:rPr sz="3400" b="1" spc="-5" dirty="0">
                <a:latin typeface="Arial"/>
                <a:cs typeface="Arial"/>
              </a:rPr>
              <a:t>programmers prefer </a:t>
            </a:r>
            <a:r>
              <a:rPr sz="3400" b="1" spc="-35" dirty="0">
                <a:latin typeface="Arial"/>
                <a:cs typeface="Arial"/>
              </a:rPr>
              <a:t>Vi</a:t>
            </a:r>
            <a:r>
              <a:rPr sz="3400" b="1" spc="55" dirty="0">
                <a:latin typeface="Arial"/>
                <a:cs typeface="Arial"/>
              </a:rPr>
              <a:t> </a:t>
            </a:r>
            <a:r>
              <a:rPr sz="3400" b="1" spc="-30" dirty="0">
                <a:latin typeface="Arial"/>
                <a:cs typeface="Arial"/>
              </a:rPr>
              <a:t>editor.</a:t>
            </a:r>
            <a:endParaRPr sz="3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012" y="189738"/>
            <a:ext cx="11260455" cy="5817870"/>
          </a:xfrm>
          <a:prstGeom prst="rect">
            <a:avLst/>
          </a:prstGeom>
        </p:spPr>
        <p:txBody>
          <a:bodyPr vert="horz" wrap="square" lIns="0" tIns="12700" rIns="0" bIns="0" rtlCol="0">
            <a:spAutoFit/>
          </a:bodyPr>
          <a:lstStyle/>
          <a:p>
            <a:pPr marL="12700" marR="100965">
              <a:lnSpc>
                <a:spcPct val="100000"/>
              </a:lnSpc>
              <a:spcBef>
                <a:spcPts val="100"/>
              </a:spcBef>
              <a:tabLst>
                <a:tab pos="841375" algn="l"/>
              </a:tabLst>
            </a:pPr>
            <a:r>
              <a:rPr sz="3000" b="1" spc="-5" dirty="0">
                <a:solidFill>
                  <a:srgbClr val="A9432B"/>
                </a:solidFill>
                <a:latin typeface="Arial"/>
                <a:cs typeface="Arial"/>
              </a:rPr>
              <a:t>8.	Printing </a:t>
            </a:r>
            <a:r>
              <a:rPr sz="3000" b="1" dirty="0">
                <a:solidFill>
                  <a:srgbClr val="A9432B"/>
                </a:solidFill>
                <a:latin typeface="Arial"/>
                <a:cs typeface="Arial"/>
              </a:rPr>
              <a:t>only </a:t>
            </a:r>
            <a:r>
              <a:rPr sz="3000" b="1" spc="-5" dirty="0">
                <a:solidFill>
                  <a:srgbClr val="A9432B"/>
                </a:solidFill>
                <a:latin typeface="Arial"/>
                <a:cs typeface="Arial"/>
              </a:rPr>
              <a:t>the replaced lines </a:t>
            </a:r>
            <a:r>
              <a:rPr sz="3000" b="1" dirty="0">
                <a:solidFill>
                  <a:srgbClr val="A9432B"/>
                </a:solidFill>
                <a:latin typeface="Arial"/>
                <a:cs typeface="Arial"/>
              </a:rPr>
              <a:t>: </a:t>
            </a:r>
            <a:r>
              <a:rPr sz="3000" b="1" spc="-5" dirty="0">
                <a:latin typeface="Arial"/>
                <a:cs typeface="Arial"/>
              </a:rPr>
              <a:t>Use the -n </a:t>
            </a:r>
            <a:r>
              <a:rPr sz="3000" b="1" dirty="0">
                <a:latin typeface="Arial"/>
                <a:cs typeface="Arial"/>
              </a:rPr>
              <a:t>option along  </a:t>
            </a:r>
            <a:r>
              <a:rPr sz="3000" b="1" spc="-5" dirty="0">
                <a:latin typeface="Arial"/>
                <a:cs typeface="Arial"/>
              </a:rPr>
              <a:t>with the </a:t>
            </a:r>
            <a:r>
              <a:rPr sz="3000" b="1" dirty="0">
                <a:latin typeface="Arial"/>
                <a:cs typeface="Arial"/>
              </a:rPr>
              <a:t>/p </a:t>
            </a:r>
            <a:r>
              <a:rPr sz="3000" b="1" spc="-5" dirty="0">
                <a:latin typeface="Arial"/>
                <a:cs typeface="Arial"/>
              </a:rPr>
              <a:t>print flag </a:t>
            </a:r>
            <a:r>
              <a:rPr sz="3000" b="1" dirty="0">
                <a:latin typeface="Arial"/>
                <a:cs typeface="Arial"/>
              </a:rPr>
              <a:t>to display only </a:t>
            </a:r>
            <a:r>
              <a:rPr sz="3000" b="1" spc="-5" dirty="0">
                <a:latin typeface="Arial"/>
                <a:cs typeface="Arial"/>
              </a:rPr>
              <a:t>the replaced lines. Here  </a:t>
            </a:r>
            <a:r>
              <a:rPr sz="3000" b="1" dirty="0">
                <a:latin typeface="Arial"/>
                <a:cs typeface="Arial"/>
              </a:rPr>
              <a:t>the </a:t>
            </a:r>
            <a:r>
              <a:rPr sz="3000" b="1" spc="-5" dirty="0">
                <a:latin typeface="Arial"/>
                <a:cs typeface="Arial"/>
              </a:rPr>
              <a:t>-n </a:t>
            </a:r>
            <a:r>
              <a:rPr sz="3000" b="1" dirty="0">
                <a:latin typeface="Arial"/>
                <a:cs typeface="Arial"/>
              </a:rPr>
              <a:t>option suppresses the </a:t>
            </a:r>
            <a:r>
              <a:rPr sz="3000" b="1" spc="-5" dirty="0">
                <a:latin typeface="Arial"/>
                <a:cs typeface="Arial"/>
              </a:rPr>
              <a:t>duplicate rows </a:t>
            </a:r>
            <a:r>
              <a:rPr sz="3000" b="1" dirty="0">
                <a:latin typeface="Arial"/>
                <a:cs typeface="Arial"/>
              </a:rPr>
              <a:t>generated by</a:t>
            </a:r>
            <a:r>
              <a:rPr sz="3000" b="1" spc="-15" dirty="0">
                <a:latin typeface="Arial"/>
                <a:cs typeface="Arial"/>
              </a:rPr>
              <a:t> </a:t>
            </a:r>
            <a:r>
              <a:rPr sz="3000" b="1" spc="-5" dirty="0">
                <a:latin typeface="Arial"/>
                <a:cs typeface="Arial"/>
              </a:rPr>
              <a:t>the</a:t>
            </a:r>
            <a:endParaRPr sz="3000">
              <a:latin typeface="Arial"/>
              <a:cs typeface="Arial"/>
            </a:endParaRPr>
          </a:p>
          <a:p>
            <a:pPr marL="12700">
              <a:lnSpc>
                <a:spcPct val="100000"/>
              </a:lnSpc>
            </a:pPr>
            <a:r>
              <a:rPr sz="3000" b="1" dirty="0">
                <a:latin typeface="Arial"/>
                <a:cs typeface="Arial"/>
              </a:rPr>
              <a:t>/p </a:t>
            </a:r>
            <a:r>
              <a:rPr sz="3000" b="1" spc="-5" dirty="0">
                <a:latin typeface="Arial"/>
                <a:cs typeface="Arial"/>
              </a:rPr>
              <a:t>flag </a:t>
            </a:r>
            <a:r>
              <a:rPr sz="3000" b="1" dirty="0">
                <a:latin typeface="Arial"/>
                <a:cs typeface="Arial"/>
              </a:rPr>
              <a:t>and </a:t>
            </a:r>
            <a:r>
              <a:rPr sz="3000" b="1" spc="-5" dirty="0">
                <a:latin typeface="Arial"/>
                <a:cs typeface="Arial"/>
              </a:rPr>
              <a:t>prints the replaced lines </a:t>
            </a:r>
            <a:r>
              <a:rPr sz="3000" b="1" dirty="0">
                <a:latin typeface="Arial"/>
                <a:cs typeface="Arial"/>
              </a:rPr>
              <a:t>only one</a:t>
            </a:r>
            <a:r>
              <a:rPr sz="3000" b="1" spc="70" dirty="0">
                <a:latin typeface="Arial"/>
                <a:cs typeface="Arial"/>
              </a:rPr>
              <a:t> </a:t>
            </a:r>
            <a:r>
              <a:rPr sz="3000" b="1" spc="-5" dirty="0">
                <a:latin typeface="Arial"/>
                <a:cs typeface="Arial"/>
              </a:rPr>
              <a:t>time.</a:t>
            </a:r>
            <a:endParaRPr sz="3000">
              <a:latin typeface="Arial"/>
              <a:cs typeface="Arial"/>
            </a:endParaRPr>
          </a:p>
          <a:p>
            <a:pPr marL="12700" marR="4044315">
              <a:lnSpc>
                <a:spcPts val="4010"/>
              </a:lnSpc>
              <a:spcBef>
                <a:spcPts val="190"/>
              </a:spcBef>
              <a:buClr>
                <a:srgbClr val="D16248"/>
              </a:buClr>
              <a:buSzPct val="68333"/>
              <a:buFont typeface="Wingdings"/>
              <a:buChar char=""/>
              <a:tabLst>
                <a:tab pos="1055370" algn="l"/>
                <a:tab pos="1056005" algn="l"/>
              </a:tabLst>
            </a:pPr>
            <a:r>
              <a:rPr sz="3000" b="1" spc="-5" dirty="0">
                <a:solidFill>
                  <a:srgbClr val="A9432B"/>
                </a:solidFill>
                <a:latin typeface="Arial"/>
                <a:cs typeface="Arial"/>
              </a:rPr>
              <a:t>$sed -n 's/unix/linux/p' geekfile.txt  Output:</a:t>
            </a:r>
            <a:endParaRPr sz="3000">
              <a:latin typeface="Arial"/>
              <a:cs typeface="Arial"/>
            </a:endParaRPr>
          </a:p>
          <a:p>
            <a:pPr marL="464820" indent="-452755">
              <a:lnSpc>
                <a:spcPct val="100000"/>
              </a:lnSpc>
              <a:spcBef>
                <a:spcPts val="195"/>
              </a:spcBef>
              <a:buClr>
                <a:srgbClr val="D16248"/>
              </a:buClr>
              <a:buSzPct val="68333"/>
              <a:buFont typeface="Wingdings"/>
              <a:buChar char=""/>
              <a:tabLst>
                <a:tab pos="464820" algn="l"/>
                <a:tab pos="465455" algn="l"/>
              </a:tabLst>
            </a:pPr>
            <a:r>
              <a:rPr sz="3000" b="1" spc="-5" dirty="0">
                <a:latin typeface="Arial"/>
                <a:cs typeface="Arial"/>
              </a:rPr>
              <a:t>linux is great os. </a:t>
            </a:r>
            <a:r>
              <a:rPr sz="3000" b="1" dirty="0">
                <a:latin typeface="Arial"/>
                <a:cs typeface="Arial"/>
              </a:rPr>
              <a:t>unix </a:t>
            </a:r>
            <a:r>
              <a:rPr sz="3000" b="1" spc="-5" dirty="0">
                <a:latin typeface="Arial"/>
                <a:cs typeface="Arial"/>
              </a:rPr>
              <a:t>is </a:t>
            </a:r>
            <a:r>
              <a:rPr sz="3000" b="1" dirty="0">
                <a:latin typeface="Arial"/>
                <a:cs typeface="Arial"/>
              </a:rPr>
              <a:t>opensource. unix </a:t>
            </a:r>
            <a:r>
              <a:rPr sz="3000" b="1" spc="-5" dirty="0">
                <a:latin typeface="Arial"/>
                <a:cs typeface="Arial"/>
              </a:rPr>
              <a:t>is free</a:t>
            </a:r>
            <a:r>
              <a:rPr sz="3000" b="1" spc="65" dirty="0">
                <a:latin typeface="Arial"/>
                <a:cs typeface="Arial"/>
              </a:rPr>
              <a:t> </a:t>
            </a:r>
            <a:r>
              <a:rPr sz="3000" b="1" spc="-5" dirty="0">
                <a:latin typeface="Arial"/>
                <a:cs typeface="Arial"/>
              </a:rPr>
              <a:t>os.</a:t>
            </a:r>
            <a:endParaRPr sz="3000">
              <a:latin typeface="Arial"/>
              <a:cs typeface="Arial"/>
            </a:endParaRPr>
          </a:p>
          <a:p>
            <a:pPr marL="464820" indent="-452755">
              <a:lnSpc>
                <a:spcPct val="100000"/>
              </a:lnSpc>
              <a:spcBef>
                <a:spcPts val="395"/>
              </a:spcBef>
              <a:buClr>
                <a:srgbClr val="D16248"/>
              </a:buClr>
              <a:buSzPct val="68333"/>
              <a:buFont typeface="Wingdings"/>
              <a:buChar char=""/>
              <a:tabLst>
                <a:tab pos="464820" algn="l"/>
                <a:tab pos="465455" algn="l"/>
              </a:tabLst>
            </a:pPr>
            <a:r>
              <a:rPr sz="3000" b="1" spc="-5" dirty="0">
                <a:latin typeface="Arial"/>
                <a:cs typeface="Arial"/>
              </a:rPr>
              <a:t>linux linux which </a:t>
            </a:r>
            <a:r>
              <a:rPr sz="3000" b="1" dirty="0">
                <a:latin typeface="Arial"/>
                <a:cs typeface="Arial"/>
              </a:rPr>
              <a:t>one you</a:t>
            </a:r>
            <a:r>
              <a:rPr sz="3000" b="1" spc="95" dirty="0">
                <a:latin typeface="Arial"/>
                <a:cs typeface="Arial"/>
              </a:rPr>
              <a:t> </a:t>
            </a:r>
            <a:r>
              <a:rPr sz="3000" b="1" spc="-5" dirty="0">
                <a:latin typeface="Arial"/>
                <a:cs typeface="Arial"/>
              </a:rPr>
              <a:t>choose.</a:t>
            </a:r>
            <a:endParaRPr sz="3000">
              <a:latin typeface="Arial"/>
              <a:cs typeface="Arial"/>
            </a:endParaRPr>
          </a:p>
          <a:p>
            <a:pPr marL="464820" marR="5080" indent="-452755">
              <a:lnSpc>
                <a:spcPct val="100000"/>
              </a:lnSpc>
              <a:spcBef>
                <a:spcPts val="409"/>
              </a:spcBef>
              <a:buClr>
                <a:srgbClr val="D16248"/>
              </a:buClr>
              <a:buSzPct val="68333"/>
              <a:buFont typeface="Wingdings"/>
              <a:buChar char=""/>
              <a:tabLst>
                <a:tab pos="464820" algn="l"/>
                <a:tab pos="465455" algn="l"/>
              </a:tabLst>
            </a:pPr>
            <a:r>
              <a:rPr sz="3000" b="1" spc="-5" dirty="0">
                <a:latin typeface="Arial"/>
                <a:cs typeface="Arial"/>
              </a:rPr>
              <a:t>linux is easy </a:t>
            </a:r>
            <a:r>
              <a:rPr sz="3000" b="1" dirty="0">
                <a:latin typeface="Arial"/>
                <a:cs typeface="Arial"/>
              </a:rPr>
              <a:t>to </a:t>
            </a:r>
            <a:r>
              <a:rPr sz="3000" b="1" spc="-5" dirty="0">
                <a:latin typeface="Arial"/>
                <a:cs typeface="Arial"/>
              </a:rPr>
              <a:t>learn.unix is a multiuser os.Learn </a:t>
            </a:r>
            <a:r>
              <a:rPr sz="3000" b="1" dirty="0">
                <a:latin typeface="Arial"/>
                <a:cs typeface="Arial"/>
              </a:rPr>
              <a:t>unix </a:t>
            </a:r>
            <a:r>
              <a:rPr sz="3000" b="1" spc="-5" dirty="0">
                <a:latin typeface="Arial"/>
                <a:cs typeface="Arial"/>
              </a:rPr>
              <a:t>.unix  is a</a:t>
            </a:r>
            <a:r>
              <a:rPr sz="3000" b="1" dirty="0">
                <a:latin typeface="Arial"/>
                <a:cs typeface="Arial"/>
              </a:rPr>
              <a:t> </a:t>
            </a:r>
            <a:r>
              <a:rPr sz="3000" b="1" spc="-5" dirty="0">
                <a:latin typeface="Arial"/>
                <a:cs typeface="Arial"/>
              </a:rPr>
              <a:t>powerful.</a:t>
            </a:r>
            <a:endParaRPr sz="3000">
              <a:latin typeface="Arial"/>
              <a:cs typeface="Arial"/>
            </a:endParaRPr>
          </a:p>
          <a:p>
            <a:pPr marL="464820" marR="422275" indent="-452755">
              <a:lnSpc>
                <a:spcPct val="100000"/>
              </a:lnSpc>
              <a:spcBef>
                <a:spcPts val="395"/>
              </a:spcBef>
              <a:buClr>
                <a:srgbClr val="D16248"/>
              </a:buClr>
              <a:buSzPct val="68333"/>
              <a:buFont typeface="Wingdings"/>
              <a:buChar char=""/>
              <a:tabLst>
                <a:tab pos="464820" algn="l"/>
                <a:tab pos="465455" algn="l"/>
              </a:tabLst>
            </a:pPr>
            <a:r>
              <a:rPr sz="3000" b="1" dirty="0">
                <a:latin typeface="Arial"/>
                <a:cs typeface="Arial"/>
              </a:rPr>
              <a:t>If you use </a:t>
            </a:r>
            <a:r>
              <a:rPr sz="3000" b="1" spc="-5" dirty="0">
                <a:latin typeface="Arial"/>
                <a:cs typeface="Arial"/>
              </a:rPr>
              <a:t>-n </a:t>
            </a:r>
            <a:r>
              <a:rPr sz="3000" b="1" dirty="0">
                <a:latin typeface="Arial"/>
                <a:cs typeface="Arial"/>
              </a:rPr>
              <a:t>alone </a:t>
            </a:r>
            <a:r>
              <a:rPr sz="3000" b="1" spc="-5" dirty="0">
                <a:latin typeface="Arial"/>
                <a:cs typeface="Arial"/>
              </a:rPr>
              <a:t>without </a:t>
            </a:r>
            <a:r>
              <a:rPr sz="3000" b="1" dirty="0">
                <a:latin typeface="Arial"/>
                <a:cs typeface="Arial"/>
              </a:rPr>
              <a:t>/p, then the </a:t>
            </a:r>
            <a:r>
              <a:rPr sz="3000" b="1" spc="-5" dirty="0">
                <a:latin typeface="Arial"/>
                <a:cs typeface="Arial"/>
              </a:rPr>
              <a:t>sed </a:t>
            </a:r>
            <a:r>
              <a:rPr sz="3000" b="1" dirty="0">
                <a:latin typeface="Arial"/>
                <a:cs typeface="Arial"/>
              </a:rPr>
              <a:t>does not </a:t>
            </a:r>
            <a:r>
              <a:rPr sz="3000" b="1" spc="-5" dirty="0">
                <a:latin typeface="Arial"/>
                <a:cs typeface="Arial"/>
              </a:rPr>
              <a:t>print  anything.</a:t>
            </a:r>
            <a:endParaRPr sz="30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53000"/>
            <a:ext cx="12192000" cy="1905000"/>
            <a:chOff x="0" y="4953000"/>
            <a:chExt cx="12192000" cy="1905000"/>
          </a:xfrm>
        </p:grpSpPr>
        <p:sp>
          <p:nvSpPr>
            <p:cNvPr id="3" name="object 3"/>
            <p:cNvSpPr/>
            <p:nvPr/>
          </p:nvSpPr>
          <p:spPr>
            <a:xfrm>
              <a:off x="2250058" y="4953000"/>
              <a:ext cx="9942195" cy="488315"/>
            </a:xfrm>
            <a:custGeom>
              <a:avLst/>
              <a:gdLst/>
              <a:ahLst/>
              <a:cxnLst/>
              <a:rect l="l" t="t" r="r" b="b"/>
              <a:pathLst>
                <a:path w="9942195" h="488314">
                  <a:moveTo>
                    <a:pt x="9941941" y="0"/>
                  </a:moveTo>
                  <a:lnTo>
                    <a:pt x="0" y="289941"/>
                  </a:lnTo>
                  <a:lnTo>
                    <a:pt x="9941941" y="488188"/>
                  </a:lnTo>
                  <a:lnTo>
                    <a:pt x="9941941" y="0"/>
                  </a:lnTo>
                  <a:close/>
                </a:path>
              </a:pathLst>
            </a:custGeom>
            <a:solidFill>
              <a:srgbClr val="E7ACA3">
                <a:alpha val="39999"/>
              </a:srgbClr>
            </a:solidFill>
          </p:spPr>
          <p:txBody>
            <a:bodyPr wrap="square" lIns="0" tIns="0" rIns="0" bIns="0" rtlCol="0"/>
            <a:lstStyle/>
            <a:p>
              <a:endParaRPr/>
            </a:p>
          </p:txBody>
        </p:sp>
        <p:sp>
          <p:nvSpPr>
            <p:cNvPr id="4" name="object 4"/>
            <p:cNvSpPr/>
            <p:nvPr/>
          </p:nvSpPr>
          <p:spPr>
            <a:xfrm>
              <a:off x="148462" y="5237734"/>
              <a:ext cx="12044045" cy="788670"/>
            </a:xfrm>
            <a:custGeom>
              <a:avLst/>
              <a:gdLst/>
              <a:ahLst/>
              <a:cxnLst/>
              <a:rect l="l" t="t" r="r" b="b"/>
              <a:pathLst>
                <a:path w="12044045" h="788670">
                  <a:moveTo>
                    <a:pt x="12043537" y="0"/>
                  </a:moveTo>
                  <a:lnTo>
                    <a:pt x="0" y="0"/>
                  </a:lnTo>
                  <a:lnTo>
                    <a:pt x="12043537" y="788669"/>
                  </a:lnTo>
                  <a:lnTo>
                    <a:pt x="12043537" y="0"/>
                  </a:lnTo>
                  <a:close/>
                </a:path>
              </a:pathLst>
            </a:custGeom>
            <a:solidFill>
              <a:srgbClr val="000000"/>
            </a:solidFill>
          </p:spPr>
          <p:txBody>
            <a:bodyPr wrap="square" lIns="0" tIns="0" rIns="0" bIns="0" rtlCol="0"/>
            <a:lstStyle/>
            <a:p>
              <a:endParaRPr/>
            </a:p>
          </p:txBody>
        </p:sp>
        <p:sp>
          <p:nvSpPr>
            <p:cNvPr id="5" name="object 5"/>
            <p:cNvSpPr/>
            <p:nvPr/>
          </p:nvSpPr>
          <p:spPr>
            <a:xfrm>
              <a:off x="0" y="4998718"/>
              <a:ext cx="12191999" cy="18592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4991907"/>
              <a:ext cx="12191999" cy="80208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62902" y="5504850"/>
              <a:ext cx="3720591" cy="1240193"/>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2706623" y="3031217"/>
            <a:ext cx="6729983" cy="75592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44526"/>
            <a:ext cx="11313160" cy="5661025"/>
          </a:xfrm>
          <a:prstGeom prst="rect">
            <a:avLst/>
          </a:prstGeom>
        </p:spPr>
        <p:txBody>
          <a:bodyPr vert="horz" wrap="square" lIns="0" tIns="12700" rIns="0" bIns="0" rtlCol="0">
            <a:spAutoFit/>
          </a:bodyPr>
          <a:lstStyle/>
          <a:p>
            <a:pPr marL="12700" marR="5080" algn="just">
              <a:lnSpc>
                <a:spcPct val="100000"/>
              </a:lnSpc>
              <a:spcBef>
                <a:spcPts val="100"/>
              </a:spcBef>
            </a:pPr>
            <a:r>
              <a:rPr sz="3300" b="1" spc="-35" dirty="0">
                <a:latin typeface="Arial"/>
                <a:cs typeface="Arial"/>
              </a:rPr>
              <a:t>Vi </a:t>
            </a:r>
            <a:r>
              <a:rPr sz="3300" b="1" spc="-5" dirty="0">
                <a:latin typeface="Arial"/>
                <a:cs typeface="Arial"/>
              </a:rPr>
              <a:t>editor has some special </a:t>
            </a:r>
            <a:r>
              <a:rPr sz="3300" b="1" dirty="0">
                <a:latin typeface="Arial"/>
                <a:cs typeface="Arial"/>
              </a:rPr>
              <a:t>features </a:t>
            </a:r>
            <a:r>
              <a:rPr sz="3300" b="1" spc="-5" dirty="0">
                <a:latin typeface="Arial"/>
                <a:cs typeface="Arial"/>
              </a:rPr>
              <a:t>such as </a:t>
            </a:r>
            <a:r>
              <a:rPr sz="3300" b="1" spc="-35" dirty="0">
                <a:latin typeface="Arial"/>
                <a:cs typeface="Arial"/>
              </a:rPr>
              <a:t>Vi </a:t>
            </a:r>
            <a:r>
              <a:rPr sz="3300" b="1" spc="-5" dirty="0">
                <a:latin typeface="Arial"/>
                <a:cs typeface="Arial"/>
              </a:rPr>
              <a:t>modes  and syntax highlighting </a:t>
            </a:r>
            <a:r>
              <a:rPr sz="3300" b="1" dirty="0">
                <a:latin typeface="Arial"/>
                <a:cs typeface="Arial"/>
              </a:rPr>
              <a:t>that makes </a:t>
            </a:r>
            <a:r>
              <a:rPr sz="3300" b="1" spc="-5" dirty="0">
                <a:latin typeface="Arial"/>
                <a:cs typeface="Arial"/>
              </a:rPr>
              <a:t>it </a:t>
            </a:r>
            <a:r>
              <a:rPr sz="3300" b="1" dirty="0">
                <a:latin typeface="Arial"/>
                <a:cs typeface="Arial"/>
              </a:rPr>
              <a:t>powerful than  other text editors. </a:t>
            </a:r>
            <a:r>
              <a:rPr sz="3300" b="1" spc="-30" dirty="0">
                <a:latin typeface="Arial"/>
                <a:cs typeface="Arial"/>
              </a:rPr>
              <a:t>Generally, </a:t>
            </a:r>
            <a:r>
              <a:rPr sz="3300" b="1" spc="-5" dirty="0">
                <a:latin typeface="Arial"/>
                <a:cs typeface="Arial"/>
              </a:rPr>
              <a:t>it </a:t>
            </a:r>
            <a:r>
              <a:rPr sz="3300" b="1" dirty="0">
                <a:latin typeface="Arial"/>
                <a:cs typeface="Arial"/>
              </a:rPr>
              <a:t>has two</a:t>
            </a:r>
            <a:r>
              <a:rPr sz="3300" b="1" spc="-55" dirty="0">
                <a:latin typeface="Arial"/>
                <a:cs typeface="Arial"/>
              </a:rPr>
              <a:t> </a:t>
            </a:r>
            <a:r>
              <a:rPr sz="3300" b="1" dirty="0">
                <a:latin typeface="Arial"/>
                <a:cs typeface="Arial"/>
              </a:rPr>
              <a:t>modes:</a:t>
            </a:r>
            <a:endParaRPr sz="3300">
              <a:latin typeface="Arial"/>
              <a:cs typeface="Arial"/>
            </a:endParaRPr>
          </a:p>
          <a:p>
            <a:pPr marL="465455" marR="5080" indent="-453390" algn="just">
              <a:lnSpc>
                <a:spcPct val="100000"/>
              </a:lnSpc>
              <a:spcBef>
                <a:spcPts val="409"/>
              </a:spcBef>
              <a:buClr>
                <a:srgbClr val="D16248"/>
              </a:buClr>
              <a:buSzPct val="68181"/>
              <a:buFont typeface="Wingdings"/>
              <a:buChar char=""/>
              <a:tabLst>
                <a:tab pos="466090" algn="l"/>
              </a:tabLst>
            </a:pPr>
            <a:r>
              <a:rPr sz="3300" b="1" dirty="0">
                <a:solidFill>
                  <a:srgbClr val="A9432B"/>
                </a:solidFill>
                <a:latin typeface="Arial"/>
                <a:cs typeface="Arial"/>
              </a:rPr>
              <a:t>Command </a:t>
            </a:r>
            <a:r>
              <a:rPr sz="3300" b="1" spc="-5" dirty="0">
                <a:solidFill>
                  <a:srgbClr val="A9432B"/>
                </a:solidFill>
                <a:latin typeface="Arial"/>
                <a:cs typeface="Arial"/>
              </a:rPr>
              <a:t>Mode: </a:t>
            </a:r>
            <a:r>
              <a:rPr sz="3300" b="1" spc="-10" dirty="0">
                <a:latin typeface="Arial"/>
                <a:cs typeface="Arial"/>
              </a:rPr>
              <a:t>The </a:t>
            </a:r>
            <a:r>
              <a:rPr sz="3300" b="1" spc="-5" dirty="0">
                <a:latin typeface="Arial"/>
                <a:cs typeface="Arial"/>
              </a:rPr>
              <a:t>command mode allows us </a:t>
            </a:r>
            <a:r>
              <a:rPr sz="3300" b="1" spc="5" dirty="0">
                <a:latin typeface="Arial"/>
                <a:cs typeface="Arial"/>
              </a:rPr>
              <a:t>to  </a:t>
            </a:r>
            <a:r>
              <a:rPr sz="3300" b="1" dirty="0">
                <a:latin typeface="Arial"/>
                <a:cs typeface="Arial"/>
              </a:rPr>
              <a:t>perform </a:t>
            </a:r>
            <a:r>
              <a:rPr sz="3300" b="1" spc="-5" dirty="0">
                <a:latin typeface="Arial"/>
                <a:cs typeface="Arial"/>
              </a:rPr>
              <a:t>actions </a:t>
            </a:r>
            <a:r>
              <a:rPr sz="3300" b="1" spc="-10" dirty="0">
                <a:latin typeface="Arial"/>
                <a:cs typeface="Arial"/>
              </a:rPr>
              <a:t>on </a:t>
            </a:r>
            <a:r>
              <a:rPr sz="3300" b="1" spc="-5" dirty="0">
                <a:latin typeface="Arial"/>
                <a:cs typeface="Arial"/>
              </a:rPr>
              <a:t>files. </a:t>
            </a:r>
            <a:r>
              <a:rPr sz="3300" b="1" dirty="0">
                <a:latin typeface="Arial"/>
                <a:cs typeface="Arial"/>
              </a:rPr>
              <a:t>By </a:t>
            </a:r>
            <a:r>
              <a:rPr sz="3300" b="1" spc="-5" dirty="0">
                <a:latin typeface="Arial"/>
                <a:cs typeface="Arial"/>
              </a:rPr>
              <a:t>default, it </a:t>
            </a:r>
            <a:r>
              <a:rPr sz="3300" b="1" dirty="0">
                <a:latin typeface="Arial"/>
                <a:cs typeface="Arial"/>
              </a:rPr>
              <a:t>starts </a:t>
            </a:r>
            <a:r>
              <a:rPr sz="3300" b="1" spc="-10" dirty="0">
                <a:latin typeface="Arial"/>
                <a:cs typeface="Arial"/>
              </a:rPr>
              <a:t>in  </a:t>
            </a:r>
            <a:r>
              <a:rPr sz="3300" b="1" dirty="0">
                <a:latin typeface="Arial"/>
                <a:cs typeface="Arial"/>
              </a:rPr>
              <a:t>command </a:t>
            </a:r>
            <a:r>
              <a:rPr sz="3300" b="1" spc="-5" dirty="0">
                <a:latin typeface="Arial"/>
                <a:cs typeface="Arial"/>
              </a:rPr>
              <a:t>mode. In this mode, all types </a:t>
            </a:r>
            <a:r>
              <a:rPr sz="3300" b="1" dirty="0">
                <a:latin typeface="Arial"/>
                <a:cs typeface="Arial"/>
              </a:rPr>
              <a:t>of </a:t>
            </a:r>
            <a:r>
              <a:rPr sz="3300" b="1" spc="-5" dirty="0">
                <a:latin typeface="Arial"/>
                <a:cs typeface="Arial"/>
              </a:rPr>
              <a:t>words are  considered as </a:t>
            </a:r>
            <a:r>
              <a:rPr sz="3300" b="1" dirty="0">
                <a:latin typeface="Arial"/>
                <a:cs typeface="Arial"/>
              </a:rPr>
              <a:t>commands. </a:t>
            </a:r>
            <a:r>
              <a:rPr sz="3300" b="1" spc="-30" dirty="0">
                <a:latin typeface="Arial"/>
                <a:cs typeface="Arial"/>
              </a:rPr>
              <a:t>We </a:t>
            </a:r>
            <a:r>
              <a:rPr sz="3300" b="1" spc="-5" dirty="0">
                <a:latin typeface="Arial"/>
                <a:cs typeface="Arial"/>
              </a:rPr>
              <a:t>can execute  </a:t>
            </a:r>
            <a:r>
              <a:rPr sz="3300" b="1" dirty="0">
                <a:latin typeface="Arial"/>
                <a:cs typeface="Arial"/>
              </a:rPr>
              <a:t>commands </a:t>
            </a:r>
            <a:r>
              <a:rPr sz="3300" b="1" spc="-5" dirty="0">
                <a:latin typeface="Arial"/>
                <a:cs typeface="Arial"/>
              </a:rPr>
              <a:t>in </a:t>
            </a:r>
            <a:r>
              <a:rPr sz="3300" b="1" dirty="0">
                <a:latin typeface="Arial"/>
                <a:cs typeface="Arial"/>
              </a:rPr>
              <a:t>this</a:t>
            </a:r>
            <a:r>
              <a:rPr sz="3300" b="1" spc="-30" dirty="0">
                <a:latin typeface="Arial"/>
                <a:cs typeface="Arial"/>
              </a:rPr>
              <a:t> </a:t>
            </a:r>
            <a:r>
              <a:rPr sz="3300" b="1" dirty="0">
                <a:latin typeface="Arial"/>
                <a:cs typeface="Arial"/>
              </a:rPr>
              <a:t>mode.</a:t>
            </a:r>
            <a:endParaRPr sz="3300">
              <a:latin typeface="Arial"/>
              <a:cs typeface="Arial"/>
            </a:endParaRPr>
          </a:p>
          <a:p>
            <a:pPr marL="465455" marR="6350" indent="-453390" algn="just">
              <a:lnSpc>
                <a:spcPct val="100000"/>
              </a:lnSpc>
              <a:spcBef>
                <a:spcPts val="400"/>
              </a:spcBef>
              <a:buClr>
                <a:srgbClr val="D16248"/>
              </a:buClr>
              <a:buSzPct val="68181"/>
              <a:buFont typeface="Wingdings"/>
              <a:buChar char=""/>
              <a:tabLst>
                <a:tab pos="466090" algn="l"/>
              </a:tabLst>
            </a:pPr>
            <a:r>
              <a:rPr sz="3300" b="1" spc="-5" dirty="0">
                <a:solidFill>
                  <a:srgbClr val="A9432B"/>
                </a:solidFill>
                <a:latin typeface="Arial"/>
                <a:cs typeface="Arial"/>
              </a:rPr>
              <a:t>Insert </a:t>
            </a:r>
            <a:r>
              <a:rPr sz="3300" b="1" dirty="0">
                <a:solidFill>
                  <a:srgbClr val="A9432B"/>
                </a:solidFill>
                <a:latin typeface="Arial"/>
                <a:cs typeface="Arial"/>
              </a:rPr>
              <a:t>Mode: </a:t>
            </a:r>
            <a:r>
              <a:rPr sz="3300" b="1" dirty="0">
                <a:latin typeface="Arial"/>
                <a:cs typeface="Arial"/>
              </a:rPr>
              <a:t>The </a:t>
            </a:r>
            <a:r>
              <a:rPr sz="3300" b="1" spc="-5" dirty="0">
                <a:latin typeface="Arial"/>
                <a:cs typeface="Arial"/>
              </a:rPr>
              <a:t>insert mode allows </a:t>
            </a:r>
            <a:r>
              <a:rPr sz="3300" b="1" dirty="0">
                <a:latin typeface="Arial"/>
                <a:cs typeface="Arial"/>
              </a:rPr>
              <a:t>to </a:t>
            </a:r>
            <a:r>
              <a:rPr sz="3300" b="1" spc="-5" dirty="0">
                <a:latin typeface="Arial"/>
                <a:cs typeface="Arial"/>
              </a:rPr>
              <a:t>insert text </a:t>
            </a:r>
            <a:r>
              <a:rPr sz="3300" b="1" dirty="0">
                <a:latin typeface="Arial"/>
                <a:cs typeface="Arial"/>
              </a:rPr>
              <a:t>on  </a:t>
            </a:r>
            <a:r>
              <a:rPr sz="3300" b="1" spc="-5" dirty="0">
                <a:latin typeface="Arial"/>
                <a:cs typeface="Arial"/>
              </a:rPr>
              <a:t>files. </a:t>
            </a:r>
            <a:r>
              <a:rPr sz="3300" b="1" spc="-130" dirty="0">
                <a:latin typeface="Arial"/>
                <a:cs typeface="Arial"/>
              </a:rPr>
              <a:t>To </a:t>
            </a:r>
            <a:r>
              <a:rPr sz="3300" b="1" spc="-5" dirty="0">
                <a:latin typeface="Arial"/>
                <a:cs typeface="Arial"/>
              </a:rPr>
              <a:t>switch </a:t>
            </a:r>
            <a:r>
              <a:rPr sz="3300" b="1" dirty="0">
                <a:latin typeface="Arial"/>
                <a:cs typeface="Arial"/>
              </a:rPr>
              <a:t>from command mode to insert mode,  </a:t>
            </a:r>
            <a:r>
              <a:rPr sz="3300" b="1" spc="-5" dirty="0">
                <a:latin typeface="Arial"/>
                <a:cs typeface="Arial"/>
              </a:rPr>
              <a:t>press the Esc key </a:t>
            </a:r>
            <a:r>
              <a:rPr sz="3300" b="1" dirty="0">
                <a:latin typeface="Arial"/>
                <a:cs typeface="Arial"/>
              </a:rPr>
              <a:t>to </a:t>
            </a:r>
            <a:r>
              <a:rPr sz="3300" b="1" spc="-5" dirty="0">
                <a:latin typeface="Arial"/>
                <a:cs typeface="Arial"/>
              </a:rPr>
              <a:t>exit from active mode </a:t>
            </a:r>
            <a:r>
              <a:rPr sz="3300" b="1" dirty="0">
                <a:latin typeface="Arial"/>
                <a:cs typeface="Arial"/>
              </a:rPr>
              <a:t>and </a:t>
            </a:r>
            <a:r>
              <a:rPr sz="3300" b="1" spc="-10" dirty="0">
                <a:latin typeface="Arial"/>
                <a:cs typeface="Arial"/>
              </a:rPr>
              <a:t>'i'</a:t>
            </a:r>
            <a:r>
              <a:rPr sz="3300" b="1" spc="70" dirty="0">
                <a:latin typeface="Arial"/>
                <a:cs typeface="Arial"/>
              </a:rPr>
              <a:t> </a:t>
            </a:r>
            <a:r>
              <a:rPr sz="3300" b="1" spc="-65" dirty="0">
                <a:latin typeface="Arial"/>
                <a:cs typeface="Arial"/>
              </a:rPr>
              <a:t>key.</a:t>
            </a:r>
            <a:endParaRPr sz="33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8805"/>
            <a:ext cx="11226800" cy="1274445"/>
          </a:xfrm>
          <a:prstGeom prst="rect">
            <a:avLst/>
          </a:prstGeom>
        </p:spPr>
        <p:txBody>
          <a:bodyPr vert="horz" wrap="square" lIns="0" tIns="62865" rIns="0" bIns="0" rtlCol="0">
            <a:spAutoFit/>
          </a:bodyPr>
          <a:lstStyle/>
          <a:p>
            <a:pPr marL="12700">
              <a:lnSpc>
                <a:spcPct val="100000"/>
              </a:lnSpc>
              <a:spcBef>
                <a:spcPts val="495"/>
              </a:spcBef>
            </a:pPr>
            <a:r>
              <a:rPr sz="2400" b="1" spc="-95" dirty="0">
                <a:latin typeface="Arial"/>
                <a:cs typeface="Arial"/>
              </a:rPr>
              <a:t>To </a:t>
            </a:r>
            <a:r>
              <a:rPr sz="2400" b="1" spc="-5" dirty="0">
                <a:latin typeface="Arial"/>
                <a:cs typeface="Arial"/>
              </a:rPr>
              <a:t>invoke the vi </a:t>
            </a:r>
            <a:r>
              <a:rPr sz="2400" b="1" spc="-20" dirty="0">
                <a:latin typeface="Arial"/>
                <a:cs typeface="Arial"/>
              </a:rPr>
              <a:t>editor, </a:t>
            </a:r>
            <a:r>
              <a:rPr sz="2400" b="1" spc="-5" dirty="0">
                <a:latin typeface="Arial"/>
                <a:cs typeface="Arial"/>
              </a:rPr>
              <a:t>execute the vi command </a:t>
            </a:r>
            <a:r>
              <a:rPr sz="2400" b="1" spc="5" dirty="0">
                <a:latin typeface="Arial"/>
                <a:cs typeface="Arial"/>
              </a:rPr>
              <a:t>with </a:t>
            </a:r>
            <a:r>
              <a:rPr sz="2400" b="1" spc="-5" dirty="0">
                <a:latin typeface="Arial"/>
                <a:cs typeface="Arial"/>
              </a:rPr>
              <a:t>the file name as</a:t>
            </a:r>
            <a:r>
              <a:rPr sz="2400" b="1" spc="145" dirty="0">
                <a:latin typeface="Arial"/>
                <a:cs typeface="Arial"/>
              </a:rPr>
              <a:t> </a:t>
            </a:r>
            <a:r>
              <a:rPr sz="2400" b="1" dirty="0">
                <a:latin typeface="Arial"/>
                <a:cs typeface="Arial"/>
              </a:rPr>
              <a:t>follows:</a:t>
            </a:r>
            <a:endParaRPr sz="2400">
              <a:latin typeface="Arial"/>
              <a:cs typeface="Arial"/>
            </a:endParaRPr>
          </a:p>
          <a:p>
            <a:pPr marL="465455" indent="-453390">
              <a:lnSpc>
                <a:spcPct val="100000"/>
              </a:lnSpc>
              <a:spcBef>
                <a:spcPts val="395"/>
              </a:spcBef>
              <a:buClr>
                <a:srgbClr val="D16248"/>
              </a:buClr>
              <a:buSzPct val="66666"/>
              <a:buFont typeface="Wingdings"/>
              <a:buChar char=""/>
              <a:tabLst>
                <a:tab pos="465455" algn="l"/>
                <a:tab pos="466090" algn="l"/>
              </a:tabLst>
            </a:pPr>
            <a:r>
              <a:rPr sz="2400" b="1" spc="-5" dirty="0">
                <a:solidFill>
                  <a:srgbClr val="A9432B"/>
                </a:solidFill>
                <a:latin typeface="Arial"/>
                <a:cs typeface="Arial"/>
              </a:rPr>
              <a:t>vi </a:t>
            </a:r>
            <a:r>
              <a:rPr sz="2400" b="1" dirty="0">
                <a:solidFill>
                  <a:srgbClr val="A9432B"/>
                </a:solidFill>
                <a:latin typeface="Arial"/>
                <a:cs typeface="Arial"/>
              </a:rPr>
              <a:t>&lt;file</a:t>
            </a:r>
            <a:r>
              <a:rPr sz="2400" b="1" spc="-35" dirty="0">
                <a:solidFill>
                  <a:srgbClr val="A9432B"/>
                </a:solidFill>
                <a:latin typeface="Arial"/>
                <a:cs typeface="Arial"/>
              </a:rPr>
              <a:t> </a:t>
            </a:r>
            <a:r>
              <a:rPr sz="2400" b="1" spc="-5" dirty="0">
                <a:solidFill>
                  <a:srgbClr val="A9432B"/>
                </a:solidFill>
                <a:latin typeface="Arial"/>
                <a:cs typeface="Arial"/>
              </a:rPr>
              <a:t>name&gt;</a:t>
            </a:r>
            <a:endParaRPr sz="2400">
              <a:latin typeface="Arial"/>
              <a:cs typeface="Arial"/>
            </a:endParaRPr>
          </a:p>
          <a:p>
            <a:pPr marL="12700">
              <a:lnSpc>
                <a:spcPct val="100000"/>
              </a:lnSpc>
              <a:spcBef>
                <a:spcPts val="400"/>
              </a:spcBef>
            </a:pPr>
            <a:r>
              <a:rPr sz="2400" b="1" dirty="0">
                <a:latin typeface="Arial"/>
                <a:cs typeface="Arial"/>
              </a:rPr>
              <a:t>It </a:t>
            </a:r>
            <a:r>
              <a:rPr sz="2400" b="1" spc="5" dirty="0">
                <a:latin typeface="Arial"/>
                <a:cs typeface="Arial"/>
              </a:rPr>
              <a:t>will </a:t>
            </a:r>
            <a:r>
              <a:rPr sz="2400" b="1" dirty="0">
                <a:latin typeface="Arial"/>
                <a:cs typeface="Arial"/>
              </a:rPr>
              <a:t>look like below</a:t>
            </a:r>
            <a:r>
              <a:rPr sz="2400" b="1" spc="-135" dirty="0">
                <a:latin typeface="Arial"/>
                <a:cs typeface="Arial"/>
              </a:rPr>
              <a:t> </a:t>
            </a:r>
            <a:r>
              <a:rPr sz="2400" b="1" spc="-5" dirty="0">
                <a:latin typeface="Arial"/>
                <a:cs typeface="Arial"/>
              </a:rPr>
              <a:t>image:</a:t>
            </a:r>
            <a:endParaRPr sz="2400">
              <a:latin typeface="Arial"/>
              <a:cs typeface="Arial"/>
            </a:endParaRPr>
          </a:p>
        </p:txBody>
      </p:sp>
      <p:sp>
        <p:nvSpPr>
          <p:cNvPr id="3" name="object 3"/>
          <p:cNvSpPr/>
          <p:nvPr/>
        </p:nvSpPr>
        <p:spPr>
          <a:xfrm>
            <a:off x="1473453" y="1329270"/>
            <a:ext cx="8396224" cy="47522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95148"/>
            <a:ext cx="11312525" cy="5563870"/>
          </a:xfrm>
          <a:prstGeom prst="rect">
            <a:avLst/>
          </a:prstGeom>
        </p:spPr>
        <p:txBody>
          <a:bodyPr vert="horz" wrap="square" lIns="0" tIns="62865" rIns="0" bIns="0" rtlCol="0">
            <a:spAutoFit/>
          </a:bodyPr>
          <a:lstStyle/>
          <a:p>
            <a:pPr marL="12700" algn="just">
              <a:lnSpc>
                <a:spcPct val="100000"/>
              </a:lnSpc>
              <a:spcBef>
                <a:spcPts val="495"/>
              </a:spcBef>
            </a:pPr>
            <a:r>
              <a:rPr sz="3400" b="1" spc="-5" dirty="0">
                <a:solidFill>
                  <a:srgbClr val="A9432B"/>
                </a:solidFill>
                <a:latin typeface="Arial"/>
                <a:cs typeface="Arial"/>
              </a:rPr>
              <a:t>2. Nano</a:t>
            </a:r>
            <a:r>
              <a:rPr sz="3400" b="1" spc="15" dirty="0">
                <a:solidFill>
                  <a:srgbClr val="A9432B"/>
                </a:solidFill>
                <a:latin typeface="Arial"/>
                <a:cs typeface="Arial"/>
              </a:rPr>
              <a:t> </a:t>
            </a:r>
            <a:r>
              <a:rPr sz="3400" b="1" spc="-5" dirty="0">
                <a:solidFill>
                  <a:srgbClr val="A9432B"/>
                </a:solidFill>
                <a:latin typeface="Arial"/>
                <a:cs typeface="Arial"/>
              </a:rPr>
              <a:t>editor</a:t>
            </a:r>
            <a:endParaRPr sz="3400">
              <a:latin typeface="Arial"/>
              <a:cs typeface="Arial"/>
            </a:endParaRPr>
          </a:p>
          <a:p>
            <a:pPr marL="12700" marR="5080" algn="just">
              <a:lnSpc>
                <a:spcPct val="100000"/>
              </a:lnSpc>
              <a:spcBef>
                <a:spcPts val="395"/>
              </a:spcBef>
            </a:pPr>
            <a:r>
              <a:rPr sz="3400" b="1" spc="-5" dirty="0">
                <a:latin typeface="Arial"/>
                <a:cs typeface="Arial"/>
              </a:rPr>
              <a:t>Nano </a:t>
            </a:r>
            <a:r>
              <a:rPr sz="3400" b="1" spc="5" dirty="0">
                <a:latin typeface="Arial"/>
                <a:cs typeface="Arial"/>
              </a:rPr>
              <a:t>is </a:t>
            </a:r>
            <a:r>
              <a:rPr sz="3400" b="1" spc="-5" dirty="0">
                <a:latin typeface="Arial"/>
                <a:cs typeface="Arial"/>
              </a:rPr>
              <a:t>a straight forward </a:t>
            </a:r>
            <a:r>
              <a:rPr sz="3400" b="1" spc="-30" dirty="0">
                <a:latin typeface="Arial"/>
                <a:cs typeface="Arial"/>
              </a:rPr>
              <a:t>editor. </a:t>
            </a:r>
            <a:r>
              <a:rPr sz="3400" b="1" spc="-5" dirty="0">
                <a:latin typeface="Arial"/>
                <a:cs typeface="Arial"/>
              </a:rPr>
              <a:t>It </a:t>
            </a:r>
            <a:r>
              <a:rPr sz="3400" b="1" spc="5" dirty="0">
                <a:latin typeface="Arial"/>
                <a:cs typeface="Arial"/>
              </a:rPr>
              <a:t>is </a:t>
            </a:r>
            <a:r>
              <a:rPr sz="3400" b="1" spc="-5" dirty="0">
                <a:latin typeface="Arial"/>
                <a:cs typeface="Arial"/>
              </a:rPr>
              <a:t>designed for  both beginners and advanced users. </a:t>
            </a:r>
            <a:r>
              <a:rPr sz="3400" b="1" spc="5" dirty="0">
                <a:latin typeface="Arial"/>
                <a:cs typeface="Arial"/>
              </a:rPr>
              <a:t>It </a:t>
            </a:r>
            <a:r>
              <a:rPr sz="3400" b="1" spc="-5" dirty="0">
                <a:latin typeface="Arial"/>
                <a:cs typeface="Arial"/>
              </a:rPr>
              <a:t>has many  customization features. Some advanced features of a  nano text editor are </a:t>
            </a:r>
            <a:r>
              <a:rPr sz="3400" b="1" spc="-10" dirty="0">
                <a:latin typeface="Arial"/>
                <a:cs typeface="Arial"/>
              </a:rPr>
              <a:t>as</a:t>
            </a:r>
            <a:r>
              <a:rPr sz="3400" b="1" spc="60" dirty="0">
                <a:latin typeface="Arial"/>
                <a:cs typeface="Arial"/>
              </a:rPr>
              <a:t> </a:t>
            </a:r>
            <a:r>
              <a:rPr sz="3400" b="1" spc="-5" dirty="0">
                <a:latin typeface="Arial"/>
                <a:cs typeface="Arial"/>
              </a:rPr>
              <a:t>following:</a:t>
            </a:r>
            <a:endParaRPr sz="3400">
              <a:latin typeface="Arial"/>
              <a:cs typeface="Arial"/>
            </a:endParaRPr>
          </a:p>
          <a:p>
            <a:pPr marL="465455" indent="-453390">
              <a:lnSpc>
                <a:spcPct val="100000"/>
              </a:lnSpc>
              <a:spcBef>
                <a:spcPts val="400"/>
              </a:spcBef>
              <a:buClr>
                <a:srgbClr val="D16248"/>
              </a:buClr>
              <a:buSzPct val="67647"/>
              <a:buFont typeface="Wingdings"/>
              <a:buChar char=""/>
              <a:tabLst>
                <a:tab pos="465455" algn="l"/>
                <a:tab pos="466090" algn="l"/>
              </a:tabLst>
            </a:pPr>
            <a:r>
              <a:rPr sz="3400" b="1" spc="-5" dirty="0">
                <a:latin typeface="Arial"/>
                <a:cs typeface="Arial"/>
              </a:rPr>
              <a:t>It has highly customizable </a:t>
            </a:r>
            <a:r>
              <a:rPr sz="3400" b="1" spc="-10" dirty="0">
                <a:latin typeface="Arial"/>
                <a:cs typeface="Arial"/>
              </a:rPr>
              <a:t>key</a:t>
            </a:r>
            <a:r>
              <a:rPr sz="3400" b="1" spc="80" dirty="0">
                <a:latin typeface="Arial"/>
                <a:cs typeface="Arial"/>
              </a:rPr>
              <a:t> </a:t>
            </a:r>
            <a:r>
              <a:rPr sz="3400" b="1" spc="-5" dirty="0">
                <a:latin typeface="Arial"/>
                <a:cs typeface="Arial"/>
              </a:rPr>
              <a:t>bindings</a:t>
            </a:r>
            <a:endParaRPr sz="3400">
              <a:latin typeface="Arial"/>
              <a:cs typeface="Arial"/>
            </a:endParaRPr>
          </a:p>
          <a:p>
            <a:pPr marL="465455" indent="-453390">
              <a:lnSpc>
                <a:spcPct val="100000"/>
              </a:lnSpc>
              <a:spcBef>
                <a:spcPts val="414"/>
              </a:spcBef>
              <a:buClr>
                <a:srgbClr val="D16248"/>
              </a:buClr>
              <a:buSzPct val="67647"/>
              <a:buFont typeface="Wingdings"/>
              <a:buChar char=""/>
              <a:tabLst>
                <a:tab pos="465455" algn="l"/>
                <a:tab pos="466090" algn="l"/>
              </a:tabLst>
            </a:pPr>
            <a:r>
              <a:rPr sz="3400" b="1" spc="-5" dirty="0">
                <a:latin typeface="Arial"/>
                <a:cs typeface="Arial"/>
              </a:rPr>
              <a:t>It supports syntax</a:t>
            </a:r>
            <a:r>
              <a:rPr sz="3400" b="1" spc="45" dirty="0">
                <a:latin typeface="Arial"/>
                <a:cs typeface="Arial"/>
              </a:rPr>
              <a:t> </a:t>
            </a:r>
            <a:r>
              <a:rPr sz="3400" b="1" spc="-5" dirty="0">
                <a:latin typeface="Arial"/>
                <a:cs typeface="Arial"/>
              </a:rPr>
              <a:t>highlighting</a:t>
            </a:r>
            <a:endParaRPr sz="3400">
              <a:latin typeface="Arial"/>
              <a:cs typeface="Arial"/>
            </a:endParaRPr>
          </a:p>
          <a:p>
            <a:pPr marL="465455" indent="-453390">
              <a:lnSpc>
                <a:spcPct val="100000"/>
              </a:lnSpc>
              <a:spcBef>
                <a:spcPts val="395"/>
              </a:spcBef>
              <a:buClr>
                <a:srgbClr val="D16248"/>
              </a:buClr>
              <a:buSzPct val="67647"/>
              <a:buFont typeface="Wingdings"/>
              <a:buChar char=""/>
              <a:tabLst>
                <a:tab pos="465455" algn="l"/>
                <a:tab pos="466090" algn="l"/>
              </a:tabLst>
            </a:pPr>
            <a:r>
              <a:rPr sz="3400" b="1" spc="-5" dirty="0">
                <a:latin typeface="Arial"/>
                <a:cs typeface="Arial"/>
              </a:rPr>
              <a:t>It has undo and redo</a:t>
            </a:r>
            <a:r>
              <a:rPr sz="3400" b="1" spc="45" dirty="0">
                <a:latin typeface="Arial"/>
                <a:cs typeface="Arial"/>
              </a:rPr>
              <a:t> </a:t>
            </a:r>
            <a:r>
              <a:rPr sz="3400" b="1" spc="-5" dirty="0">
                <a:latin typeface="Arial"/>
                <a:cs typeface="Arial"/>
              </a:rPr>
              <a:t>options</a:t>
            </a:r>
            <a:endParaRPr sz="3400">
              <a:latin typeface="Arial"/>
              <a:cs typeface="Arial"/>
            </a:endParaRPr>
          </a:p>
          <a:p>
            <a:pPr marL="465455" indent="-453390">
              <a:lnSpc>
                <a:spcPct val="100000"/>
              </a:lnSpc>
              <a:spcBef>
                <a:spcPts val="395"/>
              </a:spcBef>
              <a:buClr>
                <a:srgbClr val="D16248"/>
              </a:buClr>
              <a:buSzPct val="67647"/>
              <a:buFont typeface="Wingdings"/>
              <a:buChar char=""/>
              <a:tabLst>
                <a:tab pos="465455" algn="l"/>
                <a:tab pos="466090" algn="l"/>
              </a:tabLst>
            </a:pPr>
            <a:r>
              <a:rPr sz="3400" b="1" spc="-5" dirty="0">
                <a:latin typeface="Arial"/>
                <a:cs typeface="Arial"/>
              </a:rPr>
              <a:t>It provides full line display on the standard</a:t>
            </a:r>
            <a:r>
              <a:rPr sz="3400" b="1" spc="160" dirty="0">
                <a:latin typeface="Arial"/>
                <a:cs typeface="Arial"/>
              </a:rPr>
              <a:t> </a:t>
            </a:r>
            <a:r>
              <a:rPr sz="3400" b="1" spc="-5" dirty="0">
                <a:latin typeface="Arial"/>
                <a:cs typeface="Arial"/>
              </a:rPr>
              <a:t>output</a:t>
            </a:r>
            <a:endParaRPr sz="3400">
              <a:latin typeface="Arial"/>
              <a:cs typeface="Arial"/>
            </a:endParaRPr>
          </a:p>
          <a:p>
            <a:pPr marL="465455" indent="-453390">
              <a:lnSpc>
                <a:spcPct val="100000"/>
              </a:lnSpc>
              <a:spcBef>
                <a:spcPts val="409"/>
              </a:spcBef>
              <a:buClr>
                <a:srgbClr val="D16248"/>
              </a:buClr>
              <a:buSzPct val="67647"/>
              <a:buFont typeface="Wingdings"/>
              <a:buChar char=""/>
              <a:tabLst>
                <a:tab pos="465455" algn="l"/>
                <a:tab pos="466090" algn="l"/>
              </a:tabLst>
            </a:pPr>
            <a:r>
              <a:rPr sz="3400" b="1" spc="-5" dirty="0">
                <a:latin typeface="Arial"/>
                <a:cs typeface="Arial"/>
              </a:rPr>
              <a:t>It has pager support to read from standard</a:t>
            </a:r>
            <a:r>
              <a:rPr sz="3400" b="1" spc="120" dirty="0">
                <a:latin typeface="Arial"/>
                <a:cs typeface="Arial"/>
              </a:rPr>
              <a:t> </a:t>
            </a:r>
            <a:r>
              <a:rPr sz="3400" b="1" spc="-5" dirty="0">
                <a:latin typeface="Arial"/>
                <a:cs typeface="Arial"/>
              </a:rPr>
              <a:t>input</a:t>
            </a:r>
            <a:endParaRPr sz="3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2D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3717</Words>
  <Application>Microsoft Office PowerPoint</Application>
  <PresentationFormat>Widescreen</PresentationFormat>
  <Paragraphs>315</Paragraphs>
  <Slides>61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Black</vt:lpstr>
      <vt:lpstr>Calibri</vt:lpstr>
      <vt:lpstr>docs-Roboto</vt:lpstr>
      <vt:lpstr>Figtree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the nano editor, the useful options are given at  the bottom, use the CTRL+ option to perform an  operation. For example, to exit from the editor, use  CTRL +X keys.</vt:lpstr>
      <vt:lpstr>PowerPoint Presentation</vt:lpstr>
      <vt:lpstr>PowerPoint Presentation</vt:lpstr>
      <vt:lpstr>PowerPoint Presentation</vt:lpstr>
      <vt:lpstr>PowerPoint Presentation</vt:lpstr>
      <vt:lpstr>PowerPoint Presentation</vt:lpstr>
      <vt:lpstr>Execute the following commands to install the sublime text  editor:</vt:lpstr>
      <vt:lpstr>PowerPoint Presentation</vt:lpstr>
      <vt:lpstr>PowerPoint Presentation</vt:lpstr>
      <vt:lpstr>PowerPoint Presentation</vt:lpstr>
      <vt:lpstr>The VSCode editor looks like the below image:</vt:lpstr>
      <vt:lpstr>PowerPoint Presentation</vt:lpstr>
      <vt:lpstr>PowerPoint Presentation</vt:lpstr>
      <vt:lpstr>It will look like below image:</vt:lpstr>
      <vt:lpstr>PowerPoint Presentation</vt:lpstr>
      <vt:lpstr>PowerPoint Presentation</vt:lpstr>
      <vt:lpstr>To install Atom, download the binary package from  the official site of Atom, and execute the below  command:</vt:lpstr>
      <vt:lpstr>It will look like below image:</vt:lpstr>
      <vt:lpstr>PowerPoint Presentation</vt:lpstr>
      <vt:lpstr>PowerPoint Presentation</vt:lpstr>
      <vt:lpstr>PowerPoint Presentation</vt:lpstr>
      <vt:lpstr>It will look like:</vt:lpstr>
      <vt:lpstr>9. Pico Editor</vt:lpstr>
      <vt:lpstr>PowerPoint Presentation</vt:lpstr>
      <vt:lpstr>PowerPoint Presentation</vt:lpstr>
      <vt:lpstr>PowerPoint Presentation</vt:lpstr>
      <vt:lpstr>PowerPoint Presentation</vt:lpstr>
      <vt:lpstr>PowerPoint Presentation</vt:lpstr>
      <vt:lpstr>the following</vt:lpstr>
      <vt:lpstr>It will look like the below command:</vt:lpstr>
      <vt:lpstr>PowerPoint Presentation</vt:lpstr>
      <vt:lpstr>PowerPoint Presentation</vt:lpstr>
      <vt:lpstr>Nano, Pico and other Linux editors,"sed" Command</vt:lpstr>
      <vt:lpstr>Nano Editor</vt:lpstr>
      <vt:lpstr>Nano Editor</vt:lpstr>
      <vt:lpstr>Nano Editor</vt:lpstr>
      <vt:lpstr>Nano Editor</vt:lpstr>
      <vt:lpstr>Nano Editor</vt:lpstr>
      <vt:lpstr>PowerPoint Presentation</vt:lpstr>
      <vt:lpstr>Sed Command in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by Harshil Bansal</dc:title>
  <dc:creator>Harshil Bansal</dc:creator>
  <cp:lastModifiedBy>aditi gedam</cp:lastModifiedBy>
  <cp:revision>2</cp:revision>
  <dcterms:created xsi:type="dcterms:W3CDTF">2023-01-31T08:40:39Z</dcterms:created>
  <dcterms:modified xsi:type="dcterms:W3CDTF">2023-01-31T09:21:16Z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2023-01-25T00:00:00Z</vt:filetime>
  </property>
  <property fmtid="{D5CDD505-2E9C-101B-9397-08002B2CF9AE}" pid="3" name="Creator">
    <vt:lpwstr>Microsoft® PowerPoint® 2010</vt:lpwstr>
  </property>
  <property fmtid="{D5CDD505-2E9C-101B-9397-08002B2CF9AE}" pid="4" name="LastSaved">
    <vt:filetime>2023-01-31T00:00:00Z</vt:filetime>
  </property>
</Properties>
</file>