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8883" y="728217"/>
            <a:ext cx="11310620" cy="282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83" y="144526"/>
            <a:ext cx="11254232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linux-ls-command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hoenixnap.com/kb/linux-cat-comma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7359" y="2542013"/>
            <a:ext cx="9901428" cy="7422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6642" y="3657422"/>
            <a:ext cx="937641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latin typeface="Arial Black"/>
                <a:cs typeface="Arial Black"/>
              </a:rPr>
              <a:t>Shell</a:t>
            </a:r>
            <a:r>
              <a:rPr sz="3500" spc="-25" dirty="0">
                <a:latin typeface="Arial Black"/>
                <a:cs typeface="Arial Black"/>
              </a:rPr>
              <a:t> </a:t>
            </a:r>
            <a:r>
              <a:rPr sz="3500" spc="-5" dirty="0">
                <a:latin typeface="Arial Black"/>
                <a:cs typeface="Arial Black"/>
              </a:rPr>
              <a:t>Scripting</a:t>
            </a:r>
            <a:r>
              <a:rPr sz="3500" spc="-50" dirty="0">
                <a:latin typeface="Arial Black"/>
                <a:cs typeface="Arial Black"/>
              </a:rPr>
              <a:t> </a:t>
            </a:r>
            <a:r>
              <a:rPr sz="3500" dirty="0">
                <a:latin typeface="Arial Black"/>
                <a:cs typeface="Arial Black"/>
              </a:rPr>
              <a:t>Basics,</a:t>
            </a:r>
            <a:r>
              <a:rPr sz="3500" spc="-15" dirty="0">
                <a:latin typeface="Arial Black"/>
                <a:cs typeface="Arial Black"/>
              </a:rPr>
              <a:t> </a:t>
            </a:r>
            <a:r>
              <a:rPr sz="3500" spc="-10" dirty="0">
                <a:latin typeface="Arial Black"/>
                <a:cs typeface="Arial Black"/>
              </a:rPr>
              <a:t>Types</a:t>
            </a:r>
            <a:r>
              <a:rPr sz="3500" spc="-25" dirty="0">
                <a:latin typeface="Arial Black"/>
                <a:cs typeface="Arial Black"/>
              </a:rPr>
              <a:t> </a:t>
            </a:r>
            <a:r>
              <a:rPr sz="3500" dirty="0">
                <a:latin typeface="Arial Black"/>
                <a:cs typeface="Arial Black"/>
              </a:rPr>
              <a:t>of</a:t>
            </a:r>
            <a:r>
              <a:rPr sz="3500" spc="190" dirty="0">
                <a:latin typeface="Arial Black"/>
                <a:cs typeface="Arial Black"/>
              </a:rPr>
              <a:t> </a:t>
            </a:r>
            <a:r>
              <a:rPr sz="3500" spc="-5" dirty="0">
                <a:latin typeface="Arial Black"/>
                <a:cs typeface="Arial Black"/>
              </a:rPr>
              <a:t>Shells</a:t>
            </a:r>
            <a:endParaRPr sz="3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883" y="94843"/>
            <a:ext cx="10882630" cy="27940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1.</a:t>
            </a:r>
            <a:r>
              <a:rPr sz="3500" b="1" spc="-1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Bourne</a:t>
            </a:r>
            <a:r>
              <a:rPr sz="3500" b="1" spc="-1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Shell</a:t>
            </a:r>
            <a:r>
              <a:rPr sz="35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(sh)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3500" b="1" spc="-5" dirty="0">
                <a:latin typeface="Arial"/>
                <a:cs typeface="Arial"/>
              </a:rPr>
              <a:t>The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Bourne</a:t>
            </a:r>
            <a:r>
              <a:rPr sz="3500" b="1" spc="-1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shell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was</a:t>
            </a:r>
            <a:r>
              <a:rPr sz="3500" b="1" spc="-1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the first </a:t>
            </a:r>
            <a:r>
              <a:rPr sz="3500" b="1" spc="-5" dirty="0">
                <a:latin typeface="Arial"/>
                <a:cs typeface="Arial"/>
              </a:rPr>
              <a:t>default</a:t>
            </a:r>
            <a:r>
              <a:rPr sz="3500" b="1" spc="2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shell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on</a:t>
            </a:r>
            <a:r>
              <a:rPr sz="3500" b="1" spc="-1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Unix </a:t>
            </a:r>
            <a:r>
              <a:rPr sz="3500" b="1" spc="-960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systems,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released</a:t>
            </a:r>
            <a:r>
              <a:rPr sz="3500" b="1" spc="2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in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1979.</a:t>
            </a:r>
            <a:r>
              <a:rPr sz="3500" b="1" spc="2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The</a:t>
            </a:r>
            <a:r>
              <a:rPr sz="3500" b="1" spc="-1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shell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program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name </a:t>
            </a:r>
            <a:r>
              <a:rPr sz="3500" b="1" spc="-95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is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sh,</a:t>
            </a:r>
            <a:r>
              <a:rPr sz="3500" b="1" dirty="0">
                <a:latin typeface="Arial"/>
                <a:cs typeface="Arial"/>
              </a:rPr>
              <a:t> and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the </a:t>
            </a:r>
            <a:r>
              <a:rPr sz="3500" b="1" spc="-5" dirty="0">
                <a:latin typeface="Arial"/>
                <a:cs typeface="Arial"/>
              </a:rPr>
              <a:t>traditional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location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is</a:t>
            </a:r>
            <a:r>
              <a:rPr sz="3500" b="1" spc="25" dirty="0">
                <a:latin typeface="Arial"/>
                <a:cs typeface="Arial"/>
              </a:rPr>
              <a:t> </a:t>
            </a:r>
            <a:r>
              <a:rPr sz="3500" b="1" i="1" spc="-5" dirty="0">
                <a:latin typeface="Arial"/>
                <a:cs typeface="Arial"/>
              </a:rPr>
              <a:t>/bin/sh</a:t>
            </a:r>
            <a:r>
              <a:rPr sz="3500" b="1" spc="-5" dirty="0">
                <a:latin typeface="Arial"/>
                <a:cs typeface="Arial"/>
              </a:rPr>
              <a:t>.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The </a:t>
            </a:r>
            <a:r>
              <a:rPr sz="3500" b="1" spc="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prompt</a:t>
            </a:r>
            <a:r>
              <a:rPr sz="3500" b="1" spc="-25" dirty="0">
                <a:latin typeface="Arial"/>
                <a:cs typeface="Arial"/>
              </a:rPr>
              <a:t> </a:t>
            </a:r>
            <a:r>
              <a:rPr sz="3500" b="1" spc="-5" dirty="0" err="1">
                <a:latin typeface="Arial"/>
                <a:cs typeface="Arial"/>
              </a:rPr>
              <a:t>swi</a:t>
            </a:r>
            <a:r>
              <a:rPr lang="en-IN" sz="3500" b="1" spc="-5" dirty="0">
                <a:latin typeface="Arial"/>
                <a:cs typeface="Arial"/>
              </a:rPr>
              <a:t>t</a:t>
            </a:r>
            <a:r>
              <a:rPr sz="3500" b="1" spc="-5" dirty="0" err="1">
                <a:latin typeface="Arial"/>
                <a:cs typeface="Arial"/>
              </a:rPr>
              <a:t>ches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to $, while</a:t>
            </a:r>
            <a:r>
              <a:rPr sz="3500" b="1" spc="1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the</a:t>
            </a:r>
            <a:r>
              <a:rPr sz="3500" b="1" spc="-1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root</a:t>
            </a:r>
            <a:r>
              <a:rPr sz="3500" b="1" dirty="0">
                <a:latin typeface="Arial"/>
                <a:cs typeface="Arial"/>
              </a:rPr>
              <a:t> prompt</a:t>
            </a:r>
            <a:r>
              <a:rPr sz="3500" b="1" spc="-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is</a:t>
            </a:r>
            <a:r>
              <a:rPr sz="3500" b="1" spc="15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#.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6168"/>
            <a:ext cx="11302365" cy="56470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484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2.</a:t>
            </a:r>
            <a:r>
              <a:rPr sz="3500" b="1" spc="-2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C</a:t>
            </a:r>
            <a:r>
              <a:rPr sz="3500" b="1" spc="-1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Shell</a:t>
            </a:r>
            <a:r>
              <a:rPr sz="3500" b="1" spc="-1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(csh)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spc="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(csh)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spc="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Linux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from</a:t>
            </a:r>
            <a:r>
              <a:rPr sz="3600" b="1" spc="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late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1970s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whose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main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objective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was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improve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interactive use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mimic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C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language.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Since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Linux </a:t>
            </a:r>
            <a:r>
              <a:rPr sz="3600" b="1" dirty="0">
                <a:latin typeface="Arial"/>
                <a:cs typeface="Arial"/>
              </a:rPr>
              <a:t>kernel </a:t>
            </a:r>
            <a:r>
              <a:rPr sz="3600" b="1" spc="-10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predominantly </a:t>
            </a:r>
            <a:r>
              <a:rPr sz="3600" b="1" dirty="0">
                <a:latin typeface="Arial"/>
                <a:cs typeface="Arial"/>
              </a:rPr>
              <a:t>written in C, the shell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aims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provide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stylistic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consistency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across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 system.</a:t>
            </a:r>
            <a:endParaRPr sz="3600" dirty="0">
              <a:latin typeface="Arial"/>
              <a:cs typeface="Arial"/>
            </a:endParaRPr>
          </a:p>
          <a:p>
            <a:pPr marL="12700" marR="359410" algn="just">
              <a:lnSpc>
                <a:spcPct val="100000"/>
              </a:lnSpc>
              <a:spcBef>
                <a:spcPts val="405"/>
              </a:spcBef>
            </a:pPr>
            <a:r>
              <a:rPr sz="3600" b="1" spc="-5" dirty="0">
                <a:latin typeface="Arial"/>
                <a:cs typeface="Arial"/>
              </a:rPr>
              <a:t>The path to the C shell </a:t>
            </a:r>
            <a:r>
              <a:rPr sz="3600" b="1" dirty="0">
                <a:latin typeface="Arial"/>
                <a:cs typeface="Arial"/>
              </a:rPr>
              <a:t>executable </a:t>
            </a:r>
            <a:r>
              <a:rPr sz="3600" b="1" spc="-5" dirty="0">
                <a:latin typeface="Arial"/>
                <a:cs typeface="Arial"/>
              </a:rPr>
              <a:t>is /bin/csh.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prompt </a:t>
            </a:r>
            <a:r>
              <a:rPr sz="3600" b="1" dirty="0">
                <a:latin typeface="Arial"/>
                <a:cs typeface="Arial"/>
              </a:rPr>
              <a:t>uses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% for</a:t>
            </a:r>
            <a:r>
              <a:rPr sz="3600" b="1" spc="-5" dirty="0">
                <a:latin typeface="Arial"/>
                <a:cs typeface="Arial"/>
              </a:rPr>
              <a:t> regular</a:t>
            </a:r>
            <a:r>
              <a:rPr sz="3600" b="1" dirty="0">
                <a:latin typeface="Arial"/>
                <a:cs typeface="Arial"/>
              </a:rPr>
              <a:t> users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 #</a:t>
            </a:r>
            <a:r>
              <a:rPr sz="3600" b="1" spc="-5" dirty="0">
                <a:latin typeface="Arial"/>
                <a:cs typeface="Arial"/>
              </a:rPr>
              <a:t> for</a:t>
            </a:r>
            <a:r>
              <a:rPr sz="3600" b="1" dirty="0">
                <a:latin typeface="Arial"/>
                <a:cs typeface="Arial"/>
              </a:rPr>
              <a:t> the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root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676" y="159435"/>
            <a:ext cx="11298936" cy="56027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44526"/>
            <a:ext cx="8021955" cy="357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 interactive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included: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History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previous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User-defined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aliases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programs.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Relative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home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directory</a:t>
            </a:r>
            <a:r>
              <a:rPr sz="3600" b="1" dirty="0">
                <a:latin typeface="Arial"/>
                <a:cs typeface="Arial"/>
              </a:rPr>
              <a:t> (~).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Built-in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expression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grammar.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4234"/>
            <a:ext cx="11312525" cy="57664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main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drawbacks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shell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are: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Syntax inconsistencies.</a:t>
            </a:r>
            <a:endParaRPr sz="3600" dirty="0">
              <a:latin typeface="Arial"/>
              <a:cs typeface="Arial"/>
            </a:endParaRPr>
          </a:p>
          <a:p>
            <a:pPr marL="464820" marR="501015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No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support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standard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input/output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(stdio)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file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handles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functions.</a:t>
            </a:r>
            <a:endParaRPr sz="3600" dirty="0">
              <a:latin typeface="Arial"/>
              <a:cs typeface="Arial"/>
            </a:endParaRPr>
          </a:p>
          <a:p>
            <a:pPr marL="464820" marR="1999614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Not </a:t>
            </a:r>
            <a:r>
              <a:rPr sz="3600" b="1" spc="-10" dirty="0">
                <a:latin typeface="Arial"/>
                <a:cs typeface="Arial"/>
              </a:rPr>
              <a:t>fully </a:t>
            </a:r>
            <a:r>
              <a:rPr sz="3600" b="1" dirty="0">
                <a:latin typeface="Arial"/>
                <a:cs typeface="Arial"/>
              </a:rPr>
              <a:t>recursive, </a:t>
            </a:r>
            <a:r>
              <a:rPr sz="3600" b="1" spc="-5" dirty="0">
                <a:latin typeface="Arial"/>
                <a:cs typeface="Arial"/>
              </a:rPr>
              <a:t>which </a:t>
            </a:r>
            <a:r>
              <a:rPr sz="3600" b="1" dirty="0">
                <a:latin typeface="Arial"/>
                <a:cs typeface="Arial"/>
              </a:rPr>
              <a:t>limits </a:t>
            </a:r>
            <a:r>
              <a:rPr sz="3600" b="1" spc="-5" dirty="0">
                <a:latin typeface="Arial"/>
                <a:cs typeface="Arial"/>
              </a:rPr>
              <a:t>complex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 handling.</a:t>
            </a:r>
            <a:endParaRPr sz="3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C shell improved </a:t>
            </a:r>
            <a:r>
              <a:rPr sz="3600" b="1" spc="-5" dirty="0">
                <a:latin typeface="Arial"/>
                <a:cs typeface="Arial"/>
              </a:rPr>
              <a:t>readability </a:t>
            </a:r>
            <a:r>
              <a:rPr sz="3600" b="1" dirty="0">
                <a:latin typeface="Arial"/>
                <a:cs typeface="Arial"/>
              </a:rPr>
              <a:t>and performance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compared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Bourne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shell.</a:t>
            </a:r>
            <a:r>
              <a:rPr sz="3600" b="1" dirty="0">
                <a:latin typeface="Arial"/>
                <a:cs typeface="Arial"/>
              </a:rPr>
              <a:t> 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interactive </a:t>
            </a:r>
            <a:r>
              <a:rPr sz="3600" b="1" dirty="0">
                <a:latin typeface="Arial"/>
                <a:cs typeface="Arial"/>
              </a:rPr>
              <a:t> features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innovations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dirty="0">
                <a:latin typeface="Arial"/>
                <a:cs typeface="Arial"/>
              </a:rPr>
              <a:t> csh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influenced</a:t>
            </a:r>
            <a:r>
              <a:rPr sz="3600" b="1" dirty="0">
                <a:latin typeface="Arial"/>
                <a:cs typeface="Arial"/>
              </a:rPr>
              <a:t> all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subsequent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Unix shells.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44526"/>
            <a:ext cx="54216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3.</a:t>
            </a:r>
            <a:r>
              <a:rPr sz="3500" b="1" spc="-1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TENEX</a:t>
            </a:r>
            <a:r>
              <a:rPr sz="35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C</a:t>
            </a:r>
            <a:r>
              <a:rPr sz="35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Shell</a:t>
            </a:r>
            <a:r>
              <a:rPr sz="35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(tcsh)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TENEX </a:t>
            </a:r>
            <a:r>
              <a:rPr spc="-5" dirty="0"/>
              <a:t>C shell (tcsh) is an extension of the C </a:t>
            </a:r>
            <a:r>
              <a:rPr dirty="0"/>
              <a:t> </a:t>
            </a:r>
            <a:r>
              <a:rPr spc="-5" dirty="0"/>
              <a:t>shell</a:t>
            </a:r>
            <a:r>
              <a:rPr dirty="0"/>
              <a:t> </a:t>
            </a:r>
            <a:r>
              <a:rPr spc="-5" dirty="0"/>
              <a:t>(csh) merged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early</a:t>
            </a:r>
            <a:r>
              <a:rPr spc="-10" dirty="0"/>
              <a:t> </a:t>
            </a:r>
            <a:r>
              <a:rPr spc="-5" dirty="0"/>
              <a:t>1980s.</a:t>
            </a: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shell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backward</a:t>
            </a:r>
            <a:r>
              <a:rPr dirty="0"/>
              <a:t> </a:t>
            </a:r>
            <a:r>
              <a:rPr spc="-5" dirty="0"/>
              <a:t>compatible</a:t>
            </a:r>
            <a:r>
              <a:rPr dirty="0"/>
              <a:t> with</a:t>
            </a:r>
            <a:r>
              <a:rPr spc="5" dirty="0"/>
              <a:t> </a:t>
            </a:r>
            <a:r>
              <a:rPr spc="-5" dirty="0"/>
              <a:t>csh,</a:t>
            </a:r>
            <a:r>
              <a:rPr dirty="0"/>
              <a:t> with </a:t>
            </a:r>
            <a:r>
              <a:rPr spc="-990" dirty="0"/>
              <a:t> </a:t>
            </a:r>
            <a:r>
              <a:rPr spc="-5" dirty="0"/>
              <a:t>additional</a:t>
            </a:r>
            <a:r>
              <a:rPr dirty="0"/>
              <a:t> features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concepts</a:t>
            </a:r>
            <a:r>
              <a:rPr dirty="0"/>
              <a:t> borrowed</a:t>
            </a:r>
            <a:r>
              <a:rPr spc="1000" dirty="0"/>
              <a:t> </a:t>
            </a:r>
            <a:r>
              <a:rPr dirty="0"/>
              <a:t>from 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TENEX</a:t>
            </a:r>
            <a:r>
              <a:rPr spc="5" dirty="0"/>
              <a:t> </a:t>
            </a:r>
            <a:r>
              <a:rPr spc="-5" dirty="0"/>
              <a:t>OS.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883" y="3523972"/>
            <a:ext cx="11311890" cy="17729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300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TENEX C shell executable path </a:t>
            </a:r>
            <a:r>
              <a:rPr sz="3600" b="1" spc="-5" dirty="0">
                <a:latin typeface="Arial"/>
                <a:cs typeface="Arial"/>
              </a:rPr>
              <a:t>is in /bin/tcsh.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3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user</a:t>
            </a:r>
            <a:r>
              <a:rPr sz="3600" b="1" spc="3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prompt</a:t>
            </a:r>
            <a:r>
              <a:rPr sz="3600" b="1" spc="3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3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hostname:</a:t>
            </a:r>
            <a:r>
              <a:rPr sz="3600" b="1" spc="3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directory&gt;</a:t>
            </a:r>
            <a:r>
              <a:rPr sz="3600" b="1" spc="3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while</a:t>
            </a:r>
            <a:r>
              <a:rPr sz="3600" b="1" spc="3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root </a:t>
            </a:r>
            <a:r>
              <a:rPr sz="3600" b="1" spc="-5" dirty="0">
                <a:latin typeface="Arial"/>
                <a:cs typeface="Arial"/>
              </a:rPr>
              <a:t>prompt is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hostname:directory#.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4234"/>
            <a:ext cx="11311255" cy="53701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Additional</a:t>
            </a:r>
            <a:r>
              <a:rPr sz="36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36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shell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include: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Advanced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 </a:t>
            </a:r>
            <a:r>
              <a:rPr sz="3600" b="1" spc="-35" dirty="0">
                <a:latin typeface="Arial"/>
                <a:cs typeface="Arial"/>
              </a:rPr>
              <a:t>history.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Programmable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autocomplete.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10" dirty="0">
                <a:latin typeface="Arial"/>
                <a:cs typeface="Arial"/>
              </a:rPr>
              <a:t>Wildcard</a:t>
            </a:r>
            <a:r>
              <a:rPr sz="3600" b="1" spc="-5" dirty="0">
                <a:latin typeface="Arial"/>
                <a:cs typeface="Arial"/>
              </a:rPr>
              <a:t> matching.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Job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control.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Built-in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where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483360" algn="l"/>
                <a:tab pos="2675255" algn="l"/>
                <a:tab pos="3307715" algn="l"/>
                <a:tab pos="4092575" algn="l"/>
                <a:tab pos="6478270" algn="l"/>
                <a:tab pos="7164070" algn="l"/>
                <a:tab pos="8101330" algn="l"/>
                <a:tab pos="8682990" algn="l"/>
                <a:tab pos="10104120" algn="l"/>
              </a:tabLst>
            </a:pPr>
            <a:r>
              <a:rPr sz="3600" b="1" spc="-5" dirty="0">
                <a:latin typeface="Arial"/>
                <a:cs typeface="Arial"/>
              </a:rPr>
              <a:t>Since	tcsh	</a:t>
            </a:r>
            <a:r>
              <a:rPr sz="3600" b="1" spc="-10" dirty="0">
                <a:latin typeface="Arial"/>
                <a:cs typeface="Arial"/>
              </a:rPr>
              <a:t>i</a:t>
            </a:r>
            <a:r>
              <a:rPr sz="3600" b="1" spc="-5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extension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f	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C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shell,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many  drawbacks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persist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extended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version.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44526"/>
            <a:ext cx="42589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4.</a:t>
            </a:r>
            <a:r>
              <a:rPr sz="3500" b="1" spc="-3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KornShell</a:t>
            </a:r>
            <a:r>
              <a:rPr sz="3500" b="1" spc="-4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(ksh)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883" y="728217"/>
            <a:ext cx="11311255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KornShell </a:t>
            </a:r>
            <a:r>
              <a:rPr spc="-5" dirty="0"/>
              <a:t>(ksh) is a Unix shell </a:t>
            </a:r>
            <a:r>
              <a:rPr dirty="0"/>
              <a:t>and </a:t>
            </a:r>
            <a:r>
              <a:rPr spc="-5" dirty="0"/>
              <a:t>language </a:t>
            </a:r>
            <a:r>
              <a:rPr dirty="0"/>
              <a:t> </a:t>
            </a:r>
            <a:r>
              <a:rPr spc="-5" dirty="0"/>
              <a:t>based on </a:t>
            </a:r>
            <a:r>
              <a:rPr dirty="0"/>
              <a:t>the Bourne </a:t>
            </a:r>
            <a:r>
              <a:rPr spc="-5" dirty="0"/>
              <a:t>shell (sh) developed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early</a:t>
            </a:r>
            <a:r>
              <a:rPr spc="-15" dirty="0"/>
              <a:t> </a:t>
            </a:r>
            <a:r>
              <a:rPr spc="-5" dirty="0"/>
              <a:t>1980s.</a:t>
            </a: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The </a:t>
            </a:r>
            <a:r>
              <a:rPr dirty="0"/>
              <a:t>location </a:t>
            </a:r>
            <a:r>
              <a:rPr spc="-5" dirty="0"/>
              <a:t>is in </a:t>
            </a:r>
            <a:r>
              <a:rPr i="1" dirty="0">
                <a:latin typeface="Arial"/>
                <a:cs typeface="Arial"/>
              </a:rPr>
              <a:t>/bin/ksh </a:t>
            </a:r>
            <a:r>
              <a:rPr spc="-5" dirty="0"/>
              <a:t>or </a:t>
            </a:r>
            <a:r>
              <a:rPr i="1" dirty="0">
                <a:latin typeface="Arial"/>
                <a:cs typeface="Arial"/>
              </a:rPr>
              <a:t>/bin/ksh93</a:t>
            </a:r>
            <a:r>
              <a:rPr dirty="0"/>
              <a:t>, while the </a:t>
            </a:r>
            <a:r>
              <a:rPr spc="5" dirty="0"/>
              <a:t> </a:t>
            </a:r>
            <a:r>
              <a:rPr spc="-5" dirty="0"/>
              <a:t>prompt is </a:t>
            </a:r>
            <a:r>
              <a:rPr dirty="0"/>
              <a:t>the </a:t>
            </a:r>
            <a:r>
              <a:rPr spc="-5" dirty="0"/>
              <a:t>same as the Bourne shell ($ for a user </a:t>
            </a:r>
            <a:r>
              <a:rPr spc="-99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#</a:t>
            </a:r>
            <a:r>
              <a:rPr spc="-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root).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311238"/>
            <a:ext cx="11002899" cy="53638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44526"/>
            <a:ext cx="20129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575" algn="l"/>
              </a:tabLst>
            </a:pPr>
            <a:r>
              <a:rPr sz="3300" b="1" spc="-5" dirty="0">
                <a:latin typeface="Arial"/>
                <a:cs typeface="Arial"/>
              </a:rPr>
              <a:t>The	shell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1422" y="144526"/>
            <a:ext cx="90379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7630" algn="l"/>
                <a:tab pos="4313555" algn="l"/>
                <a:tab pos="5532755" algn="l"/>
                <a:tab pos="6449060" algn="l"/>
                <a:tab pos="7038975" algn="l"/>
                <a:tab pos="8279765" algn="l"/>
              </a:tabLst>
            </a:pPr>
            <a:r>
              <a:rPr sz="3300" b="1" spc="-5" dirty="0">
                <a:latin typeface="Arial"/>
                <a:cs typeface="Arial"/>
              </a:rPr>
              <a:t>implements	fea</a:t>
            </a:r>
            <a:r>
              <a:rPr sz="3300" b="1" dirty="0">
                <a:latin typeface="Arial"/>
                <a:cs typeface="Arial"/>
              </a:rPr>
              <a:t>t</a:t>
            </a:r>
            <a:r>
              <a:rPr sz="3300" b="1" spc="-5" dirty="0">
                <a:latin typeface="Arial"/>
                <a:cs typeface="Arial"/>
              </a:rPr>
              <a:t>ure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from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C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5" dirty="0">
                <a:latin typeface="Arial"/>
                <a:cs typeface="Arial"/>
              </a:rPr>
              <a:t>shell</a:t>
            </a:r>
            <a:r>
              <a:rPr sz="3300" b="1" dirty="0">
                <a:latin typeface="Arial"/>
                <a:cs typeface="Arial"/>
              </a:rPr>
              <a:t>	and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83" y="647446"/>
            <a:ext cx="11312525" cy="531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Arial"/>
                <a:cs typeface="Arial"/>
              </a:rPr>
              <a:t>Bourne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shell,</a:t>
            </a:r>
            <a:r>
              <a:rPr sz="3300" b="1" dirty="0">
                <a:latin typeface="Arial"/>
                <a:cs typeface="Arial"/>
              </a:rPr>
              <a:t> aiming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to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focus</a:t>
            </a:r>
            <a:r>
              <a:rPr sz="3300" b="1" dirty="0">
                <a:latin typeface="Arial"/>
                <a:cs typeface="Arial"/>
              </a:rPr>
              <a:t> on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both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interactive </a:t>
            </a:r>
            <a:r>
              <a:rPr sz="3300" b="1" dirty="0">
                <a:latin typeface="Arial"/>
                <a:cs typeface="Arial"/>
              </a:rPr>
              <a:t> commands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and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programming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features.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KornShell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adds </a:t>
            </a:r>
            <a:r>
              <a:rPr sz="3300" b="1" dirty="0">
                <a:latin typeface="Arial"/>
                <a:cs typeface="Arial"/>
              </a:rPr>
              <a:t>new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features of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its </a:t>
            </a:r>
            <a:r>
              <a:rPr sz="3300" b="1" dirty="0">
                <a:latin typeface="Arial"/>
                <a:cs typeface="Arial"/>
              </a:rPr>
              <a:t>own,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such as:</a:t>
            </a:r>
            <a:endParaRPr sz="3300" dirty="0">
              <a:latin typeface="Arial"/>
              <a:cs typeface="Arial"/>
            </a:endParaRPr>
          </a:p>
          <a:p>
            <a:pPr marL="464820" marR="76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  <a:tab pos="2258695" algn="l"/>
                <a:tab pos="5290820" algn="l"/>
                <a:tab pos="7526655" algn="l"/>
                <a:tab pos="8622030" algn="l"/>
              </a:tabLst>
            </a:pPr>
            <a:r>
              <a:rPr sz="3300" b="1" dirty="0">
                <a:latin typeface="Arial"/>
                <a:cs typeface="Arial"/>
              </a:rPr>
              <a:t>Bui</a:t>
            </a:r>
            <a:r>
              <a:rPr sz="3300" b="1" spc="-10" dirty="0">
                <a:latin typeface="Arial"/>
                <a:cs typeface="Arial"/>
              </a:rPr>
              <a:t>l</a:t>
            </a:r>
            <a:r>
              <a:rPr sz="3300" b="1" spc="5" dirty="0">
                <a:latin typeface="Arial"/>
                <a:cs typeface="Arial"/>
              </a:rPr>
              <a:t>t</a:t>
            </a:r>
            <a:r>
              <a:rPr sz="3300" b="1" dirty="0">
                <a:latin typeface="Arial"/>
                <a:cs typeface="Arial"/>
              </a:rPr>
              <a:t>-</a:t>
            </a:r>
            <a:r>
              <a:rPr sz="3300" b="1" spc="-10" dirty="0">
                <a:latin typeface="Arial"/>
                <a:cs typeface="Arial"/>
              </a:rPr>
              <a:t>i</a:t>
            </a:r>
            <a:r>
              <a:rPr sz="3300" b="1" dirty="0">
                <a:latin typeface="Arial"/>
                <a:cs typeface="Arial"/>
              </a:rPr>
              <a:t>n	mathematical	fu</a:t>
            </a:r>
            <a:r>
              <a:rPr sz="3300" b="1" spc="-10" dirty="0">
                <a:latin typeface="Arial"/>
                <a:cs typeface="Arial"/>
              </a:rPr>
              <a:t>n</a:t>
            </a:r>
            <a:r>
              <a:rPr sz="3300" b="1" dirty="0">
                <a:latin typeface="Arial"/>
                <a:cs typeface="Arial"/>
              </a:rPr>
              <a:t>ctions	and	floatin</a:t>
            </a:r>
            <a:r>
              <a:rPr sz="3300" b="1" spc="-20" dirty="0">
                <a:latin typeface="Arial"/>
                <a:cs typeface="Arial"/>
              </a:rPr>
              <a:t>g</a:t>
            </a:r>
            <a:r>
              <a:rPr sz="3300" b="1" dirty="0">
                <a:latin typeface="Arial"/>
                <a:cs typeface="Arial"/>
              </a:rPr>
              <a:t>-poi</a:t>
            </a:r>
            <a:r>
              <a:rPr sz="3300" b="1" spc="-25" dirty="0">
                <a:latin typeface="Arial"/>
                <a:cs typeface="Arial"/>
              </a:rPr>
              <a:t>n</a:t>
            </a:r>
            <a:r>
              <a:rPr sz="3300" b="1" dirty="0">
                <a:latin typeface="Arial"/>
                <a:cs typeface="Arial"/>
              </a:rPr>
              <a:t>t  arithmetic.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dirty="0">
                <a:latin typeface="Arial"/>
                <a:cs typeface="Arial"/>
              </a:rPr>
              <a:t>Object-oriented</a:t>
            </a:r>
            <a:r>
              <a:rPr sz="3300" b="1" spc="-7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programming.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spc="-5" dirty="0">
                <a:latin typeface="Arial"/>
                <a:cs typeface="Arial"/>
              </a:rPr>
              <a:t>Extensibility </a:t>
            </a:r>
            <a:r>
              <a:rPr sz="3300" b="1" dirty="0">
                <a:latin typeface="Arial"/>
                <a:cs typeface="Arial"/>
              </a:rPr>
              <a:t>of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built-in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commands.</a:t>
            </a:r>
            <a:endParaRPr sz="33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181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300" b="1" dirty="0">
                <a:latin typeface="Arial"/>
                <a:cs typeface="Arial"/>
              </a:rPr>
              <a:t>Compatible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with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Bourne shell.</a:t>
            </a:r>
            <a:endParaRPr sz="33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204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shell</a:t>
            </a:r>
            <a:r>
              <a:rPr sz="3300" b="1" spc="20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is</a:t>
            </a:r>
            <a:r>
              <a:rPr sz="3300" b="1" spc="204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faster</a:t>
            </a:r>
            <a:r>
              <a:rPr sz="3300" b="1" spc="22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than</a:t>
            </a:r>
            <a:r>
              <a:rPr sz="3300" b="1" spc="2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both</a:t>
            </a:r>
            <a:r>
              <a:rPr sz="3300" b="1" spc="19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the</a:t>
            </a:r>
            <a:r>
              <a:rPr sz="3300" b="1" spc="21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C</a:t>
            </a:r>
            <a:r>
              <a:rPr sz="3300" b="1" spc="2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shell</a:t>
            </a:r>
            <a:r>
              <a:rPr sz="3300" b="1" spc="19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and</a:t>
            </a:r>
            <a:r>
              <a:rPr sz="3300" b="1" spc="2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the</a:t>
            </a:r>
            <a:r>
              <a:rPr sz="3300" b="1" spc="2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Bourne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shell.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30782"/>
            <a:ext cx="4744085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Shell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Scripting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0" dirty="0">
                <a:latin typeface="Arial"/>
                <a:cs typeface="Arial"/>
              </a:rPr>
              <a:t>Types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Shells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070" y="373379"/>
            <a:ext cx="4917949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0154"/>
            <a:ext cx="11311890" cy="21742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4820" indent="-452755" algn="just">
              <a:lnSpc>
                <a:spcPct val="100000"/>
              </a:lnSpc>
              <a:spcBef>
                <a:spcPts val="530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5455" algn="l"/>
              </a:tabLst>
            </a:pP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5.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 Debian</a:t>
            </a:r>
            <a:r>
              <a:rPr sz="3500" b="1" spc="-13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Almquist Shell</a:t>
            </a:r>
            <a:r>
              <a:rPr sz="3500" b="1" spc="-1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(dash)</a:t>
            </a:r>
            <a:endParaRPr sz="35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5"/>
              </a:spcBef>
            </a:pP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Debian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Almquist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Shell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(dash)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is</a:t>
            </a:r>
            <a:r>
              <a:rPr sz="3300" b="1" spc="-5" dirty="0">
                <a:latin typeface="Arial"/>
                <a:cs typeface="Arial"/>
              </a:rPr>
              <a:t> a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Unix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shell 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developed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in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late</a:t>
            </a:r>
            <a:r>
              <a:rPr sz="3300" b="1" dirty="0">
                <a:latin typeface="Arial"/>
                <a:cs typeface="Arial"/>
              </a:rPr>
              <a:t> 1990s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from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Almquist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shell </a:t>
            </a:r>
            <a:r>
              <a:rPr sz="3300" b="1" dirty="0">
                <a:latin typeface="Arial"/>
                <a:cs typeface="Arial"/>
              </a:rPr>
              <a:t> (ash),</a:t>
            </a:r>
            <a:r>
              <a:rPr sz="3300" b="1" spc="4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which</a:t>
            </a:r>
            <a:r>
              <a:rPr sz="3300" b="1" spc="4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was</a:t>
            </a:r>
            <a:r>
              <a:rPr sz="3300" b="1" spc="5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ported</a:t>
            </a:r>
            <a:r>
              <a:rPr sz="3300" b="1" spc="6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to</a:t>
            </a:r>
            <a:r>
              <a:rPr sz="3300" b="1" spc="4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Debian</a:t>
            </a:r>
            <a:r>
              <a:rPr sz="3300" b="1" spc="6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and</a:t>
            </a:r>
            <a:r>
              <a:rPr sz="3300" b="1" spc="5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renamed.</a:t>
            </a:r>
            <a:r>
              <a:rPr sz="3300" b="1" spc="5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Dash</a:t>
            </a:r>
            <a:r>
              <a:rPr sz="3300" b="1" spc="60" dirty="0">
                <a:latin typeface="Arial"/>
                <a:cs typeface="Arial"/>
              </a:rPr>
              <a:t> </a:t>
            </a:r>
            <a:r>
              <a:rPr sz="3300" b="1" spc="-15" dirty="0">
                <a:latin typeface="Arial"/>
                <a:cs typeface="Arial"/>
              </a:rPr>
              <a:t>is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883" y="2238832"/>
            <a:ext cx="381762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01495" algn="l"/>
                <a:tab pos="2660015" algn="l"/>
                <a:tab pos="2850515" algn="l"/>
              </a:tabLst>
            </a:pPr>
            <a:r>
              <a:rPr sz="3300" b="1" dirty="0">
                <a:latin typeface="Arial"/>
                <a:cs typeface="Arial"/>
              </a:rPr>
              <a:t>famous	for	being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Debia</a:t>
            </a:r>
            <a:r>
              <a:rPr sz="3300" b="1" dirty="0">
                <a:latin typeface="Arial"/>
                <a:cs typeface="Arial"/>
              </a:rPr>
              <a:t>n.	</a:t>
            </a:r>
            <a:r>
              <a:rPr sz="3300" b="1" spc="-819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The		</a:t>
            </a:r>
            <a:r>
              <a:rPr sz="3300" b="1" spc="-15" dirty="0">
                <a:latin typeface="Arial"/>
                <a:cs typeface="Arial"/>
              </a:rPr>
              <a:t>s</a:t>
            </a:r>
            <a:r>
              <a:rPr sz="3300" b="1" spc="-5" dirty="0">
                <a:latin typeface="Arial"/>
                <a:cs typeface="Arial"/>
              </a:rPr>
              <a:t>hell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2503" y="2238832"/>
            <a:ext cx="23272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939165" algn="l"/>
              </a:tabLst>
            </a:pPr>
            <a:r>
              <a:rPr sz="3300" b="1" dirty="0">
                <a:latin typeface="Arial"/>
                <a:cs typeface="Arial"/>
              </a:rPr>
              <a:t>the		default  </a:t>
            </a:r>
            <a:r>
              <a:rPr sz="3300" b="1" spc="-10" dirty="0">
                <a:latin typeface="Arial"/>
                <a:cs typeface="Arial"/>
              </a:rPr>
              <a:t>is	</a:t>
            </a:r>
            <a:r>
              <a:rPr sz="3300" b="1" spc="-5" dirty="0">
                <a:latin typeface="Arial"/>
                <a:cs typeface="Arial"/>
              </a:rPr>
              <a:t>minimal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9548" y="2238832"/>
            <a:ext cx="471868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  <a:tabLst>
                <a:tab pos="1337945" algn="l"/>
                <a:tab pos="2196465" algn="l"/>
                <a:tab pos="3959860" algn="l"/>
              </a:tabLst>
            </a:pPr>
            <a:r>
              <a:rPr sz="3300" b="1" dirty="0">
                <a:latin typeface="Arial"/>
                <a:cs typeface="Arial"/>
              </a:rPr>
              <a:t>shell	for	Ubuntu	and  </a:t>
            </a:r>
            <a:r>
              <a:rPr sz="3300" b="1" spc="-5" dirty="0">
                <a:latin typeface="Arial"/>
                <a:cs typeface="Arial"/>
              </a:rPr>
              <a:t>and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2820" y="2742057"/>
            <a:ext cx="3688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1150" algn="l"/>
              </a:tabLst>
            </a:pPr>
            <a:r>
              <a:rPr sz="3300" b="1" spc="-5" dirty="0">
                <a:latin typeface="Arial"/>
                <a:cs typeface="Arial"/>
              </a:rPr>
              <a:t>POSIX	compliant,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83" y="3194303"/>
            <a:ext cx="11310620" cy="2641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3300" b="1" spc="-5" dirty="0">
                <a:latin typeface="Arial"/>
                <a:cs typeface="Arial"/>
              </a:rPr>
              <a:t>making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it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convenient for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OS</a:t>
            </a:r>
            <a:r>
              <a:rPr sz="3300" b="1" spc="-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startup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scripts.</a:t>
            </a:r>
            <a:endParaRPr sz="33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95"/>
              </a:spcBef>
            </a:pPr>
            <a:r>
              <a:rPr sz="3300" b="1" spc="-5" dirty="0">
                <a:latin typeface="Arial"/>
                <a:cs typeface="Arial"/>
              </a:rPr>
              <a:t>The</a:t>
            </a:r>
            <a:r>
              <a:rPr sz="3300" b="1" spc="237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executable</a:t>
            </a:r>
            <a:r>
              <a:rPr sz="3300" b="1" spc="237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path</a:t>
            </a:r>
            <a:r>
              <a:rPr sz="3300" b="1" spc="2370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is</a:t>
            </a:r>
            <a:r>
              <a:rPr sz="3300" b="1" spc="1170" dirty="0">
                <a:latin typeface="Arial"/>
                <a:cs typeface="Arial"/>
              </a:rPr>
              <a:t>  </a:t>
            </a:r>
            <a:r>
              <a:rPr sz="3300" b="1" i="1" spc="-5" dirty="0">
                <a:latin typeface="Arial"/>
                <a:cs typeface="Arial"/>
              </a:rPr>
              <a:t>/bin/dash</a:t>
            </a:r>
            <a:r>
              <a:rPr sz="3300" b="1" spc="-5" dirty="0">
                <a:latin typeface="Arial"/>
                <a:cs typeface="Arial"/>
              </a:rPr>
              <a:t>,</a:t>
            </a:r>
            <a:r>
              <a:rPr sz="3300" b="1" spc="1170" dirty="0">
                <a:latin typeface="Arial"/>
                <a:cs typeface="Arial"/>
              </a:rPr>
              <a:t> </a:t>
            </a:r>
            <a:r>
              <a:rPr sz="3300" b="1" spc="117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in</a:t>
            </a:r>
            <a:r>
              <a:rPr sz="3300" b="1" spc="1170" dirty="0">
                <a:latin typeface="Arial"/>
                <a:cs typeface="Arial"/>
              </a:rPr>
              <a:t>  </a:t>
            </a:r>
            <a:r>
              <a:rPr sz="3300" b="1" spc="-5" dirty="0">
                <a:latin typeface="Arial"/>
                <a:cs typeface="Arial"/>
              </a:rPr>
              <a:t>addition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to </a:t>
            </a:r>
            <a:r>
              <a:rPr sz="3300" b="1" i="1" spc="-5" dirty="0">
                <a:latin typeface="Arial"/>
                <a:cs typeface="Arial"/>
              </a:rPr>
              <a:t>/bin/sh </a:t>
            </a:r>
            <a:r>
              <a:rPr sz="3300" b="1" spc="-5" dirty="0">
                <a:latin typeface="Arial"/>
                <a:cs typeface="Arial"/>
              </a:rPr>
              <a:t>pointing to </a:t>
            </a:r>
            <a:r>
              <a:rPr sz="3300" b="1" i="1" spc="-5" dirty="0">
                <a:latin typeface="Arial"/>
                <a:cs typeface="Arial"/>
              </a:rPr>
              <a:t>/bin/dash </a:t>
            </a:r>
            <a:r>
              <a:rPr sz="3300" b="1" dirty="0">
                <a:latin typeface="Arial"/>
                <a:cs typeface="Arial"/>
              </a:rPr>
              <a:t>on Ubuntu and </a:t>
            </a:r>
            <a:r>
              <a:rPr sz="3300" b="1" spc="-5" dirty="0">
                <a:latin typeface="Arial"/>
                <a:cs typeface="Arial"/>
              </a:rPr>
              <a:t>Debian. 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The default and </a:t>
            </a:r>
            <a:r>
              <a:rPr sz="3300" b="1" dirty="0">
                <a:latin typeface="Arial"/>
                <a:cs typeface="Arial"/>
              </a:rPr>
              <a:t>root user prompt </a:t>
            </a:r>
            <a:r>
              <a:rPr sz="3300" b="1" spc="-5" dirty="0">
                <a:latin typeface="Arial"/>
                <a:cs typeface="Arial"/>
              </a:rPr>
              <a:t>is </a:t>
            </a:r>
            <a:r>
              <a:rPr sz="3300" b="1" dirty="0">
                <a:latin typeface="Arial"/>
                <a:cs typeface="Arial"/>
              </a:rPr>
              <a:t>the same </a:t>
            </a:r>
            <a:r>
              <a:rPr sz="3300" b="1" spc="-5" dirty="0">
                <a:latin typeface="Arial"/>
                <a:cs typeface="Arial"/>
              </a:rPr>
              <a:t>as in </a:t>
            </a:r>
            <a:r>
              <a:rPr sz="3300" b="1" dirty="0">
                <a:latin typeface="Arial"/>
                <a:cs typeface="Arial"/>
              </a:rPr>
              <a:t>the 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Bourne shell.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311277"/>
            <a:ext cx="10886821" cy="51606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4234"/>
            <a:ext cx="11313160" cy="57162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Dash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include:</a:t>
            </a:r>
            <a:endParaRPr sz="3600" dirty="0">
              <a:latin typeface="Arial"/>
              <a:cs typeface="Arial"/>
            </a:endParaRPr>
          </a:p>
          <a:p>
            <a:pPr marL="464820" marR="9525" indent="-452755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Execution </a:t>
            </a:r>
            <a:r>
              <a:rPr sz="3600" b="1" dirty="0">
                <a:latin typeface="Arial"/>
                <a:cs typeface="Arial"/>
              </a:rPr>
              <a:t>speeds </a:t>
            </a:r>
            <a:r>
              <a:rPr sz="3600" b="1" spc="-5" dirty="0">
                <a:latin typeface="Arial"/>
                <a:cs typeface="Arial"/>
              </a:rPr>
              <a:t>up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5" dirty="0">
                <a:latin typeface="Arial"/>
                <a:cs typeface="Arial"/>
              </a:rPr>
              <a:t>4x </a:t>
            </a:r>
            <a:r>
              <a:rPr sz="3600" b="1" spc="-5" dirty="0">
                <a:latin typeface="Arial"/>
                <a:cs typeface="Arial"/>
              </a:rPr>
              <a:t>faster </a:t>
            </a:r>
            <a:r>
              <a:rPr sz="3600" b="1" dirty="0">
                <a:latin typeface="Arial"/>
                <a:cs typeface="Arial"/>
              </a:rPr>
              <a:t>than </a:t>
            </a:r>
            <a:r>
              <a:rPr sz="3600" b="1" spc="-5" dirty="0">
                <a:latin typeface="Arial"/>
                <a:cs typeface="Arial"/>
              </a:rPr>
              <a:t>bash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other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shells.</a:t>
            </a:r>
            <a:endParaRPr sz="3600" dirty="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Requires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minimal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disk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space,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CPU,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RAM </a:t>
            </a:r>
            <a:r>
              <a:rPr sz="3600" b="1" dirty="0">
                <a:latin typeface="Arial"/>
                <a:cs typeface="Arial"/>
              </a:rPr>
              <a:t> compared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alternatives.</a:t>
            </a:r>
            <a:endParaRPr sz="36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main</a:t>
            </a:r>
            <a:r>
              <a:rPr sz="3600" b="1" dirty="0">
                <a:latin typeface="Arial"/>
                <a:cs typeface="Arial"/>
              </a:rPr>
              <a:t> drawback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that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dash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not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bash-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compatible. </a:t>
            </a:r>
            <a:r>
              <a:rPr sz="3600" b="1" dirty="0">
                <a:latin typeface="Arial"/>
                <a:cs typeface="Arial"/>
              </a:rPr>
              <a:t>The features </a:t>
            </a:r>
            <a:r>
              <a:rPr sz="3600" b="1" spc="-5" dirty="0">
                <a:latin typeface="Arial"/>
                <a:cs typeface="Arial"/>
              </a:rPr>
              <a:t>not </a:t>
            </a:r>
            <a:r>
              <a:rPr sz="3600" b="1" dirty="0">
                <a:latin typeface="Arial"/>
                <a:cs typeface="Arial"/>
              </a:rPr>
              <a:t>included in dash are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known</a:t>
            </a:r>
            <a:r>
              <a:rPr sz="3600" b="1" spc="1989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</a:t>
            </a:r>
            <a:r>
              <a:rPr sz="3600" b="1" spc="990" dirty="0">
                <a:latin typeface="Arial"/>
                <a:cs typeface="Arial"/>
              </a:rPr>
              <a:t> </a:t>
            </a:r>
            <a:r>
              <a:rPr sz="3600" b="1" spc="99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"bashisms."  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Therefore,  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bash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scripts</a:t>
            </a:r>
            <a:r>
              <a:rPr sz="3600" b="1" spc="7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require</a:t>
            </a:r>
            <a:r>
              <a:rPr sz="3600" b="1" spc="7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additional</a:t>
            </a:r>
            <a:r>
              <a:rPr sz="3600" b="1" spc="7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reworkings</a:t>
            </a:r>
            <a:r>
              <a:rPr sz="3600" b="1" spc="7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</a:t>
            </a:r>
            <a:r>
              <a:rPr sz="3600" b="1" spc="7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bashisms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run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successfully.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6168"/>
            <a:ext cx="11311890" cy="50984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4820" indent="-452755" algn="just">
              <a:lnSpc>
                <a:spcPct val="100000"/>
              </a:lnSpc>
              <a:spcBef>
                <a:spcPts val="484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5455" algn="l"/>
              </a:tabLst>
            </a:pP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6.</a:t>
            </a:r>
            <a:r>
              <a:rPr sz="35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Bourne</a:t>
            </a:r>
            <a:r>
              <a:rPr sz="3500" b="1" spc="-15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Again</a:t>
            </a:r>
            <a:r>
              <a:rPr sz="3500" b="1" spc="-25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Shell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 (bash)</a:t>
            </a:r>
            <a:endParaRPr sz="35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9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Bourne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Again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shell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Unix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dirty="0">
                <a:latin typeface="Arial"/>
                <a:cs typeface="Arial"/>
              </a:rPr>
              <a:t> and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 language </a:t>
            </a:r>
            <a:r>
              <a:rPr sz="3600" b="1" dirty="0">
                <a:latin typeface="Arial"/>
                <a:cs typeface="Arial"/>
              </a:rPr>
              <a:t>created </a:t>
            </a:r>
            <a:r>
              <a:rPr sz="3600" b="1" spc="-5" dirty="0">
                <a:latin typeface="Arial"/>
                <a:cs typeface="Arial"/>
              </a:rPr>
              <a:t>as an extension of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Bourne shell (sh) in 1989. The shell </a:t>
            </a:r>
            <a:r>
              <a:rPr sz="3600" b="1" dirty="0">
                <a:latin typeface="Arial"/>
                <a:cs typeface="Arial"/>
              </a:rPr>
              <a:t>program </a:t>
            </a:r>
            <a:r>
              <a:rPr sz="3600" b="1" spc="-5" dirty="0">
                <a:latin typeface="Arial"/>
                <a:cs typeface="Arial"/>
              </a:rPr>
              <a:t>is the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default </a:t>
            </a:r>
            <a:r>
              <a:rPr sz="3600" b="1" dirty="0">
                <a:latin typeface="Arial"/>
                <a:cs typeface="Arial"/>
              </a:rPr>
              <a:t>login shell for many </a:t>
            </a:r>
            <a:r>
              <a:rPr sz="3600" b="1" spc="-5" dirty="0">
                <a:latin typeface="Arial"/>
                <a:cs typeface="Arial"/>
              </a:rPr>
              <a:t>Linux distributions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earlier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versions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macOS.</a:t>
            </a:r>
            <a:endParaRPr sz="36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05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4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shell</a:t>
            </a:r>
            <a:r>
              <a:rPr sz="3600" b="1" spc="3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name</a:t>
            </a:r>
            <a:r>
              <a:rPr sz="3600" b="1" spc="4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shortens</a:t>
            </a:r>
            <a:r>
              <a:rPr sz="3600" b="1" spc="3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3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bash,</a:t>
            </a:r>
            <a:r>
              <a:rPr sz="3600" b="1" spc="4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4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3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location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 /bin/bash. Like the Bourne shell, the bash </a:t>
            </a:r>
            <a:r>
              <a:rPr sz="3600" b="1" dirty="0">
                <a:latin typeface="Arial"/>
                <a:cs typeface="Arial"/>
              </a:rPr>
              <a:t>prompt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$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5" dirty="0">
                <a:latin typeface="Arial"/>
                <a:cs typeface="Arial"/>
              </a:rPr>
              <a:t> regular </a:t>
            </a:r>
            <a:r>
              <a:rPr sz="3600" b="1" dirty="0">
                <a:latin typeface="Arial"/>
                <a:cs typeface="Arial"/>
              </a:rPr>
              <a:t>user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#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-5" dirty="0">
                <a:latin typeface="Arial"/>
                <a:cs typeface="Arial"/>
              </a:rPr>
              <a:t> root.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0D6926-5345-FAD2-C01D-FDE42326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2107"/>
            <a:ext cx="4462659" cy="89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DFD52-E2F6-2243-6FEC-0C0DBDFC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33981"/>
            <a:ext cx="3273836" cy="390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337E26-50ED-4C01-63D6-B4F0A408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093691"/>
            <a:ext cx="6986622" cy="6706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44526"/>
            <a:ext cx="11310620" cy="526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27785" algn="l"/>
                <a:tab pos="3862704" algn="l"/>
                <a:tab pos="5836285" algn="l"/>
                <a:tab pos="6743065" algn="l"/>
                <a:tab pos="8209280" algn="l"/>
                <a:tab pos="8814435" algn="l"/>
                <a:tab pos="9697085" algn="l"/>
              </a:tabLst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Bash	intro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	found	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	th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Bourne 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shell,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which</a:t>
            </a:r>
            <a:r>
              <a:rPr sz="36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include: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Brace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expansion.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Command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completion.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Basic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debugging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5" dirty="0">
                <a:latin typeface="Arial"/>
                <a:cs typeface="Arial"/>
              </a:rPr>
              <a:t> signal handling.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Command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history.</a:t>
            </a:r>
            <a:endParaRPr sz="3600" dirty="0">
              <a:latin typeface="Arial"/>
              <a:cs typeface="Arial"/>
            </a:endParaRPr>
          </a:p>
          <a:p>
            <a:pPr marL="464820" marR="181737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Conditional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commands,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such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as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bash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if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bash</a:t>
            </a:r>
            <a:r>
              <a:rPr sz="3600" b="1" dirty="0">
                <a:latin typeface="Arial"/>
                <a:cs typeface="Arial"/>
              </a:rPr>
              <a:t> case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statements.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Heredoc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support.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96168"/>
            <a:ext cx="11312525" cy="50482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4820" indent="-452755" algn="just">
              <a:lnSpc>
                <a:spcPct val="100000"/>
              </a:lnSpc>
              <a:spcBef>
                <a:spcPts val="484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465455" algn="l"/>
              </a:tabLst>
            </a:pPr>
            <a:r>
              <a:rPr sz="3500" b="1" dirty="0">
                <a:solidFill>
                  <a:srgbClr val="A9432B"/>
                </a:solidFill>
                <a:latin typeface="Arial"/>
                <a:cs typeface="Arial"/>
              </a:rPr>
              <a:t>7.</a:t>
            </a:r>
            <a:r>
              <a:rPr sz="3500" b="1" spc="-10" dirty="0">
                <a:solidFill>
                  <a:srgbClr val="A9432B"/>
                </a:solidFill>
                <a:latin typeface="Arial"/>
                <a:cs typeface="Arial"/>
              </a:rPr>
              <a:t> </a:t>
            </a:r>
            <a:r>
              <a:rPr lang="en-IN" sz="3500" b="1" spc="-10" dirty="0">
                <a:solidFill>
                  <a:srgbClr val="A9432B"/>
                </a:solidFill>
                <a:latin typeface="Arial"/>
                <a:cs typeface="Arial"/>
              </a:rPr>
              <a:t>Z shell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(</a:t>
            </a:r>
            <a:r>
              <a:rPr lang="en-IN" sz="3500" b="1" spc="-5" dirty="0">
                <a:solidFill>
                  <a:srgbClr val="A9432B"/>
                </a:solidFill>
                <a:latin typeface="Arial"/>
                <a:cs typeface="Arial"/>
              </a:rPr>
              <a:t>z</a:t>
            </a:r>
            <a:r>
              <a:rPr sz="3500" b="1" spc="-5" dirty="0" err="1">
                <a:solidFill>
                  <a:srgbClr val="A9432B"/>
                </a:solidFill>
                <a:latin typeface="Arial"/>
                <a:cs typeface="Arial"/>
              </a:rPr>
              <a:t>sh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)</a:t>
            </a:r>
            <a:endParaRPr sz="35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9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Z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(zsh)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Unix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dirty="0">
                <a:latin typeface="Arial"/>
                <a:cs typeface="Arial"/>
              </a:rPr>
              <a:t> created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extension for the Bourne shell </a:t>
            </a:r>
            <a:r>
              <a:rPr sz="3600" b="1" dirty="0">
                <a:latin typeface="Arial"/>
                <a:cs typeface="Arial"/>
              </a:rPr>
              <a:t>in </a:t>
            </a:r>
            <a:r>
              <a:rPr sz="3600" b="1" spc="-5" dirty="0">
                <a:latin typeface="Arial"/>
                <a:cs typeface="Arial"/>
              </a:rPr>
              <a:t>the early 1990s.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feature-rich </a:t>
            </a:r>
            <a:r>
              <a:rPr sz="3600" b="1" dirty="0">
                <a:latin typeface="Arial"/>
                <a:cs typeface="Arial"/>
              </a:rPr>
              <a:t>shell borrows </a:t>
            </a:r>
            <a:r>
              <a:rPr sz="3600" b="1" spc="-5" dirty="0">
                <a:latin typeface="Arial"/>
                <a:cs typeface="Arial"/>
              </a:rPr>
              <a:t>ideas from ksh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tcsh to create a </a:t>
            </a:r>
            <a:r>
              <a:rPr sz="3600" b="1" spc="-5" dirty="0">
                <a:latin typeface="Arial"/>
                <a:cs typeface="Arial"/>
              </a:rPr>
              <a:t>well-built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usable alternative.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5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executable</a:t>
            </a:r>
            <a:r>
              <a:rPr sz="3600" b="1" spc="5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location</a:t>
            </a:r>
            <a:r>
              <a:rPr sz="3600" b="1" spc="5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5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</a:t>
            </a:r>
            <a:r>
              <a:rPr sz="3600" b="1" spc="535" dirty="0">
                <a:latin typeface="Arial"/>
                <a:cs typeface="Arial"/>
              </a:rPr>
              <a:t> </a:t>
            </a:r>
            <a:r>
              <a:rPr sz="3600" b="1" i="1" spc="-5" dirty="0">
                <a:latin typeface="Arial"/>
                <a:cs typeface="Arial"/>
              </a:rPr>
              <a:t>/bin/zsh</a:t>
            </a:r>
            <a:r>
              <a:rPr sz="3600" b="1" spc="-5" dirty="0">
                <a:latin typeface="Arial"/>
                <a:cs typeface="Arial"/>
              </a:rPr>
              <a:t>.</a:t>
            </a:r>
            <a:r>
              <a:rPr sz="3600" b="1" spc="5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5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prompt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user@hostname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location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%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10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regular</a:t>
            </a:r>
            <a:r>
              <a:rPr sz="3600" b="1" spc="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users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and hostname# for the root </a:t>
            </a:r>
            <a:r>
              <a:rPr sz="3600" b="1" spc="-40" dirty="0">
                <a:latin typeface="Arial"/>
                <a:cs typeface="Arial"/>
              </a:rPr>
              <a:t>user.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Z </a:t>
            </a:r>
            <a:r>
              <a:rPr sz="3600" b="1" spc="-5" dirty="0">
                <a:latin typeface="Arial"/>
                <a:cs typeface="Arial"/>
              </a:rPr>
              <a:t>shell </a:t>
            </a:r>
            <a:r>
              <a:rPr sz="3600" b="1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default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shell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of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Kali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Linux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Mac</a:t>
            </a:r>
            <a:r>
              <a:rPr sz="3600" b="1" spc="-5" dirty="0">
                <a:latin typeface="Arial"/>
                <a:cs typeface="Arial"/>
              </a:rPr>
              <a:t> OS.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311277"/>
            <a:ext cx="10785221" cy="48703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234"/>
            <a:ext cx="11310620" cy="5320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added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zsh</a:t>
            </a:r>
            <a:r>
              <a:rPr sz="36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Shared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history</a:t>
            </a:r>
            <a:r>
              <a:rPr sz="3600" b="1" dirty="0">
                <a:latin typeface="Arial"/>
                <a:cs typeface="Arial"/>
              </a:rPr>
              <a:t> among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running</a:t>
            </a:r>
            <a:r>
              <a:rPr sz="3600" b="1" spc="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 sessions.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Improved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array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variable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handling.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Spelling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corrections </a:t>
            </a:r>
            <a:r>
              <a:rPr sz="3600" b="1" spc="-5" dirty="0">
                <a:latin typeface="Arial"/>
                <a:cs typeface="Arial"/>
              </a:rPr>
              <a:t>and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name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autofill.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35" dirty="0">
                <a:latin typeface="Arial"/>
                <a:cs typeface="Arial"/>
              </a:rPr>
              <a:t>Various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compatibility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modes.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Extensibility </a:t>
            </a:r>
            <a:r>
              <a:rPr sz="3600" b="1" dirty="0">
                <a:latin typeface="Arial"/>
                <a:cs typeface="Arial"/>
              </a:rPr>
              <a:t>through</a:t>
            </a:r>
            <a:r>
              <a:rPr sz="3600" b="1" spc="-5" dirty="0">
                <a:latin typeface="Arial"/>
                <a:cs typeface="Arial"/>
              </a:rPr>
              <a:t> plugins.</a:t>
            </a: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14"/>
              </a:spcBef>
            </a:pP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shell </a:t>
            </a:r>
            <a:r>
              <a:rPr sz="3600" b="1" spc="-5" dirty="0">
                <a:latin typeface="Arial"/>
                <a:cs typeface="Arial"/>
              </a:rPr>
              <a:t>is highly configurable </a:t>
            </a:r>
            <a:r>
              <a:rPr sz="3600" b="1" dirty="0">
                <a:latin typeface="Arial"/>
                <a:cs typeface="Arial"/>
              </a:rPr>
              <a:t>and customizable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due</a:t>
            </a:r>
            <a:r>
              <a:rPr sz="3600" b="1" spc="99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100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99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community-driven</a:t>
            </a:r>
            <a:r>
              <a:rPr sz="3600" b="1" spc="99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support</a:t>
            </a:r>
            <a:r>
              <a:rPr sz="3600" b="1" spc="1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through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Oh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My </a:t>
            </a:r>
            <a:r>
              <a:rPr sz="3600" b="1" dirty="0">
                <a:latin typeface="Arial"/>
                <a:cs typeface="Arial"/>
              </a:rPr>
              <a:t>Zsh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framework.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96168"/>
            <a:ext cx="11387455" cy="4498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02920" indent="-452755" algn="just">
              <a:lnSpc>
                <a:spcPct val="100000"/>
              </a:lnSpc>
              <a:spcBef>
                <a:spcPts val="484"/>
              </a:spcBef>
              <a:buClr>
                <a:srgbClr val="D16248"/>
              </a:buClr>
              <a:buSzPct val="67142"/>
              <a:buFont typeface="Wingdings"/>
              <a:buChar char=""/>
              <a:tabLst>
                <a:tab pos="503555" algn="l"/>
              </a:tabLst>
            </a:pP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8 </a:t>
            </a:r>
            <a:r>
              <a:rPr lang="en-IN" sz="3500" b="1" spc="-5" dirty="0">
                <a:solidFill>
                  <a:srgbClr val="A9432B"/>
                </a:solidFill>
                <a:latin typeface="Arial"/>
                <a:cs typeface="Arial"/>
              </a:rPr>
              <a:t>. Friendly Interactive Shell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(</a:t>
            </a:r>
            <a:r>
              <a:rPr lang="en-IN" sz="3500" b="1" spc="-5" dirty="0">
                <a:solidFill>
                  <a:srgbClr val="A9432B"/>
                </a:solidFill>
                <a:latin typeface="Arial"/>
                <a:cs typeface="Arial"/>
              </a:rPr>
              <a:t>fi</a:t>
            </a:r>
            <a:r>
              <a:rPr sz="3500" b="1" spc="-5" dirty="0" err="1">
                <a:solidFill>
                  <a:srgbClr val="A9432B"/>
                </a:solidFill>
                <a:latin typeface="Arial"/>
                <a:cs typeface="Arial"/>
              </a:rPr>
              <a:t>sh</a:t>
            </a:r>
            <a:r>
              <a:rPr sz="3500" b="1" spc="-5" dirty="0">
                <a:solidFill>
                  <a:srgbClr val="A9432B"/>
                </a:solidFill>
                <a:latin typeface="Arial"/>
                <a:cs typeface="Arial"/>
              </a:rPr>
              <a:t>)</a:t>
            </a:r>
            <a:endParaRPr sz="3500" dirty="0">
              <a:latin typeface="Arial"/>
              <a:cs typeface="Arial"/>
            </a:endParaRPr>
          </a:p>
          <a:p>
            <a:pPr marL="50800" marR="43180" algn="just">
              <a:lnSpc>
                <a:spcPct val="100000"/>
              </a:lnSpc>
              <a:spcBef>
                <a:spcPts val="390"/>
              </a:spcBef>
            </a:pPr>
            <a:r>
              <a:rPr sz="3600" b="1" spc="-5" dirty="0">
                <a:latin typeface="Arial"/>
                <a:cs typeface="Arial"/>
              </a:rPr>
              <a:t>The Friendly Interactive </a:t>
            </a:r>
            <a:r>
              <a:rPr sz="3600" b="1" dirty="0">
                <a:latin typeface="Arial"/>
                <a:cs typeface="Arial"/>
              </a:rPr>
              <a:t>Shell (fish) </a:t>
            </a:r>
            <a:r>
              <a:rPr sz="3600" b="1" spc="-5" dirty="0">
                <a:latin typeface="Arial"/>
                <a:cs typeface="Arial"/>
              </a:rPr>
              <a:t>is a Unix shell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released in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mid-2000s </a:t>
            </a:r>
            <a:r>
              <a:rPr sz="3600" b="1" dirty="0">
                <a:latin typeface="Arial"/>
                <a:cs typeface="Arial"/>
              </a:rPr>
              <a:t>with </a:t>
            </a:r>
            <a:r>
              <a:rPr sz="3600" b="1" spc="-5" dirty="0">
                <a:latin typeface="Arial"/>
                <a:cs typeface="Arial"/>
              </a:rPr>
              <a:t>a focus on </a:t>
            </a:r>
            <a:r>
              <a:rPr sz="3600" b="1" spc="-30" dirty="0">
                <a:latin typeface="Arial"/>
                <a:cs typeface="Arial"/>
              </a:rPr>
              <a:t>usability. 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feature-rich </a:t>
            </a:r>
            <a:r>
              <a:rPr sz="3600" b="1" dirty="0">
                <a:latin typeface="Arial"/>
                <a:cs typeface="Arial"/>
              </a:rPr>
              <a:t>shell </a:t>
            </a:r>
            <a:r>
              <a:rPr sz="3600" b="1" spc="-5" dirty="0">
                <a:latin typeface="Arial"/>
                <a:cs typeface="Arial"/>
              </a:rPr>
              <a:t>does not require </a:t>
            </a:r>
            <a:r>
              <a:rPr sz="3600" b="1" dirty="0">
                <a:latin typeface="Arial"/>
                <a:cs typeface="Arial"/>
              </a:rPr>
              <a:t>additional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configuration, </a:t>
            </a:r>
            <a:r>
              <a:rPr sz="3600" b="1" spc="-5" dirty="0">
                <a:latin typeface="Arial"/>
                <a:cs typeface="Arial"/>
              </a:rPr>
              <a:t>which </a:t>
            </a:r>
            <a:r>
              <a:rPr sz="3600" b="1" dirty="0">
                <a:latin typeface="Arial"/>
                <a:cs typeface="Arial"/>
              </a:rPr>
              <a:t>makes </a:t>
            </a:r>
            <a:r>
              <a:rPr sz="3600" b="1" spc="-5" dirty="0">
                <a:latin typeface="Arial"/>
                <a:cs typeface="Arial"/>
              </a:rPr>
              <a:t>it user-friendly </a:t>
            </a:r>
            <a:r>
              <a:rPr sz="3600" b="1" dirty="0">
                <a:latin typeface="Arial"/>
                <a:cs typeface="Arial"/>
              </a:rPr>
              <a:t>from the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star</a:t>
            </a:r>
            <a:r>
              <a:rPr sz="3600" b="1" spc="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. </a:t>
            </a:r>
            <a:r>
              <a:rPr sz="3600" b="1" spc="-1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</a:t>
            </a:r>
            <a:r>
              <a:rPr sz="3600" b="1" dirty="0">
                <a:latin typeface="Arial"/>
                <a:cs typeface="Arial"/>
              </a:rPr>
              <a:t>e 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dirty="0" err="1">
                <a:latin typeface="Arial"/>
                <a:cs typeface="Arial"/>
              </a:rPr>
              <a:t>d</a:t>
            </a:r>
            <a:r>
              <a:rPr sz="3600" b="1" spc="-1939" dirty="0" err="1">
                <a:latin typeface="Arial"/>
                <a:cs typeface="Arial"/>
              </a:rPr>
              <a:t>e</a:t>
            </a:r>
            <a:r>
              <a:rPr sz="1650" b="1" baseline="-10101" dirty="0" err="1">
                <a:latin typeface="Times New Roman"/>
                <a:cs typeface="Times New Roman"/>
              </a:rPr>
              <a:t>F</a:t>
            </a:r>
            <a:r>
              <a:rPr sz="1650" b="1" spc="-67" baseline="-10101" dirty="0" err="1">
                <a:latin typeface="Times New Roman"/>
                <a:cs typeface="Times New Roman"/>
              </a:rPr>
              <a:t>r</a:t>
            </a:r>
            <a:r>
              <a:rPr sz="1650" b="1" spc="-15" baseline="-10101" dirty="0" err="1">
                <a:latin typeface="Times New Roman"/>
                <a:cs typeface="Times New Roman"/>
              </a:rPr>
              <a:t>i</a:t>
            </a:r>
            <a:r>
              <a:rPr sz="1650" b="1" spc="30" baseline="-10101" dirty="0" err="1">
                <a:latin typeface="Times New Roman"/>
                <a:cs typeface="Times New Roman"/>
              </a:rPr>
              <a:t>e</a:t>
            </a:r>
            <a:r>
              <a:rPr sz="3600" b="1" spc="-1120" dirty="0" err="1">
                <a:latin typeface="Arial"/>
                <a:cs typeface="Arial"/>
              </a:rPr>
              <a:t>f</a:t>
            </a:r>
            <a:r>
              <a:rPr sz="1650" b="1" spc="-22" baseline="-10101" dirty="0" err="1">
                <a:latin typeface="Times New Roman"/>
                <a:cs typeface="Times New Roman"/>
              </a:rPr>
              <a:t>n</a:t>
            </a:r>
            <a:r>
              <a:rPr sz="1650" b="1" spc="-150" baseline="-10101" dirty="0" err="1">
                <a:latin typeface="Times New Roman"/>
                <a:cs typeface="Times New Roman"/>
              </a:rPr>
              <a:t>d</a:t>
            </a:r>
            <a:r>
              <a:rPr sz="3600" b="1" spc="-1925" dirty="0" err="1">
                <a:latin typeface="Arial"/>
                <a:cs typeface="Arial"/>
              </a:rPr>
              <a:t>a</a:t>
            </a:r>
            <a:r>
              <a:rPr lang="en-IN" sz="1650" b="1" spc="-15" baseline="-10101" dirty="0" err="1">
                <a:latin typeface="Times New Roman"/>
                <a:cs typeface="Times New Roman"/>
              </a:rPr>
              <a:t>l</a:t>
            </a:r>
            <a:r>
              <a:rPr lang="en-IN" sz="1650" b="1" spc="44" baseline="-10101" dirty="0" err="1">
                <a:latin typeface="Times New Roman"/>
                <a:cs typeface="Times New Roman"/>
              </a:rPr>
              <a:t>y</a:t>
            </a:r>
            <a:r>
              <a:rPr lang="en-IN" sz="1650" b="1" spc="-165" baseline="-10101" dirty="0">
                <a:latin typeface="Times New Roman"/>
                <a:cs typeface="Times New Roman"/>
              </a:rPr>
              <a:t> </a:t>
            </a:r>
            <a:r>
              <a:rPr lang="en-IN" sz="1650" b="1" spc="30" baseline="-10101" dirty="0" err="1">
                <a:latin typeface="Times New Roman"/>
                <a:cs typeface="Times New Roman"/>
              </a:rPr>
              <a:t>I</a:t>
            </a:r>
            <a:r>
              <a:rPr lang="en-IN" sz="1650" b="1" spc="-292" baseline="-10101" dirty="0" err="1">
                <a:latin typeface="Times New Roman"/>
                <a:cs typeface="Times New Roman"/>
              </a:rPr>
              <a:t>n</a:t>
            </a:r>
            <a:r>
              <a:rPr lang="en-IN" sz="3600" b="1" spc="-2025" dirty="0" err="1">
                <a:latin typeface="Arial"/>
                <a:cs typeface="Arial"/>
              </a:rPr>
              <a:t>u</a:t>
            </a:r>
            <a:r>
              <a:rPr lang="en-IN" sz="1650" b="1" spc="7" baseline="-10101" dirty="0" err="1">
                <a:latin typeface="Times New Roman"/>
                <a:cs typeface="Times New Roman"/>
              </a:rPr>
              <a:t>t</a:t>
            </a:r>
            <a:r>
              <a:rPr lang="en-IN" sz="1650" b="1" spc="157" baseline="-10101" dirty="0" err="1">
                <a:latin typeface="Times New Roman"/>
                <a:cs typeface="Times New Roman"/>
              </a:rPr>
              <a:t>e</a:t>
            </a:r>
            <a:r>
              <a:rPr lang="en-IN" sz="1650" b="1" spc="-67" baseline="-10101" dirty="0" err="1">
                <a:latin typeface="Times New Roman"/>
                <a:cs typeface="Times New Roman"/>
              </a:rPr>
              <a:t>r</a:t>
            </a:r>
            <a:r>
              <a:rPr lang="en-IN" sz="1650" b="1" spc="-44" baseline="-10101" dirty="0" err="1">
                <a:latin typeface="Times New Roman"/>
                <a:cs typeface="Times New Roman"/>
              </a:rPr>
              <a:t>a</a:t>
            </a:r>
            <a:r>
              <a:rPr lang="en-IN" sz="1650" b="1" spc="-630" baseline="-10101" dirty="0" err="1">
                <a:latin typeface="Times New Roman"/>
                <a:cs typeface="Times New Roman"/>
              </a:rPr>
              <a:t>c</a:t>
            </a:r>
            <a:r>
              <a:rPr lang="en-IN" sz="3600" b="1" spc="-555" dirty="0" err="1">
                <a:latin typeface="Arial"/>
                <a:cs typeface="Arial"/>
              </a:rPr>
              <a:t>l</a:t>
            </a:r>
            <a:r>
              <a:rPr lang="en-IN" sz="1650" b="1" spc="7" baseline="-10101" dirty="0" err="1">
                <a:latin typeface="Times New Roman"/>
                <a:cs typeface="Times New Roman"/>
              </a:rPr>
              <a:t>t</a:t>
            </a:r>
            <a:r>
              <a:rPr lang="en-IN" sz="1650" b="1" spc="-202" baseline="-10101" dirty="0" err="1">
                <a:latin typeface="Times New Roman"/>
                <a:cs typeface="Times New Roman"/>
              </a:rPr>
              <a:t>i</a:t>
            </a:r>
            <a:r>
              <a:rPr lang="en-IN" sz="3600" b="1" spc="-1080" dirty="0" err="1">
                <a:latin typeface="Arial"/>
                <a:cs typeface="Arial"/>
              </a:rPr>
              <a:t>t</a:t>
            </a:r>
            <a:r>
              <a:rPr lang="en-IN" sz="1650" b="1" spc="67" baseline="-10101" dirty="0" err="1">
                <a:latin typeface="Times New Roman"/>
                <a:cs typeface="Times New Roman"/>
              </a:rPr>
              <a:t>v</a:t>
            </a:r>
            <a:r>
              <a:rPr lang="en-IN" sz="1650" b="1" spc="37" baseline="-10101" dirty="0" err="1">
                <a:latin typeface="Times New Roman"/>
                <a:cs typeface="Times New Roman"/>
              </a:rPr>
              <a:t>e</a:t>
            </a:r>
            <a:r>
              <a:rPr lang="en-IN" sz="1650" b="1" spc="44" baseline="-10101" dirty="0">
                <a:latin typeface="Times New Roman"/>
                <a:cs typeface="Times New Roman"/>
              </a:rPr>
              <a:t> </a:t>
            </a:r>
            <a:r>
              <a:rPr sz="1650" b="1" spc="-22" baseline="-10101" dirty="0" err="1">
                <a:latin typeface="Times New Roman"/>
                <a:cs typeface="Times New Roman"/>
              </a:rPr>
              <a:t>Sh</a:t>
            </a:r>
            <a:r>
              <a:rPr sz="1650" b="1" spc="-240" baseline="-10101" dirty="0" err="1">
                <a:latin typeface="Times New Roman"/>
                <a:cs typeface="Times New Roman"/>
              </a:rPr>
              <a:t>e</a:t>
            </a:r>
            <a:r>
              <a:rPr sz="3600" b="1" spc="-1820" dirty="0" err="1">
                <a:latin typeface="Arial"/>
                <a:cs typeface="Arial"/>
              </a:rPr>
              <a:t>e</a:t>
            </a:r>
            <a:r>
              <a:rPr sz="1650" b="1" spc="-15" baseline="-10101" dirty="0" err="1">
                <a:latin typeface="Times New Roman"/>
                <a:cs typeface="Times New Roman"/>
              </a:rPr>
              <a:t>l</a:t>
            </a:r>
            <a:r>
              <a:rPr sz="1650" b="1" spc="22" baseline="-10101" dirty="0" err="1">
                <a:latin typeface="Times New Roman"/>
                <a:cs typeface="Times New Roman"/>
              </a:rPr>
              <a:t>l</a:t>
            </a:r>
            <a:r>
              <a:rPr sz="1650" b="1" spc="-112" baseline="-10101" dirty="0">
                <a:latin typeface="Times New Roman"/>
                <a:cs typeface="Times New Roman"/>
              </a:rPr>
              <a:t> </a:t>
            </a:r>
            <a:r>
              <a:rPr sz="1650" b="1" spc="7" baseline="-10101" dirty="0">
                <a:latin typeface="Times New Roman"/>
                <a:cs typeface="Times New Roman"/>
              </a:rPr>
              <a:t>(</a:t>
            </a:r>
            <a:r>
              <a:rPr sz="1650" b="1" spc="-104" baseline="-10101" dirty="0">
                <a:latin typeface="Times New Roman"/>
                <a:cs typeface="Times New Roman"/>
              </a:rPr>
              <a:t>f</a:t>
            </a:r>
            <a:r>
              <a:rPr sz="1650" b="1" spc="-15" baseline="-10101" dirty="0">
                <a:latin typeface="Times New Roman"/>
                <a:cs typeface="Times New Roman"/>
              </a:rPr>
              <a:t>i</a:t>
            </a:r>
            <a:r>
              <a:rPr sz="1650" b="1" spc="-622" baseline="-10101" dirty="0">
                <a:latin typeface="Times New Roman"/>
                <a:cs typeface="Times New Roman"/>
              </a:rPr>
              <a:t>s</a:t>
            </a:r>
            <a:r>
              <a:rPr sz="3600" b="1" spc="-1500" dirty="0">
                <a:latin typeface="Arial"/>
                <a:cs typeface="Arial"/>
              </a:rPr>
              <a:t>x</a:t>
            </a:r>
            <a:r>
              <a:rPr sz="1650" b="1" spc="-22" baseline="-10101" dirty="0">
                <a:latin typeface="Times New Roman"/>
                <a:cs typeface="Times New Roman"/>
              </a:rPr>
              <a:t>h</a:t>
            </a:r>
            <a:r>
              <a:rPr sz="1650" b="1" spc="30" baseline="-10101" dirty="0">
                <a:latin typeface="Times New Roman"/>
                <a:cs typeface="Times New Roman"/>
              </a:rPr>
              <a:t>)</a:t>
            </a:r>
            <a:r>
              <a:rPr sz="1650" b="1" baseline="-10101" dirty="0">
                <a:latin typeface="Times New Roman"/>
                <a:cs typeface="Times New Roman"/>
              </a:rPr>
              <a:t> </a:t>
            </a:r>
            <a:r>
              <a:rPr sz="1650" b="1" spc="-67" baseline="-10101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ecutab</a:t>
            </a:r>
            <a:r>
              <a:rPr sz="3600" b="1" spc="-20" dirty="0">
                <a:latin typeface="Arial"/>
                <a:cs typeface="Arial"/>
              </a:rPr>
              <a:t>l</a:t>
            </a:r>
            <a:r>
              <a:rPr sz="3600" b="1" spc="-5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</a:t>
            </a:r>
            <a:r>
              <a:rPr sz="3600" b="1" dirty="0">
                <a:latin typeface="Arial"/>
                <a:cs typeface="Arial"/>
              </a:rPr>
              <a:t>ath 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</a:t>
            </a:r>
            <a:r>
              <a:rPr sz="3600" b="1" spc="-5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i="1" spc="-5" dirty="0">
                <a:latin typeface="Arial"/>
                <a:cs typeface="Arial"/>
              </a:rPr>
              <a:t>/us</a:t>
            </a:r>
            <a:r>
              <a:rPr sz="3600" b="1" i="1" dirty="0">
                <a:latin typeface="Arial"/>
                <a:cs typeface="Arial"/>
              </a:rPr>
              <a:t>r/bin/f</a:t>
            </a:r>
            <a:r>
              <a:rPr sz="3600" b="1" i="1" spc="-15" dirty="0">
                <a:latin typeface="Arial"/>
                <a:cs typeface="Arial"/>
              </a:rPr>
              <a:t>i</a:t>
            </a:r>
            <a:r>
              <a:rPr sz="3600" b="1" i="1" spc="-5" dirty="0">
                <a:latin typeface="Arial"/>
                <a:cs typeface="Arial"/>
              </a:rPr>
              <a:t>sh</a:t>
            </a:r>
            <a:r>
              <a:rPr sz="3600" b="1" dirty="0">
                <a:latin typeface="Arial"/>
                <a:cs typeface="Arial"/>
              </a:rPr>
              <a:t>. 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user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prompt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dirty="0">
                <a:latin typeface="Arial"/>
                <a:cs typeface="Arial"/>
              </a:rPr>
              <a:t> user@hostname</a:t>
            </a:r>
            <a:r>
              <a:rPr sz="3600" b="1" spc="10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location&gt;,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while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root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prompt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 root@hostname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location#.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43002"/>
            <a:ext cx="1132141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tutorial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for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scripting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explains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both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fundamental </a:t>
            </a:r>
            <a:r>
              <a:rPr sz="3600" b="1" spc="-5" dirty="0">
                <a:latin typeface="Arial"/>
                <a:cs typeface="Arial"/>
              </a:rPr>
              <a:t>and more complex ideas. </a:t>
            </a:r>
            <a:r>
              <a:rPr sz="3600" b="1" dirty="0">
                <a:latin typeface="Arial"/>
                <a:cs typeface="Arial"/>
              </a:rPr>
              <a:t>Our training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on </a:t>
            </a:r>
            <a:r>
              <a:rPr sz="3600" b="1" dirty="0">
                <a:latin typeface="Arial"/>
                <a:cs typeface="Arial"/>
              </a:rPr>
              <a:t>shell </a:t>
            </a:r>
            <a:r>
              <a:rPr sz="3600" b="1" spc="-5" dirty="0">
                <a:latin typeface="Arial"/>
                <a:cs typeface="Arial"/>
              </a:rPr>
              <a:t>scripting is intended </a:t>
            </a:r>
            <a:r>
              <a:rPr sz="3600" b="1" dirty="0">
                <a:latin typeface="Arial"/>
                <a:cs typeface="Arial"/>
              </a:rPr>
              <a:t>for both experts 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beginners.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dirty="0">
                <a:latin typeface="Arial"/>
                <a:cs typeface="Arial"/>
              </a:rPr>
              <a:t> open-source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operating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system</a:t>
            </a:r>
            <a:r>
              <a:rPr sz="3600" b="1" dirty="0">
                <a:latin typeface="Arial"/>
                <a:cs typeface="Arial"/>
              </a:rPr>
              <a:t> is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spc="6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Scripting.</a:t>
            </a:r>
            <a:r>
              <a:rPr sz="3600" b="1" spc="6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Our</a:t>
            </a:r>
            <a:r>
              <a:rPr sz="3600" b="1" spc="6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Shell</a:t>
            </a:r>
            <a:r>
              <a:rPr sz="3600" b="1" spc="6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Scripting</a:t>
            </a:r>
            <a:r>
              <a:rPr sz="3600" b="1" spc="68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lesson</a:t>
            </a:r>
            <a:r>
              <a:rPr sz="3600" b="1" spc="6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2886836"/>
            <a:ext cx="4575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805" algn="l"/>
              </a:tabLst>
            </a:pPr>
            <a:r>
              <a:rPr sz="3600" b="1" spc="-5" dirty="0">
                <a:latin typeface="Arial"/>
                <a:cs typeface="Arial"/>
              </a:rPr>
              <a:t>all	scriptin</a:t>
            </a:r>
            <a:r>
              <a:rPr sz="3600" b="1" dirty="0">
                <a:latin typeface="Arial"/>
                <a:cs typeface="Arial"/>
              </a:rPr>
              <a:t>g</a:t>
            </a:r>
            <a:r>
              <a:rPr sz="3600" b="1" spc="-5" dirty="0">
                <a:latin typeface="Arial"/>
                <a:cs typeface="Arial"/>
              </a:rPr>
              <a:t>-related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470" y="2886836"/>
            <a:ext cx="70173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09515">
              <a:lnSpc>
                <a:spcPct val="100000"/>
              </a:lnSpc>
              <a:spcBef>
                <a:spcPts val="100"/>
              </a:spcBef>
              <a:tabLst>
                <a:tab pos="3280410" algn="l"/>
                <a:tab pos="4694555" algn="l"/>
              </a:tabLst>
            </a:pPr>
            <a:r>
              <a:rPr sz="3600" b="1" spc="-5" dirty="0">
                <a:latin typeface="Arial"/>
                <a:cs typeface="Arial"/>
              </a:rPr>
              <a:t>subjects,  </a:t>
            </a:r>
            <a:r>
              <a:rPr sz="3600" b="1" dirty="0">
                <a:latin typeface="Arial"/>
                <a:cs typeface="Arial"/>
              </a:rPr>
              <a:t>parameters	for	scripts,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5842" y="2886836"/>
            <a:ext cx="1677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such </a:t>
            </a:r>
            <a:r>
              <a:rPr sz="3600" b="1" dirty="0">
                <a:latin typeface="Arial"/>
                <a:cs typeface="Arial"/>
              </a:rPr>
              <a:t> shifting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2742" y="2886836"/>
            <a:ext cx="2341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710" marR="5080" indent="-588645">
              <a:lnSpc>
                <a:spcPct val="100000"/>
              </a:lnSpc>
              <a:spcBef>
                <a:spcPts val="100"/>
              </a:spcBef>
              <a:tabLst>
                <a:tab pos="981710" algn="l"/>
              </a:tabLst>
            </a:pPr>
            <a:r>
              <a:rPr sz="3600" b="1" spc="-5" dirty="0">
                <a:latin typeface="Arial"/>
                <a:cs typeface="Arial"/>
              </a:rPr>
              <a:t>as		lo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spc="-5" dirty="0">
                <a:latin typeface="Arial"/>
                <a:cs typeface="Arial"/>
              </a:rPr>
              <a:t>ps,  </a:t>
            </a:r>
            <a:r>
              <a:rPr sz="3600" b="1" dirty="0">
                <a:latin typeface="Arial"/>
                <a:cs typeface="Arial"/>
              </a:rPr>
              <a:t>through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70" y="3984497"/>
            <a:ext cx="11318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01950" algn="l"/>
                <a:tab pos="4826000" algn="l"/>
                <a:tab pos="6903084" algn="l"/>
                <a:tab pos="8346440" algn="l"/>
                <a:tab pos="9660255" algn="l"/>
                <a:tab pos="10771505" algn="l"/>
              </a:tabLst>
            </a:pPr>
            <a:r>
              <a:rPr sz="3600" b="1" spc="-5" dirty="0">
                <a:latin typeface="Arial"/>
                <a:cs typeface="Arial"/>
              </a:rPr>
              <a:t>parameters,	source,	getopt</a:t>
            </a:r>
            <a:r>
              <a:rPr sz="3600" b="1" spc="5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,	</a:t>
            </a:r>
            <a:r>
              <a:rPr sz="3600" b="1" spc="-5" dirty="0">
                <a:latin typeface="Arial"/>
                <a:cs typeface="Arial"/>
              </a:rPr>
              <a:t>case,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eva</a:t>
            </a:r>
            <a:r>
              <a:rPr sz="3600" b="1" spc="-15" dirty="0">
                <a:latin typeface="Arial"/>
                <a:cs typeface="Arial"/>
              </a:rPr>
              <a:t>l</a:t>
            </a:r>
            <a:r>
              <a:rPr sz="3600" b="1" dirty="0">
                <a:latin typeface="Arial"/>
                <a:cs typeface="Arial"/>
              </a:rPr>
              <a:t>,	and	</a:t>
            </a:r>
            <a:r>
              <a:rPr sz="3600" b="1" spc="-5" dirty="0">
                <a:latin typeface="Arial"/>
                <a:cs typeface="Arial"/>
              </a:rPr>
              <a:t>let  </a:t>
            </a:r>
            <a:r>
              <a:rPr sz="3600" b="1" dirty="0">
                <a:latin typeface="Arial"/>
                <a:cs typeface="Arial"/>
              </a:rPr>
              <a:t>statements.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311289"/>
            <a:ext cx="10901299" cy="54363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94234"/>
            <a:ext cx="11310620" cy="41205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shell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include:</a:t>
            </a:r>
            <a:endParaRPr sz="3600">
              <a:latin typeface="Arial"/>
              <a:cs typeface="Arial"/>
            </a:endParaRPr>
          </a:p>
          <a:p>
            <a:pPr marL="464820" marR="635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  <a:tab pos="2856230" algn="l"/>
                <a:tab pos="6566534" algn="l"/>
                <a:tab pos="9210675" algn="l"/>
                <a:tab pos="10737850" algn="l"/>
              </a:tabLst>
            </a:pPr>
            <a:r>
              <a:rPr sz="3600" b="1" spc="-5" dirty="0">
                <a:latin typeface="Arial"/>
                <a:cs typeface="Arial"/>
              </a:rPr>
              <a:t>Advanced	suggesti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spc="-5" dirty="0">
                <a:latin typeface="Arial"/>
                <a:cs typeface="Arial"/>
              </a:rPr>
              <a:t>ns/tab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completi</a:t>
            </a:r>
            <a:r>
              <a:rPr sz="3600" b="1" spc="-20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	</a:t>
            </a:r>
            <a:r>
              <a:rPr sz="3600" b="1" spc="-5" dirty="0">
                <a:latin typeface="Arial"/>
                <a:cs typeface="Arial"/>
              </a:rPr>
              <a:t>based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on  the current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directory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history.</a:t>
            </a:r>
            <a:endParaRPr sz="36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Helpful</a:t>
            </a:r>
            <a:r>
              <a:rPr sz="3600" b="1" spc="4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syntax</a:t>
            </a:r>
            <a:r>
              <a:rPr sz="3600" b="1" spc="459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highlighting</a:t>
            </a:r>
            <a:r>
              <a:rPr sz="3600" b="1" spc="48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4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descriptive</a:t>
            </a:r>
            <a:r>
              <a:rPr sz="3600" b="1" spc="459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error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messages.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10" dirty="0">
                <a:latin typeface="Arial"/>
                <a:cs typeface="Arial"/>
              </a:rPr>
              <a:t>Web-based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configuration.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Command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history with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search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options.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4787595"/>
            <a:ext cx="2669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comp</a:t>
            </a:r>
            <a:r>
              <a:rPr sz="3600" b="1" spc="-15" dirty="0">
                <a:latin typeface="Arial"/>
                <a:cs typeface="Arial"/>
              </a:rPr>
              <a:t>l</a:t>
            </a:r>
            <a:r>
              <a:rPr sz="3600" b="1" dirty="0">
                <a:latin typeface="Arial"/>
                <a:cs typeface="Arial"/>
              </a:rPr>
              <a:t>ianc</a:t>
            </a:r>
            <a:r>
              <a:rPr sz="3600" b="1" spc="10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470" y="4239005"/>
            <a:ext cx="5139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r">
              <a:lnSpc>
                <a:spcPct val="100000"/>
              </a:lnSpc>
              <a:spcBef>
                <a:spcPts val="100"/>
              </a:spcBef>
              <a:tabLst>
                <a:tab pos="1359535" algn="l"/>
                <a:tab pos="2973070" algn="l"/>
              </a:tabLst>
            </a:pPr>
            <a:r>
              <a:rPr sz="3600" b="1" spc="-5" dirty="0">
                <a:latin typeface="Arial"/>
                <a:cs typeface="Arial"/>
              </a:rPr>
              <a:t>The	main	drawback</a:t>
            </a:r>
            <a:endParaRPr sz="3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3600" b="1" spc="-30" dirty="0">
                <a:latin typeface="Arial"/>
                <a:cs typeface="Arial"/>
              </a:rPr>
              <a:t>However,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9396" y="4239005"/>
            <a:ext cx="5734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  <a:tabLst>
                <a:tab pos="1044575" algn="l"/>
                <a:tab pos="1161415" algn="l"/>
                <a:tab pos="2403475" algn="l"/>
                <a:tab pos="3333115" algn="l"/>
                <a:tab pos="4039235" algn="l"/>
                <a:tab pos="5288915" algn="l"/>
              </a:tabLst>
            </a:pPr>
            <a:r>
              <a:rPr sz="3600" b="1" spc="-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f	fish	i</a:t>
            </a:r>
            <a:r>
              <a:rPr sz="3600" b="1" spc="-5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no</a:t>
            </a:r>
            <a:r>
              <a:rPr sz="3600" b="1" dirty="0">
                <a:latin typeface="Arial"/>
                <a:cs typeface="Arial"/>
              </a:rPr>
              <a:t>n-POSIX  the		devel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pers	a</a:t>
            </a:r>
            <a:r>
              <a:rPr sz="3600" b="1" spc="-20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m	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470" y="5336540"/>
            <a:ext cx="800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improve flawed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designs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from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POSIX.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6623" y="3031217"/>
            <a:ext cx="6729983" cy="755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841375"/>
            <a:ext cx="388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690" algn="l"/>
                <a:tab pos="2573020" algn="l"/>
              </a:tabLst>
            </a:pPr>
            <a:r>
              <a:rPr sz="3600" b="1" spc="-5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n	Li</a:t>
            </a:r>
            <a:r>
              <a:rPr sz="3600" b="1" spc="5" dirty="0">
                <a:latin typeface="Arial"/>
                <a:cs typeface="Arial"/>
              </a:rPr>
              <a:t>n</a:t>
            </a:r>
            <a:r>
              <a:rPr sz="3600" b="1" spc="-5" dirty="0">
                <a:latin typeface="Arial"/>
                <a:cs typeface="Arial"/>
              </a:rPr>
              <a:t>ux,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shells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098" y="841375"/>
            <a:ext cx="704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2649220" algn="l"/>
                <a:tab pos="3863975" algn="l"/>
                <a:tab pos="5334635" algn="l"/>
              </a:tabLst>
            </a:pPr>
            <a:r>
              <a:rPr sz="3600" b="1" spc="-5" dirty="0">
                <a:latin typeface="Arial"/>
                <a:cs typeface="Arial"/>
              </a:rPr>
              <a:t>like	bash	a</a:t>
            </a:r>
            <a:r>
              <a:rPr sz="3600" b="1" spc="-20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d	</a:t>
            </a:r>
            <a:r>
              <a:rPr sz="3600" b="1" spc="-5" dirty="0">
                <a:latin typeface="Arial"/>
                <a:cs typeface="Arial"/>
              </a:rPr>
              <a:t>Korn</a:t>
            </a:r>
            <a:r>
              <a:rPr sz="3600" b="1" dirty="0">
                <a:latin typeface="Arial"/>
                <a:cs typeface="Arial"/>
              </a:rPr>
              <a:t>	supp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spc="-5" dirty="0">
                <a:latin typeface="Arial"/>
                <a:cs typeface="Arial"/>
              </a:rPr>
              <a:t>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83" y="1389964"/>
            <a:ext cx="1131252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programming</a:t>
            </a:r>
            <a:r>
              <a:rPr sz="3600" b="1" dirty="0">
                <a:latin typeface="Arial"/>
                <a:cs typeface="Arial"/>
              </a:rPr>
              <a:t> constructs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which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saved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as 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scripts. These scripts become shell commands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hence many </a:t>
            </a:r>
            <a:r>
              <a:rPr sz="3600" b="1" spc="-5" dirty="0">
                <a:latin typeface="Arial"/>
                <a:cs typeface="Arial"/>
              </a:rPr>
              <a:t>Linux commands </a:t>
            </a:r>
            <a:r>
              <a:rPr sz="3600" b="1" dirty="0">
                <a:latin typeface="Arial"/>
                <a:cs typeface="Arial"/>
              </a:rPr>
              <a:t>are </a:t>
            </a:r>
            <a:r>
              <a:rPr sz="3600" b="1" spc="-5" dirty="0">
                <a:latin typeface="Arial"/>
                <a:cs typeface="Arial"/>
              </a:rPr>
              <a:t>scripts. </a:t>
            </a:r>
            <a:r>
              <a:rPr sz="3600" b="1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system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administrator should </a:t>
            </a:r>
            <a:r>
              <a:rPr sz="3600" b="1" spc="-5" dirty="0">
                <a:latin typeface="Arial"/>
                <a:cs typeface="Arial"/>
              </a:rPr>
              <a:t>have a little </a:t>
            </a:r>
            <a:r>
              <a:rPr sz="3600" b="1" dirty="0">
                <a:latin typeface="Arial"/>
                <a:cs typeface="Arial"/>
              </a:rPr>
              <a:t>knowledge about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scripting</a:t>
            </a:r>
            <a:r>
              <a:rPr sz="3600" b="1" dirty="0">
                <a:latin typeface="Arial"/>
                <a:cs typeface="Arial"/>
              </a:rPr>
              <a:t> 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understand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how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their</a:t>
            </a:r>
            <a:r>
              <a:rPr sz="3600" b="1" dirty="0">
                <a:latin typeface="Arial"/>
                <a:cs typeface="Arial"/>
              </a:rPr>
              <a:t> servers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applications are </a:t>
            </a:r>
            <a:r>
              <a:rPr sz="3600" b="1" dirty="0">
                <a:latin typeface="Arial"/>
                <a:cs typeface="Arial"/>
              </a:rPr>
              <a:t>started, </a:t>
            </a:r>
            <a:r>
              <a:rPr sz="3600" b="1" spc="-5" dirty="0">
                <a:latin typeface="Arial"/>
                <a:cs typeface="Arial"/>
              </a:rPr>
              <a:t>upgraded, maintained </a:t>
            </a:r>
            <a:r>
              <a:rPr sz="3600" b="1" dirty="0">
                <a:latin typeface="Arial"/>
                <a:cs typeface="Arial"/>
              </a:rPr>
              <a:t>or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removed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5" dirty="0">
                <a:latin typeface="Arial"/>
                <a:cs typeface="Arial"/>
              </a:rPr>
              <a:t> to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understand</a:t>
            </a:r>
            <a:r>
              <a:rPr sz="3600" b="1" dirty="0">
                <a:latin typeface="Arial"/>
                <a:cs typeface="Arial"/>
              </a:rPr>
              <a:t> how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spc="99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user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environment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built.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222" y="222504"/>
            <a:ext cx="6271261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83" y="842898"/>
            <a:ext cx="11156950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75" dirty="0"/>
              <a:t>You</a:t>
            </a:r>
            <a:r>
              <a:rPr sz="3000" spc="15" dirty="0"/>
              <a:t> </a:t>
            </a:r>
            <a:r>
              <a:rPr sz="3000" spc="-5" dirty="0"/>
              <a:t>can</a:t>
            </a:r>
            <a:r>
              <a:rPr sz="3000" dirty="0"/>
              <a:t> </a:t>
            </a:r>
            <a:r>
              <a:rPr sz="3000" spc="-5" dirty="0"/>
              <a:t>get</a:t>
            </a:r>
            <a:r>
              <a:rPr sz="3000" spc="5" dirty="0"/>
              <a:t> </a:t>
            </a:r>
            <a:r>
              <a:rPr sz="3000" spc="-5" dirty="0"/>
              <a:t>the</a:t>
            </a:r>
            <a:r>
              <a:rPr sz="3000" spc="10" dirty="0"/>
              <a:t> </a:t>
            </a:r>
            <a:r>
              <a:rPr sz="3000" spc="-5" dirty="0"/>
              <a:t>name</a:t>
            </a:r>
            <a:r>
              <a:rPr sz="3000" spc="5" dirty="0"/>
              <a:t> </a:t>
            </a:r>
            <a:r>
              <a:rPr sz="3000" dirty="0"/>
              <a:t>of</a:t>
            </a:r>
            <a:r>
              <a:rPr sz="3000" spc="5" dirty="0"/>
              <a:t> </a:t>
            </a:r>
            <a:r>
              <a:rPr sz="3000" spc="-5" dirty="0"/>
              <a:t>your</a:t>
            </a:r>
            <a:r>
              <a:rPr sz="3000" spc="5" dirty="0"/>
              <a:t> </a:t>
            </a:r>
            <a:r>
              <a:rPr sz="3000" spc="-5" dirty="0"/>
              <a:t>shell</a:t>
            </a:r>
            <a:r>
              <a:rPr sz="3000" spc="5" dirty="0"/>
              <a:t> </a:t>
            </a:r>
            <a:r>
              <a:rPr sz="3000" dirty="0"/>
              <a:t>prompt,</a:t>
            </a:r>
            <a:r>
              <a:rPr sz="3000" spc="15" dirty="0"/>
              <a:t> </a:t>
            </a:r>
            <a:r>
              <a:rPr sz="3000" spc="-5" dirty="0"/>
              <a:t>with</a:t>
            </a:r>
            <a:r>
              <a:rPr sz="3000" spc="30" dirty="0"/>
              <a:t> </a:t>
            </a:r>
            <a:r>
              <a:rPr sz="3000" spc="-5" dirty="0"/>
              <a:t>the</a:t>
            </a:r>
            <a:r>
              <a:rPr sz="3000" spc="5" dirty="0"/>
              <a:t> </a:t>
            </a:r>
            <a:r>
              <a:rPr sz="3000" spc="-5" dirty="0"/>
              <a:t>following </a:t>
            </a:r>
            <a:r>
              <a:rPr sz="3000" spc="-815" dirty="0"/>
              <a:t> </a:t>
            </a:r>
            <a:r>
              <a:rPr sz="3000" dirty="0"/>
              <a:t>command:</a:t>
            </a:r>
            <a:endParaRPr sz="300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spc="-5" dirty="0"/>
              <a:t>Syntax:</a:t>
            </a:r>
            <a:r>
              <a:rPr sz="3000" spc="-20" dirty="0"/>
              <a:t> </a:t>
            </a:r>
            <a:r>
              <a:rPr sz="3000" spc="-5" dirty="0">
                <a:solidFill>
                  <a:srgbClr val="A9432B"/>
                </a:solidFill>
              </a:rPr>
              <a:t>echo</a:t>
            </a:r>
            <a:r>
              <a:rPr sz="3000" spc="-15" dirty="0">
                <a:solidFill>
                  <a:srgbClr val="A9432B"/>
                </a:solidFill>
              </a:rPr>
              <a:t> </a:t>
            </a:r>
            <a:r>
              <a:rPr sz="3000" dirty="0">
                <a:solidFill>
                  <a:srgbClr val="A9432B"/>
                </a:solidFill>
              </a:rPr>
              <a:t>$SHELL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68883" y="4675123"/>
            <a:ext cx="112077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Look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above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snapshot,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with 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help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above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command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got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name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our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shell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which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'bash'.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sign</a:t>
            </a:r>
            <a:r>
              <a:rPr sz="2800" b="1" spc="-5" dirty="0">
                <a:latin typeface="Arial"/>
                <a:cs typeface="Arial"/>
              </a:rPr>
              <a:t> stands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shell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variable;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echo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will return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text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whatever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you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typed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15" dirty="0">
                <a:latin typeface="Arial"/>
                <a:cs typeface="Arial"/>
              </a:rPr>
              <a:t>in.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497" y="222504"/>
            <a:ext cx="6461762" cy="379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99" y="2401330"/>
            <a:ext cx="9307244" cy="2109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83" y="841375"/>
            <a:ext cx="1131062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Linux comes </a:t>
            </a:r>
            <a:r>
              <a:rPr dirty="0"/>
              <a:t>with several </a:t>
            </a:r>
            <a:r>
              <a:rPr spc="-5" dirty="0"/>
              <a:t>different shells. </a:t>
            </a:r>
            <a:r>
              <a:rPr dirty="0"/>
              <a:t>Although </a:t>
            </a:r>
            <a:r>
              <a:rPr spc="-990" dirty="0"/>
              <a:t> </a:t>
            </a:r>
            <a:r>
              <a:rPr dirty="0"/>
              <a:t>a </a:t>
            </a:r>
            <a:r>
              <a:rPr spc="-5" dirty="0"/>
              <a:t>distribution </a:t>
            </a:r>
            <a:r>
              <a:rPr dirty="0"/>
              <a:t>has a </a:t>
            </a:r>
            <a:r>
              <a:rPr spc="-5" dirty="0"/>
              <a:t>default shell, </a:t>
            </a:r>
            <a:r>
              <a:rPr dirty="0"/>
              <a:t>users can </a:t>
            </a:r>
            <a:r>
              <a:rPr spc="-5" dirty="0"/>
              <a:t>change </a:t>
            </a:r>
            <a:r>
              <a:rPr dirty="0"/>
              <a:t> to </a:t>
            </a:r>
            <a:r>
              <a:rPr spc="-5" dirty="0"/>
              <a:t>another type or install a </a:t>
            </a:r>
            <a:r>
              <a:rPr dirty="0"/>
              <a:t>new </a:t>
            </a:r>
            <a:r>
              <a:rPr spc="-5" dirty="0"/>
              <a:t>one. </a:t>
            </a:r>
            <a:r>
              <a:rPr dirty="0"/>
              <a:t>This </a:t>
            </a:r>
            <a:r>
              <a:rPr spc="-5" dirty="0"/>
              <a:t>Lecture </a:t>
            </a:r>
            <a:r>
              <a:rPr dirty="0"/>
              <a:t> </a:t>
            </a:r>
            <a:r>
              <a:rPr spc="-5" dirty="0"/>
              <a:t>showcases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importance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features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eight </a:t>
            </a:r>
            <a:r>
              <a:rPr spc="-990" dirty="0"/>
              <a:t> </a:t>
            </a:r>
            <a:r>
              <a:rPr spc="-5" dirty="0"/>
              <a:t>different</a:t>
            </a:r>
            <a:r>
              <a:rPr spc="-10" dirty="0"/>
              <a:t> </a:t>
            </a:r>
            <a:r>
              <a:rPr spc="-5" dirty="0"/>
              <a:t>Linux</a:t>
            </a:r>
            <a:r>
              <a:rPr spc="15" dirty="0"/>
              <a:t> </a:t>
            </a:r>
            <a:r>
              <a:rPr spc="-5" dirty="0"/>
              <a:t>shells.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7722" y="222504"/>
            <a:ext cx="4378453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044702"/>
            <a:ext cx="110998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 shell is a command-line </a:t>
            </a:r>
            <a:r>
              <a:rPr sz="3600" b="1" dirty="0">
                <a:latin typeface="Arial"/>
                <a:cs typeface="Arial"/>
              </a:rPr>
              <a:t>interpreter </a:t>
            </a:r>
            <a:r>
              <a:rPr sz="3600" b="1" spc="-5" dirty="0">
                <a:latin typeface="Arial"/>
                <a:cs typeface="Arial"/>
              </a:rPr>
              <a:t>program </a:t>
            </a:r>
            <a:r>
              <a:rPr sz="3600" b="1" dirty="0">
                <a:latin typeface="Arial"/>
                <a:cs typeface="Arial"/>
              </a:rPr>
              <a:t>that </a:t>
            </a:r>
            <a:r>
              <a:rPr sz="3600" b="1" spc="-9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parses</a:t>
            </a:r>
            <a:r>
              <a:rPr sz="3600" b="1" dirty="0">
                <a:latin typeface="Arial"/>
                <a:cs typeface="Arial"/>
              </a:rPr>
              <a:t> 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sends </a:t>
            </a:r>
            <a:r>
              <a:rPr sz="3600" b="1" spc="-5" dirty="0">
                <a:latin typeface="Arial"/>
                <a:cs typeface="Arial"/>
              </a:rPr>
              <a:t>commands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to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operating </a:t>
            </a:r>
            <a:r>
              <a:rPr sz="3600" b="1" dirty="0">
                <a:latin typeface="Arial"/>
                <a:cs typeface="Arial"/>
              </a:rPr>
              <a:t> system.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This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represents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operating </a:t>
            </a:r>
            <a:r>
              <a:rPr sz="3600" b="1" dirty="0">
                <a:latin typeface="Arial"/>
                <a:cs typeface="Arial"/>
              </a:rPr>
              <a:t> system's </a:t>
            </a:r>
            <a:r>
              <a:rPr sz="3600" b="1" spc="-5" dirty="0">
                <a:latin typeface="Arial"/>
                <a:cs typeface="Arial"/>
              </a:rPr>
              <a:t>interactive interface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the kernel's </a:t>
            </a:r>
            <a:r>
              <a:rPr sz="3600" b="1" dirty="0">
                <a:latin typeface="Arial"/>
                <a:cs typeface="Arial"/>
              </a:rPr>
              <a:t> outermost layer (or shell). It </a:t>
            </a:r>
            <a:r>
              <a:rPr sz="3600" b="1" spc="-5" dirty="0">
                <a:latin typeface="Arial"/>
                <a:cs typeface="Arial"/>
              </a:rPr>
              <a:t>allows </a:t>
            </a:r>
            <a:r>
              <a:rPr sz="3600" b="1" dirty="0">
                <a:latin typeface="Arial"/>
                <a:cs typeface="Arial"/>
              </a:rPr>
              <a:t>users and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signals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expose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operating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system's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low-level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utilities.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31" y="114300"/>
            <a:ext cx="8598408" cy="973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048" y="198246"/>
            <a:ext cx="6230747" cy="28642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1756" y="3248914"/>
            <a:ext cx="114058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terminal </a:t>
            </a:r>
            <a:r>
              <a:rPr sz="3600" b="1" spc="-5" dirty="0">
                <a:latin typeface="Arial"/>
                <a:cs typeface="Arial"/>
              </a:rPr>
              <a:t>program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(or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terminal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emulator)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enables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interaction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with the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system's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utilities.</a:t>
            </a:r>
            <a:r>
              <a:rPr sz="3600" b="1" dirty="0">
                <a:latin typeface="Arial"/>
                <a:cs typeface="Arial"/>
              </a:rPr>
              <a:t> When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we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run 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any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command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terminal,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such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Arial"/>
                <a:cs typeface="Arial"/>
                <a:hlinkClick r:id="rId3"/>
              </a:rPr>
              <a:t>ls</a:t>
            </a:r>
            <a:r>
              <a:rPr sz="3600" b="1" spc="5" dirty="0">
                <a:solidFill>
                  <a:srgbClr val="00A2D5"/>
                </a:solidFill>
                <a:latin typeface="Arial"/>
                <a:cs typeface="Arial"/>
                <a:hlinkClick r:id="rId3"/>
              </a:rPr>
              <a:t> </a:t>
            </a:r>
            <a:r>
              <a:rPr sz="3600" b="1" spc="-5" dirty="0">
                <a:latin typeface="Arial"/>
                <a:cs typeface="Arial"/>
              </a:rPr>
              <a:t>or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Arial"/>
                <a:cs typeface="Arial"/>
                <a:hlinkClick r:id="rId4"/>
              </a:rPr>
              <a:t>cat</a:t>
            </a:r>
            <a:r>
              <a:rPr sz="3600" b="1" spc="-5" dirty="0">
                <a:latin typeface="Arial"/>
                <a:cs typeface="Arial"/>
              </a:rPr>
              <a:t>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 shell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parses,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evaluates,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searches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55" dirty="0">
                <a:latin typeface="Arial"/>
                <a:cs typeface="Arial"/>
              </a:rPr>
              <a:t>for,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executes 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corresponding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if</a:t>
            </a:r>
            <a:r>
              <a:rPr sz="3600" b="1" dirty="0">
                <a:latin typeface="Arial"/>
                <a:cs typeface="Arial"/>
              </a:rPr>
              <a:t> found.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839850"/>
            <a:ext cx="1131189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Linux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offers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different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shell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types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for 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addressing various problems through unique </a:t>
            </a:r>
            <a:r>
              <a:rPr sz="4000" b="1" dirty="0">
                <a:latin typeface="Arial"/>
                <a:cs typeface="Arial"/>
              </a:rPr>
              <a:t> features. </a:t>
            </a:r>
            <a:r>
              <a:rPr sz="4000" b="1" spc="-5" dirty="0">
                <a:latin typeface="Arial"/>
                <a:cs typeface="Arial"/>
              </a:rPr>
              <a:t>The shells developed alongside Unix 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often borrowed </a:t>
            </a:r>
            <a:r>
              <a:rPr sz="4000" b="1" dirty="0">
                <a:latin typeface="Arial"/>
                <a:cs typeface="Arial"/>
              </a:rPr>
              <a:t>features </a:t>
            </a:r>
            <a:r>
              <a:rPr sz="4000" b="1" spc="-5" dirty="0">
                <a:latin typeface="Arial"/>
                <a:cs typeface="Arial"/>
              </a:rPr>
              <a:t>from </a:t>
            </a:r>
            <a:r>
              <a:rPr sz="4000" b="1" spc="-10" dirty="0">
                <a:latin typeface="Arial"/>
                <a:cs typeface="Arial"/>
              </a:rPr>
              <a:t>one </a:t>
            </a:r>
            <a:r>
              <a:rPr sz="4000" b="1" spc="-5" dirty="0">
                <a:latin typeface="Arial"/>
                <a:cs typeface="Arial"/>
              </a:rPr>
              <a:t>another </a:t>
            </a:r>
            <a:r>
              <a:rPr sz="4000" b="1" dirty="0">
                <a:latin typeface="Arial"/>
                <a:cs typeface="Arial"/>
              </a:rPr>
              <a:t>as 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development</a:t>
            </a:r>
            <a:r>
              <a:rPr sz="4000" b="1" spc="3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progressed.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883" y="3938727"/>
            <a:ext cx="113080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12289" algn="l"/>
                <a:tab pos="2540635" algn="l"/>
                <a:tab pos="3129280" algn="l"/>
                <a:tab pos="4536440" algn="l"/>
                <a:tab pos="7016115" algn="l"/>
                <a:tab pos="7799070" algn="l"/>
                <a:tab pos="10139045" algn="l"/>
              </a:tabLst>
            </a:pPr>
            <a:r>
              <a:rPr sz="4000" b="1" spc="-5" dirty="0">
                <a:latin typeface="Arial"/>
                <a:cs typeface="Arial"/>
              </a:rPr>
              <a:t>Bel</a:t>
            </a:r>
            <a:r>
              <a:rPr sz="4000" b="1" spc="-20" dirty="0">
                <a:latin typeface="Arial"/>
                <a:cs typeface="Arial"/>
              </a:rPr>
              <a:t>o</a:t>
            </a:r>
            <a:r>
              <a:rPr sz="4000" b="1" spc="-5" dirty="0">
                <a:latin typeface="Arial"/>
                <a:cs typeface="Arial"/>
              </a:rPr>
              <a:t>w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is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a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brief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ov</a:t>
            </a:r>
            <a:r>
              <a:rPr sz="4000" b="1" spc="-20" dirty="0">
                <a:latin typeface="Arial"/>
                <a:cs typeface="Arial"/>
              </a:rPr>
              <a:t>e</a:t>
            </a:r>
            <a:r>
              <a:rPr sz="4000" b="1" spc="5" dirty="0">
                <a:latin typeface="Arial"/>
                <a:cs typeface="Arial"/>
              </a:rPr>
              <a:t>r</a:t>
            </a:r>
            <a:r>
              <a:rPr sz="4000" b="1" spc="-5" dirty="0">
                <a:latin typeface="Arial"/>
                <a:cs typeface="Arial"/>
              </a:rPr>
              <a:t>view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15" dirty="0">
                <a:latin typeface="Arial"/>
                <a:cs typeface="Arial"/>
              </a:rPr>
              <a:t>o</a:t>
            </a:r>
            <a:r>
              <a:rPr sz="4000" b="1" spc="-5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diffe</a:t>
            </a:r>
            <a:r>
              <a:rPr sz="4000" b="1" dirty="0">
                <a:latin typeface="Arial"/>
                <a:cs typeface="Arial"/>
              </a:rPr>
              <a:t>r</a:t>
            </a:r>
            <a:r>
              <a:rPr sz="4000" b="1" spc="-5" dirty="0">
                <a:latin typeface="Arial"/>
                <a:cs typeface="Arial"/>
              </a:rPr>
              <a:t>ent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sh</a:t>
            </a:r>
            <a:r>
              <a:rPr sz="4000" b="1" spc="-20" dirty="0">
                <a:latin typeface="Arial"/>
                <a:cs typeface="Arial"/>
              </a:rPr>
              <a:t>e</a:t>
            </a:r>
            <a:r>
              <a:rPr sz="4000" b="1" spc="-5" dirty="0">
                <a:latin typeface="Arial"/>
                <a:cs typeface="Arial"/>
              </a:rPr>
              <a:t>ll  types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and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their</a:t>
            </a:r>
            <a:r>
              <a:rPr sz="4000" b="1" spc="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features.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723" y="222504"/>
            <a:ext cx="5916168" cy="480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1538</Words>
  <Application>Microsoft Office PowerPoint</Application>
  <PresentationFormat>Widescreen</PresentationFormat>
  <Paragraphs>102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You can get the name of your shell prompt, with the following  command: Syntax: echo $SHELL</vt:lpstr>
      <vt:lpstr>Linux comes with several different shells. Although  a distribution has a default shell, users can change  to another type or install a new one. This Lecture  showcases the importance and features of eight  different Linux shells.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TENEX C shell (tcsh) is an extension of the C  shell (csh) merged in the early 1980s. The shell is backward compatible with csh, with  additional features and concepts borrowed from  the TENEX OS.</vt:lpstr>
      <vt:lpstr>PowerPoint Presentation</vt:lpstr>
      <vt:lpstr>The KornShell (ksh) is a Unix shell and language  based on the Bourne shell (sh) developed in the  early 1980s. The location is in /bin/ksh or /bin/ksh93, while the  prompt is the same as the Bourne shell ($ for a user  and # for root).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aditi gedam</cp:lastModifiedBy>
  <cp:revision>1</cp:revision>
  <dcterms:created xsi:type="dcterms:W3CDTF">2023-01-31T15:48:09Z</dcterms:created>
  <dcterms:modified xsi:type="dcterms:W3CDTF">2023-02-01T01:19:59Z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2023-01-31T00:00:00Z</vt:filetime>
  </property>
</Properties>
</file>