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9"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90" r:id="rId35"/>
    <p:sldId id="288" r:id="rId3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307"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9971B8D-8802-406F-B17F-0D7F32B5B8F9}" type="datetimeFigureOut">
              <a:rPr lang="en-IN" smtClean="0"/>
              <a:t>03-02-2023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C05758D-44E3-4520-8B1D-B8E3C94654F8}" type="slidenum">
              <a:rPr lang="en-IN" smtClean="0"/>
              <a:t>‹#›</a:t>
            </a:fld>
            <a:endParaRPr lang="en-IN"/>
          </a:p>
        </p:txBody>
      </p:sp>
    </p:spTree>
    <p:extLst>
      <p:ext uri="{BB962C8B-B14F-4D97-AF65-F5344CB8AC3E}">
        <p14:creationId xmlns:p14="http://schemas.microsoft.com/office/powerpoint/2010/main" val="3780277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05758D-44E3-4520-8B1D-B8E3C94654F8}" type="slidenum">
              <a:rPr lang="en-IN" smtClean="0"/>
              <a:t>14</a:t>
            </a:fld>
            <a:endParaRPr lang="en-IN"/>
          </a:p>
        </p:txBody>
      </p:sp>
    </p:spTree>
    <p:extLst>
      <p:ext uri="{BB962C8B-B14F-4D97-AF65-F5344CB8AC3E}">
        <p14:creationId xmlns:p14="http://schemas.microsoft.com/office/powerpoint/2010/main" val="80381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u="heavy">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5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u="heavy">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u="heavy">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65695" y="5944933"/>
            <a:ext cx="6530340" cy="913130"/>
          </a:xfrm>
          <a:custGeom>
            <a:avLst/>
            <a:gdLst/>
            <a:ahLst/>
            <a:cxnLst/>
            <a:rect l="l" t="t" r="r" b="b"/>
            <a:pathLst>
              <a:path w="6530340" h="913129">
                <a:moveTo>
                  <a:pt x="114278" y="21357"/>
                </a:moveTo>
                <a:lnTo>
                  <a:pt x="4849012" y="913063"/>
                </a:lnTo>
                <a:lnTo>
                  <a:pt x="6529862" y="913063"/>
                </a:lnTo>
                <a:lnTo>
                  <a:pt x="114278" y="21357"/>
                </a:lnTo>
                <a:close/>
              </a:path>
              <a:path w="6530340" h="913129">
                <a:moveTo>
                  <a:pt x="876" y="0"/>
                </a:moveTo>
                <a:lnTo>
                  <a:pt x="0" y="5473"/>
                </a:lnTo>
                <a:lnTo>
                  <a:pt x="114278" y="21357"/>
                </a:lnTo>
                <a:lnTo>
                  <a:pt x="876" y="0"/>
                </a:lnTo>
                <a:close/>
              </a:path>
            </a:pathLst>
          </a:custGeom>
          <a:solidFill>
            <a:srgbClr val="E7ACA3">
              <a:alpha val="39999"/>
            </a:srgbClr>
          </a:solidFill>
        </p:spPr>
        <p:txBody>
          <a:bodyPr wrap="square" lIns="0" tIns="0" rIns="0" bIns="0" rtlCol="0"/>
          <a:lstStyle/>
          <a:p>
            <a:endParaRPr/>
          </a:p>
        </p:txBody>
      </p:sp>
      <p:sp>
        <p:nvSpPr>
          <p:cNvPr id="17" name="bg object 17"/>
          <p:cNvSpPr/>
          <p:nvPr/>
        </p:nvSpPr>
        <p:spPr>
          <a:xfrm>
            <a:off x="647623" y="5939015"/>
            <a:ext cx="4869180" cy="919480"/>
          </a:xfrm>
          <a:custGeom>
            <a:avLst/>
            <a:gdLst/>
            <a:ahLst/>
            <a:cxnLst/>
            <a:rect l="l" t="t" r="r" b="b"/>
            <a:pathLst>
              <a:path w="4869180" h="919479">
                <a:moveTo>
                  <a:pt x="0" y="0"/>
                </a:moveTo>
                <a:lnTo>
                  <a:pt x="10566" y="6349"/>
                </a:lnTo>
                <a:lnTo>
                  <a:pt x="3825190" y="918982"/>
                </a:lnTo>
                <a:lnTo>
                  <a:pt x="4869168" y="918982"/>
                </a:lnTo>
                <a:lnTo>
                  <a:pt x="0" y="0"/>
                </a:lnTo>
                <a:close/>
              </a:path>
            </a:pathLst>
          </a:custGeom>
          <a:solidFill>
            <a:srgbClr val="000000"/>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0" y="5790436"/>
            <a:ext cx="4529328" cy="1067562"/>
          </a:xfrm>
          <a:prstGeom prst="rect">
            <a:avLst/>
          </a:prstGeom>
        </p:spPr>
      </p:pic>
      <p:pic>
        <p:nvPicPr>
          <p:cNvPr id="19" name="bg object 19"/>
          <p:cNvPicPr/>
          <p:nvPr/>
        </p:nvPicPr>
        <p:blipFill>
          <a:blip r:embed="rId8" cstate="print"/>
          <a:stretch>
            <a:fillRect/>
          </a:stretch>
        </p:blipFill>
        <p:spPr>
          <a:xfrm>
            <a:off x="0" y="5784472"/>
            <a:ext cx="4495141" cy="1073525"/>
          </a:xfrm>
          <a:prstGeom prst="rect">
            <a:avLst/>
          </a:prstGeom>
        </p:spPr>
      </p:pic>
      <p:pic>
        <p:nvPicPr>
          <p:cNvPr id="20" name="bg object 20"/>
          <p:cNvPicPr/>
          <p:nvPr/>
        </p:nvPicPr>
        <p:blipFill>
          <a:blip r:embed="rId9" cstate="print"/>
          <a:stretch>
            <a:fillRect/>
          </a:stretch>
        </p:blipFill>
        <p:spPr>
          <a:xfrm>
            <a:off x="0" y="6273647"/>
            <a:ext cx="1753108" cy="584349"/>
          </a:xfrm>
          <a:prstGeom prst="rect">
            <a:avLst/>
          </a:prstGeom>
        </p:spPr>
      </p:pic>
      <p:sp>
        <p:nvSpPr>
          <p:cNvPr id="2" name="Holder 2"/>
          <p:cNvSpPr>
            <a:spLocks noGrp="1"/>
          </p:cNvSpPr>
          <p:nvPr>
            <p:ph type="title"/>
          </p:nvPr>
        </p:nvSpPr>
        <p:spPr>
          <a:xfrm>
            <a:off x="469645" y="843534"/>
            <a:ext cx="1607820" cy="452755"/>
          </a:xfrm>
          <a:prstGeom prst="rect">
            <a:avLst/>
          </a:prstGeom>
        </p:spPr>
        <p:txBody>
          <a:bodyPr wrap="square" lIns="0" tIns="0" rIns="0" bIns="0">
            <a:spAutoFit/>
          </a:bodyPr>
          <a:lstStyle>
            <a:lvl1pPr>
              <a:defRPr sz="2800" b="1" i="0" u="heavy">
                <a:solidFill>
                  <a:schemeClr val="tx1"/>
                </a:solidFill>
                <a:latin typeface="Arial"/>
                <a:cs typeface="Arial"/>
              </a:defRPr>
            </a:lvl1pPr>
          </a:lstStyle>
          <a:p>
            <a:endParaRPr/>
          </a:p>
        </p:txBody>
      </p:sp>
      <p:sp>
        <p:nvSpPr>
          <p:cNvPr id="3" name="Holder 3"/>
          <p:cNvSpPr>
            <a:spLocks noGrp="1"/>
          </p:cNvSpPr>
          <p:nvPr>
            <p:ph type="body" idx="1"/>
          </p:nvPr>
        </p:nvSpPr>
        <p:spPr>
          <a:xfrm>
            <a:off x="469645" y="1272082"/>
            <a:ext cx="11329035" cy="1456055"/>
          </a:xfrm>
          <a:prstGeom prst="rect">
            <a:avLst/>
          </a:prstGeom>
        </p:spPr>
        <p:txBody>
          <a:bodyPr wrap="square" lIns="0" tIns="0" rIns="0" bIns="0">
            <a:spAutoFit/>
          </a:bodyPr>
          <a:lstStyle>
            <a:lvl1pPr>
              <a:defRPr sz="25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2/3/2023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53000"/>
            <a:ext cx="12192000" cy="1905000"/>
            <a:chOff x="0" y="4953000"/>
            <a:chExt cx="12192000" cy="1905000"/>
          </a:xfrm>
        </p:grpSpPr>
        <p:sp>
          <p:nvSpPr>
            <p:cNvPr id="3" name="object 3"/>
            <p:cNvSpPr/>
            <p:nvPr/>
          </p:nvSpPr>
          <p:spPr>
            <a:xfrm>
              <a:off x="2250058" y="4953000"/>
              <a:ext cx="9942195" cy="488315"/>
            </a:xfrm>
            <a:custGeom>
              <a:avLst/>
              <a:gdLst/>
              <a:ahLst/>
              <a:cxnLst/>
              <a:rect l="l" t="t" r="r" b="b"/>
              <a:pathLst>
                <a:path w="9942195" h="488314">
                  <a:moveTo>
                    <a:pt x="9941941" y="0"/>
                  </a:moveTo>
                  <a:lnTo>
                    <a:pt x="0" y="289941"/>
                  </a:lnTo>
                  <a:lnTo>
                    <a:pt x="9941941" y="488188"/>
                  </a:lnTo>
                  <a:lnTo>
                    <a:pt x="9941941" y="0"/>
                  </a:lnTo>
                  <a:close/>
                </a:path>
              </a:pathLst>
            </a:custGeom>
            <a:solidFill>
              <a:srgbClr val="E7ACA3">
                <a:alpha val="39999"/>
              </a:srgbClr>
            </a:solidFill>
          </p:spPr>
          <p:txBody>
            <a:bodyPr wrap="square" lIns="0" tIns="0" rIns="0" bIns="0" rtlCol="0"/>
            <a:lstStyle/>
            <a:p>
              <a:endParaRPr/>
            </a:p>
          </p:txBody>
        </p:sp>
        <p:sp>
          <p:nvSpPr>
            <p:cNvPr id="4" name="object 4"/>
            <p:cNvSpPr/>
            <p:nvPr/>
          </p:nvSpPr>
          <p:spPr>
            <a:xfrm>
              <a:off x="148462" y="5237734"/>
              <a:ext cx="12044045" cy="788670"/>
            </a:xfrm>
            <a:custGeom>
              <a:avLst/>
              <a:gdLst/>
              <a:ahLst/>
              <a:cxnLst/>
              <a:rect l="l" t="t" r="r" b="b"/>
              <a:pathLst>
                <a:path w="12044045" h="788670">
                  <a:moveTo>
                    <a:pt x="12043537" y="0"/>
                  </a:moveTo>
                  <a:lnTo>
                    <a:pt x="0" y="0"/>
                  </a:lnTo>
                  <a:lnTo>
                    <a:pt x="12043537" y="788669"/>
                  </a:lnTo>
                  <a:lnTo>
                    <a:pt x="12043537" y="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0" y="5000242"/>
              <a:ext cx="12191999" cy="1857756"/>
            </a:xfrm>
            <a:prstGeom prst="rect">
              <a:avLst/>
            </a:prstGeom>
          </p:spPr>
        </p:pic>
        <p:pic>
          <p:nvPicPr>
            <p:cNvPr id="6" name="object 6"/>
            <p:cNvPicPr/>
            <p:nvPr/>
          </p:nvPicPr>
          <p:blipFill>
            <a:blip r:embed="rId3" cstate="print"/>
            <a:stretch>
              <a:fillRect/>
            </a:stretch>
          </p:blipFill>
          <p:spPr>
            <a:xfrm>
              <a:off x="0" y="4991907"/>
              <a:ext cx="12191999" cy="802086"/>
            </a:xfrm>
            <a:prstGeom prst="rect">
              <a:avLst/>
            </a:prstGeom>
          </p:spPr>
        </p:pic>
        <p:pic>
          <p:nvPicPr>
            <p:cNvPr id="7" name="object 7"/>
            <p:cNvPicPr/>
            <p:nvPr/>
          </p:nvPicPr>
          <p:blipFill>
            <a:blip r:embed="rId4" cstate="print"/>
            <a:stretch>
              <a:fillRect/>
            </a:stretch>
          </p:blipFill>
          <p:spPr>
            <a:xfrm>
              <a:off x="162902" y="5504850"/>
              <a:ext cx="3720591" cy="1240193"/>
            </a:xfrm>
            <a:prstGeom prst="rect">
              <a:avLst/>
            </a:prstGeom>
          </p:spPr>
        </p:pic>
      </p:grpSp>
      <p:pic>
        <p:nvPicPr>
          <p:cNvPr id="8" name="object 8"/>
          <p:cNvPicPr/>
          <p:nvPr/>
        </p:nvPicPr>
        <p:blipFill>
          <a:blip r:embed="rId5" cstate="print"/>
          <a:stretch>
            <a:fillRect/>
          </a:stretch>
        </p:blipFill>
        <p:spPr>
          <a:xfrm>
            <a:off x="1744979" y="2545061"/>
            <a:ext cx="9892284" cy="737634"/>
          </a:xfrm>
          <a:prstGeom prst="rect">
            <a:avLst/>
          </a:prstGeom>
        </p:spPr>
      </p:pic>
      <p:sp>
        <p:nvSpPr>
          <p:cNvPr id="9" name="object 9"/>
          <p:cNvSpPr txBox="1"/>
          <p:nvPr/>
        </p:nvSpPr>
        <p:spPr>
          <a:xfrm>
            <a:off x="507745" y="3660647"/>
            <a:ext cx="11463655" cy="1000760"/>
          </a:xfrm>
          <a:prstGeom prst="rect">
            <a:avLst/>
          </a:prstGeom>
        </p:spPr>
        <p:txBody>
          <a:bodyPr vert="horz" wrap="square" lIns="0" tIns="12700" rIns="0" bIns="0" rtlCol="0">
            <a:spAutoFit/>
          </a:bodyPr>
          <a:lstStyle/>
          <a:p>
            <a:pPr marR="5080" algn="r">
              <a:lnSpc>
                <a:spcPct val="100000"/>
              </a:lnSpc>
              <a:spcBef>
                <a:spcPts val="100"/>
              </a:spcBef>
            </a:pPr>
            <a:r>
              <a:rPr sz="3200" dirty="0">
                <a:latin typeface="Arial Black"/>
                <a:cs typeface="Arial Black"/>
              </a:rPr>
              <a:t>Introduction,</a:t>
            </a:r>
            <a:r>
              <a:rPr sz="3200" spc="15" dirty="0">
                <a:latin typeface="Arial Black"/>
                <a:cs typeface="Arial Black"/>
              </a:rPr>
              <a:t> </a:t>
            </a:r>
            <a:r>
              <a:rPr sz="3200" dirty="0">
                <a:latin typeface="Arial Black"/>
                <a:cs typeface="Arial Black"/>
              </a:rPr>
              <a:t>shell</a:t>
            </a:r>
            <a:r>
              <a:rPr sz="3200" spc="-10" dirty="0">
                <a:latin typeface="Arial Black"/>
                <a:cs typeface="Arial Black"/>
              </a:rPr>
              <a:t> </a:t>
            </a:r>
            <a:r>
              <a:rPr sz="3200" dirty="0">
                <a:latin typeface="Arial Black"/>
                <a:cs typeface="Arial Black"/>
              </a:rPr>
              <a:t>responsibilities,</a:t>
            </a:r>
            <a:r>
              <a:rPr sz="3200" spc="-20" dirty="0">
                <a:latin typeface="Arial Black"/>
                <a:cs typeface="Arial Black"/>
              </a:rPr>
              <a:t> </a:t>
            </a:r>
            <a:r>
              <a:rPr sz="3200" dirty="0">
                <a:latin typeface="Arial Black"/>
                <a:cs typeface="Arial Black"/>
              </a:rPr>
              <a:t>pipes,</a:t>
            </a:r>
            <a:r>
              <a:rPr sz="3200" spc="-10" dirty="0">
                <a:latin typeface="Arial Black"/>
                <a:cs typeface="Arial Black"/>
              </a:rPr>
              <a:t> </a:t>
            </a:r>
            <a:r>
              <a:rPr sz="3200" dirty="0">
                <a:latin typeface="Arial Black"/>
                <a:cs typeface="Arial Black"/>
              </a:rPr>
              <a:t>and</a:t>
            </a:r>
            <a:r>
              <a:rPr sz="3200" spc="-5" dirty="0">
                <a:latin typeface="Arial Black"/>
                <a:cs typeface="Arial Black"/>
              </a:rPr>
              <a:t> input</a:t>
            </a:r>
            <a:endParaRPr sz="3200">
              <a:latin typeface="Arial Black"/>
              <a:cs typeface="Arial Black"/>
            </a:endParaRPr>
          </a:p>
          <a:p>
            <a:pPr marR="5080" algn="r">
              <a:lnSpc>
                <a:spcPct val="100000"/>
              </a:lnSpc>
            </a:pPr>
            <a:r>
              <a:rPr sz="3200" spc="-5" dirty="0">
                <a:latin typeface="Arial Black"/>
                <a:cs typeface="Arial Black"/>
              </a:rPr>
              <a:t>Redirection</a:t>
            </a:r>
            <a:endParaRPr sz="3200">
              <a:latin typeface="Arial Black"/>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8601" y="159766"/>
            <a:ext cx="3596004" cy="498475"/>
          </a:xfrm>
          <a:prstGeom prst="rect">
            <a:avLst/>
          </a:prstGeom>
        </p:spPr>
        <p:txBody>
          <a:bodyPr vert="horz" wrap="square" lIns="0" tIns="12700" rIns="0" bIns="0" rtlCol="0">
            <a:spAutoFit/>
          </a:bodyPr>
          <a:lstStyle/>
          <a:p>
            <a:pPr marL="12700">
              <a:lnSpc>
                <a:spcPct val="100000"/>
              </a:lnSpc>
              <a:spcBef>
                <a:spcPts val="100"/>
              </a:spcBef>
              <a:tabLst>
                <a:tab pos="1589405" algn="l"/>
              </a:tabLst>
            </a:pPr>
            <a:r>
              <a:rPr sz="3100" b="1" dirty="0">
                <a:latin typeface="Arial"/>
                <a:cs typeface="Arial"/>
              </a:rPr>
              <a:t>T</a:t>
            </a:r>
            <a:r>
              <a:rPr sz="3100" b="1" spc="-10" dirty="0">
                <a:latin typeface="Arial"/>
                <a:cs typeface="Arial"/>
              </a:rPr>
              <a:t>h</a:t>
            </a:r>
            <a:r>
              <a:rPr sz="3100" b="1" dirty="0">
                <a:latin typeface="Arial"/>
                <a:cs typeface="Arial"/>
              </a:rPr>
              <a:t>ese	charact</a:t>
            </a:r>
            <a:r>
              <a:rPr sz="3100" b="1" spc="5" dirty="0">
                <a:latin typeface="Arial"/>
                <a:cs typeface="Arial"/>
              </a:rPr>
              <a:t>e</a:t>
            </a:r>
            <a:r>
              <a:rPr sz="3100" b="1" dirty="0">
                <a:latin typeface="Arial"/>
                <a:cs typeface="Arial"/>
              </a:rPr>
              <a:t>rs</a:t>
            </a:r>
            <a:endParaRPr sz="3100">
              <a:latin typeface="Arial"/>
              <a:cs typeface="Arial"/>
            </a:endParaRPr>
          </a:p>
        </p:txBody>
      </p:sp>
      <p:sp>
        <p:nvSpPr>
          <p:cNvPr id="3" name="object 3"/>
          <p:cNvSpPr txBox="1"/>
          <p:nvPr/>
        </p:nvSpPr>
        <p:spPr>
          <a:xfrm>
            <a:off x="4509261" y="159766"/>
            <a:ext cx="7299959" cy="498475"/>
          </a:xfrm>
          <a:prstGeom prst="rect">
            <a:avLst/>
          </a:prstGeom>
        </p:spPr>
        <p:txBody>
          <a:bodyPr vert="horz" wrap="square" lIns="0" tIns="12700" rIns="0" bIns="0" rtlCol="0">
            <a:spAutoFit/>
          </a:bodyPr>
          <a:lstStyle/>
          <a:p>
            <a:pPr marL="12700">
              <a:lnSpc>
                <a:spcPct val="100000"/>
              </a:lnSpc>
              <a:spcBef>
                <a:spcPts val="100"/>
              </a:spcBef>
              <a:tabLst>
                <a:tab pos="1045210" algn="l"/>
                <a:tab pos="3609975" algn="l"/>
                <a:tab pos="5166995" algn="l"/>
              </a:tabLst>
            </a:pPr>
            <a:r>
              <a:rPr sz="3100" b="1" dirty="0">
                <a:latin typeface="Arial"/>
                <a:cs typeface="Arial"/>
              </a:rPr>
              <a:t>are	collective</a:t>
            </a:r>
            <a:r>
              <a:rPr sz="3100" b="1" spc="5" dirty="0">
                <a:latin typeface="Arial"/>
                <a:cs typeface="Arial"/>
              </a:rPr>
              <a:t>l</a:t>
            </a:r>
            <a:r>
              <a:rPr sz="3100" b="1" dirty="0">
                <a:latin typeface="Arial"/>
                <a:cs typeface="Arial"/>
              </a:rPr>
              <a:t>y	cal</a:t>
            </a:r>
            <a:r>
              <a:rPr sz="3100" b="1" spc="5" dirty="0">
                <a:latin typeface="Arial"/>
                <a:cs typeface="Arial"/>
              </a:rPr>
              <a:t>l</a:t>
            </a:r>
            <a:r>
              <a:rPr sz="3100" b="1" dirty="0">
                <a:latin typeface="Arial"/>
                <a:cs typeface="Arial"/>
              </a:rPr>
              <a:t>ed	</a:t>
            </a:r>
            <a:r>
              <a:rPr sz="3100" b="1" i="1" dirty="0">
                <a:latin typeface="Arial"/>
                <a:cs typeface="Arial"/>
              </a:rPr>
              <a:t>wh</a:t>
            </a:r>
            <a:r>
              <a:rPr sz="3100" b="1" i="1" spc="-15" dirty="0">
                <a:latin typeface="Arial"/>
                <a:cs typeface="Arial"/>
              </a:rPr>
              <a:t>i</a:t>
            </a:r>
            <a:r>
              <a:rPr sz="3100" b="1" i="1" dirty="0">
                <a:latin typeface="Arial"/>
                <a:cs typeface="Arial"/>
              </a:rPr>
              <a:t>t</a:t>
            </a:r>
            <a:r>
              <a:rPr sz="3100" b="1" i="1" spc="-10" dirty="0">
                <a:latin typeface="Arial"/>
                <a:cs typeface="Arial"/>
              </a:rPr>
              <a:t>e</a:t>
            </a:r>
            <a:r>
              <a:rPr sz="3100" b="1" i="1" dirty="0">
                <a:latin typeface="Arial"/>
                <a:cs typeface="Arial"/>
              </a:rPr>
              <a:t>sp</a:t>
            </a:r>
            <a:r>
              <a:rPr sz="3100" b="1" i="1" spc="-10" dirty="0">
                <a:latin typeface="Arial"/>
                <a:cs typeface="Arial"/>
              </a:rPr>
              <a:t>a</a:t>
            </a:r>
            <a:r>
              <a:rPr sz="3100" b="1" i="1" dirty="0">
                <a:latin typeface="Arial"/>
                <a:cs typeface="Arial"/>
              </a:rPr>
              <a:t>ce</a:t>
            </a:r>
            <a:endParaRPr sz="3100" dirty="0">
              <a:latin typeface="Arial"/>
              <a:cs typeface="Arial"/>
            </a:endParaRPr>
          </a:p>
        </p:txBody>
      </p:sp>
      <p:sp>
        <p:nvSpPr>
          <p:cNvPr id="4" name="object 4"/>
          <p:cNvSpPr txBox="1"/>
          <p:nvPr/>
        </p:nvSpPr>
        <p:spPr>
          <a:xfrm>
            <a:off x="498601" y="632205"/>
            <a:ext cx="11311890" cy="3856990"/>
          </a:xfrm>
          <a:prstGeom prst="rect">
            <a:avLst/>
          </a:prstGeom>
        </p:spPr>
        <p:txBody>
          <a:bodyPr vert="horz" wrap="square" lIns="0" tIns="12700" rIns="0" bIns="0" rtlCol="0">
            <a:spAutoFit/>
          </a:bodyPr>
          <a:lstStyle/>
          <a:p>
            <a:pPr marL="12700" marR="5715" algn="just">
              <a:lnSpc>
                <a:spcPct val="100000"/>
              </a:lnSpc>
              <a:spcBef>
                <a:spcPts val="100"/>
              </a:spcBef>
            </a:pPr>
            <a:r>
              <a:rPr sz="3100" b="1" i="1" dirty="0">
                <a:latin typeface="Arial"/>
                <a:cs typeface="Arial"/>
              </a:rPr>
              <a:t>characters</a:t>
            </a:r>
            <a:r>
              <a:rPr sz="3100" b="1" dirty="0">
                <a:latin typeface="Arial"/>
                <a:cs typeface="Arial"/>
              </a:rPr>
              <a:t>, and are the space </a:t>
            </a:r>
            <a:r>
              <a:rPr sz="3100" b="1" spc="-20" dirty="0">
                <a:latin typeface="Arial"/>
                <a:cs typeface="Arial"/>
              </a:rPr>
              <a:t>character, </a:t>
            </a:r>
            <a:r>
              <a:rPr sz="3100" b="1" dirty="0">
                <a:latin typeface="Arial"/>
                <a:cs typeface="Arial"/>
              </a:rPr>
              <a:t>the </a:t>
            </a:r>
            <a:r>
              <a:rPr sz="3100" b="1" spc="-5" dirty="0">
                <a:latin typeface="Arial"/>
                <a:cs typeface="Arial"/>
              </a:rPr>
              <a:t>horizontal </a:t>
            </a:r>
            <a:r>
              <a:rPr sz="3100" b="1" dirty="0">
                <a:latin typeface="Arial"/>
                <a:cs typeface="Arial"/>
              </a:rPr>
              <a:t>tab </a:t>
            </a:r>
            <a:r>
              <a:rPr sz="3100" b="1" spc="5" dirty="0">
                <a:latin typeface="Arial"/>
                <a:cs typeface="Arial"/>
              </a:rPr>
              <a:t> </a:t>
            </a:r>
            <a:r>
              <a:rPr sz="3100" b="1" spc="-20" dirty="0">
                <a:latin typeface="Arial"/>
                <a:cs typeface="Arial"/>
              </a:rPr>
              <a:t>character,</a:t>
            </a:r>
            <a:r>
              <a:rPr sz="3100" b="1" spc="-15" dirty="0">
                <a:latin typeface="Arial"/>
                <a:cs typeface="Arial"/>
              </a:rPr>
              <a:t> </a:t>
            </a:r>
            <a:r>
              <a:rPr sz="3100" b="1" dirty="0">
                <a:latin typeface="Arial"/>
                <a:cs typeface="Arial"/>
              </a:rPr>
              <a:t>and</a:t>
            </a:r>
            <a:r>
              <a:rPr sz="3100" b="1" spc="5" dirty="0">
                <a:latin typeface="Arial"/>
                <a:cs typeface="Arial"/>
              </a:rPr>
              <a:t> </a:t>
            </a:r>
            <a:r>
              <a:rPr sz="3100" b="1" dirty="0">
                <a:latin typeface="Arial"/>
                <a:cs typeface="Arial"/>
              </a:rPr>
              <a:t>the</a:t>
            </a:r>
            <a:r>
              <a:rPr sz="3100" b="1" spc="5" dirty="0">
                <a:latin typeface="Arial"/>
                <a:cs typeface="Arial"/>
              </a:rPr>
              <a:t> </a:t>
            </a:r>
            <a:r>
              <a:rPr sz="3100" b="1" spc="-5" dirty="0">
                <a:latin typeface="Arial"/>
                <a:cs typeface="Arial"/>
              </a:rPr>
              <a:t>end-of-line</a:t>
            </a:r>
            <a:r>
              <a:rPr sz="3100" b="1" dirty="0">
                <a:latin typeface="Arial"/>
                <a:cs typeface="Arial"/>
              </a:rPr>
              <a:t> </a:t>
            </a:r>
            <a:r>
              <a:rPr sz="3100" b="1" spc="-20" dirty="0">
                <a:latin typeface="Arial"/>
                <a:cs typeface="Arial"/>
              </a:rPr>
              <a:t>character,</a:t>
            </a:r>
            <a:r>
              <a:rPr sz="3100" b="1" spc="-15" dirty="0">
                <a:latin typeface="Arial"/>
                <a:cs typeface="Arial"/>
              </a:rPr>
              <a:t> </a:t>
            </a:r>
            <a:r>
              <a:rPr sz="3100" b="1" spc="-5" dirty="0">
                <a:latin typeface="Arial"/>
                <a:cs typeface="Arial"/>
              </a:rPr>
              <a:t>known</a:t>
            </a:r>
            <a:r>
              <a:rPr sz="3100" b="1" dirty="0">
                <a:latin typeface="Arial"/>
                <a:cs typeface="Arial"/>
              </a:rPr>
              <a:t> more </a:t>
            </a:r>
            <a:r>
              <a:rPr sz="3100" b="1" spc="-850" dirty="0">
                <a:latin typeface="Arial"/>
                <a:cs typeface="Arial"/>
              </a:rPr>
              <a:t> </a:t>
            </a:r>
            <a:r>
              <a:rPr sz="3100" b="1" dirty="0">
                <a:latin typeface="Arial"/>
                <a:cs typeface="Arial"/>
              </a:rPr>
              <a:t>formally </a:t>
            </a:r>
            <a:r>
              <a:rPr sz="3100" b="1" spc="-5" dirty="0">
                <a:latin typeface="Arial"/>
                <a:cs typeface="Arial"/>
              </a:rPr>
              <a:t>as </a:t>
            </a:r>
            <a:r>
              <a:rPr sz="3100" b="1" dirty="0">
                <a:latin typeface="Arial"/>
                <a:cs typeface="Arial"/>
              </a:rPr>
              <a:t>the </a:t>
            </a:r>
            <a:r>
              <a:rPr sz="3100" b="1" i="1" spc="-5" dirty="0">
                <a:latin typeface="Arial"/>
                <a:cs typeface="Arial"/>
              </a:rPr>
              <a:t>newline </a:t>
            </a:r>
            <a:r>
              <a:rPr sz="3100" b="1" i="1" dirty="0">
                <a:latin typeface="Arial"/>
                <a:cs typeface="Arial"/>
              </a:rPr>
              <a:t>character</a:t>
            </a:r>
            <a:r>
              <a:rPr sz="3100" b="1" dirty="0">
                <a:latin typeface="Arial"/>
                <a:cs typeface="Arial"/>
              </a:rPr>
              <a:t>. Multiple </a:t>
            </a:r>
            <a:r>
              <a:rPr sz="3100" b="1" spc="-5" dirty="0">
                <a:latin typeface="Arial"/>
                <a:cs typeface="Arial"/>
              </a:rPr>
              <a:t>occurrences </a:t>
            </a:r>
            <a:r>
              <a:rPr sz="3100" b="1" spc="-10" dirty="0">
                <a:latin typeface="Arial"/>
                <a:cs typeface="Arial"/>
              </a:rPr>
              <a:t>of </a:t>
            </a:r>
            <a:r>
              <a:rPr sz="3100" b="1" spc="-5" dirty="0">
                <a:latin typeface="Arial"/>
                <a:cs typeface="Arial"/>
              </a:rPr>
              <a:t> whitespace</a:t>
            </a:r>
            <a:r>
              <a:rPr sz="3100" b="1" spc="345" dirty="0">
                <a:latin typeface="Arial"/>
                <a:cs typeface="Arial"/>
              </a:rPr>
              <a:t> </a:t>
            </a:r>
            <a:r>
              <a:rPr sz="3100" b="1" dirty="0">
                <a:latin typeface="Arial"/>
                <a:cs typeface="Arial"/>
              </a:rPr>
              <a:t>characters</a:t>
            </a:r>
            <a:r>
              <a:rPr sz="3100" b="1" spc="345" dirty="0">
                <a:latin typeface="Arial"/>
                <a:cs typeface="Arial"/>
              </a:rPr>
              <a:t> </a:t>
            </a:r>
            <a:r>
              <a:rPr sz="3100" b="1" dirty="0">
                <a:latin typeface="Arial"/>
                <a:cs typeface="Arial"/>
              </a:rPr>
              <a:t>are</a:t>
            </a:r>
            <a:r>
              <a:rPr sz="3100" b="1" spc="345" dirty="0">
                <a:latin typeface="Arial"/>
                <a:cs typeface="Arial"/>
              </a:rPr>
              <a:t> </a:t>
            </a:r>
            <a:r>
              <a:rPr sz="3100" b="1" dirty="0">
                <a:latin typeface="Arial"/>
                <a:cs typeface="Arial"/>
              </a:rPr>
              <a:t>simply</a:t>
            </a:r>
            <a:r>
              <a:rPr sz="3100" b="1" spc="335" dirty="0">
                <a:latin typeface="Arial"/>
                <a:cs typeface="Arial"/>
              </a:rPr>
              <a:t> </a:t>
            </a:r>
            <a:r>
              <a:rPr sz="3100" b="1" spc="-5" dirty="0">
                <a:latin typeface="Arial"/>
                <a:cs typeface="Arial"/>
              </a:rPr>
              <a:t>ignored</a:t>
            </a:r>
            <a:r>
              <a:rPr sz="3100" b="1" spc="340" dirty="0">
                <a:latin typeface="Arial"/>
                <a:cs typeface="Arial"/>
              </a:rPr>
              <a:t> </a:t>
            </a:r>
            <a:r>
              <a:rPr sz="3100" b="1" spc="-5" dirty="0">
                <a:latin typeface="Arial"/>
                <a:cs typeface="Arial"/>
              </a:rPr>
              <a:t>by</a:t>
            </a:r>
            <a:r>
              <a:rPr sz="3100" b="1" spc="340" dirty="0">
                <a:latin typeface="Arial"/>
                <a:cs typeface="Arial"/>
              </a:rPr>
              <a:t> </a:t>
            </a:r>
            <a:r>
              <a:rPr sz="3100" b="1" dirty="0">
                <a:latin typeface="Arial"/>
                <a:cs typeface="Arial"/>
              </a:rPr>
              <a:t>the</a:t>
            </a:r>
            <a:r>
              <a:rPr sz="3100" b="1" spc="340" dirty="0">
                <a:latin typeface="Arial"/>
                <a:cs typeface="Arial"/>
              </a:rPr>
              <a:t> </a:t>
            </a:r>
            <a:r>
              <a:rPr sz="3100" b="1" spc="-5" dirty="0">
                <a:latin typeface="Arial"/>
                <a:cs typeface="Arial"/>
              </a:rPr>
              <a:t>shell.</a:t>
            </a:r>
            <a:endParaRPr sz="3100" dirty="0">
              <a:latin typeface="Arial"/>
              <a:cs typeface="Arial"/>
            </a:endParaRPr>
          </a:p>
          <a:p>
            <a:pPr marL="12700" algn="just">
              <a:lnSpc>
                <a:spcPct val="100000"/>
              </a:lnSpc>
              <a:spcBef>
                <a:spcPts val="5"/>
              </a:spcBef>
            </a:pPr>
            <a:r>
              <a:rPr sz="3100" b="1" dirty="0">
                <a:latin typeface="Arial"/>
                <a:cs typeface="Arial"/>
              </a:rPr>
              <a:t>When</a:t>
            </a:r>
            <a:r>
              <a:rPr sz="3100" b="1" spc="-30" dirty="0">
                <a:latin typeface="Arial"/>
                <a:cs typeface="Arial"/>
              </a:rPr>
              <a:t> </a:t>
            </a:r>
            <a:r>
              <a:rPr sz="3100" b="1" dirty="0">
                <a:latin typeface="Arial"/>
                <a:cs typeface="Arial"/>
              </a:rPr>
              <a:t>you</a:t>
            </a:r>
            <a:r>
              <a:rPr sz="3100" b="1" spc="-35" dirty="0">
                <a:latin typeface="Arial"/>
                <a:cs typeface="Arial"/>
              </a:rPr>
              <a:t> </a:t>
            </a:r>
            <a:r>
              <a:rPr sz="3100" b="1" dirty="0">
                <a:latin typeface="Arial"/>
                <a:cs typeface="Arial"/>
              </a:rPr>
              <a:t>type</a:t>
            </a:r>
            <a:r>
              <a:rPr sz="3100" b="1" spc="-15" dirty="0">
                <a:latin typeface="Arial"/>
                <a:cs typeface="Arial"/>
              </a:rPr>
              <a:t> </a:t>
            </a:r>
            <a:r>
              <a:rPr sz="3100" b="1" dirty="0">
                <a:latin typeface="Arial"/>
                <a:cs typeface="Arial"/>
              </a:rPr>
              <a:t>the</a:t>
            </a:r>
            <a:r>
              <a:rPr sz="3100" b="1" spc="-25" dirty="0">
                <a:latin typeface="Arial"/>
                <a:cs typeface="Arial"/>
              </a:rPr>
              <a:t> </a:t>
            </a:r>
            <a:r>
              <a:rPr sz="3100" b="1" dirty="0">
                <a:latin typeface="Arial"/>
                <a:cs typeface="Arial"/>
              </a:rPr>
              <a:t>command</a:t>
            </a:r>
            <a:endParaRPr sz="3100" dirty="0">
              <a:latin typeface="Arial"/>
              <a:cs typeface="Arial"/>
            </a:endParaRPr>
          </a:p>
          <a:p>
            <a:pPr marL="12700" marR="5080" algn="just">
              <a:lnSpc>
                <a:spcPct val="100000"/>
              </a:lnSpc>
              <a:spcBef>
                <a:spcPts val="400"/>
              </a:spcBef>
            </a:pPr>
            <a:r>
              <a:rPr sz="3100" b="1" u="heavy" dirty="0">
                <a:uFill>
                  <a:solidFill>
                    <a:srgbClr val="000000"/>
                  </a:solidFill>
                </a:uFill>
                <a:latin typeface="Arial"/>
                <a:cs typeface="Arial"/>
              </a:rPr>
              <a:t>mv tmp/mazewars games</a:t>
            </a:r>
            <a:r>
              <a:rPr sz="3100" b="1" spc="5" dirty="0">
                <a:latin typeface="Arial"/>
                <a:cs typeface="Arial"/>
              </a:rPr>
              <a:t> </a:t>
            </a:r>
            <a:r>
              <a:rPr sz="3100" b="1" dirty="0">
                <a:latin typeface="Arial"/>
                <a:cs typeface="Arial"/>
              </a:rPr>
              <a:t>the shell scans the </a:t>
            </a:r>
            <a:r>
              <a:rPr sz="3100" b="1" spc="-5" dirty="0">
                <a:latin typeface="Arial"/>
                <a:cs typeface="Arial"/>
              </a:rPr>
              <a:t>command line </a:t>
            </a:r>
            <a:r>
              <a:rPr sz="3100" b="1" spc="-850" dirty="0">
                <a:latin typeface="Arial"/>
                <a:cs typeface="Arial"/>
              </a:rPr>
              <a:t> </a:t>
            </a:r>
            <a:r>
              <a:rPr sz="3100" b="1" dirty="0">
                <a:latin typeface="Arial"/>
                <a:cs typeface="Arial"/>
              </a:rPr>
              <a:t>and takes everything from the start of the line </a:t>
            </a:r>
            <a:r>
              <a:rPr sz="3100" b="1" spc="-5" dirty="0">
                <a:latin typeface="Arial"/>
                <a:cs typeface="Arial"/>
              </a:rPr>
              <a:t>to </a:t>
            </a:r>
            <a:r>
              <a:rPr sz="3100" b="1" dirty="0">
                <a:latin typeface="Arial"/>
                <a:cs typeface="Arial"/>
              </a:rPr>
              <a:t>the first </a:t>
            </a:r>
            <a:r>
              <a:rPr sz="3100" b="1" spc="5" dirty="0">
                <a:latin typeface="Arial"/>
                <a:cs typeface="Arial"/>
              </a:rPr>
              <a:t> </a:t>
            </a:r>
            <a:r>
              <a:rPr sz="3100" b="1" spc="-5" dirty="0">
                <a:latin typeface="Arial"/>
                <a:cs typeface="Arial"/>
              </a:rPr>
              <a:t>whitespace</a:t>
            </a:r>
            <a:r>
              <a:rPr sz="3100" b="1" spc="655" dirty="0">
                <a:latin typeface="Arial"/>
                <a:cs typeface="Arial"/>
              </a:rPr>
              <a:t> </a:t>
            </a:r>
            <a:r>
              <a:rPr sz="3100" b="1" dirty="0">
                <a:latin typeface="Arial"/>
                <a:cs typeface="Arial"/>
              </a:rPr>
              <a:t>character</a:t>
            </a:r>
            <a:r>
              <a:rPr sz="3100" b="1" spc="650" dirty="0">
                <a:latin typeface="Arial"/>
                <a:cs typeface="Arial"/>
              </a:rPr>
              <a:t> </a:t>
            </a:r>
            <a:r>
              <a:rPr sz="3100" b="1" dirty="0">
                <a:latin typeface="Arial"/>
                <a:cs typeface="Arial"/>
              </a:rPr>
              <a:t>as</a:t>
            </a:r>
            <a:r>
              <a:rPr sz="3100" b="1" spc="640" dirty="0">
                <a:latin typeface="Arial"/>
                <a:cs typeface="Arial"/>
              </a:rPr>
              <a:t> </a:t>
            </a:r>
            <a:r>
              <a:rPr sz="3100" b="1" dirty="0">
                <a:latin typeface="Arial"/>
                <a:cs typeface="Arial"/>
              </a:rPr>
              <a:t>the</a:t>
            </a:r>
            <a:r>
              <a:rPr sz="3100" b="1" spc="635" dirty="0">
                <a:latin typeface="Arial"/>
                <a:cs typeface="Arial"/>
              </a:rPr>
              <a:t> </a:t>
            </a:r>
            <a:r>
              <a:rPr sz="3100" b="1" dirty="0">
                <a:latin typeface="Arial"/>
                <a:cs typeface="Arial"/>
              </a:rPr>
              <a:t>name</a:t>
            </a:r>
            <a:r>
              <a:rPr sz="3100" b="1" spc="640" dirty="0">
                <a:latin typeface="Arial"/>
                <a:cs typeface="Arial"/>
              </a:rPr>
              <a:t> </a:t>
            </a:r>
            <a:r>
              <a:rPr sz="3100" b="1" dirty="0">
                <a:latin typeface="Arial"/>
                <a:cs typeface="Arial"/>
              </a:rPr>
              <a:t>of</a:t>
            </a:r>
            <a:r>
              <a:rPr sz="3100" b="1" spc="645" dirty="0">
                <a:latin typeface="Arial"/>
                <a:cs typeface="Arial"/>
              </a:rPr>
              <a:t> </a:t>
            </a:r>
            <a:r>
              <a:rPr sz="3100" b="1" dirty="0">
                <a:latin typeface="Arial"/>
                <a:cs typeface="Arial"/>
              </a:rPr>
              <a:t>the</a:t>
            </a:r>
            <a:r>
              <a:rPr sz="3100" b="1" spc="635" dirty="0">
                <a:latin typeface="Arial"/>
                <a:cs typeface="Arial"/>
              </a:rPr>
              <a:t> </a:t>
            </a:r>
            <a:r>
              <a:rPr sz="3100" b="1" spc="-5" dirty="0">
                <a:latin typeface="Arial"/>
                <a:cs typeface="Arial"/>
              </a:rPr>
              <a:t>program</a:t>
            </a:r>
            <a:r>
              <a:rPr sz="3100" b="1" spc="650" dirty="0">
                <a:latin typeface="Arial"/>
                <a:cs typeface="Arial"/>
              </a:rPr>
              <a:t> </a:t>
            </a:r>
            <a:r>
              <a:rPr sz="3100" b="1" spc="-10" dirty="0">
                <a:latin typeface="Arial"/>
                <a:cs typeface="Arial"/>
              </a:rPr>
              <a:t>to</a:t>
            </a:r>
            <a:endParaRPr sz="3100" dirty="0">
              <a:latin typeface="Arial"/>
              <a:cs typeface="Arial"/>
            </a:endParaRPr>
          </a:p>
        </p:txBody>
      </p:sp>
      <p:sp>
        <p:nvSpPr>
          <p:cNvPr id="5" name="object 5"/>
          <p:cNvSpPr txBox="1"/>
          <p:nvPr/>
        </p:nvSpPr>
        <p:spPr>
          <a:xfrm>
            <a:off x="498601" y="4463034"/>
            <a:ext cx="4593590" cy="498475"/>
          </a:xfrm>
          <a:prstGeom prst="rect">
            <a:avLst/>
          </a:prstGeom>
        </p:spPr>
        <p:txBody>
          <a:bodyPr vert="horz" wrap="square" lIns="0" tIns="12700" rIns="0" bIns="0" rtlCol="0">
            <a:spAutoFit/>
          </a:bodyPr>
          <a:lstStyle/>
          <a:p>
            <a:pPr marL="12700">
              <a:lnSpc>
                <a:spcPct val="100000"/>
              </a:lnSpc>
              <a:spcBef>
                <a:spcPts val="100"/>
              </a:spcBef>
              <a:tabLst>
                <a:tab pos="1961514" algn="l"/>
                <a:tab pos="2961640" algn="l"/>
                <a:tab pos="4010660" algn="l"/>
              </a:tabLst>
            </a:pPr>
            <a:r>
              <a:rPr sz="3100" b="1" dirty="0">
                <a:latin typeface="Arial"/>
                <a:cs typeface="Arial"/>
              </a:rPr>
              <a:t>execut</a:t>
            </a:r>
            <a:r>
              <a:rPr sz="3100" b="1" spc="5" dirty="0">
                <a:latin typeface="Arial"/>
                <a:cs typeface="Arial"/>
              </a:rPr>
              <a:t>e</a:t>
            </a:r>
            <a:r>
              <a:rPr sz="3100" b="1" dirty="0">
                <a:latin typeface="Arial"/>
                <a:cs typeface="Arial"/>
              </a:rPr>
              <a:t>:	m</a:t>
            </a:r>
            <a:r>
              <a:rPr sz="3100" b="1" spc="-225" dirty="0">
                <a:latin typeface="Arial"/>
                <a:cs typeface="Arial"/>
              </a:rPr>
              <a:t>v</a:t>
            </a:r>
            <a:r>
              <a:rPr sz="3100" b="1" dirty="0">
                <a:latin typeface="Arial"/>
                <a:cs typeface="Arial"/>
              </a:rPr>
              <a:t>.	</a:t>
            </a:r>
            <a:r>
              <a:rPr sz="3100" b="1" spc="-10" dirty="0">
                <a:latin typeface="Arial"/>
                <a:cs typeface="Arial"/>
              </a:rPr>
              <a:t>Th</a:t>
            </a:r>
            <a:r>
              <a:rPr sz="3100" b="1" dirty="0">
                <a:latin typeface="Arial"/>
                <a:cs typeface="Arial"/>
              </a:rPr>
              <a:t>e	set</a:t>
            </a:r>
            <a:endParaRPr sz="3100">
              <a:latin typeface="Arial"/>
              <a:cs typeface="Arial"/>
            </a:endParaRPr>
          </a:p>
        </p:txBody>
      </p:sp>
      <p:sp>
        <p:nvSpPr>
          <p:cNvPr id="6" name="object 6"/>
          <p:cNvSpPr txBox="1"/>
          <p:nvPr/>
        </p:nvSpPr>
        <p:spPr>
          <a:xfrm>
            <a:off x="6138671" y="4463034"/>
            <a:ext cx="2019300" cy="498475"/>
          </a:xfrm>
          <a:prstGeom prst="rect">
            <a:avLst/>
          </a:prstGeom>
        </p:spPr>
        <p:txBody>
          <a:bodyPr vert="horz" wrap="square" lIns="0" tIns="12700" rIns="0" bIns="0" rtlCol="0">
            <a:spAutoFit/>
          </a:bodyPr>
          <a:lstStyle/>
          <a:p>
            <a:pPr marL="12700">
              <a:lnSpc>
                <a:spcPct val="100000"/>
              </a:lnSpc>
              <a:spcBef>
                <a:spcPts val="100"/>
              </a:spcBef>
            </a:pPr>
            <a:r>
              <a:rPr sz="3100" b="1" dirty="0">
                <a:latin typeface="Arial"/>
                <a:cs typeface="Arial"/>
              </a:rPr>
              <a:t>charact</a:t>
            </a:r>
            <a:r>
              <a:rPr sz="3100" b="1" spc="5" dirty="0">
                <a:latin typeface="Arial"/>
                <a:cs typeface="Arial"/>
              </a:rPr>
              <a:t>e</a:t>
            </a:r>
            <a:r>
              <a:rPr sz="3100" b="1" dirty="0">
                <a:latin typeface="Arial"/>
                <a:cs typeface="Arial"/>
              </a:rPr>
              <a:t>rs</a:t>
            </a:r>
            <a:endParaRPr sz="3100">
              <a:latin typeface="Arial"/>
              <a:cs typeface="Arial"/>
            </a:endParaRPr>
          </a:p>
        </p:txBody>
      </p:sp>
      <p:sp>
        <p:nvSpPr>
          <p:cNvPr id="7" name="object 7"/>
          <p:cNvSpPr txBox="1"/>
          <p:nvPr/>
        </p:nvSpPr>
        <p:spPr>
          <a:xfrm>
            <a:off x="498601" y="4463034"/>
            <a:ext cx="7219315" cy="970915"/>
          </a:xfrm>
          <a:prstGeom prst="rect">
            <a:avLst/>
          </a:prstGeom>
        </p:spPr>
        <p:txBody>
          <a:bodyPr vert="horz" wrap="square" lIns="0" tIns="12700" rIns="0" bIns="0" rtlCol="0">
            <a:spAutoFit/>
          </a:bodyPr>
          <a:lstStyle/>
          <a:p>
            <a:pPr marL="12700" marR="5080" indent="4918075">
              <a:lnSpc>
                <a:spcPct val="100000"/>
              </a:lnSpc>
              <a:spcBef>
                <a:spcPts val="100"/>
              </a:spcBef>
              <a:tabLst>
                <a:tab pos="2543175" algn="l"/>
                <a:tab pos="4726305" algn="l"/>
                <a:tab pos="5462905" algn="l"/>
                <a:tab pos="6461760" algn="l"/>
              </a:tabLst>
            </a:pPr>
            <a:r>
              <a:rPr sz="3100" b="1" dirty="0">
                <a:latin typeface="Arial"/>
                <a:cs typeface="Arial"/>
              </a:rPr>
              <a:t>of </a:t>
            </a:r>
            <a:r>
              <a:rPr sz="3100" b="1" spc="5" dirty="0">
                <a:latin typeface="Arial"/>
                <a:cs typeface="Arial"/>
              </a:rPr>
              <a:t> </a:t>
            </a:r>
            <a:r>
              <a:rPr sz="3100" b="1" dirty="0">
                <a:latin typeface="Arial"/>
                <a:cs typeface="Arial"/>
              </a:rPr>
              <a:t>w</a:t>
            </a:r>
            <a:r>
              <a:rPr sz="3100" b="1" spc="-10" dirty="0">
                <a:latin typeface="Arial"/>
                <a:cs typeface="Arial"/>
              </a:rPr>
              <a:t>h</a:t>
            </a:r>
            <a:r>
              <a:rPr sz="3100" b="1" dirty="0">
                <a:latin typeface="Arial"/>
                <a:cs typeface="Arial"/>
              </a:rPr>
              <a:t>itespa</a:t>
            </a:r>
            <a:r>
              <a:rPr sz="3100" b="1" spc="-10" dirty="0">
                <a:latin typeface="Arial"/>
                <a:cs typeface="Arial"/>
              </a:rPr>
              <a:t>c</a:t>
            </a:r>
            <a:r>
              <a:rPr sz="3100" b="1" dirty="0">
                <a:latin typeface="Arial"/>
                <a:cs typeface="Arial"/>
              </a:rPr>
              <a:t>e	cha</a:t>
            </a:r>
            <a:r>
              <a:rPr sz="3100" b="1" spc="-10" dirty="0">
                <a:latin typeface="Arial"/>
                <a:cs typeface="Arial"/>
              </a:rPr>
              <a:t>r</a:t>
            </a:r>
            <a:r>
              <a:rPr sz="3100" b="1" dirty="0">
                <a:latin typeface="Arial"/>
                <a:cs typeface="Arial"/>
              </a:rPr>
              <a:t>act</a:t>
            </a:r>
            <a:r>
              <a:rPr sz="3100" b="1" spc="5" dirty="0">
                <a:latin typeface="Arial"/>
                <a:cs typeface="Arial"/>
              </a:rPr>
              <a:t>e</a:t>
            </a:r>
            <a:r>
              <a:rPr sz="3100" b="1" dirty="0">
                <a:latin typeface="Arial"/>
                <a:cs typeface="Arial"/>
              </a:rPr>
              <a:t>r	is	the	first</a:t>
            </a:r>
            <a:endParaRPr sz="3100" dirty="0">
              <a:latin typeface="Arial"/>
              <a:cs typeface="Arial"/>
            </a:endParaRPr>
          </a:p>
        </p:txBody>
      </p:sp>
      <p:sp>
        <p:nvSpPr>
          <p:cNvPr id="8" name="object 8"/>
          <p:cNvSpPr txBox="1"/>
          <p:nvPr/>
        </p:nvSpPr>
        <p:spPr>
          <a:xfrm>
            <a:off x="8101583" y="4935473"/>
            <a:ext cx="1819910" cy="498475"/>
          </a:xfrm>
          <a:prstGeom prst="rect">
            <a:avLst/>
          </a:prstGeom>
        </p:spPr>
        <p:txBody>
          <a:bodyPr vert="horz" wrap="square" lIns="0" tIns="12700" rIns="0" bIns="0" rtlCol="0">
            <a:spAutoFit/>
          </a:bodyPr>
          <a:lstStyle/>
          <a:p>
            <a:pPr marL="12700">
              <a:lnSpc>
                <a:spcPct val="100000"/>
              </a:lnSpc>
              <a:spcBef>
                <a:spcPts val="100"/>
              </a:spcBef>
            </a:pPr>
            <a:r>
              <a:rPr sz="3100" b="1" dirty="0">
                <a:latin typeface="Arial"/>
                <a:cs typeface="Arial"/>
              </a:rPr>
              <a:t>arg</a:t>
            </a:r>
            <a:r>
              <a:rPr sz="3100" b="1" spc="-15" dirty="0">
                <a:latin typeface="Arial"/>
                <a:cs typeface="Arial"/>
              </a:rPr>
              <a:t>u</a:t>
            </a:r>
            <a:r>
              <a:rPr sz="3100" b="1" dirty="0">
                <a:latin typeface="Arial"/>
                <a:cs typeface="Arial"/>
              </a:rPr>
              <a:t>ment</a:t>
            </a:r>
            <a:endParaRPr sz="3100">
              <a:latin typeface="Arial"/>
              <a:cs typeface="Arial"/>
            </a:endParaRPr>
          </a:p>
        </p:txBody>
      </p:sp>
      <p:sp>
        <p:nvSpPr>
          <p:cNvPr id="9" name="object 9"/>
          <p:cNvSpPr txBox="1"/>
          <p:nvPr/>
        </p:nvSpPr>
        <p:spPr>
          <a:xfrm>
            <a:off x="8482838" y="4463034"/>
            <a:ext cx="3327400" cy="970915"/>
          </a:xfrm>
          <a:prstGeom prst="rect">
            <a:avLst/>
          </a:prstGeom>
        </p:spPr>
        <p:txBody>
          <a:bodyPr vert="horz" wrap="square" lIns="0" tIns="12700" rIns="0" bIns="0" rtlCol="0">
            <a:spAutoFit/>
          </a:bodyPr>
          <a:lstStyle/>
          <a:p>
            <a:pPr marR="5080" algn="r">
              <a:lnSpc>
                <a:spcPct val="100000"/>
              </a:lnSpc>
              <a:spcBef>
                <a:spcPts val="100"/>
              </a:spcBef>
              <a:tabLst>
                <a:tab pos="829944" algn="l"/>
                <a:tab pos="1551940" algn="l"/>
                <a:tab pos="2491105" algn="l"/>
              </a:tabLst>
            </a:pPr>
            <a:r>
              <a:rPr sz="3100" b="1" spc="-10" dirty="0">
                <a:latin typeface="Arial"/>
                <a:cs typeface="Arial"/>
              </a:rPr>
              <a:t>u</a:t>
            </a:r>
            <a:r>
              <a:rPr sz="3100" b="1" dirty="0">
                <a:latin typeface="Arial"/>
                <a:cs typeface="Arial"/>
              </a:rPr>
              <a:t>p	</a:t>
            </a:r>
            <a:r>
              <a:rPr sz="3100" b="1" spc="-5" dirty="0">
                <a:latin typeface="Arial"/>
                <a:cs typeface="Arial"/>
              </a:rPr>
              <a:t>t</a:t>
            </a:r>
            <a:r>
              <a:rPr sz="3100" b="1" dirty="0">
                <a:latin typeface="Arial"/>
                <a:cs typeface="Arial"/>
              </a:rPr>
              <a:t>o	the	next</a:t>
            </a:r>
            <a:endParaRPr sz="3100">
              <a:latin typeface="Arial"/>
              <a:cs typeface="Arial"/>
            </a:endParaRPr>
          </a:p>
          <a:p>
            <a:pPr marR="6350" algn="r">
              <a:lnSpc>
                <a:spcPct val="100000"/>
              </a:lnSpc>
              <a:spcBef>
                <a:spcPts val="5"/>
              </a:spcBef>
              <a:tabLst>
                <a:tab pos="779145" algn="l"/>
              </a:tabLst>
            </a:pPr>
            <a:r>
              <a:rPr sz="3100" b="1" spc="-5" dirty="0">
                <a:latin typeface="Arial"/>
                <a:cs typeface="Arial"/>
              </a:rPr>
              <a:t>to	mv:</a:t>
            </a:r>
            <a:endParaRPr sz="3100">
              <a:latin typeface="Arial"/>
              <a:cs typeface="Arial"/>
            </a:endParaRPr>
          </a:p>
        </p:txBody>
      </p:sp>
      <p:sp>
        <p:nvSpPr>
          <p:cNvPr id="10" name="object 10"/>
          <p:cNvSpPr txBox="1"/>
          <p:nvPr/>
        </p:nvSpPr>
        <p:spPr>
          <a:xfrm>
            <a:off x="498601" y="5408167"/>
            <a:ext cx="2852420" cy="498475"/>
          </a:xfrm>
          <a:prstGeom prst="rect">
            <a:avLst/>
          </a:prstGeom>
        </p:spPr>
        <p:txBody>
          <a:bodyPr vert="horz" wrap="square" lIns="0" tIns="12700" rIns="0" bIns="0" rtlCol="0">
            <a:spAutoFit/>
          </a:bodyPr>
          <a:lstStyle/>
          <a:p>
            <a:pPr marL="12700">
              <a:lnSpc>
                <a:spcPct val="100000"/>
              </a:lnSpc>
              <a:spcBef>
                <a:spcPts val="100"/>
              </a:spcBef>
            </a:pPr>
            <a:r>
              <a:rPr sz="3100" b="1" u="heavy" dirty="0">
                <a:uFill>
                  <a:solidFill>
                    <a:srgbClr val="000000"/>
                  </a:solidFill>
                </a:uFill>
                <a:latin typeface="Arial"/>
                <a:cs typeface="Arial"/>
              </a:rPr>
              <a:t>tmp/maz</a:t>
            </a:r>
            <a:r>
              <a:rPr sz="3100" b="1" u="heavy" spc="5" dirty="0">
                <a:uFill>
                  <a:solidFill>
                    <a:srgbClr val="000000"/>
                  </a:solidFill>
                </a:uFill>
                <a:latin typeface="Arial"/>
                <a:cs typeface="Arial"/>
              </a:rPr>
              <a:t>e</a:t>
            </a:r>
            <a:r>
              <a:rPr sz="3100" b="1" u="heavy" dirty="0">
                <a:uFill>
                  <a:solidFill>
                    <a:srgbClr val="000000"/>
                  </a:solidFill>
                </a:uFill>
                <a:latin typeface="Arial"/>
                <a:cs typeface="Arial"/>
              </a:rPr>
              <a:t>war</a:t>
            </a:r>
            <a:r>
              <a:rPr sz="3100" b="1" u="heavy" spc="5" dirty="0">
                <a:uFill>
                  <a:solidFill>
                    <a:srgbClr val="000000"/>
                  </a:solidFill>
                </a:uFill>
                <a:latin typeface="Arial"/>
                <a:cs typeface="Arial"/>
              </a:rPr>
              <a:t>s</a:t>
            </a:r>
            <a:r>
              <a:rPr sz="3100" b="1" u="heavy" dirty="0">
                <a:uFill>
                  <a:solidFill>
                    <a:srgbClr val="000000"/>
                  </a:solidFill>
                </a:uFill>
                <a:latin typeface="Arial"/>
                <a:cs typeface="Arial"/>
              </a:rPr>
              <a:t>.</a:t>
            </a:r>
            <a:endParaRPr sz="31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8601" y="159765"/>
            <a:ext cx="11311255" cy="3043555"/>
          </a:xfrm>
          <a:prstGeom prst="rect">
            <a:avLst/>
          </a:prstGeom>
        </p:spPr>
        <p:txBody>
          <a:bodyPr vert="horz" wrap="square" lIns="0" tIns="12700" rIns="0" bIns="0" rtlCol="0">
            <a:spAutoFit/>
          </a:bodyPr>
          <a:lstStyle/>
          <a:p>
            <a:pPr marL="465455" marR="5080" indent="-453390" algn="just">
              <a:lnSpc>
                <a:spcPct val="100000"/>
              </a:lnSpc>
              <a:spcBef>
                <a:spcPts val="100"/>
              </a:spcBef>
              <a:buClr>
                <a:srgbClr val="D16248"/>
              </a:buClr>
              <a:buSzPct val="68181"/>
              <a:buFont typeface="Wingdings"/>
              <a:buChar char=""/>
              <a:tabLst>
                <a:tab pos="466090" algn="l"/>
              </a:tabLst>
            </a:pPr>
            <a:r>
              <a:rPr sz="3300" b="1" dirty="0">
                <a:latin typeface="Arial"/>
                <a:cs typeface="Arial"/>
              </a:rPr>
              <a:t>The</a:t>
            </a:r>
            <a:r>
              <a:rPr sz="3300" b="1" spc="5" dirty="0">
                <a:latin typeface="Arial"/>
                <a:cs typeface="Arial"/>
              </a:rPr>
              <a:t> </a:t>
            </a:r>
            <a:r>
              <a:rPr sz="3300" b="1" spc="-5" dirty="0">
                <a:latin typeface="Arial"/>
                <a:cs typeface="Arial"/>
              </a:rPr>
              <a:t>set</a:t>
            </a:r>
            <a:r>
              <a:rPr sz="3300" b="1" dirty="0">
                <a:latin typeface="Arial"/>
                <a:cs typeface="Arial"/>
              </a:rPr>
              <a:t> </a:t>
            </a:r>
            <a:r>
              <a:rPr sz="3300" b="1" spc="-5" dirty="0">
                <a:latin typeface="Arial"/>
                <a:cs typeface="Arial"/>
              </a:rPr>
              <a:t>of</a:t>
            </a:r>
            <a:r>
              <a:rPr sz="3300" b="1" dirty="0">
                <a:latin typeface="Arial"/>
                <a:cs typeface="Arial"/>
              </a:rPr>
              <a:t> characters</a:t>
            </a:r>
            <a:r>
              <a:rPr sz="3300" b="1" spc="5" dirty="0">
                <a:latin typeface="Arial"/>
                <a:cs typeface="Arial"/>
              </a:rPr>
              <a:t> </a:t>
            </a:r>
            <a:r>
              <a:rPr sz="3300" b="1" spc="-5" dirty="0">
                <a:latin typeface="Arial"/>
                <a:cs typeface="Arial"/>
              </a:rPr>
              <a:t>up</a:t>
            </a:r>
            <a:r>
              <a:rPr sz="3300" b="1" dirty="0">
                <a:latin typeface="Arial"/>
                <a:cs typeface="Arial"/>
              </a:rPr>
              <a:t> </a:t>
            </a:r>
            <a:r>
              <a:rPr sz="3300" b="1" spc="-5" dirty="0">
                <a:latin typeface="Arial"/>
                <a:cs typeface="Arial"/>
              </a:rPr>
              <a:t>to</a:t>
            </a:r>
            <a:r>
              <a:rPr sz="3300" b="1" dirty="0">
                <a:latin typeface="Arial"/>
                <a:cs typeface="Arial"/>
              </a:rPr>
              <a:t> </a:t>
            </a:r>
            <a:r>
              <a:rPr sz="3300" b="1" spc="-5" dirty="0">
                <a:latin typeface="Arial"/>
                <a:cs typeface="Arial"/>
              </a:rPr>
              <a:t>the</a:t>
            </a:r>
            <a:r>
              <a:rPr sz="3300" b="1" dirty="0">
                <a:latin typeface="Arial"/>
                <a:cs typeface="Arial"/>
              </a:rPr>
              <a:t> </a:t>
            </a:r>
            <a:r>
              <a:rPr sz="3300" b="1" spc="-5" dirty="0">
                <a:latin typeface="Arial"/>
                <a:cs typeface="Arial"/>
              </a:rPr>
              <a:t>next</a:t>
            </a:r>
            <a:r>
              <a:rPr sz="3300" b="1" dirty="0">
                <a:latin typeface="Arial"/>
                <a:cs typeface="Arial"/>
              </a:rPr>
              <a:t> </a:t>
            </a:r>
            <a:r>
              <a:rPr sz="3300" b="1" spc="-5" dirty="0">
                <a:latin typeface="Arial"/>
                <a:cs typeface="Arial"/>
              </a:rPr>
              <a:t>whitespace </a:t>
            </a:r>
            <a:r>
              <a:rPr sz="3300" b="1" dirty="0">
                <a:latin typeface="Arial"/>
                <a:cs typeface="Arial"/>
              </a:rPr>
              <a:t> character (known </a:t>
            </a:r>
            <a:r>
              <a:rPr sz="3300" b="1" spc="-5" dirty="0">
                <a:latin typeface="Arial"/>
                <a:cs typeface="Arial"/>
              </a:rPr>
              <a:t>as a </a:t>
            </a:r>
            <a:r>
              <a:rPr sz="3300" b="1" dirty="0">
                <a:latin typeface="Arial"/>
                <a:cs typeface="Arial"/>
              </a:rPr>
              <a:t>word </a:t>
            </a:r>
            <a:r>
              <a:rPr sz="3300" b="1" spc="-5" dirty="0">
                <a:latin typeface="Arial"/>
                <a:cs typeface="Arial"/>
              </a:rPr>
              <a:t>to the shell)—in </a:t>
            </a:r>
            <a:r>
              <a:rPr sz="3300" b="1" dirty="0">
                <a:latin typeface="Arial"/>
                <a:cs typeface="Arial"/>
              </a:rPr>
              <a:t>this </a:t>
            </a:r>
            <a:r>
              <a:rPr sz="3300" b="1" spc="-5" dirty="0">
                <a:latin typeface="Arial"/>
                <a:cs typeface="Arial"/>
              </a:rPr>
              <a:t>case, </a:t>
            </a:r>
            <a:r>
              <a:rPr sz="3300" b="1" spc="-905" dirty="0">
                <a:latin typeface="Arial"/>
                <a:cs typeface="Arial"/>
              </a:rPr>
              <a:t> </a:t>
            </a:r>
            <a:r>
              <a:rPr sz="3300" b="1" spc="-5" dirty="0">
                <a:latin typeface="Arial"/>
                <a:cs typeface="Arial"/>
              </a:rPr>
              <a:t>the newline—is the second argument to mv: games. </a:t>
            </a:r>
            <a:r>
              <a:rPr sz="3300" b="1" dirty="0">
                <a:latin typeface="Arial"/>
                <a:cs typeface="Arial"/>
              </a:rPr>
              <a:t> After</a:t>
            </a:r>
            <a:r>
              <a:rPr sz="3300" b="1" spc="5" dirty="0">
                <a:latin typeface="Arial"/>
                <a:cs typeface="Arial"/>
              </a:rPr>
              <a:t> </a:t>
            </a:r>
            <a:r>
              <a:rPr sz="3300" b="1" spc="-5" dirty="0">
                <a:latin typeface="Arial"/>
                <a:cs typeface="Arial"/>
              </a:rPr>
              <a:t>analyzing</a:t>
            </a:r>
            <a:r>
              <a:rPr sz="3300" b="1" dirty="0">
                <a:latin typeface="Arial"/>
                <a:cs typeface="Arial"/>
              </a:rPr>
              <a:t> </a:t>
            </a:r>
            <a:r>
              <a:rPr sz="3300" b="1" spc="-5" dirty="0">
                <a:latin typeface="Arial"/>
                <a:cs typeface="Arial"/>
              </a:rPr>
              <a:t>the</a:t>
            </a:r>
            <a:r>
              <a:rPr sz="3300" b="1" dirty="0">
                <a:latin typeface="Arial"/>
                <a:cs typeface="Arial"/>
              </a:rPr>
              <a:t> </a:t>
            </a:r>
            <a:r>
              <a:rPr sz="3300" b="1" spc="-5" dirty="0">
                <a:latin typeface="Arial"/>
                <a:cs typeface="Arial"/>
              </a:rPr>
              <a:t>command</a:t>
            </a:r>
            <a:r>
              <a:rPr sz="3300" b="1" dirty="0">
                <a:latin typeface="Arial"/>
                <a:cs typeface="Arial"/>
              </a:rPr>
              <a:t> </a:t>
            </a:r>
            <a:r>
              <a:rPr sz="3300" b="1" spc="-5" dirty="0">
                <a:latin typeface="Arial"/>
                <a:cs typeface="Arial"/>
              </a:rPr>
              <a:t>line,</a:t>
            </a:r>
            <a:r>
              <a:rPr sz="3300" b="1" dirty="0">
                <a:latin typeface="Arial"/>
                <a:cs typeface="Arial"/>
              </a:rPr>
              <a:t> </a:t>
            </a:r>
            <a:r>
              <a:rPr sz="3300" b="1" spc="-5" dirty="0">
                <a:latin typeface="Arial"/>
                <a:cs typeface="Arial"/>
              </a:rPr>
              <a:t>the</a:t>
            </a:r>
            <a:r>
              <a:rPr sz="3300" b="1" dirty="0">
                <a:latin typeface="Arial"/>
                <a:cs typeface="Arial"/>
              </a:rPr>
              <a:t> </a:t>
            </a:r>
            <a:r>
              <a:rPr sz="3300" b="1" spc="-5" dirty="0">
                <a:latin typeface="Arial"/>
                <a:cs typeface="Arial"/>
              </a:rPr>
              <a:t>shell</a:t>
            </a:r>
            <a:r>
              <a:rPr sz="3300" b="1" dirty="0">
                <a:latin typeface="Arial"/>
                <a:cs typeface="Arial"/>
              </a:rPr>
              <a:t> </a:t>
            </a:r>
            <a:r>
              <a:rPr sz="3300" b="1" spc="-5" dirty="0">
                <a:latin typeface="Arial"/>
                <a:cs typeface="Arial"/>
              </a:rPr>
              <a:t>then </a:t>
            </a:r>
            <a:r>
              <a:rPr sz="3300" b="1" dirty="0">
                <a:latin typeface="Arial"/>
                <a:cs typeface="Arial"/>
              </a:rPr>
              <a:t> </a:t>
            </a:r>
            <a:r>
              <a:rPr sz="3300" b="1" spc="-5" dirty="0">
                <a:latin typeface="Arial"/>
                <a:cs typeface="Arial"/>
              </a:rPr>
              <a:t>proceeds to </a:t>
            </a:r>
            <a:r>
              <a:rPr sz="3300" b="1" dirty="0">
                <a:latin typeface="Arial"/>
                <a:cs typeface="Arial"/>
              </a:rPr>
              <a:t>execute </a:t>
            </a:r>
            <a:r>
              <a:rPr sz="3300" b="1" spc="-5" dirty="0">
                <a:latin typeface="Arial"/>
                <a:cs typeface="Arial"/>
              </a:rPr>
              <a:t>the mv command, giving </a:t>
            </a:r>
            <a:r>
              <a:rPr sz="3300" b="1" dirty="0">
                <a:latin typeface="Arial"/>
                <a:cs typeface="Arial"/>
              </a:rPr>
              <a:t>it </a:t>
            </a:r>
            <a:r>
              <a:rPr sz="3300" b="1" spc="-5" dirty="0">
                <a:latin typeface="Arial"/>
                <a:cs typeface="Arial"/>
              </a:rPr>
              <a:t>the </a:t>
            </a:r>
            <a:r>
              <a:rPr sz="3300" b="1" dirty="0">
                <a:latin typeface="Arial"/>
                <a:cs typeface="Arial"/>
              </a:rPr>
              <a:t> two</a:t>
            </a:r>
            <a:r>
              <a:rPr sz="3300" b="1" spc="-10" dirty="0">
                <a:latin typeface="Arial"/>
                <a:cs typeface="Arial"/>
              </a:rPr>
              <a:t> </a:t>
            </a:r>
            <a:r>
              <a:rPr sz="3300" b="1" spc="-5" dirty="0">
                <a:latin typeface="Arial"/>
                <a:cs typeface="Arial"/>
              </a:rPr>
              <a:t>arguments</a:t>
            </a:r>
            <a:r>
              <a:rPr sz="3300" b="1" spc="10" dirty="0">
                <a:latin typeface="Arial"/>
                <a:cs typeface="Arial"/>
              </a:rPr>
              <a:t> </a:t>
            </a:r>
            <a:r>
              <a:rPr sz="3300" b="1" spc="-5" dirty="0">
                <a:latin typeface="Arial"/>
                <a:cs typeface="Arial"/>
              </a:rPr>
              <a:t>tmp/mazewars</a:t>
            </a:r>
            <a:r>
              <a:rPr sz="3300" b="1" dirty="0">
                <a:latin typeface="Arial"/>
                <a:cs typeface="Arial"/>
              </a:rPr>
              <a:t> and</a:t>
            </a:r>
            <a:r>
              <a:rPr sz="3300" b="1" spc="-5" dirty="0">
                <a:latin typeface="Arial"/>
                <a:cs typeface="Arial"/>
              </a:rPr>
              <a:t> games</a:t>
            </a:r>
            <a:r>
              <a:rPr sz="3300" b="1" spc="10" dirty="0">
                <a:latin typeface="Arial"/>
                <a:cs typeface="Arial"/>
              </a:rPr>
              <a:t> </a:t>
            </a:r>
            <a:r>
              <a:rPr sz="3300" b="1" spc="-5" dirty="0">
                <a:latin typeface="Arial"/>
                <a:cs typeface="Arial"/>
              </a:rPr>
              <a:t>(see</a:t>
            </a:r>
            <a:r>
              <a:rPr sz="3300" b="1" spc="10" dirty="0">
                <a:latin typeface="Arial"/>
                <a:cs typeface="Arial"/>
              </a:rPr>
              <a:t> </a:t>
            </a:r>
            <a:r>
              <a:rPr sz="3300" b="1" spc="-5" dirty="0">
                <a:latin typeface="Arial"/>
                <a:cs typeface="Arial"/>
              </a:rPr>
              <a:t>fig-B)</a:t>
            </a:r>
            <a:endParaRPr sz="3300" dirty="0">
              <a:latin typeface="Arial"/>
              <a:cs typeface="Arial"/>
            </a:endParaRPr>
          </a:p>
        </p:txBody>
      </p:sp>
      <p:pic>
        <p:nvPicPr>
          <p:cNvPr id="3" name="object 3"/>
          <p:cNvPicPr/>
          <p:nvPr/>
        </p:nvPicPr>
        <p:blipFill>
          <a:blip r:embed="rId2" cstate="print"/>
          <a:stretch>
            <a:fillRect/>
          </a:stretch>
        </p:blipFill>
        <p:spPr>
          <a:xfrm>
            <a:off x="3604940" y="3525319"/>
            <a:ext cx="5200876" cy="1175888"/>
          </a:xfrm>
          <a:prstGeom prst="rect">
            <a:avLst/>
          </a:prstGeom>
        </p:spPr>
      </p:pic>
      <p:sp>
        <p:nvSpPr>
          <p:cNvPr id="4" name="object 4"/>
          <p:cNvSpPr txBox="1"/>
          <p:nvPr/>
        </p:nvSpPr>
        <p:spPr>
          <a:xfrm>
            <a:off x="3568700" y="4969764"/>
            <a:ext cx="5462905" cy="330200"/>
          </a:xfrm>
          <a:prstGeom prst="rect">
            <a:avLst/>
          </a:prstGeom>
        </p:spPr>
        <p:txBody>
          <a:bodyPr vert="horz" wrap="square" lIns="0" tIns="12065" rIns="0" bIns="0" rtlCol="0">
            <a:spAutoFit/>
          </a:bodyPr>
          <a:lstStyle/>
          <a:p>
            <a:pPr marL="12700">
              <a:lnSpc>
                <a:spcPct val="100000"/>
              </a:lnSpc>
              <a:spcBef>
                <a:spcPts val="95"/>
              </a:spcBef>
            </a:pPr>
            <a:r>
              <a:rPr sz="2000" b="1" i="1" spc="-5" dirty="0">
                <a:latin typeface="Arial"/>
                <a:cs typeface="Arial"/>
              </a:rPr>
              <a:t>Fig:</a:t>
            </a:r>
            <a:r>
              <a:rPr sz="2000" b="1" i="1" dirty="0">
                <a:latin typeface="Arial"/>
                <a:cs typeface="Arial"/>
              </a:rPr>
              <a:t> </a:t>
            </a:r>
            <a:r>
              <a:rPr sz="2000" b="1" i="1" spc="-5" dirty="0">
                <a:latin typeface="Arial"/>
                <a:cs typeface="Arial"/>
              </a:rPr>
              <a:t>(B) Execution</a:t>
            </a:r>
            <a:r>
              <a:rPr sz="2000" b="1" i="1" spc="20" dirty="0">
                <a:latin typeface="Arial"/>
                <a:cs typeface="Arial"/>
              </a:rPr>
              <a:t> </a:t>
            </a:r>
            <a:r>
              <a:rPr sz="2000" b="1" i="1" spc="-5" dirty="0">
                <a:latin typeface="Arial"/>
                <a:cs typeface="Arial"/>
              </a:rPr>
              <a:t>of</a:t>
            </a:r>
            <a:r>
              <a:rPr sz="2000" b="1" i="1" spc="-10" dirty="0">
                <a:latin typeface="Arial"/>
                <a:cs typeface="Arial"/>
              </a:rPr>
              <a:t> </a:t>
            </a:r>
            <a:r>
              <a:rPr sz="2000" b="1" i="1" spc="-5" dirty="0">
                <a:latin typeface="Arial"/>
                <a:cs typeface="Arial"/>
              </a:rPr>
              <a:t>mv with</a:t>
            </a:r>
            <a:r>
              <a:rPr sz="2000" b="1" i="1" spc="-15" dirty="0">
                <a:latin typeface="Arial"/>
                <a:cs typeface="Arial"/>
              </a:rPr>
              <a:t> </a:t>
            </a:r>
            <a:r>
              <a:rPr sz="2000" b="1" i="1" spc="-5" dirty="0">
                <a:latin typeface="Arial"/>
                <a:cs typeface="Arial"/>
              </a:rPr>
              <a:t>two</a:t>
            </a:r>
            <a:r>
              <a:rPr sz="2000" b="1" i="1" spc="-10" dirty="0">
                <a:latin typeface="Arial"/>
                <a:cs typeface="Arial"/>
              </a:rPr>
              <a:t> </a:t>
            </a:r>
            <a:r>
              <a:rPr sz="2000" b="1" i="1" spc="-5" dirty="0">
                <a:latin typeface="Arial"/>
                <a:cs typeface="Arial"/>
              </a:rPr>
              <a:t>arguments.</a:t>
            </a:r>
            <a:endParaRPr sz="20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8601" y="160528"/>
            <a:ext cx="11310620" cy="2871470"/>
          </a:xfrm>
          <a:prstGeom prst="rect">
            <a:avLst/>
          </a:prstGeom>
        </p:spPr>
        <p:txBody>
          <a:bodyPr vert="horz" wrap="square" lIns="0" tIns="12700" rIns="0" bIns="0" rtlCol="0">
            <a:spAutoFit/>
          </a:bodyPr>
          <a:lstStyle/>
          <a:p>
            <a:pPr marL="465455" marR="5080" indent="-453390" algn="just">
              <a:lnSpc>
                <a:spcPct val="100000"/>
              </a:lnSpc>
              <a:spcBef>
                <a:spcPts val="100"/>
              </a:spcBef>
              <a:buClr>
                <a:srgbClr val="D16248"/>
              </a:buClr>
              <a:buSzPct val="68333"/>
              <a:buFont typeface="Wingdings"/>
              <a:buChar char=""/>
              <a:tabLst>
                <a:tab pos="466090" algn="l"/>
              </a:tabLst>
            </a:pPr>
            <a:r>
              <a:rPr sz="3000" b="1" spc="-5" dirty="0">
                <a:latin typeface="Arial"/>
                <a:cs typeface="Arial"/>
              </a:rPr>
              <a:t>As</a:t>
            </a:r>
            <a:r>
              <a:rPr sz="3000" b="1" dirty="0">
                <a:latin typeface="Arial"/>
                <a:cs typeface="Arial"/>
              </a:rPr>
              <a:t> mentioned,</a:t>
            </a:r>
            <a:r>
              <a:rPr sz="3000" b="1" spc="5" dirty="0">
                <a:latin typeface="Arial"/>
                <a:cs typeface="Arial"/>
              </a:rPr>
              <a:t> </a:t>
            </a:r>
            <a:r>
              <a:rPr sz="3000" b="1" dirty="0">
                <a:latin typeface="Arial"/>
                <a:cs typeface="Arial"/>
              </a:rPr>
              <a:t>multiple</a:t>
            </a:r>
            <a:r>
              <a:rPr sz="3000" b="1" spc="5" dirty="0">
                <a:latin typeface="Arial"/>
                <a:cs typeface="Arial"/>
              </a:rPr>
              <a:t> </a:t>
            </a:r>
            <a:r>
              <a:rPr sz="3000" b="1" spc="-5" dirty="0">
                <a:latin typeface="Arial"/>
                <a:cs typeface="Arial"/>
              </a:rPr>
              <a:t>occurrences</a:t>
            </a:r>
            <a:r>
              <a:rPr sz="3000" b="1" dirty="0">
                <a:latin typeface="Arial"/>
                <a:cs typeface="Arial"/>
              </a:rPr>
              <a:t> </a:t>
            </a:r>
            <a:r>
              <a:rPr sz="3000" b="1" spc="-5" dirty="0">
                <a:latin typeface="Arial"/>
                <a:cs typeface="Arial"/>
              </a:rPr>
              <a:t>of</a:t>
            </a:r>
            <a:r>
              <a:rPr sz="3000" b="1" dirty="0">
                <a:latin typeface="Arial"/>
                <a:cs typeface="Arial"/>
              </a:rPr>
              <a:t> </a:t>
            </a:r>
            <a:r>
              <a:rPr sz="3000" b="1" spc="-5" dirty="0">
                <a:latin typeface="Arial"/>
                <a:cs typeface="Arial"/>
              </a:rPr>
              <a:t>whitespace </a:t>
            </a:r>
            <a:r>
              <a:rPr sz="3000" b="1" spc="-819" dirty="0">
                <a:latin typeface="Arial"/>
                <a:cs typeface="Arial"/>
              </a:rPr>
              <a:t> </a:t>
            </a:r>
            <a:r>
              <a:rPr sz="3000" b="1" spc="-5" dirty="0">
                <a:latin typeface="Arial"/>
                <a:cs typeface="Arial"/>
              </a:rPr>
              <a:t>characters are </a:t>
            </a:r>
            <a:r>
              <a:rPr sz="3000" b="1" dirty="0">
                <a:latin typeface="Arial"/>
                <a:cs typeface="Arial"/>
              </a:rPr>
              <a:t>ignored </a:t>
            </a:r>
            <a:r>
              <a:rPr sz="3000" b="1" spc="-5" dirty="0">
                <a:latin typeface="Arial"/>
                <a:cs typeface="Arial"/>
              </a:rPr>
              <a:t>by the shell. </a:t>
            </a:r>
            <a:r>
              <a:rPr sz="3000" b="1" dirty="0">
                <a:latin typeface="Arial"/>
                <a:cs typeface="Arial"/>
              </a:rPr>
              <a:t>This </a:t>
            </a:r>
            <a:r>
              <a:rPr sz="3000" b="1" spc="-5" dirty="0">
                <a:latin typeface="Arial"/>
                <a:cs typeface="Arial"/>
              </a:rPr>
              <a:t>means </a:t>
            </a:r>
            <a:r>
              <a:rPr sz="3000" b="1" dirty="0">
                <a:latin typeface="Arial"/>
                <a:cs typeface="Arial"/>
              </a:rPr>
              <a:t>that when </a:t>
            </a:r>
            <a:r>
              <a:rPr sz="3000" b="1" spc="5" dirty="0">
                <a:latin typeface="Arial"/>
                <a:cs typeface="Arial"/>
              </a:rPr>
              <a:t> </a:t>
            </a:r>
            <a:r>
              <a:rPr sz="3000" b="1" spc="-5" dirty="0">
                <a:latin typeface="Arial"/>
                <a:cs typeface="Arial"/>
              </a:rPr>
              <a:t>the</a:t>
            </a:r>
            <a:r>
              <a:rPr sz="3000" b="1" spc="5" dirty="0">
                <a:latin typeface="Arial"/>
                <a:cs typeface="Arial"/>
              </a:rPr>
              <a:t> </a:t>
            </a:r>
            <a:r>
              <a:rPr sz="3000" b="1" spc="-5" dirty="0">
                <a:latin typeface="Arial"/>
                <a:cs typeface="Arial"/>
              </a:rPr>
              <a:t>shell</a:t>
            </a:r>
            <a:r>
              <a:rPr sz="3000" b="1" spc="5" dirty="0">
                <a:latin typeface="Arial"/>
                <a:cs typeface="Arial"/>
              </a:rPr>
              <a:t> </a:t>
            </a:r>
            <a:r>
              <a:rPr sz="3000" b="1" spc="-5" dirty="0">
                <a:latin typeface="Arial"/>
                <a:cs typeface="Arial"/>
              </a:rPr>
              <a:t>processes</a:t>
            </a:r>
            <a:r>
              <a:rPr sz="3000" b="1" spc="-30" dirty="0">
                <a:latin typeface="Arial"/>
                <a:cs typeface="Arial"/>
              </a:rPr>
              <a:t> </a:t>
            </a:r>
            <a:r>
              <a:rPr sz="3000" b="1" dirty="0">
                <a:latin typeface="Arial"/>
                <a:cs typeface="Arial"/>
              </a:rPr>
              <a:t>this</a:t>
            </a:r>
            <a:r>
              <a:rPr sz="3000" b="1" spc="5" dirty="0">
                <a:latin typeface="Arial"/>
                <a:cs typeface="Arial"/>
              </a:rPr>
              <a:t> </a:t>
            </a:r>
            <a:r>
              <a:rPr sz="3000" b="1" spc="-5" dirty="0">
                <a:latin typeface="Arial"/>
                <a:cs typeface="Arial"/>
              </a:rPr>
              <a:t>command line:</a:t>
            </a:r>
            <a:endParaRPr sz="3000" dirty="0">
              <a:latin typeface="Arial"/>
              <a:cs typeface="Arial"/>
            </a:endParaRPr>
          </a:p>
          <a:p>
            <a:pPr marL="840740" algn="just">
              <a:lnSpc>
                <a:spcPct val="100000"/>
              </a:lnSpc>
              <a:spcBef>
                <a:spcPts val="400"/>
              </a:spcBef>
            </a:pPr>
            <a:r>
              <a:rPr sz="3000" b="1" spc="-5" dirty="0">
                <a:solidFill>
                  <a:srgbClr val="C00000"/>
                </a:solidFill>
                <a:latin typeface="Arial"/>
                <a:cs typeface="Arial"/>
              </a:rPr>
              <a:t>echo</a:t>
            </a:r>
            <a:r>
              <a:rPr sz="3000" b="1" spc="1115" dirty="0">
                <a:solidFill>
                  <a:srgbClr val="C00000"/>
                </a:solidFill>
                <a:latin typeface="Arial"/>
                <a:cs typeface="Arial"/>
              </a:rPr>
              <a:t> </a:t>
            </a:r>
            <a:r>
              <a:rPr sz="3000" b="1" spc="3065" dirty="0">
                <a:solidFill>
                  <a:srgbClr val="C00000"/>
                </a:solidFill>
                <a:latin typeface="Arial"/>
                <a:cs typeface="Arial"/>
              </a:rPr>
              <a:t> </a:t>
            </a:r>
            <a:r>
              <a:rPr sz="3000" b="1" dirty="0">
                <a:solidFill>
                  <a:srgbClr val="C00000"/>
                </a:solidFill>
                <a:latin typeface="Arial"/>
                <a:cs typeface="Arial"/>
              </a:rPr>
              <a:t>when        </a:t>
            </a:r>
            <a:r>
              <a:rPr sz="3000" b="1" spc="35" dirty="0">
                <a:solidFill>
                  <a:srgbClr val="C00000"/>
                </a:solidFill>
                <a:latin typeface="Arial"/>
                <a:cs typeface="Arial"/>
              </a:rPr>
              <a:t> </a:t>
            </a:r>
            <a:r>
              <a:rPr sz="3000" b="1" spc="-5" dirty="0">
                <a:solidFill>
                  <a:srgbClr val="C00000"/>
                </a:solidFill>
                <a:latin typeface="Arial"/>
                <a:cs typeface="Arial"/>
              </a:rPr>
              <a:t>do</a:t>
            </a:r>
            <a:r>
              <a:rPr sz="3000" b="1" spc="840" dirty="0">
                <a:solidFill>
                  <a:srgbClr val="C00000"/>
                </a:solidFill>
                <a:latin typeface="Arial"/>
                <a:cs typeface="Arial"/>
              </a:rPr>
              <a:t>    </a:t>
            </a:r>
            <a:r>
              <a:rPr sz="3000" b="1" spc="-5" dirty="0">
                <a:solidFill>
                  <a:srgbClr val="C00000"/>
                </a:solidFill>
                <a:latin typeface="Arial"/>
                <a:cs typeface="Arial"/>
              </a:rPr>
              <a:t>we</a:t>
            </a:r>
            <a:r>
              <a:rPr sz="3000" b="1" spc="1115" dirty="0">
                <a:solidFill>
                  <a:srgbClr val="C00000"/>
                </a:solidFill>
                <a:latin typeface="Arial"/>
                <a:cs typeface="Arial"/>
              </a:rPr>
              <a:t>   </a:t>
            </a:r>
            <a:r>
              <a:rPr sz="3000" b="1" spc="-5" dirty="0">
                <a:solidFill>
                  <a:srgbClr val="C00000"/>
                </a:solidFill>
                <a:latin typeface="Arial"/>
                <a:cs typeface="Arial"/>
              </a:rPr>
              <a:t>eat?</a:t>
            </a:r>
            <a:endParaRPr sz="3000" dirty="0">
              <a:latin typeface="Arial"/>
              <a:cs typeface="Arial"/>
            </a:endParaRPr>
          </a:p>
          <a:p>
            <a:pPr marL="465455" marR="5715" indent="-453390" algn="just">
              <a:lnSpc>
                <a:spcPct val="100000"/>
              </a:lnSpc>
              <a:spcBef>
                <a:spcPts val="405"/>
              </a:spcBef>
              <a:buClr>
                <a:srgbClr val="D16248"/>
              </a:buClr>
              <a:buSzPct val="68333"/>
              <a:buFont typeface="Wingdings"/>
              <a:buChar char=""/>
              <a:tabLst>
                <a:tab pos="466090" algn="l"/>
              </a:tabLst>
            </a:pPr>
            <a:r>
              <a:rPr sz="3000" b="1" spc="-5" dirty="0">
                <a:latin typeface="Arial"/>
                <a:cs typeface="Arial"/>
              </a:rPr>
              <a:t>it passes </a:t>
            </a:r>
            <a:r>
              <a:rPr sz="3000" b="1" dirty="0">
                <a:latin typeface="Arial"/>
                <a:cs typeface="Arial"/>
              </a:rPr>
              <a:t>four </a:t>
            </a:r>
            <a:r>
              <a:rPr sz="3000" b="1" spc="-5" dirty="0">
                <a:latin typeface="Arial"/>
                <a:cs typeface="Arial"/>
              </a:rPr>
              <a:t>arguments </a:t>
            </a:r>
            <a:r>
              <a:rPr sz="3000" b="1" dirty="0">
                <a:latin typeface="Arial"/>
                <a:cs typeface="Arial"/>
              </a:rPr>
              <a:t>to the echo </a:t>
            </a:r>
            <a:r>
              <a:rPr sz="3000" b="1" spc="-5" dirty="0">
                <a:latin typeface="Arial"/>
                <a:cs typeface="Arial"/>
              </a:rPr>
              <a:t>program: </a:t>
            </a:r>
            <a:r>
              <a:rPr sz="3000" b="1" dirty="0">
                <a:latin typeface="Arial"/>
                <a:cs typeface="Arial"/>
              </a:rPr>
              <a:t>when, do, </a:t>
            </a:r>
            <a:r>
              <a:rPr sz="3000" b="1" spc="5" dirty="0">
                <a:latin typeface="Arial"/>
                <a:cs typeface="Arial"/>
              </a:rPr>
              <a:t> </a:t>
            </a:r>
            <a:r>
              <a:rPr sz="3000" b="1" spc="-5" dirty="0">
                <a:latin typeface="Arial"/>
                <a:cs typeface="Arial"/>
              </a:rPr>
              <a:t>we,</a:t>
            </a:r>
            <a:r>
              <a:rPr sz="3000" b="1" dirty="0">
                <a:latin typeface="Arial"/>
                <a:cs typeface="Arial"/>
              </a:rPr>
              <a:t> </a:t>
            </a:r>
            <a:r>
              <a:rPr sz="3000" b="1" spc="-5" dirty="0">
                <a:latin typeface="Arial"/>
                <a:cs typeface="Arial"/>
              </a:rPr>
              <a:t>and</a:t>
            </a:r>
            <a:r>
              <a:rPr sz="3000" b="1" spc="5" dirty="0">
                <a:latin typeface="Arial"/>
                <a:cs typeface="Arial"/>
              </a:rPr>
              <a:t> </a:t>
            </a:r>
            <a:r>
              <a:rPr sz="3000" b="1" spc="-5" dirty="0">
                <a:latin typeface="Arial"/>
                <a:cs typeface="Arial"/>
              </a:rPr>
              <a:t>eat?</a:t>
            </a:r>
            <a:r>
              <a:rPr sz="3000" b="1" dirty="0">
                <a:latin typeface="Arial"/>
                <a:cs typeface="Arial"/>
              </a:rPr>
              <a:t> </a:t>
            </a:r>
            <a:r>
              <a:rPr sz="3000" b="1" spc="-5" dirty="0">
                <a:latin typeface="Arial"/>
                <a:cs typeface="Arial"/>
              </a:rPr>
              <a:t>See</a:t>
            </a:r>
            <a:r>
              <a:rPr sz="3000" b="1" spc="-10" dirty="0">
                <a:latin typeface="Arial"/>
                <a:cs typeface="Arial"/>
              </a:rPr>
              <a:t> </a:t>
            </a:r>
            <a:r>
              <a:rPr sz="3000" b="1" spc="-5" dirty="0">
                <a:latin typeface="Arial"/>
                <a:cs typeface="Arial"/>
              </a:rPr>
              <a:t>fig:</a:t>
            </a:r>
            <a:r>
              <a:rPr sz="3000" b="1" spc="15" dirty="0">
                <a:latin typeface="Arial"/>
                <a:cs typeface="Arial"/>
              </a:rPr>
              <a:t> </a:t>
            </a:r>
            <a:r>
              <a:rPr sz="3000" b="1" spc="-5" dirty="0">
                <a:latin typeface="Arial"/>
                <a:cs typeface="Arial"/>
              </a:rPr>
              <a:t>(c)</a:t>
            </a:r>
            <a:endParaRPr sz="3000" dirty="0">
              <a:latin typeface="Arial"/>
              <a:cs typeface="Arial"/>
            </a:endParaRPr>
          </a:p>
        </p:txBody>
      </p:sp>
      <p:sp>
        <p:nvSpPr>
          <p:cNvPr id="3" name="object 3"/>
          <p:cNvSpPr txBox="1"/>
          <p:nvPr/>
        </p:nvSpPr>
        <p:spPr>
          <a:xfrm>
            <a:off x="3568700" y="5952490"/>
            <a:ext cx="5774055" cy="330200"/>
          </a:xfrm>
          <a:prstGeom prst="rect">
            <a:avLst/>
          </a:prstGeom>
        </p:spPr>
        <p:txBody>
          <a:bodyPr vert="horz" wrap="square" lIns="0" tIns="12065" rIns="0" bIns="0" rtlCol="0">
            <a:spAutoFit/>
          </a:bodyPr>
          <a:lstStyle/>
          <a:p>
            <a:pPr marL="12700">
              <a:lnSpc>
                <a:spcPct val="100000"/>
              </a:lnSpc>
              <a:spcBef>
                <a:spcPts val="95"/>
              </a:spcBef>
            </a:pPr>
            <a:r>
              <a:rPr sz="2000" b="1" i="1" spc="-5" dirty="0">
                <a:latin typeface="Arial"/>
                <a:cs typeface="Arial"/>
              </a:rPr>
              <a:t>Fig:</a:t>
            </a:r>
            <a:r>
              <a:rPr sz="2000" b="1" i="1" dirty="0">
                <a:latin typeface="Arial"/>
                <a:cs typeface="Arial"/>
              </a:rPr>
              <a:t> </a:t>
            </a:r>
            <a:r>
              <a:rPr sz="2000" b="1" i="1" spc="-5" dirty="0">
                <a:latin typeface="Arial"/>
                <a:cs typeface="Arial"/>
              </a:rPr>
              <a:t>(c )</a:t>
            </a:r>
            <a:r>
              <a:rPr sz="2000" b="1" i="1" spc="-10" dirty="0">
                <a:latin typeface="Arial"/>
                <a:cs typeface="Arial"/>
              </a:rPr>
              <a:t> </a:t>
            </a:r>
            <a:r>
              <a:rPr sz="2000" b="1" i="1" spc="-5" dirty="0">
                <a:latin typeface="Arial"/>
                <a:cs typeface="Arial"/>
              </a:rPr>
              <a:t>Execution</a:t>
            </a:r>
            <a:r>
              <a:rPr sz="2000" b="1" i="1" spc="5" dirty="0">
                <a:latin typeface="Arial"/>
                <a:cs typeface="Arial"/>
              </a:rPr>
              <a:t> </a:t>
            </a:r>
            <a:r>
              <a:rPr sz="2000" b="1" i="1" spc="-5" dirty="0">
                <a:latin typeface="Arial"/>
                <a:cs typeface="Arial"/>
              </a:rPr>
              <a:t>of</a:t>
            </a:r>
            <a:r>
              <a:rPr sz="2000" b="1" i="1" spc="5" dirty="0">
                <a:latin typeface="Arial"/>
                <a:cs typeface="Arial"/>
              </a:rPr>
              <a:t> </a:t>
            </a:r>
            <a:r>
              <a:rPr sz="2000" b="1" i="1" spc="-5" dirty="0">
                <a:latin typeface="Arial"/>
                <a:cs typeface="Arial"/>
              </a:rPr>
              <a:t>echo</a:t>
            </a:r>
            <a:r>
              <a:rPr sz="2000" b="1" i="1" spc="10" dirty="0">
                <a:latin typeface="Arial"/>
                <a:cs typeface="Arial"/>
              </a:rPr>
              <a:t> </a:t>
            </a:r>
            <a:r>
              <a:rPr sz="2000" b="1" i="1" spc="-5" dirty="0">
                <a:latin typeface="Arial"/>
                <a:cs typeface="Arial"/>
              </a:rPr>
              <a:t>with</a:t>
            </a:r>
            <a:r>
              <a:rPr sz="2000" b="1" i="1" spc="-15" dirty="0">
                <a:latin typeface="Arial"/>
                <a:cs typeface="Arial"/>
              </a:rPr>
              <a:t> </a:t>
            </a:r>
            <a:r>
              <a:rPr sz="2000" b="1" i="1" spc="-5" dirty="0">
                <a:latin typeface="Arial"/>
                <a:cs typeface="Arial"/>
              </a:rPr>
              <a:t>four arguments.</a:t>
            </a:r>
            <a:endParaRPr sz="2000">
              <a:latin typeface="Arial"/>
              <a:cs typeface="Arial"/>
            </a:endParaRPr>
          </a:p>
        </p:txBody>
      </p:sp>
      <p:pic>
        <p:nvPicPr>
          <p:cNvPr id="4" name="object 4"/>
          <p:cNvPicPr/>
          <p:nvPr/>
        </p:nvPicPr>
        <p:blipFill>
          <a:blip r:embed="rId2" cstate="print"/>
          <a:stretch>
            <a:fillRect/>
          </a:stretch>
        </p:blipFill>
        <p:spPr>
          <a:xfrm>
            <a:off x="3817138" y="3153473"/>
            <a:ext cx="4703114" cy="251760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990600"/>
            <a:ext cx="11311890" cy="3911327"/>
          </a:xfrm>
          <a:prstGeom prst="rect">
            <a:avLst/>
          </a:prstGeom>
        </p:spPr>
        <p:txBody>
          <a:bodyPr vert="horz" wrap="square" lIns="0" tIns="12700" rIns="0" bIns="0" rtlCol="0">
            <a:spAutoFit/>
          </a:bodyPr>
          <a:lstStyle/>
          <a:p>
            <a:pPr marL="465455" marR="5080" indent="-453390" algn="just">
              <a:lnSpc>
                <a:spcPct val="100000"/>
              </a:lnSpc>
              <a:spcBef>
                <a:spcPts val="100"/>
              </a:spcBef>
              <a:buClr>
                <a:srgbClr val="D16248"/>
              </a:buClr>
              <a:buSzPct val="68333"/>
              <a:buFont typeface="Wingdings"/>
              <a:buChar char=""/>
              <a:tabLst>
                <a:tab pos="466090" algn="l"/>
              </a:tabLst>
            </a:pPr>
            <a:r>
              <a:rPr sz="3000" b="1" spc="-5" dirty="0">
                <a:latin typeface="Arial"/>
                <a:cs typeface="Arial"/>
              </a:rPr>
              <a:t>Because</a:t>
            </a:r>
            <a:r>
              <a:rPr sz="3000" b="1" dirty="0">
                <a:latin typeface="Arial"/>
                <a:cs typeface="Arial"/>
              </a:rPr>
              <a:t> </a:t>
            </a:r>
            <a:r>
              <a:rPr sz="3000" b="1" spc="-5" dirty="0">
                <a:latin typeface="Arial"/>
                <a:cs typeface="Arial"/>
              </a:rPr>
              <a:t>echo</a:t>
            </a:r>
            <a:r>
              <a:rPr sz="3000" b="1" dirty="0">
                <a:latin typeface="Arial"/>
                <a:cs typeface="Arial"/>
              </a:rPr>
              <a:t> </a:t>
            </a:r>
            <a:r>
              <a:rPr sz="3000" b="1" spc="-5" dirty="0">
                <a:latin typeface="Arial"/>
                <a:cs typeface="Arial"/>
              </a:rPr>
              <a:t>takes</a:t>
            </a:r>
            <a:r>
              <a:rPr sz="3000" b="1" dirty="0">
                <a:latin typeface="Arial"/>
                <a:cs typeface="Arial"/>
              </a:rPr>
              <a:t> </a:t>
            </a:r>
            <a:r>
              <a:rPr sz="3000" b="1" spc="-5" dirty="0">
                <a:latin typeface="Arial"/>
                <a:cs typeface="Arial"/>
              </a:rPr>
              <a:t>its</a:t>
            </a:r>
            <a:r>
              <a:rPr sz="3000" b="1" dirty="0">
                <a:latin typeface="Arial"/>
                <a:cs typeface="Arial"/>
              </a:rPr>
              <a:t> </a:t>
            </a:r>
            <a:r>
              <a:rPr sz="3000" b="1" spc="-5" dirty="0">
                <a:latin typeface="Arial"/>
                <a:cs typeface="Arial"/>
              </a:rPr>
              <a:t>arguments</a:t>
            </a:r>
            <a:r>
              <a:rPr sz="3000" b="1" dirty="0">
                <a:latin typeface="Arial"/>
                <a:cs typeface="Arial"/>
              </a:rPr>
              <a:t> and</a:t>
            </a:r>
            <a:r>
              <a:rPr sz="3000" b="1" spc="5" dirty="0">
                <a:latin typeface="Arial"/>
                <a:cs typeface="Arial"/>
              </a:rPr>
              <a:t> </a:t>
            </a:r>
            <a:r>
              <a:rPr sz="3000" b="1" spc="-5" dirty="0">
                <a:latin typeface="Arial"/>
                <a:cs typeface="Arial"/>
              </a:rPr>
              <a:t>simply</a:t>
            </a:r>
            <a:r>
              <a:rPr sz="3000" b="1" dirty="0">
                <a:latin typeface="Arial"/>
                <a:cs typeface="Arial"/>
              </a:rPr>
              <a:t> </a:t>
            </a:r>
            <a:r>
              <a:rPr sz="3000" b="1" spc="-5" dirty="0">
                <a:latin typeface="Arial"/>
                <a:cs typeface="Arial"/>
              </a:rPr>
              <a:t>displays </a:t>
            </a:r>
            <a:r>
              <a:rPr sz="3000" b="1" dirty="0">
                <a:latin typeface="Arial"/>
                <a:cs typeface="Arial"/>
              </a:rPr>
              <a:t> </a:t>
            </a:r>
            <a:r>
              <a:rPr sz="3000" b="1" spc="-5" dirty="0">
                <a:latin typeface="Arial"/>
                <a:cs typeface="Arial"/>
              </a:rPr>
              <a:t>them </a:t>
            </a:r>
            <a:r>
              <a:rPr sz="3000" b="1" spc="-10" dirty="0">
                <a:latin typeface="Arial"/>
                <a:cs typeface="Arial"/>
              </a:rPr>
              <a:t>at </a:t>
            </a:r>
            <a:r>
              <a:rPr sz="3000" b="1" spc="-5" dirty="0">
                <a:latin typeface="Arial"/>
                <a:cs typeface="Arial"/>
              </a:rPr>
              <a:t>the terminal, separating </a:t>
            </a:r>
            <a:r>
              <a:rPr sz="3000" b="1" spc="-10" dirty="0">
                <a:latin typeface="Arial"/>
                <a:cs typeface="Arial"/>
              </a:rPr>
              <a:t>each </a:t>
            </a:r>
            <a:r>
              <a:rPr sz="3000" b="1" spc="-5" dirty="0">
                <a:latin typeface="Arial"/>
                <a:cs typeface="Arial"/>
              </a:rPr>
              <a:t>by a space </a:t>
            </a:r>
            <a:r>
              <a:rPr sz="3000" b="1" spc="-25" dirty="0">
                <a:latin typeface="Arial"/>
                <a:cs typeface="Arial"/>
              </a:rPr>
              <a:t>character, </a:t>
            </a:r>
            <a:r>
              <a:rPr sz="3000" b="1" spc="-20" dirty="0">
                <a:latin typeface="Arial"/>
                <a:cs typeface="Arial"/>
              </a:rPr>
              <a:t> </a:t>
            </a:r>
            <a:r>
              <a:rPr sz="3000" b="1" spc="-5" dirty="0">
                <a:latin typeface="Arial"/>
                <a:cs typeface="Arial"/>
              </a:rPr>
              <a:t>the</a:t>
            </a:r>
            <a:r>
              <a:rPr sz="3000" b="1" spc="10" dirty="0">
                <a:latin typeface="Arial"/>
                <a:cs typeface="Arial"/>
              </a:rPr>
              <a:t> </a:t>
            </a:r>
            <a:r>
              <a:rPr sz="3000" b="1" spc="-5" dirty="0">
                <a:latin typeface="Arial"/>
                <a:cs typeface="Arial"/>
              </a:rPr>
              <a:t>output</a:t>
            </a:r>
            <a:r>
              <a:rPr sz="3000" b="1" spc="35" dirty="0">
                <a:latin typeface="Arial"/>
                <a:cs typeface="Arial"/>
              </a:rPr>
              <a:t> </a:t>
            </a:r>
            <a:r>
              <a:rPr sz="3000" b="1" spc="-5" dirty="0">
                <a:latin typeface="Arial"/>
                <a:cs typeface="Arial"/>
              </a:rPr>
              <a:t>from</a:t>
            </a:r>
            <a:r>
              <a:rPr sz="3000" b="1" spc="10" dirty="0">
                <a:latin typeface="Arial"/>
                <a:cs typeface="Arial"/>
              </a:rPr>
              <a:t> </a:t>
            </a:r>
            <a:r>
              <a:rPr sz="3000" b="1" spc="-5" dirty="0">
                <a:latin typeface="Arial"/>
                <a:cs typeface="Arial"/>
              </a:rPr>
              <a:t>the</a:t>
            </a:r>
            <a:r>
              <a:rPr sz="3000" b="1" spc="5" dirty="0">
                <a:latin typeface="Arial"/>
                <a:cs typeface="Arial"/>
              </a:rPr>
              <a:t> </a:t>
            </a:r>
            <a:r>
              <a:rPr sz="3000" b="1" dirty="0">
                <a:latin typeface="Arial"/>
                <a:cs typeface="Arial"/>
              </a:rPr>
              <a:t>following</a:t>
            </a:r>
            <a:r>
              <a:rPr sz="3000" b="1" spc="50" dirty="0">
                <a:latin typeface="Arial"/>
                <a:cs typeface="Arial"/>
              </a:rPr>
              <a:t> </a:t>
            </a:r>
            <a:r>
              <a:rPr sz="3000" b="1" spc="-5" dirty="0">
                <a:latin typeface="Arial"/>
                <a:cs typeface="Arial"/>
              </a:rPr>
              <a:t>becomes</a:t>
            </a:r>
            <a:r>
              <a:rPr sz="3000" b="1" spc="-10" dirty="0">
                <a:latin typeface="Arial"/>
                <a:cs typeface="Arial"/>
              </a:rPr>
              <a:t> </a:t>
            </a:r>
            <a:r>
              <a:rPr sz="3000" b="1" spc="-5" dirty="0">
                <a:latin typeface="Arial"/>
                <a:cs typeface="Arial"/>
              </a:rPr>
              <a:t>easy</a:t>
            </a:r>
            <a:r>
              <a:rPr sz="3000" b="1" dirty="0">
                <a:latin typeface="Arial"/>
                <a:cs typeface="Arial"/>
              </a:rPr>
              <a:t> to </a:t>
            </a:r>
            <a:r>
              <a:rPr sz="3000" b="1" spc="-5" dirty="0">
                <a:latin typeface="Arial"/>
                <a:cs typeface="Arial"/>
              </a:rPr>
              <a:t>understand:</a:t>
            </a:r>
            <a:endParaRPr sz="3000" dirty="0">
              <a:latin typeface="Arial"/>
              <a:cs typeface="Arial"/>
            </a:endParaRPr>
          </a:p>
          <a:p>
            <a:pPr marL="840740" marR="1449070">
              <a:lnSpc>
                <a:spcPts val="4000"/>
              </a:lnSpc>
              <a:spcBef>
                <a:spcPts val="200"/>
              </a:spcBef>
              <a:tabLst>
                <a:tab pos="2600960" algn="l"/>
                <a:tab pos="2669540" algn="l"/>
                <a:tab pos="3321685" algn="l"/>
                <a:tab pos="5413375" algn="l"/>
                <a:tab pos="7242175" algn="l"/>
                <a:tab pos="9070975" algn="l"/>
              </a:tabLst>
            </a:pPr>
            <a:r>
              <a:rPr sz="3000" b="1" spc="-5" dirty="0">
                <a:solidFill>
                  <a:srgbClr val="C00000"/>
                </a:solidFill>
                <a:latin typeface="Arial"/>
                <a:cs typeface="Arial"/>
              </a:rPr>
              <a:t>$ echo		when	d</a:t>
            </a:r>
            <a:r>
              <a:rPr sz="3000" b="1" dirty="0">
                <a:solidFill>
                  <a:srgbClr val="C00000"/>
                </a:solidFill>
                <a:latin typeface="Arial"/>
                <a:cs typeface="Arial"/>
              </a:rPr>
              <a:t>o	</a:t>
            </a:r>
            <a:r>
              <a:rPr sz="3000" b="1" spc="-5" dirty="0">
                <a:solidFill>
                  <a:srgbClr val="C00000"/>
                </a:solidFill>
                <a:latin typeface="Arial"/>
                <a:cs typeface="Arial"/>
              </a:rPr>
              <a:t>we</a:t>
            </a:r>
            <a:r>
              <a:rPr sz="3000" b="1" dirty="0">
                <a:solidFill>
                  <a:srgbClr val="C00000"/>
                </a:solidFill>
                <a:latin typeface="Arial"/>
                <a:cs typeface="Arial"/>
              </a:rPr>
              <a:t>	</a:t>
            </a:r>
            <a:r>
              <a:rPr sz="3000" b="1" spc="-5" dirty="0">
                <a:solidFill>
                  <a:srgbClr val="C00000"/>
                </a:solidFill>
                <a:latin typeface="Arial"/>
                <a:cs typeface="Arial"/>
              </a:rPr>
              <a:t>eat?  </a:t>
            </a:r>
            <a:r>
              <a:rPr sz="3000" b="1" dirty="0">
                <a:latin typeface="Arial"/>
                <a:cs typeface="Arial"/>
              </a:rPr>
              <a:t>when</a:t>
            </a:r>
            <a:r>
              <a:rPr sz="3000" b="1" spc="5" dirty="0">
                <a:latin typeface="Arial"/>
                <a:cs typeface="Arial"/>
              </a:rPr>
              <a:t> </a:t>
            </a:r>
            <a:r>
              <a:rPr sz="3000" b="1" spc="-5" dirty="0">
                <a:latin typeface="Arial"/>
                <a:cs typeface="Arial"/>
              </a:rPr>
              <a:t>do	we	</a:t>
            </a:r>
            <a:r>
              <a:rPr sz="3000" b="1" dirty="0">
                <a:latin typeface="Arial"/>
                <a:cs typeface="Arial"/>
              </a:rPr>
              <a:t>eat?</a:t>
            </a:r>
            <a:endParaRPr sz="3000" dirty="0">
              <a:latin typeface="Arial"/>
              <a:cs typeface="Arial"/>
            </a:endParaRPr>
          </a:p>
          <a:p>
            <a:pPr marL="840740">
              <a:lnSpc>
                <a:spcPct val="100000"/>
              </a:lnSpc>
              <a:spcBef>
                <a:spcPts val="200"/>
              </a:spcBef>
            </a:pPr>
            <a:r>
              <a:rPr sz="3000" b="1" spc="-5" dirty="0">
                <a:latin typeface="Arial"/>
                <a:cs typeface="Arial"/>
              </a:rPr>
              <a:t>$</a:t>
            </a:r>
            <a:endParaRPr sz="3000" dirty="0">
              <a:latin typeface="Arial"/>
              <a:cs typeface="Arial"/>
            </a:endParaRPr>
          </a:p>
          <a:p>
            <a:pPr marL="465455" marR="5080" indent="-453390" algn="just">
              <a:lnSpc>
                <a:spcPct val="100000"/>
              </a:lnSpc>
              <a:spcBef>
                <a:spcPts val="400"/>
              </a:spcBef>
              <a:buClr>
                <a:srgbClr val="D16248"/>
              </a:buClr>
              <a:buSzPct val="68333"/>
              <a:buFont typeface="Wingdings"/>
              <a:buChar char=""/>
              <a:tabLst>
                <a:tab pos="466090" algn="l"/>
              </a:tabLst>
            </a:pPr>
            <a:r>
              <a:rPr sz="3000" b="1" dirty="0">
                <a:latin typeface="Arial"/>
                <a:cs typeface="Arial"/>
              </a:rPr>
              <a:t>The </a:t>
            </a:r>
            <a:r>
              <a:rPr sz="3000" b="1" spc="-5" dirty="0">
                <a:latin typeface="Arial"/>
                <a:cs typeface="Arial"/>
              </a:rPr>
              <a:t>fact is </a:t>
            </a:r>
            <a:r>
              <a:rPr sz="3000" b="1" dirty="0">
                <a:latin typeface="Arial"/>
                <a:cs typeface="Arial"/>
              </a:rPr>
              <a:t>that </a:t>
            </a:r>
            <a:r>
              <a:rPr sz="3000" b="1" spc="-5" dirty="0">
                <a:latin typeface="Arial"/>
                <a:cs typeface="Arial"/>
              </a:rPr>
              <a:t>the echo command never </a:t>
            </a:r>
            <a:r>
              <a:rPr sz="3000" b="1" spc="-10" dirty="0">
                <a:latin typeface="Arial"/>
                <a:cs typeface="Arial"/>
              </a:rPr>
              <a:t>sees </a:t>
            </a:r>
            <a:r>
              <a:rPr sz="3000" b="1" spc="-5" dirty="0">
                <a:latin typeface="Arial"/>
                <a:cs typeface="Arial"/>
              </a:rPr>
              <a:t>those blank </a:t>
            </a:r>
            <a:r>
              <a:rPr sz="3000" b="1" dirty="0">
                <a:latin typeface="Arial"/>
                <a:cs typeface="Arial"/>
              </a:rPr>
              <a:t> </a:t>
            </a:r>
            <a:r>
              <a:rPr sz="3000" b="1" spc="-5" dirty="0">
                <a:latin typeface="Arial"/>
                <a:cs typeface="Arial"/>
              </a:rPr>
              <a:t>spaces</a:t>
            </a:r>
            <a:r>
              <a:rPr sz="3000" b="1" dirty="0">
                <a:latin typeface="Arial"/>
                <a:cs typeface="Arial"/>
              </a:rPr>
              <a:t> </a:t>
            </a:r>
            <a:endParaRPr lang="en-US" sz="3000" b="1"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124C8C-79F3-36E7-CB04-A16B65935F03}"/>
              </a:ext>
            </a:extLst>
          </p:cNvPr>
          <p:cNvSpPr>
            <a:spLocks noGrp="1"/>
          </p:cNvSpPr>
          <p:nvPr>
            <p:ph type="title"/>
          </p:nvPr>
        </p:nvSpPr>
        <p:spPr>
          <a:xfrm>
            <a:off x="469644" y="843534"/>
            <a:ext cx="8293355" cy="492443"/>
          </a:xfrm>
        </p:spPr>
        <p:txBody>
          <a:bodyPr/>
          <a:lstStyle/>
          <a:p>
            <a:pPr algn="ctr"/>
            <a:r>
              <a:rPr lang="en-US" sz="3200" b="1" u="sng" dirty="0">
                <a:solidFill>
                  <a:schemeClr val="accent2">
                    <a:lumMod val="75000"/>
                  </a:schemeClr>
                </a:solidFill>
                <a:latin typeface="Arial"/>
                <a:cs typeface="Arial"/>
              </a:rPr>
              <a:t>I/O</a:t>
            </a:r>
            <a:r>
              <a:rPr lang="en-US" sz="3200" b="1" u="sng" spc="5" dirty="0">
                <a:solidFill>
                  <a:schemeClr val="accent2">
                    <a:lumMod val="75000"/>
                  </a:schemeClr>
                </a:solidFill>
                <a:latin typeface="Arial"/>
                <a:cs typeface="Arial"/>
              </a:rPr>
              <a:t> </a:t>
            </a:r>
            <a:r>
              <a:rPr lang="en-US" sz="3200" b="1" u="sng" spc="-5" dirty="0">
                <a:solidFill>
                  <a:schemeClr val="accent2">
                    <a:lumMod val="75000"/>
                  </a:schemeClr>
                </a:solidFill>
                <a:latin typeface="Arial"/>
                <a:cs typeface="Arial"/>
              </a:rPr>
              <a:t>Redirection</a:t>
            </a:r>
            <a:endParaRPr lang="en-IN" sz="3200" u="sng" dirty="0">
              <a:solidFill>
                <a:schemeClr val="accent2">
                  <a:lumMod val="75000"/>
                </a:schemeClr>
              </a:solidFill>
            </a:endParaRPr>
          </a:p>
        </p:txBody>
      </p:sp>
      <p:sp>
        <p:nvSpPr>
          <p:cNvPr id="5" name="Subtitle 4">
            <a:extLst>
              <a:ext uri="{FF2B5EF4-FFF2-40B4-BE49-F238E27FC236}">
                <a16:creationId xmlns:a16="http://schemas.microsoft.com/office/drawing/2014/main" id="{3455544D-B398-3F60-38EA-83C19DA210DD}"/>
              </a:ext>
            </a:extLst>
          </p:cNvPr>
          <p:cNvSpPr>
            <a:spLocks noGrp="1"/>
          </p:cNvSpPr>
          <p:nvPr>
            <p:ph type="subTitle" idx="4294967295"/>
          </p:nvPr>
        </p:nvSpPr>
        <p:spPr>
          <a:xfrm>
            <a:off x="838200" y="1828800"/>
            <a:ext cx="9448800" cy="2970213"/>
          </a:xfrm>
        </p:spPr>
        <p:txBody>
          <a:bodyPr/>
          <a:lstStyle/>
          <a:p>
            <a:pPr marL="457200" indent="-457200" algn="just">
              <a:buFont typeface="Arial" panose="020B0604020202020204" pitchFamily="34" charset="0"/>
              <a:buChar char="•"/>
            </a:pPr>
            <a:r>
              <a:rPr lang="en-US" sz="2800" b="1" dirty="0">
                <a:latin typeface="Arial"/>
                <a:cs typeface="Arial"/>
              </a:rPr>
              <a:t>I/O</a:t>
            </a:r>
            <a:r>
              <a:rPr lang="en-US" sz="2800" b="1" spc="5" dirty="0">
                <a:latin typeface="Arial"/>
                <a:cs typeface="Arial"/>
              </a:rPr>
              <a:t> </a:t>
            </a:r>
            <a:r>
              <a:rPr lang="en-US" sz="2800" b="1" spc="-5" dirty="0">
                <a:latin typeface="Arial"/>
                <a:cs typeface="Arial"/>
              </a:rPr>
              <a:t>Redirection:</a:t>
            </a:r>
            <a:r>
              <a:rPr lang="en-US" sz="2800" b="1" dirty="0">
                <a:latin typeface="Arial"/>
                <a:cs typeface="Arial"/>
              </a:rPr>
              <a:t> It</a:t>
            </a:r>
            <a:r>
              <a:rPr lang="en-US" sz="2800" b="1" spc="5" dirty="0">
                <a:latin typeface="Arial"/>
                <a:cs typeface="Arial"/>
              </a:rPr>
              <a:t> </a:t>
            </a:r>
            <a:r>
              <a:rPr lang="en-US" sz="2800" b="1" spc="-5" dirty="0">
                <a:latin typeface="Arial"/>
                <a:cs typeface="Arial"/>
              </a:rPr>
              <a:t>is</a:t>
            </a:r>
            <a:r>
              <a:rPr lang="en-US" sz="2800" b="1" dirty="0">
                <a:latin typeface="Arial"/>
                <a:cs typeface="Arial"/>
              </a:rPr>
              <a:t> </a:t>
            </a:r>
            <a:r>
              <a:rPr lang="en-US" sz="2800" b="1" spc="-5" dirty="0">
                <a:latin typeface="Arial"/>
                <a:cs typeface="Arial"/>
              </a:rPr>
              <a:t>the</a:t>
            </a:r>
            <a:r>
              <a:rPr lang="en-US" sz="2800" b="1" dirty="0">
                <a:latin typeface="Arial"/>
                <a:cs typeface="Arial"/>
              </a:rPr>
              <a:t> </a:t>
            </a:r>
            <a:r>
              <a:rPr lang="en-US" sz="2800" b="1" spc="-114" dirty="0" err="1">
                <a:latin typeface="Arial"/>
                <a:cs typeface="Arial"/>
              </a:rPr>
              <a:t>shell‟s</a:t>
            </a:r>
            <a:r>
              <a:rPr lang="en-US" sz="2800" b="1" spc="600" dirty="0">
                <a:latin typeface="Arial"/>
                <a:cs typeface="Arial"/>
              </a:rPr>
              <a:t> </a:t>
            </a:r>
            <a:r>
              <a:rPr lang="en-US" sz="2800" b="1" dirty="0">
                <a:latin typeface="Arial"/>
                <a:cs typeface="Arial"/>
              </a:rPr>
              <a:t>responsibility</a:t>
            </a:r>
            <a:r>
              <a:rPr lang="en-US" sz="2800" b="1" spc="835" dirty="0">
                <a:latin typeface="Arial"/>
                <a:cs typeface="Arial"/>
              </a:rPr>
              <a:t> </a:t>
            </a:r>
            <a:r>
              <a:rPr lang="en-US" sz="2800" b="1" spc="-5" dirty="0">
                <a:latin typeface="Arial"/>
                <a:cs typeface="Arial"/>
              </a:rPr>
              <a:t>to </a:t>
            </a:r>
            <a:r>
              <a:rPr lang="en-US" sz="2800" b="1" spc="-819" dirty="0">
                <a:latin typeface="Arial"/>
                <a:cs typeface="Arial"/>
              </a:rPr>
              <a:t> </a:t>
            </a:r>
            <a:r>
              <a:rPr lang="en-US" sz="2800" b="1" spc="-5" dirty="0">
                <a:latin typeface="Arial"/>
                <a:cs typeface="Arial"/>
              </a:rPr>
              <a:t>take care of </a:t>
            </a:r>
            <a:r>
              <a:rPr lang="en-US" sz="2800" b="1" dirty="0">
                <a:latin typeface="Arial"/>
                <a:cs typeface="Arial"/>
              </a:rPr>
              <a:t>input and output </a:t>
            </a:r>
            <a:r>
              <a:rPr lang="en-US" sz="2800" b="1" spc="-5" dirty="0">
                <a:latin typeface="Arial"/>
                <a:cs typeface="Arial"/>
              </a:rPr>
              <a:t>redirection </a:t>
            </a:r>
            <a:r>
              <a:rPr lang="en-US" sz="2800" b="1" dirty="0">
                <a:latin typeface="Arial"/>
                <a:cs typeface="Arial"/>
              </a:rPr>
              <a:t>on </a:t>
            </a:r>
            <a:r>
              <a:rPr lang="en-US" sz="2800" b="1" spc="-5" dirty="0">
                <a:latin typeface="Arial"/>
                <a:cs typeface="Arial"/>
              </a:rPr>
              <a:t>the command </a:t>
            </a:r>
            <a:r>
              <a:rPr lang="en-US" sz="2800" b="1" dirty="0">
                <a:latin typeface="Arial"/>
                <a:cs typeface="Arial"/>
              </a:rPr>
              <a:t> </a:t>
            </a:r>
            <a:r>
              <a:rPr lang="en-US" sz="2800" b="1" spc="-5" dirty="0">
                <a:latin typeface="Arial"/>
                <a:cs typeface="Arial"/>
              </a:rPr>
              <a:t>line. </a:t>
            </a:r>
          </a:p>
          <a:p>
            <a:pPr marL="457200" indent="-457200" algn="just">
              <a:buFont typeface="Arial" panose="020B0604020202020204" pitchFamily="34" charset="0"/>
              <a:buChar char="•"/>
            </a:pPr>
            <a:r>
              <a:rPr lang="en-US" sz="2800" b="1" dirty="0">
                <a:latin typeface="Arial"/>
                <a:cs typeface="Arial"/>
              </a:rPr>
              <a:t>It </a:t>
            </a:r>
            <a:r>
              <a:rPr lang="en-US" sz="2800" b="1" spc="-5" dirty="0">
                <a:latin typeface="Arial"/>
                <a:cs typeface="Arial"/>
              </a:rPr>
              <a:t>scans the command </a:t>
            </a:r>
            <a:r>
              <a:rPr lang="en-US" sz="2800" b="1" dirty="0">
                <a:latin typeface="Arial"/>
                <a:cs typeface="Arial"/>
              </a:rPr>
              <a:t>line </a:t>
            </a:r>
            <a:r>
              <a:rPr lang="en-US" sz="2800" b="1" spc="-5" dirty="0">
                <a:latin typeface="Arial"/>
                <a:cs typeface="Arial"/>
              </a:rPr>
              <a:t>for the occurrence of the </a:t>
            </a:r>
            <a:r>
              <a:rPr lang="en-US" sz="2800" b="1" dirty="0">
                <a:latin typeface="Arial"/>
                <a:cs typeface="Arial"/>
              </a:rPr>
              <a:t> </a:t>
            </a:r>
            <a:r>
              <a:rPr lang="en-US" sz="2800" b="1" spc="-5" dirty="0">
                <a:latin typeface="Arial"/>
                <a:cs typeface="Arial"/>
              </a:rPr>
              <a:t>special redirection characters &lt;, &gt;, or </a:t>
            </a:r>
            <a:r>
              <a:rPr lang="en-US" sz="2800" b="1" dirty="0">
                <a:latin typeface="Arial"/>
                <a:cs typeface="Arial"/>
              </a:rPr>
              <a:t>&gt;&gt;.</a:t>
            </a:r>
            <a:r>
              <a:rPr lang="en-US" sz="2800" b="1" spc="835" dirty="0">
                <a:latin typeface="Arial"/>
                <a:cs typeface="Arial"/>
              </a:rPr>
              <a:t> </a:t>
            </a:r>
          </a:p>
          <a:p>
            <a:pPr marL="457200" indent="-457200" algn="just">
              <a:buFont typeface="Arial" panose="020B0604020202020204" pitchFamily="34" charset="0"/>
              <a:buChar char="•"/>
            </a:pPr>
            <a:r>
              <a:rPr lang="en-US" sz="2800" b="1" dirty="0">
                <a:latin typeface="Arial"/>
                <a:cs typeface="Arial"/>
              </a:rPr>
              <a:t>When you type </a:t>
            </a:r>
            <a:r>
              <a:rPr lang="en-US" sz="2800" b="1" spc="5" dirty="0">
                <a:latin typeface="Arial"/>
                <a:cs typeface="Arial"/>
              </a:rPr>
              <a:t> </a:t>
            </a:r>
            <a:r>
              <a:rPr lang="en-US" sz="2800" b="1" spc="-5" dirty="0">
                <a:latin typeface="Arial"/>
                <a:cs typeface="Arial"/>
              </a:rPr>
              <a:t>the</a:t>
            </a:r>
            <a:r>
              <a:rPr lang="en-US" sz="2800" b="1" dirty="0">
                <a:latin typeface="Arial"/>
                <a:cs typeface="Arial"/>
              </a:rPr>
              <a:t> </a:t>
            </a:r>
            <a:r>
              <a:rPr lang="en-US" sz="2800" b="1" spc="-5" dirty="0">
                <a:latin typeface="Arial"/>
                <a:cs typeface="Arial"/>
              </a:rPr>
              <a:t>command.</a:t>
            </a:r>
            <a:endParaRPr lang="en-US" sz="2800" dirty="0">
              <a:latin typeface="Arial"/>
              <a:cs typeface="Arial"/>
            </a:endParaRPr>
          </a:p>
          <a:p>
            <a:endParaRPr lang="en-IN" dirty="0"/>
          </a:p>
        </p:txBody>
      </p:sp>
    </p:spTree>
    <p:extLst>
      <p:ext uri="{BB962C8B-B14F-4D97-AF65-F5344CB8AC3E}">
        <p14:creationId xmlns:p14="http://schemas.microsoft.com/office/powerpoint/2010/main" val="1287624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8601" y="109930"/>
            <a:ext cx="11311255" cy="5582939"/>
          </a:xfrm>
          <a:prstGeom prst="rect">
            <a:avLst/>
          </a:prstGeom>
        </p:spPr>
        <p:txBody>
          <a:bodyPr vert="horz" wrap="square" lIns="0" tIns="62865" rIns="0" bIns="0" rtlCol="0">
            <a:spAutoFit/>
          </a:bodyPr>
          <a:lstStyle/>
          <a:p>
            <a:pPr marL="469900" indent="-457200" algn="just">
              <a:lnSpc>
                <a:spcPct val="100000"/>
              </a:lnSpc>
              <a:spcBef>
                <a:spcPts val="495"/>
              </a:spcBef>
              <a:buFont typeface="Arial" panose="020B0604020202020204" pitchFamily="34" charset="0"/>
              <a:buChar char="•"/>
            </a:pPr>
            <a:r>
              <a:rPr sz="3200" b="1" spc="-5" dirty="0">
                <a:latin typeface="Arial"/>
                <a:cs typeface="Arial"/>
              </a:rPr>
              <a:t>echo</a:t>
            </a:r>
            <a:r>
              <a:rPr sz="3200" b="1" spc="-15" dirty="0">
                <a:latin typeface="Arial"/>
                <a:cs typeface="Arial"/>
              </a:rPr>
              <a:t> </a:t>
            </a:r>
            <a:r>
              <a:rPr sz="3200" b="1" spc="-5" dirty="0">
                <a:latin typeface="Arial"/>
                <a:cs typeface="Arial"/>
              </a:rPr>
              <a:t>Remember</a:t>
            </a:r>
            <a:r>
              <a:rPr sz="3200" b="1" spc="10" dirty="0">
                <a:latin typeface="Arial"/>
                <a:cs typeface="Arial"/>
              </a:rPr>
              <a:t> </a:t>
            </a:r>
            <a:r>
              <a:rPr sz="3200" b="1" spc="-5" dirty="0">
                <a:latin typeface="Arial"/>
                <a:cs typeface="Arial"/>
              </a:rPr>
              <a:t>to</a:t>
            </a:r>
            <a:r>
              <a:rPr sz="3200" b="1" dirty="0">
                <a:latin typeface="Arial"/>
                <a:cs typeface="Arial"/>
              </a:rPr>
              <a:t> </a:t>
            </a:r>
            <a:r>
              <a:rPr sz="3200" b="1" spc="-5" dirty="0">
                <a:latin typeface="Arial"/>
                <a:cs typeface="Arial"/>
              </a:rPr>
              <a:t>tape</a:t>
            </a:r>
            <a:r>
              <a:rPr sz="3200" b="1" spc="-20" dirty="0">
                <a:latin typeface="Arial"/>
                <a:cs typeface="Arial"/>
              </a:rPr>
              <a:t> </a:t>
            </a:r>
            <a:r>
              <a:rPr sz="3200" b="1" spc="-5" dirty="0">
                <a:latin typeface="Arial"/>
                <a:cs typeface="Arial"/>
              </a:rPr>
              <a:t>Law</a:t>
            </a:r>
            <a:r>
              <a:rPr sz="3200" b="1" dirty="0">
                <a:latin typeface="Arial"/>
                <a:cs typeface="Arial"/>
              </a:rPr>
              <a:t> </a:t>
            </a:r>
            <a:r>
              <a:rPr sz="3200" b="1" spc="-5" dirty="0">
                <a:latin typeface="Arial"/>
                <a:cs typeface="Arial"/>
              </a:rPr>
              <a:t>and</a:t>
            </a:r>
            <a:r>
              <a:rPr sz="3200" b="1" spc="-10" dirty="0">
                <a:latin typeface="Arial"/>
                <a:cs typeface="Arial"/>
              </a:rPr>
              <a:t> </a:t>
            </a:r>
            <a:r>
              <a:rPr sz="3200" b="1" spc="-5" dirty="0">
                <a:latin typeface="Arial"/>
                <a:cs typeface="Arial"/>
              </a:rPr>
              <a:t>Order</a:t>
            </a:r>
            <a:r>
              <a:rPr sz="3200" b="1" dirty="0">
                <a:latin typeface="Arial"/>
                <a:cs typeface="Arial"/>
              </a:rPr>
              <a:t> </a:t>
            </a:r>
            <a:r>
              <a:rPr sz="3200" b="1" spc="-5" dirty="0">
                <a:latin typeface="Arial"/>
                <a:cs typeface="Arial"/>
              </a:rPr>
              <a:t>&gt;</a:t>
            </a:r>
            <a:r>
              <a:rPr sz="3200" b="1" spc="10" dirty="0">
                <a:latin typeface="Arial"/>
                <a:cs typeface="Arial"/>
              </a:rPr>
              <a:t> </a:t>
            </a:r>
            <a:r>
              <a:rPr sz="3200" b="1" spc="-5" dirty="0">
                <a:latin typeface="Arial"/>
                <a:cs typeface="Arial"/>
              </a:rPr>
              <a:t>reminder</a:t>
            </a:r>
            <a:endParaRPr sz="3200" dirty="0">
              <a:latin typeface="Arial"/>
              <a:cs typeface="Arial"/>
            </a:endParaRPr>
          </a:p>
          <a:p>
            <a:pPr marL="465455" marR="5080" indent="-453390" algn="just">
              <a:lnSpc>
                <a:spcPct val="100000"/>
              </a:lnSpc>
              <a:spcBef>
                <a:spcPts val="395"/>
              </a:spcBef>
              <a:buClr>
                <a:srgbClr val="D16248"/>
              </a:buClr>
              <a:buSzPct val="67187"/>
              <a:buFont typeface="Wingdings"/>
              <a:buChar char=""/>
              <a:tabLst>
                <a:tab pos="466090" algn="l"/>
              </a:tabLst>
            </a:pPr>
            <a:r>
              <a:rPr sz="3200" b="1" spc="-5" dirty="0">
                <a:latin typeface="Arial"/>
                <a:cs typeface="Arial"/>
              </a:rPr>
              <a:t>the</a:t>
            </a:r>
            <a:r>
              <a:rPr sz="3200" b="1" dirty="0">
                <a:latin typeface="Arial"/>
                <a:cs typeface="Arial"/>
              </a:rPr>
              <a:t> </a:t>
            </a:r>
            <a:r>
              <a:rPr sz="3200" b="1" spc="-5" dirty="0">
                <a:latin typeface="Arial"/>
                <a:cs typeface="Arial"/>
              </a:rPr>
              <a:t>shell</a:t>
            </a:r>
            <a:r>
              <a:rPr sz="3200" b="1" dirty="0">
                <a:latin typeface="Arial"/>
                <a:cs typeface="Arial"/>
              </a:rPr>
              <a:t> </a:t>
            </a:r>
            <a:r>
              <a:rPr sz="3200" b="1" spc="-5" dirty="0">
                <a:latin typeface="Arial"/>
                <a:cs typeface="Arial"/>
              </a:rPr>
              <a:t>recognizes</a:t>
            </a:r>
            <a:r>
              <a:rPr sz="3200" b="1" dirty="0">
                <a:latin typeface="Arial"/>
                <a:cs typeface="Arial"/>
              </a:rPr>
              <a:t> </a:t>
            </a:r>
            <a:r>
              <a:rPr sz="3200" b="1" spc="-5" dirty="0">
                <a:latin typeface="Arial"/>
                <a:cs typeface="Arial"/>
              </a:rPr>
              <a:t>the</a:t>
            </a:r>
            <a:r>
              <a:rPr sz="3200" b="1" dirty="0">
                <a:latin typeface="Arial"/>
                <a:cs typeface="Arial"/>
              </a:rPr>
              <a:t> </a:t>
            </a:r>
            <a:r>
              <a:rPr sz="3200" b="1" spc="-5" dirty="0">
                <a:latin typeface="Arial"/>
                <a:cs typeface="Arial"/>
              </a:rPr>
              <a:t>special</a:t>
            </a:r>
            <a:r>
              <a:rPr sz="3200" b="1" dirty="0">
                <a:latin typeface="Arial"/>
                <a:cs typeface="Arial"/>
              </a:rPr>
              <a:t> </a:t>
            </a:r>
            <a:r>
              <a:rPr sz="3200" b="1" spc="-5" dirty="0">
                <a:latin typeface="Arial"/>
                <a:cs typeface="Arial"/>
              </a:rPr>
              <a:t>output</a:t>
            </a:r>
            <a:r>
              <a:rPr sz="3200" b="1" dirty="0">
                <a:latin typeface="Arial"/>
                <a:cs typeface="Arial"/>
              </a:rPr>
              <a:t> </a:t>
            </a:r>
            <a:r>
              <a:rPr sz="3200" b="1" spc="-5" dirty="0">
                <a:latin typeface="Arial"/>
                <a:cs typeface="Arial"/>
              </a:rPr>
              <a:t>redirection </a:t>
            </a:r>
            <a:r>
              <a:rPr sz="3200" b="1" dirty="0">
                <a:latin typeface="Arial"/>
                <a:cs typeface="Arial"/>
              </a:rPr>
              <a:t> </a:t>
            </a:r>
            <a:r>
              <a:rPr sz="3200" b="1" spc="-5" dirty="0">
                <a:latin typeface="Arial"/>
                <a:cs typeface="Arial"/>
              </a:rPr>
              <a:t>character &gt; and </a:t>
            </a:r>
            <a:r>
              <a:rPr sz="3200" b="1" spc="-10" dirty="0">
                <a:latin typeface="Arial"/>
                <a:cs typeface="Arial"/>
              </a:rPr>
              <a:t>takes </a:t>
            </a:r>
            <a:r>
              <a:rPr sz="3200" b="1" spc="-5" dirty="0">
                <a:latin typeface="Arial"/>
                <a:cs typeface="Arial"/>
              </a:rPr>
              <a:t>the next word on the command </a:t>
            </a:r>
            <a:r>
              <a:rPr sz="3200" b="1" dirty="0">
                <a:latin typeface="Arial"/>
                <a:cs typeface="Arial"/>
              </a:rPr>
              <a:t> </a:t>
            </a:r>
            <a:r>
              <a:rPr sz="3200" b="1" spc="-5" dirty="0">
                <a:latin typeface="Arial"/>
                <a:cs typeface="Arial"/>
              </a:rPr>
              <a:t>line</a:t>
            </a:r>
            <a:r>
              <a:rPr sz="3200" b="1" spc="830" dirty="0">
                <a:latin typeface="Arial"/>
                <a:cs typeface="Arial"/>
              </a:rPr>
              <a:t> </a:t>
            </a:r>
            <a:r>
              <a:rPr sz="3200" b="1" spc="-5" dirty="0">
                <a:latin typeface="Arial"/>
                <a:cs typeface="Arial"/>
              </a:rPr>
              <a:t>as</a:t>
            </a:r>
            <a:r>
              <a:rPr sz="3200" b="1" spc="835" dirty="0">
                <a:latin typeface="Arial"/>
                <a:cs typeface="Arial"/>
              </a:rPr>
              <a:t> </a:t>
            </a:r>
            <a:r>
              <a:rPr sz="3200" b="1" spc="-5" dirty="0">
                <a:latin typeface="Arial"/>
                <a:cs typeface="Arial"/>
              </a:rPr>
              <a:t>the</a:t>
            </a:r>
            <a:r>
              <a:rPr sz="3200" b="1" spc="835" dirty="0">
                <a:latin typeface="Arial"/>
                <a:cs typeface="Arial"/>
              </a:rPr>
              <a:t> </a:t>
            </a:r>
            <a:r>
              <a:rPr sz="3200" b="1" spc="-5" dirty="0">
                <a:latin typeface="Arial"/>
                <a:cs typeface="Arial"/>
              </a:rPr>
              <a:t>name</a:t>
            </a:r>
            <a:r>
              <a:rPr sz="3200" b="1" spc="840" dirty="0">
                <a:latin typeface="Arial"/>
                <a:cs typeface="Arial"/>
              </a:rPr>
              <a:t> </a:t>
            </a:r>
            <a:r>
              <a:rPr sz="3200" b="1" spc="-5" dirty="0">
                <a:latin typeface="Arial"/>
                <a:cs typeface="Arial"/>
              </a:rPr>
              <a:t>of</a:t>
            </a:r>
            <a:r>
              <a:rPr sz="3200" b="1" spc="840" dirty="0">
                <a:latin typeface="Arial"/>
                <a:cs typeface="Arial"/>
              </a:rPr>
              <a:t> </a:t>
            </a:r>
            <a:r>
              <a:rPr sz="3200" b="1" spc="-5" dirty="0">
                <a:latin typeface="Arial"/>
                <a:cs typeface="Arial"/>
              </a:rPr>
              <a:t>the</a:t>
            </a:r>
            <a:r>
              <a:rPr sz="3200" b="1" spc="830" dirty="0">
                <a:latin typeface="Arial"/>
                <a:cs typeface="Arial"/>
              </a:rPr>
              <a:t> </a:t>
            </a:r>
            <a:r>
              <a:rPr sz="3200" b="1" spc="-5" dirty="0">
                <a:latin typeface="Arial"/>
                <a:cs typeface="Arial"/>
              </a:rPr>
              <a:t>file</a:t>
            </a:r>
            <a:r>
              <a:rPr sz="3200" b="1" spc="835" dirty="0">
                <a:latin typeface="Arial"/>
                <a:cs typeface="Arial"/>
              </a:rPr>
              <a:t> </a:t>
            </a:r>
            <a:r>
              <a:rPr sz="3200" b="1" spc="-5" dirty="0">
                <a:latin typeface="Arial"/>
                <a:cs typeface="Arial"/>
              </a:rPr>
              <a:t>that</a:t>
            </a:r>
            <a:r>
              <a:rPr sz="3200" b="1" spc="825" dirty="0">
                <a:latin typeface="Arial"/>
                <a:cs typeface="Arial"/>
              </a:rPr>
              <a:t> </a:t>
            </a:r>
            <a:r>
              <a:rPr sz="3200" b="1" spc="-5" dirty="0">
                <a:latin typeface="Arial"/>
                <a:cs typeface="Arial"/>
              </a:rPr>
              <a:t>the</a:t>
            </a:r>
            <a:r>
              <a:rPr sz="3200" b="1" spc="830" dirty="0">
                <a:latin typeface="Arial"/>
                <a:cs typeface="Arial"/>
              </a:rPr>
              <a:t> </a:t>
            </a:r>
            <a:r>
              <a:rPr sz="3200" b="1" spc="-5" dirty="0">
                <a:latin typeface="Arial"/>
                <a:cs typeface="Arial"/>
              </a:rPr>
              <a:t>output</a:t>
            </a:r>
            <a:r>
              <a:rPr sz="3200" b="1" spc="835" dirty="0">
                <a:latin typeface="Arial"/>
                <a:cs typeface="Arial"/>
              </a:rPr>
              <a:t> </a:t>
            </a:r>
            <a:r>
              <a:rPr sz="3200" b="1" spc="-10" dirty="0">
                <a:latin typeface="Arial"/>
                <a:cs typeface="Arial"/>
              </a:rPr>
              <a:t>is</a:t>
            </a:r>
            <a:r>
              <a:rPr sz="3200" b="1" spc="830" dirty="0">
                <a:latin typeface="Arial"/>
                <a:cs typeface="Arial"/>
              </a:rPr>
              <a:t> </a:t>
            </a:r>
            <a:r>
              <a:rPr sz="3200" b="1" spc="-10" dirty="0">
                <a:latin typeface="Arial"/>
                <a:cs typeface="Arial"/>
              </a:rPr>
              <a:t>to</a:t>
            </a:r>
            <a:r>
              <a:rPr sz="3200" b="1" spc="835" dirty="0">
                <a:latin typeface="Arial"/>
                <a:cs typeface="Arial"/>
              </a:rPr>
              <a:t> </a:t>
            </a:r>
            <a:r>
              <a:rPr sz="3200" b="1" spc="-10" dirty="0">
                <a:latin typeface="Arial"/>
                <a:cs typeface="Arial"/>
              </a:rPr>
              <a:t>be </a:t>
            </a:r>
            <a:r>
              <a:rPr sz="3200" b="1" spc="-880" dirty="0">
                <a:latin typeface="Arial"/>
                <a:cs typeface="Arial"/>
              </a:rPr>
              <a:t> </a:t>
            </a:r>
            <a:r>
              <a:rPr sz="3200" b="1" spc="-5" dirty="0">
                <a:latin typeface="Arial"/>
                <a:cs typeface="Arial"/>
              </a:rPr>
              <a:t>redirected</a:t>
            </a:r>
            <a:r>
              <a:rPr sz="3200" b="1" dirty="0">
                <a:latin typeface="Arial"/>
                <a:cs typeface="Arial"/>
              </a:rPr>
              <a:t> </a:t>
            </a:r>
            <a:r>
              <a:rPr sz="3200" b="1" spc="-5" dirty="0">
                <a:latin typeface="Arial"/>
                <a:cs typeface="Arial"/>
              </a:rPr>
              <a:t>to.</a:t>
            </a:r>
            <a:r>
              <a:rPr sz="3200" b="1" spc="-10" dirty="0">
                <a:latin typeface="Arial"/>
                <a:cs typeface="Arial"/>
              </a:rPr>
              <a:t> </a:t>
            </a:r>
            <a:r>
              <a:rPr sz="3200" b="1" spc="-5" dirty="0">
                <a:latin typeface="Arial"/>
                <a:cs typeface="Arial"/>
              </a:rPr>
              <a:t>In</a:t>
            </a:r>
            <a:r>
              <a:rPr sz="3200" b="1" dirty="0">
                <a:latin typeface="Arial"/>
                <a:cs typeface="Arial"/>
              </a:rPr>
              <a:t> </a:t>
            </a:r>
            <a:r>
              <a:rPr sz="3200" b="1" spc="-5" dirty="0">
                <a:latin typeface="Arial"/>
                <a:cs typeface="Arial"/>
              </a:rPr>
              <a:t>this</a:t>
            </a:r>
            <a:r>
              <a:rPr sz="3200" b="1" spc="-15" dirty="0">
                <a:latin typeface="Arial"/>
                <a:cs typeface="Arial"/>
              </a:rPr>
              <a:t> </a:t>
            </a:r>
            <a:r>
              <a:rPr sz="3200" b="1" spc="-10" dirty="0">
                <a:latin typeface="Arial"/>
                <a:cs typeface="Arial"/>
              </a:rPr>
              <a:t>case,</a:t>
            </a:r>
            <a:r>
              <a:rPr sz="3200" b="1" spc="-5" dirty="0">
                <a:latin typeface="Arial"/>
                <a:cs typeface="Arial"/>
              </a:rPr>
              <a:t> the</a:t>
            </a:r>
            <a:r>
              <a:rPr sz="3200" b="1" spc="-15" dirty="0">
                <a:latin typeface="Arial"/>
                <a:cs typeface="Arial"/>
              </a:rPr>
              <a:t> </a:t>
            </a:r>
            <a:r>
              <a:rPr sz="3200" b="1" spc="-5" dirty="0">
                <a:latin typeface="Arial"/>
                <a:cs typeface="Arial"/>
              </a:rPr>
              <a:t>file</a:t>
            </a:r>
            <a:r>
              <a:rPr sz="3200" b="1" spc="-10" dirty="0">
                <a:latin typeface="Arial"/>
                <a:cs typeface="Arial"/>
              </a:rPr>
              <a:t> </a:t>
            </a:r>
            <a:r>
              <a:rPr sz="3200" b="1" spc="-5" dirty="0">
                <a:latin typeface="Arial"/>
                <a:cs typeface="Arial"/>
              </a:rPr>
              <a:t>is a</a:t>
            </a:r>
            <a:r>
              <a:rPr sz="3200" b="1" dirty="0">
                <a:latin typeface="Arial"/>
                <a:cs typeface="Arial"/>
              </a:rPr>
              <a:t> </a:t>
            </a:r>
            <a:r>
              <a:rPr sz="3200" b="1" spc="-25" dirty="0">
                <a:latin typeface="Arial"/>
                <a:cs typeface="Arial"/>
              </a:rPr>
              <a:t>reminder.</a:t>
            </a:r>
            <a:endParaRPr sz="3200" dirty="0">
              <a:latin typeface="Arial"/>
              <a:cs typeface="Arial"/>
            </a:endParaRPr>
          </a:p>
          <a:p>
            <a:pPr marL="465455" marR="5080" indent="-453390" algn="just">
              <a:lnSpc>
                <a:spcPct val="100000"/>
              </a:lnSpc>
              <a:spcBef>
                <a:spcPts val="405"/>
              </a:spcBef>
              <a:buClr>
                <a:srgbClr val="D16248"/>
              </a:buClr>
              <a:buSzPct val="67187"/>
              <a:buFont typeface="Wingdings"/>
              <a:buChar char=""/>
              <a:tabLst>
                <a:tab pos="466090" algn="l"/>
              </a:tabLst>
            </a:pPr>
            <a:r>
              <a:rPr sz="3200" b="1" spc="-5" dirty="0">
                <a:latin typeface="Arial"/>
                <a:cs typeface="Arial"/>
              </a:rPr>
              <a:t>Before</a:t>
            </a:r>
            <a:r>
              <a:rPr sz="3200" b="1" dirty="0">
                <a:latin typeface="Arial"/>
                <a:cs typeface="Arial"/>
              </a:rPr>
              <a:t> </a:t>
            </a:r>
            <a:r>
              <a:rPr sz="3200" b="1" spc="-5" dirty="0">
                <a:latin typeface="Arial"/>
                <a:cs typeface="Arial"/>
              </a:rPr>
              <a:t>the</a:t>
            </a:r>
            <a:r>
              <a:rPr sz="3200" b="1" dirty="0">
                <a:latin typeface="Arial"/>
                <a:cs typeface="Arial"/>
              </a:rPr>
              <a:t> </a:t>
            </a:r>
            <a:r>
              <a:rPr sz="3200" b="1" spc="-5" dirty="0">
                <a:latin typeface="Arial"/>
                <a:cs typeface="Arial"/>
              </a:rPr>
              <a:t>shell</a:t>
            </a:r>
            <a:r>
              <a:rPr sz="3200" b="1" dirty="0">
                <a:latin typeface="Arial"/>
                <a:cs typeface="Arial"/>
              </a:rPr>
              <a:t> </a:t>
            </a:r>
            <a:r>
              <a:rPr sz="3200" b="1" spc="-5" dirty="0">
                <a:latin typeface="Arial"/>
                <a:cs typeface="Arial"/>
              </a:rPr>
              <a:t>starts</a:t>
            </a:r>
            <a:r>
              <a:rPr sz="3200" b="1" dirty="0">
                <a:latin typeface="Arial"/>
                <a:cs typeface="Arial"/>
              </a:rPr>
              <a:t> </a:t>
            </a:r>
            <a:r>
              <a:rPr sz="3200" b="1" spc="-5" dirty="0">
                <a:latin typeface="Arial"/>
                <a:cs typeface="Arial"/>
              </a:rPr>
              <a:t>execution</a:t>
            </a:r>
            <a:r>
              <a:rPr sz="3200" b="1" dirty="0">
                <a:latin typeface="Arial"/>
                <a:cs typeface="Arial"/>
              </a:rPr>
              <a:t> </a:t>
            </a:r>
            <a:r>
              <a:rPr sz="3200" b="1" spc="-5" dirty="0">
                <a:latin typeface="Arial"/>
                <a:cs typeface="Arial"/>
              </a:rPr>
              <a:t>of</a:t>
            </a:r>
            <a:r>
              <a:rPr sz="3200" b="1" dirty="0">
                <a:latin typeface="Arial"/>
                <a:cs typeface="Arial"/>
              </a:rPr>
              <a:t> </a:t>
            </a:r>
            <a:r>
              <a:rPr sz="3200" b="1" spc="-5" dirty="0">
                <a:latin typeface="Arial"/>
                <a:cs typeface="Arial"/>
              </a:rPr>
              <a:t>the</a:t>
            </a:r>
            <a:r>
              <a:rPr sz="3200" b="1" spc="880" dirty="0">
                <a:latin typeface="Arial"/>
                <a:cs typeface="Arial"/>
              </a:rPr>
              <a:t> </a:t>
            </a:r>
            <a:r>
              <a:rPr sz="3200" b="1" spc="-5" dirty="0">
                <a:latin typeface="Arial"/>
                <a:cs typeface="Arial"/>
              </a:rPr>
              <a:t>desired </a:t>
            </a:r>
            <a:r>
              <a:rPr sz="3200" b="1" dirty="0">
                <a:latin typeface="Arial"/>
                <a:cs typeface="Arial"/>
              </a:rPr>
              <a:t> </a:t>
            </a:r>
            <a:r>
              <a:rPr sz="3200" b="1" spc="-5" dirty="0">
                <a:latin typeface="Arial"/>
                <a:cs typeface="Arial"/>
              </a:rPr>
              <a:t>program,</a:t>
            </a:r>
            <a:r>
              <a:rPr sz="3200" b="1" dirty="0">
                <a:latin typeface="Arial"/>
                <a:cs typeface="Arial"/>
              </a:rPr>
              <a:t> </a:t>
            </a:r>
            <a:r>
              <a:rPr sz="3200" b="1" spc="-5" dirty="0">
                <a:latin typeface="Arial"/>
                <a:cs typeface="Arial"/>
              </a:rPr>
              <a:t>it</a:t>
            </a:r>
            <a:r>
              <a:rPr sz="3200" b="1" dirty="0">
                <a:latin typeface="Arial"/>
                <a:cs typeface="Arial"/>
              </a:rPr>
              <a:t> </a:t>
            </a:r>
            <a:r>
              <a:rPr sz="3200" b="1" spc="-5" dirty="0">
                <a:latin typeface="Arial"/>
                <a:cs typeface="Arial"/>
              </a:rPr>
              <a:t>redirects</a:t>
            </a:r>
            <a:r>
              <a:rPr sz="3200" b="1" dirty="0">
                <a:latin typeface="Arial"/>
                <a:cs typeface="Arial"/>
              </a:rPr>
              <a:t> </a:t>
            </a:r>
            <a:r>
              <a:rPr sz="3200" b="1" spc="-5" dirty="0">
                <a:latin typeface="Arial"/>
                <a:cs typeface="Arial"/>
              </a:rPr>
              <a:t>the</a:t>
            </a:r>
            <a:r>
              <a:rPr sz="3200" b="1" dirty="0">
                <a:latin typeface="Arial"/>
                <a:cs typeface="Arial"/>
              </a:rPr>
              <a:t> </a:t>
            </a:r>
            <a:r>
              <a:rPr sz="3200" b="1" spc="-5" dirty="0">
                <a:latin typeface="Arial"/>
                <a:cs typeface="Arial"/>
              </a:rPr>
              <a:t>standard</a:t>
            </a:r>
            <a:r>
              <a:rPr sz="3200" b="1" dirty="0">
                <a:latin typeface="Arial"/>
                <a:cs typeface="Arial"/>
              </a:rPr>
              <a:t> </a:t>
            </a:r>
            <a:r>
              <a:rPr sz="3200" b="1" spc="-5" dirty="0">
                <a:latin typeface="Arial"/>
                <a:cs typeface="Arial"/>
              </a:rPr>
              <a:t>output</a:t>
            </a:r>
            <a:r>
              <a:rPr sz="3200" b="1" spc="880" dirty="0">
                <a:latin typeface="Arial"/>
                <a:cs typeface="Arial"/>
              </a:rPr>
              <a:t> </a:t>
            </a:r>
            <a:r>
              <a:rPr sz="3200" b="1" spc="-5" dirty="0">
                <a:latin typeface="Arial"/>
                <a:cs typeface="Arial"/>
              </a:rPr>
              <a:t>of</a:t>
            </a:r>
            <a:r>
              <a:rPr sz="3200" b="1" spc="880" dirty="0">
                <a:latin typeface="Arial"/>
                <a:cs typeface="Arial"/>
              </a:rPr>
              <a:t> </a:t>
            </a:r>
            <a:r>
              <a:rPr sz="3200" b="1" spc="-10" dirty="0">
                <a:latin typeface="Arial"/>
                <a:cs typeface="Arial"/>
              </a:rPr>
              <a:t>the </a:t>
            </a:r>
            <a:r>
              <a:rPr sz="3200" b="1" spc="-5" dirty="0">
                <a:latin typeface="Arial"/>
                <a:cs typeface="Arial"/>
              </a:rPr>
              <a:t> program to the indicated file. As far as the program </a:t>
            </a:r>
            <a:r>
              <a:rPr sz="3200" b="1" dirty="0">
                <a:latin typeface="Arial"/>
                <a:cs typeface="Arial"/>
              </a:rPr>
              <a:t>is </a:t>
            </a:r>
            <a:r>
              <a:rPr sz="3200" b="1" spc="5" dirty="0">
                <a:latin typeface="Arial"/>
                <a:cs typeface="Arial"/>
              </a:rPr>
              <a:t> </a:t>
            </a:r>
            <a:r>
              <a:rPr sz="3200" b="1" spc="-5" dirty="0">
                <a:latin typeface="Arial"/>
                <a:cs typeface="Arial"/>
              </a:rPr>
              <a:t>concerned,</a:t>
            </a:r>
            <a:r>
              <a:rPr sz="3200" b="1" dirty="0">
                <a:latin typeface="Arial"/>
                <a:cs typeface="Arial"/>
              </a:rPr>
              <a:t> </a:t>
            </a:r>
            <a:r>
              <a:rPr sz="3200" b="1" spc="-5" dirty="0">
                <a:latin typeface="Arial"/>
                <a:cs typeface="Arial"/>
              </a:rPr>
              <a:t>it</a:t>
            </a:r>
            <a:r>
              <a:rPr sz="3200" b="1" dirty="0">
                <a:latin typeface="Arial"/>
                <a:cs typeface="Arial"/>
              </a:rPr>
              <a:t> </a:t>
            </a:r>
            <a:r>
              <a:rPr sz="3200" b="1" spc="-5" dirty="0">
                <a:latin typeface="Arial"/>
                <a:cs typeface="Arial"/>
              </a:rPr>
              <a:t>never</a:t>
            </a:r>
            <a:r>
              <a:rPr sz="3200" b="1" dirty="0">
                <a:latin typeface="Arial"/>
                <a:cs typeface="Arial"/>
              </a:rPr>
              <a:t> </a:t>
            </a:r>
            <a:r>
              <a:rPr sz="3200" b="1" spc="-5" dirty="0">
                <a:latin typeface="Arial"/>
                <a:cs typeface="Arial"/>
              </a:rPr>
              <a:t>knows</a:t>
            </a:r>
            <a:r>
              <a:rPr sz="3200" b="1" dirty="0">
                <a:latin typeface="Arial"/>
                <a:cs typeface="Arial"/>
              </a:rPr>
              <a:t> </a:t>
            </a:r>
            <a:r>
              <a:rPr sz="3200" b="1" spc="-5" dirty="0">
                <a:latin typeface="Arial"/>
                <a:cs typeface="Arial"/>
              </a:rPr>
              <a:t>that</a:t>
            </a:r>
            <a:r>
              <a:rPr sz="3200" b="1" dirty="0">
                <a:latin typeface="Arial"/>
                <a:cs typeface="Arial"/>
              </a:rPr>
              <a:t> </a:t>
            </a:r>
            <a:r>
              <a:rPr sz="3200" b="1" spc="-5" dirty="0">
                <a:latin typeface="Arial"/>
                <a:cs typeface="Arial"/>
              </a:rPr>
              <a:t>its</a:t>
            </a:r>
            <a:r>
              <a:rPr sz="3200" b="1" dirty="0">
                <a:latin typeface="Arial"/>
                <a:cs typeface="Arial"/>
              </a:rPr>
              <a:t> </a:t>
            </a:r>
            <a:r>
              <a:rPr sz="3200" b="1" spc="-5" dirty="0">
                <a:latin typeface="Arial"/>
                <a:cs typeface="Arial"/>
              </a:rPr>
              <a:t>output</a:t>
            </a:r>
            <a:r>
              <a:rPr sz="3200" b="1" dirty="0">
                <a:latin typeface="Arial"/>
                <a:cs typeface="Arial"/>
              </a:rPr>
              <a:t> </a:t>
            </a:r>
            <a:r>
              <a:rPr sz="3200" b="1" spc="-5" dirty="0">
                <a:latin typeface="Arial"/>
                <a:cs typeface="Arial"/>
              </a:rPr>
              <a:t>is</a:t>
            </a:r>
            <a:r>
              <a:rPr sz="3200" b="1" dirty="0">
                <a:latin typeface="Arial"/>
                <a:cs typeface="Arial"/>
              </a:rPr>
              <a:t> </a:t>
            </a:r>
            <a:r>
              <a:rPr sz="3200" b="1" spc="-5" dirty="0">
                <a:latin typeface="Arial"/>
                <a:cs typeface="Arial"/>
              </a:rPr>
              <a:t>being </a:t>
            </a:r>
            <a:r>
              <a:rPr sz="3200" b="1" dirty="0">
                <a:latin typeface="Arial"/>
                <a:cs typeface="Arial"/>
              </a:rPr>
              <a:t> </a:t>
            </a:r>
            <a:r>
              <a:rPr sz="3200" b="1" spc="-5" dirty="0">
                <a:latin typeface="Arial"/>
                <a:cs typeface="Arial"/>
              </a:rPr>
              <a:t>redirected. It </a:t>
            </a:r>
            <a:r>
              <a:rPr sz="3200" b="1" dirty="0">
                <a:latin typeface="Arial"/>
                <a:cs typeface="Arial"/>
              </a:rPr>
              <a:t>just </a:t>
            </a:r>
            <a:r>
              <a:rPr sz="3200" b="1" spc="-5" dirty="0">
                <a:latin typeface="Arial"/>
                <a:cs typeface="Arial"/>
              </a:rPr>
              <a:t>goes about </a:t>
            </a:r>
            <a:r>
              <a:rPr sz="3200" b="1" spc="-10" dirty="0">
                <a:latin typeface="Arial"/>
                <a:cs typeface="Arial"/>
              </a:rPr>
              <a:t>its </a:t>
            </a:r>
            <a:r>
              <a:rPr sz="3200" b="1" spc="-5" dirty="0">
                <a:latin typeface="Arial"/>
                <a:cs typeface="Arial"/>
              </a:rPr>
              <a:t>merry way writing to </a:t>
            </a:r>
            <a:r>
              <a:rPr sz="3200" b="1" dirty="0">
                <a:latin typeface="Arial"/>
                <a:cs typeface="Arial"/>
              </a:rPr>
              <a:t> </a:t>
            </a:r>
            <a:r>
              <a:rPr sz="3200" b="1" spc="-5" dirty="0">
                <a:latin typeface="Arial"/>
                <a:cs typeface="Arial"/>
              </a:rPr>
              <a:t>standard</a:t>
            </a:r>
            <a:r>
              <a:rPr sz="3200" b="1" spc="-25" dirty="0">
                <a:latin typeface="Arial"/>
                <a:cs typeface="Arial"/>
              </a:rPr>
              <a:t> </a:t>
            </a:r>
            <a:r>
              <a:rPr sz="3200" b="1" spc="-5" dirty="0">
                <a:latin typeface="Arial"/>
                <a:cs typeface="Arial"/>
              </a:rPr>
              <a:t>output.</a:t>
            </a:r>
            <a:endParaRPr sz="32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8601" y="109930"/>
            <a:ext cx="11311255" cy="5258435"/>
          </a:xfrm>
          <a:prstGeom prst="rect">
            <a:avLst/>
          </a:prstGeom>
        </p:spPr>
        <p:txBody>
          <a:bodyPr vert="horz" wrap="square" lIns="0" tIns="62865" rIns="0" bIns="0" rtlCol="0">
            <a:spAutoFit/>
          </a:bodyPr>
          <a:lstStyle/>
          <a:p>
            <a:pPr marL="12700">
              <a:lnSpc>
                <a:spcPct val="100000"/>
              </a:lnSpc>
              <a:spcBef>
                <a:spcPts val="495"/>
              </a:spcBef>
            </a:pPr>
            <a:r>
              <a:rPr sz="3200" b="1" spc="-170" dirty="0">
                <a:latin typeface="Arial"/>
                <a:cs typeface="Arial"/>
              </a:rPr>
              <a:t>Let‟s</a:t>
            </a:r>
            <a:r>
              <a:rPr sz="3200" b="1" spc="-5" dirty="0">
                <a:latin typeface="Arial"/>
                <a:cs typeface="Arial"/>
              </a:rPr>
              <a:t> </a:t>
            </a:r>
            <a:r>
              <a:rPr sz="3200" b="1" spc="-10" dirty="0">
                <a:latin typeface="Arial"/>
                <a:cs typeface="Arial"/>
              </a:rPr>
              <a:t>take</a:t>
            </a:r>
            <a:r>
              <a:rPr sz="3200" b="1" dirty="0">
                <a:latin typeface="Arial"/>
                <a:cs typeface="Arial"/>
              </a:rPr>
              <a:t> </a:t>
            </a:r>
            <a:r>
              <a:rPr sz="3200" b="1" spc="-5" dirty="0">
                <a:latin typeface="Arial"/>
                <a:cs typeface="Arial"/>
              </a:rPr>
              <a:t>another</a:t>
            </a:r>
            <a:r>
              <a:rPr sz="3200" b="1" spc="-10" dirty="0">
                <a:latin typeface="Arial"/>
                <a:cs typeface="Arial"/>
              </a:rPr>
              <a:t> </a:t>
            </a:r>
            <a:r>
              <a:rPr sz="3200" b="1" spc="-5" dirty="0">
                <a:latin typeface="Arial"/>
                <a:cs typeface="Arial"/>
              </a:rPr>
              <a:t>look</a:t>
            </a:r>
            <a:r>
              <a:rPr sz="3200" b="1" dirty="0">
                <a:latin typeface="Arial"/>
                <a:cs typeface="Arial"/>
              </a:rPr>
              <a:t> </a:t>
            </a:r>
            <a:r>
              <a:rPr sz="3200" b="1" spc="-5" dirty="0">
                <a:latin typeface="Arial"/>
                <a:cs typeface="Arial"/>
              </a:rPr>
              <a:t>at</a:t>
            </a:r>
            <a:r>
              <a:rPr sz="3200" b="1" spc="5" dirty="0">
                <a:latin typeface="Arial"/>
                <a:cs typeface="Arial"/>
              </a:rPr>
              <a:t> </a:t>
            </a:r>
            <a:r>
              <a:rPr sz="3200" b="1" spc="-5" dirty="0">
                <a:latin typeface="Arial"/>
                <a:cs typeface="Arial"/>
              </a:rPr>
              <a:t>two</a:t>
            </a:r>
            <a:r>
              <a:rPr sz="3200" b="1" spc="-10" dirty="0">
                <a:latin typeface="Arial"/>
                <a:cs typeface="Arial"/>
              </a:rPr>
              <a:t> </a:t>
            </a:r>
            <a:r>
              <a:rPr sz="3200" b="1" spc="-5" dirty="0">
                <a:latin typeface="Arial"/>
                <a:cs typeface="Arial"/>
              </a:rPr>
              <a:t>nearly</a:t>
            </a:r>
            <a:r>
              <a:rPr sz="3200" b="1" dirty="0">
                <a:latin typeface="Arial"/>
                <a:cs typeface="Arial"/>
              </a:rPr>
              <a:t> </a:t>
            </a:r>
            <a:r>
              <a:rPr sz="3200" b="1" spc="-5" dirty="0">
                <a:latin typeface="Arial"/>
                <a:cs typeface="Arial"/>
              </a:rPr>
              <a:t>identical</a:t>
            </a:r>
            <a:r>
              <a:rPr sz="3200" b="1" spc="-20" dirty="0">
                <a:latin typeface="Arial"/>
                <a:cs typeface="Arial"/>
              </a:rPr>
              <a:t> </a:t>
            </a:r>
            <a:r>
              <a:rPr sz="3200" b="1" spc="-5" dirty="0">
                <a:latin typeface="Arial"/>
                <a:cs typeface="Arial"/>
              </a:rPr>
              <a:t>commands:</a:t>
            </a:r>
            <a:endParaRPr sz="3200" dirty="0">
              <a:latin typeface="Arial"/>
              <a:cs typeface="Arial"/>
            </a:endParaRPr>
          </a:p>
          <a:p>
            <a:pPr marL="462915" marR="8402955">
              <a:lnSpc>
                <a:spcPts val="4240"/>
              </a:lnSpc>
              <a:spcBef>
                <a:spcPts val="204"/>
              </a:spcBef>
            </a:pPr>
            <a:r>
              <a:rPr sz="3200" b="1" spc="-5" dirty="0">
                <a:latin typeface="Arial"/>
                <a:cs typeface="Arial"/>
              </a:rPr>
              <a:t>$</a:t>
            </a:r>
            <a:r>
              <a:rPr sz="3200" b="1" spc="-30" dirty="0">
                <a:latin typeface="Arial"/>
                <a:cs typeface="Arial"/>
              </a:rPr>
              <a:t> </a:t>
            </a:r>
            <a:r>
              <a:rPr sz="3200" b="1" spc="-5" dirty="0">
                <a:latin typeface="Arial"/>
                <a:cs typeface="Arial"/>
              </a:rPr>
              <a:t>wc</a:t>
            </a:r>
            <a:r>
              <a:rPr sz="3200" b="1" spc="-30" dirty="0">
                <a:latin typeface="Arial"/>
                <a:cs typeface="Arial"/>
              </a:rPr>
              <a:t> </a:t>
            </a:r>
            <a:r>
              <a:rPr sz="3200" b="1" spc="-5" dirty="0">
                <a:latin typeface="Arial"/>
                <a:cs typeface="Arial"/>
              </a:rPr>
              <a:t>-l</a:t>
            </a:r>
            <a:r>
              <a:rPr sz="3200" b="1" spc="-30" dirty="0">
                <a:latin typeface="Arial"/>
                <a:cs typeface="Arial"/>
              </a:rPr>
              <a:t> </a:t>
            </a:r>
            <a:r>
              <a:rPr sz="3200" b="1" spc="-5" dirty="0">
                <a:latin typeface="Arial"/>
                <a:cs typeface="Arial"/>
              </a:rPr>
              <a:t>users </a:t>
            </a:r>
            <a:r>
              <a:rPr sz="3200" b="1" spc="-875" dirty="0">
                <a:latin typeface="Arial"/>
                <a:cs typeface="Arial"/>
              </a:rPr>
              <a:t> </a:t>
            </a:r>
            <a:r>
              <a:rPr sz="3200" b="1" spc="-5" dirty="0">
                <a:latin typeface="Arial"/>
                <a:cs typeface="Arial"/>
              </a:rPr>
              <a:t>5</a:t>
            </a:r>
            <a:r>
              <a:rPr sz="3200" b="1" spc="-15" dirty="0">
                <a:latin typeface="Arial"/>
                <a:cs typeface="Arial"/>
              </a:rPr>
              <a:t> </a:t>
            </a:r>
            <a:r>
              <a:rPr sz="3200" b="1" spc="-5" dirty="0">
                <a:latin typeface="Arial"/>
                <a:cs typeface="Arial"/>
              </a:rPr>
              <a:t>users</a:t>
            </a:r>
            <a:endParaRPr sz="3200" dirty="0">
              <a:latin typeface="Arial"/>
              <a:cs typeface="Arial"/>
            </a:endParaRPr>
          </a:p>
          <a:p>
            <a:pPr marL="462915" marR="8052434">
              <a:lnSpc>
                <a:spcPts val="4240"/>
              </a:lnSpc>
              <a:spcBef>
                <a:spcPts val="5"/>
              </a:spcBef>
            </a:pPr>
            <a:r>
              <a:rPr sz="3200" b="1" spc="-5" dirty="0">
                <a:latin typeface="Arial"/>
                <a:cs typeface="Arial"/>
              </a:rPr>
              <a:t>$</a:t>
            </a:r>
            <a:r>
              <a:rPr sz="3200" b="1" spc="-25" dirty="0">
                <a:latin typeface="Arial"/>
                <a:cs typeface="Arial"/>
              </a:rPr>
              <a:t> </a:t>
            </a:r>
            <a:r>
              <a:rPr sz="3200" b="1" spc="-5" dirty="0">
                <a:latin typeface="Arial"/>
                <a:cs typeface="Arial"/>
              </a:rPr>
              <a:t>wc</a:t>
            </a:r>
            <a:r>
              <a:rPr sz="3200" b="1" spc="-25" dirty="0">
                <a:latin typeface="Arial"/>
                <a:cs typeface="Arial"/>
              </a:rPr>
              <a:t> </a:t>
            </a:r>
            <a:r>
              <a:rPr sz="3200" b="1" spc="-5" dirty="0">
                <a:latin typeface="Arial"/>
                <a:cs typeface="Arial"/>
              </a:rPr>
              <a:t>-l</a:t>
            </a:r>
            <a:r>
              <a:rPr sz="3200" b="1" spc="-20" dirty="0">
                <a:latin typeface="Arial"/>
                <a:cs typeface="Arial"/>
              </a:rPr>
              <a:t> </a:t>
            </a:r>
            <a:r>
              <a:rPr sz="3200" b="1" spc="-5" dirty="0">
                <a:latin typeface="Arial"/>
                <a:cs typeface="Arial"/>
              </a:rPr>
              <a:t>&lt;</a:t>
            </a:r>
            <a:r>
              <a:rPr sz="3200" b="1" spc="-15" dirty="0">
                <a:latin typeface="Arial"/>
                <a:cs typeface="Arial"/>
              </a:rPr>
              <a:t> </a:t>
            </a:r>
            <a:r>
              <a:rPr sz="3200" b="1" spc="-5" dirty="0">
                <a:latin typeface="Arial"/>
                <a:cs typeface="Arial"/>
              </a:rPr>
              <a:t>users </a:t>
            </a:r>
            <a:r>
              <a:rPr sz="3200" b="1" spc="-875" dirty="0">
                <a:latin typeface="Arial"/>
                <a:cs typeface="Arial"/>
              </a:rPr>
              <a:t> </a:t>
            </a:r>
            <a:r>
              <a:rPr sz="3200" b="1" spc="-5" dirty="0">
                <a:latin typeface="Arial"/>
                <a:cs typeface="Arial"/>
              </a:rPr>
              <a:t>5</a:t>
            </a:r>
            <a:endParaRPr sz="3200" dirty="0">
              <a:latin typeface="Arial"/>
              <a:cs typeface="Arial"/>
            </a:endParaRPr>
          </a:p>
          <a:p>
            <a:pPr marL="462915">
              <a:lnSpc>
                <a:spcPct val="100000"/>
              </a:lnSpc>
              <a:spcBef>
                <a:spcPts val="190"/>
              </a:spcBef>
            </a:pPr>
            <a:r>
              <a:rPr sz="3200" b="1" spc="-5" dirty="0">
                <a:latin typeface="Arial"/>
                <a:cs typeface="Arial"/>
              </a:rPr>
              <a:t>$</a:t>
            </a:r>
            <a:endParaRPr sz="3200" dirty="0">
              <a:latin typeface="Arial"/>
              <a:cs typeface="Arial"/>
            </a:endParaRPr>
          </a:p>
          <a:p>
            <a:pPr marL="465455" marR="5080" indent="-453390" algn="just">
              <a:lnSpc>
                <a:spcPct val="100000"/>
              </a:lnSpc>
              <a:spcBef>
                <a:spcPts val="400"/>
              </a:spcBef>
              <a:buClr>
                <a:srgbClr val="D16248"/>
              </a:buClr>
              <a:buSzPct val="67187"/>
              <a:buFont typeface="Wingdings"/>
              <a:buChar char=""/>
              <a:tabLst>
                <a:tab pos="466090" algn="l"/>
              </a:tabLst>
            </a:pPr>
            <a:r>
              <a:rPr sz="3200" b="1" spc="-5" dirty="0">
                <a:latin typeface="Arial"/>
                <a:cs typeface="Arial"/>
              </a:rPr>
              <a:t>In the first </a:t>
            </a:r>
            <a:r>
              <a:rPr sz="3200" b="1" spc="-10" dirty="0">
                <a:latin typeface="Arial"/>
                <a:cs typeface="Arial"/>
              </a:rPr>
              <a:t>case, </a:t>
            </a:r>
            <a:r>
              <a:rPr sz="3200" b="1" spc="-5" dirty="0">
                <a:latin typeface="Arial"/>
                <a:cs typeface="Arial"/>
              </a:rPr>
              <a:t>the shell analyzes the command line </a:t>
            </a:r>
            <a:r>
              <a:rPr sz="3200" b="1" dirty="0">
                <a:latin typeface="Arial"/>
                <a:cs typeface="Arial"/>
              </a:rPr>
              <a:t> </a:t>
            </a:r>
            <a:r>
              <a:rPr sz="3200" b="1" spc="-5" dirty="0">
                <a:latin typeface="Arial"/>
                <a:cs typeface="Arial"/>
              </a:rPr>
              <a:t>and</a:t>
            </a:r>
            <a:r>
              <a:rPr sz="3200" b="1" dirty="0">
                <a:latin typeface="Arial"/>
                <a:cs typeface="Arial"/>
              </a:rPr>
              <a:t> </a:t>
            </a:r>
            <a:r>
              <a:rPr sz="3200" b="1" spc="-5" dirty="0">
                <a:latin typeface="Arial"/>
                <a:cs typeface="Arial"/>
              </a:rPr>
              <a:t>determines</a:t>
            </a:r>
            <a:r>
              <a:rPr sz="3200" b="1" dirty="0">
                <a:latin typeface="Arial"/>
                <a:cs typeface="Arial"/>
              </a:rPr>
              <a:t> </a:t>
            </a:r>
            <a:r>
              <a:rPr sz="3200" b="1" spc="-5" dirty="0">
                <a:latin typeface="Arial"/>
                <a:cs typeface="Arial"/>
              </a:rPr>
              <a:t>that</a:t>
            </a:r>
            <a:r>
              <a:rPr sz="3200" b="1" dirty="0">
                <a:latin typeface="Arial"/>
                <a:cs typeface="Arial"/>
              </a:rPr>
              <a:t> </a:t>
            </a:r>
            <a:r>
              <a:rPr sz="3200" b="1" spc="-5" dirty="0">
                <a:latin typeface="Arial"/>
                <a:cs typeface="Arial"/>
              </a:rPr>
              <a:t>the</a:t>
            </a:r>
            <a:r>
              <a:rPr sz="3200" b="1" dirty="0">
                <a:latin typeface="Arial"/>
                <a:cs typeface="Arial"/>
              </a:rPr>
              <a:t> </a:t>
            </a:r>
            <a:r>
              <a:rPr sz="3200" b="1" spc="-5" dirty="0">
                <a:latin typeface="Arial"/>
                <a:cs typeface="Arial"/>
              </a:rPr>
              <a:t>name</a:t>
            </a:r>
            <a:r>
              <a:rPr sz="3200" b="1" dirty="0">
                <a:latin typeface="Arial"/>
                <a:cs typeface="Arial"/>
              </a:rPr>
              <a:t> </a:t>
            </a:r>
            <a:r>
              <a:rPr sz="3200" b="1" spc="-5" dirty="0">
                <a:latin typeface="Arial"/>
                <a:cs typeface="Arial"/>
              </a:rPr>
              <a:t>of</a:t>
            </a:r>
            <a:r>
              <a:rPr sz="3200" b="1" dirty="0">
                <a:latin typeface="Arial"/>
                <a:cs typeface="Arial"/>
              </a:rPr>
              <a:t> </a:t>
            </a:r>
            <a:r>
              <a:rPr sz="3200" b="1" spc="-5" dirty="0">
                <a:latin typeface="Arial"/>
                <a:cs typeface="Arial"/>
              </a:rPr>
              <a:t>the</a:t>
            </a:r>
            <a:r>
              <a:rPr sz="3200" b="1" spc="875" dirty="0">
                <a:latin typeface="Arial"/>
                <a:cs typeface="Arial"/>
              </a:rPr>
              <a:t> </a:t>
            </a:r>
            <a:r>
              <a:rPr sz="3200" b="1" spc="-5" dirty="0">
                <a:latin typeface="Arial"/>
                <a:cs typeface="Arial"/>
              </a:rPr>
              <a:t>program</a:t>
            </a:r>
            <a:r>
              <a:rPr sz="3200" b="1" spc="880" dirty="0">
                <a:latin typeface="Arial"/>
                <a:cs typeface="Arial"/>
              </a:rPr>
              <a:t> </a:t>
            </a:r>
            <a:r>
              <a:rPr sz="3200" b="1" spc="-10" dirty="0">
                <a:latin typeface="Arial"/>
                <a:cs typeface="Arial"/>
              </a:rPr>
              <a:t>to </a:t>
            </a:r>
            <a:r>
              <a:rPr sz="3200" b="1" spc="-5" dirty="0">
                <a:latin typeface="Arial"/>
                <a:cs typeface="Arial"/>
              </a:rPr>
              <a:t> execute is wc and it is to be passed two arguments: </a:t>
            </a:r>
            <a:r>
              <a:rPr sz="3200" b="1" spc="-10" dirty="0">
                <a:latin typeface="Arial"/>
                <a:cs typeface="Arial"/>
              </a:rPr>
              <a:t>-l </a:t>
            </a:r>
            <a:r>
              <a:rPr sz="3200" b="1" spc="-5" dirty="0">
                <a:latin typeface="Arial"/>
                <a:cs typeface="Arial"/>
              </a:rPr>
              <a:t> and</a:t>
            </a:r>
            <a:r>
              <a:rPr sz="3200" b="1" spc="-20" dirty="0">
                <a:latin typeface="Arial"/>
                <a:cs typeface="Arial"/>
              </a:rPr>
              <a:t> </a:t>
            </a:r>
            <a:r>
              <a:rPr sz="3200" b="1" spc="-5" dirty="0">
                <a:latin typeface="Arial"/>
                <a:cs typeface="Arial"/>
              </a:rPr>
              <a:t>users.  See</a:t>
            </a:r>
            <a:r>
              <a:rPr sz="3200" b="1" spc="-10" dirty="0">
                <a:latin typeface="Arial"/>
                <a:cs typeface="Arial"/>
              </a:rPr>
              <a:t> </a:t>
            </a:r>
            <a:r>
              <a:rPr sz="3200" b="1" dirty="0">
                <a:latin typeface="Arial"/>
                <a:cs typeface="Arial"/>
              </a:rPr>
              <a:t>fig(d)</a:t>
            </a:r>
            <a:endParaRPr sz="32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645" y="2568967"/>
            <a:ext cx="11311890" cy="3336925"/>
          </a:xfrm>
          <a:prstGeom prst="rect">
            <a:avLst/>
          </a:prstGeom>
        </p:spPr>
        <p:txBody>
          <a:bodyPr vert="horz" wrap="square" lIns="0" tIns="43180" rIns="0" bIns="0" rtlCol="0">
            <a:spAutoFit/>
          </a:bodyPr>
          <a:lstStyle/>
          <a:p>
            <a:pPr marL="3203575">
              <a:lnSpc>
                <a:spcPct val="100000"/>
              </a:lnSpc>
              <a:spcBef>
                <a:spcPts val="340"/>
              </a:spcBef>
            </a:pPr>
            <a:r>
              <a:rPr sz="2000" i="1" spc="-5" dirty="0">
                <a:latin typeface="Arial"/>
                <a:cs typeface="Arial"/>
              </a:rPr>
              <a:t>Fig:</a:t>
            </a:r>
            <a:r>
              <a:rPr sz="2000" i="1" dirty="0">
                <a:latin typeface="Arial"/>
                <a:cs typeface="Arial"/>
              </a:rPr>
              <a:t> </a:t>
            </a:r>
            <a:r>
              <a:rPr sz="2000" i="1" spc="-5" dirty="0">
                <a:latin typeface="Arial"/>
                <a:cs typeface="Arial"/>
              </a:rPr>
              <a:t>(d)</a:t>
            </a:r>
            <a:r>
              <a:rPr sz="2000" i="1" spc="-10" dirty="0">
                <a:latin typeface="Arial"/>
                <a:cs typeface="Arial"/>
              </a:rPr>
              <a:t> </a:t>
            </a:r>
            <a:r>
              <a:rPr sz="2000" i="1" spc="-5" dirty="0">
                <a:latin typeface="Arial"/>
                <a:cs typeface="Arial"/>
              </a:rPr>
              <a:t>Execution o</a:t>
            </a:r>
            <a:r>
              <a:rPr sz="2000" i="1" dirty="0">
                <a:latin typeface="Arial"/>
                <a:cs typeface="Arial"/>
              </a:rPr>
              <a:t> </a:t>
            </a:r>
            <a:r>
              <a:rPr sz="2000" i="1" spc="-5" dirty="0">
                <a:latin typeface="Arial"/>
                <a:cs typeface="Arial"/>
              </a:rPr>
              <a:t>wc</a:t>
            </a:r>
            <a:r>
              <a:rPr sz="2000" i="1" spc="5" dirty="0">
                <a:latin typeface="Arial"/>
                <a:cs typeface="Arial"/>
              </a:rPr>
              <a:t> </a:t>
            </a:r>
            <a:r>
              <a:rPr sz="2000" i="1" spc="-5" dirty="0">
                <a:latin typeface="Arial"/>
                <a:cs typeface="Arial"/>
              </a:rPr>
              <a:t>-l users.</a:t>
            </a:r>
            <a:endParaRPr sz="2000">
              <a:latin typeface="Arial"/>
              <a:cs typeface="Arial"/>
            </a:endParaRPr>
          </a:p>
          <a:p>
            <a:pPr marL="464820" marR="5080" indent="-452755" algn="just">
              <a:lnSpc>
                <a:spcPct val="100000"/>
              </a:lnSpc>
              <a:spcBef>
                <a:spcPts val="390"/>
              </a:spcBef>
              <a:buClr>
                <a:srgbClr val="D16248"/>
              </a:buClr>
              <a:buSzPct val="67187"/>
              <a:buFont typeface="Wingdings"/>
              <a:buChar char=""/>
              <a:tabLst>
                <a:tab pos="465455" algn="l"/>
              </a:tabLst>
            </a:pPr>
            <a:r>
              <a:rPr sz="3200" b="1" spc="-5" dirty="0">
                <a:latin typeface="Arial"/>
                <a:cs typeface="Arial"/>
              </a:rPr>
              <a:t>When wc begins execution, it </a:t>
            </a:r>
            <a:r>
              <a:rPr sz="3200" b="1" spc="-10" dirty="0">
                <a:latin typeface="Arial"/>
                <a:cs typeface="Arial"/>
              </a:rPr>
              <a:t>sees </a:t>
            </a:r>
            <a:r>
              <a:rPr sz="3200" b="1" spc="-5" dirty="0">
                <a:latin typeface="Arial"/>
                <a:cs typeface="Arial"/>
              </a:rPr>
              <a:t>that it was </a:t>
            </a:r>
            <a:r>
              <a:rPr sz="3200" b="1" spc="-10" dirty="0">
                <a:latin typeface="Arial"/>
                <a:cs typeface="Arial"/>
              </a:rPr>
              <a:t>passed </a:t>
            </a:r>
            <a:r>
              <a:rPr sz="3200" b="1" spc="-5" dirty="0">
                <a:latin typeface="Arial"/>
                <a:cs typeface="Arial"/>
              </a:rPr>
              <a:t> two arguments. The first argument, -l, tells it to count </a:t>
            </a:r>
            <a:r>
              <a:rPr sz="3200" b="1" dirty="0">
                <a:latin typeface="Arial"/>
                <a:cs typeface="Arial"/>
              </a:rPr>
              <a:t> </a:t>
            </a:r>
            <a:r>
              <a:rPr sz="3200" b="1" spc="-5" dirty="0">
                <a:latin typeface="Arial"/>
                <a:cs typeface="Arial"/>
              </a:rPr>
              <a:t>the number of lines. The second argument specifies the </a:t>
            </a:r>
            <a:r>
              <a:rPr sz="3200" b="1" spc="-875" dirty="0">
                <a:latin typeface="Arial"/>
                <a:cs typeface="Arial"/>
              </a:rPr>
              <a:t> </a:t>
            </a:r>
            <a:r>
              <a:rPr sz="3200" b="1" spc="-5" dirty="0">
                <a:latin typeface="Arial"/>
                <a:cs typeface="Arial"/>
              </a:rPr>
              <a:t>name of the file whose lines are to be counted. So </a:t>
            </a:r>
            <a:r>
              <a:rPr sz="3200" b="1" spc="-10" dirty="0">
                <a:latin typeface="Arial"/>
                <a:cs typeface="Arial"/>
              </a:rPr>
              <a:t>wc </a:t>
            </a:r>
            <a:r>
              <a:rPr sz="3200" b="1" spc="-5" dirty="0">
                <a:latin typeface="Arial"/>
                <a:cs typeface="Arial"/>
              </a:rPr>
              <a:t> opens</a:t>
            </a:r>
            <a:r>
              <a:rPr sz="3200" b="1" spc="600" dirty="0">
                <a:latin typeface="Arial"/>
                <a:cs typeface="Arial"/>
              </a:rPr>
              <a:t> </a:t>
            </a:r>
            <a:r>
              <a:rPr sz="3200" b="1" spc="-5" dirty="0">
                <a:latin typeface="Arial"/>
                <a:cs typeface="Arial"/>
              </a:rPr>
              <a:t>the</a:t>
            </a:r>
            <a:r>
              <a:rPr sz="3200" b="1" spc="600" dirty="0">
                <a:latin typeface="Arial"/>
                <a:cs typeface="Arial"/>
              </a:rPr>
              <a:t> </a:t>
            </a:r>
            <a:r>
              <a:rPr sz="3200" b="1" spc="-5" dirty="0">
                <a:latin typeface="Arial"/>
                <a:cs typeface="Arial"/>
              </a:rPr>
              <a:t>file</a:t>
            </a:r>
            <a:r>
              <a:rPr sz="3200" b="1" spc="595" dirty="0">
                <a:latin typeface="Arial"/>
                <a:cs typeface="Arial"/>
              </a:rPr>
              <a:t> </a:t>
            </a:r>
            <a:r>
              <a:rPr sz="3200" b="1" spc="-5" dirty="0">
                <a:latin typeface="Arial"/>
                <a:cs typeface="Arial"/>
              </a:rPr>
              <a:t>users,</a:t>
            </a:r>
            <a:r>
              <a:rPr sz="3200" b="1" spc="610" dirty="0">
                <a:latin typeface="Arial"/>
                <a:cs typeface="Arial"/>
              </a:rPr>
              <a:t> </a:t>
            </a:r>
            <a:r>
              <a:rPr sz="3200" b="1" spc="-5" dirty="0">
                <a:latin typeface="Arial"/>
                <a:cs typeface="Arial"/>
              </a:rPr>
              <a:t>counts</a:t>
            </a:r>
            <a:r>
              <a:rPr sz="3200" b="1" spc="600" dirty="0">
                <a:latin typeface="Arial"/>
                <a:cs typeface="Arial"/>
              </a:rPr>
              <a:t> </a:t>
            </a:r>
            <a:r>
              <a:rPr sz="3200" b="1" spc="-5" dirty="0">
                <a:latin typeface="Arial"/>
                <a:cs typeface="Arial"/>
              </a:rPr>
              <a:t>its</a:t>
            </a:r>
            <a:r>
              <a:rPr sz="3200" b="1" spc="595" dirty="0">
                <a:latin typeface="Arial"/>
                <a:cs typeface="Arial"/>
              </a:rPr>
              <a:t> </a:t>
            </a:r>
            <a:r>
              <a:rPr sz="3200" b="1" spc="-5" dirty="0">
                <a:latin typeface="Arial"/>
                <a:cs typeface="Arial"/>
              </a:rPr>
              <a:t>lines,</a:t>
            </a:r>
            <a:r>
              <a:rPr sz="3200" b="1" spc="610" dirty="0">
                <a:latin typeface="Arial"/>
                <a:cs typeface="Arial"/>
              </a:rPr>
              <a:t> </a:t>
            </a:r>
            <a:r>
              <a:rPr sz="3200" b="1" spc="-5" dirty="0">
                <a:latin typeface="Arial"/>
                <a:cs typeface="Arial"/>
              </a:rPr>
              <a:t>and</a:t>
            </a:r>
            <a:r>
              <a:rPr sz="3200" b="1" spc="600" dirty="0">
                <a:latin typeface="Arial"/>
                <a:cs typeface="Arial"/>
              </a:rPr>
              <a:t> </a:t>
            </a:r>
            <a:r>
              <a:rPr sz="3200" b="1" spc="-10" dirty="0">
                <a:latin typeface="Arial"/>
                <a:cs typeface="Arial"/>
              </a:rPr>
              <a:t>then</a:t>
            </a:r>
            <a:r>
              <a:rPr sz="3200" b="1" spc="605" dirty="0">
                <a:latin typeface="Arial"/>
                <a:cs typeface="Arial"/>
              </a:rPr>
              <a:t> </a:t>
            </a:r>
            <a:r>
              <a:rPr sz="3200" b="1" spc="-10" dirty="0">
                <a:latin typeface="Arial"/>
                <a:cs typeface="Arial"/>
              </a:rPr>
              <a:t>prints </a:t>
            </a:r>
            <a:r>
              <a:rPr sz="3200" b="1" spc="-875" dirty="0">
                <a:latin typeface="Arial"/>
                <a:cs typeface="Arial"/>
              </a:rPr>
              <a:t> </a:t>
            </a:r>
            <a:r>
              <a:rPr sz="3200" b="1" spc="-5" dirty="0">
                <a:latin typeface="Arial"/>
                <a:cs typeface="Arial"/>
              </a:rPr>
              <a:t>the</a:t>
            </a:r>
            <a:r>
              <a:rPr sz="3200" b="1" spc="-10" dirty="0">
                <a:latin typeface="Arial"/>
                <a:cs typeface="Arial"/>
              </a:rPr>
              <a:t> </a:t>
            </a:r>
            <a:r>
              <a:rPr sz="3200" b="1" spc="-5" dirty="0">
                <a:latin typeface="Arial"/>
                <a:cs typeface="Arial"/>
              </a:rPr>
              <a:t>count</a:t>
            </a:r>
            <a:r>
              <a:rPr sz="3200" b="1" spc="-10" dirty="0">
                <a:latin typeface="Arial"/>
                <a:cs typeface="Arial"/>
              </a:rPr>
              <a:t> </a:t>
            </a:r>
            <a:r>
              <a:rPr sz="3200" b="1" spc="-5" dirty="0">
                <a:latin typeface="Arial"/>
                <a:cs typeface="Arial"/>
              </a:rPr>
              <a:t>together</a:t>
            </a:r>
            <a:r>
              <a:rPr sz="3200" b="1" spc="-15" dirty="0">
                <a:latin typeface="Arial"/>
                <a:cs typeface="Arial"/>
              </a:rPr>
              <a:t> </a:t>
            </a:r>
            <a:r>
              <a:rPr sz="3200" b="1" spc="-5" dirty="0">
                <a:latin typeface="Arial"/>
                <a:cs typeface="Arial"/>
              </a:rPr>
              <a:t>with</a:t>
            </a:r>
            <a:r>
              <a:rPr sz="3200" b="1" spc="-15" dirty="0">
                <a:latin typeface="Arial"/>
                <a:cs typeface="Arial"/>
              </a:rPr>
              <a:t> </a:t>
            </a:r>
            <a:r>
              <a:rPr sz="3200" b="1" spc="-5" dirty="0">
                <a:latin typeface="Arial"/>
                <a:cs typeface="Arial"/>
              </a:rPr>
              <a:t>the filename</a:t>
            </a:r>
            <a:r>
              <a:rPr sz="3200" b="1" spc="-10" dirty="0">
                <a:latin typeface="Arial"/>
                <a:cs typeface="Arial"/>
              </a:rPr>
              <a:t> </a:t>
            </a:r>
            <a:r>
              <a:rPr sz="3200" b="1" spc="-5" dirty="0">
                <a:latin typeface="Arial"/>
                <a:cs typeface="Arial"/>
              </a:rPr>
              <a:t>at</a:t>
            </a:r>
            <a:r>
              <a:rPr sz="3200" b="1" dirty="0">
                <a:latin typeface="Arial"/>
                <a:cs typeface="Arial"/>
              </a:rPr>
              <a:t> </a:t>
            </a:r>
            <a:r>
              <a:rPr sz="3200" b="1" spc="-5" dirty="0">
                <a:latin typeface="Arial"/>
                <a:cs typeface="Arial"/>
              </a:rPr>
              <a:t>the</a:t>
            </a:r>
            <a:r>
              <a:rPr sz="3200" b="1" spc="-10" dirty="0">
                <a:latin typeface="Arial"/>
                <a:cs typeface="Arial"/>
              </a:rPr>
              <a:t> </a:t>
            </a:r>
            <a:r>
              <a:rPr sz="3200" b="1" spc="-5" dirty="0">
                <a:latin typeface="Arial"/>
                <a:cs typeface="Arial"/>
              </a:rPr>
              <a:t>terminal.</a:t>
            </a:r>
            <a:endParaRPr sz="3200">
              <a:latin typeface="Arial"/>
              <a:cs typeface="Arial"/>
            </a:endParaRPr>
          </a:p>
        </p:txBody>
      </p:sp>
      <p:pic>
        <p:nvPicPr>
          <p:cNvPr id="3" name="object 3"/>
          <p:cNvPicPr/>
          <p:nvPr/>
        </p:nvPicPr>
        <p:blipFill>
          <a:blip r:embed="rId2" cstate="print"/>
          <a:stretch>
            <a:fillRect/>
          </a:stretch>
        </p:blipFill>
        <p:spPr>
          <a:xfrm>
            <a:off x="3021666" y="326059"/>
            <a:ext cx="5017183" cy="1512005"/>
          </a:xfrm>
          <a:prstGeom prst="rect">
            <a:avLst/>
          </a:prstGeom>
        </p:spPr>
      </p:pic>
      <p:sp>
        <p:nvSpPr>
          <p:cNvPr id="4" name="object 4"/>
          <p:cNvSpPr txBox="1">
            <a:spLocks noGrp="1"/>
          </p:cNvSpPr>
          <p:nvPr>
            <p:ph type="title"/>
          </p:nvPr>
        </p:nvSpPr>
        <p:spPr>
          <a:xfrm>
            <a:off x="3971544" y="2157222"/>
            <a:ext cx="3579495" cy="330200"/>
          </a:xfrm>
          <a:prstGeom prst="rect">
            <a:avLst/>
          </a:prstGeom>
        </p:spPr>
        <p:txBody>
          <a:bodyPr vert="horz" wrap="square" lIns="0" tIns="12065" rIns="0" bIns="0" rtlCol="0">
            <a:spAutoFit/>
          </a:bodyPr>
          <a:lstStyle/>
          <a:p>
            <a:pPr marL="12700">
              <a:lnSpc>
                <a:spcPct val="100000"/>
              </a:lnSpc>
              <a:spcBef>
                <a:spcPts val="95"/>
              </a:spcBef>
            </a:pPr>
            <a:r>
              <a:rPr sz="2000" b="0" i="1" u="none" spc="-5" dirty="0">
                <a:latin typeface="Arial"/>
                <a:cs typeface="Arial"/>
              </a:rPr>
              <a:t>Fig:</a:t>
            </a:r>
            <a:r>
              <a:rPr sz="2000" b="0" i="1" u="none" dirty="0">
                <a:latin typeface="Arial"/>
                <a:cs typeface="Arial"/>
              </a:rPr>
              <a:t> </a:t>
            </a:r>
            <a:r>
              <a:rPr sz="2000" b="0" i="1" u="none" spc="-5" dirty="0">
                <a:latin typeface="Arial"/>
                <a:cs typeface="Arial"/>
              </a:rPr>
              <a:t>(d)</a:t>
            </a:r>
            <a:r>
              <a:rPr sz="2000" b="0" i="1" u="none" spc="-10" dirty="0">
                <a:latin typeface="Arial"/>
                <a:cs typeface="Arial"/>
              </a:rPr>
              <a:t> </a:t>
            </a:r>
            <a:r>
              <a:rPr sz="2000" b="0" i="1" u="none" spc="-5" dirty="0">
                <a:latin typeface="Arial"/>
                <a:cs typeface="Arial"/>
              </a:rPr>
              <a:t>Execution o</a:t>
            </a:r>
            <a:r>
              <a:rPr sz="2000" b="0" i="1" u="none" dirty="0">
                <a:latin typeface="Arial"/>
                <a:cs typeface="Arial"/>
              </a:rPr>
              <a:t> </a:t>
            </a:r>
            <a:r>
              <a:rPr sz="2000" b="0" i="1" u="none" spc="-5" dirty="0">
                <a:latin typeface="Arial"/>
                <a:cs typeface="Arial"/>
              </a:rPr>
              <a:t>wc</a:t>
            </a:r>
            <a:r>
              <a:rPr sz="2000" b="0" i="1" u="none" spc="5" dirty="0">
                <a:latin typeface="Arial"/>
                <a:cs typeface="Arial"/>
              </a:rPr>
              <a:t> </a:t>
            </a:r>
            <a:r>
              <a:rPr sz="2000" b="0" i="1" u="none" spc="-5" dirty="0">
                <a:latin typeface="Arial"/>
                <a:cs typeface="Arial"/>
              </a:rPr>
              <a:t>-l users.</a:t>
            </a:r>
            <a:endParaRPr sz="20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2290" y="65786"/>
            <a:ext cx="11311255" cy="2312035"/>
          </a:xfrm>
          <a:prstGeom prst="rect">
            <a:avLst/>
          </a:prstGeom>
        </p:spPr>
        <p:txBody>
          <a:bodyPr vert="horz" wrap="square" lIns="0" tIns="12700" rIns="0" bIns="0" rtlCol="0">
            <a:spAutoFit/>
          </a:bodyPr>
          <a:lstStyle/>
          <a:p>
            <a:pPr marL="464820" marR="5080" indent="-452755" algn="just">
              <a:lnSpc>
                <a:spcPct val="100000"/>
              </a:lnSpc>
              <a:spcBef>
                <a:spcPts val="100"/>
              </a:spcBef>
              <a:buClr>
                <a:srgbClr val="D16248"/>
              </a:buClr>
              <a:buSzPct val="68333"/>
              <a:buFont typeface="Wingdings"/>
              <a:buChar char=""/>
              <a:tabLst>
                <a:tab pos="465455" algn="l"/>
              </a:tabLst>
            </a:pPr>
            <a:r>
              <a:rPr sz="3000" b="1" spc="-5" dirty="0">
                <a:latin typeface="Arial"/>
                <a:cs typeface="Arial"/>
              </a:rPr>
              <a:t>Operation of </a:t>
            </a:r>
            <a:r>
              <a:rPr sz="3000" b="1" dirty="0">
                <a:latin typeface="Arial"/>
                <a:cs typeface="Arial"/>
              </a:rPr>
              <a:t>wc in the </a:t>
            </a:r>
            <a:r>
              <a:rPr sz="3000" b="1" spc="-5" dirty="0">
                <a:latin typeface="Arial"/>
                <a:cs typeface="Arial"/>
              </a:rPr>
              <a:t>second case is </a:t>
            </a:r>
            <a:r>
              <a:rPr sz="3000" b="1" dirty="0">
                <a:latin typeface="Arial"/>
                <a:cs typeface="Arial"/>
              </a:rPr>
              <a:t>slightly </a:t>
            </a:r>
            <a:r>
              <a:rPr sz="3000" b="1" spc="-5" dirty="0">
                <a:latin typeface="Arial"/>
                <a:cs typeface="Arial"/>
              </a:rPr>
              <a:t>different. The </a:t>
            </a:r>
            <a:r>
              <a:rPr sz="3000" b="1" spc="-819" dirty="0">
                <a:latin typeface="Arial"/>
                <a:cs typeface="Arial"/>
              </a:rPr>
              <a:t> </a:t>
            </a:r>
            <a:r>
              <a:rPr sz="3000" b="1" spc="-5" dirty="0">
                <a:latin typeface="Arial"/>
                <a:cs typeface="Arial"/>
              </a:rPr>
              <a:t>shell </a:t>
            </a:r>
            <a:r>
              <a:rPr sz="3000" b="1" dirty="0">
                <a:latin typeface="Arial"/>
                <a:cs typeface="Arial"/>
              </a:rPr>
              <a:t>spots </a:t>
            </a:r>
            <a:r>
              <a:rPr sz="3000" b="1" spc="-5" dirty="0">
                <a:latin typeface="Arial"/>
                <a:cs typeface="Arial"/>
              </a:rPr>
              <a:t>the </a:t>
            </a:r>
            <a:r>
              <a:rPr sz="3000" b="1" dirty="0">
                <a:latin typeface="Arial"/>
                <a:cs typeface="Arial"/>
              </a:rPr>
              <a:t>input </a:t>
            </a:r>
            <a:r>
              <a:rPr sz="3000" b="1" spc="-5" dirty="0">
                <a:latin typeface="Arial"/>
                <a:cs typeface="Arial"/>
              </a:rPr>
              <a:t>redirection character </a:t>
            </a:r>
            <a:r>
              <a:rPr sz="3000" b="1" dirty="0">
                <a:latin typeface="Arial"/>
                <a:cs typeface="Arial"/>
              </a:rPr>
              <a:t>&lt; when it </a:t>
            </a:r>
            <a:r>
              <a:rPr sz="3000" b="1" spc="-5" dirty="0">
                <a:latin typeface="Arial"/>
                <a:cs typeface="Arial"/>
              </a:rPr>
              <a:t>scans </a:t>
            </a:r>
            <a:r>
              <a:rPr sz="3000" b="1" dirty="0">
                <a:latin typeface="Arial"/>
                <a:cs typeface="Arial"/>
              </a:rPr>
              <a:t> </a:t>
            </a:r>
            <a:r>
              <a:rPr sz="3000" b="1" spc="-5" dirty="0">
                <a:latin typeface="Arial"/>
                <a:cs typeface="Arial"/>
              </a:rPr>
              <a:t>the command </a:t>
            </a:r>
            <a:r>
              <a:rPr sz="3000" b="1" dirty="0">
                <a:latin typeface="Arial"/>
                <a:cs typeface="Arial"/>
              </a:rPr>
              <a:t>line. The word that follows on </a:t>
            </a:r>
            <a:r>
              <a:rPr sz="3000" b="1" spc="-5" dirty="0">
                <a:latin typeface="Arial"/>
                <a:cs typeface="Arial"/>
              </a:rPr>
              <a:t>the command </a:t>
            </a:r>
            <a:r>
              <a:rPr sz="3000" b="1" dirty="0">
                <a:latin typeface="Arial"/>
                <a:cs typeface="Arial"/>
              </a:rPr>
              <a:t> line </a:t>
            </a:r>
            <a:r>
              <a:rPr sz="3000" b="1" spc="-5" dirty="0">
                <a:latin typeface="Arial"/>
                <a:cs typeface="Arial"/>
              </a:rPr>
              <a:t>is the name of the file </a:t>
            </a:r>
            <a:r>
              <a:rPr sz="3000" b="1" dirty="0">
                <a:latin typeface="Arial"/>
                <a:cs typeface="Arial"/>
              </a:rPr>
              <a:t>input </a:t>
            </a:r>
            <a:r>
              <a:rPr sz="3000" b="1" spc="-5" dirty="0">
                <a:latin typeface="Arial"/>
                <a:cs typeface="Arial"/>
              </a:rPr>
              <a:t>is </a:t>
            </a:r>
            <a:r>
              <a:rPr sz="3000" b="1" dirty="0">
                <a:latin typeface="Arial"/>
                <a:cs typeface="Arial"/>
              </a:rPr>
              <a:t>to be </a:t>
            </a:r>
            <a:r>
              <a:rPr sz="3000" b="1" spc="-5" dirty="0">
                <a:latin typeface="Arial"/>
                <a:cs typeface="Arial"/>
              </a:rPr>
              <a:t>redirected from. </a:t>
            </a:r>
            <a:r>
              <a:rPr sz="3000" b="1" dirty="0">
                <a:latin typeface="Arial"/>
                <a:cs typeface="Arial"/>
              </a:rPr>
              <a:t> </a:t>
            </a:r>
            <a:r>
              <a:rPr sz="3000" b="1" spc="-5" dirty="0">
                <a:latin typeface="Arial"/>
                <a:cs typeface="Arial"/>
              </a:rPr>
              <a:t>Having</a:t>
            </a:r>
            <a:r>
              <a:rPr sz="3000" b="1" spc="430" dirty="0">
                <a:latin typeface="Arial"/>
                <a:cs typeface="Arial"/>
              </a:rPr>
              <a:t> </a:t>
            </a:r>
            <a:r>
              <a:rPr sz="3000" b="1" dirty="0">
                <a:latin typeface="Arial"/>
                <a:cs typeface="Arial"/>
              </a:rPr>
              <a:t>“gobbled</a:t>
            </a:r>
            <a:r>
              <a:rPr sz="3000" b="1" spc="430" dirty="0">
                <a:latin typeface="Arial"/>
                <a:cs typeface="Arial"/>
              </a:rPr>
              <a:t> </a:t>
            </a:r>
            <a:r>
              <a:rPr sz="3000" b="1" dirty="0">
                <a:latin typeface="Arial"/>
                <a:cs typeface="Arial"/>
              </a:rPr>
              <a:t>up”</a:t>
            </a:r>
            <a:r>
              <a:rPr sz="3000" b="1" spc="425" dirty="0">
                <a:latin typeface="Arial"/>
                <a:cs typeface="Arial"/>
              </a:rPr>
              <a:t> </a:t>
            </a:r>
            <a:r>
              <a:rPr sz="3000" b="1" spc="-5" dirty="0">
                <a:latin typeface="Arial"/>
                <a:cs typeface="Arial"/>
              </a:rPr>
              <a:t>the</a:t>
            </a:r>
            <a:r>
              <a:rPr sz="3000" b="1" spc="425" dirty="0">
                <a:latin typeface="Arial"/>
                <a:cs typeface="Arial"/>
              </a:rPr>
              <a:t> </a:t>
            </a:r>
            <a:r>
              <a:rPr sz="3000" b="1" dirty="0">
                <a:latin typeface="Arial"/>
                <a:cs typeface="Arial"/>
              </a:rPr>
              <a:t>&lt;</a:t>
            </a:r>
            <a:r>
              <a:rPr sz="3000" b="1" spc="425" dirty="0">
                <a:latin typeface="Arial"/>
                <a:cs typeface="Arial"/>
              </a:rPr>
              <a:t> </a:t>
            </a:r>
            <a:r>
              <a:rPr sz="3000" b="1" spc="-5" dirty="0">
                <a:latin typeface="Arial"/>
                <a:cs typeface="Arial"/>
              </a:rPr>
              <a:t>users</a:t>
            </a:r>
            <a:r>
              <a:rPr sz="3000" b="1" spc="420" dirty="0">
                <a:latin typeface="Arial"/>
                <a:cs typeface="Arial"/>
              </a:rPr>
              <a:t> </a:t>
            </a:r>
            <a:r>
              <a:rPr sz="3000" b="1" spc="-5" dirty="0">
                <a:latin typeface="Arial"/>
                <a:cs typeface="Arial"/>
              </a:rPr>
              <a:t>from</a:t>
            </a:r>
            <a:r>
              <a:rPr sz="3000" b="1" spc="430" dirty="0">
                <a:latin typeface="Arial"/>
                <a:cs typeface="Arial"/>
              </a:rPr>
              <a:t> </a:t>
            </a:r>
            <a:r>
              <a:rPr sz="3000" b="1" spc="-5" dirty="0">
                <a:latin typeface="Arial"/>
                <a:cs typeface="Arial"/>
              </a:rPr>
              <a:t>the</a:t>
            </a:r>
            <a:r>
              <a:rPr sz="3000" b="1" spc="425" dirty="0">
                <a:latin typeface="Arial"/>
                <a:cs typeface="Arial"/>
              </a:rPr>
              <a:t> </a:t>
            </a:r>
            <a:r>
              <a:rPr sz="3000" b="1" spc="-5" dirty="0">
                <a:latin typeface="Arial"/>
                <a:cs typeface="Arial"/>
              </a:rPr>
              <a:t>command</a:t>
            </a:r>
            <a:r>
              <a:rPr sz="3000" b="1" spc="430" dirty="0">
                <a:latin typeface="Arial"/>
                <a:cs typeface="Arial"/>
              </a:rPr>
              <a:t> </a:t>
            </a:r>
            <a:r>
              <a:rPr sz="3000" b="1" dirty="0">
                <a:latin typeface="Arial"/>
                <a:cs typeface="Arial"/>
              </a:rPr>
              <a:t>line,</a:t>
            </a:r>
            <a:endParaRPr sz="3000" dirty="0">
              <a:latin typeface="Arial"/>
              <a:cs typeface="Arial"/>
            </a:endParaRPr>
          </a:p>
        </p:txBody>
      </p:sp>
      <p:sp>
        <p:nvSpPr>
          <p:cNvPr id="3" name="object 3"/>
          <p:cNvSpPr txBox="1"/>
          <p:nvPr/>
        </p:nvSpPr>
        <p:spPr>
          <a:xfrm>
            <a:off x="994917" y="2352040"/>
            <a:ext cx="1800860" cy="482600"/>
          </a:xfrm>
          <a:prstGeom prst="rect">
            <a:avLst/>
          </a:prstGeom>
        </p:spPr>
        <p:txBody>
          <a:bodyPr vert="horz" wrap="square" lIns="0" tIns="12700" rIns="0" bIns="0" rtlCol="0">
            <a:spAutoFit/>
          </a:bodyPr>
          <a:lstStyle/>
          <a:p>
            <a:pPr marL="12700">
              <a:lnSpc>
                <a:spcPct val="100000"/>
              </a:lnSpc>
              <a:spcBef>
                <a:spcPts val="100"/>
              </a:spcBef>
              <a:tabLst>
                <a:tab pos="918844" algn="l"/>
              </a:tabLst>
            </a:pPr>
            <a:r>
              <a:rPr sz="3000" b="1" spc="-5" dirty="0">
                <a:latin typeface="Arial"/>
                <a:cs typeface="Arial"/>
              </a:rPr>
              <a:t>the	shell</a:t>
            </a:r>
            <a:endParaRPr sz="3000">
              <a:latin typeface="Arial"/>
              <a:cs typeface="Arial"/>
            </a:endParaRPr>
          </a:p>
        </p:txBody>
      </p:sp>
      <p:sp>
        <p:nvSpPr>
          <p:cNvPr id="4" name="object 4"/>
          <p:cNvSpPr txBox="1"/>
          <p:nvPr/>
        </p:nvSpPr>
        <p:spPr>
          <a:xfrm>
            <a:off x="994917" y="2809239"/>
            <a:ext cx="1993900" cy="483234"/>
          </a:xfrm>
          <a:prstGeom prst="rect">
            <a:avLst/>
          </a:prstGeom>
        </p:spPr>
        <p:txBody>
          <a:bodyPr vert="horz" wrap="square" lIns="0" tIns="12700" rIns="0" bIns="0" rtlCol="0">
            <a:spAutoFit/>
          </a:bodyPr>
          <a:lstStyle/>
          <a:p>
            <a:pPr marL="12700">
              <a:lnSpc>
                <a:spcPct val="100000"/>
              </a:lnSpc>
              <a:spcBef>
                <a:spcPts val="100"/>
              </a:spcBef>
            </a:pPr>
            <a:r>
              <a:rPr sz="3000" b="1" spc="-5" dirty="0">
                <a:latin typeface="Arial"/>
                <a:cs typeface="Arial"/>
              </a:rPr>
              <a:t>redirecting</a:t>
            </a:r>
            <a:endParaRPr sz="3000">
              <a:latin typeface="Arial"/>
              <a:cs typeface="Arial"/>
            </a:endParaRPr>
          </a:p>
        </p:txBody>
      </p:sp>
      <p:sp>
        <p:nvSpPr>
          <p:cNvPr id="5" name="object 5"/>
          <p:cNvSpPr txBox="1"/>
          <p:nvPr/>
        </p:nvSpPr>
        <p:spPr>
          <a:xfrm>
            <a:off x="3105150" y="2352040"/>
            <a:ext cx="5007610" cy="940435"/>
          </a:xfrm>
          <a:prstGeom prst="rect">
            <a:avLst/>
          </a:prstGeom>
        </p:spPr>
        <p:txBody>
          <a:bodyPr vert="horz" wrap="square" lIns="0" tIns="12700" rIns="0" bIns="0" rtlCol="0">
            <a:spAutoFit/>
          </a:bodyPr>
          <a:lstStyle/>
          <a:p>
            <a:pPr marL="147955" marR="5080" indent="-135890">
              <a:lnSpc>
                <a:spcPct val="100000"/>
              </a:lnSpc>
              <a:spcBef>
                <a:spcPts val="100"/>
              </a:spcBef>
              <a:tabLst>
                <a:tab pos="869315" algn="l"/>
                <a:tab pos="1151255" algn="l"/>
                <a:tab pos="2522220" algn="l"/>
                <a:tab pos="2754630" algn="l"/>
                <a:tab pos="3964940" algn="l"/>
                <a:tab pos="4635500" algn="l"/>
              </a:tabLst>
            </a:pPr>
            <a:r>
              <a:rPr sz="3000" b="1" spc="-5" dirty="0">
                <a:latin typeface="Arial"/>
                <a:cs typeface="Arial"/>
              </a:rPr>
              <a:t>then		starts	e</a:t>
            </a:r>
            <a:r>
              <a:rPr sz="3000" b="1" spc="-20" dirty="0">
                <a:latin typeface="Arial"/>
                <a:cs typeface="Arial"/>
              </a:rPr>
              <a:t>x</a:t>
            </a:r>
            <a:r>
              <a:rPr sz="3000" b="1" spc="-5" dirty="0">
                <a:latin typeface="Arial"/>
                <a:cs typeface="Arial"/>
              </a:rPr>
              <a:t>e</a:t>
            </a:r>
            <a:r>
              <a:rPr sz="3000" b="1" spc="-20" dirty="0">
                <a:latin typeface="Arial"/>
                <a:cs typeface="Arial"/>
              </a:rPr>
              <a:t>c</a:t>
            </a:r>
            <a:r>
              <a:rPr sz="3000" b="1" dirty="0">
                <a:latin typeface="Arial"/>
                <a:cs typeface="Arial"/>
              </a:rPr>
              <a:t>ut</a:t>
            </a:r>
            <a:r>
              <a:rPr sz="3000" b="1" spc="5" dirty="0">
                <a:latin typeface="Arial"/>
                <a:cs typeface="Arial"/>
              </a:rPr>
              <a:t>i</a:t>
            </a:r>
            <a:r>
              <a:rPr sz="3000" b="1" dirty="0">
                <a:latin typeface="Arial"/>
                <a:cs typeface="Arial"/>
              </a:rPr>
              <a:t>on	</a:t>
            </a:r>
            <a:r>
              <a:rPr sz="3000" b="1" spc="-5" dirty="0">
                <a:latin typeface="Arial"/>
                <a:cs typeface="Arial"/>
              </a:rPr>
              <a:t>of  </a:t>
            </a:r>
            <a:r>
              <a:rPr sz="3000" b="1" dirty="0">
                <a:latin typeface="Arial"/>
                <a:cs typeface="Arial"/>
              </a:rPr>
              <a:t>its	</a:t>
            </a:r>
            <a:r>
              <a:rPr sz="3000" b="1" spc="-5" dirty="0">
                <a:latin typeface="Arial"/>
                <a:cs typeface="Arial"/>
              </a:rPr>
              <a:t>standard		</a:t>
            </a:r>
            <a:r>
              <a:rPr sz="3000" b="1" dirty="0">
                <a:latin typeface="Arial"/>
                <a:cs typeface="Arial"/>
              </a:rPr>
              <a:t>input	from</a:t>
            </a:r>
            <a:endParaRPr sz="3000" dirty="0">
              <a:latin typeface="Arial"/>
              <a:cs typeface="Arial"/>
            </a:endParaRPr>
          </a:p>
        </p:txBody>
      </p:sp>
      <p:sp>
        <p:nvSpPr>
          <p:cNvPr id="6" name="object 6"/>
          <p:cNvSpPr txBox="1"/>
          <p:nvPr/>
        </p:nvSpPr>
        <p:spPr>
          <a:xfrm>
            <a:off x="8181085" y="2352040"/>
            <a:ext cx="3670935" cy="940435"/>
          </a:xfrm>
          <a:prstGeom prst="rect">
            <a:avLst/>
          </a:prstGeom>
        </p:spPr>
        <p:txBody>
          <a:bodyPr vert="horz" wrap="square" lIns="0" tIns="12700" rIns="0" bIns="0" rtlCol="0">
            <a:spAutoFit/>
          </a:bodyPr>
          <a:lstStyle/>
          <a:p>
            <a:pPr marL="12700" marR="5080" indent="242570">
              <a:lnSpc>
                <a:spcPct val="100000"/>
              </a:lnSpc>
              <a:spcBef>
                <a:spcPts val="100"/>
              </a:spcBef>
              <a:tabLst>
                <a:tab pos="861060" algn="l"/>
                <a:tab pos="1162050" algn="l"/>
                <a:tab pos="1688464" algn="l"/>
                <a:tab pos="2005964" algn="l"/>
                <a:tab pos="2980055" algn="l"/>
              </a:tabLst>
            </a:pPr>
            <a:r>
              <a:rPr sz="3000" b="1" spc="-5" dirty="0">
                <a:latin typeface="Arial"/>
                <a:cs typeface="Arial"/>
              </a:rPr>
              <a:t>the		</a:t>
            </a:r>
            <a:r>
              <a:rPr sz="3000" b="1" dirty="0">
                <a:latin typeface="Arial"/>
                <a:cs typeface="Arial"/>
              </a:rPr>
              <a:t>w</a:t>
            </a:r>
            <a:r>
              <a:rPr sz="3000" b="1" spc="-5" dirty="0">
                <a:latin typeface="Arial"/>
                <a:cs typeface="Arial"/>
              </a:rPr>
              <a:t>c</a:t>
            </a:r>
            <a:r>
              <a:rPr sz="3000" b="1" dirty="0">
                <a:latin typeface="Arial"/>
                <a:cs typeface="Arial"/>
              </a:rPr>
              <a:t>		</a:t>
            </a:r>
            <a:r>
              <a:rPr sz="3000" b="1" spc="-5" dirty="0">
                <a:latin typeface="Arial"/>
                <a:cs typeface="Arial"/>
              </a:rPr>
              <a:t>program,  </a:t>
            </a:r>
            <a:r>
              <a:rPr sz="3000" b="1" dirty="0">
                <a:latin typeface="Arial"/>
                <a:cs typeface="Arial"/>
              </a:rPr>
              <a:t>the	file	us</a:t>
            </a:r>
            <a:r>
              <a:rPr sz="3000" b="1" spc="-15" dirty="0">
                <a:latin typeface="Arial"/>
                <a:cs typeface="Arial"/>
              </a:rPr>
              <a:t>e</a:t>
            </a:r>
            <a:r>
              <a:rPr sz="3000" b="1" dirty="0">
                <a:latin typeface="Arial"/>
                <a:cs typeface="Arial"/>
              </a:rPr>
              <a:t>rs	and</a:t>
            </a:r>
            <a:endParaRPr sz="3000">
              <a:latin typeface="Arial"/>
              <a:cs typeface="Arial"/>
            </a:endParaRPr>
          </a:p>
        </p:txBody>
      </p:sp>
      <p:sp>
        <p:nvSpPr>
          <p:cNvPr id="7" name="object 7"/>
          <p:cNvSpPr txBox="1"/>
          <p:nvPr/>
        </p:nvSpPr>
        <p:spPr>
          <a:xfrm>
            <a:off x="994917" y="3266694"/>
            <a:ext cx="9582150" cy="482600"/>
          </a:xfrm>
          <a:prstGeom prst="rect">
            <a:avLst/>
          </a:prstGeom>
        </p:spPr>
        <p:txBody>
          <a:bodyPr vert="horz" wrap="square" lIns="0" tIns="12700" rIns="0" bIns="0" rtlCol="0">
            <a:spAutoFit/>
          </a:bodyPr>
          <a:lstStyle/>
          <a:p>
            <a:pPr marL="12700">
              <a:lnSpc>
                <a:spcPct val="100000"/>
              </a:lnSpc>
              <a:spcBef>
                <a:spcPts val="100"/>
              </a:spcBef>
            </a:pPr>
            <a:r>
              <a:rPr sz="3000" b="1" spc="-5" dirty="0">
                <a:latin typeface="Arial"/>
                <a:cs typeface="Arial"/>
              </a:rPr>
              <a:t>passing</a:t>
            </a:r>
            <a:r>
              <a:rPr sz="3000" b="1" dirty="0">
                <a:latin typeface="Arial"/>
                <a:cs typeface="Arial"/>
              </a:rPr>
              <a:t> it</a:t>
            </a:r>
            <a:r>
              <a:rPr sz="3000" b="1" spc="15" dirty="0">
                <a:latin typeface="Arial"/>
                <a:cs typeface="Arial"/>
              </a:rPr>
              <a:t> </a:t>
            </a:r>
            <a:r>
              <a:rPr sz="3000" b="1" spc="-5" dirty="0">
                <a:latin typeface="Arial"/>
                <a:cs typeface="Arial"/>
              </a:rPr>
              <a:t>the</a:t>
            </a:r>
            <a:r>
              <a:rPr sz="3000" b="1" spc="10" dirty="0">
                <a:latin typeface="Arial"/>
                <a:cs typeface="Arial"/>
              </a:rPr>
              <a:t> </a:t>
            </a:r>
            <a:r>
              <a:rPr sz="3000" b="1" spc="-5" dirty="0">
                <a:latin typeface="Arial"/>
                <a:cs typeface="Arial"/>
              </a:rPr>
              <a:t>single</a:t>
            </a:r>
            <a:r>
              <a:rPr sz="3000" b="1" spc="5" dirty="0">
                <a:latin typeface="Arial"/>
                <a:cs typeface="Arial"/>
              </a:rPr>
              <a:t> </a:t>
            </a:r>
            <a:r>
              <a:rPr sz="3000" b="1" spc="-5" dirty="0">
                <a:latin typeface="Arial"/>
                <a:cs typeface="Arial"/>
              </a:rPr>
              <a:t>argument</a:t>
            </a:r>
            <a:r>
              <a:rPr sz="3000" b="1" spc="5" dirty="0">
                <a:latin typeface="Arial"/>
                <a:cs typeface="Arial"/>
              </a:rPr>
              <a:t> </a:t>
            </a:r>
            <a:r>
              <a:rPr sz="3000" b="1" dirty="0">
                <a:latin typeface="Arial"/>
                <a:cs typeface="Arial"/>
              </a:rPr>
              <a:t>-l.</a:t>
            </a:r>
            <a:r>
              <a:rPr sz="3000" b="1" spc="10" dirty="0">
                <a:latin typeface="Arial"/>
                <a:cs typeface="Arial"/>
              </a:rPr>
              <a:t> </a:t>
            </a:r>
            <a:r>
              <a:rPr sz="3000" b="1" spc="-5" dirty="0">
                <a:latin typeface="Arial"/>
                <a:cs typeface="Arial"/>
              </a:rPr>
              <a:t>See </a:t>
            </a:r>
            <a:r>
              <a:rPr sz="3000" b="1" dirty="0">
                <a:latin typeface="Arial"/>
                <a:cs typeface="Arial"/>
              </a:rPr>
              <a:t>following</a:t>
            </a:r>
            <a:r>
              <a:rPr sz="3000" b="1" spc="40" dirty="0">
                <a:latin typeface="Arial"/>
                <a:cs typeface="Arial"/>
              </a:rPr>
              <a:t> </a:t>
            </a:r>
            <a:r>
              <a:rPr sz="3000" b="1" dirty="0">
                <a:latin typeface="Arial"/>
                <a:cs typeface="Arial"/>
              </a:rPr>
              <a:t>fig(e)</a:t>
            </a:r>
            <a:endParaRPr sz="3000" dirty="0">
              <a:latin typeface="Arial"/>
              <a:cs typeface="Arial"/>
            </a:endParaRPr>
          </a:p>
        </p:txBody>
      </p:sp>
      <p:pic>
        <p:nvPicPr>
          <p:cNvPr id="8" name="object 8"/>
          <p:cNvPicPr/>
          <p:nvPr/>
        </p:nvPicPr>
        <p:blipFill>
          <a:blip r:embed="rId2" cstate="print"/>
          <a:stretch>
            <a:fillRect/>
          </a:stretch>
        </p:blipFill>
        <p:spPr>
          <a:xfrm>
            <a:off x="3806589" y="3922401"/>
            <a:ext cx="4551246" cy="1438693"/>
          </a:xfrm>
          <a:prstGeom prst="rect">
            <a:avLst/>
          </a:prstGeom>
        </p:spPr>
      </p:pic>
      <p:sp>
        <p:nvSpPr>
          <p:cNvPr id="9" name="object 9"/>
          <p:cNvSpPr txBox="1"/>
          <p:nvPr/>
        </p:nvSpPr>
        <p:spPr>
          <a:xfrm>
            <a:off x="3987291" y="5594603"/>
            <a:ext cx="4131310" cy="330200"/>
          </a:xfrm>
          <a:prstGeom prst="rect">
            <a:avLst/>
          </a:prstGeom>
        </p:spPr>
        <p:txBody>
          <a:bodyPr vert="horz" wrap="square" lIns="0" tIns="12065" rIns="0" bIns="0" rtlCol="0">
            <a:spAutoFit/>
          </a:bodyPr>
          <a:lstStyle/>
          <a:p>
            <a:pPr marL="12700">
              <a:lnSpc>
                <a:spcPct val="100000"/>
              </a:lnSpc>
              <a:spcBef>
                <a:spcPts val="95"/>
              </a:spcBef>
            </a:pPr>
            <a:r>
              <a:rPr sz="2000" b="1" i="1" spc="-5" dirty="0">
                <a:latin typeface="Arial"/>
                <a:cs typeface="Arial"/>
              </a:rPr>
              <a:t>Fig: (e)</a:t>
            </a:r>
            <a:r>
              <a:rPr sz="2000" b="1" i="1" spc="-10" dirty="0">
                <a:latin typeface="Arial"/>
                <a:cs typeface="Arial"/>
              </a:rPr>
              <a:t> </a:t>
            </a:r>
            <a:r>
              <a:rPr sz="2000" b="1" i="1" spc="-5" dirty="0">
                <a:latin typeface="Arial"/>
                <a:cs typeface="Arial"/>
              </a:rPr>
              <a:t>Execution</a:t>
            </a:r>
            <a:r>
              <a:rPr sz="2000" b="1" i="1" spc="5" dirty="0">
                <a:latin typeface="Arial"/>
                <a:cs typeface="Arial"/>
              </a:rPr>
              <a:t> </a:t>
            </a:r>
            <a:r>
              <a:rPr sz="2000" b="1" i="1" spc="-5" dirty="0">
                <a:latin typeface="Arial"/>
                <a:cs typeface="Arial"/>
              </a:rPr>
              <a:t>of wc</a:t>
            </a:r>
            <a:r>
              <a:rPr sz="2000" b="1" i="1" spc="-15" dirty="0">
                <a:latin typeface="Arial"/>
                <a:cs typeface="Arial"/>
              </a:rPr>
              <a:t> </a:t>
            </a:r>
            <a:r>
              <a:rPr sz="2000" b="1" i="1" spc="-5" dirty="0">
                <a:latin typeface="Arial"/>
                <a:cs typeface="Arial"/>
              </a:rPr>
              <a:t>-l</a:t>
            </a:r>
            <a:r>
              <a:rPr sz="2000" b="1" i="1" spc="-15" dirty="0">
                <a:latin typeface="Arial"/>
                <a:cs typeface="Arial"/>
              </a:rPr>
              <a:t> </a:t>
            </a:r>
            <a:r>
              <a:rPr sz="2000" b="1" i="1" spc="-5" dirty="0">
                <a:latin typeface="Arial"/>
                <a:cs typeface="Arial"/>
              </a:rPr>
              <a:t>&lt;</a:t>
            </a:r>
            <a:r>
              <a:rPr sz="2000" b="1" i="1" spc="-20" dirty="0">
                <a:latin typeface="Arial"/>
                <a:cs typeface="Arial"/>
              </a:rPr>
              <a:t> </a:t>
            </a:r>
            <a:r>
              <a:rPr sz="2000" b="1" i="1" spc="-5" dirty="0">
                <a:latin typeface="Arial"/>
                <a:cs typeface="Arial"/>
              </a:rPr>
              <a:t>users.</a:t>
            </a:r>
            <a:endParaRPr sz="20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2290" y="63499"/>
            <a:ext cx="11311890" cy="5512435"/>
          </a:xfrm>
          <a:prstGeom prst="rect">
            <a:avLst/>
          </a:prstGeom>
        </p:spPr>
        <p:txBody>
          <a:bodyPr vert="horz" wrap="square" lIns="0" tIns="12700" rIns="0" bIns="0" rtlCol="0">
            <a:spAutoFit/>
          </a:bodyPr>
          <a:lstStyle/>
          <a:p>
            <a:pPr marL="464820" marR="5080" indent="-452755" algn="just">
              <a:lnSpc>
                <a:spcPct val="100000"/>
              </a:lnSpc>
              <a:spcBef>
                <a:spcPts val="100"/>
              </a:spcBef>
              <a:buClr>
                <a:srgbClr val="D16248"/>
              </a:buClr>
              <a:buSzPct val="68055"/>
              <a:buFont typeface="Wingdings"/>
              <a:buChar char=""/>
              <a:tabLst>
                <a:tab pos="465455" algn="l"/>
              </a:tabLst>
            </a:pPr>
            <a:r>
              <a:rPr sz="3600" b="1" dirty="0">
                <a:latin typeface="Arial"/>
                <a:cs typeface="Arial"/>
              </a:rPr>
              <a:t>When</a:t>
            </a:r>
            <a:r>
              <a:rPr sz="3600" b="1" spc="325" dirty="0">
                <a:latin typeface="Arial"/>
                <a:cs typeface="Arial"/>
              </a:rPr>
              <a:t> </a:t>
            </a:r>
            <a:r>
              <a:rPr sz="3600" b="1" spc="-5" dirty="0">
                <a:latin typeface="Arial"/>
                <a:cs typeface="Arial"/>
              </a:rPr>
              <a:t>wc</a:t>
            </a:r>
            <a:r>
              <a:rPr sz="3600" b="1" spc="330" dirty="0">
                <a:latin typeface="Arial"/>
                <a:cs typeface="Arial"/>
              </a:rPr>
              <a:t> </a:t>
            </a:r>
            <a:r>
              <a:rPr sz="3600" b="1" dirty="0">
                <a:latin typeface="Arial"/>
                <a:cs typeface="Arial"/>
              </a:rPr>
              <a:t>begins</a:t>
            </a:r>
            <a:r>
              <a:rPr sz="3600" b="1" spc="320" dirty="0">
                <a:latin typeface="Arial"/>
                <a:cs typeface="Arial"/>
              </a:rPr>
              <a:t> </a:t>
            </a:r>
            <a:r>
              <a:rPr sz="3600" b="1" spc="-5" dirty="0">
                <a:latin typeface="Arial"/>
                <a:cs typeface="Arial"/>
              </a:rPr>
              <a:t>execution</a:t>
            </a:r>
            <a:r>
              <a:rPr sz="3600" b="1" spc="330" dirty="0">
                <a:latin typeface="Arial"/>
                <a:cs typeface="Arial"/>
              </a:rPr>
              <a:t> </a:t>
            </a:r>
            <a:r>
              <a:rPr sz="3600" b="1" dirty="0">
                <a:latin typeface="Arial"/>
                <a:cs typeface="Arial"/>
              </a:rPr>
              <a:t>this</a:t>
            </a:r>
            <a:r>
              <a:rPr sz="3600" b="1" spc="330" dirty="0">
                <a:latin typeface="Arial"/>
                <a:cs typeface="Arial"/>
              </a:rPr>
              <a:t> </a:t>
            </a:r>
            <a:r>
              <a:rPr sz="3600" b="1" dirty="0">
                <a:latin typeface="Arial"/>
                <a:cs typeface="Arial"/>
              </a:rPr>
              <a:t>time,</a:t>
            </a:r>
            <a:r>
              <a:rPr sz="3600" b="1" spc="330" dirty="0">
                <a:latin typeface="Arial"/>
                <a:cs typeface="Arial"/>
              </a:rPr>
              <a:t> </a:t>
            </a:r>
            <a:r>
              <a:rPr sz="3600" b="1" dirty="0">
                <a:latin typeface="Arial"/>
                <a:cs typeface="Arial"/>
              </a:rPr>
              <a:t>it</a:t>
            </a:r>
            <a:r>
              <a:rPr sz="3600" b="1" spc="325" dirty="0">
                <a:latin typeface="Arial"/>
                <a:cs typeface="Arial"/>
              </a:rPr>
              <a:t> </a:t>
            </a:r>
            <a:r>
              <a:rPr sz="3600" b="1" dirty="0">
                <a:latin typeface="Arial"/>
                <a:cs typeface="Arial"/>
              </a:rPr>
              <a:t>sees</a:t>
            </a:r>
            <a:r>
              <a:rPr sz="3600" b="1" spc="325" dirty="0">
                <a:latin typeface="Arial"/>
                <a:cs typeface="Arial"/>
              </a:rPr>
              <a:t> </a:t>
            </a:r>
            <a:r>
              <a:rPr sz="3600" b="1" dirty="0">
                <a:latin typeface="Arial"/>
                <a:cs typeface="Arial"/>
              </a:rPr>
              <a:t>that </a:t>
            </a:r>
            <a:r>
              <a:rPr sz="3600" b="1" spc="-990" dirty="0">
                <a:latin typeface="Arial"/>
                <a:cs typeface="Arial"/>
              </a:rPr>
              <a:t> </a:t>
            </a:r>
            <a:r>
              <a:rPr sz="3600" b="1" dirty="0">
                <a:latin typeface="Arial"/>
                <a:cs typeface="Arial"/>
              </a:rPr>
              <a:t>it </a:t>
            </a:r>
            <a:r>
              <a:rPr sz="3600" b="1" spc="-5" dirty="0">
                <a:latin typeface="Arial"/>
                <a:cs typeface="Arial"/>
              </a:rPr>
              <a:t>was passed the single argument -l. Because no </a:t>
            </a:r>
            <a:r>
              <a:rPr sz="3600" b="1" dirty="0">
                <a:latin typeface="Arial"/>
                <a:cs typeface="Arial"/>
              </a:rPr>
              <a:t> </a:t>
            </a:r>
            <a:r>
              <a:rPr sz="3600" b="1" spc="-5" dirty="0">
                <a:latin typeface="Arial"/>
                <a:cs typeface="Arial"/>
              </a:rPr>
              <a:t>filename</a:t>
            </a:r>
            <a:r>
              <a:rPr sz="3600" b="1" dirty="0">
                <a:latin typeface="Arial"/>
                <a:cs typeface="Arial"/>
              </a:rPr>
              <a:t> </a:t>
            </a:r>
            <a:r>
              <a:rPr sz="3600" b="1" spc="-5" dirty="0">
                <a:latin typeface="Arial"/>
                <a:cs typeface="Arial"/>
              </a:rPr>
              <a:t>was</a:t>
            </a:r>
            <a:r>
              <a:rPr sz="3600" b="1" dirty="0">
                <a:latin typeface="Arial"/>
                <a:cs typeface="Arial"/>
              </a:rPr>
              <a:t> </a:t>
            </a:r>
            <a:r>
              <a:rPr sz="3600" b="1" spc="-5" dirty="0">
                <a:latin typeface="Arial"/>
                <a:cs typeface="Arial"/>
              </a:rPr>
              <a:t>specified,</a:t>
            </a:r>
            <a:r>
              <a:rPr sz="3600" b="1" dirty="0">
                <a:latin typeface="Arial"/>
                <a:cs typeface="Arial"/>
              </a:rPr>
              <a:t> </a:t>
            </a:r>
            <a:r>
              <a:rPr sz="3600" b="1" spc="-5" dirty="0">
                <a:latin typeface="Arial"/>
                <a:cs typeface="Arial"/>
              </a:rPr>
              <a:t>wc</a:t>
            </a:r>
            <a:r>
              <a:rPr sz="3600" b="1" dirty="0">
                <a:latin typeface="Arial"/>
                <a:cs typeface="Arial"/>
              </a:rPr>
              <a:t> </a:t>
            </a:r>
            <a:r>
              <a:rPr sz="3600" b="1" spc="-5" dirty="0">
                <a:latin typeface="Arial"/>
                <a:cs typeface="Arial"/>
              </a:rPr>
              <a:t>takes</a:t>
            </a:r>
            <a:r>
              <a:rPr sz="3600" b="1" dirty="0">
                <a:latin typeface="Arial"/>
                <a:cs typeface="Arial"/>
              </a:rPr>
              <a:t> this</a:t>
            </a:r>
            <a:r>
              <a:rPr sz="3600" b="1" spc="5" dirty="0">
                <a:latin typeface="Arial"/>
                <a:cs typeface="Arial"/>
              </a:rPr>
              <a:t> </a:t>
            </a:r>
            <a:r>
              <a:rPr sz="3600" b="1" spc="-5" dirty="0">
                <a:latin typeface="Arial"/>
                <a:cs typeface="Arial"/>
              </a:rPr>
              <a:t>as</a:t>
            </a:r>
            <a:r>
              <a:rPr sz="3600" b="1" dirty="0">
                <a:latin typeface="Arial"/>
                <a:cs typeface="Arial"/>
              </a:rPr>
              <a:t> </a:t>
            </a:r>
            <a:r>
              <a:rPr sz="3600" b="1" spc="-10" dirty="0">
                <a:latin typeface="Arial"/>
                <a:cs typeface="Arial"/>
              </a:rPr>
              <a:t>an </a:t>
            </a:r>
            <a:r>
              <a:rPr sz="3600" b="1" spc="-5" dirty="0">
                <a:latin typeface="Arial"/>
                <a:cs typeface="Arial"/>
              </a:rPr>
              <a:t> indication </a:t>
            </a:r>
            <a:r>
              <a:rPr sz="3600" b="1" dirty="0">
                <a:latin typeface="Arial"/>
                <a:cs typeface="Arial"/>
              </a:rPr>
              <a:t>that </a:t>
            </a:r>
            <a:r>
              <a:rPr sz="3600" b="1" spc="-5" dirty="0">
                <a:latin typeface="Arial"/>
                <a:cs typeface="Arial"/>
              </a:rPr>
              <a:t>the number </a:t>
            </a:r>
            <a:r>
              <a:rPr sz="3600" b="1" dirty="0">
                <a:latin typeface="Arial"/>
                <a:cs typeface="Arial"/>
              </a:rPr>
              <a:t>of </a:t>
            </a:r>
            <a:r>
              <a:rPr sz="3600" b="1" spc="-5" dirty="0">
                <a:latin typeface="Arial"/>
                <a:cs typeface="Arial"/>
              </a:rPr>
              <a:t>lines appearing </a:t>
            </a:r>
            <a:r>
              <a:rPr sz="3600" b="1" dirty="0">
                <a:latin typeface="Arial"/>
                <a:cs typeface="Arial"/>
              </a:rPr>
              <a:t>on </a:t>
            </a:r>
            <a:r>
              <a:rPr sz="3600" b="1" spc="5" dirty="0">
                <a:latin typeface="Arial"/>
                <a:cs typeface="Arial"/>
              </a:rPr>
              <a:t> </a:t>
            </a:r>
            <a:r>
              <a:rPr sz="3600" b="1" spc="-5" dirty="0">
                <a:latin typeface="Arial"/>
                <a:cs typeface="Arial"/>
              </a:rPr>
              <a:t>standard </a:t>
            </a:r>
            <a:r>
              <a:rPr sz="3600" b="1" dirty="0">
                <a:latin typeface="Arial"/>
                <a:cs typeface="Arial"/>
              </a:rPr>
              <a:t>input </a:t>
            </a:r>
            <a:r>
              <a:rPr sz="3600" b="1" spc="-5" dirty="0">
                <a:latin typeface="Arial"/>
                <a:cs typeface="Arial"/>
              </a:rPr>
              <a:t>is </a:t>
            </a:r>
            <a:r>
              <a:rPr sz="3600" b="1" dirty="0">
                <a:latin typeface="Arial"/>
                <a:cs typeface="Arial"/>
              </a:rPr>
              <a:t>to </a:t>
            </a:r>
            <a:r>
              <a:rPr sz="3600" b="1" spc="-5" dirty="0">
                <a:latin typeface="Arial"/>
                <a:cs typeface="Arial"/>
              </a:rPr>
              <a:t>be </a:t>
            </a:r>
            <a:r>
              <a:rPr sz="3600" b="1" dirty="0">
                <a:latin typeface="Arial"/>
                <a:cs typeface="Arial"/>
              </a:rPr>
              <a:t>counted. </a:t>
            </a:r>
            <a:r>
              <a:rPr sz="3600" b="1" spc="-5" dirty="0">
                <a:latin typeface="Arial"/>
                <a:cs typeface="Arial"/>
              </a:rPr>
              <a:t>So wc </a:t>
            </a:r>
            <a:r>
              <a:rPr sz="3600" b="1" dirty="0">
                <a:latin typeface="Arial"/>
                <a:cs typeface="Arial"/>
              </a:rPr>
              <a:t>counts </a:t>
            </a:r>
            <a:r>
              <a:rPr sz="3600" b="1" spc="-5" dirty="0">
                <a:latin typeface="Arial"/>
                <a:cs typeface="Arial"/>
              </a:rPr>
              <a:t>the </a:t>
            </a:r>
            <a:r>
              <a:rPr sz="3600" b="1" spc="-990" dirty="0">
                <a:latin typeface="Arial"/>
                <a:cs typeface="Arial"/>
              </a:rPr>
              <a:t> </a:t>
            </a:r>
            <a:r>
              <a:rPr sz="3600" b="1" dirty="0">
                <a:latin typeface="Arial"/>
                <a:cs typeface="Arial"/>
              </a:rPr>
              <a:t>number of lines </a:t>
            </a:r>
            <a:r>
              <a:rPr sz="3600" b="1" spc="-5" dirty="0">
                <a:latin typeface="Arial"/>
                <a:cs typeface="Arial"/>
              </a:rPr>
              <a:t>on standard </a:t>
            </a:r>
            <a:r>
              <a:rPr sz="3600" b="1" dirty="0">
                <a:latin typeface="Arial"/>
                <a:cs typeface="Arial"/>
              </a:rPr>
              <a:t>input, unaware that </a:t>
            </a:r>
            <a:r>
              <a:rPr sz="3600" b="1" spc="5" dirty="0">
                <a:latin typeface="Arial"/>
                <a:cs typeface="Arial"/>
              </a:rPr>
              <a:t> </a:t>
            </a:r>
            <a:r>
              <a:rPr sz="3600" b="1" spc="-235" dirty="0">
                <a:latin typeface="Arial"/>
                <a:cs typeface="Arial"/>
              </a:rPr>
              <a:t>it‟s</a:t>
            </a:r>
            <a:r>
              <a:rPr sz="3600" b="1" spc="530" dirty="0">
                <a:latin typeface="Arial"/>
                <a:cs typeface="Arial"/>
              </a:rPr>
              <a:t> </a:t>
            </a:r>
            <a:r>
              <a:rPr sz="3600" b="1" spc="-5" dirty="0">
                <a:latin typeface="Arial"/>
                <a:cs typeface="Arial"/>
              </a:rPr>
              <a:t>actually </a:t>
            </a:r>
            <a:r>
              <a:rPr sz="3600" b="1" dirty="0">
                <a:latin typeface="Arial"/>
                <a:cs typeface="Arial"/>
              </a:rPr>
              <a:t>counting </a:t>
            </a:r>
            <a:r>
              <a:rPr sz="3600" b="1" spc="-5" dirty="0">
                <a:latin typeface="Arial"/>
                <a:cs typeface="Arial"/>
              </a:rPr>
              <a:t>the number </a:t>
            </a:r>
            <a:r>
              <a:rPr sz="3600" b="1" dirty="0">
                <a:latin typeface="Arial"/>
                <a:cs typeface="Arial"/>
              </a:rPr>
              <a:t>of </a:t>
            </a:r>
            <a:r>
              <a:rPr sz="3600" b="1" spc="-5" dirty="0">
                <a:latin typeface="Arial"/>
                <a:cs typeface="Arial"/>
              </a:rPr>
              <a:t>lines </a:t>
            </a:r>
            <a:r>
              <a:rPr sz="3600" b="1" dirty="0">
                <a:latin typeface="Arial"/>
                <a:cs typeface="Arial"/>
              </a:rPr>
              <a:t>in </a:t>
            </a:r>
            <a:r>
              <a:rPr sz="3600" b="1" spc="-5" dirty="0">
                <a:latin typeface="Arial"/>
                <a:cs typeface="Arial"/>
              </a:rPr>
              <a:t>the </a:t>
            </a:r>
            <a:r>
              <a:rPr sz="3600" b="1" dirty="0">
                <a:latin typeface="Arial"/>
                <a:cs typeface="Arial"/>
              </a:rPr>
              <a:t> </a:t>
            </a:r>
            <a:r>
              <a:rPr sz="3600" b="1" spc="-5" dirty="0">
                <a:latin typeface="Arial"/>
                <a:cs typeface="Arial"/>
              </a:rPr>
              <a:t>file</a:t>
            </a:r>
            <a:r>
              <a:rPr sz="3600" b="1" dirty="0">
                <a:latin typeface="Arial"/>
                <a:cs typeface="Arial"/>
              </a:rPr>
              <a:t> </a:t>
            </a:r>
            <a:r>
              <a:rPr sz="3600" b="1" spc="-5" dirty="0">
                <a:latin typeface="Arial"/>
                <a:cs typeface="Arial"/>
              </a:rPr>
              <a:t>users.</a:t>
            </a:r>
            <a:r>
              <a:rPr sz="3600" b="1" dirty="0">
                <a:latin typeface="Arial"/>
                <a:cs typeface="Arial"/>
              </a:rPr>
              <a:t> The</a:t>
            </a:r>
            <a:r>
              <a:rPr sz="3600" b="1" spc="5" dirty="0">
                <a:latin typeface="Arial"/>
                <a:cs typeface="Arial"/>
              </a:rPr>
              <a:t> </a:t>
            </a:r>
            <a:r>
              <a:rPr sz="3600" b="1" dirty="0">
                <a:latin typeface="Arial"/>
                <a:cs typeface="Arial"/>
              </a:rPr>
              <a:t>final</a:t>
            </a:r>
            <a:r>
              <a:rPr sz="3600" b="1" spc="5" dirty="0">
                <a:latin typeface="Arial"/>
                <a:cs typeface="Arial"/>
              </a:rPr>
              <a:t> </a:t>
            </a:r>
            <a:r>
              <a:rPr sz="3600" b="1" spc="-5" dirty="0">
                <a:latin typeface="Arial"/>
                <a:cs typeface="Arial"/>
              </a:rPr>
              <a:t>tally</a:t>
            </a:r>
            <a:r>
              <a:rPr sz="3600" b="1" dirty="0">
                <a:latin typeface="Arial"/>
                <a:cs typeface="Arial"/>
              </a:rPr>
              <a:t> </a:t>
            </a:r>
            <a:r>
              <a:rPr sz="3600" b="1" spc="-5" dirty="0">
                <a:latin typeface="Arial"/>
                <a:cs typeface="Arial"/>
              </a:rPr>
              <a:t>is</a:t>
            </a:r>
            <a:r>
              <a:rPr sz="3600" b="1" dirty="0">
                <a:latin typeface="Arial"/>
                <a:cs typeface="Arial"/>
              </a:rPr>
              <a:t> </a:t>
            </a:r>
            <a:r>
              <a:rPr sz="3600" b="1" spc="-5" dirty="0">
                <a:latin typeface="Arial"/>
                <a:cs typeface="Arial"/>
              </a:rPr>
              <a:t>displayed</a:t>
            </a:r>
            <a:r>
              <a:rPr sz="3600" b="1" dirty="0">
                <a:latin typeface="Arial"/>
                <a:cs typeface="Arial"/>
              </a:rPr>
              <a:t> </a:t>
            </a:r>
            <a:r>
              <a:rPr sz="3600" b="1" spc="-5" dirty="0">
                <a:latin typeface="Arial"/>
                <a:cs typeface="Arial"/>
              </a:rPr>
              <a:t>at</a:t>
            </a:r>
            <a:r>
              <a:rPr sz="3600" b="1" dirty="0">
                <a:latin typeface="Arial"/>
                <a:cs typeface="Arial"/>
              </a:rPr>
              <a:t> </a:t>
            </a:r>
            <a:r>
              <a:rPr sz="3600" b="1" spc="-5" dirty="0">
                <a:latin typeface="Arial"/>
                <a:cs typeface="Arial"/>
              </a:rPr>
              <a:t>the </a:t>
            </a:r>
            <a:r>
              <a:rPr sz="3600" b="1" dirty="0">
                <a:latin typeface="Arial"/>
                <a:cs typeface="Arial"/>
              </a:rPr>
              <a:t> </a:t>
            </a:r>
            <a:r>
              <a:rPr sz="3600" b="1" spc="-5" dirty="0">
                <a:latin typeface="Arial"/>
                <a:cs typeface="Arial"/>
              </a:rPr>
              <a:t>terminal—without the name </a:t>
            </a:r>
            <a:r>
              <a:rPr sz="3600" b="1" dirty="0">
                <a:latin typeface="Arial"/>
                <a:cs typeface="Arial"/>
              </a:rPr>
              <a:t>of </a:t>
            </a:r>
            <a:r>
              <a:rPr sz="3600" b="1" spc="-5" dirty="0">
                <a:latin typeface="Arial"/>
                <a:cs typeface="Arial"/>
              </a:rPr>
              <a:t>a file because </a:t>
            </a:r>
            <a:r>
              <a:rPr sz="3600" b="1" spc="-10" dirty="0">
                <a:latin typeface="Arial"/>
                <a:cs typeface="Arial"/>
              </a:rPr>
              <a:t>wc </a:t>
            </a:r>
            <a:r>
              <a:rPr sz="3600" b="1" spc="-5" dirty="0">
                <a:latin typeface="Arial"/>
                <a:cs typeface="Arial"/>
              </a:rPr>
              <a:t> </a:t>
            </a:r>
            <a:r>
              <a:rPr sz="3600" b="1" spc="-135" dirty="0">
                <a:latin typeface="Arial"/>
                <a:cs typeface="Arial"/>
              </a:rPr>
              <a:t>wasn‟t</a:t>
            </a:r>
            <a:r>
              <a:rPr sz="3600" b="1" spc="-15" dirty="0">
                <a:latin typeface="Arial"/>
                <a:cs typeface="Arial"/>
              </a:rPr>
              <a:t> </a:t>
            </a:r>
            <a:r>
              <a:rPr sz="3600" b="1" spc="-5" dirty="0">
                <a:latin typeface="Arial"/>
                <a:cs typeface="Arial"/>
              </a:rPr>
              <a:t>given</a:t>
            </a:r>
            <a:r>
              <a:rPr sz="3600" b="1" dirty="0">
                <a:latin typeface="Arial"/>
                <a:cs typeface="Arial"/>
              </a:rPr>
              <a:t> one.</a:t>
            </a:r>
            <a:endParaRPr sz="36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330" y="1448815"/>
            <a:ext cx="6651625" cy="2321560"/>
          </a:xfrm>
          <a:prstGeom prst="rect">
            <a:avLst/>
          </a:prstGeom>
        </p:spPr>
        <p:txBody>
          <a:bodyPr vert="horz" wrap="square" lIns="0" tIns="12700" rIns="0" bIns="0" rtlCol="0">
            <a:spAutoFit/>
          </a:bodyPr>
          <a:lstStyle/>
          <a:p>
            <a:pPr marL="464820" indent="-452755">
              <a:lnSpc>
                <a:spcPct val="100000"/>
              </a:lnSpc>
              <a:spcBef>
                <a:spcPts val="100"/>
              </a:spcBef>
              <a:buClr>
                <a:srgbClr val="D16248"/>
              </a:buClr>
              <a:buSzPct val="68055"/>
              <a:buFont typeface="Wingdings"/>
              <a:buChar char=""/>
              <a:tabLst>
                <a:tab pos="464820" algn="l"/>
                <a:tab pos="465455" algn="l"/>
              </a:tabLst>
            </a:pPr>
            <a:r>
              <a:rPr sz="3600" b="1" dirty="0">
                <a:latin typeface="Arial"/>
                <a:cs typeface="Arial"/>
              </a:rPr>
              <a:t>Introduction,</a:t>
            </a:r>
            <a:endParaRPr sz="3600">
              <a:latin typeface="Arial"/>
              <a:cs typeface="Arial"/>
            </a:endParaRPr>
          </a:p>
          <a:p>
            <a:pPr marL="464820" indent="-452755">
              <a:lnSpc>
                <a:spcPct val="100000"/>
              </a:lnSpc>
              <a:spcBef>
                <a:spcPts val="2565"/>
              </a:spcBef>
              <a:buClr>
                <a:srgbClr val="D16248"/>
              </a:buClr>
              <a:buSzPct val="68055"/>
              <a:buFont typeface="Wingdings"/>
              <a:buChar char=""/>
              <a:tabLst>
                <a:tab pos="464820" algn="l"/>
                <a:tab pos="465455" algn="l"/>
              </a:tabLst>
            </a:pPr>
            <a:r>
              <a:rPr sz="3600" b="1" dirty="0">
                <a:latin typeface="Arial"/>
                <a:cs typeface="Arial"/>
              </a:rPr>
              <a:t>Shell</a:t>
            </a:r>
            <a:r>
              <a:rPr sz="3600" b="1" spc="-45" dirty="0">
                <a:latin typeface="Arial"/>
                <a:cs typeface="Arial"/>
              </a:rPr>
              <a:t> </a:t>
            </a:r>
            <a:r>
              <a:rPr sz="3600" b="1" dirty="0">
                <a:latin typeface="Arial"/>
                <a:cs typeface="Arial"/>
              </a:rPr>
              <a:t>Responsibilities,</a:t>
            </a:r>
            <a:endParaRPr sz="3600">
              <a:latin typeface="Arial"/>
              <a:cs typeface="Arial"/>
            </a:endParaRPr>
          </a:p>
          <a:p>
            <a:pPr marL="464820" indent="-452755">
              <a:lnSpc>
                <a:spcPct val="100000"/>
              </a:lnSpc>
              <a:spcBef>
                <a:spcPts val="2555"/>
              </a:spcBef>
              <a:buClr>
                <a:srgbClr val="D16248"/>
              </a:buClr>
              <a:buSzPct val="68055"/>
              <a:buFont typeface="Wingdings"/>
              <a:buChar char=""/>
              <a:tabLst>
                <a:tab pos="464820" algn="l"/>
                <a:tab pos="465455" algn="l"/>
              </a:tabLst>
            </a:pPr>
            <a:r>
              <a:rPr sz="3600" b="1" spc="-5" dirty="0">
                <a:latin typeface="Arial"/>
                <a:cs typeface="Arial"/>
              </a:rPr>
              <a:t>Pipes,</a:t>
            </a:r>
            <a:r>
              <a:rPr sz="3600" b="1" spc="-40" dirty="0">
                <a:latin typeface="Arial"/>
                <a:cs typeface="Arial"/>
              </a:rPr>
              <a:t> </a:t>
            </a:r>
            <a:r>
              <a:rPr sz="3600" b="1" dirty="0">
                <a:latin typeface="Arial"/>
                <a:cs typeface="Arial"/>
              </a:rPr>
              <a:t>and</a:t>
            </a:r>
            <a:r>
              <a:rPr sz="3600" b="1" spc="-20" dirty="0">
                <a:latin typeface="Arial"/>
                <a:cs typeface="Arial"/>
              </a:rPr>
              <a:t> </a:t>
            </a:r>
            <a:r>
              <a:rPr sz="3600" b="1" dirty="0">
                <a:latin typeface="Arial"/>
                <a:cs typeface="Arial"/>
              </a:rPr>
              <a:t>Input</a:t>
            </a:r>
            <a:r>
              <a:rPr sz="3600" b="1" spc="-25" dirty="0">
                <a:latin typeface="Arial"/>
                <a:cs typeface="Arial"/>
              </a:rPr>
              <a:t> </a:t>
            </a:r>
            <a:r>
              <a:rPr sz="3600" b="1" dirty="0">
                <a:latin typeface="Arial"/>
                <a:cs typeface="Arial"/>
              </a:rPr>
              <a:t>Redirection</a:t>
            </a:r>
            <a:endParaRPr sz="3600">
              <a:latin typeface="Arial"/>
              <a:cs typeface="Arial"/>
            </a:endParaRPr>
          </a:p>
        </p:txBody>
      </p:sp>
      <p:pic>
        <p:nvPicPr>
          <p:cNvPr id="3" name="object 3"/>
          <p:cNvPicPr/>
          <p:nvPr/>
        </p:nvPicPr>
        <p:blipFill>
          <a:blip r:embed="rId2" cstate="print"/>
          <a:stretch>
            <a:fillRect/>
          </a:stretch>
        </p:blipFill>
        <p:spPr>
          <a:xfrm>
            <a:off x="3624831" y="374858"/>
            <a:ext cx="4917188" cy="37571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645" y="842009"/>
            <a:ext cx="11311255" cy="4552315"/>
          </a:xfrm>
          <a:prstGeom prst="rect">
            <a:avLst/>
          </a:prstGeom>
        </p:spPr>
        <p:txBody>
          <a:bodyPr vert="horz" wrap="square" lIns="0" tIns="12700" rIns="0" bIns="0" rtlCol="0">
            <a:spAutoFit/>
          </a:bodyPr>
          <a:lstStyle/>
          <a:p>
            <a:pPr marL="464820" marR="5080" indent="-452755" algn="just">
              <a:lnSpc>
                <a:spcPct val="100000"/>
              </a:lnSpc>
              <a:spcBef>
                <a:spcPts val="100"/>
              </a:spcBef>
              <a:buClr>
                <a:srgbClr val="D16248"/>
              </a:buClr>
              <a:buSzPct val="68181"/>
              <a:buFont typeface="Wingdings"/>
              <a:buChar char=""/>
              <a:tabLst>
                <a:tab pos="465455" algn="l"/>
              </a:tabLst>
            </a:pPr>
            <a:r>
              <a:rPr sz="3300" b="1" spc="-5" dirty="0">
                <a:latin typeface="Arial"/>
                <a:cs typeface="Arial"/>
              </a:rPr>
              <a:t>A </a:t>
            </a:r>
            <a:r>
              <a:rPr sz="3300" b="1" dirty="0">
                <a:latin typeface="Arial"/>
                <a:cs typeface="Arial"/>
              </a:rPr>
              <a:t>pipe </a:t>
            </a:r>
            <a:r>
              <a:rPr sz="3300" b="1" spc="-5" dirty="0">
                <a:latin typeface="Arial"/>
                <a:cs typeface="Arial"/>
              </a:rPr>
              <a:t>is a form </a:t>
            </a:r>
            <a:r>
              <a:rPr sz="3300" b="1" dirty="0">
                <a:latin typeface="Arial"/>
                <a:cs typeface="Arial"/>
              </a:rPr>
              <a:t>of </a:t>
            </a:r>
            <a:r>
              <a:rPr sz="3300" b="1" spc="-5" dirty="0">
                <a:latin typeface="Arial"/>
                <a:cs typeface="Arial"/>
              </a:rPr>
              <a:t>redirection </a:t>
            </a:r>
            <a:r>
              <a:rPr sz="3300" b="1" dirty="0">
                <a:latin typeface="Arial"/>
                <a:cs typeface="Arial"/>
              </a:rPr>
              <a:t>(transfer of </a:t>
            </a:r>
            <a:r>
              <a:rPr sz="3300" b="1" spc="-5" dirty="0">
                <a:latin typeface="Arial"/>
                <a:cs typeface="Arial"/>
              </a:rPr>
              <a:t>standard </a:t>
            </a:r>
            <a:r>
              <a:rPr sz="3300" b="1" dirty="0">
                <a:latin typeface="Arial"/>
                <a:cs typeface="Arial"/>
              </a:rPr>
              <a:t> output</a:t>
            </a:r>
            <a:r>
              <a:rPr sz="3300" b="1" spc="5" dirty="0">
                <a:latin typeface="Arial"/>
                <a:cs typeface="Arial"/>
              </a:rPr>
              <a:t> </a:t>
            </a:r>
            <a:r>
              <a:rPr sz="3300" b="1" spc="-5" dirty="0">
                <a:latin typeface="Arial"/>
                <a:cs typeface="Arial"/>
              </a:rPr>
              <a:t>to</a:t>
            </a:r>
            <a:r>
              <a:rPr sz="3300" b="1" dirty="0">
                <a:latin typeface="Arial"/>
                <a:cs typeface="Arial"/>
              </a:rPr>
              <a:t> </a:t>
            </a:r>
            <a:r>
              <a:rPr sz="3300" b="1" spc="-5" dirty="0">
                <a:latin typeface="Arial"/>
                <a:cs typeface="Arial"/>
              </a:rPr>
              <a:t>some</a:t>
            </a:r>
            <a:r>
              <a:rPr sz="3300" b="1" dirty="0">
                <a:latin typeface="Arial"/>
                <a:cs typeface="Arial"/>
              </a:rPr>
              <a:t> </a:t>
            </a:r>
            <a:r>
              <a:rPr sz="3300" b="1" spc="-5" dirty="0">
                <a:latin typeface="Arial"/>
                <a:cs typeface="Arial"/>
              </a:rPr>
              <a:t>other</a:t>
            </a:r>
            <a:r>
              <a:rPr sz="3300" b="1" dirty="0">
                <a:latin typeface="Arial"/>
                <a:cs typeface="Arial"/>
              </a:rPr>
              <a:t> </a:t>
            </a:r>
            <a:r>
              <a:rPr sz="3300" b="1" spc="-5" dirty="0">
                <a:latin typeface="Arial"/>
                <a:cs typeface="Arial"/>
              </a:rPr>
              <a:t>destination)</a:t>
            </a:r>
            <a:r>
              <a:rPr sz="3300" b="1" dirty="0">
                <a:latin typeface="Arial"/>
                <a:cs typeface="Arial"/>
              </a:rPr>
              <a:t> that</a:t>
            </a:r>
            <a:r>
              <a:rPr sz="3300" b="1" spc="5" dirty="0">
                <a:latin typeface="Arial"/>
                <a:cs typeface="Arial"/>
              </a:rPr>
              <a:t> </a:t>
            </a:r>
            <a:r>
              <a:rPr sz="3300" b="1" spc="-5" dirty="0">
                <a:latin typeface="Arial"/>
                <a:cs typeface="Arial"/>
              </a:rPr>
              <a:t>is</a:t>
            </a:r>
            <a:r>
              <a:rPr sz="3300" b="1" spc="905" dirty="0">
                <a:latin typeface="Arial"/>
                <a:cs typeface="Arial"/>
              </a:rPr>
              <a:t> </a:t>
            </a:r>
            <a:r>
              <a:rPr sz="3300" b="1" spc="-5" dirty="0">
                <a:latin typeface="Arial"/>
                <a:cs typeface="Arial"/>
              </a:rPr>
              <a:t>used</a:t>
            </a:r>
            <a:r>
              <a:rPr sz="3300" b="1" spc="905" dirty="0">
                <a:latin typeface="Arial"/>
                <a:cs typeface="Arial"/>
              </a:rPr>
              <a:t> </a:t>
            </a:r>
            <a:r>
              <a:rPr sz="3300" b="1" spc="-10" dirty="0">
                <a:latin typeface="Arial"/>
                <a:cs typeface="Arial"/>
              </a:rPr>
              <a:t>in </a:t>
            </a:r>
            <a:r>
              <a:rPr sz="3300" b="1" spc="-5" dirty="0">
                <a:latin typeface="Arial"/>
                <a:cs typeface="Arial"/>
              </a:rPr>
              <a:t> Linux </a:t>
            </a:r>
            <a:r>
              <a:rPr sz="3300" b="1" dirty="0">
                <a:latin typeface="Arial"/>
                <a:cs typeface="Arial"/>
              </a:rPr>
              <a:t>and </a:t>
            </a:r>
            <a:r>
              <a:rPr sz="3300" b="1" spc="-5" dirty="0">
                <a:latin typeface="Arial"/>
                <a:cs typeface="Arial"/>
              </a:rPr>
              <a:t>other Unix-like operating </a:t>
            </a:r>
            <a:r>
              <a:rPr sz="3300" b="1" dirty="0">
                <a:latin typeface="Arial"/>
                <a:cs typeface="Arial"/>
              </a:rPr>
              <a:t>systems </a:t>
            </a:r>
            <a:r>
              <a:rPr sz="3300" b="1" spc="-5" dirty="0">
                <a:latin typeface="Arial"/>
                <a:cs typeface="Arial"/>
              </a:rPr>
              <a:t>to send </a:t>
            </a:r>
            <a:r>
              <a:rPr sz="3300" b="1" dirty="0">
                <a:latin typeface="Arial"/>
                <a:cs typeface="Arial"/>
              </a:rPr>
              <a:t> </a:t>
            </a:r>
            <a:r>
              <a:rPr sz="3300" b="1" spc="-5" dirty="0">
                <a:latin typeface="Arial"/>
                <a:cs typeface="Arial"/>
              </a:rPr>
              <a:t>the</a:t>
            </a:r>
            <a:r>
              <a:rPr sz="3300" b="1" dirty="0">
                <a:latin typeface="Arial"/>
                <a:cs typeface="Arial"/>
              </a:rPr>
              <a:t> </a:t>
            </a:r>
            <a:r>
              <a:rPr sz="3300" b="1" spc="-5" dirty="0">
                <a:latin typeface="Arial"/>
                <a:cs typeface="Arial"/>
              </a:rPr>
              <a:t>output</a:t>
            </a:r>
            <a:r>
              <a:rPr sz="3300" b="1" dirty="0">
                <a:latin typeface="Arial"/>
                <a:cs typeface="Arial"/>
              </a:rPr>
              <a:t> of</a:t>
            </a:r>
            <a:r>
              <a:rPr sz="3300" b="1" spc="5" dirty="0">
                <a:latin typeface="Arial"/>
                <a:cs typeface="Arial"/>
              </a:rPr>
              <a:t> </a:t>
            </a:r>
            <a:r>
              <a:rPr sz="3300" b="1" dirty="0">
                <a:latin typeface="Arial"/>
                <a:cs typeface="Arial"/>
              </a:rPr>
              <a:t>one</a:t>
            </a:r>
            <a:r>
              <a:rPr sz="3300" b="1" spc="5" dirty="0">
                <a:latin typeface="Arial"/>
                <a:cs typeface="Arial"/>
              </a:rPr>
              <a:t> </a:t>
            </a:r>
            <a:r>
              <a:rPr sz="3300" b="1" spc="-5" dirty="0">
                <a:latin typeface="Arial"/>
                <a:cs typeface="Arial"/>
              </a:rPr>
              <a:t>command/program/process</a:t>
            </a:r>
            <a:r>
              <a:rPr sz="3300" b="1" dirty="0">
                <a:latin typeface="Arial"/>
                <a:cs typeface="Arial"/>
              </a:rPr>
              <a:t> </a:t>
            </a:r>
            <a:r>
              <a:rPr sz="3300" b="1" spc="-5" dirty="0">
                <a:latin typeface="Arial"/>
                <a:cs typeface="Arial"/>
              </a:rPr>
              <a:t>to </a:t>
            </a:r>
            <a:r>
              <a:rPr sz="3300" b="1" spc="-905" dirty="0">
                <a:latin typeface="Arial"/>
                <a:cs typeface="Arial"/>
              </a:rPr>
              <a:t> </a:t>
            </a:r>
            <a:r>
              <a:rPr sz="3300" b="1" spc="-5" dirty="0">
                <a:latin typeface="Arial"/>
                <a:cs typeface="Arial"/>
              </a:rPr>
              <a:t>another</a:t>
            </a:r>
            <a:r>
              <a:rPr sz="3300" b="1" dirty="0">
                <a:latin typeface="Arial"/>
                <a:cs typeface="Arial"/>
              </a:rPr>
              <a:t> </a:t>
            </a:r>
            <a:r>
              <a:rPr sz="3300" b="1" spc="-5" dirty="0">
                <a:latin typeface="Arial"/>
                <a:cs typeface="Arial"/>
              </a:rPr>
              <a:t>command/program/process</a:t>
            </a:r>
            <a:r>
              <a:rPr sz="3300" b="1" dirty="0">
                <a:latin typeface="Arial"/>
                <a:cs typeface="Arial"/>
              </a:rPr>
              <a:t> for</a:t>
            </a:r>
            <a:r>
              <a:rPr sz="3300" b="1" spc="5" dirty="0">
                <a:latin typeface="Arial"/>
                <a:cs typeface="Arial"/>
              </a:rPr>
              <a:t> </a:t>
            </a:r>
            <a:r>
              <a:rPr sz="3300" b="1" spc="-5" dirty="0">
                <a:latin typeface="Arial"/>
                <a:cs typeface="Arial"/>
              </a:rPr>
              <a:t>further </a:t>
            </a:r>
            <a:r>
              <a:rPr sz="3300" b="1" dirty="0">
                <a:latin typeface="Arial"/>
                <a:cs typeface="Arial"/>
              </a:rPr>
              <a:t> </a:t>
            </a:r>
            <a:r>
              <a:rPr sz="3300" b="1" spc="-5" dirty="0">
                <a:latin typeface="Arial"/>
                <a:cs typeface="Arial"/>
              </a:rPr>
              <a:t>processing. </a:t>
            </a:r>
            <a:r>
              <a:rPr sz="3300" b="1" dirty="0">
                <a:latin typeface="Arial"/>
                <a:cs typeface="Arial"/>
              </a:rPr>
              <a:t>The </a:t>
            </a:r>
            <a:r>
              <a:rPr sz="3300" b="1" spc="-5" dirty="0">
                <a:latin typeface="Arial"/>
                <a:cs typeface="Arial"/>
              </a:rPr>
              <a:t>Unix/Linux </a:t>
            </a:r>
            <a:r>
              <a:rPr sz="3300" b="1" dirty="0">
                <a:latin typeface="Arial"/>
                <a:cs typeface="Arial"/>
              </a:rPr>
              <a:t>systems </a:t>
            </a:r>
            <a:r>
              <a:rPr sz="3300" b="1" spc="-5" dirty="0">
                <a:latin typeface="Arial"/>
                <a:cs typeface="Arial"/>
              </a:rPr>
              <a:t>allow </a:t>
            </a:r>
            <a:r>
              <a:rPr sz="3300" b="1" dirty="0">
                <a:latin typeface="Arial"/>
                <a:cs typeface="Arial"/>
              </a:rPr>
              <a:t>stdout of </a:t>
            </a:r>
            <a:r>
              <a:rPr sz="3300" b="1" spc="-5" dirty="0">
                <a:latin typeface="Arial"/>
                <a:cs typeface="Arial"/>
              </a:rPr>
              <a:t>a </a:t>
            </a:r>
            <a:r>
              <a:rPr sz="3300" b="1" dirty="0">
                <a:latin typeface="Arial"/>
                <a:cs typeface="Arial"/>
              </a:rPr>
              <a:t> </a:t>
            </a:r>
            <a:r>
              <a:rPr sz="3300" b="1" spc="-5" dirty="0">
                <a:latin typeface="Arial"/>
                <a:cs typeface="Arial"/>
              </a:rPr>
              <a:t>command</a:t>
            </a:r>
            <a:r>
              <a:rPr sz="3300" b="1" dirty="0">
                <a:latin typeface="Arial"/>
                <a:cs typeface="Arial"/>
              </a:rPr>
              <a:t> </a:t>
            </a:r>
            <a:r>
              <a:rPr sz="3300" b="1" spc="-5" dirty="0">
                <a:latin typeface="Arial"/>
                <a:cs typeface="Arial"/>
              </a:rPr>
              <a:t>to</a:t>
            </a:r>
            <a:r>
              <a:rPr sz="3300" b="1" dirty="0">
                <a:latin typeface="Arial"/>
                <a:cs typeface="Arial"/>
              </a:rPr>
              <a:t> </a:t>
            </a:r>
            <a:r>
              <a:rPr sz="3300" b="1" spc="-10" dirty="0">
                <a:latin typeface="Arial"/>
                <a:cs typeface="Arial"/>
              </a:rPr>
              <a:t>be</a:t>
            </a:r>
            <a:r>
              <a:rPr sz="3300" b="1" spc="-5" dirty="0">
                <a:latin typeface="Arial"/>
                <a:cs typeface="Arial"/>
              </a:rPr>
              <a:t> connected</a:t>
            </a:r>
            <a:r>
              <a:rPr sz="3300" b="1" dirty="0">
                <a:latin typeface="Arial"/>
                <a:cs typeface="Arial"/>
              </a:rPr>
              <a:t> </a:t>
            </a:r>
            <a:r>
              <a:rPr sz="3300" b="1" spc="-5" dirty="0">
                <a:latin typeface="Arial"/>
                <a:cs typeface="Arial"/>
              </a:rPr>
              <a:t>to</a:t>
            </a:r>
            <a:r>
              <a:rPr sz="3300" b="1" dirty="0">
                <a:latin typeface="Arial"/>
                <a:cs typeface="Arial"/>
              </a:rPr>
              <a:t> stdin</a:t>
            </a:r>
            <a:r>
              <a:rPr sz="3300" b="1" spc="5" dirty="0">
                <a:latin typeface="Arial"/>
                <a:cs typeface="Arial"/>
              </a:rPr>
              <a:t> </a:t>
            </a:r>
            <a:r>
              <a:rPr sz="3300" b="1" dirty="0">
                <a:latin typeface="Arial"/>
                <a:cs typeface="Arial"/>
              </a:rPr>
              <a:t>of</a:t>
            </a:r>
            <a:r>
              <a:rPr sz="3300" b="1" spc="5" dirty="0">
                <a:latin typeface="Arial"/>
                <a:cs typeface="Arial"/>
              </a:rPr>
              <a:t> </a:t>
            </a:r>
            <a:r>
              <a:rPr sz="3300" b="1" spc="-5" dirty="0">
                <a:latin typeface="Arial"/>
                <a:cs typeface="Arial"/>
              </a:rPr>
              <a:t>another </a:t>
            </a:r>
            <a:r>
              <a:rPr sz="3300" b="1" dirty="0">
                <a:latin typeface="Arial"/>
                <a:cs typeface="Arial"/>
              </a:rPr>
              <a:t> command. </a:t>
            </a:r>
            <a:r>
              <a:rPr sz="3300" b="1" spc="-85" dirty="0">
                <a:latin typeface="Arial"/>
                <a:cs typeface="Arial"/>
              </a:rPr>
              <a:t>You </a:t>
            </a:r>
            <a:r>
              <a:rPr sz="3300" b="1" spc="-5" dirty="0">
                <a:latin typeface="Arial"/>
                <a:cs typeface="Arial"/>
              </a:rPr>
              <a:t>can make </a:t>
            </a:r>
            <a:r>
              <a:rPr sz="3300" b="1" dirty="0">
                <a:latin typeface="Arial"/>
                <a:cs typeface="Arial"/>
              </a:rPr>
              <a:t>it do </a:t>
            </a:r>
            <a:r>
              <a:rPr sz="3300" b="1" spc="-5" dirty="0">
                <a:latin typeface="Arial"/>
                <a:cs typeface="Arial"/>
              </a:rPr>
              <a:t>so by </a:t>
            </a:r>
            <a:r>
              <a:rPr sz="3300" b="1" dirty="0">
                <a:latin typeface="Arial"/>
                <a:cs typeface="Arial"/>
              </a:rPr>
              <a:t>using </a:t>
            </a:r>
            <a:r>
              <a:rPr sz="3300" b="1" spc="-5" dirty="0">
                <a:latin typeface="Arial"/>
                <a:cs typeface="Arial"/>
              </a:rPr>
              <a:t>the pipe </a:t>
            </a:r>
            <a:r>
              <a:rPr sz="3300" b="1" dirty="0">
                <a:latin typeface="Arial"/>
                <a:cs typeface="Arial"/>
              </a:rPr>
              <a:t> </a:t>
            </a:r>
            <a:r>
              <a:rPr sz="3300" b="1" spc="-5" dirty="0">
                <a:latin typeface="Arial"/>
                <a:cs typeface="Arial"/>
              </a:rPr>
              <a:t>character</a:t>
            </a:r>
            <a:r>
              <a:rPr sz="3300" b="1" spc="10" dirty="0">
                <a:latin typeface="Arial"/>
                <a:cs typeface="Arial"/>
              </a:rPr>
              <a:t> </a:t>
            </a:r>
            <a:r>
              <a:rPr sz="3300" b="1" spc="-370" dirty="0">
                <a:latin typeface="Arial"/>
                <a:cs typeface="Arial"/>
              </a:rPr>
              <a:t>„|‟.</a:t>
            </a:r>
            <a:endParaRPr sz="3300" dirty="0">
              <a:latin typeface="Arial"/>
              <a:cs typeface="Arial"/>
            </a:endParaRPr>
          </a:p>
        </p:txBody>
      </p:sp>
      <p:pic>
        <p:nvPicPr>
          <p:cNvPr id="3" name="object 3"/>
          <p:cNvPicPr/>
          <p:nvPr/>
        </p:nvPicPr>
        <p:blipFill>
          <a:blip r:embed="rId2" cstate="print"/>
          <a:stretch>
            <a:fillRect/>
          </a:stretch>
        </p:blipFill>
        <p:spPr>
          <a:xfrm>
            <a:off x="4245860" y="230094"/>
            <a:ext cx="3686559" cy="4633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645" y="71120"/>
            <a:ext cx="11310620" cy="2769235"/>
          </a:xfrm>
          <a:prstGeom prst="rect">
            <a:avLst/>
          </a:prstGeom>
        </p:spPr>
        <p:txBody>
          <a:bodyPr vert="horz" wrap="square" lIns="0" tIns="12700" rIns="0" bIns="0" rtlCol="0">
            <a:spAutoFit/>
          </a:bodyPr>
          <a:lstStyle/>
          <a:p>
            <a:pPr marL="464820" marR="5080" indent="-452755" algn="just">
              <a:lnSpc>
                <a:spcPct val="100000"/>
              </a:lnSpc>
              <a:spcBef>
                <a:spcPts val="100"/>
              </a:spcBef>
              <a:buClr>
                <a:srgbClr val="D16248"/>
              </a:buClr>
              <a:buSzPct val="68055"/>
              <a:buFont typeface="Wingdings"/>
              <a:buChar char=""/>
              <a:tabLst>
                <a:tab pos="465455" algn="l"/>
              </a:tabLst>
            </a:pPr>
            <a:r>
              <a:rPr sz="3600" b="1" dirty="0">
                <a:latin typeface="Arial"/>
                <a:cs typeface="Arial"/>
              </a:rPr>
              <a:t>Pipe </a:t>
            </a:r>
            <a:r>
              <a:rPr sz="3600" b="1" spc="-5" dirty="0">
                <a:latin typeface="Arial"/>
                <a:cs typeface="Arial"/>
              </a:rPr>
              <a:t>is used to combine </a:t>
            </a:r>
            <a:r>
              <a:rPr sz="3600" b="1" dirty="0">
                <a:latin typeface="Arial"/>
                <a:cs typeface="Arial"/>
              </a:rPr>
              <a:t>two </a:t>
            </a:r>
            <a:r>
              <a:rPr sz="3600" b="1" spc="-5" dirty="0">
                <a:latin typeface="Arial"/>
                <a:cs typeface="Arial"/>
              </a:rPr>
              <a:t>or more commands, </a:t>
            </a:r>
            <a:r>
              <a:rPr sz="3600" b="1" dirty="0">
                <a:latin typeface="Arial"/>
                <a:cs typeface="Arial"/>
              </a:rPr>
              <a:t> </a:t>
            </a:r>
            <a:r>
              <a:rPr sz="3600" b="1" spc="-5" dirty="0">
                <a:latin typeface="Arial"/>
                <a:cs typeface="Arial"/>
              </a:rPr>
              <a:t>and in </a:t>
            </a:r>
            <a:r>
              <a:rPr sz="3600" b="1" dirty="0">
                <a:latin typeface="Arial"/>
                <a:cs typeface="Arial"/>
              </a:rPr>
              <a:t>this, </a:t>
            </a:r>
            <a:r>
              <a:rPr sz="3600" b="1" spc="-5" dirty="0">
                <a:latin typeface="Arial"/>
                <a:cs typeface="Arial"/>
              </a:rPr>
              <a:t>the </a:t>
            </a:r>
            <a:r>
              <a:rPr sz="3600" b="1" dirty="0">
                <a:latin typeface="Arial"/>
                <a:cs typeface="Arial"/>
              </a:rPr>
              <a:t>output of one </a:t>
            </a:r>
            <a:r>
              <a:rPr sz="3600" b="1" spc="-5" dirty="0">
                <a:latin typeface="Arial"/>
                <a:cs typeface="Arial"/>
              </a:rPr>
              <a:t>command acts </a:t>
            </a:r>
            <a:r>
              <a:rPr sz="3600" b="1" spc="-10" dirty="0">
                <a:latin typeface="Arial"/>
                <a:cs typeface="Arial"/>
              </a:rPr>
              <a:t>as </a:t>
            </a:r>
            <a:r>
              <a:rPr sz="3600" b="1" spc="-5" dirty="0">
                <a:latin typeface="Arial"/>
                <a:cs typeface="Arial"/>
              </a:rPr>
              <a:t> </a:t>
            </a:r>
            <a:r>
              <a:rPr sz="3600" b="1" dirty="0">
                <a:latin typeface="Arial"/>
                <a:cs typeface="Arial"/>
              </a:rPr>
              <a:t>input to </a:t>
            </a:r>
            <a:r>
              <a:rPr sz="3600" b="1" spc="-5" dirty="0">
                <a:latin typeface="Arial"/>
                <a:cs typeface="Arial"/>
              </a:rPr>
              <a:t>another command, </a:t>
            </a:r>
            <a:r>
              <a:rPr sz="3600" b="1" dirty="0">
                <a:latin typeface="Arial"/>
                <a:cs typeface="Arial"/>
              </a:rPr>
              <a:t>and this </a:t>
            </a:r>
            <a:r>
              <a:rPr sz="3600" b="1" spc="-110" dirty="0">
                <a:latin typeface="Arial"/>
                <a:cs typeface="Arial"/>
              </a:rPr>
              <a:t>command‟s </a:t>
            </a:r>
            <a:r>
              <a:rPr sz="3600" b="1" spc="-105" dirty="0">
                <a:latin typeface="Arial"/>
                <a:cs typeface="Arial"/>
              </a:rPr>
              <a:t> </a:t>
            </a:r>
            <a:r>
              <a:rPr sz="3600" b="1" dirty="0">
                <a:latin typeface="Arial"/>
                <a:cs typeface="Arial"/>
              </a:rPr>
              <a:t>output </a:t>
            </a:r>
            <a:r>
              <a:rPr sz="3600" b="1" spc="-5" dirty="0">
                <a:latin typeface="Arial"/>
                <a:cs typeface="Arial"/>
              </a:rPr>
              <a:t>may act as </a:t>
            </a:r>
            <a:r>
              <a:rPr sz="3600" b="1" dirty="0">
                <a:latin typeface="Arial"/>
                <a:cs typeface="Arial"/>
              </a:rPr>
              <a:t>input to </a:t>
            </a:r>
            <a:r>
              <a:rPr sz="3600" b="1" spc="-5" dirty="0">
                <a:latin typeface="Arial"/>
                <a:cs typeface="Arial"/>
              </a:rPr>
              <a:t>the next command </a:t>
            </a:r>
            <a:r>
              <a:rPr sz="3600" b="1" dirty="0">
                <a:latin typeface="Arial"/>
                <a:cs typeface="Arial"/>
              </a:rPr>
              <a:t>and </a:t>
            </a:r>
            <a:r>
              <a:rPr sz="3600" b="1" spc="-990" dirty="0">
                <a:latin typeface="Arial"/>
                <a:cs typeface="Arial"/>
              </a:rPr>
              <a:t> </a:t>
            </a:r>
            <a:r>
              <a:rPr sz="3600" b="1" spc="-5" dirty="0">
                <a:latin typeface="Arial"/>
                <a:cs typeface="Arial"/>
              </a:rPr>
              <a:t>so</a:t>
            </a:r>
            <a:r>
              <a:rPr sz="3600" b="1" spc="675" dirty="0">
                <a:latin typeface="Arial"/>
                <a:cs typeface="Arial"/>
              </a:rPr>
              <a:t> </a:t>
            </a:r>
            <a:r>
              <a:rPr sz="3600" b="1" dirty="0">
                <a:latin typeface="Arial"/>
                <a:cs typeface="Arial"/>
              </a:rPr>
              <a:t>on.</a:t>
            </a:r>
            <a:r>
              <a:rPr sz="3600" b="1" spc="680" dirty="0">
                <a:latin typeface="Arial"/>
                <a:cs typeface="Arial"/>
              </a:rPr>
              <a:t> </a:t>
            </a:r>
            <a:r>
              <a:rPr sz="3600" b="1" dirty="0">
                <a:latin typeface="Arial"/>
                <a:cs typeface="Arial"/>
              </a:rPr>
              <a:t>It</a:t>
            </a:r>
            <a:r>
              <a:rPr sz="3600" b="1" spc="670" dirty="0">
                <a:latin typeface="Arial"/>
                <a:cs typeface="Arial"/>
              </a:rPr>
              <a:t> </a:t>
            </a:r>
            <a:r>
              <a:rPr sz="3600" b="1" spc="-5" dirty="0">
                <a:latin typeface="Arial"/>
                <a:cs typeface="Arial"/>
              </a:rPr>
              <a:t>can</a:t>
            </a:r>
            <a:r>
              <a:rPr sz="3600" b="1" spc="680" dirty="0">
                <a:latin typeface="Arial"/>
                <a:cs typeface="Arial"/>
              </a:rPr>
              <a:t> </a:t>
            </a:r>
            <a:r>
              <a:rPr sz="3600" b="1" spc="-5" dirty="0">
                <a:latin typeface="Arial"/>
                <a:cs typeface="Arial"/>
              </a:rPr>
              <a:t>also</a:t>
            </a:r>
            <a:r>
              <a:rPr sz="3600" b="1" spc="685" dirty="0">
                <a:latin typeface="Arial"/>
                <a:cs typeface="Arial"/>
              </a:rPr>
              <a:t> </a:t>
            </a:r>
            <a:r>
              <a:rPr sz="3600" b="1" spc="-5" dirty="0">
                <a:latin typeface="Arial"/>
                <a:cs typeface="Arial"/>
              </a:rPr>
              <a:t>be</a:t>
            </a:r>
            <a:r>
              <a:rPr sz="3600" b="1" spc="680" dirty="0">
                <a:latin typeface="Arial"/>
                <a:cs typeface="Arial"/>
              </a:rPr>
              <a:t> </a:t>
            </a:r>
            <a:r>
              <a:rPr sz="3600" b="1" spc="-5" dirty="0">
                <a:latin typeface="Arial"/>
                <a:cs typeface="Arial"/>
              </a:rPr>
              <a:t>visualized</a:t>
            </a:r>
            <a:r>
              <a:rPr sz="3600" b="1" spc="665" dirty="0">
                <a:latin typeface="Arial"/>
                <a:cs typeface="Arial"/>
              </a:rPr>
              <a:t> </a:t>
            </a:r>
            <a:r>
              <a:rPr sz="3600" b="1" spc="-5" dirty="0">
                <a:latin typeface="Arial"/>
                <a:cs typeface="Arial"/>
              </a:rPr>
              <a:t>as</a:t>
            </a:r>
            <a:r>
              <a:rPr sz="3600" b="1" spc="675" dirty="0">
                <a:latin typeface="Arial"/>
                <a:cs typeface="Arial"/>
              </a:rPr>
              <a:t> </a:t>
            </a:r>
            <a:r>
              <a:rPr sz="3600" b="1" spc="-5" dirty="0">
                <a:latin typeface="Arial"/>
                <a:cs typeface="Arial"/>
              </a:rPr>
              <a:t>a</a:t>
            </a:r>
            <a:r>
              <a:rPr sz="3600" b="1" spc="690" dirty="0">
                <a:latin typeface="Arial"/>
                <a:cs typeface="Arial"/>
              </a:rPr>
              <a:t> </a:t>
            </a:r>
            <a:r>
              <a:rPr sz="3600" b="1" spc="-5" dirty="0">
                <a:latin typeface="Arial"/>
                <a:cs typeface="Arial"/>
              </a:rPr>
              <a:t>temporary</a:t>
            </a:r>
            <a:endParaRPr sz="3600">
              <a:latin typeface="Arial"/>
              <a:cs typeface="Arial"/>
            </a:endParaRPr>
          </a:p>
        </p:txBody>
      </p:sp>
      <p:sp>
        <p:nvSpPr>
          <p:cNvPr id="3" name="object 3"/>
          <p:cNvSpPr txBox="1"/>
          <p:nvPr/>
        </p:nvSpPr>
        <p:spPr>
          <a:xfrm>
            <a:off x="3693921" y="2814573"/>
            <a:ext cx="2974975" cy="574040"/>
          </a:xfrm>
          <a:prstGeom prst="rect">
            <a:avLst/>
          </a:prstGeom>
        </p:spPr>
        <p:txBody>
          <a:bodyPr vert="horz" wrap="square" lIns="0" tIns="12700" rIns="0" bIns="0" rtlCol="0">
            <a:spAutoFit/>
          </a:bodyPr>
          <a:lstStyle/>
          <a:p>
            <a:pPr marL="12700">
              <a:lnSpc>
                <a:spcPct val="100000"/>
              </a:lnSpc>
              <a:spcBef>
                <a:spcPts val="100"/>
              </a:spcBef>
              <a:tabLst>
                <a:tab pos="2174240" algn="l"/>
              </a:tabLst>
            </a:pPr>
            <a:r>
              <a:rPr sz="3600" b="1" spc="-5" dirty="0">
                <a:latin typeface="Arial"/>
                <a:cs typeface="Arial"/>
              </a:rPr>
              <a:t>between	two</a:t>
            </a:r>
            <a:endParaRPr sz="3600">
              <a:latin typeface="Arial"/>
              <a:cs typeface="Arial"/>
            </a:endParaRPr>
          </a:p>
        </p:txBody>
      </p:sp>
      <p:sp>
        <p:nvSpPr>
          <p:cNvPr id="4" name="object 4"/>
          <p:cNvSpPr txBox="1"/>
          <p:nvPr/>
        </p:nvSpPr>
        <p:spPr>
          <a:xfrm>
            <a:off x="6770369" y="2814573"/>
            <a:ext cx="5010785" cy="1122680"/>
          </a:xfrm>
          <a:prstGeom prst="rect">
            <a:avLst/>
          </a:prstGeom>
        </p:spPr>
        <p:txBody>
          <a:bodyPr vert="horz" wrap="square" lIns="0" tIns="12700" rIns="0" bIns="0" rtlCol="0">
            <a:spAutoFit/>
          </a:bodyPr>
          <a:lstStyle/>
          <a:p>
            <a:pPr marL="12700" marR="5080" indent="204470">
              <a:lnSpc>
                <a:spcPct val="100000"/>
              </a:lnSpc>
              <a:spcBef>
                <a:spcPts val="100"/>
              </a:spcBef>
              <a:tabLst>
                <a:tab pos="1006475" algn="l"/>
                <a:tab pos="2456815" algn="l"/>
              </a:tabLst>
            </a:pPr>
            <a:r>
              <a:rPr sz="3600" b="1" spc="-10" dirty="0">
                <a:latin typeface="Arial"/>
                <a:cs typeface="Arial"/>
              </a:rPr>
              <a:t>o</a:t>
            </a:r>
            <a:r>
              <a:rPr sz="3600" b="1" spc="-5" dirty="0">
                <a:latin typeface="Arial"/>
                <a:cs typeface="Arial"/>
              </a:rPr>
              <a:t>r</a:t>
            </a:r>
            <a:r>
              <a:rPr sz="3600" b="1" dirty="0">
                <a:latin typeface="Arial"/>
                <a:cs typeface="Arial"/>
              </a:rPr>
              <a:t>	</a:t>
            </a:r>
            <a:r>
              <a:rPr sz="3600" b="1" spc="-5" dirty="0">
                <a:latin typeface="Arial"/>
                <a:cs typeface="Arial"/>
              </a:rPr>
              <a:t>more</a:t>
            </a:r>
            <a:r>
              <a:rPr sz="3600" b="1" dirty="0">
                <a:latin typeface="Arial"/>
                <a:cs typeface="Arial"/>
              </a:rPr>
              <a:t>	</a:t>
            </a:r>
            <a:r>
              <a:rPr sz="3600" b="1" spc="-5" dirty="0">
                <a:latin typeface="Arial"/>
                <a:cs typeface="Arial"/>
              </a:rPr>
              <a:t>commands/  The</a:t>
            </a:r>
            <a:endParaRPr sz="3600">
              <a:latin typeface="Arial"/>
              <a:cs typeface="Arial"/>
            </a:endParaRPr>
          </a:p>
        </p:txBody>
      </p:sp>
      <p:sp>
        <p:nvSpPr>
          <p:cNvPr id="5" name="object 5"/>
          <p:cNvSpPr txBox="1"/>
          <p:nvPr/>
        </p:nvSpPr>
        <p:spPr>
          <a:xfrm>
            <a:off x="922274" y="2814573"/>
            <a:ext cx="2463800" cy="1671320"/>
          </a:xfrm>
          <a:prstGeom prst="rect">
            <a:avLst/>
          </a:prstGeom>
        </p:spPr>
        <p:txBody>
          <a:bodyPr vert="horz" wrap="square" lIns="0" tIns="12700" rIns="0" bIns="0" rtlCol="0">
            <a:spAutoFit/>
          </a:bodyPr>
          <a:lstStyle/>
          <a:p>
            <a:pPr marL="12700" marR="5080">
              <a:lnSpc>
                <a:spcPct val="100000"/>
              </a:lnSpc>
              <a:spcBef>
                <a:spcPts val="100"/>
              </a:spcBef>
            </a:pPr>
            <a:r>
              <a:rPr sz="3600" b="1" spc="-5" dirty="0">
                <a:latin typeface="Arial"/>
                <a:cs typeface="Arial"/>
              </a:rPr>
              <a:t>connection  programs/ </a:t>
            </a:r>
            <a:r>
              <a:rPr sz="3600" b="1" dirty="0">
                <a:latin typeface="Arial"/>
                <a:cs typeface="Arial"/>
              </a:rPr>
              <a:t> </a:t>
            </a:r>
            <a:r>
              <a:rPr sz="3600" b="1" spc="-5" dirty="0">
                <a:latin typeface="Arial"/>
                <a:cs typeface="Arial"/>
              </a:rPr>
              <a:t>programs</a:t>
            </a:r>
            <a:endParaRPr sz="3600">
              <a:latin typeface="Arial"/>
              <a:cs typeface="Arial"/>
            </a:endParaRPr>
          </a:p>
        </p:txBody>
      </p:sp>
      <p:sp>
        <p:nvSpPr>
          <p:cNvPr id="6" name="object 6"/>
          <p:cNvSpPr txBox="1"/>
          <p:nvPr/>
        </p:nvSpPr>
        <p:spPr>
          <a:xfrm>
            <a:off x="3371596" y="3363214"/>
            <a:ext cx="2812415" cy="1122680"/>
          </a:xfrm>
          <a:prstGeom prst="rect">
            <a:avLst/>
          </a:prstGeom>
        </p:spPr>
        <p:txBody>
          <a:bodyPr vert="horz" wrap="square" lIns="0" tIns="12700" rIns="0" bIns="0" rtlCol="0">
            <a:spAutoFit/>
          </a:bodyPr>
          <a:lstStyle/>
          <a:p>
            <a:pPr marL="12700" marR="5080" indent="398145">
              <a:lnSpc>
                <a:spcPct val="100000"/>
              </a:lnSpc>
              <a:spcBef>
                <a:spcPts val="100"/>
              </a:spcBef>
              <a:tabLst>
                <a:tab pos="1191260" algn="l"/>
                <a:tab pos="2090420" algn="l"/>
              </a:tabLst>
            </a:pPr>
            <a:r>
              <a:rPr sz="3600" b="1" spc="-5" dirty="0">
                <a:latin typeface="Arial"/>
                <a:cs typeface="Arial"/>
              </a:rPr>
              <a:t>processe</a:t>
            </a:r>
            <a:r>
              <a:rPr sz="3600" b="1" spc="-15" dirty="0">
                <a:latin typeface="Arial"/>
                <a:cs typeface="Arial"/>
              </a:rPr>
              <a:t>s</a:t>
            </a:r>
            <a:r>
              <a:rPr sz="3600" b="1" dirty="0">
                <a:latin typeface="Arial"/>
                <a:cs typeface="Arial"/>
              </a:rPr>
              <a:t>.  that	do	</a:t>
            </a:r>
            <a:r>
              <a:rPr sz="3600" b="1" spc="-5" dirty="0">
                <a:latin typeface="Arial"/>
                <a:cs typeface="Arial"/>
              </a:rPr>
              <a:t>the</a:t>
            </a:r>
            <a:endParaRPr sz="3600">
              <a:latin typeface="Arial"/>
              <a:cs typeface="Arial"/>
            </a:endParaRPr>
          </a:p>
        </p:txBody>
      </p:sp>
      <p:sp>
        <p:nvSpPr>
          <p:cNvPr id="7" name="object 7"/>
          <p:cNvSpPr txBox="1"/>
          <p:nvPr/>
        </p:nvSpPr>
        <p:spPr>
          <a:xfrm>
            <a:off x="6477000" y="3911854"/>
            <a:ext cx="1498600"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further</a:t>
            </a:r>
            <a:endParaRPr sz="3600">
              <a:latin typeface="Arial"/>
              <a:cs typeface="Arial"/>
            </a:endParaRPr>
          </a:p>
        </p:txBody>
      </p:sp>
      <p:sp>
        <p:nvSpPr>
          <p:cNvPr id="8" name="object 8"/>
          <p:cNvSpPr txBox="1"/>
          <p:nvPr/>
        </p:nvSpPr>
        <p:spPr>
          <a:xfrm>
            <a:off x="8195309" y="3363214"/>
            <a:ext cx="3585210" cy="1122680"/>
          </a:xfrm>
          <a:prstGeom prst="rect">
            <a:avLst/>
          </a:prstGeom>
        </p:spPr>
        <p:txBody>
          <a:bodyPr vert="horz" wrap="square" lIns="0" tIns="12700" rIns="0" bIns="0" rtlCol="0">
            <a:spAutoFit/>
          </a:bodyPr>
          <a:lstStyle/>
          <a:p>
            <a:pPr marL="106680" marR="5080" indent="-94615">
              <a:lnSpc>
                <a:spcPct val="100000"/>
              </a:lnSpc>
              <a:spcBef>
                <a:spcPts val="100"/>
              </a:spcBef>
              <a:tabLst>
                <a:tab pos="2783840" algn="l"/>
                <a:tab pos="2885440" algn="l"/>
              </a:tabLst>
            </a:pPr>
            <a:r>
              <a:rPr sz="3600" b="1" spc="-5" dirty="0">
                <a:latin typeface="Arial"/>
                <a:cs typeface="Arial"/>
              </a:rPr>
              <a:t>command	line  proces</a:t>
            </a:r>
            <a:r>
              <a:rPr sz="3600" b="1" spc="-20" dirty="0">
                <a:latin typeface="Arial"/>
                <a:cs typeface="Arial"/>
              </a:rPr>
              <a:t>s</a:t>
            </a:r>
            <a:r>
              <a:rPr sz="3600" b="1" dirty="0">
                <a:latin typeface="Arial"/>
                <a:cs typeface="Arial"/>
              </a:rPr>
              <a:t>ing		</a:t>
            </a:r>
            <a:r>
              <a:rPr sz="3600" b="1" spc="-5" dirty="0">
                <a:latin typeface="Arial"/>
                <a:cs typeface="Arial"/>
              </a:rPr>
              <a:t>are</a:t>
            </a:r>
            <a:endParaRPr sz="3600">
              <a:latin typeface="Arial"/>
              <a:cs typeface="Arial"/>
            </a:endParaRPr>
          </a:p>
        </p:txBody>
      </p:sp>
      <p:sp>
        <p:nvSpPr>
          <p:cNvPr id="9" name="object 9"/>
          <p:cNvSpPr txBox="1"/>
          <p:nvPr/>
        </p:nvSpPr>
        <p:spPr>
          <a:xfrm>
            <a:off x="922274" y="4460747"/>
            <a:ext cx="4446905"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referred</a:t>
            </a:r>
            <a:r>
              <a:rPr sz="3600" b="1" spc="-25" dirty="0">
                <a:latin typeface="Arial"/>
                <a:cs typeface="Arial"/>
              </a:rPr>
              <a:t> </a:t>
            </a:r>
            <a:r>
              <a:rPr sz="3600" b="1" dirty="0">
                <a:latin typeface="Arial"/>
                <a:cs typeface="Arial"/>
              </a:rPr>
              <a:t>to</a:t>
            </a:r>
            <a:r>
              <a:rPr sz="3600" b="1" spc="-15" dirty="0">
                <a:latin typeface="Arial"/>
                <a:cs typeface="Arial"/>
              </a:rPr>
              <a:t> </a:t>
            </a:r>
            <a:r>
              <a:rPr sz="3600" b="1" spc="-5" dirty="0">
                <a:latin typeface="Arial"/>
                <a:cs typeface="Arial"/>
              </a:rPr>
              <a:t>as</a:t>
            </a:r>
            <a:r>
              <a:rPr sz="3600" b="1" spc="-25" dirty="0">
                <a:latin typeface="Arial"/>
                <a:cs typeface="Arial"/>
              </a:rPr>
              <a:t> </a:t>
            </a:r>
            <a:r>
              <a:rPr sz="3600" b="1" dirty="0">
                <a:latin typeface="Arial"/>
                <a:cs typeface="Arial"/>
              </a:rPr>
              <a:t>filters.</a:t>
            </a:r>
            <a:endParaRPr sz="36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645" y="71120"/>
            <a:ext cx="6021705" cy="574040"/>
          </a:xfrm>
          <a:prstGeom prst="rect">
            <a:avLst/>
          </a:prstGeom>
        </p:spPr>
        <p:txBody>
          <a:bodyPr vert="horz" wrap="square" lIns="0" tIns="12700" rIns="0" bIns="0" rtlCol="0">
            <a:spAutoFit/>
          </a:bodyPr>
          <a:lstStyle/>
          <a:p>
            <a:pPr marL="464820" indent="-452755">
              <a:lnSpc>
                <a:spcPct val="100000"/>
              </a:lnSpc>
              <a:spcBef>
                <a:spcPts val="100"/>
              </a:spcBef>
              <a:buClr>
                <a:srgbClr val="D16248"/>
              </a:buClr>
              <a:buSzPct val="68055"/>
              <a:buFont typeface="Wingdings"/>
              <a:buChar char=""/>
              <a:tabLst>
                <a:tab pos="464820" algn="l"/>
                <a:tab pos="465455" algn="l"/>
                <a:tab pos="1864995" algn="l"/>
                <a:tab pos="3570604" algn="l"/>
              </a:tabLst>
            </a:pPr>
            <a:r>
              <a:rPr sz="3600" b="1" dirty="0">
                <a:latin typeface="Arial"/>
                <a:cs typeface="Arial"/>
              </a:rPr>
              <a:t>This	</a:t>
            </a:r>
            <a:r>
              <a:rPr sz="3600" b="1" spc="-5" dirty="0">
                <a:latin typeface="Arial"/>
                <a:cs typeface="Arial"/>
              </a:rPr>
              <a:t>direct	connection</a:t>
            </a:r>
            <a:endParaRPr sz="3600">
              <a:latin typeface="Arial"/>
              <a:cs typeface="Arial"/>
            </a:endParaRPr>
          </a:p>
        </p:txBody>
      </p:sp>
      <p:sp>
        <p:nvSpPr>
          <p:cNvPr id="3" name="object 3"/>
          <p:cNvSpPr txBox="1"/>
          <p:nvPr/>
        </p:nvSpPr>
        <p:spPr>
          <a:xfrm>
            <a:off x="6925818" y="71120"/>
            <a:ext cx="1854835"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between</a:t>
            </a:r>
            <a:endParaRPr sz="3600">
              <a:latin typeface="Arial"/>
              <a:cs typeface="Arial"/>
            </a:endParaRPr>
          </a:p>
        </p:txBody>
      </p:sp>
      <p:sp>
        <p:nvSpPr>
          <p:cNvPr id="4" name="object 4"/>
          <p:cNvSpPr txBox="1"/>
          <p:nvPr/>
        </p:nvSpPr>
        <p:spPr>
          <a:xfrm>
            <a:off x="9214357" y="71120"/>
            <a:ext cx="2566035"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commands/</a:t>
            </a:r>
            <a:endParaRPr sz="3600">
              <a:latin typeface="Arial"/>
              <a:cs typeface="Arial"/>
            </a:endParaRPr>
          </a:p>
        </p:txBody>
      </p:sp>
      <p:sp>
        <p:nvSpPr>
          <p:cNvPr id="5" name="object 5"/>
          <p:cNvSpPr txBox="1"/>
          <p:nvPr/>
        </p:nvSpPr>
        <p:spPr>
          <a:xfrm>
            <a:off x="922274" y="619759"/>
            <a:ext cx="4874895" cy="574040"/>
          </a:xfrm>
          <a:prstGeom prst="rect">
            <a:avLst/>
          </a:prstGeom>
        </p:spPr>
        <p:txBody>
          <a:bodyPr vert="horz" wrap="square" lIns="0" tIns="12700" rIns="0" bIns="0" rtlCol="0">
            <a:spAutoFit/>
          </a:bodyPr>
          <a:lstStyle/>
          <a:p>
            <a:pPr marL="12700">
              <a:lnSpc>
                <a:spcPct val="100000"/>
              </a:lnSpc>
              <a:spcBef>
                <a:spcPts val="100"/>
              </a:spcBef>
              <a:tabLst>
                <a:tab pos="2600960" algn="l"/>
              </a:tabLst>
            </a:pPr>
            <a:r>
              <a:rPr sz="3600" b="1" spc="-5" dirty="0">
                <a:latin typeface="Arial"/>
                <a:cs typeface="Arial"/>
              </a:rPr>
              <a:t>programs/	processes</a:t>
            </a:r>
            <a:endParaRPr sz="3600" dirty="0">
              <a:latin typeface="Arial"/>
              <a:cs typeface="Arial"/>
            </a:endParaRPr>
          </a:p>
        </p:txBody>
      </p:sp>
      <p:sp>
        <p:nvSpPr>
          <p:cNvPr id="6" name="object 6"/>
          <p:cNvSpPr txBox="1"/>
          <p:nvPr/>
        </p:nvSpPr>
        <p:spPr>
          <a:xfrm>
            <a:off x="6124194" y="619759"/>
            <a:ext cx="1423035"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allows</a:t>
            </a:r>
            <a:endParaRPr sz="3600" dirty="0">
              <a:latin typeface="Arial"/>
              <a:cs typeface="Arial"/>
            </a:endParaRPr>
          </a:p>
        </p:txBody>
      </p:sp>
      <p:sp>
        <p:nvSpPr>
          <p:cNvPr id="7" name="object 7"/>
          <p:cNvSpPr txBox="1"/>
          <p:nvPr/>
        </p:nvSpPr>
        <p:spPr>
          <a:xfrm>
            <a:off x="7874507" y="619759"/>
            <a:ext cx="1117600"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them</a:t>
            </a:r>
            <a:endParaRPr sz="3600">
              <a:latin typeface="Arial"/>
              <a:cs typeface="Arial"/>
            </a:endParaRPr>
          </a:p>
        </p:txBody>
      </p:sp>
      <p:sp>
        <p:nvSpPr>
          <p:cNvPr id="8" name="object 8"/>
          <p:cNvSpPr txBox="1"/>
          <p:nvPr/>
        </p:nvSpPr>
        <p:spPr>
          <a:xfrm>
            <a:off x="9318752" y="619759"/>
            <a:ext cx="2461895" cy="574040"/>
          </a:xfrm>
          <a:prstGeom prst="rect">
            <a:avLst/>
          </a:prstGeom>
        </p:spPr>
        <p:txBody>
          <a:bodyPr vert="horz" wrap="square" lIns="0" tIns="12700" rIns="0" bIns="0" rtlCol="0">
            <a:spAutoFit/>
          </a:bodyPr>
          <a:lstStyle/>
          <a:p>
            <a:pPr marL="12700">
              <a:lnSpc>
                <a:spcPct val="100000"/>
              </a:lnSpc>
              <a:spcBef>
                <a:spcPts val="100"/>
              </a:spcBef>
              <a:tabLst>
                <a:tab pos="796925" algn="l"/>
              </a:tabLst>
            </a:pPr>
            <a:r>
              <a:rPr sz="3600" b="1" dirty="0">
                <a:latin typeface="Arial"/>
                <a:cs typeface="Arial"/>
              </a:rPr>
              <a:t>to	</a:t>
            </a:r>
            <a:r>
              <a:rPr sz="3600" b="1" spc="-5" dirty="0">
                <a:latin typeface="Arial"/>
                <a:cs typeface="Arial"/>
              </a:rPr>
              <a:t>operate</a:t>
            </a:r>
            <a:endParaRPr sz="3600">
              <a:latin typeface="Arial"/>
              <a:cs typeface="Arial"/>
            </a:endParaRPr>
          </a:p>
        </p:txBody>
      </p:sp>
      <p:sp>
        <p:nvSpPr>
          <p:cNvPr id="9" name="object 9"/>
          <p:cNvSpPr txBox="1"/>
          <p:nvPr/>
        </p:nvSpPr>
        <p:spPr>
          <a:xfrm>
            <a:off x="6316979" y="1168400"/>
            <a:ext cx="1677035"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permits</a:t>
            </a:r>
            <a:endParaRPr sz="3600">
              <a:latin typeface="Arial"/>
              <a:cs typeface="Arial"/>
            </a:endParaRPr>
          </a:p>
        </p:txBody>
      </p:sp>
      <p:sp>
        <p:nvSpPr>
          <p:cNvPr id="10" name="object 10"/>
          <p:cNvSpPr txBox="1"/>
          <p:nvPr/>
        </p:nvSpPr>
        <p:spPr>
          <a:xfrm>
            <a:off x="8594597" y="1168400"/>
            <a:ext cx="3185795" cy="574040"/>
          </a:xfrm>
          <a:prstGeom prst="rect">
            <a:avLst/>
          </a:prstGeom>
        </p:spPr>
        <p:txBody>
          <a:bodyPr vert="horz" wrap="square" lIns="0" tIns="12700" rIns="0" bIns="0" rtlCol="0">
            <a:spAutoFit/>
          </a:bodyPr>
          <a:lstStyle/>
          <a:p>
            <a:pPr marL="12700">
              <a:lnSpc>
                <a:spcPct val="100000"/>
              </a:lnSpc>
              <a:spcBef>
                <a:spcPts val="100"/>
              </a:spcBef>
              <a:tabLst>
                <a:tab pos="1579245" algn="l"/>
                <a:tab pos="2638425" algn="l"/>
              </a:tabLst>
            </a:pPr>
            <a:r>
              <a:rPr sz="3600" b="1" spc="-5" dirty="0">
                <a:latin typeface="Arial"/>
                <a:cs typeface="Arial"/>
              </a:rPr>
              <a:t>data	to	be</a:t>
            </a:r>
            <a:endParaRPr sz="3600" dirty="0">
              <a:latin typeface="Arial"/>
              <a:cs typeface="Arial"/>
            </a:endParaRPr>
          </a:p>
        </p:txBody>
      </p:sp>
      <p:sp>
        <p:nvSpPr>
          <p:cNvPr id="11" name="object 11"/>
          <p:cNvSpPr txBox="1"/>
          <p:nvPr/>
        </p:nvSpPr>
        <p:spPr>
          <a:xfrm>
            <a:off x="922274" y="1168400"/>
            <a:ext cx="6040120" cy="1123315"/>
          </a:xfrm>
          <a:prstGeom prst="rect">
            <a:avLst/>
          </a:prstGeom>
        </p:spPr>
        <p:txBody>
          <a:bodyPr vert="horz" wrap="square" lIns="0" tIns="12700" rIns="0" bIns="0" rtlCol="0">
            <a:spAutoFit/>
          </a:bodyPr>
          <a:lstStyle/>
          <a:p>
            <a:pPr marL="12700" marR="5080">
              <a:lnSpc>
                <a:spcPct val="100000"/>
              </a:lnSpc>
              <a:spcBef>
                <a:spcPts val="100"/>
              </a:spcBef>
              <a:tabLst>
                <a:tab pos="2765425" algn="l"/>
                <a:tab pos="3966845" algn="l"/>
                <a:tab pos="4934585" algn="l"/>
              </a:tabLst>
            </a:pPr>
            <a:r>
              <a:rPr sz="3600" b="1" spc="-5" dirty="0">
                <a:latin typeface="Arial"/>
                <a:cs typeface="Arial"/>
              </a:rPr>
              <a:t>simultaneously	</a:t>
            </a:r>
            <a:r>
              <a:rPr sz="3600" b="1" dirty="0">
                <a:latin typeface="Arial"/>
                <a:cs typeface="Arial"/>
              </a:rPr>
              <a:t>and </a:t>
            </a:r>
            <a:r>
              <a:rPr sz="3600" b="1" spc="5" dirty="0">
                <a:latin typeface="Arial"/>
                <a:cs typeface="Arial"/>
              </a:rPr>
              <a:t> </a:t>
            </a:r>
            <a:r>
              <a:rPr sz="3600" b="1" spc="-5" dirty="0">
                <a:latin typeface="Arial"/>
                <a:cs typeface="Arial"/>
              </a:rPr>
              <a:t>transferred</a:t>
            </a:r>
            <a:r>
              <a:rPr sz="3600" b="1" dirty="0">
                <a:latin typeface="Arial"/>
                <a:cs typeface="Arial"/>
              </a:rPr>
              <a:t>	</a:t>
            </a:r>
            <a:r>
              <a:rPr sz="3600" b="1" spc="-5" dirty="0">
                <a:latin typeface="Arial"/>
                <a:cs typeface="Arial"/>
              </a:rPr>
              <a:t>between</a:t>
            </a:r>
            <a:r>
              <a:rPr sz="3600" b="1" dirty="0">
                <a:latin typeface="Arial"/>
                <a:cs typeface="Arial"/>
              </a:rPr>
              <a:t>	</a:t>
            </a:r>
            <a:r>
              <a:rPr sz="3600" b="1" spc="-5" dirty="0">
                <a:latin typeface="Arial"/>
                <a:cs typeface="Arial"/>
              </a:rPr>
              <a:t>them</a:t>
            </a:r>
            <a:endParaRPr sz="3600" dirty="0">
              <a:latin typeface="Arial"/>
              <a:cs typeface="Arial"/>
            </a:endParaRPr>
          </a:p>
        </p:txBody>
      </p:sp>
      <p:sp>
        <p:nvSpPr>
          <p:cNvPr id="12" name="object 12"/>
          <p:cNvSpPr txBox="1"/>
          <p:nvPr/>
        </p:nvSpPr>
        <p:spPr>
          <a:xfrm>
            <a:off x="7275576" y="1717294"/>
            <a:ext cx="4505325" cy="574040"/>
          </a:xfrm>
          <a:prstGeom prst="rect">
            <a:avLst/>
          </a:prstGeom>
        </p:spPr>
        <p:txBody>
          <a:bodyPr vert="horz" wrap="square" lIns="0" tIns="12700" rIns="0" bIns="0" rtlCol="0">
            <a:spAutoFit/>
          </a:bodyPr>
          <a:lstStyle/>
          <a:p>
            <a:pPr marL="12700">
              <a:lnSpc>
                <a:spcPct val="100000"/>
              </a:lnSpc>
              <a:spcBef>
                <a:spcPts val="100"/>
              </a:spcBef>
              <a:tabLst>
                <a:tab pos="3195955" algn="l"/>
              </a:tabLst>
            </a:pPr>
            <a:r>
              <a:rPr sz="3600" b="1" spc="-5" dirty="0">
                <a:latin typeface="Arial"/>
                <a:cs typeface="Arial"/>
              </a:rPr>
              <a:t>continuously	rather</a:t>
            </a:r>
            <a:endParaRPr sz="3600">
              <a:latin typeface="Arial"/>
              <a:cs typeface="Arial"/>
            </a:endParaRPr>
          </a:p>
        </p:txBody>
      </p:sp>
      <p:sp>
        <p:nvSpPr>
          <p:cNvPr id="13" name="object 13"/>
          <p:cNvSpPr txBox="1"/>
          <p:nvPr/>
        </p:nvSpPr>
        <p:spPr>
          <a:xfrm>
            <a:off x="922274" y="2265934"/>
            <a:ext cx="10857230" cy="2219960"/>
          </a:xfrm>
          <a:prstGeom prst="rect">
            <a:avLst/>
          </a:prstGeom>
        </p:spPr>
        <p:txBody>
          <a:bodyPr vert="horz" wrap="square" lIns="0" tIns="12700" rIns="0" bIns="0" rtlCol="0">
            <a:spAutoFit/>
          </a:bodyPr>
          <a:lstStyle/>
          <a:p>
            <a:pPr marL="12700" marR="5080" algn="just">
              <a:lnSpc>
                <a:spcPct val="100000"/>
              </a:lnSpc>
              <a:spcBef>
                <a:spcPts val="100"/>
              </a:spcBef>
            </a:pPr>
            <a:r>
              <a:rPr sz="3600" b="1" spc="-5" dirty="0">
                <a:latin typeface="Arial"/>
                <a:cs typeface="Arial"/>
              </a:rPr>
              <a:t>than</a:t>
            </a:r>
            <a:r>
              <a:rPr sz="3600" b="1" dirty="0">
                <a:latin typeface="Arial"/>
                <a:cs typeface="Arial"/>
              </a:rPr>
              <a:t> </a:t>
            </a:r>
            <a:r>
              <a:rPr sz="3600" b="1" spc="-5" dirty="0">
                <a:latin typeface="Arial"/>
                <a:cs typeface="Arial"/>
              </a:rPr>
              <a:t>having</a:t>
            </a:r>
            <a:r>
              <a:rPr sz="3600" b="1" dirty="0">
                <a:latin typeface="Arial"/>
                <a:cs typeface="Arial"/>
              </a:rPr>
              <a:t> </a:t>
            </a:r>
            <a:r>
              <a:rPr sz="3600" b="1" spc="-5" dirty="0">
                <a:latin typeface="Arial"/>
                <a:cs typeface="Arial"/>
              </a:rPr>
              <a:t>to</a:t>
            </a:r>
            <a:r>
              <a:rPr sz="3600" b="1" dirty="0">
                <a:latin typeface="Arial"/>
                <a:cs typeface="Arial"/>
              </a:rPr>
              <a:t> </a:t>
            </a:r>
            <a:r>
              <a:rPr sz="3600" b="1" spc="-5" dirty="0">
                <a:latin typeface="Arial"/>
                <a:cs typeface="Arial"/>
              </a:rPr>
              <a:t>pass</a:t>
            </a:r>
            <a:r>
              <a:rPr sz="3600" b="1" dirty="0">
                <a:latin typeface="Arial"/>
                <a:cs typeface="Arial"/>
              </a:rPr>
              <a:t> it</a:t>
            </a:r>
            <a:r>
              <a:rPr sz="3600" b="1" spc="5" dirty="0">
                <a:latin typeface="Arial"/>
                <a:cs typeface="Arial"/>
              </a:rPr>
              <a:t> </a:t>
            </a:r>
            <a:r>
              <a:rPr sz="3600" b="1" dirty="0">
                <a:latin typeface="Arial"/>
                <a:cs typeface="Arial"/>
              </a:rPr>
              <a:t>through</a:t>
            </a:r>
            <a:r>
              <a:rPr sz="3600" b="1" spc="5" dirty="0">
                <a:latin typeface="Arial"/>
                <a:cs typeface="Arial"/>
              </a:rPr>
              <a:t> </a:t>
            </a:r>
            <a:r>
              <a:rPr sz="3600" b="1" spc="-5" dirty="0">
                <a:latin typeface="Arial"/>
                <a:cs typeface="Arial"/>
              </a:rPr>
              <a:t>temporary</a:t>
            </a:r>
            <a:r>
              <a:rPr sz="3600" b="1" spc="990" dirty="0">
                <a:latin typeface="Arial"/>
                <a:cs typeface="Arial"/>
              </a:rPr>
              <a:t> </a:t>
            </a:r>
            <a:r>
              <a:rPr sz="3600" b="1" spc="-5" dirty="0">
                <a:latin typeface="Arial"/>
                <a:cs typeface="Arial"/>
              </a:rPr>
              <a:t>text </a:t>
            </a:r>
            <a:r>
              <a:rPr sz="3600" b="1" spc="-990" dirty="0">
                <a:latin typeface="Arial"/>
                <a:cs typeface="Arial"/>
              </a:rPr>
              <a:t> </a:t>
            </a:r>
            <a:r>
              <a:rPr sz="3600" b="1" spc="-5" dirty="0">
                <a:latin typeface="Arial"/>
                <a:cs typeface="Arial"/>
              </a:rPr>
              <a:t>files</a:t>
            </a:r>
            <a:r>
              <a:rPr sz="3600" b="1" spc="990" dirty="0">
                <a:latin typeface="Arial"/>
                <a:cs typeface="Arial"/>
              </a:rPr>
              <a:t> </a:t>
            </a:r>
            <a:r>
              <a:rPr sz="3600" b="1" spc="994" dirty="0">
                <a:latin typeface="Arial"/>
                <a:cs typeface="Arial"/>
              </a:rPr>
              <a:t> </a:t>
            </a:r>
            <a:r>
              <a:rPr sz="3600" b="1" spc="-5" dirty="0">
                <a:latin typeface="Arial"/>
                <a:cs typeface="Arial"/>
              </a:rPr>
              <a:t>or</a:t>
            </a:r>
            <a:r>
              <a:rPr sz="3600" b="1" spc="990" dirty="0">
                <a:latin typeface="Arial"/>
                <a:cs typeface="Arial"/>
              </a:rPr>
              <a:t> </a:t>
            </a:r>
            <a:r>
              <a:rPr sz="3600" b="1" spc="994" dirty="0">
                <a:latin typeface="Arial"/>
                <a:cs typeface="Arial"/>
              </a:rPr>
              <a:t> </a:t>
            </a:r>
            <a:r>
              <a:rPr sz="3600" b="1" dirty="0">
                <a:latin typeface="Arial"/>
                <a:cs typeface="Arial"/>
              </a:rPr>
              <a:t>through   </a:t>
            </a:r>
            <a:r>
              <a:rPr sz="3600" b="1" spc="5" dirty="0">
                <a:latin typeface="Arial"/>
                <a:cs typeface="Arial"/>
              </a:rPr>
              <a:t> </a:t>
            </a:r>
            <a:r>
              <a:rPr sz="3600" b="1" spc="-5" dirty="0">
                <a:latin typeface="Arial"/>
                <a:cs typeface="Arial"/>
              </a:rPr>
              <a:t>the</a:t>
            </a:r>
            <a:r>
              <a:rPr sz="3600" b="1" spc="1485" dirty="0">
                <a:latin typeface="Arial"/>
                <a:cs typeface="Arial"/>
              </a:rPr>
              <a:t>  </a:t>
            </a:r>
            <a:r>
              <a:rPr sz="3600" b="1" spc="-5" dirty="0">
                <a:latin typeface="Arial"/>
                <a:cs typeface="Arial"/>
              </a:rPr>
              <a:t>display</a:t>
            </a:r>
            <a:r>
              <a:rPr sz="3600" b="1" spc="1485" dirty="0">
                <a:latin typeface="Arial"/>
                <a:cs typeface="Arial"/>
              </a:rPr>
              <a:t> </a:t>
            </a:r>
            <a:r>
              <a:rPr sz="3600" b="1" spc="1490" dirty="0">
                <a:latin typeface="Arial"/>
                <a:cs typeface="Arial"/>
              </a:rPr>
              <a:t> </a:t>
            </a:r>
            <a:r>
              <a:rPr sz="3600" b="1" spc="-5" dirty="0">
                <a:latin typeface="Arial"/>
                <a:cs typeface="Arial"/>
              </a:rPr>
              <a:t>screen. </a:t>
            </a:r>
            <a:r>
              <a:rPr sz="3600" b="1" dirty="0">
                <a:latin typeface="Arial"/>
                <a:cs typeface="Arial"/>
              </a:rPr>
              <a:t> </a:t>
            </a:r>
            <a:r>
              <a:rPr sz="3600" b="1" spc="-5" dirty="0">
                <a:latin typeface="Arial"/>
                <a:cs typeface="Arial"/>
              </a:rPr>
              <a:t>Pipes are </a:t>
            </a:r>
            <a:r>
              <a:rPr sz="3600" b="1" dirty="0">
                <a:latin typeface="Arial"/>
                <a:cs typeface="Arial"/>
              </a:rPr>
              <a:t>unidirectional </a:t>
            </a:r>
            <a:r>
              <a:rPr sz="3600" b="1" spc="-5" dirty="0">
                <a:latin typeface="Arial"/>
                <a:cs typeface="Arial"/>
              </a:rPr>
              <a:t>i.e data flows from left </a:t>
            </a:r>
            <a:r>
              <a:rPr sz="3600" b="1" dirty="0">
                <a:latin typeface="Arial"/>
                <a:cs typeface="Arial"/>
              </a:rPr>
              <a:t>to </a:t>
            </a:r>
            <a:r>
              <a:rPr sz="3600" b="1" spc="5" dirty="0">
                <a:latin typeface="Arial"/>
                <a:cs typeface="Arial"/>
              </a:rPr>
              <a:t> </a:t>
            </a:r>
            <a:r>
              <a:rPr sz="3600" b="1" dirty="0">
                <a:latin typeface="Arial"/>
                <a:cs typeface="Arial"/>
              </a:rPr>
              <a:t>right</a:t>
            </a:r>
            <a:r>
              <a:rPr sz="3600" b="1" spc="-5" dirty="0">
                <a:latin typeface="Arial"/>
                <a:cs typeface="Arial"/>
              </a:rPr>
              <a:t> </a:t>
            </a:r>
            <a:r>
              <a:rPr sz="3600" b="1" dirty="0">
                <a:latin typeface="Arial"/>
                <a:cs typeface="Arial"/>
              </a:rPr>
              <a:t>through </a:t>
            </a:r>
            <a:r>
              <a:rPr sz="3600" b="1" spc="-5" dirty="0">
                <a:latin typeface="Arial"/>
                <a:cs typeface="Arial"/>
              </a:rPr>
              <a:t>the</a:t>
            </a:r>
            <a:r>
              <a:rPr sz="3600" b="1" dirty="0">
                <a:latin typeface="Arial"/>
                <a:cs typeface="Arial"/>
              </a:rPr>
              <a:t> pipeline.</a:t>
            </a:r>
            <a:endParaRPr sz="36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Example:</a:t>
            </a:r>
          </a:p>
        </p:txBody>
      </p:sp>
      <p:sp>
        <p:nvSpPr>
          <p:cNvPr id="3" name="object 3"/>
          <p:cNvSpPr txBox="1">
            <a:spLocks noGrp="1"/>
          </p:cNvSpPr>
          <p:nvPr>
            <p:ph type="body" idx="1"/>
          </p:nvPr>
        </p:nvSpPr>
        <p:spPr>
          <a:prstGeom prst="rect">
            <a:avLst/>
          </a:prstGeom>
        </p:spPr>
        <p:txBody>
          <a:bodyPr vert="horz" wrap="square" lIns="0" tIns="62865" rIns="0" bIns="0" rtlCol="0">
            <a:spAutoFit/>
          </a:bodyPr>
          <a:lstStyle/>
          <a:p>
            <a:pPr marL="12700">
              <a:lnSpc>
                <a:spcPct val="100000"/>
              </a:lnSpc>
              <a:spcBef>
                <a:spcPts val="495"/>
              </a:spcBef>
              <a:tabLst>
                <a:tab pos="840740" algn="l"/>
              </a:tabLst>
            </a:pPr>
            <a:r>
              <a:rPr dirty="0"/>
              <a:t>1.	Listing</a:t>
            </a:r>
            <a:r>
              <a:rPr spc="-15" dirty="0"/>
              <a:t> </a:t>
            </a:r>
            <a:r>
              <a:rPr dirty="0"/>
              <a:t>all</a:t>
            </a:r>
            <a:r>
              <a:rPr spc="10" dirty="0"/>
              <a:t> </a:t>
            </a:r>
            <a:r>
              <a:rPr dirty="0"/>
              <a:t>files and</a:t>
            </a:r>
            <a:r>
              <a:rPr spc="-10" dirty="0"/>
              <a:t> </a:t>
            </a:r>
            <a:r>
              <a:rPr spc="-5" dirty="0"/>
              <a:t>directories </a:t>
            </a:r>
            <a:r>
              <a:rPr dirty="0"/>
              <a:t>and</a:t>
            </a:r>
            <a:r>
              <a:rPr spc="-10" dirty="0"/>
              <a:t> </a:t>
            </a:r>
            <a:r>
              <a:rPr dirty="0"/>
              <a:t>give</a:t>
            </a:r>
            <a:r>
              <a:rPr spc="-5" dirty="0"/>
              <a:t> </a:t>
            </a:r>
            <a:r>
              <a:rPr dirty="0"/>
              <a:t>it</a:t>
            </a:r>
            <a:r>
              <a:rPr spc="10" dirty="0"/>
              <a:t> </a:t>
            </a:r>
            <a:r>
              <a:rPr dirty="0"/>
              <a:t>as</a:t>
            </a:r>
            <a:r>
              <a:rPr spc="-5" dirty="0"/>
              <a:t> </a:t>
            </a:r>
            <a:r>
              <a:rPr dirty="0"/>
              <a:t>input to</a:t>
            </a:r>
            <a:r>
              <a:rPr spc="5" dirty="0"/>
              <a:t> </a:t>
            </a:r>
            <a:r>
              <a:rPr dirty="0"/>
              <a:t>more command.</a:t>
            </a:r>
          </a:p>
          <a:p>
            <a:pPr marL="290830" indent="-278130">
              <a:lnSpc>
                <a:spcPct val="100000"/>
              </a:lnSpc>
              <a:spcBef>
                <a:spcPts val="395"/>
              </a:spcBef>
              <a:buClr>
                <a:srgbClr val="D16248"/>
              </a:buClr>
              <a:buSzPct val="68000"/>
              <a:buFont typeface="Wingdings"/>
              <a:buChar char=""/>
              <a:tabLst>
                <a:tab pos="290830" algn="l"/>
              </a:tabLst>
            </a:pPr>
            <a:r>
              <a:rPr dirty="0"/>
              <a:t>$</a:t>
            </a:r>
            <a:r>
              <a:rPr spc="-20" dirty="0"/>
              <a:t> </a:t>
            </a:r>
            <a:r>
              <a:rPr dirty="0"/>
              <a:t>ls</a:t>
            </a:r>
            <a:r>
              <a:rPr spc="-10" dirty="0"/>
              <a:t> </a:t>
            </a:r>
            <a:r>
              <a:rPr dirty="0"/>
              <a:t>-l</a:t>
            </a:r>
            <a:r>
              <a:rPr spc="-20" dirty="0"/>
              <a:t> </a:t>
            </a:r>
            <a:r>
              <a:rPr dirty="0"/>
              <a:t>|</a:t>
            </a:r>
            <a:r>
              <a:rPr spc="-10" dirty="0"/>
              <a:t> </a:t>
            </a:r>
            <a:r>
              <a:rPr dirty="0"/>
              <a:t>more</a:t>
            </a:r>
          </a:p>
          <a:p>
            <a:pPr marL="12700">
              <a:lnSpc>
                <a:spcPct val="100000"/>
              </a:lnSpc>
              <a:spcBef>
                <a:spcPts val="1470"/>
              </a:spcBef>
            </a:pPr>
            <a:r>
              <a:rPr dirty="0"/>
              <a:t>Output:</a:t>
            </a:r>
          </a:p>
        </p:txBody>
      </p:sp>
      <p:pic>
        <p:nvPicPr>
          <p:cNvPr id="4" name="object 4"/>
          <p:cNvPicPr/>
          <p:nvPr/>
        </p:nvPicPr>
        <p:blipFill>
          <a:blip r:embed="rId2" cstate="print"/>
          <a:stretch>
            <a:fillRect/>
          </a:stretch>
        </p:blipFill>
        <p:spPr>
          <a:xfrm>
            <a:off x="709422" y="223992"/>
            <a:ext cx="2039112" cy="476285"/>
          </a:xfrm>
          <a:prstGeom prst="rect">
            <a:avLst/>
          </a:prstGeom>
        </p:spPr>
      </p:pic>
      <p:pic>
        <p:nvPicPr>
          <p:cNvPr id="5" name="object 5"/>
          <p:cNvPicPr/>
          <p:nvPr/>
        </p:nvPicPr>
        <p:blipFill>
          <a:blip r:embed="rId3" cstate="print"/>
          <a:stretch>
            <a:fillRect/>
          </a:stretch>
        </p:blipFill>
        <p:spPr>
          <a:xfrm>
            <a:off x="2369439" y="2337727"/>
            <a:ext cx="8458200" cy="397598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645" y="74167"/>
            <a:ext cx="11311255" cy="5827395"/>
          </a:xfrm>
          <a:prstGeom prst="rect">
            <a:avLst/>
          </a:prstGeom>
        </p:spPr>
        <p:txBody>
          <a:bodyPr vert="horz" wrap="square" lIns="0" tIns="12700" rIns="0" bIns="0" rtlCol="0">
            <a:spAutoFit/>
          </a:bodyPr>
          <a:lstStyle/>
          <a:p>
            <a:pPr marL="12700" marR="5080" algn="just">
              <a:lnSpc>
                <a:spcPct val="100000"/>
              </a:lnSpc>
              <a:spcBef>
                <a:spcPts val="100"/>
              </a:spcBef>
            </a:pPr>
            <a:r>
              <a:rPr sz="2800" b="1" spc="-5" dirty="0">
                <a:latin typeface="Arial"/>
                <a:cs typeface="Arial"/>
              </a:rPr>
              <a:t>The </a:t>
            </a:r>
            <a:r>
              <a:rPr sz="2800" b="1" dirty="0">
                <a:latin typeface="Arial"/>
                <a:cs typeface="Arial"/>
              </a:rPr>
              <a:t>more command takes the output </a:t>
            </a:r>
            <a:r>
              <a:rPr sz="2800" b="1" spc="-5" dirty="0">
                <a:latin typeface="Arial"/>
                <a:cs typeface="Arial"/>
              </a:rPr>
              <a:t>of </a:t>
            </a:r>
            <a:r>
              <a:rPr sz="2800" b="1" dirty="0">
                <a:latin typeface="Arial"/>
                <a:cs typeface="Arial"/>
              </a:rPr>
              <a:t>$ ls -l as its </a:t>
            </a:r>
            <a:r>
              <a:rPr sz="2800" b="1" spc="-5" dirty="0">
                <a:latin typeface="Arial"/>
                <a:cs typeface="Arial"/>
              </a:rPr>
              <a:t>input. The </a:t>
            </a:r>
            <a:r>
              <a:rPr sz="2800" b="1" dirty="0">
                <a:latin typeface="Arial"/>
                <a:cs typeface="Arial"/>
              </a:rPr>
              <a:t>net </a:t>
            </a:r>
            <a:r>
              <a:rPr sz="2800" b="1" spc="5" dirty="0">
                <a:latin typeface="Arial"/>
                <a:cs typeface="Arial"/>
              </a:rPr>
              <a:t> </a:t>
            </a:r>
            <a:r>
              <a:rPr sz="2800" b="1" dirty="0">
                <a:latin typeface="Arial"/>
                <a:cs typeface="Arial"/>
              </a:rPr>
              <a:t>effect </a:t>
            </a:r>
            <a:r>
              <a:rPr sz="2800" b="1" spc="-5" dirty="0">
                <a:latin typeface="Arial"/>
                <a:cs typeface="Arial"/>
              </a:rPr>
              <a:t>of </a:t>
            </a:r>
            <a:r>
              <a:rPr sz="2800" b="1" dirty="0">
                <a:latin typeface="Arial"/>
                <a:cs typeface="Arial"/>
              </a:rPr>
              <a:t>this command is that the output </a:t>
            </a:r>
            <a:r>
              <a:rPr sz="2800" b="1" spc="-5" dirty="0">
                <a:latin typeface="Arial"/>
                <a:cs typeface="Arial"/>
              </a:rPr>
              <a:t>of </a:t>
            </a:r>
            <a:r>
              <a:rPr sz="2800" b="1" dirty="0">
                <a:latin typeface="Arial"/>
                <a:cs typeface="Arial"/>
              </a:rPr>
              <a:t>ls -l is displayed </a:t>
            </a:r>
            <a:r>
              <a:rPr sz="2800" b="1" spc="-5" dirty="0">
                <a:latin typeface="Arial"/>
                <a:cs typeface="Arial"/>
              </a:rPr>
              <a:t>one </a:t>
            </a:r>
            <a:r>
              <a:rPr sz="2800" b="1" dirty="0">
                <a:latin typeface="Arial"/>
                <a:cs typeface="Arial"/>
              </a:rPr>
              <a:t> screen at a </a:t>
            </a:r>
            <a:r>
              <a:rPr sz="2800" b="1" spc="-5" dirty="0">
                <a:latin typeface="Arial"/>
                <a:cs typeface="Arial"/>
              </a:rPr>
              <a:t>time. The </a:t>
            </a:r>
            <a:r>
              <a:rPr sz="2800" b="1" dirty="0">
                <a:latin typeface="Arial"/>
                <a:cs typeface="Arial"/>
              </a:rPr>
              <a:t>pipe acts as a container </a:t>
            </a:r>
            <a:r>
              <a:rPr sz="2800" b="1" spc="-5" dirty="0">
                <a:latin typeface="Arial"/>
                <a:cs typeface="Arial"/>
              </a:rPr>
              <a:t>which </a:t>
            </a:r>
            <a:r>
              <a:rPr sz="2800" b="1" dirty="0">
                <a:latin typeface="Arial"/>
                <a:cs typeface="Arial"/>
              </a:rPr>
              <a:t>takes the </a:t>
            </a:r>
            <a:r>
              <a:rPr sz="2800" b="1" spc="5" dirty="0">
                <a:latin typeface="Arial"/>
                <a:cs typeface="Arial"/>
              </a:rPr>
              <a:t> </a:t>
            </a:r>
            <a:r>
              <a:rPr sz="2800" b="1" dirty="0">
                <a:latin typeface="Arial"/>
                <a:cs typeface="Arial"/>
              </a:rPr>
              <a:t>output </a:t>
            </a:r>
            <a:r>
              <a:rPr sz="2800" b="1" spc="-5" dirty="0">
                <a:latin typeface="Arial"/>
                <a:cs typeface="Arial"/>
              </a:rPr>
              <a:t>of </a:t>
            </a:r>
            <a:r>
              <a:rPr sz="2800" b="1" dirty="0">
                <a:latin typeface="Arial"/>
                <a:cs typeface="Arial"/>
              </a:rPr>
              <a:t>ls -l and </a:t>
            </a:r>
            <a:r>
              <a:rPr sz="2800" b="1" spc="-5" dirty="0">
                <a:latin typeface="Arial"/>
                <a:cs typeface="Arial"/>
              </a:rPr>
              <a:t>gives </a:t>
            </a:r>
            <a:r>
              <a:rPr sz="2800" b="1" dirty="0">
                <a:latin typeface="Arial"/>
                <a:cs typeface="Arial"/>
              </a:rPr>
              <a:t>it to </a:t>
            </a:r>
            <a:r>
              <a:rPr sz="2800" b="1" spc="-5" dirty="0">
                <a:latin typeface="Arial"/>
                <a:cs typeface="Arial"/>
              </a:rPr>
              <a:t>more as input. This </a:t>
            </a:r>
            <a:r>
              <a:rPr sz="2800" b="1" dirty="0">
                <a:latin typeface="Arial"/>
                <a:cs typeface="Arial"/>
              </a:rPr>
              <a:t>command does </a:t>
            </a:r>
            <a:r>
              <a:rPr sz="2800" b="1" spc="5" dirty="0">
                <a:latin typeface="Arial"/>
                <a:cs typeface="Arial"/>
              </a:rPr>
              <a:t> </a:t>
            </a:r>
            <a:r>
              <a:rPr sz="2800" b="1" spc="-5" dirty="0">
                <a:latin typeface="Arial"/>
                <a:cs typeface="Arial"/>
              </a:rPr>
              <a:t>not</a:t>
            </a:r>
            <a:r>
              <a:rPr sz="2800" b="1" dirty="0">
                <a:latin typeface="Arial"/>
                <a:cs typeface="Arial"/>
              </a:rPr>
              <a:t> use</a:t>
            </a:r>
            <a:r>
              <a:rPr sz="2800" b="1" spc="5" dirty="0">
                <a:latin typeface="Arial"/>
                <a:cs typeface="Arial"/>
              </a:rPr>
              <a:t> </a:t>
            </a:r>
            <a:r>
              <a:rPr sz="2800" b="1" dirty="0">
                <a:latin typeface="Arial"/>
                <a:cs typeface="Arial"/>
              </a:rPr>
              <a:t>a</a:t>
            </a:r>
            <a:r>
              <a:rPr sz="2800" b="1" spc="5" dirty="0">
                <a:latin typeface="Arial"/>
                <a:cs typeface="Arial"/>
              </a:rPr>
              <a:t> </a:t>
            </a:r>
            <a:r>
              <a:rPr sz="2800" b="1" dirty="0">
                <a:latin typeface="Arial"/>
                <a:cs typeface="Arial"/>
              </a:rPr>
              <a:t>disk</a:t>
            </a:r>
            <a:r>
              <a:rPr sz="2800" b="1" spc="5" dirty="0">
                <a:latin typeface="Arial"/>
                <a:cs typeface="Arial"/>
              </a:rPr>
              <a:t> </a:t>
            </a:r>
            <a:r>
              <a:rPr sz="2800" b="1" dirty="0">
                <a:latin typeface="Arial"/>
                <a:cs typeface="Arial"/>
              </a:rPr>
              <a:t>to</a:t>
            </a:r>
            <a:r>
              <a:rPr sz="2800" b="1" spc="5" dirty="0">
                <a:latin typeface="Arial"/>
                <a:cs typeface="Arial"/>
              </a:rPr>
              <a:t> </a:t>
            </a:r>
            <a:r>
              <a:rPr sz="2800" b="1" dirty="0">
                <a:latin typeface="Arial"/>
                <a:cs typeface="Arial"/>
              </a:rPr>
              <a:t>connect</a:t>
            </a:r>
            <a:r>
              <a:rPr sz="2800" b="1" spc="5" dirty="0">
                <a:latin typeface="Arial"/>
                <a:cs typeface="Arial"/>
              </a:rPr>
              <a:t> </a:t>
            </a:r>
            <a:r>
              <a:rPr sz="2800" b="1" dirty="0">
                <a:latin typeface="Arial"/>
                <a:cs typeface="Arial"/>
              </a:rPr>
              <a:t>the</a:t>
            </a:r>
            <a:r>
              <a:rPr sz="2800" b="1" spc="5" dirty="0">
                <a:latin typeface="Arial"/>
                <a:cs typeface="Arial"/>
              </a:rPr>
              <a:t> </a:t>
            </a:r>
            <a:r>
              <a:rPr sz="2800" b="1" dirty="0">
                <a:latin typeface="Arial"/>
                <a:cs typeface="Arial"/>
              </a:rPr>
              <a:t>standard</a:t>
            </a:r>
            <a:r>
              <a:rPr sz="2800" b="1" spc="5" dirty="0">
                <a:latin typeface="Arial"/>
                <a:cs typeface="Arial"/>
              </a:rPr>
              <a:t> </a:t>
            </a:r>
            <a:r>
              <a:rPr sz="2800" b="1" dirty="0">
                <a:latin typeface="Arial"/>
                <a:cs typeface="Arial"/>
              </a:rPr>
              <a:t>output</a:t>
            </a:r>
            <a:r>
              <a:rPr sz="2800" b="1" spc="5" dirty="0">
                <a:latin typeface="Arial"/>
                <a:cs typeface="Arial"/>
              </a:rPr>
              <a:t> </a:t>
            </a:r>
            <a:r>
              <a:rPr sz="2800" b="1" spc="-5" dirty="0">
                <a:latin typeface="Arial"/>
                <a:cs typeface="Arial"/>
              </a:rPr>
              <a:t>of</a:t>
            </a:r>
            <a:r>
              <a:rPr sz="2800" b="1" dirty="0">
                <a:latin typeface="Arial"/>
                <a:cs typeface="Arial"/>
              </a:rPr>
              <a:t> ls</a:t>
            </a:r>
            <a:r>
              <a:rPr sz="2800" b="1" spc="5" dirty="0">
                <a:latin typeface="Arial"/>
                <a:cs typeface="Arial"/>
              </a:rPr>
              <a:t> </a:t>
            </a:r>
            <a:r>
              <a:rPr sz="2800" b="1" dirty="0">
                <a:latin typeface="Arial"/>
                <a:cs typeface="Arial"/>
              </a:rPr>
              <a:t>-l</a:t>
            </a:r>
            <a:r>
              <a:rPr sz="2800" b="1" spc="5" dirty="0">
                <a:latin typeface="Arial"/>
                <a:cs typeface="Arial"/>
              </a:rPr>
              <a:t> </a:t>
            </a:r>
            <a:r>
              <a:rPr sz="2800" b="1" dirty="0">
                <a:latin typeface="Arial"/>
                <a:cs typeface="Arial"/>
              </a:rPr>
              <a:t>to</a:t>
            </a:r>
            <a:r>
              <a:rPr sz="2800" b="1" spc="5" dirty="0">
                <a:latin typeface="Arial"/>
                <a:cs typeface="Arial"/>
              </a:rPr>
              <a:t> </a:t>
            </a:r>
            <a:r>
              <a:rPr sz="2800" b="1" spc="-5" dirty="0">
                <a:latin typeface="Arial"/>
                <a:cs typeface="Arial"/>
              </a:rPr>
              <a:t>the </a:t>
            </a:r>
            <a:r>
              <a:rPr sz="2800" b="1" spc="-765" dirty="0">
                <a:latin typeface="Arial"/>
                <a:cs typeface="Arial"/>
              </a:rPr>
              <a:t> </a:t>
            </a:r>
            <a:r>
              <a:rPr sz="2800" b="1" dirty="0">
                <a:latin typeface="Arial"/>
                <a:cs typeface="Arial"/>
              </a:rPr>
              <a:t>standard input </a:t>
            </a:r>
            <a:r>
              <a:rPr sz="2800" b="1" spc="-5" dirty="0">
                <a:latin typeface="Arial"/>
                <a:cs typeface="Arial"/>
              </a:rPr>
              <a:t>of more </a:t>
            </a:r>
            <a:r>
              <a:rPr sz="2800" b="1" dirty="0">
                <a:latin typeface="Arial"/>
                <a:cs typeface="Arial"/>
              </a:rPr>
              <a:t>because </a:t>
            </a:r>
            <a:r>
              <a:rPr sz="2800" b="1" spc="-5" dirty="0">
                <a:latin typeface="Arial"/>
                <a:cs typeface="Arial"/>
              </a:rPr>
              <a:t>pipe is </a:t>
            </a:r>
            <a:r>
              <a:rPr sz="2800" b="1" dirty="0">
                <a:latin typeface="Arial"/>
                <a:cs typeface="Arial"/>
              </a:rPr>
              <a:t>implemented </a:t>
            </a:r>
            <a:r>
              <a:rPr sz="2800" b="1" spc="-5" dirty="0">
                <a:latin typeface="Arial"/>
                <a:cs typeface="Arial"/>
              </a:rPr>
              <a:t>in </a:t>
            </a:r>
            <a:r>
              <a:rPr sz="2800" b="1" dirty="0">
                <a:latin typeface="Arial"/>
                <a:cs typeface="Arial"/>
              </a:rPr>
              <a:t>the </a:t>
            </a:r>
            <a:r>
              <a:rPr sz="2800" b="1" spc="-5" dirty="0">
                <a:latin typeface="Arial"/>
                <a:cs typeface="Arial"/>
              </a:rPr>
              <a:t>main </a:t>
            </a:r>
            <a:r>
              <a:rPr sz="2800" b="1" dirty="0">
                <a:latin typeface="Arial"/>
                <a:cs typeface="Arial"/>
              </a:rPr>
              <a:t> </a:t>
            </a:r>
            <a:r>
              <a:rPr sz="2800" b="1" spc="-30" dirty="0">
                <a:latin typeface="Arial"/>
                <a:cs typeface="Arial"/>
              </a:rPr>
              <a:t>memory.</a:t>
            </a:r>
            <a:endParaRPr sz="2800" dirty="0">
              <a:latin typeface="Arial"/>
              <a:cs typeface="Arial"/>
            </a:endParaRPr>
          </a:p>
          <a:p>
            <a:pPr marL="12700" marR="5715" algn="just">
              <a:lnSpc>
                <a:spcPct val="100000"/>
              </a:lnSpc>
              <a:spcBef>
                <a:spcPts val="400"/>
              </a:spcBef>
            </a:pPr>
            <a:r>
              <a:rPr sz="2800" b="1" dirty="0">
                <a:latin typeface="Arial"/>
                <a:cs typeface="Arial"/>
              </a:rPr>
              <a:t>In</a:t>
            </a:r>
            <a:r>
              <a:rPr sz="2800" b="1" spc="5" dirty="0">
                <a:latin typeface="Arial"/>
                <a:cs typeface="Arial"/>
              </a:rPr>
              <a:t> </a:t>
            </a:r>
            <a:r>
              <a:rPr sz="2800" b="1" dirty="0">
                <a:latin typeface="Arial"/>
                <a:cs typeface="Arial"/>
              </a:rPr>
              <a:t>terms</a:t>
            </a:r>
            <a:r>
              <a:rPr sz="2800" b="1" spc="5" dirty="0">
                <a:latin typeface="Arial"/>
                <a:cs typeface="Arial"/>
              </a:rPr>
              <a:t> </a:t>
            </a:r>
            <a:r>
              <a:rPr sz="2800" b="1" spc="-5" dirty="0">
                <a:latin typeface="Arial"/>
                <a:cs typeface="Arial"/>
              </a:rPr>
              <a:t>of</a:t>
            </a:r>
            <a:r>
              <a:rPr sz="2800" b="1" dirty="0">
                <a:latin typeface="Arial"/>
                <a:cs typeface="Arial"/>
              </a:rPr>
              <a:t> I/O</a:t>
            </a:r>
            <a:r>
              <a:rPr sz="2800" b="1" spc="5" dirty="0">
                <a:latin typeface="Arial"/>
                <a:cs typeface="Arial"/>
              </a:rPr>
              <a:t> </a:t>
            </a:r>
            <a:r>
              <a:rPr sz="2800" b="1" dirty="0">
                <a:latin typeface="Arial"/>
                <a:cs typeface="Arial"/>
              </a:rPr>
              <a:t>redirection</a:t>
            </a:r>
            <a:r>
              <a:rPr sz="2800" b="1" spc="5" dirty="0">
                <a:latin typeface="Arial"/>
                <a:cs typeface="Arial"/>
              </a:rPr>
              <a:t> </a:t>
            </a:r>
            <a:r>
              <a:rPr sz="2800" b="1" dirty="0">
                <a:latin typeface="Arial"/>
                <a:cs typeface="Arial"/>
              </a:rPr>
              <a:t>operators,</a:t>
            </a:r>
            <a:r>
              <a:rPr sz="2800" b="1" spc="5" dirty="0">
                <a:latin typeface="Arial"/>
                <a:cs typeface="Arial"/>
              </a:rPr>
              <a:t> </a:t>
            </a:r>
            <a:r>
              <a:rPr sz="2800" b="1" dirty="0">
                <a:latin typeface="Arial"/>
                <a:cs typeface="Arial"/>
              </a:rPr>
              <a:t>the</a:t>
            </a:r>
            <a:r>
              <a:rPr sz="2800" b="1" spc="5" dirty="0">
                <a:latin typeface="Arial"/>
                <a:cs typeface="Arial"/>
              </a:rPr>
              <a:t> </a:t>
            </a:r>
            <a:r>
              <a:rPr sz="2800" b="1" dirty="0">
                <a:latin typeface="Arial"/>
                <a:cs typeface="Arial"/>
              </a:rPr>
              <a:t>above</a:t>
            </a:r>
            <a:r>
              <a:rPr sz="2800" b="1" spc="5" dirty="0">
                <a:latin typeface="Arial"/>
                <a:cs typeface="Arial"/>
              </a:rPr>
              <a:t> </a:t>
            </a:r>
            <a:r>
              <a:rPr sz="2800" b="1" dirty="0">
                <a:latin typeface="Arial"/>
                <a:cs typeface="Arial"/>
              </a:rPr>
              <a:t>command</a:t>
            </a:r>
            <a:r>
              <a:rPr sz="2800" b="1" spc="5" dirty="0">
                <a:latin typeface="Arial"/>
                <a:cs typeface="Arial"/>
              </a:rPr>
              <a:t> </a:t>
            </a:r>
            <a:r>
              <a:rPr sz="2800" b="1" spc="-5" dirty="0">
                <a:latin typeface="Arial"/>
                <a:cs typeface="Arial"/>
              </a:rPr>
              <a:t>is </a:t>
            </a:r>
            <a:r>
              <a:rPr sz="2800" b="1" dirty="0">
                <a:latin typeface="Arial"/>
                <a:cs typeface="Arial"/>
              </a:rPr>
              <a:t> equivalent</a:t>
            </a:r>
            <a:r>
              <a:rPr sz="2800" b="1" spc="10" dirty="0">
                <a:latin typeface="Arial"/>
                <a:cs typeface="Arial"/>
              </a:rPr>
              <a:t> </a:t>
            </a:r>
            <a:r>
              <a:rPr sz="2800" b="1" dirty="0">
                <a:latin typeface="Arial"/>
                <a:cs typeface="Arial"/>
              </a:rPr>
              <a:t>to the</a:t>
            </a:r>
            <a:r>
              <a:rPr sz="2800" b="1" spc="5" dirty="0">
                <a:latin typeface="Arial"/>
                <a:cs typeface="Arial"/>
              </a:rPr>
              <a:t> </a:t>
            </a:r>
            <a:r>
              <a:rPr sz="2800" b="1" dirty="0">
                <a:latin typeface="Arial"/>
                <a:cs typeface="Arial"/>
              </a:rPr>
              <a:t>following</a:t>
            </a:r>
            <a:r>
              <a:rPr sz="2800" b="1" spc="-20" dirty="0">
                <a:latin typeface="Arial"/>
                <a:cs typeface="Arial"/>
              </a:rPr>
              <a:t> </a:t>
            </a:r>
            <a:r>
              <a:rPr sz="2800" b="1" dirty="0">
                <a:latin typeface="Arial"/>
                <a:cs typeface="Arial"/>
              </a:rPr>
              <a:t>command sequence.</a:t>
            </a:r>
            <a:endParaRPr sz="2800" dirty="0">
              <a:latin typeface="Arial"/>
              <a:cs typeface="Arial"/>
            </a:endParaRPr>
          </a:p>
          <a:p>
            <a:pPr marL="464820" indent="-452755">
              <a:lnSpc>
                <a:spcPct val="100000"/>
              </a:lnSpc>
              <a:spcBef>
                <a:spcPts val="400"/>
              </a:spcBef>
              <a:buClr>
                <a:srgbClr val="D16248"/>
              </a:buClr>
              <a:buSzPct val="67857"/>
              <a:buFont typeface="Wingdings"/>
              <a:buChar char=""/>
              <a:tabLst>
                <a:tab pos="464820" algn="l"/>
                <a:tab pos="465455" algn="l"/>
              </a:tabLst>
            </a:pPr>
            <a:r>
              <a:rPr sz="2800" b="1" dirty="0">
                <a:latin typeface="Arial"/>
                <a:cs typeface="Arial"/>
              </a:rPr>
              <a:t>$</a:t>
            </a:r>
            <a:r>
              <a:rPr sz="2800" b="1" spc="-20" dirty="0">
                <a:latin typeface="Arial"/>
                <a:cs typeface="Arial"/>
              </a:rPr>
              <a:t> </a:t>
            </a:r>
            <a:r>
              <a:rPr sz="2800" b="1" dirty="0">
                <a:latin typeface="Arial"/>
                <a:cs typeface="Arial"/>
              </a:rPr>
              <a:t>ls</a:t>
            </a:r>
            <a:r>
              <a:rPr sz="2800" b="1" spc="-25" dirty="0">
                <a:latin typeface="Arial"/>
                <a:cs typeface="Arial"/>
              </a:rPr>
              <a:t> </a:t>
            </a:r>
            <a:r>
              <a:rPr sz="2800" b="1" dirty="0">
                <a:latin typeface="Arial"/>
                <a:cs typeface="Arial"/>
              </a:rPr>
              <a:t>-l</a:t>
            </a:r>
            <a:r>
              <a:rPr sz="2800" b="1" spc="-25" dirty="0">
                <a:latin typeface="Arial"/>
                <a:cs typeface="Arial"/>
              </a:rPr>
              <a:t> </a:t>
            </a:r>
            <a:r>
              <a:rPr sz="2800" b="1" dirty="0">
                <a:latin typeface="Arial"/>
                <a:cs typeface="Arial"/>
              </a:rPr>
              <a:t>&gt;</a:t>
            </a:r>
            <a:r>
              <a:rPr sz="2800" b="1" spc="-25" dirty="0">
                <a:latin typeface="Arial"/>
                <a:cs typeface="Arial"/>
              </a:rPr>
              <a:t> </a:t>
            </a:r>
            <a:r>
              <a:rPr sz="2800" b="1" dirty="0">
                <a:latin typeface="Arial"/>
                <a:cs typeface="Arial"/>
              </a:rPr>
              <a:t>temp</a:t>
            </a:r>
            <a:endParaRPr sz="2800" dirty="0">
              <a:latin typeface="Arial"/>
              <a:cs typeface="Arial"/>
            </a:endParaRPr>
          </a:p>
          <a:p>
            <a:pPr marL="464820" indent="-452755">
              <a:lnSpc>
                <a:spcPct val="100000"/>
              </a:lnSpc>
              <a:spcBef>
                <a:spcPts val="405"/>
              </a:spcBef>
              <a:buClr>
                <a:srgbClr val="D16248"/>
              </a:buClr>
              <a:buSzPct val="67857"/>
              <a:buFont typeface="Wingdings"/>
              <a:buChar char=""/>
              <a:tabLst>
                <a:tab pos="464820" algn="l"/>
                <a:tab pos="465455" algn="l"/>
              </a:tabLst>
            </a:pPr>
            <a:r>
              <a:rPr sz="2800" b="1" dirty="0">
                <a:latin typeface="Arial"/>
                <a:cs typeface="Arial"/>
              </a:rPr>
              <a:t>more</a:t>
            </a:r>
            <a:r>
              <a:rPr sz="2800" b="1" spc="-20" dirty="0">
                <a:latin typeface="Arial"/>
                <a:cs typeface="Arial"/>
              </a:rPr>
              <a:t> </a:t>
            </a:r>
            <a:r>
              <a:rPr lang="en-IN" sz="2800" b="1" spc="-20" dirty="0">
                <a:latin typeface="Arial"/>
                <a:cs typeface="Arial"/>
              </a:rPr>
              <a:t>&lt;</a:t>
            </a:r>
            <a:r>
              <a:rPr sz="2800" b="1" spc="-20" dirty="0">
                <a:latin typeface="Arial"/>
                <a:cs typeface="Arial"/>
              </a:rPr>
              <a:t> </a:t>
            </a:r>
            <a:r>
              <a:rPr sz="2800" b="1" dirty="0">
                <a:latin typeface="Arial"/>
                <a:cs typeface="Arial"/>
              </a:rPr>
              <a:t>temp</a:t>
            </a:r>
            <a:r>
              <a:rPr sz="2800" b="1" spc="-10" dirty="0">
                <a:latin typeface="Arial"/>
                <a:cs typeface="Arial"/>
              </a:rPr>
              <a:t> </a:t>
            </a:r>
            <a:r>
              <a:rPr sz="2800" b="1" dirty="0">
                <a:latin typeface="Arial"/>
                <a:cs typeface="Arial"/>
              </a:rPr>
              <a:t>(or</a:t>
            </a:r>
            <a:r>
              <a:rPr sz="2800" b="1" spc="-20" dirty="0">
                <a:latin typeface="Arial"/>
                <a:cs typeface="Arial"/>
              </a:rPr>
              <a:t> </a:t>
            </a:r>
            <a:r>
              <a:rPr sz="2800" b="1" dirty="0">
                <a:latin typeface="Arial"/>
                <a:cs typeface="Arial"/>
              </a:rPr>
              <a:t>more</a:t>
            </a:r>
            <a:r>
              <a:rPr sz="2800" b="1" spc="-15" dirty="0">
                <a:latin typeface="Arial"/>
                <a:cs typeface="Arial"/>
              </a:rPr>
              <a:t> </a:t>
            </a:r>
            <a:r>
              <a:rPr sz="2800" b="1" dirty="0">
                <a:latin typeface="Arial"/>
                <a:cs typeface="Arial"/>
              </a:rPr>
              <a:t>temp)</a:t>
            </a:r>
            <a:endParaRPr sz="2800" dirty="0">
              <a:latin typeface="Arial"/>
              <a:cs typeface="Arial"/>
            </a:endParaRPr>
          </a:p>
          <a:p>
            <a:pPr marL="464820" indent="-452755">
              <a:lnSpc>
                <a:spcPct val="100000"/>
              </a:lnSpc>
              <a:spcBef>
                <a:spcPts val="395"/>
              </a:spcBef>
              <a:buClr>
                <a:srgbClr val="D16248"/>
              </a:buClr>
              <a:buSzPct val="67857"/>
              <a:buFont typeface="Wingdings"/>
              <a:buChar char=""/>
              <a:tabLst>
                <a:tab pos="464820" algn="l"/>
                <a:tab pos="465455" algn="l"/>
              </a:tabLst>
            </a:pPr>
            <a:r>
              <a:rPr sz="2800" b="1" dirty="0">
                <a:latin typeface="Arial"/>
                <a:cs typeface="Arial"/>
              </a:rPr>
              <a:t>[contents</a:t>
            </a:r>
            <a:r>
              <a:rPr sz="2800" b="1" spc="-5" dirty="0">
                <a:latin typeface="Arial"/>
                <a:cs typeface="Arial"/>
              </a:rPr>
              <a:t> of</a:t>
            </a:r>
            <a:r>
              <a:rPr sz="2800" b="1" spc="-20" dirty="0">
                <a:latin typeface="Arial"/>
                <a:cs typeface="Arial"/>
              </a:rPr>
              <a:t> </a:t>
            </a:r>
            <a:r>
              <a:rPr sz="2800" b="1" dirty="0">
                <a:latin typeface="Arial"/>
                <a:cs typeface="Arial"/>
              </a:rPr>
              <a:t>temp]</a:t>
            </a:r>
            <a:endParaRPr sz="2800" dirty="0">
              <a:latin typeface="Arial"/>
              <a:cs typeface="Arial"/>
            </a:endParaRPr>
          </a:p>
          <a:p>
            <a:pPr marL="464820" indent="-452755">
              <a:lnSpc>
                <a:spcPct val="100000"/>
              </a:lnSpc>
              <a:spcBef>
                <a:spcPts val="405"/>
              </a:spcBef>
              <a:buClr>
                <a:srgbClr val="D16248"/>
              </a:buClr>
              <a:buSzPct val="67857"/>
              <a:buFont typeface="Wingdings"/>
              <a:buChar char=""/>
              <a:tabLst>
                <a:tab pos="464820" algn="l"/>
                <a:tab pos="465455" algn="l"/>
              </a:tabLst>
            </a:pPr>
            <a:r>
              <a:rPr sz="2800" b="1" dirty="0">
                <a:latin typeface="Arial"/>
                <a:cs typeface="Arial"/>
              </a:rPr>
              <a:t>rm</a:t>
            </a:r>
            <a:r>
              <a:rPr sz="2800" b="1" spc="-60" dirty="0">
                <a:latin typeface="Arial"/>
                <a:cs typeface="Arial"/>
              </a:rPr>
              <a:t> </a:t>
            </a:r>
            <a:r>
              <a:rPr sz="2800" b="1" dirty="0">
                <a:latin typeface="Arial"/>
                <a:cs typeface="Arial"/>
              </a:rPr>
              <a:t>temp</a:t>
            </a:r>
            <a:endParaRPr sz="28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645" y="74167"/>
            <a:ext cx="1310005" cy="452755"/>
          </a:xfrm>
          <a:prstGeom prst="rect">
            <a:avLst/>
          </a:prstGeom>
        </p:spPr>
        <p:txBody>
          <a:bodyPr vert="horz" wrap="square" lIns="0" tIns="12700" rIns="0" bIns="0" rtlCol="0">
            <a:spAutoFit/>
          </a:bodyPr>
          <a:lstStyle/>
          <a:p>
            <a:pPr marL="12700">
              <a:lnSpc>
                <a:spcPct val="100000"/>
              </a:lnSpc>
              <a:spcBef>
                <a:spcPts val="100"/>
              </a:spcBef>
            </a:pPr>
            <a:r>
              <a:rPr u="none" dirty="0"/>
              <a:t>Outpu</a:t>
            </a:r>
            <a:r>
              <a:rPr u="none" spc="-5" dirty="0"/>
              <a:t>t</a:t>
            </a:r>
            <a:r>
              <a:rPr u="none" dirty="0"/>
              <a:t>:</a:t>
            </a:r>
          </a:p>
        </p:txBody>
      </p:sp>
      <p:pic>
        <p:nvPicPr>
          <p:cNvPr id="3" name="object 3"/>
          <p:cNvPicPr/>
          <p:nvPr/>
        </p:nvPicPr>
        <p:blipFill>
          <a:blip r:embed="rId2" cstate="print"/>
          <a:stretch>
            <a:fillRect/>
          </a:stretch>
        </p:blipFill>
        <p:spPr>
          <a:xfrm>
            <a:off x="784682" y="648208"/>
            <a:ext cx="9535033" cy="4838192"/>
          </a:xfrm>
          <a:prstGeom prst="rect">
            <a:avLst/>
          </a:prstGeom>
        </p:spPr>
      </p:pic>
      <p:sp>
        <p:nvSpPr>
          <p:cNvPr id="4" name="object 4"/>
          <p:cNvSpPr txBox="1"/>
          <p:nvPr/>
        </p:nvSpPr>
        <p:spPr>
          <a:xfrm>
            <a:off x="1297939" y="5508497"/>
            <a:ext cx="8316595" cy="528320"/>
          </a:xfrm>
          <a:prstGeom prst="rect">
            <a:avLst/>
          </a:prstGeom>
        </p:spPr>
        <p:txBody>
          <a:bodyPr vert="horz" wrap="square" lIns="0" tIns="12700" rIns="0" bIns="0" rtlCol="0">
            <a:spAutoFit/>
          </a:bodyPr>
          <a:lstStyle/>
          <a:p>
            <a:pPr marL="12700">
              <a:lnSpc>
                <a:spcPct val="100000"/>
              </a:lnSpc>
              <a:spcBef>
                <a:spcPts val="100"/>
              </a:spcBef>
            </a:pPr>
            <a:r>
              <a:rPr sz="3300" i="1" spc="-5" dirty="0">
                <a:latin typeface="Arial"/>
                <a:cs typeface="Arial"/>
              </a:rPr>
              <a:t>Output</a:t>
            </a:r>
            <a:r>
              <a:rPr sz="3300" i="1" spc="-15" dirty="0">
                <a:latin typeface="Arial"/>
                <a:cs typeface="Arial"/>
              </a:rPr>
              <a:t> </a:t>
            </a:r>
            <a:r>
              <a:rPr sz="3300" i="1" spc="-5" dirty="0">
                <a:latin typeface="Arial"/>
                <a:cs typeface="Arial"/>
              </a:rPr>
              <a:t>of</a:t>
            </a:r>
            <a:r>
              <a:rPr sz="3300" i="1" spc="5" dirty="0">
                <a:latin typeface="Arial"/>
                <a:cs typeface="Arial"/>
              </a:rPr>
              <a:t> </a:t>
            </a:r>
            <a:r>
              <a:rPr sz="3300" i="1" spc="-5" dirty="0">
                <a:latin typeface="Arial"/>
                <a:cs typeface="Arial"/>
              </a:rPr>
              <a:t>the</a:t>
            </a:r>
            <a:r>
              <a:rPr sz="3300" i="1" spc="-10" dirty="0">
                <a:latin typeface="Arial"/>
                <a:cs typeface="Arial"/>
              </a:rPr>
              <a:t> </a:t>
            </a:r>
            <a:r>
              <a:rPr sz="3300" i="1" spc="-5" dirty="0">
                <a:latin typeface="Arial"/>
                <a:cs typeface="Arial"/>
              </a:rPr>
              <a:t>above</a:t>
            </a:r>
            <a:r>
              <a:rPr sz="3300" i="1" dirty="0">
                <a:latin typeface="Arial"/>
                <a:cs typeface="Arial"/>
              </a:rPr>
              <a:t> </a:t>
            </a:r>
            <a:r>
              <a:rPr sz="3300" i="1" spc="-5" dirty="0">
                <a:latin typeface="Arial"/>
                <a:cs typeface="Arial"/>
              </a:rPr>
              <a:t>two</a:t>
            </a:r>
            <a:r>
              <a:rPr sz="3300" i="1" spc="5" dirty="0">
                <a:latin typeface="Arial"/>
                <a:cs typeface="Arial"/>
              </a:rPr>
              <a:t> </a:t>
            </a:r>
            <a:r>
              <a:rPr sz="3300" i="1" dirty="0">
                <a:latin typeface="Arial"/>
                <a:cs typeface="Arial"/>
              </a:rPr>
              <a:t>commands</a:t>
            </a:r>
            <a:r>
              <a:rPr sz="3300" i="1" spc="5" dirty="0">
                <a:latin typeface="Arial"/>
                <a:cs typeface="Arial"/>
              </a:rPr>
              <a:t> </a:t>
            </a:r>
            <a:r>
              <a:rPr sz="3300" i="1" spc="-5" dirty="0">
                <a:latin typeface="Arial"/>
                <a:cs typeface="Arial"/>
              </a:rPr>
              <a:t>is</a:t>
            </a:r>
            <a:r>
              <a:rPr sz="3300" i="1" dirty="0">
                <a:latin typeface="Arial"/>
                <a:cs typeface="Arial"/>
              </a:rPr>
              <a:t> </a:t>
            </a:r>
            <a:r>
              <a:rPr sz="3300" i="1" spc="-5" dirty="0">
                <a:latin typeface="Arial"/>
                <a:cs typeface="Arial"/>
              </a:rPr>
              <a:t>same.</a:t>
            </a:r>
            <a:endParaRPr sz="33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645" y="71120"/>
            <a:ext cx="11311255" cy="2871470"/>
          </a:xfrm>
          <a:prstGeom prst="rect">
            <a:avLst/>
          </a:prstGeom>
        </p:spPr>
        <p:txBody>
          <a:bodyPr vert="horz" wrap="square" lIns="0" tIns="12700" rIns="0" bIns="0" rtlCol="0">
            <a:spAutoFit/>
          </a:bodyPr>
          <a:lstStyle/>
          <a:p>
            <a:pPr marL="637540" marR="6350" indent="-624840">
              <a:lnSpc>
                <a:spcPct val="100000"/>
              </a:lnSpc>
              <a:spcBef>
                <a:spcPts val="100"/>
              </a:spcBef>
              <a:tabLst>
                <a:tab pos="636905" algn="l"/>
                <a:tab pos="1697989" algn="l"/>
                <a:tab pos="2783840" algn="l"/>
                <a:tab pos="3818254" algn="l"/>
                <a:tab pos="5005705" algn="l"/>
                <a:tab pos="7386955" algn="l"/>
                <a:tab pos="8040370" algn="l"/>
                <a:tab pos="9125585" algn="l"/>
                <a:tab pos="9603105" algn="l"/>
                <a:tab pos="10483850" algn="l"/>
              </a:tabLst>
            </a:pPr>
            <a:r>
              <a:rPr sz="3600" b="1" spc="-5" dirty="0">
                <a:latin typeface="Arial"/>
                <a:cs typeface="Arial"/>
              </a:rPr>
              <a:t>2.	Use	sort	an</a:t>
            </a:r>
            <a:r>
              <a:rPr sz="3600" b="1" dirty="0">
                <a:latin typeface="Arial"/>
                <a:cs typeface="Arial"/>
              </a:rPr>
              <a:t>d	uniq	</a:t>
            </a:r>
            <a:r>
              <a:rPr sz="3600" b="1" spc="-5" dirty="0">
                <a:latin typeface="Arial"/>
                <a:cs typeface="Arial"/>
              </a:rPr>
              <a:t>command</a:t>
            </a:r>
            <a:r>
              <a:rPr sz="3600" b="1" dirty="0">
                <a:latin typeface="Arial"/>
                <a:cs typeface="Arial"/>
              </a:rPr>
              <a:t>	to	</a:t>
            </a:r>
            <a:r>
              <a:rPr sz="3600" b="1" spc="-5" dirty="0">
                <a:latin typeface="Arial"/>
                <a:cs typeface="Arial"/>
              </a:rPr>
              <a:t>sort</a:t>
            </a:r>
            <a:r>
              <a:rPr sz="3600" b="1" dirty="0">
                <a:latin typeface="Arial"/>
                <a:cs typeface="Arial"/>
              </a:rPr>
              <a:t>	</a:t>
            </a:r>
            <a:r>
              <a:rPr sz="3600" b="1" spc="-5" dirty="0">
                <a:latin typeface="Arial"/>
                <a:cs typeface="Arial"/>
              </a:rPr>
              <a:t>a</a:t>
            </a:r>
            <a:r>
              <a:rPr sz="3600" b="1" dirty="0">
                <a:latin typeface="Arial"/>
                <a:cs typeface="Arial"/>
              </a:rPr>
              <a:t>	</a:t>
            </a:r>
            <a:r>
              <a:rPr sz="3600" b="1" spc="-5" dirty="0">
                <a:latin typeface="Arial"/>
                <a:cs typeface="Arial"/>
              </a:rPr>
              <a:t>file</a:t>
            </a:r>
            <a:r>
              <a:rPr sz="3600" b="1" dirty="0">
                <a:latin typeface="Arial"/>
                <a:cs typeface="Arial"/>
              </a:rPr>
              <a:t>	and  print</a:t>
            </a:r>
            <a:r>
              <a:rPr sz="3600" b="1" spc="-5" dirty="0">
                <a:latin typeface="Arial"/>
                <a:cs typeface="Arial"/>
              </a:rPr>
              <a:t> </a:t>
            </a:r>
            <a:r>
              <a:rPr sz="3600" b="1" dirty="0">
                <a:latin typeface="Arial"/>
                <a:cs typeface="Arial"/>
              </a:rPr>
              <a:t>unique</a:t>
            </a:r>
            <a:r>
              <a:rPr sz="3600" b="1" spc="-5" dirty="0">
                <a:latin typeface="Arial"/>
                <a:cs typeface="Arial"/>
              </a:rPr>
              <a:t> </a:t>
            </a:r>
            <a:r>
              <a:rPr sz="3600" b="1" dirty="0">
                <a:latin typeface="Arial"/>
                <a:cs typeface="Arial"/>
              </a:rPr>
              <a:t>values.</a:t>
            </a:r>
            <a:endParaRPr sz="3600" dirty="0">
              <a:latin typeface="Arial"/>
              <a:cs typeface="Arial"/>
            </a:endParaRPr>
          </a:p>
          <a:p>
            <a:pPr marL="840740" indent="-828675">
              <a:lnSpc>
                <a:spcPct val="100000"/>
              </a:lnSpc>
              <a:spcBef>
                <a:spcPts val="400"/>
              </a:spcBef>
              <a:buClr>
                <a:srgbClr val="D16248"/>
              </a:buClr>
              <a:buSzPct val="68055"/>
              <a:buFont typeface="Wingdings"/>
              <a:buChar char=""/>
              <a:tabLst>
                <a:tab pos="840740" algn="l"/>
                <a:tab pos="841375" algn="l"/>
              </a:tabLst>
            </a:pPr>
            <a:r>
              <a:rPr sz="3600" b="1" spc="-5" dirty="0">
                <a:latin typeface="Arial"/>
                <a:cs typeface="Arial"/>
              </a:rPr>
              <a:t>$</a:t>
            </a:r>
            <a:r>
              <a:rPr sz="3600" b="1" spc="-20" dirty="0">
                <a:latin typeface="Arial"/>
                <a:cs typeface="Arial"/>
              </a:rPr>
              <a:t> </a:t>
            </a:r>
            <a:r>
              <a:rPr sz="3600" b="1" spc="-5" dirty="0">
                <a:latin typeface="Arial"/>
                <a:cs typeface="Arial"/>
              </a:rPr>
              <a:t>sort</a:t>
            </a:r>
            <a:r>
              <a:rPr sz="3600" b="1" spc="-15" dirty="0">
                <a:latin typeface="Arial"/>
                <a:cs typeface="Arial"/>
              </a:rPr>
              <a:t> </a:t>
            </a:r>
            <a:r>
              <a:rPr sz="3600" b="1" dirty="0">
                <a:latin typeface="Arial"/>
                <a:cs typeface="Arial"/>
              </a:rPr>
              <a:t>record.txt</a:t>
            </a:r>
            <a:r>
              <a:rPr sz="3600" b="1" spc="-30" dirty="0">
                <a:latin typeface="Arial"/>
                <a:cs typeface="Arial"/>
              </a:rPr>
              <a:t> </a:t>
            </a:r>
            <a:r>
              <a:rPr sz="3600" b="1" dirty="0">
                <a:latin typeface="Arial"/>
                <a:cs typeface="Arial"/>
              </a:rPr>
              <a:t>|</a:t>
            </a:r>
            <a:r>
              <a:rPr sz="3600" b="1" spc="-10" dirty="0">
                <a:latin typeface="Arial"/>
                <a:cs typeface="Arial"/>
              </a:rPr>
              <a:t> </a:t>
            </a:r>
            <a:r>
              <a:rPr sz="3600" b="1" dirty="0">
                <a:latin typeface="Arial"/>
                <a:cs typeface="Arial"/>
              </a:rPr>
              <a:t>uniq</a:t>
            </a:r>
            <a:endParaRPr sz="3600" dirty="0">
              <a:latin typeface="Arial"/>
              <a:cs typeface="Arial"/>
            </a:endParaRPr>
          </a:p>
          <a:p>
            <a:pPr marL="12700" marR="5080">
              <a:lnSpc>
                <a:spcPct val="100000"/>
              </a:lnSpc>
              <a:spcBef>
                <a:spcPts val="405"/>
              </a:spcBef>
              <a:tabLst>
                <a:tab pos="1195705" algn="l"/>
                <a:tab pos="2176780" algn="l"/>
                <a:tab pos="3283585" algn="l"/>
                <a:tab pos="4212590" algn="l"/>
                <a:tab pos="5650230" algn="l"/>
                <a:tab pos="6554470" algn="l"/>
                <a:tab pos="7609840" algn="l"/>
                <a:tab pos="8869680" algn="l"/>
                <a:tab pos="9799320" algn="l"/>
              </a:tabLst>
            </a:pPr>
            <a:r>
              <a:rPr sz="3600" b="1" spc="-5" dirty="0">
                <a:latin typeface="Arial"/>
                <a:cs typeface="Arial"/>
              </a:rPr>
              <a:t>This	will	sort	the	given	file	</a:t>
            </a:r>
            <a:r>
              <a:rPr sz="3600" b="1" spc="-10" dirty="0">
                <a:latin typeface="Arial"/>
                <a:cs typeface="Arial"/>
              </a:rPr>
              <a:t>an</a:t>
            </a:r>
            <a:r>
              <a:rPr sz="3600" b="1" spc="-5" dirty="0">
                <a:latin typeface="Arial"/>
                <a:cs typeface="Arial"/>
              </a:rPr>
              <a:t>d	print	the	unique  </a:t>
            </a:r>
            <a:r>
              <a:rPr sz="3600" b="1" dirty="0">
                <a:latin typeface="Arial"/>
                <a:cs typeface="Arial"/>
              </a:rPr>
              <a:t>values</a:t>
            </a:r>
            <a:r>
              <a:rPr sz="3600" b="1" spc="-20" dirty="0">
                <a:latin typeface="Arial"/>
                <a:cs typeface="Arial"/>
              </a:rPr>
              <a:t> </a:t>
            </a:r>
            <a:r>
              <a:rPr sz="3600" b="1" spc="-55" dirty="0">
                <a:latin typeface="Arial"/>
                <a:cs typeface="Arial"/>
              </a:rPr>
              <a:t>only.</a:t>
            </a:r>
            <a:endParaRPr sz="36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645" y="74167"/>
            <a:ext cx="1310005" cy="452755"/>
          </a:xfrm>
          <a:prstGeom prst="rect">
            <a:avLst/>
          </a:prstGeom>
        </p:spPr>
        <p:txBody>
          <a:bodyPr vert="horz" wrap="square" lIns="0" tIns="12700" rIns="0" bIns="0" rtlCol="0">
            <a:spAutoFit/>
          </a:bodyPr>
          <a:lstStyle/>
          <a:p>
            <a:pPr marL="12700">
              <a:lnSpc>
                <a:spcPct val="100000"/>
              </a:lnSpc>
              <a:spcBef>
                <a:spcPts val="100"/>
              </a:spcBef>
            </a:pPr>
            <a:r>
              <a:rPr u="none" dirty="0"/>
              <a:t>Outpu</a:t>
            </a:r>
            <a:r>
              <a:rPr u="none" spc="-5" dirty="0"/>
              <a:t>t</a:t>
            </a:r>
            <a:r>
              <a:rPr u="none" dirty="0"/>
              <a:t>:</a:t>
            </a:r>
          </a:p>
        </p:txBody>
      </p:sp>
      <p:pic>
        <p:nvPicPr>
          <p:cNvPr id="3" name="object 3"/>
          <p:cNvPicPr/>
          <p:nvPr/>
        </p:nvPicPr>
        <p:blipFill>
          <a:blip r:embed="rId2" cstate="print"/>
          <a:stretch>
            <a:fillRect/>
          </a:stretch>
        </p:blipFill>
        <p:spPr>
          <a:xfrm>
            <a:off x="639533" y="718438"/>
            <a:ext cx="9680067" cy="476796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645" y="71120"/>
            <a:ext cx="11311890" cy="3968750"/>
          </a:xfrm>
          <a:prstGeom prst="rect">
            <a:avLst/>
          </a:prstGeom>
        </p:spPr>
        <p:txBody>
          <a:bodyPr vert="horz" wrap="square" lIns="0" tIns="12700" rIns="0" bIns="0" rtlCol="0">
            <a:spAutoFit/>
          </a:bodyPr>
          <a:lstStyle/>
          <a:p>
            <a:pPr marL="637540" marR="5080" indent="-624840" algn="just">
              <a:lnSpc>
                <a:spcPct val="100000"/>
              </a:lnSpc>
              <a:spcBef>
                <a:spcPts val="100"/>
              </a:spcBef>
            </a:pPr>
            <a:r>
              <a:rPr sz="3600" b="1" spc="-5" dirty="0">
                <a:latin typeface="Arial"/>
                <a:cs typeface="Arial"/>
              </a:rPr>
              <a:t>3. Use head </a:t>
            </a:r>
            <a:r>
              <a:rPr sz="3600" b="1" dirty="0">
                <a:latin typeface="Arial"/>
                <a:cs typeface="Arial"/>
              </a:rPr>
              <a:t>and </a:t>
            </a:r>
            <a:r>
              <a:rPr sz="3600" b="1" spc="-5" dirty="0">
                <a:latin typeface="Arial"/>
                <a:cs typeface="Arial"/>
              </a:rPr>
              <a:t>tail to </a:t>
            </a:r>
            <a:r>
              <a:rPr sz="3600" b="1" dirty="0">
                <a:latin typeface="Arial"/>
                <a:cs typeface="Arial"/>
              </a:rPr>
              <a:t>print </a:t>
            </a:r>
            <a:r>
              <a:rPr sz="3600" b="1" spc="-5" dirty="0">
                <a:latin typeface="Arial"/>
                <a:cs typeface="Arial"/>
              </a:rPr>
              <a:t>lines </a:t>
            </a:r>
            <a:r>
              <a:rPr sz="3600" b="1" dirty="0">
                <a:latin typeface="Arial"/>
                <a:cs typeface="Arial"/>
              </a:rPr>
              <a:t>in </a:t>
            </a:r>
            <a:r>
              <a:rPr sz="3600" b="1" spc="-5" dirty="0">
                <a:latin typeface="Arial"/>
                <a:cs typeface="Arial"/>
              </a:rPr>
              <a:t>a particular </a:t>
            </a:r>
            <a:r>
              <a:rPr sz="3600" b="1" dirty="0">
                <a:latin typeface="Arial"/>
                <a:cs typeface="Arial"/>
              </a:rPr>
              <a:t> </a:t>
            </a:r>
            <a:r>
              <a:rPr sz="3600" b="1" spc="-5" dirty="0">
                <a:latin typeface="Arial"/>
                <a:cs typeface="Arial"/>
              </a:rPr>
              <a:t>range </a:t>
            </a:r>
            <a:r>
              <a:rPr sz="3600" b="1" dirty="0">
                <a:latin typeface="Arial"/>
                <a:cs typeface="Arial"/>
              </a:rPr>
              <a:t>in</a:t>
            </a:r>
            <a:r>
              <a:rPr sz="3600" b="1" spc="-5" dirty="0">
                <a:latin typeface="Arial"/>
                <a:cs typeface="Arial"/>
              </a:rPr>
              <a:t> a file.</a:t>
            </a:r>
            <a:endParaRPr sz="3600" dirty="0">
              <a:latin typeface="Arial"/>
              <a:cs typeface="Arial"/>
            </a:endParaRPr>
          </a:p>
          <a:p>
            <a:pPr marL="840740" indent="-828675" algn="just">
              <a:lnSpc>
                <a:spcPct val="100000"/>
              </a:lnSpc>
              <a:spcBef>
                <a:spcPts val="400"/>
              </a:spcBef>
              <a:buClr>
                <a:srgbClr val="D16248"/>
              </a:buClr>
              <a:buSzPct val="68055"/>
              <a:buFont typeface="Wingdings"/>
              <a:buChar char=""/>
              <a:tabLst>
                <a:tab pos="841375" algn="l"/>
              </a:tabLst>
            </a:pPr>
            <a:r>
              <a:rPr sz="3600" b="1" spc="-5" dirty="0">
                <a:latin typeface="Arial"/>
                <a:cs typeface="Arial"/>
              </a:rPr>
              <a:t>$</a:t>
            </a:r>
            <a:r>
              <a:rPr sz="3600" b="1" spc="-10" dirty="0">
                <a:latin typeface="Arial"/>
                <a:cs typeface="Arial"/>
              </a:rPr>
              <a:t> </a:t>
            </a:r>
            <a:r>
              <a:rPr sz="3600" b="1" spc="-5" dirty="0">
                <a:latin typeface="Arial"/>
                <a:cs typeface="Arial"/>
              </a:rPr>
              <a:t>cat</a:t>
            </a:r>
            <a:r>
              <a:rPr sz="3600" b="1" spc="-10" dirty="0">
                <a:latin typeface="Arial"/>
                <a:cs typeface="Arial"/>
              </a:rPr>
              <a:t> </a:t>
            </a:r>
            <a:r>
              <a:rPr sz="3600" b="1" dirty="0">
                <a:latin typeface="Arial"/>
                <a:cs typeface="Arial"/>
              </a:rPr>
              <a:t>sample2.txt</a:t>
            </a:r>
            <a:r>
              <a:rPr sz="3600" b="1" spc="-25" dirty="0">
                <a:latin typeface="Arial"/>
                <a:cs typeface="Arial"/>
              </a:rPr>
              <a:t> </a:t>
            </a:r>
            <a:r>
              <a:rPr sz="3600" b="1" dirty="0">
                <a:latin typeface="Arial"/>
                <a:cs typeface="Arial"/>
              </a:rPr>
              <a:t>| </a:t>
            </a:r>
            <a:r>
              <a:rPr sz="3600" b="1" spc="-5" dirty="0">
                <a:latin typeface="Arial"/>
                <a:cs typeface="Arial"/>
              </a:rPr>
              <a:t>head</a:t>
            </a:r>
            <a:r>
              <a:rPr sz="3600" b="1" spc="-15" dirty="0">
                <a:latin typeface="Arial"/>
                <a:cs typeface="Arial"/>
              </a:rPr>
              <a:t> </a:t>
            </a:r>
            <a:r>
              <a:rPr sz="3600" b="1" spc="-5" dirty="0">
                <a:latin typeface="Arial"/>
                <a:cs typeface="Arial"/>
              </a:rPr>
              <a:t>-7 </a:t>
            </a:r>
            <a:r>
              <a:rPr sz="3600" b="1" dirty="0">
                <a:latin typeface="Arial"/>
                <a:cs typeface="Arial"/>
              </a:rPr>
              <a:t>| </a:t>
            </a:r>
            <a:r>
              <a:rPr sz="3600" b="1" spc="-5" dirty="0">
                <a:latin typeface="Arial"/>
                <a:cs typeface="Arial"/>
              </a:rPr>
              <a:t>tail -5</a:t>
            </a:r>
            <a:endParaRPr sz="3600" dirty="0">
              <a:latin typeface="Arial"/>
              <a:cs typeface="Arial"/>
            </a:endParaRPr>
          </a:p>
          <a:p>
            <a:pPr marL="12700" marR="5715" algn="just">
              <a:lnSpc>
                <a:spcPct val="100000"/>
              </a:lnSpc>
              <a:spcBef>
                <a:spcPts val="405"/>
              </a:spcBef>
            </a:pPr>
            <a:r>
              <a:rPr sz="3600" b="1" spc="-5" dirty="0">
                <a:latin typeface="Arial"/>
                <a:cs typeface="Arial"/>
              </a:rPr>
              <a:t>This command select first 7 lines </a:t>
            </a:r>
            <a:r>
              <a:rPr sz="3600" b="1" dirty="0">
                <a:latin typeface="Arial"/>
                <a:cs typeface="Arial"/>
              </a:rPr>
              <a:t>through </a:t>
            </a:r>
            <a:r>
              <a:rPr sz="3600" b="1" spc="-5" dirty="0">
                <a:latin typeface="Arial"/>
                <a:cs typeface="Arial"/>
              </a:rPr>
              <a:t>(head -7) </a:t>
            </a:r>
            <a:r>
              <a:rPr sz="3600" b="1" dirty="0">
                <a:latin typeface="Arial"/>
                <a:cs typeface="Arial"/>
              </a:rPr>
              <a:t> </a:t>
            </a:r>
            <a:r>
              <a:rPr sz="3600" b="1" spc="-5" dirty="0">
                <a:latin typeface="Arial"/>
                <a:cs typeface="Arial"/>
              </a:rPr>
              <a:t>command</a:t>
            </a:r>
            <a:r>
              <a:rPr sz="3600" b="1" dirty="0">
                <a:latin typeface="Arial"/>
                <a:cs typeface="Arial"/>
              </a:rPr>
              <a:t> and</a:t>
            </a:r>
            <a:r>
              <a:rPr sz="3600" b="1" spc="5" dirty="0">
                <a:latin typeface="Arial"/>
                <a:cs typeface="Arial"/>
              </a:rPr>
              <a:t> </a:t>
            </a:r>
            <a:r>
              <a:rPr sz="3600" b="1" dirty="0">
                <a:latin typeface="Arial"/>
                <a:cs typeface="Arial"/>
              </a:rPr>
              <a:t>that</a:t>
            </a:r>
            <a:r>
              <a:rPr sz="3600" b="1" spc="5" dirty="0">
                <a:latin typeface="Arial"/>
                <a:cs typeface="Arial"/>
              </a:rPr>
              <a:t> </a:t>
            </a:r>
            <a:r>
              <a:rPr sz="3600" b="1" dirty="0">
                <a:latin typeface="Arial"/>
                <a:cs typeface="Arial"/>
              </a:rPr>
              <a:t>will</a:t>
            </a:r>
            <a:r>
              <a:rPr sz="3600" b="1" spc="5" dirty="0">
                <a:latin typeface="Arial"/>
                <a:cs typeface="Arial"/>
              </a:rPr>
              <a:t> </a:t>
            </a:r>
            <a:r>
              <a:rPr sz="3600" b="1" spc="-5" dirty="0">
                <a:latin typeface="Arial"/>
                <a:cs typeface="Arial"/>
              </a:rPr>
              <a:t>be</a:t>
            </a:r>
            <a:r>
              <a:rPr sz="3600" b="1" dirty="0">
                <a:latin typeface="Arial"/>
                <a:cs typeface="Arial"/>
              </a:rPr>
              <a:t> input</a:t>
            </a:r>
            <a:r>
              <a:rPr sz="3600" b="1" spc="5" dirty="0">
                <a:latin typeface="Arial"/>
                <a:cs typeface="Arial"/>
              </a:rPr>
              <a:t> </a:t>
            </a:r>
            <a:r>
              <a:rPr sz="3600" b="1" dirty="0">
                <a:latin typeface="Arial"/>
                <a:cs typeface="Arial"/>
              </a:rPr>
              <a:t>to</a:t>
            </a:r>
            <a:r>
              <a:rPr sz="3600" b="1" spc="5" dirty="0">
                <a:latin typeface="Arial"/>
                <a:cs typeface="Arial"/>
              </a:rPr>
              <a:t> </a:t>
            </a:r>
            <a:r>
              <a:rPr sz="3600" b="1" dirty="0">
                <a:latin typeface="Arial"/>
                <a:cs typeface="Arial"/>
              </a:rPr>
              <a:t>(tail</a:t>
            </a:r>
            <a:r>
              <a:rPr sz="3600" b="1" spc="1005" dirty="0">
                <a:latin typeface="Arial"/>
                <a:cs typeface="Arial"/>
              </a:rPr>
              <a:t> </a:t>
            </a:r>
            <a:r>
              <a:rPr sz="3600" b="1" spc="-5" dirty="0">
                <a:latin typeface="Arial"/>
                <a:cs typeface="Arial"/>
              </a:rPr>
              <a:t>-5) </a:t>
            </a:r>
            <a:r>
              <a:rPr sz="3600" b="1" dirty="0">
                <a:latin typeface="Arial"/>
                <a:cs typeface="Arial"/>
              </a:rPr>
              <a:t> </a:t>
            </a:r>
            <a:r>
              <a:rPr sz="3600" b="1" spc="-5" dirty="0">
                <a:latin typeface="Arial"/>
                <a:cs typeface="Arial"/>
              </a:rPr>
              <a:t>command </a:t>
            </a:r>
            <a:r>
              <a:rPr sz="3600" b="1" dirty="0">
                <a:latin typeface="Arial"/>
                <a:cs typeface="Arial"/>
              </a:rPr>
              <a:t>which will </a:t>
            </a:r>
            <a:r>
              <a:rPr sz="3600" b="1" spc="-5" dirty="0">
                <a:latin typeface="Arial"/>
                <a:cs typeface="Arial"/>
              </a:rPr>
              <a:t>finally </a:t>
            </a:r>
            <a:r>
              <a:rPr sz="3600" b="1" dirty="0">
                <a:latin typeface="Arial"/>
                <a:cs typeface="Arial"/>
              </a:rPr>
              <a:t>print </a:t>
            </a:r>
            <a:r>
              <a:rPr sz="3600" b="1" spc="-5" dirty="0">
                <a:latin typeface="Arial"/>
                <a:cs typeface="Arial"/>
              </a:rPr>
              <a:t>last 5 lines from </a:t>
            </a:r>
            <a:r>
              <a:rPr sz="3600" b="1" dirty="0">
                <a:latin typeface="Arial"/>
                <a:cs typeface="Arial"/>
              </a:rPr>
              <a:t> </a:t>
            </a:r>
            <a:r>
              <a:rPr sz="3600" b="1" spc="-5" dirty="0">
                <a:latin typeface="Arial"/>
                <a:cs typeface="Arial"/>
              </a:rPr>
              <a:t>that 7</a:t>
            </a:r>
            <a:r>
              <a:rPr sz="3600" b="1" dirty="0">
                <a:latin typeface="Arial"/>
                <a:cs typeface="Arial"/>
              </a:rPr>
              <a:t> lines.</a:t>
            </a:r>
            <a:endParaRPr sz="3600" dirty="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645" y="74167"/>
            <a:ext cx="1310005" cy="452755"/>
          </a:xfrm>
          <a:prstGeom prst="rect">
            <a:avLst/>
          </a:prstGeom>
        </p:spPr>
        <p:txBody>
          <a:bodyPr vert="horz" wrap="square" lIns="0" tIns="12700" rIns="0" bIns="0" rtlCol="0">
            <a:spAutoFit/>
          </a:bodyPr>
          <a:lstStyle/>
          <a:p>
            <a:pPr marL="12700">
              <a:lnSpc>
                <a:spcPct val="100000"/>
              </a:lnSpc>
              <a:spcBef>
                <a:spcPts val="100"/>
              </a:spcBef>
            </a:pPr>
            <a:r>
              <a:rPr u="none" dirty="0"/>
              <a:t>Outpu</a:t>
            </a:r>
            <a:r>
              <a:rPr u="none" spc="-5" dirty="0"/>
              <a:t>t</a:t>
            </a:r>
            <a:r>
              <a:rPr u="none" dirty="0"/>
              <a:t>:</a:t>
            </a:r>
          </a:p>
        </p:txBody>
      </p:sp>
      <p:pic>
        <p:nvPicPr>
          <p:cNvPr id="3" name="object 3"/>
          <p:cNvPicPr/>
          <p:nvPr/>
        </p:nvPicPr>
        <p:blipFill>
          <a:blip r:embed="rId2" cstate="print"/>
          <a:stretch>
            <a:fillRect/>
          </a:stretch>
        </p:blipFill>
        <p:spPr>
          <a:xfrm>
            <a:off x="614819" y="802766"/>
            <a:ext cx="10590275" cy="45095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3333" y="143001"/>
            <a:ext cx="11251565" cy="5410835"/>
          </a:xfrm>
          <a:prstGeom prst="rect">
            <a:avLst/>
          </a:prstGeom>
        </p:spPr>
        <p:txBody>
          <a:bodyPr vert="horz" wrap="square" lIns="0" tIns="12065" rIns="0" bIns="0" rtlCol="0">
            <a:spAutoFit/>
          </a:bodyPr>
          <a:lstStyle/>
          <a:p>
            <a:pPr marL="12700" marR="5080" algn="just">
              <a:lnSpc>
                <a:spcPct val="100000"/>
              </a:lnSpc>
              <a:spcBef>
                <a:spcPts val="95"/>
              </a:spcBef>
            </a:pPr>
            <a:r>
              <a:rPr sz="3500" b="1" spc="-5" dirty="0">
                <a:solidFill>
                  <a:srgbClr val="A9432B"/>
                </a:solidFill>
                <a:latin typeface="Arial"/>
                <a:cs typeface="Arial"/>
              </a:rPr>
              <a:t>A Shell </a:t>
            </a:r>
            <a:r>
              <a:rPr sz="3500" b="1" spc="-5" dirty="0">
                <a:latin typeface="Arial"/>
                <a:cs typeface="Arial"/>
              </a:rPr>
              <a:t>provides you with </a:t>
            </a:r>
            <a:r>
              <a:rPr sz="3500" b="1" dirty="0">
                <a:latin typeface="Arial"/>
                <a:cs typeface="Arial"/>
              </a:rPr>
              <a:t>an </a:t>
            </a:r>
            <a:r>
              <a:rPr sz="3500" b="1" spc="-5" dirty="0">
                <a:latin typeface="Arial"/>
                <a:cs typeface="Arial"/>
              </a:rPr>
              <a:t>interface to the Unix </a:t>
            </a:r>
            <a:r>
              <a:rPr sz="3500" b="1" dirty="0">
                <a:latin typeface="Arial"/>
                <a:cs typeface="Arial"/>
              </a:rPr>
              <a:t> system.</a:t>
            </a:r>
            <a:r>
              <a:rPr sz="3500" b="1" spc="5" dirty="0">
                <a:latin typeface="Arial"/>
                <a:cs typeface="Arial"/>
              </a:rPr>
              <a:t> </a:t>
            </a:r>
            <a:r>
              <a:rPr sz="3500" b="1" spc="-5" dirty="0">
                <a:latin typeface="Arial"/>
                <a:cs typeface="Arial"/>
              </a:rPr>
              <a:t>It</a:t>
            </a:r>
            <a:r>
              <a:rPr sz="3500" b="1" dirty="0">
                <a:latin typeface="Arial"/>
                <a:cs typeface="Arial"/>
              </a:rPr>
              <a:t> gathers</a:t>
            </a:r>
            <a:r>
              <a:rPr sz="3500" b="1" spc="5" dirty="0">
                <a:latin typeface="Arial"/>
                <a:cs typeface="Arial"/>
              </a:rPr>
              <a:t> </a:t>
            </a:r>
            <a:r>
              <a:rPr sz="3500" b="1" spc="-5" dirty="0">
                <a:latin typeface="Arial"/>
                <a:cs typeface="Arial"/>
              </a:rPr>
              <a:t>input</a:t>
            </a:r>
            <a:r>
              <a:rPr sz="3500" b="1" dirty="0">
                <a:latin typeface="Arial"/>
                <a:cs typeface="Arial"/>
              </a:rPr>
              <a:t> </a:t>
            </a:r>
            <a:r>
              <a:rPr sz="3500" b="1" spc="-5" dirty="0">
                <a:latin typeface="Arial"/>
                <a:cs typeface="Arial"/>
              </a:rPr>
              <a:t>from</a:t>
            </a:r>
            <a:r>
              <a:rPr sz="3500" b="1" dirty="0">
                <a:latin typeface="Arial"/>
                <a:cs typeface="Arial"/>
              </a:rPr>
              <a:t> </a:t>
            </a:r>
            <a:r>
              <a:rPr sz="3500" b="1" spc="-5" dirty="0">
                <a:latin typeface="Arial"/>
                <a:cs typeface="Arial"/>
              </a:rPr>
              <a:t>you</a:t>
            </a:r>
            <a:r>
              <a:rPr sz="3500" b="1" dirty="0">
                <a:latin typeface="Arial"/>
                <a:cs typeface="Arial"/>
              </a:rPr>
              <a:t> </a:t>
            </a:r>
            <a:r>
              <a:rPr sz="3500" b="1" spc="-5" dirty="0">
                <a:latin typeface="Arial"/>
                <a:cs typeface="Arial"/>
              </a:rPr>
              <a:t>and</a:t>
            </a:r>
            <a:r>
              <a:rPr sz="3500" b="1" dirty="0">
                <a:latin typeface="Arial"/>
                <a:cs typeface="Arial"/>
              </a:rPr>
              <a:t> </a:t>
            </a:r>
            <a:r>
              <a:rPr sz="3500" b="1" spc="-5" dirty="0">
                <a:latin typeface="Arial"/>
                <a:cs typeface="Arial"/>
              </a:rPr>
              <a:t>executes </a:t>
            </a:r>
            <a:r>
              <a:rPr sz="3500" b="1" dirty="0">
                <a:latin typeface="Arial"/>
                <a:cs typeface="Arial"/>
              </a:rPr>
              <a:t> </a:t>
            </a:r>
            <a:r>
              <a:rPr sz="3500" b="1" spc="-5" dirty="0">
                <a:latin typeface="Arial"/>
                <a:cs typeface="Arial"/>
              </a:rPr>
              <a:t>programs</a:t>
            </a:r>
            <a:r>
              <a:rPr sz="3500" b="1" dirty="0">
                <a:latin typeface="Arial"/>
                <a:cs typeface="Arial"/>
              </a:rPr>
              <a:t> based</a:t>
            </a:r>
            <a:r>
              <a:rPr sz="3500" b="1" spc="5" dirty="0">
                <a:latin typeface="Arial"/>
                <a:cs typeface="Arial"/>
              </a:rPr>
              <a:t> </a:t>
            </a:r>
            <a:r>
              <a:rPr sz="3500" b="1" spc="-5" dirty="0">
                <a:latin typeface="Arial"/>
                <a:cs typeface="Arial"/>
              </a:rPr>
              <a:t>on</a:t>
            </a:r>
            <a:r>
              <a:rPr sz="3500" b="1" dirty="0">
                <a:latin typeface="Arial"/>
                <a:cs typeface="Arial"/>
              </a:rPr>
              <a:t> </a:t>
            </a:r>
            <a:r>
              <a:rPr sz="3500" b="1" spc="-5" dirty="0">
                <a:latin typeface="Arial"/>
                <a:cs typeface="Arial"/>
              </a:rPr>
              <a:t>that</a:t>
            </a:r>
            <a:r>
              <a:rPr sz="3500" b="1" dirty="0">
                <a:latin typeface="Arial"/>
                <a:cs typeface="Arial"/>
              </a:rPr>
              <a:t> </a:t>
            </a:r>
            <a:r>
              <a:rPr sz="3500" b="1" spc="-5" dirty="0">
                <a:latin typeface="Arial"/>
                <a:cs typeface="Arial"/>
              </a:rPr>
              <a:t>input.</a:t>
            </a:r>
            <a:r>
              <a:rPr sz="3500" b="1" dirty="0">
                <a:latin typeface="Arial"/>
                <a:cs typeface="Arial"/>
              </a:rPr>
              <a:t> </a:t>
            </a:r>
            <a:r>
              <a:rPr sz="3500" b="1" spc="-5" dirty="0">
                <a:latin typeface="Arial"/>
                <a:cs typeface="Arial"/>
              </a:rPr>
              <a:t>When</a:t>
            </a:r>
            <a:r>
              <a:rPr sz="3500" b="1" dirty="0">
                <a:latin typeface="Arial"/>
                <a:cs typeface="Arial"/>
              </a:rPr>
              <a:t> </a:t>
            </a:r>
            <a:r>
              <a:rPr sz="3500" b="1" spc="-5" dirty="0">
                <a:latin typeface="Arial"/>
                <a:cs typeface="Arial"/>
              </a:rPr>
              <a:t>a</a:t>
            </a:r>
            <a:r>
              <a:rPr sz="3500" b="1" dirty="0">
                <a:latin typeface="Arial"/>
                <a:cs typeface="Arial"/>
              </a:rPr>
              <a:t> </a:t>
            </a:r>
            <a:r>
              <a:rPr sz="3500" b="1" spc="-5" dirty="0">
                <a:latin typeface="Arial"/>
                <a:cs typeface="Arial"/>
              </a:rPr>
              <a:t>program </a:t>
            </a:r>
            <a:r>
              <a:rPr sz="3500" b="1" dirty="0">
                <a:latin typeface="Arial"/>
                <a:cs typeface="Arial"/>
              </a:rPr>
              <a:t> </a:t>
            </a:r>
            <a:r>
              <a:rPr sz="3500" b="1" spc="-10" dirty="0">
                <a:latin typeface="Arial"/>
                <a:cs typeface="Arial"/>
              </a:rPr>
              <a:t>finishes</a:t>
            </a:r>
            <a:r>
              <a:rPr sz="3500" b="1" spc="35" dirty="0">
                <a:latin typeface="Arial"/>
                <a:cs typeface="Arial"/>
              </a:rPr>
              <a:t> </a:t>
            </a:r>
            <a:r>
              <a:rPr sz="3500" b="1" spc="-10" dirty="0">
                <a:latin typeface="Arial"/>
                <a:cs typeface="Arial"/>
              </a:rPr>
              <a:t>executing,</a:t>
            </a:r>
            <a:r>
              <a:rPr sz="3500" b="1" spc="45" dirty="0">
                <a:latin typeface="Arial"/>
                <a:cs typeface="Arial"/>
              </a:rPr>
              <a:t> </a:t>
            </a:r>
            <a:r>
              <a:rPr sz="3500" b="1" spc="-5" dirty="0">
                <a:latin typeface="Arial"/>
                <a:cs typeface="Arial"/>
              </a:rPr>
              <a:t>it</a:t>
            </a:r>
            <a:r>
              <a:rPr sz="3500" b="1" spc="10" dirty="0">
                <a:latin typeface="Arial"/>
                <a:cs typeface="Arial"/>
              </a:rPr>
              <a:t> </a:t>
            </a:r>
            <a:r>
              <a:rPr sz="3500" b="1" spc="-10" dirty="0">
                <a:latin typeface="Arial"/>
                <a:cs typeface="Arial"/>
              </a:rPr>
              <a:t>displays</a:t>
            </a:r>
            <a:r>
              <a:rPr sz="3500" b="1" spc="45" dirty="0">
                <a:latin typeface="Arial"/>
                <a:cs typeface="Arial"/>
              </a:rPr>
              <a:t> </a:t>
            </a:r>
            <a:r>
              <a:rPr sz="3500" b="1" spc="-5" dirty="0">
                <a:latin typeface="Arial"/>
                <a:cs typeface="Arial"/>
              </a:rPr>
              <a:t>that</a:t>
            </a:r>
            <a:r>
              <a:rPr sz="3500" b="1" spc="10" dirty="0">
                <a:latin typeface="Arial"/>
                <a:cs typeface="Arial"/>
              </a:rPr>
              <a:t> </a:t>
            </a:r>
            <a:r>
              <a:rPr sz="3500" b="1" spc="-5" dirty="0">
                <a:latin typeface="Arial"/>
                <a:cs typeface="Arial"/>
              </a:rPr>
              <a:t>program's</a:t>
            </a:r>
            <a:r>
              <a:rPr sz="3500" b="1" spc="35" dirty="0">
                <a:latin typeface="Arial"/>
                <a:cs typeface="Arial"/>
              </a:rPr>
              <a:t> </a:t>
            </a:r>
            <a:r>
              <a:rPr sz="3500" b="1" spc="-5" dirty="0">
                <a:latin typeface="Arial"/>
                <a:cs typeface="Arial"/>
              </a:rPr>
              <a:t>output.</a:t>
            </a:r>
            <a:endParaRPr sz="3500" dirty="0">
              <a:latin typeface="Arial"/>
              <a:cs typeface="Arial"/>
            </a:endParaRPr>
          </a:p>
          <a:p>
            <a:pPr marL="12700" marR="5080" algn="just">
              <a:lnSpc>
                <a:spcPct val="100000"/>
              </a:lnSpc>
              <a:spcBef>
                <a:spcPts val="405"/>
              </a:spcBef>
            </a:pPr>
            <a:r>
              <a:rPr sz="3500" b="1" spc="-5" dirty="0">
                <a:latin typeface="Arial"/>
                <a:cs typeface="Arial"/>
              </a:rPr>
              <a:t>Shell</a:t>
            </a:r>
            <a:r>
              <a:rPr sz="3500" b="1" spc="919" dirty="0">
                <a:latin typeface="Arial"/>
                <a:cs typeface="Arial"/>
              </a:rPr>
              <a:t> </a:t>
            </a:r>
            <a:r>
              <a:rPr sz="3500" b="1" dirty="0">
                <a:latin typeface="Arial"/>
                <a:cs typeface="Arial"/>
              </a:rPr>
              <a:t>is</a:t>
            </a:r>
            <a:r>
              <a:rPr sz="3500" b="1" spc="915" dirty="0">
                <a:latin typeface="Arial"/>
                <a:cs typeface="Arial"/>
              </a:rPr>
              <a:t> </a:t>
            </a:r>
            <a:r>
              <a:rPr sz="3500" b="1" spc="-5" dirty="0">
                <a:latin typeface="Arial"/>
                <a:cs typeface="Arial"/>
              </a:rPr>
              <a:t>an</a:t>
            </a:r>
            <a:r>
              <a:rPr sz="3500" b="1" spc="919" dirty="0">
                <a:latin typeface="Arial"/>
                <a:cs typeface="Arial"/>
              </a:rPr>
              <a:t> </a:t>
            </a:r>
            <a:r>
              <a:rPr sz="3500" b="1" spc="-5" dirty="0">
                <a:latin typeface="Arial"/>
                <a:cs typeface="Arial"/>
              </a:rPr>
              <a:t>environment</a:t>
            </a:r>
            <a:r>
              <a:rPr sz="3500" b="1" spc="925" dirty="0">
                <a:latin typeface="Arial"/>
                <a:cs typeface="Arial"/>
              </a:rPr>
              <a:t> </a:t>
            </a:r>
            <a:r>
              <a:rPr sz="3500" b="1" spc="-5" dirty="0">
                <a:latin typeface="Arial"/>
                <a:cs typeface="Arial"/>
              </a:rPr>
              <a:t>in</a:t>
            </a:r>
            <a:r>
              <a:rPr sz="3500" b="1" spc="915" dirty="0">
                <a:latin typeface="Arial"/>
                <a:cs typeface="Arial"/>
              </a:rPr>
              <a:t> </a:t>
            </a:r>
            <a:r>
              <a:rPr sz="3500" b="1" spc="-5" dirty="0">
                <a:latin typeface="Arial"/>
                <a:cs typeface="Arial"/>
              </a:rPr>
              <a:t>which</a:t>
            </a:r>
            <a:r>
              <a:rPr sz="3500" b="1" spc="925" dirty="0">
                <a:latin typeface="Arial"/>
                <a:cs typeface="Arial"/>
              </a:rPr>
              <a:t> </a:t>
            </a:r>
            <a:r>
              <a:rPr sz="3500" b="1" spc="-5" dirty="0">
                <a:latin typeface="Arial"/>
                <a:cs typeface="Arial"/>
              </a:rPr>
              <a:t>we</a:t>
            </a:r>
            <a:r>
              <a:rPr sz="3500" b="1" spc="915" dirty="0">
                <a:latin typeface="Arial"/>
                <a:cs typeface="Arial"/>
              </a:rPr>
              <a:t> </a:t>
            </a:r>
            <a:r>
              <a:rPr sz="3500" b="1" dirty="0">
                <a:latin typeface="Arial"/>
                <a:cs typeface="Arial"/>
              </a:rPr>
              <a:t>can</a:t>
            </a:r>
            <a:r>
              <a:rPr sz="3500" b="1" spc="915" dirty="0">
                <a:latin typeface="Arial"/>
                <a:cs typeface="Arial"/>
              </a:rPr>
              <a:t> </a:t>
            </a:r>
            <a:r>
              <a:rPr sz="3500" b="1" spc="-5" dirty="0">
                <a:latin typeface="Arial"/>
                <a:cs typeface="Arial"/>
              </a:rPr>
              <a:t>run</a:t>
            </a:r>
            <a:r>
              <a:rPr sz="3500" b="1" spc="925" dirty="0">
                <a:latin typeface="Arial"/>
                <a:cs typeface="Arial"/>
              </a:rPr>
              <a:t> </a:t>
            </a:r>
            <a:r>
              <a:rPr sz="3500" b="1" spc="-10" dirty="0">
                <a:latin typeface="Arial"/>
                <a:cs typeface="Arial"/>
              </a:rPr>
              <a:t>our </a:t>
            </a:r>
            <a:r>
              <a:rPr sz="3500" b="1" spc="-960" dirty="0">
                <a:latin typeface="Arial"/>
                <a:cs typeface="Arial"/>
              </a:rPr>
              <a:t> </a:t>
            </a:r>
            <a:r>
              <a:rPr sz="3500" b="1" dirty="0">
                <a:latin typeface="Arial"/>
                <a:cs typeface="Arial"/>
              </a:rPr>
              <a:t>commands, </a:t>
            </a:r>
            <a:r>
              <a:rPr sz="3500" b="1" spc="-5" dirty="0">
                <a:latin typeface="Arial"/>
                <a:cs typeface="Arial"/>
              </a:rPr>
              <a:t>programs, and shell </a:t>
            </a:r>
            <a:r>
              <a:rPr sz="3500" b="1" dirty="0">
                <a:latin typeface="Arial"/>
                <a:cs typeface="Arial"/>
              </a:rPr>
              <a:t>scripts. </a:t>
            </a:r>
            <a:r>
              <a:rPr sz="3500" b="1" spc="-5" dirty="0">
                <a:latin typeface="Arial"/>
                <a:cs typeface="Arial"/>
              </a:rPr>
              <a:t>There are </a:t>
            </a:r>
            <a:r>
              <a:rPr sz="3500" b="1" dirty="0">
                <a:latin typeface="Arial"/>
                <a:cs typeface="Arial"/>
              </a:rPr>
              <a:t> </a:t>
            </a:r>
            <a:r>
              <a:rPr sz="3500" b="1" spc="-5" dirty="0">
                <a:latin typeface="Arial"/>
                <a:cs typeface="Arial"/>
              </a:rPr>
              <a:t>different flavors of a </a:t>
            </a:r>
            <a:r>
              <a:rPr sz="3500" b="1" dirty="0">
                <a:latin typeface="Arial"/>
                <a:cs typeface="Arial"/>
              </a:rPr>
              <a:t>shell, </a:t>
            </a:r>
            <a:r>
              <a:rPr sz="3500" b="1" spc="-5" dirty="0">
                <a:latin typeface="Arial"/>
                <a:cs typeface="Arial"/>
              </a:rPr>
              <a:t>just </a:t>
            </a:r>
            <a:r>
              <a:rPr sz="3500" b="1" dirty="0">
                <a:latin typeface="Arial"/>
                <a:cs typeface="Arial"/>
              </a:rPr>
              <a:t>as </a:t>
            </a:r>
            <a:r>
              <a:rPr sz="3500" b="1" spc="-5" dirty="0">
                <a:latin typeface="Arial"/>
                <a:cs typeface="Arial"/>
              </a:rPr>
              <a:t>there are different </a:t>
            </a:r>
            <a:r>
              <a:rPr sz="3500" b="1" dirty="0">
                <a:latin typeface="Arial"/>
                <a:cs typeface="Arial"/>
              </a:rPr>
              <a:t> </a:t>
            </a:r>
            <a:r>
              <a:rPr sz="3500" b="1" spc="-5" dirty="0">
                <a:latin typeface="Arial"/>
                <a:cs typeface="Arial"/>
              </a:rPr>
              <a:t>flavors</a:t>
            </a:r>
            <a:r>
              <a:rPr sz="3500" b="1" dirty="0">
                <a:latin typeface="Arial"/>
                <a:cs typeface="Arial"/>
              </a:rPr>
              <a:t> </a:t>
            </a:r>
            <a:r>
              <a:rPr sz="3500" b="1" spc="-5" dirty="0">
                <a:latin typeface="Arial"/>
                <a:cs typeface="Arial"/>
              </a:rPr>
              <a:t>of</a:t>
            </a:r>
            <a:r>
              <a:rPr sz="3500" b="1" dirty="0">
                <a:latin typeface="Arial"/>
                <a:cs typeface="Arial"/>
              </a:rPr>
              <a:t> </a:t>
            </a:r>
            <a:r>
              <a:rPr sz="3500" b="1" spc="-5" dirty="0">
                <a:latin typeface="Arial"/>
                <a:cs typeface="Arial"/>
              </a:rPr>
              <a:t>operating</a:t>
            </a:r>
            <a:r>
              <a:rPr sz="3500" b="1" dirty="0">
                <a:latin typeface="Arial"/>
                <a:cs typeface="Arial"/>
              </a:rPr>
              <a:t> systems.</a:t>
            </a:r>
            <a:r>
              <a:rPr sz="3500" b="1" spc="5" dirty="0">
                <a:latin typeface="Arial"/>
                <a:cs typeface="Arial"/>
              </a:rPr>
              <a:t> </a:t>
            </a:r>
            <a:r>
              <a:rPr sz="3500" b="1" spc="-5" dirty="0">
                <a:latin typeface="Arial"/>
                <a:cs typeface="Arial"/>
              </a:rPr>
              <a:t>Each</a:t>
            </a:r>
            <a:r>
              <a:rPr sz="3500" b="1" dirty="0">
                <a:latin typeface="Arial"/>
                <a:cs typeface="Arial"/>
              </a:rPr>
              <a:t> </a:t>
            </a:r>
            <a:r>
              <a:rPr sz="3500" b="1" spc="-5" dirty="0">
                <a:latin typeface="Arial"/>
                <a:cs typeface="Arial"/>
              </a:rPr>
              <a:t>flavor</a:t>
            </a:r>
            <a:r>
              <a:rPr sz="3500" b="1" dirty="0">
                <a:latin typeface="Arial"/>
                <a:cs typeface="Arial"/>
              </a:rPr>
              <a:t> </a:t>
            </a:r>
            <a:r>
              <a:rPr sz="3500" b="1" spc="-5" dirty="0">
                <a:latin typeface="Arial"/>
                <a:cs typeface="Arial"/>
              </a:rPr>
              <a:t>of</a:t>
            </a:r>
            <a:r>
              <a:rPr sz="3500" b="1" spc="960" dirty="0">
                <a:latin typeface="Arial"/>
                <a:cs typeface="Arial"/>
              </a:rPr>
              <a:t> </a:t>
            </a:r>
            <a:r>
              <a:rPr sz="3500" b="1" dirty="0">
                <a:latin typeface="Arial"/>
                <a:cs typeface="Arial"/>
              </a:rPr>
              <a:t>shell </a:t>
            </a:r>
            <a:r>
              <a:rPr sz="3500" b="1" spc="-960" dirty="0">
                <a:latin typeface="Arial"/>
                <a:cs typeface="Arial"/>
              </a:rPr>
              <a:t> </a:t>
            </a:r>
            <a:r>
              <a:rPr sz="3500" b="1" spc="-5" dirty="0">
                <a:latin typeface="Arial"/>
                <a:cs typeface="Arial"/>
              </a:rPr>
              <a:t>has</a:t>
            </a:r>
            <a:r>
              <a:rPr sz="3500" b="1" dirty="0">
                <a:latin typeface="Arial"/>
                <a:cs typeface="Arial"/>
              </a:rPr>
              <a:t> </a:t>
            </a:r>
            <a:r>
              <a:rPr sz="3500" b="1" spc="-5" dirty="0">
                <a:latin typeface="Arial"/>
                <a:cs typeface="Arial"/>
              </a:rPr>
              <a:t>its</a:t>
            </a:r>
            <a:r>
              <a:rPr sz="3500" b="1" dirty="0">
                <a:latin typeface="Arial"/>
                <a:cs typeface="Arial"/>
              </a:rPr>
              <a:t> </a:t>
            </a:r>
            <a:r>
              <a:rPr sz="3500" b="1" spc="-5" dirty="0">
                <a:latin typeface="Arial"/>
                <a:cs typeface="Arial"/>
              </a:rPr>
              <a:t>own</a:t>
            </a:r>
            <a:r>
              <a:rPr sz="3500" b="1" dirty="0">
                <a:latin typeface="Arial"/>
                <a:cs typeface="Arial"/>
              </a:rPr>
              <a:t> </a:t>
            </a:r>
            <a:r>
              <a:rPr sz="3500" b="1" spc="-5" dirty="0">
                <a:latin typeface="Arial"/>
                <a:cs typeface="Arial"/>
              </a:rPr>
              <a:t>set</a:t>
            </a:r>
            <a:r>
              <a:rPr sz="3500" b="1" dirty="0">
                <a:latin typeface="Arial"/>
                <a:cs typeface="Arial"/>
              </a:rPr>
              <a:t> </a:t>
            </a:r>
            <a:r>
              <a:rPr sz="3500" b="1" spc="-5" dirty="0">
                <a:latin typeface="Arial"/>
                <a:cs typeface="Arial"/>
              </a:rPr>
              <a:t>of</a:t>
            </a:r>
            <a:r>
              <a:rPr sz="3500" b="1" dirty="0">
                <a:latin typeface="Arial"/>
                <a:cs typeface="Arial"/>
              </a:rPr>
              <a:t> </a:t>
            </a:r>
            <a:r>
              <a:rPr sz="3500" b="1" spc="-5" dirty="0">
                <a:latin typeface="Arial"/>
                <a:cs typeface="Arial"/>
              </a:rPr>
              <a:t>recognized</a:t>
            </a:r>
            <a:r>
              <a:rPr sz="3500" b="1" dirty="0">
                <a:latin typeface="Arial"/>
                <a:cs typeface="Arial"/>
              </a:rPr>
              <a:t> </a:t>
            </a:r>
            <a:r>
              <a:rPr sz="3500" b="1" spc="-5" dirty="0">
                <a:latin typeface="Arial"/>
                <a:cs typeface="Arial"/>
              </a:rPr>
              <a:t>commands</a:t>
            </a:r>
            <a:r>
              <a:rPr sz="3500" b="1" dirty="0">
                <a:latin typeface="Arial"/>
                <a:cs typeface="Arial"/>
              </a:rPr>
              <a:t> </a:t>
            </a:r>
            <a:r>
              <a:rPr sz="3500" b="1" spc="-5" dirty="0">
                <a:latin typeface="Arial"/>
                <a:cs typeface="Arial"/>
              </a:rPr>
              <a:t>and </a:t>
            </a:r>
            <a:r>
              <a:rPr sz="3500" b="1" dirty="0">
                <a:latin typeface="Arial"/>
                <a:cs typeface="Arial"/>
              </a:rPr>
              <a:t> </a:t>
            </a:r>
            <a:r>
              <a:rPr sz="3500" b="1" spc="-10" dirty="0">
                <a:latin typeface="Arial"/>
                <a:cs typeface="Arial"/>
              </a:rPr>
              <a:t>functions.</a:t>
            </a:r>
            <a:endParaRPr sz="3500" dirty="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645" y="71120"/>
            <a:ext cx="11311890" cy="4517390"/>
          </a:xfrm>
          <a:prstGeom prst="rect">
            <a:avLst/>
          </a:prstGeom>
        </p:spPr>
        <p:txBody>
          <a:bodyPr vert="horz" wrap="square" lIns="0" tIns="12700" rIns="0" bIns="0" rtlCol="0">
            <a:spAutoFit/>
          </a:bodyPr>
          <a:lstStyle/>
          <a:p>
            <a:pPr marL="637540" marR="6985" indent="-624840" algn="just">
              <a:lnSpc>
                <a:spcPct val="100000"/>
              </a:lnSpc>
              <a:spcBef>
                <a:spcPts val="100"/>
              </a:spcBef>
            </a:pPr>
            <a:r>
              <a:rPr sz="3600" b="1" spc="-5" dirty="0">
                <a:latin typeface="Arial"/>
                <a:cs typeface="Arial"/>
              </a:rPr>
              <a:t>4. Use ls </a:t>
            </a:r>
            <a:r>
              <a:rPr sz="3600" b="1" dirty="0">
                <a:latin typeface="Arial"/>
                <a:cs typeface="Arial"/>
              </a:rPr>
              <a:t>and find to </a:t>
            </a:r>
            <a:r>
              <a:rPr sz="3600" b="1" spc="-5" dirty="0">
                <a:latin typeface="Arial"/>
                <a:cs typeface="Arial"/>
              </a:rPr>
              <a:t>list </a:t>
            </a:r>
            <a:r>
              <a:rPr sz="3600" b="1" dirty="0">
                <a:latin typeface="Arial"/>
                <a:cs typeface="Arial"/>
              </a:rPr>
              <a:t>and print </a:t>
            </a:r>
            <a:r>
              <a:rPr sz="3600" b="1" spc="-5" dirty="0">
                <a:latin typeface="Arial"/>
                <a:cs typeface="Arial"/>
              </a:rPr>
              <a:t>all lines matching </a:t>
            </a:r>
            <a:r>
              <a:rPr sz="3600" b="1" dirty="0">
                <a:latin typeface="Arial"/>
                <a:cs typeface="Arial"/>
              </a:rPr>
              <a:t> </a:t>
            </a:r>
            <a:r>
              <a:rPr sz="3600" b="1" spc="-5" dirty="0">
                <a:latin typeface="Arial"/>
                <a:cs typeface="Arial"/>
              </a:rPr>
              <a:t>a</a:t>
            </a:r>
            <a:r>
              <a:rPr sz="3600" b="1" spc="-10" dirty="0">
                <a:latin typeface="Arial"/>
                <a:cs typeface="Arial"/>
              </a:rPr>
              <a:t> </a:t>
            </a:r>
            <a:r>
              <a:rPr sz="3600" b="1" dirty="0">
                <a:latin typeface="Arial"/>
                <a:cs typeface="Arial"/>
              </a:rPr>
              <a:t>particular</a:t>
            </a:r>
            <a:r>
              <a:rPr sz="3600" b="1" spc="-15" dirty="0">
                <a:latin typeface="Arial"/>
                <a:cs typeface="Arial"/>
              </a:rPr>
              <a:t> </a:t>
            </a:r>
            <a:r>
              <a:rPr sz="3600" b="1" spc="-5" dirty="0">
                <a:latin typeface="Arial"/>
                <a:cs typeface="Arial"/>
              </a:rPr>
              <a:t>pattern </a:t>
            </a:r>
            <a:r>
              <a:rPr sz="3600" b="1" dirty="0">
                <a:latin typeface="Arial"/>
                <a:cs typeface="Arial"/>
              </a:rPr>
              <a:t>in </a:t>
            </a:r>
            <a:r>
              <a:rPr sz="3600" b="1" spc="-5" dirty="0">
                <a:latin typeface="Arial"/>
                <a:cs typeface="Arial"/>
              </a:rPr>
              <a:t>matching </a:t>
            </a:r>
            <a:r>
              <a:rPr sz="3600" b="1" dirty="0">
                <a:latin typeface="Arial"/>
                <a:cs typeface="Arial"/>
              </a:rPr>
              <a:t>files.</a:t>
            </a:r>
            <a:endParaRPr sz="3600" dirty="0">
              <a:latin typeface="Arial"/>
              <a:cs typeface="Arial"/>
            </a:endParaRPr>
          </a:p>
          <a:p>
            <a:pPr marL="464820" marR="5080" indent="-452755" algn="just">
              <a:lnSpc>
                <a:spcPct val="100000"/>
              </a:lnSpc>
              <a:spcBef>
                <a:spcPts val="400"/>
              </a:spcBef>
              <a:buClr>
                <a:srgbClr val="D16248"/>
              </a:buClr>
              <a:buSzPct val="68055"/>
              <a:buFont typeface="Wingdings"/>
              <a:buChar char=""/>
              <a:tabLst>
                <a:tab pos="686435" algn="l"/>
              </a:tabLst>
            </a:pPr>
            <a:r>
              <a:rPr dirty="0"/>
              <a:t>	</a:t>
            </a:r>
            <a:r>
              <a:rPr sz="3600" b="1" spc="-5" dirty="0">
                <a:latin typeface="Arial"/>
                <a:cs typeface="Arial"/>
              </a:rPr>
              <a:t>$ ls -l </a:t>
            </a:r>
            <a:r>
              <a:rPr sz="3600" b="1" dirty="0">
                <a:latin typeface="Arial"/>
                <a:cs typeface="Arial"/>
              </a:rPr>
              <a:t>| find ./ </a:t>
            </a:r>
            <a:r>
              <a:rPr sz="3600" b="1" spc="-5" dirty="0">
                <a:latin typeface="Arial"/>
                <a:cs typeface="Arial"/>
              </a:rPr>
              <a:t>-type </a:t>
            </a:r>
            <a:r>
              <a:rPr sz="3600" b="1" dirty="0">
                <a:latin typeface="Arial"/>
                <a:cs typeface="Arial"/>
              </a:rPr>
              <a:t>f </a:t>
            </a:r>
            <a:r>
              <a:rPr sz="3600" b="1" spc="-5" dirty="0">
                <a:latin typeface="Arial"/>
                <a:cs typeface="Arial"/>
              </a:rPr>
              <a:t>-name "*.txt" -exec grep </a:t>
            </a:r>
            <a:r>
              <a:rPr sz="3600" b="1" dirty="0">
                <a:latin typeface="Arial"/>
                <a:cs typeface="Arial"/>
              </a:rPr>
              <a:t> </a:t>
            </a:r>
            <a:r>
              <a:rPr sz="3600" b="1" spc="-5" dirty="0">
                <a:latin typeface="Arial"/>
                <a:cs typeface="Arial"/>
              </a:rPr>
              <a:t>"program"</a:t>
            </a:r>
            <a:r>
              <a:rPr sz="3600" b="1" spc="10" dirty="0">
                <a:latin typeface="Arial"/>
                <a:cs typeface="Arial"/>
              </a:rPr>
              <a:t> </a:t>
            </a:r>
            <a:r>
              <a:rPr sz="3600" b="1" spc="-5" dirty="0">
                <a:latin typeface="Arial"/>
                <a:cs typeface="Arial"/>
              </a:rPr>
              <a:t>{} </a:t>
            </a:r>
            <a:r>
              <a:rPr sz="3600" b="1" dirty="0">
                <a:latin typeface="Arial"/>
                <a:cs typeface="Arial"/>
              </a:rPr>
              <a:t>\;</a:t>
            </a:r>
            <a:endParaRPr sz="3600" dirty="0">
              <a:latin typeface="Arial"/>
              <a:cs typeface="Arial"/>
            </a:endParaRPr>
          </a:p>
          <a:p>
            <a:pPr marL="12700" marR="5080" algn="just">
              <a:lnSpc>
                <a:spcPct val="100000"/>
              </a:lnSpc>
              <a:spcBef>
                <a:spcPts val="405"/>
              </a:spcBef>
            </a:pPr>
            <a:r>
              <a:rPr sz="3600" b="1" spc="-5" dirty="0">
                <a:latin typeface="Arial"/>
                <a:cs typeface="Arial"/>
              </a:rPr>
              <a:t>This command select files </a:t>
            </a:r>
            <a:r>
              <a:rPr sz="3600" b="1" dirty="0">
                <a:latin typeface="Arial"/>
                <a:cs typeface="Arial"/>
              </a:rPr>
              <a:t>with </a:t>
            </a:r>
            <a:r>
              <a:rPr sz="3600" b="1" spc="-5" dirty="0">
                <a:latin typeface="Arial"/>
                <a:cs typeface="Arial"/>
              </a:rPr>
              <a:t>.txt extension in the </a:t>
            </a:r>
            <a:r>
              <a:rPr sz="3600" b="1" dirty="0">
                <a:latin typeface="Arial"/>
                <a:cs typeface="Arial"/>
              </a:rPr>
              <a:t> </a:t>
            </a:r>
            <a:r>
              <a:rPr sz="3600" b="1" spc="-5" dirty="0">
                <a:latin typeface="Arial"/>
                <a:cs typeface="Arial"/>
              </a:rPr>
              <a:t>given</a:t>
            </a:r>
            <a:r>
              <a:rPr sz="3600" b="1" dirty="0">
                <a:latin typeface="Arial"/>
                <a:cs typeface="Arial"/>
              </a:rPr>
              <a:t> </a:t>
            </a:r>
            <a:r>
              <a:rPr sz="3600" b="1" spc="-5" dirty="0">
                <a:latin typeface="Arial"/>
                <a:cs typeface="Arial"/>
              </a:rPr>
              <a:t>directory</a:t>
            </a:r>
            <a:r>
              <a:rPr sz="3600" b="1" dirty="0">
                <a:latin typeface="Arial"/>
                <a:cs typeface="Arial"/>
              </a:rPr>
              <a:t> and</a:t>
            </a:r>
            <a:r>
              <a:rPr sz="3600" b="1" spc="5" dirty="0">
                <a:latin typeface="Arial"/>
                <a:cs typeface="Arial"/>
              </a:rPr>
              <a:t> </a:t>
            </a:r>
            <a:r>
              <a:rPr sz="3600" b="1" spc="-5" dirty="0">
                <a:latin typeface="Arial"/>
                <a:cs typeface="Arial"/>
              </a:rPr>
              <a:t>search</a:t>
            </a:r>
            <a:r>
              <a:rPr sz="3600" b="1" dirty="0">
                <a:latin typeface="Arial"/>
                <a:cs typeface="Arial"/>
              </a:rPr>
              <a:t> </a:t>
            </a:r>
            <a:r>
              <a:rPr sz="3600" b="1" spc="-5" dirty="0">
                <a:latin typeface="Arial"/>
                <a:cs typeface="Arial"/>
              </a:rPr>
              <a:t>for</a:t>
            </a:r>
            <a:r>
              <a:rPr sz="3600" b="1" dirty="0">
                <a:latin typeface="Arial"/>
                <a:cs typeface="Arial"/>
              </a:rPr>
              <a:t> </a:t>
            </a:r>
            <a:r>
              <a:rPr sz="3600" b="1" spc="-5" dirty="0">
                <a:latin typeface="Arial"/>
                <a:cs typeface="Arial"/>
              </a:rPr>
              <a:t>pattern</a:t>
            </a:r>
            <a:r>
              <a:rPr sz="3600" b="1" dirty="0">
                <a:latin typeface="Arial"/>
                <a:cs typeface="Arial"/>
              </a:rPr>
              <a:t> </a:t>
            </a:r>
            <a:r>
              <a:rPr sz="3600" b="1" spc="-5" dirty="0">
                <a:latin typeface="Arial"/>
                <a:cs typeface="Arial"/>
              </a:rPr>
              <a:t>like </a:t>
            </a:r>
            <a:r>
              <a:rPr sz="3600" b="1" dirty="0">
                <a:latin typeface="Arial"/>
                <a:cs typeface="Arial"/>
              </a:rPr>
              <a:t> “program” </a:t>
            </a:r>
            <a:r>
              <a:rPr sz="3600" b="1" spc="-5" dirty="0">
                <a:latin typeface="Arial"/>
                <a:cs typeface="Arial"/>
              </a:rPr>
              <a:t>in the above example </a:t>
            </a:r>
            <a:r>
              <a:rPr sz="3600" b="1" dirty="0">
                <a:latin typeface="Arial"/>
                <a:cs typeface="Arial"/>
              </a:rPr>
              <a:t>and print </a:t>
            </a:r>
            <a:r>
              <a:rPr sz="3600" b="1" spc="-5" dirty="0">
                <a:latin typeface="Arial"/>
                <a:cs typeface="Arial"/>
              </a:rPr>
              <a:t>those in </a:t>
            </a:r>
            <a:r>
              <a:rPr sz="3600" b="1" dirty="0">
                <a:latin typeface="Arial"/>
                <a:cs typeface="Arial"/>
              </a:rPr>
              <a:t> which</a:t>
            </a:r>
            <a:r>
              <a:rPr sz="3600" b="1" spc="-5" dirty="0">
                <a:latin typeface="Arial"/>
                <a:cs typeface="Arial"/>
              </a:rPr>
              <a:t> have</a:t>
            </a:r>
            <a:r>
              <a:rPr sz="3600" b="1" spc="-15" dirty="0">
                <a:latin typeface="Arial"/>
                <a:cs typeface="Arial"/>
              </a:rPr>
              <a:t> </a:t>
            </a:r>
            <a:r>
              <a:rPr sz="3600" b="1" spc="-5" dirty="0">
                <a:latin typeface="Arial"/>
                <a:cs typeface="Arial"/>
              </a:rPr>
              <a:t>program </a:t>
            </a:r>
            <a:r>
              <a:rPr sz="3600" b="1" dirty="0">
                <a:latin typeface="Arial"/>
                <a:cs typeface="Arial"/>
              </a:rPr>
              <a:t>in </a:t>
            </a:r>
            <a:r>
              <a:rPr sz="3600" b="1" spc="-5" dirty="0">
                <a:latin typeface="Arial"/>
                <a:cs typeface="Arial"/>
              </a:rPr>
              <a:t>them.</a:t>
            </a:r>
            <a:endParaRPr sz="36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645" y="74167"/>
            <a:ext cx="1310005" cy="452755"/>
          </a:xfrm>
          <a:prstGeom prst="rect">
            <a:avLst/>
          </a:prstGeom>
        </p:spPr>
        <p:txBody>
          <a:bodyPr vert="horz" wrap="square" lIns="0" tIns="12700" rIns="0" bIns="0" rtlCol="0">
            <a:spAutoFit/>
          </a:bodyPr>
          <a:lstStyle/>
          <a:p>
            <a:pPr marL="12700">
              <a:lnSpc>
                <a:spcPct val="100000"/>
              </a:lnSpc>
              <a:spcBef>
                <a:spcPts val="100"/>
              </a:spcBef>
            </a:pPr>
            <a:r>
              <a:rPr u="none" dirty="0"/>
              <a:t>Outpu</a:t>
            </a:r>
            <a:r>
              <a:rPr u="none" spc="-5" dirty="0"/>
              <a:t>t</a:t>
            </a:r>
            <a:r>
              <a:rPr u="none" dirty="0"/>
              <a:t>:</a:t>
            </a:r>
          </a:p>
        </p:txBody>
      </p:sp>
      <p:pic>
        <p:nvPicPr>
          <p:cNvPr id="3" name="object 3"/>
          <p:cNvPicPr/>
          <p:nvPr/>
        </p:nvPicPr>
        <p:blipFill>
          <a:blip r:embed="rId2" cstate="print"/>
          <a:stretch>
            <a:fillRect/>
          </a:stretch>
        </p:blipFill>
        <p:spPr>
          <a:xfrm>
            <a:off x="614819" y="725246"/>
            <a:ext cx="10880471" cy="499338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645" y="71120"/>
            <a:ext cx="11311255" cy="4517390"/>
          </a:xfrm>
          <a:prstGeom prst="rect">
            <a:avLst/>
          </a:prstGeom>
        </p:spPr>
        <p:txBody>
          <a:bodyPr vert="horz" wrap="square" lIns="0" tIns="12700" rIns="0" bIns="0" rtlCol="0">
            <a:spAutoFit/>
          </a:bodyPr>
          <a:lstStyle/>
          <a:p>
            <a:pPr marL="637540" marR="5080" indent="-624840" algn="just">
              <a:lnSpc>
                <a:spcPct val="100000"/>
              </a:lnSpc>
              <a:spcBef>
                <a:spcPts val="100"/>
              </a:spcBef>
            </a:pPr>
            <a:r>
              <a:rPr sz="3600" b="1" spc="-5" dirty="0">
                <a:latin typeface="Arial"/>
                <a:cs typeface="Arial"/>
              </a:rPr>
              <a:t>5.</a:t>
            </a:r>
            <a:r>
              <a:rPr sz="3600" b="1" dirty="0">
                <a:latin typeface="Arial"/>
                <a:cs typeface="Arial"/>
              </a:rPr>
              <a:t> </a:t>
            </a:r>
            <a:r>
              <a:rPr sz="3600" b="1" spc="-5" dirty="0">
                <a:latin typeface="Arial"/>
                <a:cs typeface="Arial"/>
              </a:rPr>
              <a:t>Use cat, grep, tee </a:t>
            </a:r>
            <a:r>
              <a:rPr sz="3600" b="1" dirty="0">
                <a:latin typeface="Arial"/>
                <a:cs typeface="Arial"/>
              </a:rPr>
              <a:t>and </a:t>
            </a:r>
            <a:r>
              <a:rPr sz="3600" b="1" spc="-5" dirty="0">
                <a:latin typeface="Arial"/>
                <a:cs typeface="Arial"/>
              </a:rPr>
              <a:t>wc command </a:t>
            </a:r>
            <a:r>
              <a:rPr sz="3600" b="1" dirty="0">
                <a:latin typeface="Arial"/>
                <a:cs typeface="Arial"/>
              </a:rPr>
              <a:t>to </a:t>
            </a:r>
            <a:r>
              <a:rPr sz="3600" b="1" spc="-5" dirty="0">
                <a:latin typeface="Arial"/>
                <a:cs typeface="Arial"/>
              </a:rPr>
              <a:t>read the </a:t>
            </a:r>
            <a:r>
              <a:rPr sz="3600" b="1" dirty="0">
                <a:latin typeface="Arial"/>
                <a:cs typeface="Arial"/>
              </a:rPr>
              <a:t> </a:t>
            </a:r>
            <a:r>
              <a:rPr sz="3600" b="1" spc="-5" dirty="0">
                <a:latin typeface="Arial"/>
                <a:cs typeface="Arial"/>
              </a:rPr>
              <a:t>particular entry from the user </a:t>
            </a:r>
            <a:r>
              <a:rPr sz="3600" b="1" dirty="0">
                <a:latin typeface="Arial"/>
                <a:cs typeface="Arial"/>
              </a:rPr>
              <a:t>and </a:t>
            </a:r>
            <a:r>
              <a:rPr sz="3600" b="1" spc="-5" dirty="0">
                <a:latin typeface="Arial"/>
                <a:cs typeface="Arial"/>
              </a:rPr>
              <a:t>store in a file </a:t>
            </a:r>
            <a:r>
              <a:rPr sz="3600" b="1" dirty="0">
                <a:latin typeface="Arial"/>
                <a:cs typeface="Arial"/>
              </a:rPr>
              <a:t> </a:t>
            </a:r>
            <a:r>
              <a:rPr sz="3600" b="1" spc="-5" dirty="0">
                <a:latin typeface="Arial"/>
                <a:cs typeface="Arial"/>
              </a:rPr>
              <a:t>and</a:t>
            </a:r>
            <a:r>
              <a:rPr sz="3600" b="1" spc="-10" dirty="0">
                <a:latin typeface="Arial"/>
                <a:cs typeface="Arial"/>
              </a:rPr>
              <a:t> </a:t>
            </a:r>
            <a:r>
              <a:rPr sz="3600" b="1" dirty="0">
                <a:latin typeface="Arial"/>
                <a:cs typeface="Arial"/>
              </a:rPr>
              <a:t>print </a:t>
            </a:r>
            <a:r>
              <a:rPr sz="3600" b="1" spc="-5" dirty="0">
                <a:latin typeface="Arial"/>
                <a:cs typeface="Arial"/>
              </a:rPr>
              <a:t>the</a:t>
            </a:r>
            <a:r>
              <a:rPr sz="3600" b="1" dirty="0">
                <a:latin typeface="Arial"/>
                <a:cs typeface="Arial"/>
              </a:rPr>
              <a:t> line</a:t>
            </a:r>
            <a:r>
              <a:rPr sz="3600" b="1" spc="-10" dirty="0">
                <a:latin typeface="Arial"/>
                <a:cs typeface="Arial"/>
              </a:rPr>
              <a:t> </a:t>
            </a:r>
            <a:r>
              <a:rPr sz="3600" b="1" dirty="0">
                <a:latin typeface="Arial"/>
                <a:cs typeface="Arial"/>
              </a:rPr>
              <a:t>count.</a:t>
            </a:r>
            <a:endParaRPr sz="3600" dirty="0">
              <a:latin typeface="Arial"/>
              <a:cs typeface="Arial"/>
            </a:endParaRPr>
          </a:p>
          <a:p>
            <a:pPr marL="464820" marR="6985" indent="-452755" algn="just">
              <a:lnSpc>
                <a:spcPct val="100000"/>
              </a:lnSpc>
              <a:spcBef>
                <a:spcPts val="400"/>
              </a:spcBef>
              <a:buClr>
                <a:srgbClr val="D16248"/>
              </a:buClr>
              <a:buSzPct val="68055"/>
              <a:buFont typeface="Wingdings"/>
              <a:buChar char=""/>
              <a:tabLst>
                <a:tab pos="465455" algn="l"/>
              </a:tabLst>
            </a:pPr>
            <a:r>
              <a:rPr sz="3600" b="1" spc="-5" dirty="0">
                <a:latin typeface="Arial"/>
                <a:cs typeface="Arial"/>
              </a:rPr>
              <a:t>$</a:t>
            </a:r>
            <a:r>
              <a:rPr sz="3600" b="1" spc="525" dirty="0">
                <a:latin typeface="Arial"/>
                <a:cs typeface="Arial"/>
              </a:rPr>
              <a:t> </a:t>
            </a:r>
            <a:r>
              <a:rPr sz="3600" b="1" spc="-5" dirty="0">
                <a:latin typeface="Arial"/>
                <a:cs typeface="Arial"/>
              </a:rPr>
              <a:t>cat</a:t>
            </a:r>
            <a:r>
              <a:rPr sz="3600" b="1" spc="530" dirty="0">
                <a:latin typeface="Arial"/>
                <a:cs typeface="Arial"/>
              </a:rPr>
              <a:t> </a:t>
            </a:r>
            <a:r>
              <a:rPr sz="3600" b="1" spc="-5" dirty="0">
                <a:latin typeface="Arial"/>
                <a:cs typeface="Arial"/>
              </a:rPr>
              <a:t>result.txt</a:t>
            </a:r>
            <a:r>
              <a:rPr sz="3600" b="1" spc="530" dirty="0">
                <a:latin typeface="Arial"/>
                <a:cs typeface="Arial"/>
              </a:rPr>
              <a:t> </a:t>
            </a:r>
            <a:r>
              <a:rPr sz="3600" b="1" dirty="0">
                <a:latin typeface="Arial"/>
                <a:cs typeface="Arial"/>
              </a:rPr>
              <a:t>|</a:t>
            </a:r>
            <a:r>
              <a:rPr sz="3600" b="1" spc="525" dirty="0">
                <a:latin typeface="Arial"/>
                <a:cs typeface="Arial"/>
              </a:rPr>
              <a:t> </a:t>
            </a:r>
            <a:r>
              <a:rPr sz="3600" b="1" spc="-5" dirty="0">
                <a:latin typeface="Arial"/>
                <a:cs typeface="Arial"/>
              </a:rPr>
              <a:t>grep</a:t>
            </a:r>
            <a:r>
              <a:rPr sz="3600" b="1" spc="530" dirty="0">
                <a:latin typeface="Arial"/>
                <a:cs typeface="Arial"/>
              </a:rPr>
              <a:t> </a:t>
            </a:r>
            <a:r>
              <a:rPr sz="3600" b="1" spc="-5" dirty="0">
                <a:latin typeface="Arial"/>
                <a:cs typeface="Arial"/>
              </a:rPr>
              <a:t>"Rajat</a:t>
            </a:r>
            <a:r>
              <a:rPr sz="3600" b="1" spc="525" dirty="0">
                <a:latin typeface="Arial"/>
                <a:cs typeface="Arial"/>
              </a:rPr>
              <a:t> </a:t>
            </a:r>
            <a:r>
              <a:rPr sz="3600" b="1" spc="-5" dirty="0">
                <a:latin typeface="Arial"/>
                <a:cs typeface="Arial"/>
              </a:rPr>
              <a:t>Dua"</a:t>
            </a:r>
            <a:r>
              <a:rPr sz="3600" b="1" spc="530" dirty="0">
                <a:latin typeface="Arial"/>
                <a:cs typeface="Arial"/>
              </a:rPr>
              <a:t> </a:t>
            </a:r>
            <a:r>
              <a:rPr sz="3600" b="1" dirty="0">
                <a:latin typeface="Arial"/>
                <a:cs typeface="Arial"/>
              </a:rPr>
              <a:t>|</a:t>
            </a:r>
            <a:r>
              <a:rPr sz="3600" b="1" spc="525" dirty="0">
                <a:latin typeface="Arial"/>
                <a:cs typeface="Arial"/>
              </a:rPr>
              <a:t> </a:t>
            </a:r>
            <a:r>
              <a:rPr sz="3600" b="1" spc="-5" dirty="0">
                <a:latin typeface="Arial"/>
                <a:cs typeface="Arial"/>
              </a:rPr>
              <a:t>tee</a:t>
            </a:r>
            <a:r>
              <a:rPr sz="3600" b="1" spc="525" dirty="0">
                <a:latin typeface="Arial"/>
                <a:cs typeface="Arial"/>
              </a:rPr>
              <a:t> </a:t>
            </a:r>
            <a:r>
              <a:rPr sz="3600" b="1" spc="-5" dirty="0">
                <a:latin typeface="Arial"/>
                <a:cs typeface="Arial"/>
              </a:rPr>
              <a:t>file2.txt</a:t>
            </a:r>
            <a:r>
              <a:rPr sz="3600" b="1" spc="525" dirty="0">
                <a:latin typeface="Arial"/>
                <a:cs typeface="Arial"/>
              </a:rPr>
              <a:t> </a:t>
            </a:r>
            <a:r>
              <a:rPr sz="3600" b="1" dirty="0">
                <a:latin typeface="Arial"/>
                <a:cs typeface="Arial"/>
              </a:rPr>
              <a:t>| </a:t>
            </a:r>
            <a:r>
              <a:rPr sz="3600" b="1" spc="-985" dirty="0">
                <a:latin typeface="Arial"/>
                <a:cs typeface="Arial"/>
              </a:rPr>
              <a:t> </a:t>
            </a:r>
            <a:r>
              <a:rPr sz="3600" b="1" spc="-5" dirty="0">
                <a:latin typeface="Arial"/>
                <a:cs typeface="Arial"/>
              </a:rPr>
              <a:t>wc</a:t>
            </a:r>
            <a:r>
              <a:rPr sz="3600" b="1" spc="-10" dirty="0">
                <a:latin typeface="Arial"/>
                <a:cs typeface="Arial"/>
              </a:rPr>
              <a:t> </a:t>
            </a:r>
            <a:r>
              <a:rPr sz="3600" b="1" dirty="0">
                <a:latin typeface="Arial"/>
                <a:cs typeface="Arial"/>
              </a:rPr>
              <a:t>-l</a:t>
            </a:r>
            <a:endParaRPr sz="3600" dirty="0">
              <a:latin typeface="Arial"/>
              <a:cs typeface="Arial"/>
            </a:endParaRPr>
          </a:p>
          <a:p>
            <a:pPr marL="12700" marR="5080" algn="just">
              <a:lnSpc>
                <a:spcPct val="100000"/>
              </a:lnSpc>
              <a:spcBef>
                <a:spcPts val="405"/>
              </a:spcBef>
            </a:pPr>
            <a:r>
              <a:rPr sz="3600" b="1" spc="-5" dirty="0">
                <a:latin typeface="Arial"/>
                <a:cs typeface="Arial"/>
              </a:rPr>
              <a:t>This command select Rajat Dua </a:t>
            </a:r>
            <a:r>
              <a:rPr sz="3600" b="1" dirty="0">
                <a:latin typeface="Arial"/>
                <a:cs typeface="Arial"/>
              </a:rPr>
              <a:t>and </a:t>
            </a:r>
            <a:r>
              <a:rPr sz="3600" b="1" spc="-5" dirty="0">
                <a:latin typeface="Arial"/>
                <a:cs typeface="Arial"/>
              </a:rPr>
              <a:t>store them </a:t>
            </a:r>
            <a:r>
              <a:rPr sz="3600" b="1" dirty="0">
                <a:latin typeface="Arial"/>
                <a:cs typeface="Arial"/>
              </a:rPr>
              <a:t>in </a:t>
            </a:r>
            <a:r>
              <a:rPr sz="3600" b="1" spc="5" dirty="0">
                <a:latin typeface="Arial"/>
                <a:cs typeface="Arial"/>
              </a:rPr>
              <a:t> </a:t>
            </a:r>
            <a:r>
              <a:rPr sz="3600" b="1" spc="-5" dirty="0">
                <a:latin typeface="Arial"/>
                <a:cs typeface="Arial"/>
              </a:rPr>
              <a:t>file2.txt</a:t>
            </a:r>
            <a:r>
              <a:rPr sz="3600" b="1" dirty="0">
                <a:latin typeface="Arial"/>
                <a:cs typeface="Arial"/>
              </a:rPr>
              <a:t> and</a:t>
            </a:r>
            <a:r>
              <a:rPr sz="3600" b="1" spc="5" dirty="0">
                <a:latin typeface="Arial"/>
                <a:cs typeface="Arial"/>
              </a:rPr>
              <a:t> </a:t>
            </a:r>
            <a:r>
              <a:rPr sz="3600" b="1" dirty="0">
                <a:latin typeface="Arial"/>
                <a:cs typeface="Arial"/>
              </a:rPr>
              <a:t>print</a:t>
            </a:r>
            <a:r>
              <a:rPr sz="3600" b="1" spc="5" dirty="0">
                <a:latin typeface="Arial"/>
                <a:cs typeface="Arial"/>
              </a:rPr>
              <a:t> </a:t>
            </a:r>
            <a:r>
              <a:rPr sz="3600" b="1" spc="-5" dirty="0">
                <a:latin typeface="Arial"/>
                <a:cs typeface="Arial"/>
              </a:rPr>
              <a:t>the</a:t>
            </a:r>
            <a:r>
              <a:rPr sz="3600" b="1" dirty="0">
                <a:latin typeface="Arial"/>
                <a:cs typeface="Arial"/>
              </a:rPr>
              <a:t> total</a:t>
            </a:r>
            <a:r>
              <a:rPr sz="3600" b="1" spc="5" dirty="0">
                <a:latin typeface="Arial"/>
                <a:cs typeface="Arial"/>
              </a:rPr>
              <a:t> </a:t>
            </a:r>
            <a:r>
              <a:rPr sz="3600" b="1" spc="-5" dirty="0">
                <a:latin typeface="Arial"/>
                <a:cs typeface="Arial"/>
              </a:rPr>
              <a:t>number</a:t>
            </a:r>
            <a:r>
              <a:rPr sz="3600" b="1" spc="994" dirty="0">
                <a:latin typeface="Arial"/>
                <a:cs typeface="Arial"/>
              </a:rPr>
              <a:t> </a:t>
            </a:r>
            <a:r>
              <a:rPr sz="3600" b="1" spc="-5" dirty="0">
                <a:latin typeface="Arial"/>
                <a:cs typeface="Arial"/>
              </a:rPr>
              <a:t>of</a:t>
            </a:r>
            <a:r>
              <a:rPr sz="3600" b="1" spc="994" dirty="0">
                <a:latin typeface="Arial"/>
                <a:cs typeface="Arial"/>
              </a:rPr>
              <a:t> </a:t>
            </a:r>
            <a:r>
              <a:rPr sz="3600" b="1" spc="-5" dirty="0">
                <a:latin typeface="Arial"/>
                <a:cs typeface="Arial"/>
              </a:rPr>
              <a:t>lines </a:t>
            </a:r>
            <a:r>
              <a:rPr sz="3600" b="1" dirty="0">
                <a:latin typeface="Arial"/>
                <a:cs typeface="Arial"/>
              </a:rPr>
              <a:t> </a:t>
            </a:r>
            <a:r>
              <a:rPr sz="3600" b="1" spc="-5" dirty="0">
                <a:latin typeface="Arial"/>
                <a:cs typeface="Arial"/>
              </a:rPr>
              <a:t>matching Rajat</a:t>
            </a:r>
            <a:r>
              <a:rPr sz="3600" b="1" dirty="0">
                <a:latin typeface="Arial"/>
                <a:cs typeface="Arial"/>
              </a:rPr>
              <a:t> </a:t>
            </a:r>
            <a:r>
              <a:rPr sz="3600" b="1" spc="-5" dirty="0">
                <a:latin typeface="Arial"/>
                <a:cs typeface="Arial"/>
              </a:rPr>
              <a:t>Dua</a:t>
            </a:r>
            <a:endParaRPr sz="3600" dirty="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645" y="74167"/>
            <a:ext cx="1310005" cy="452755"/>
          </a:xfrm>
          <a:prstGeom prst="rect">
            <a:avLst/>
          </a:prstGeom>
        </p:spPr>
        <p:txBody>
          <a:bodyPr vert="horz" wrap="square" lIns="0" tIns="12700" rIns="0" bIns="0" rtlCol="0">
            <a:spAutoFit/>
          </a:bodyPr>
          <a:lstStyle/>
          <a:p>
            <a:pPr marL="12700">
              <a:lnSpc>
                <a:spcPct val="100000"/>
              </a:lnSpc>
              <a:spcBef>
                <a:spcPts val="100"/>
              </a:spcBef>
            </a:pPr>
            <a:r>
              <a:rPr u="none" dirty="0"/>
              <a:t>Outpu</a:t>
            </a:r>
            <a:r>
              <a:rPr u="none" spc="-5" dirty="0"/>
              <a:t>t</a:t>
            </a:r>
            <a:r>
              <a:rPr u="none" dirty="0"/>
              <a:t>:</a:t>
            </a:r>
          </a:p>
        </p:txBody>
      </p:sp>
      <p:pic>
        <p:nvPicPr>
          <p:cNvPr id="3" name="object 3"/>
          <p:cNvPicPr/>
          <p:nvPr/>
        </p:nvPicPr>
        <p:blipFill>
          <a:blip r:embed="rId2" cstate="print"/>
          <a:stretch>
            <a:fillRect/>
          </a:stretch>
        </p:blipFill>
        <p:spPr>
          <a:xfrm>
            <a:off x="614819" y="725169"/>
            <a:ext cx="10503154" cy="354202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082C-44AA-26E4-3C1B-9AE00092394E}"/>
              </a:ext>
            </a:extLst>
          </p:cNvPr>
          <p:cNvSpPr>
            <a:spLocks noGrp="1"/>
          </p:cNvSpPr>
          <p:nvPr>
            <p:ph type="title"/>
          </p:nvPr>
        </p:nvSpPr>
        <p:spPr>
          <a:xfrm>
            <a:off x="762000" y="1905000"/>
            <a:ext cx="9893556" cy="3046988"/>
          </a:xfrm>
        </p:spPr>
        <p:txBody>
          <a:bodyPr/>
          <a:lstStyle/>
          <a:p>
            <a:pPr algn="ctr"/>
            <a:r>
              <a:rPr lang="en-US" sz="6600" u="none" dirty="0"/>
              <a:t>Attempt</a:t>
            </a:r>
            <a:br>
              <a:rPr lang="en-US" sz="6600" u="none" dirty="0"/>
            </a:br>
            <a:r>
              <a:rPr lang="en-US" sz="6600" u="none" dirty="0"/>
              <a:t>Lecture 22</a:t>
            </a:r>
            <a:br>
              <a:rPr lang="en-US" sz="6600" u="none" dirty="0"/>
            </a:br>
            <a:r>
              <a:rPr lang="en-US" sz="6600" u="none" dirty="0"/>
              <a:t>Test2</a:t>
            </a:r>
            <a:endParaRPr lang="en-IN" sz="6600" u="none" dirty="0"/>
          </a:p>
        </p:txBody>
      </p:sp>
    </p:spTree>
    <p:extLst>
      <p:ext uri="{BB962C8B-B14F-4D97-AF65-F5344CB8AC3E}">
        <p14:creationId xmlns:p14="http://schemas.microsoft.com/office/powerpoint/2010/main" val="2125685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53000"/>
            <a:ext cx="12192000" cy="1905000"/>
            <a:chOff x="0" y="4953000"/>
            <a:chExt cx="12192000" cy="1905000"/>
          </a:xfrm>
        </p:grpSpPr>
        <p:sp>
          <p:nvSpPr>
            <p:cNvPr id="3" name="object 3"/>
            <p:cNvSpPr/>
            <p:nvPr/>
          </p:nvSpPr>
          <p:spPr>
            <a:xfrm>
              <a:off x="2250058" y="4953000"/>
              <a:ext cx="9942195" cy="488315"/>
            </a:xfrm>
            <a:custGeom>
              <a:avLst/>
              <a:gdLst/>
              <a:ahLst/>
              <a:cxnLst/>
              <a:rect l="l" t="t" r="r" b="b"/>
              <a:pathLst>
                <a:path w="9942195" h="488314">
                  <a:moveTo>
                    <a:pt x="9941941" y="0"/>
                  </a:moveTo>
                  <a:lnTo>
                    <a:pt x="0" y="289941"/>
                  </a:lnTo>
                  <a:lnTo>
                    <a:pt x="9941941" y="488188"/>
                  </a:lnTo>
                  <a:lnTo>
                    <a:pt x="9941941" y="0"/>
                  </a:lnTo>
                  <a:close/>
                </a:path>
              </a:pathLst>
            </a:custGeom>
            <a:solidFill>
              <a:srgbClr val="E7ACA3">
                <a:alpha val="39999"/>
              </a:srgbClr>
            </a:solidFill>
          </p:spPr>
          <p:txBody>
            <a:bodyPr wrap="square" lIns="0" tIns="0" rIns="0" bIns="0" rtlCol="0"/>
            <a:lstStyle/>
            <a:p>
              <a:endParaRPr/>
            </a:p>
          </p:txBody>
        </p:sp>
        <p:sp>
          <p:nvSpPr>
            <p:cNvPr id="4" name="object 4"/>
            <p:cNvSpPr/>
            <p:nvPr/>
          </p:nvSpPr>
          <p:spPr>
            <a:xfrm>
              <a:off x="148462" y="5237734"/>
              <a:ext cx="12044045" cy="788670"/>
            </a:xfrm>
            <a:custGeom>
              <a:avLst/>
              <a:gdLst/>
              <a:ahLst/>
              <a:cxnLst/>
              <a:rect l="l" t="t" r="r" b="b"/>
              <a:pathLst>
                <a:path w="12044045" h="788670">
                  <a:moveTo>
                    <a:pt x="12043537" y="0"/>
                  </a:moveTo>
                  <a:lnTo>
                    <a:pt x="0" y="0"/>
                  </a:lnTo>
                  <a:lnTo>
                    <a:pt x="12043537" y="788669"/>
                  </a:lnTo>
                  <a:lnTo>
                    <a:pt x="12043537" y="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0" y="5000242"/>
              <a:ext cx="12191999" cy="1857756"/>
            </a:xfrm>
            <a:prstGeom prst="rect">
              <a:avLst/>
            </a:prstGeom>
          </p:spPr>
        </p:pic>
        <p:pic>
          <p:nvPicPr>
            <p:cNvPr id="6" name="object 6"/>
            <p:cNvPicPr/>
            <p:nvPr/>
          </p:nvPicPr>
          <p:blipFill>
            <a:blip r:embed="rId3" cstate="print"/>
            <a:stretch>
              <a:fillRect/>
            </a:stretch>
          </p:blipFill>
          <p:spPr>
            <a:xfrm>
              <a:off x="0" y="4991907"/>
              <a:ext cx="12191999" cy="802086"/>
            </a:xfrm>
            <a:prstGeom prst="rect">
              <a:avLst/>
            </a:prstGeom>
          </p:spPr>
        </p:pic>
        <p:pic>
          <p:nvPicPr>
            <p:cNvPr id="7" name="object 7"/>
            <p:cNvPicPr/>
            <p:nvPr/>
          </p:nvPicPr>
          <p:blipFill>
            <a:blip r:embed="rId4" cstate="print"/>
            <a:stretch>
              <a:fillRect/>
            </a:stretch>
          </p:blipFill>
          <p:spPr>
            <a:xfrm>
              <a:off x="162902" y="5504850"/>
              <a:ext cx="3720591" cy="1240193"/>
            </a:xfrm>
            <a:prstGeom prst="rect">
              <a:avLst/>
            </a:prstGeom>
          </p:spPr>
        </p:pic>
      </p:grpSp>
      <p:pic>
        <p:nvPicPr>
          <p:cNvPr id="8" name="object 8"/>
          <p:cNvPicPr/>
          <p:nvPr/>
        </p:nvPicPr>
        <p:blipFill>
          <a:blip r:embed="rId5" cstate="print"/>
          <a:stretch>
            <a:fillRect/>
          </a:stretch>
        </p:blipFill>
        <p:spPr>
          <a:xfrm>
            <a:off x="2711194" y="3034265"/>
            <a:ext cx="6723127" cy="7513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645" y="842009"/>
            <a:ext cx="11311890" cy="5106035"/>
          </a:xfrm>
          <a:prstGeom prst="rect">
            <a:avLst/>
          </a:prstGeom>
        </p:spPr>
        <p:txBody>
          <a:bodyPr vert="horz" wrap="square" lIns="0" tIns="12700" rIns="0" bIns="0" rtlCol="0">
            <a:spAutoFit/>
          </a:bodyPr>
          <a:lstStyle/>
          <a:p>
            <a:pPr marL="464820" marR="5715" indent="-452755" algn="just">
              <a:lnSpc>
                <a:spcPct val="100000"/>
              </a:lnSpc>
              <a:spcBef>
                <a:spcPts val="100"/>
              </a:spcBef>
              <a:buClr>
                <a:srgbClr val="D16248"/>
              </a:buClr>
              <a:buSzPct val="68181"/>
              <a:buFont typeface="Wingdings"/>
              <a:buChar char=""/>
              <a:tabLst>
                <a:tab pos="465455" algn="l"/>
              </a:tabLst>
            </a:pPr>
            <a:r>
              <a:rPr sz="3300" b="1" dirty="0">
                <a:latin typeface="Arial"/>
                <a:cs typeface="Arial"/>
              </a:rPr>
              <a:t>The </a:t>
            </a:r>
            <a:r>
              <a:rPr sz="3300" b="1" spc="-5" dirty="0">
                <a:latin typeface="Arial"/>
                <a:cs typeface="Arial"/>
              </a:rPr>
              <a:t>shell </a:t>
            </a:r>
            <a:r>
              <a:rPr sz="3300" b="1" spc="-10" dirty="0">
                <a:latin typeface="Arial"/>
                <a:cs typeface="Arial"/>
              </a:rPr>
              <a:t>is </a:t>
            </a:r>
            <a:r>
              <a:rPr sz="3300" b="1" spc="-5" dirty="0">
                <a:latin typeface="Arial"/>
                <a:cs typeface="Arial"/>
              </a:rPr>
              <a:t>perhaps the most important program </a:t>
            </a:r>
            <a:r>
              <a:rPr sz="3300" b="1" dirty="0">
                <a:latin typeface="Arial"/>
                <a:cs typeface="Arial"/>
              </a:rPr>
              <a:t>on </a:t>
            </a:r>
            <a:r>
              <a:rPr sz="3300" b="1" spc="5" dirty="0">
                <a:latin typeface="Arial"/>
                <a:cs typeface="Arial"/>
              </a:rPr>
              <a:t> </a:t>
            </a:r>
            <a:r>
              <a:rPr sz="3300" b="1" spc="-5" dirty="0">
                <a:latin typeface="Arial"/>
                <a:cs typeface="Arial"/>
              </a:rPr>
              <a:t>the Unix system, from the end-user's standpoint. </a:t>
            </a:r>
            <a:r>
              <a:rPr sz="3300" b="1" spc="-10" dirty="0">
                <a:latin typeface="Arial"/>
                <a:cs typeface="Arial"/>
              </a:rPr>
              <a:t>The </a:t>
            </a:r>
            <a:r>
              <a:rPr sz="3300" b="1" spc="-5" dirty="0">
                <a:latin typeface="Arial"/>
                <a:cs typeface="Arial"/>
              </a:rPr>
              <a:t> shell</a:t>
            </a:r>
            <a:r>
              <a:rPr sz="3300" b="1" dirty="0">
                <a:latin typeface="Arial"/>
                <a:cs typeface="Arial"/>
              </a:rPr>
              <a:t> </a:t>
            </a:r>
            <a:r>
              <a:rPr sz="3300" b="1" spc="-10" dirty="0">
                <a:latin typeface="Arial"/>
                <a:cs typeface="Arial"/>
              </a:rPr>
              <a:t>is</a:t>
            </a:r>
            <a:r>
              <a:rPr sz="3300" b="1" spc="-5" dirty="0">
                <a:latin typeface="Arial"/>
                <a:cs typeface="Arial"/>
              </a:rPr>
              <a:t> your</a:t>
            </a:r>
            <a:r>
              <a:rPr sz="3300" b="1" dirty="0">
                <a:latin typeface="Arial"/>
                <a:cs typeface="Arial"/>
              </a:rPr>
              <a:t> </a:t>
            </a:r>
            <a:r>
              <a:rPr sz="3300" b="1" spc="-5" dirty="0">
                <a:latin typeface="Arial"/>
                <a:cs typeface="Arial"/>
              </a:rPr>
              <a:t>interface</a:t>
            </a:r>
            <a:r>
              <a:rPr sz="3300" b="1" dirty="0">
                <a:latin typeface="Arial"/>
                <a:cs typeface="Arial"/>
              </a:rPr>
              <a:t> </a:t>
            </a:r>
            <a:r>
              <a:rPr sz="3300" b="1" spc="-5" dirty="0">
                <a:latin typeface="Arial"/>
                <a:cs typeface="Arial"/>
              </a:rPr>
              <a:t>with</a:t>
            </a:r>
            <a:r>
              <a:rPr sz="3300" b="1" dirty="0">
                <a:latin typeface="Arial"/>
                <a:cs typeface="Arial"/>
              </a:rPr>
              <a:t> </a:t>
            </a:r>
            <a:r>
              <a:rPr sz="3300" b="1" spc="-5" dirty="0">
                <a:latin typeface="Arial"/>
                <a:cs typeface="Arial"/>
              </a:rPr>
              <a:t>the</a:t>
            </a:r>
            <a:r>
              <a:rPr sz="3300" b="1" dirty="0">
                <a:latin typeface="Arial"/>
                <a:cs typeface="Arial"/>
              </a:rPr>
              <a:t> </a:t>
            </a:r>
            <a:r>
              <a:rPr sz="3300" b="1" spc="-5" dirty="0">
                <a:latin typeface="Arial"/>
                <a:cs typeface="Arial"/>
              </a:rPr>
              <a:t>Unix</a:t>
            </a:r>
            <a:r>
              <a:rPr sz="3300" b="1" dirty="0">
                <a:latin typeface="Arial"/>
                <a:cs typeface="Arial"/>
              </a:rPr>
              <a:t> </a:t>
            </a:r>
            <a:r>
              <a:rPr sz="3300" b="1" spc="-5" dirty="0">
                <a:latin typeface="Arial"/>
                <a:cs typeface="Arial"/>
              </a:rPr>
              <a:t>system,</a:t>
            </a:r>
            <a:r>
              <a:rPr sz="3300" b="1" dirty="0">
                <a:latin typeface="Arial"/>
                <a:cs typeface="Arial"/>
              </a:rPr>
              <a:t> </a:t>
            </a:r>
            <a:r>
              <a:rPr sz="3300" b="1" spc="-10" dirty="0">
                <a:latin typeface="Arial"/>
                <a:cs typeface="Arial"/>
              </a:rPr>
              <a:t>the </a:t>
            </a:r>
            <a:r>
              <a:rPr sz="3300" b="1" spc="-5" dirty="0">
                <a:latin typeface="Arial"/>
                <a:cs typeface="Arial"/>
              </a:rPr>
              <a:t> middleman</a:t>
            </a:r>
            <a:r>
              <a:rPr sz="3300" b="1" spc="-20" dirty="0">
                <a:latin typeface="Arial"/>
                <a:cs typeface="Arial"/>
              </a:rPr>
              <a:t> </a:t>
            </a:r>
            <a:r>
              <a:rPr sz="3300" b="1" spc="-5" dirty="0">
                <a:latin typeface="Arial"/>
                <a:cs typeface="Arial"/>
              </a:rPr>
              <a:t>between</a:t>
            </a:r>
            <a:r>
              <a:rPr sz="3300" b="1" spc="-10" dirty="0">
                <a:latin typeface="Arial"/>
                <a:cs typeface="Arial"/>
              </a:rPr>
              <a:t> </a:t>
            </a:r>
            <a:r>
              <a:rPr sz="3300" b="1" dirty="0">
                <a:latin typeface="Arial"/>
                <a:cs typeface="Arial"/>
              </a:rPr>
              <a:t>you</a:t>
            </a:r>
            <a:r>
              <a:rPr sz="3300" b="1" spc="-10" dirty="0">
                <a:latin typeface="Arial"/>
                <a:cs typeface="Arial"/>
              </a:rPr>
              <a:t> </a:t>
            </a:r>
            <a:r>
              <a:rPr sz="3300" b="1" dirty="0">
                <a:latin typeface="Arial"/>
                <a:cs typeface="Arial"/>
              </a:rPr>
              <a:t>and</a:t>
            </a:r>
            <a:r>
              <a:rPr sz="3300" b="1" spc="-5" dirty="0">
                <a:latin typeface="Arial"/>
                <a:cs typeface="Arial"/>
              </a:rPr>
              <a:t> the </a:t>
            </a:r>
            <a:r>
              <a:rPr sz="3300" b="1" dirty="0">
                <a:latin typeface="Arial"/>
                <a:cs typeface="Arial"/>
              </a:rPr>
              <a:t>kernel.</a:t>
            </a:r>
            <a:endParaRPr sz="3300">
              <a:latin typeface="Arial"/>
              <a:cs typeface="Arial"/>
            </a:endParaRPr>
          </a:p>
          <a:p>
            <a:pPr marL="464820" marR="5080" indent="-452755" algn="just">
              <a:lnSpc>
                <a:spcPct val="100000"/>
              </a:lnSpc>
              <a:spcBef>
                <a:spcPts val="395"/>
              </a:spcBef>
              <a:buClr>
                <a:srgbClr val="D16248"/>
              </a:buClr>
              <a:buSzPct val="68181"/>
              <a:buFont typeface="Wingdings"/>
              <a:buChar char=""/>
              <a:tabLst>
                <a:tab pos="465455" algn="l"/>
              </a:tabLst>
            </a:pPr>
            <a:r>
              <a:rPr sz="3300" b="1" spc="-50" dirty="0">
                <a:solidFill>
                  <a:srgbClr val="C00000"/>
                </a:solidFill>
                <a:latin typeface="Arial"/>
                <a:cs typeface="Arial"/>
              </a:rPr>
              <a:t>CONCEPT:</a:t>
            </a:r>
            <a:r>
              <a:rPr sz="3300" b="1" spc="815" dirty="0">
                <a:solidFill>
                  <a:srgbClr val="C00000"/>
                </a:solidFill>
                <a:latin typeface="Arial"/>
                <a:cs typeface="Arial"/>
              </a:rPr>
              <a:t> </a:t>
            </a:r>
            <a:r>
              <a:rPr sz="3300" b="1" dirty="0">
                <a:latin typeface="Arial"/>
                <a:cs typeface="Arial"/>
              </a:rPr>
              <a:t>The</a:t>
            </a:r>
            <a:r>
              <a:rPr sz="3300" b="1" spc="915" dirty="0">
                <a:latin typeface="Arial"/>
                <a:cs typeface="Arial"/>
              </a:rPr>
              <a:t> </a:t>
            </a:r>
            <a:r>
              <a:rPr sz="3300" b="1" dirty="0">
                <a:latin typeface="Arial"/>
                <a:cs typeface="Arial"/>
              </a:rPr>
              <a:t>shell</a:t>
            </a:r>
            <a:r>
              <a:rPr sz="3300" b="1" spc="919" dirty="0">
                <a:latin typeface="Arial"/>
                <a:cs typeface="Arial"/>
              </a:rPr>
              <a:t> </a:t>
            </a:r>
            <a:r>
              <a:rPr sz="3300" b="1" spc="-5" dirty="0">
                <a:latin typeface="Arial"/>
                <a:cs typeface="Arial"/>
              </a:rPr>
              <a:t>is</a:t>
            </a:r>
            <a:r>
              <a:rPr sz="3300" b="1" spc="905" dirty="0">
                <a:latin typeface="Arial"/>
                <a:cs typeface="Arial"/>
              </a:rPr>
              <a:t> </a:t>
            </a:r>
            <a:r>
              <a:rPr sz="3300" b="1" dirty="0">
                <a:latin typeface="Arial"/>
                <a:cs typeface="Arial"/>
              </a:rPr>
              <a:t>a</a:t>
            </a:r>
            <a:r>
              <a:rPr sz="3300" b="1" spc="915" dirty="0">
                <a:latin typeface="Arial"/>
                <a:cs typeface="Arial"/>
              </a:rPr>
              <a:t> </a:t>
            </a:r>
            <a:r>
              <a:rPr sz="3300" b="1" dirty="0">
                <a:latin typeface="Arial"/>
                <a:cs typeface="Arial"/>
              </a:rPr>
              <a:t>type</a:t>
            </a:r>
            <a:r>
              <a:rPr sz="3300" b="1" spc="919" dirty="0">
                <a:latin typeface="Arial"/>
                <a:cs typeface="Arial"/>
              </a:rPr>
              <a:t> </a:t>
            </a:r>
            <a:r>
              <a:rPr sz="3300" b="1" spc="-5" dirty="0">
                <a:latin typeface="Arial"/>
                <a:cs typeface="Arial"/>
              </a:rPr>
              <a:t>of</a:t>
            </a:r>
            <a:r>
              <a:rPr sz="3300" b="1" spc="905" dirty="0">
                <a:latin typeface="Arial"/>
                <a:cs typeface="Arial"/>
              </a:rPr>
              <a:t> </a:t>
            </a:r>
            <a:r>
              <a:rPr sz="3300" b="1" spc="-5" dirty="0">
                <a:latin typeface="Arial"/>
                <a:cs typeface="Arial"/>
              </a:rPr>
              <a:t>program</a:t>
            </a:r>
            <a:r>
              <a:rPr sz="3300" b="1" spc="905" dirty="0">
                <a:latin typeface="Arial"/>
                <a:cs typeface="Arial"/>
              </a:rPr>
              <a:t> </a:t>
            </a:r>
            <a:r>
              <a:rPr sz="3300" b="1" spc="-5" dirty="0">
                <a:latin typeface="Arial"/>
                <a:cs typeface="Arial"/>
              </a:rPr>
              <a:t>called </a:t>
            </a:r>
            <a:r>
              <a:rPr sz="3300" b="1" dirty="0">
                <a:latin typeface="Arial"/>
                <a:cs typeface="Arial"/>
              </a:rPr>
              <a:t> </a:t>
            </a:r>
            <a:r>
              <a:rPr sz="3300" b="1" spc="-5" dirty="0">
                <a:latin typeface="Arial"/>
                <a:cs typeface="Arial"/>
              </a:rPr>
              <a:t>an</a:t>
            </a:r>
            <a:r>
              <a:rPr sz="3300" b="1" dirty="0">
                <a:latin typeface="Arial"/>
                <a:cs typeface="Arial"/>
              </a:rPr>
              <a:t> </a:t>
            </a:r>
            <a:r>
              <a:rPr sz="3300" b="1" i="1" dirty="0">
                <a:latin typeface="Arial"/>
                <a:cs typeface="Arial"/>
              </a:rPr>
              <a:t>interpreter</a:t>
            </a:r>
            <a:r>
              <a:rPr sz="3300" b="1" dirty="0">
                <a:latin typeface="Arial"/>
                <a:cs typeface="Arial"/>
              </a:rPr>
              <a:t>.</a:t>
            </a:r>
            <a:r>
              <a:rPr sz="3300" b="1" spc="5" dirty="0">
                <a:latin typeface="Arial"/>
                <a:cs typeface="Arial"/>
              </a:rPr>
              <a:t> </a:t>
            </a:r>
            <a:r>
              <a:rPr sz="3300" b="1" spc="-5" dirty="0">
                <a:latin typeface="Arial"/>
                <a:cs typeface="Arial"/>
              </a:rPr>
              <a:t>An</a:t>
            </a:r>
            <a:r>
              <a:rPr sz="3300" b="1" dirty="0">
                <a:latin typeface="Arial"/>
                <a:cs typeface="Arial"/>
              </a:rPr>
              <a:t> </a:t>
            </a:r>
            <a:r>
              <a:rPr sz="3300" b="1" spc="-5" dirty="0">
                <a:latin typeface="Arial"/>
                <a:cs typeface="Arial"/>
              </a:rPr>
              <a:t>interpreter</a:t>
            </a:r>
            <a:r>
              <a:rPr sz="3300" b="1" dirty="0">
                <a:latin typeface="Arial"/>
                <a:cs typeface="Arial"/>
              </a:rPr>
              <a:t> </a:t>
            </a:r>
            <a:r>
              <a:rPr sz="3300" b="1" spc="-5" dirty="0">
                <a:latin typeface="Arial"/>
                <a:cs typeface="Arial"/>
              </a:rPr>
              <a:t>operates</a:t>
            </a:r>
            <a:r>
              <a:rPr sz="3300" b="1" dirty="0">
                <a:latin typeface="Arial"/>
                <a:cs typeface="Arial"/>
              </a:rPr>
              <a:t> in</a:t>
            </a:r>
            <a:r>
              <a:rPr sz="3300" b="1" spc="5" dirty="0">
                <a:latin typeface="Arial"/>
                <a:cs typeface="Arial"/>
              </a:rPr>
              <a:t> </a:t>
            </a:r>
            <a:r>
              <a:rPr sz="3300" b="1" spc="-5" dirty="0">
                <a:latin typeface="Arial"/>
                <a:cs typeface="Arial"/>
              </a:rPr>
              <a:t>a</a:t>
            </a:r>
            <a:r>
              <a:rPr sz="3300" b="1" dirty="0">
                <a:latin typeface="Arial"/>
                <a:cs typeface="Arial"/>
              </a:rPr>
              <a:t> </a:t>
            </a:r>
            <a:r>
              <a:rPr sz="3300" b="1" spc="-5" dirty="0">
                <a:latin typeface="Arial"/>
                <a:cs typeface="Arial"/>
              </a:rPr>
              <a:t>simple </a:t>
            </a:r>
            <a:r>
              <a:rPr sz="3300" b="1" dirty="0">
                <a:latin typeface="Arial"/>
                <a:cs typeface="Arial"/>
              </a:rPr>
              <a:t> </a:t>
            </a:r>
            <a:r>
              <a:rPr sz="3300" b="1" spc="-5" dirty="0">
                <a:latin typeface="Arial"/>
                <a:cs typeface="Arial"/>
              </a:rPr>
              <a:t>loop: It accepts a command, interprets the command, </a:t>
            </a:r>
            <a:r>
              <a:rPr sz="3300" b="1" dirty="0">
                <a:latin typeface="Arial"/>
                <a:cs typeface="Arial"/>
              </a:rPr>
              <a:t> executes </a:t>
            </a:r>
            <a:r>
              <a:rPr sz="3300" b="1" spc="-5" dirty="0">
                <a:latin typeface="Arial"/>
                <a:cs typeface="Arial"/>
              </a:rPr>
              <a:t>the command, </a:t>
            </a:r>
            <a:r>
              <a:rPr sz="3300" b="1" dirty="0">
                <a:latin typeface="Arial"/>
                <a:cs typeface="Arial"/>
              </a:rPr>
              <a:t>and then </a:t>
            </a:r>
            <a:r>
              <a:rPr sz="3300" b="1" spc="-5" dirty="0">
                <a:latin typeface="Arial"/>
                <a:cs typeface="Arial"/>
              </a:rPr>
              <a:t>waits for another </a:t>
            </a:r>
            <a:r>
              <a:rPr sz="3300" b="1" dirty="0">
                <a:latin typeface="Arial"/>
                <a:cs typeface="Arial"/>
              </a:rPr>
              <a:t> command.</a:t>
            </a:r>
            <a:r>
              <a:rPr sz="3300" b="1" spc="5" dirty="0">
                <a:latin typeface="Arial"/>
                <a:cs typeface="Arial"/>
              </a:rPr>
              <a:t> </a:t>
            </a:r>
            <a:r>
              <a:rPr sz="3300" b="1" dirty="0">
                <a:latin typeface="Arial"/>
                <a:cs typeface="Arial"/>
              </a:rPr>
              <a:t>The</a:t>
            </a:r>
            <a:r>
              <a:rPr sz="3300" b="1" spc="5" dirty="0">
                <a:latin typeface="Arial"/>
                <a:cs typeface="Arial"/>
              </a:rPr>
              <a:t> </a:t>
            </a:r>
            <a:r>
              <a:rPr sz="3300" b="1" spc="-5" dirty="0">
                <a:latin typeface="Arial"/>
                <a:cs typeface="Arial"/>
              </a:rPr>
              <a:t>shell</a:t>
            </a:r>
            <a:r>
              <a:rPr sz="3300" b="1" dirty="0">
                <a:latin typeface="Arial"/>
                <a:cs typeface="Arial"/>
              </a:rPr>
              <a:t> </a:t>
            </a:r>
            <a:r>
              <a:rPr sz="3300" b="1" spc="-5" dirty="0">
                <a:latin typeface="Arial"/>
                <a:cs typeface="Arial"/>
              </a:rPr>
              <a:t>displays</a:t>
            </a:r>
            <a:r>
              <a:rPr sz="3300" b="1" dirty="0">
                <a:latin typeface="Arial"/>
                <a:cs typeface="Arial"/>
              </a:rPr>
              <a:t> </a:t>
            </a:r>
            <a:r>
              <a:rPr sz="3300" b="1" spc="-5" dirty="0">
                <a:latin typeface="Arial"/>
                <a:cs typeface="Arial"/>
              </a:rPr>
              <a:t>a</a:t>
            </a:r>
            <a:r>
              <a:rPr sz="3300" b="1" dirty="0">
                <a:latin typeface="Arial"/>
                <a:cs typeface="Arial"/>
              </a:rPr>
              <a:t> </a:t>
            </a:r>
            <a:r>
              <a:rPr sz="3300" b="1" spc="-5" dirty="0">
                <a:latin typeface="Arial"/>
                <a:cs typeface="Arial"/>
              </a:rPr>
              <a:t>"prompt,"</a:t>
            </a:r>
            <a:r>
              <a:rPr sz="3300" b="1" dirty="0">
                <a:latin typeface="Arial"/>
                <a:cs typeface="Arial"/>
              </a:rPr>
              <a:t> </a:t>
            </a:r>
            <a:r>
              <a:rPr sz="3300" b="1" spc="-5" dirty="0">
                <a:latin typeface="Arial"/>
                <a:cs typeface="Arial"/>
              </a:rPr>
              <a:t>to</a:t>
            </a:r>
            <a:r>
              <a:rPr sz="3300" b="1" spc="905" dirty="0">
                <a:latin typeface="Arial"/>
                <a:cs typeface="Arial"/>
              </a:rPr>
              <a:t> </a:t>
            </a:r>
            <a:r>
              <a:rPr sz="3300" b="1" dirty="0">
                <a:latin typeface="Arial"/>
                <a:cs typeface="Arial"/>
              </a:rPr>
              <a:t>notify </a:t>
            </a:r>
            <a:r>
              <a:rPr sz="3300" b="1" spc="-905" dirty="0">
                <a:latin typeface="Arial"/>
                <a:cs typeface="Arial"/>
              </a:rPr>
              <a:t> </a:t>
            </a:r>
            <a:r>
              <a:rPr sz="3300" b="1" dirty="0">
                <a:latin typeface="Arial"/>
                <a:cs typeface="Arial"/>
              </a:rPr>
              <a:t>you</a:t>
            </a:r>
            <a:r>
              <a:rPr sz="3300" b="1" spc="-20" dirty="0">
                <a:latin typeface="Arial"/>
                <a:cs typeface="Arial"/>
              </a:rPr>
              <a:t> </a:t>
            </a:r>
            <a:r>
              <a:rPr sz="3300" b="1" dirty="0">
                <a:latin typeface="Arial"/>
                <a:cs typeface="Arial"/>
              </a:rPr>
              <a:t>that</a:t>
            </a:r>
            <a:r>
              <a:rPr sz="3300" b="1" spc="-10" dirty="0">
                <a:latin typeface="Arial"/>
                <a:cs typeface="Arial"/>
              </a:rPr>
              <a:t> </a:t>
            </a:r>
            <a:r>
              <a:rPr sz="3300" b="1" dirty="0">
                <a:latin typeface="Arial"/>
                <a:cs typeface="Arial"/>
              </a:rPr>
              <a:t>it</a:t>
            </a:r>
            <a:r>
              <a:rPr sz="3300" b="1" spc="-15" dirty="0">
                <a:latin typeface="Arial"/>
                <a:cs typeface="Arial"/>
              </a:rPr>
              <a:t> </a:t>
            </a:r>
            <a:r>
              <a:rPr sz="3300" b="1" dirty="0">
                <a:latin typeface="Arial"/>
                <a:cs typeface="Arial"/>
              </a:rPr>
              <a:t>is</a:t>
            </a:r>
            <a:r>
              <a:rPr sz="3300" b="1" spc="-10" dirty="0">
                <a:latin typeface="Arial"/>
                <a:cs typeface="Arial"/>
              </a:rPr>
              <a:t> </a:t>
            </a:r>
            <a:r>
              <a:rPr sz="3300" b="1" dirty="0">
                <a:latin typeface="Arial"/>
                <a:cs typeface="Arial"/>
              </a:rPr>
              <a:t>ready</a:t>
            </a:r>
            <a:r>
              <a:rPr sz="3300" b="1" spc="-10" dirty="0">
                <a:latin typeface="Arial"/>
                <a:cs typeface="Arial"/>
              </a:rPr>
              <a:t> </a:t>
            </a:r>
            <a:r>
              <a:rPr sz="3300" b="1" spc="-5" dirty="0">
                <a:latin typeface="Arial"/>
                <a:cs typeface="Arial"/>
              </a:rPr>
              <a:t>to</a:t>
            </a:r>
            <a:r>
              <a:rPr sz="3300" b="1" spc="-15" dirty="0">
                <a:latin typeface="Arial"/>
                <a:cs typeface="Arial"/>
              </a:rPr>
              <a:t> </a:t>
            </a:r>
            <a:r>
              <a:rPr sz="3300" b="1" dirty="0">
                <a:latin typeface="Arial"/>
                <a:cs typeface="Arial"/>
              </a:rPr>
              <a:t>accept your</a:t>
            </a:r>
            <a:r>
              <a:rPr sz="3300" b="1" spc="-15" dirty="0">
                <a:latin typeface="Arial"/>
                <a:cs typeface="Arial"/>
              </a:rPr>
              <a:t> </a:t>
            </a:r>
            <a:r>
              <a:rPr sz="3300" b="1" dirty="0">
                <a:latin typeface="Arial"/>
                <a:cs typeface="Arial"/>
              </a:rPr>
              <a:t>command.</a:t>
            </a:r>
            <a:endParaRPr sz="3300">
              <a:latin typeface="Arial"/>
              <a:cs typeface="Arial"/>
            </a:endParaRPr>
          </a:p>
        </p:txBody>
      </p:sp>
      <p:pic>
        <p:nvPicPr>
          <p:cNvPr id="3" name="object 3"/>
          <p:cNvPicPr/>
          <p:nvPr/>
        </p:nvPicPr>
        <p:blipFill>
          <a:blip r:embed="rId2" cstate="print"/>
          <a:stretch>
            <a:fillRect/>
          </a:stretch>
        </p:blipFill>
        <p:spPr>
          <a:xfrm>
            <a:off x="2833875" y="223992"/>
            <a:ext cx="6506720" cy="4762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812" y="4103623"/>
            <a:ext cx="11309985" cy="1854200"/>
          </a:xfrm>
          <a:prstGeom prst="rect">
            <a:avLst/>
          </a:prstGeom>
        </p:spPr>
        <p:txBody>
          <a:bodyPr vert="horz" wrap="square" lIns="0" tIns="12700" rIns="0" bIns="0" rtlCol="0">
            <a:spAutoFit/>
          </a:bodyPr>
          <a:lstStyle/>
          <a:p>
            <a:pPr marL="12700" marR="5080" algn="just">
              <a:lnSpc>
                <a:spcPct val="100000"/>
              </a:lnSpc>
              <a:spcBef>
                <a:spcPts val="100"/>
              </a:spcBef>
            </a:pPr>
            <a:r>
              <a:rPr sz="2400" u="none" spc="-5" dirty="0"/>
              <a:t>The</a:t>
            </a:r>
            <a:r>
              <a:rPr sz="2400" u="none" dirty="0"/>
              <a:t> </a:t>
            </a:r>
            <a:r>
              <a:rPr sz="2400" u="none" spc="-5" dirty="0"/>
              <a:t>shell</a:t>
            </a:r>
            <a:r>
              <a:rPr sz="2400" u="none" dirty="0"/>
              <a:t> </a:t>
            </a:r>
            <a:r>
              <a:rPr sz="2400" u="none" spc="-5" dirty="0"/>
              <a:t>recognizes</a:t>
            </a:r>
            <a:r>
              <a:rPr sz="2400" u="none" dirty="0"/>
              <a:t> </a:t>
            </a:r>
            <a:r>
              <a:rPr sz="2400" u="none" spc="-5" dirty="0"/>
              <a:t>a</a:t>
            </a:r>
            <a:r>
              <a:rPr sz="2400" u="none" dirty="0"/>
              <a:t> limited</a:t>
            </a:r>
            <a:r>
              <a:rPr sz="2400" u="none" spc="5" dirty="0"/>
              <a:t> </a:t>
            </a:r>
            <a:r>
              <a:rPr sz="2400" u="none" spc="-5" dirty="0"/>
              <a:t>set</a:t>
            </a:r>
            <a:r>
              <a:rPr sz="2400" u="none" dirty="0"/>
              <a:t> </a:t>
            </a:r>
            <a:r>
              <a:rPr sz="2400" u="none" spc="-5" dirty="0"/>
              <a:t>of</a:t>
            </a:r>
            <a:r>
              <a:rPr sz="2400" u="none" dirty="0"/>
              <a:t> </a:t>
            </a:r>
            <a:r>
              <a:rPr sz="2400" u="none" spc="-5" dirty="0"/>
              <a:t>commands,</a:t>
            </a:r>
            <a:r>
              <a:rPr sz="2400" u="none" dirty="0"/>
              <a:t> </a:t>
            </a:r>
            <a:r>
              <a:rPr sz="2400" u="none" spc="-5" dirty="0"/>
              <a:t>and</a:t>
            </a:r>
            <a:r>
              <a:rPr sz="2400" u="none" dirty="0"/>
              <a:t> </a:t>
            </a:r>
            <a:r>
              <a:rPr sz="2400" u="none" spc="-5" dirty="0"/>
              <a:t>you</a:t>
            </a:r>
            <a:r>
              <a:rPr sz="2400" u="none" dirty="0"/>
              <a:t> </a:t>
            </a:r>
            <a:r>
              <a:rPr sz="2400" u="none" spc="-5" dirty="0"/>
              <a:t>must</a:t>
            </a:r>
            <a:r>
              <a:rPr sz="2400" u="none" dirty="0"/>
              <a:t> </a:t>
            </a:r>
            <a:r>
              <a:rPr sz="2400" u="none" spc="-5" dirty="0"/>
              <a:t>give </a:t>
            </a:r>
            <a:r>
              <a:rPr sz="2400" u="none" dirty="0"/>
              <a:t> </a:t>
            </a:r>
            <a:r>
              <a:rPr sz="2400" u="none" spc="-5" dirty="0"/>
              <a:t>commands to the shell in a way </a:t>
            </a:r>
            <a:r>
              <a:rPr sz="2400" u="none" dirty="0"/>
              <a:t>that </a:t>
            </a:r>
            <a:r>
              <a:rPr sz="2400" u="none" spc="-5" dirty="0"/>
              <a:t>it understands: Each shell command </a:t>
            </a:r>
            <a:r>
              <a:rPr sz="2400" u="none" dirty="0"/>
              <a:t> </a:t>
            </a:r>
            <a:r>
              <a:rPr sz="2400" u="none" spc="-5" dirty="0"/>
              <a:t>consists</a:t>
            </a:r>
            <a:r>
              <a:rPr sz="2400" u="none" dirty="0"/>
              <a:t> </a:t>
            </a:r>
            <a:r>
              <a:rPr sz="2400" u="none" spc="-5" dirty="0"/>
              <a:t>of</a:t>
            </a:r>
            <a:r>
              <a:rPr sz="2400" u="none" dirty="0"/>
              <a:t> </a:t>
            </a:r>
            <a:r>
              <a:rPr sz="2400" u="none" spc="-5" dirty="0"/>
              <a:t>a</a:t>
            </a:r>
            <a:r>
              <a:rPr sz="2400" u="none" dirty="0"/>
              <a:t> </a:t>
            </a:r>
            <a:r>
              <a:rPr sz="2400" u="none" spc="-5" dirty="0"/>
              <a:t>command</a:t>
            </a:r>
            <a:r>
              <a:rPr sz="2400" u="none" dirty="0"/>
              <a:t> </a:t>
            </a:r>
            <a:r>
              <a:rPr sz="2400" u="none" spc="-5" dirty="0"/>
              <a:t>name,</a:t>
            </a:r>
            <a:r>
              <a:rPr sz="2400" u="none" dirty="0"/>
              <a:t> </a:t>
            </a:r>
            <a:r>
              <a:rPr sz="2400" u="none" spc="-5" dirty="0"/>
              <a:t>followed</a:t>
            </a:r>
            <a:r>
              <a:rPr sz="2400" u="none" dirty="0"/>
              <a:t> </a:t>
            </a:r>
            <a:r>
              <a:rPr sz="2400" u="none" spc="-5" dirty="0"/>
              <a:t>by</a:t>
            </a:r>
            <a:r>
              <a:rPr sz="2400" u="none" dirty="0"/>
              <a:t> </a:t>
            </a:r>
            <a:r>
              <a:rPr sz="2400" u="none" spc="-5" dirty="0"/>
              <a:t>command</a:t>
            </a:r>
            <a:r>
              <a:rPr sz="2400" u="none" dirty="0"/>
              <a:t> </a:t>
            </a:r>
            <a:r>
              <a:rPr sz="2400" u="none" spc="-5" dirty="0"/>
              <a:t>options</a:t>
            </a:r>
            <a:r>
              <a:rPr sz="2400" u="none" dirty="0"/>
              <a:t> </a:t>
            </a:r>
            <a:r>
              <a:rPr sz="2400" u="none" spc="-5" dirty="0"/>
              <a:t>(if</a:t>
            </a:r>
            <a:r>
              <a:rPr sz="2400" u="none" dirty="0"/>
              <a:t> </a:t>
            </a:r>
            <a:r>
              <a:rPr sz="2400" u="none" spc="-5" dirty="0"/>
              <a:t>any</a:t>
            </a:r>
            <a:r>
              <a:rPr sz="2400" u="none" dirty="0"/>
              <a:t> </a:t>
            </a:r>
            <a:r>
              <a:rPr sz="2400" u="none" spc="-5" dirty="0"/>
              <a:t>are </a:t>
            </a:r>
            <a:r>
              <a:rPr sz="2400" u="none" spc="-655" dirty="0"/>
              <a:t> </a:t>
            </a:r>
            <a:r>
              <a:rPr sz="2400" u="none" spc="-5" dirty="0"/>
              <a:t>desired) </a:t>
            </a:r>
            <a:r>
              <a:rPr sz="2400" u="none" dirty="0"/>
              <a:t>and </a:t>
            </a:r>
            <a:r>
              <a:rPr sz="2400" u="none" spc="-5" dirty="0"/>
              <a:t>command arguments (if any are desired). The command name, </a:t>
            </a:r>
            <a:r>
              <a:rPr sz="2400" u="none" dirty="0"/>
              <a:t> </a:t>
            </a:r>
            <a:r>
              <a:rPr sz="2400" u="none" spc="-5" dirty="0"/>
              <a:t>options,</a:t>
            </a:r>
            <a:r>
              <a:rPr sz="2400" u="none" spc="-10" dirty="0"/>
              <a:t> </a:t>
            </a:r>
            <a:r>
              <a:rPr sz="2400" u="none" spc="-5" dirty="0"/>
              <a:t>and</a:t>
            </a:r>
            <a:r>
              <a:rPr sz="2400" u="none" spc="-10" dirty="0"/>
              <a:t> </a:t>
            </a:r>
            <a:r>
              <a:rPr sz="2400" u="none" spc="-5" dirty="0"/>
              <a:t>arguments</a:t>
            </a:r>
            <a:r>
              <a:rPr sz="2400" u="none" spc="15" dirty="0"/>
              <a:t> </a:t>
            </a:r>
            <a:r>
              <a:rPr sz="2400" u="none" spc="-5" dirty="0"/>
              <a:t>are</a:t>
            </a:r>
            <a:r>
              <a:rPr sz="2400" u="none" dirty="0"/>
              <a:t> </a:t>
            </a:r>
            <a:r>
              <a:rPr sz="2400" u="none" spc="-5" dirty="0"/>
              <a:t>separated</a:t>
            </a:r>
            <a:r>
              <a:rPr sz="2400" u="none" spc="15" dirty="0"/>
              <a:t> </a:t>
            </a:r>
            <a:r>
              <a:rPr sz="2400" u="none" spc="-5" dirty="0"/>
              <a:t>by blank spaces.</a:t>
            </a:r>
            <a:endParaRPr sz="2400"/>
          </a:p>
        </p:txBody>
      </p:sp>
      <p:pic>
        <p:nvPicPr>
          <p:cNvPr id="3" name="object 3"/>
          <p:cNvPicPr/>
          <p:nvPr/>
        </p:nvPicPr>
        <p:blipFill>
          <a:blip r:embed="rId2" cstate="print"/>
          <a:stretch>
            <a:fillRect/>
          </a:stretch>
        </p:blipFill>
        <p:spPr>
          <a:xfrm>
            <a:off x="3862819" y="402060"/>
            <a:ext cx="3910203" cy="34903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645" y="840485"/>
            <a:ext cx="11309985" cy="2219960"/>
          </a:xfrm>
          <a:prstGeom prst="rect">
            <a:avLst/>
          </a:prstGeom>
        </p:spPr>
        <p:txBody>
          <a:bodyPr vert="horz" wrap="square" lIns="0" tIns="12700" rIns="0" bIns="0" rtlCol="0">
            <a:spAutoFit/>
          </a:bodyPr>
          <a:lstStyle/>
          <a:p>
            <a:pPr marL="12700" marR="5080" algn="just">
              <a:lnSpc>
                <a:spcPct val="100000"/>
              </a:lnSpc>
              <a:spcBef>
                <a:spcPts val="100"/>
              </a:spcBef>
            </a:pPr>
            <a:r>
              <a:rPr sz="3600" u="none" spc="-5" dirty="0"/>
              <a:t>Now you know that the shell analyzes each </a:t>
            </a:r>
            <a:r>
              <a:rPr sz="3600" u="none" dirty="0"/>
              <a:t>line </a:t>
            </a:r>
            <a:r>
              <a:rPr sz="3600" u="none" spc="-5" dirty="0"/>
              <a:t>you </a:t>
            </a:r>
            <a:r>
              <a:rPr sz="3600" u="none" spc="-990" dirty="0"/>
              <a:t> </a:t>
            </a:r>
            <a:r>
              <a:rPr sz="3600" u="none" spc="-5" dirty="0"/>
              <a:t>type in </a:t>
            </a:r>
            <a:r>
              <a:rPr sz="3600" u="none" dirty="0"/>
              <a:t>and </a:t>
            </a:r>
            <a:r>
              <a:rPr sz="3600" u="none" spc="-5" dirty="0"/>
              <a:t>initiates the execution </a:t>
            </a:r>
            <a:r>
              <a:rPr sz="3600" u="none" dirty="0"/>
              <a:t>of </a:t>
            </a:r>
            <a:r>
              <a:rPr sz="3600" u="none" spc="-5" dirty="0"/>
              <a:t>the selected </a:t>
            </a:r>
            <a:r>
              <a:rPr sz="3600" u="none" dirty="0"/>
              <a:t> </a:t>
            </a:r>
            <a:r>
              <a:rPr sz="3600" u="none" spc="-5" dirty="0"/>
              <a:t>program.</a:t>
            </a:r>
            <a:r>
              <a:rPr sz="3600" u="none" dirty="0"/>
              <a:t> </a:t>
            </a:r>
            <a:r>
              <a:rPr sz="3600" u="none" spc="-5" dirty="0"/>
              <a:t>But</a:t>
            </a:r>
            <a:r>
              <a:rPr sz="3600" u="none" dirty="0"/>
              <a:t> </a:t>
            </a:r>
            <a:r>
              <a:rPr sz="3600" u="none" spc="-5" dirty="0"/>
              <a:t>the</a:t>
            </a:r>
            <a:r>
              <a:rPr sz="3600" u="none" dirty="0"/>
              <a:t> </a:t>
            </a:r>
            <a:r>
              <a:rPr sz="3600" u="none" spc="-5" dirty="0"/>
              <a:t>shell</a:t>
            </a:r>
            <a:r>
              <a:rPr sz="3600" u="none" dirty="0"/>
              <a:t> </a:t>
            </a:r>
            <a:r>
              <a:rPr sz="3600" u="none" spc="-5" dirty="0"/>
              <a:t>also</a:t>
            </a:r>
            <a:r>
              <a:rPr sz="3600" u="none" dirty="0"/>
              <a:t> </a:t>
            </a:r>
            <a:r>
              <a:rPr sz="3600" u="none" spc="-5" dirty="0"/>
              <a:t>has</a:t>
            </a:r>
            <a:r>
              <a:rPr sz="3600" u="none" dirty="0"/>
              <a:t> </a:t>
            </a:r>
            <a:r>
              <a:rPr sz="3600" u="none" spc="-5" dirty="0"/>
              <a:t>other </a:t>
            </a:r>
            <a:r>
              <a:rPr sz="3600" u="none" dirty="0"/>
              <a:t> responsibilities,</a:t>
            </a:r>
            <a:r>
              <a:rPr sz="3600" u="none" spc="-20" dirty="0"/>
              <a:t> </a:t>
            </a:r>
            <a:r>
              <a:rPr sz="3600" u="none" spc="-5" dirty="0"/>
              <a:t>as </a:t>
            </a:r>
            <a:r>
              <a:rPr sz="3600" u="none" dirty="0"/>
              <a:t>outlined</a:t>
            </a:r>
            <a:r>
              <a:rPr sz="3600" u="none" spc="-10" dirty="0"/>
              <a:t> </a:t>
            </a:r>
            <a:r>
              <a:rPr sz="3600" u="none" dirty="0"/>
              <a:t>in</a:t>
            </a:r>
            <a:r>
              <a:rPr sz="3600" u="none" spc="-5" dirty="0"/>
              <a:t> Figure</a:t>
            </a:r>
            <a:r>
              <a:rPr sz="3600" u="none" spc="-140" dirty="0"/>
              <a:t> </a:t>
            </a:r>
            <a:r>
              <a:rPr sz="3600" u="none" spc="-5" dirty="0"/>
              <a:t>A.</a:t>
            </a:r>
            <a:endParaRPr sz="3600" dirty="0"/>
          </a:p>
        </p:txBody>
      </p:sp>
      <p:pic>
        <p:nvPicPr>
          <p:cNvPr id="3" name="object 3"/>
          <p:cNvPicPr/>
          <p:nvPr/>
        </p:nvPicPr>
        <p:blipFill>
          <a:blip r:embed="rId2" cstate="print"/>
          <a:stretch>
            <a:fillRect/>
          </a:stretch>
        </p:blipFill>
        <p:spPr>
          <a:xfrm>
            <a:off x="2281427" y="224013"/>
            <a:ext cx="7603235" cy="4694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71873" y="5745226"/>
            <a:ext cx="913130" cy="330200"/>
          </a:xfrm>
          <a:prstGeom prst="rect">
            <a:avLst/>
          </a:prstGeom>
        </p:spPr>
        <p:txBody>
          <a:bodyPr vert="horz" wrap="square" lIns="0" tIns="12065" rIns="0" bIns="0" rtlCol="0">
            <a:spAutoFit/>
          </a:bodyPr>
          <a:lstStyle/>
          <a:p>
            <a:pPr marL="12700">
              <a:lnSpc>
                <a:spcPct val="100000"/>
              </a:lnSpc>
              <a:spcBef>
                <a:spcPts val="95"/>
              </a:spcBef>
            </a:pPr>
            <a:r>
              <a:rPr sz="2000" b="1" i="1" spc="-5" dirty="0">
                <a:latin typeface="Arial"/>
                <a:cs typeface="Arial"/>
              </a:rPr>
              <a:t>Fig:</a:t>
            </a:r>
            <a:r>
              <a:rPr sz="2000" b="1" i="1" spc="-70" dirty="0">
                <a:latin typeface="Arial"/>
                <a:cs typeface="Arial"/>
              </a:rPr>
              <a:t> </a:t>
            </a:r>
            <a:r>
              <a:rPr sz="2000" b="1" i="1" spc="-5" dirty="0">
                <a:latin typeface="Arial"/>
                <a:cs typeface="Arial"/>
              </a:rPr>
              <a:t>(A)</a:t>
            </a:r>
            <a:endParaRPr sz="2000">
              <a:latin typeface="Arial"/>
              <a:cs typeface="Arial"/>
            </a:endParaRPr>
          </a:p>
        </p:txBody>
      </p:sp>
      <p:sp>
        <p:nvSpPr>
          <p:cNvPr id="3" name="object 3"/>
          <p:cNvSpPr txBox="1"/>
          <p:nvPr/>
        </p:nvSpPr>
        <p:spPr>
          <a:xfrm>
            <a:off x="5169153" y="5745226"/>
            <a:ext cx="3347720" cy="330200"/>
          </a:xfrm>
          <a:prstGeom prst="rect">
            <a:avLst/>
          </a:prstGeom>
        </p:spPr>
        <p:txBody>
          <a:bodyPr vert="horz" wrap="square" lIns="0" tIns="12065" rIns="0" bIns="0" rtlCol="0">
            <a:spAutoFit/>
          </a:bodyPr>
          <a:lstStyle/>
          <a:p>
            <a:pPr marL="12700">
              <a:lnSpc>
                <a:spcPct val="100000"/>
              </a:lnSpc>
              <a:spcBef>
                <a:spcPts val="95"/>
              </a:spcBef>
            </a:pPr>
            <a:r>
              <a:rPr sz="2000" b="1" i="1" spc="-5" dirty="0">
                <a:latin typeface="Arial"/>
                <a:cs typeface="Arial"/>
              </a:rPr>
              <a:t>The</a:t>
            </a:r>
            <a:r>
              <a:rPr sz="2000" b="1" i="1" spc="-15" dirty="0">
                <a:latin typeface="Arial"/>
                <a:cs typeface="Arial"/>
              </a:rPr>
              <a:t> </a:t>
            </a:r>
            <a:r>
              <a:rPr sz="2000" b="1" i="1" spc="-10" dirty="0">
                <a:latin typeface="Arial"/>
                <a:cs typeface="Arial"/>
              </a:rPr>
              <a:t>shell’s</a:t>
            </a:r>
            <a:r>
              <a:rPr sz="2000" b="1" i="1" spc="-40" dirty="0">
                <a:latin typeface="Arial"/>
                <a:cs typeface="Arial"/>
              </a:rPr>
              <a:t> </a:t>
            </a:r>
            <a:r>
              <a:rPr sz="2000" b="1" i="1" spc="-5" dirty="0">
                <a:latin typeface="Arial"/>
                <a:cs typeface="Arial"/>
              </a:rPr>
              <a:t>Responsibilities</a:t>
            </a:r>
            <a:endParaRPr sz="2000">
              <a:latin typeface="Arial"/>
              <a:cs typeface="Arial"/>
            </a:endParaRPr>
          </a:p>
        </p:txBody>
      </p:sp>
      <p:pic>
        <p:nvPicPr>
          <p:cNvPr id="4" name="object 4"/>
          <p:cNvPicPr/>
          <p:nvPr/>
        </p:nvPicPr>
        <p:blipFill>
          <a:blip r:embed="rId2" cstate="print"/>
          <a:stretch>
            <a:fillRect/>
          </a:stretch>
        </p:blipFill>
        <p:spPr>
          <a:xfrm>
            <a:off x="3150970" y="339833"/>
            <a:ext cx="5657128" cy="52554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645" y="840485"/>
            <a:ext cx="11311890" cy="3317875"/>
          </a:xfrm>
          <a:prstGeom prst="rect">
            <a:avLst/>
          </a:prstGeom>
        </p:spPr>
        <p:txBody>
          <a:bodyPr vert="horz" wrap="square" lIns="0" tIns="12700" rIns="0" bIns="0" rtlCol="0">
            <a:spAutoFit/>
          </a:bodyPr>
          <a:lstStyle/>
          <a:p>
            <a:pPr marL="464820" marR="5080" indent="-452755" algn="just">
              <a:lnSpc>
                <a:spcPct val="100000"/>
              </a:lnSpc>
              <a:spcBef>
                <a:spcPts val="100"/>
              </a:spcBef>
              <a:buClr>
                <a:srgbClr val="D16248"/>
              </a:buClr>
              <a:buSzPct val="68055"/>
              <a:buFont typeface="Wingdings"/>
              <a:buChar char=""/>
              <a:tabLst>
                <a:tab pos="465455" algn="l"/>
              </a:tabLst>
            </a:pPr>
            <a:r>
              <a:rPr sz="3600" b="1" dirty="0">
                <a:latin typeface="Arial"/>
                <a:cs typeface="Arial"/>
              </a:rPr>
              <a:t>The </a:t>
            </a:r>
            <a:r>
              <a:rPr sz="3600" b="1" spc="-5" dirty="0">
                <a:latin typeface="Arial"/>
                <a:cs typeface="Arial"/>
              </a:rPr>
              <a:t>shell is responsible for the execution </a:t>
            </a:r>
            <a:r>
              <a:rPr sz="3600" b="1" dirty="0">
                <a:latin typeface="Arial"/>
                <a:cs typeface="Arial"/>
              </a:rPr>
              <a:t>of </a:t>
            </a:r>
            <a:r>
              <a:rPr sz="3600" b="1" spc="-5" dirty="0">
                <a:latin typeface="Arial"/>
                <a:cs typeface="Arial"/>
              </a:rPr>
              <a:t>all </a:t>
            </a:r>
            <a:r>
              <a:rPr sz="3600" b="1" dirty="0">
                <a:latin typeface="Arial"/>
                <a:cs typeface="Arial"/>
              </a:rPr>
              <a:t> </a:t>
            </a:r>
            <a:r>
              <a:rPr sz="3600" b="1" spc="-5" dirty="0">
                <a:latin typeface="Arial"/>
                <a:cs typeface="Arial"/>
              </a:rPr>
              <a:t>programs</a:t>
            </a:r>
            <a:r>
              <a:rPr sz="3600" b="1" dirty="0">
                <a:latin typeface="Arial"/>
                <a:cs typeface="Arial"/>
              </a:rPr>
              <a:t> that</a:t>
            </a:r>
            <a:r>
              <a:rPr sz="3600" b="1" spc="5" dirty="0">
                <a:latin typeface="Arial"/>
                <a:cs typeface="Arial"/>
              </a:rPr>
              <a:t> </a:t>
            </a:r>
            <a:r>
              <a:rPr sz="3600" b="1" dirty="0">
                <a:latin typeface="Arial"/>
                <a:cs typeface="Arial"/>
              </a:rPr>
              <a:t>you</a:t>
            </a:r>
            <a:r>
              <a:rPr sz="3600" b="1" spc="5" dirty="0">
                <a:latin typeface="Arial"/>
                <a:cs typeface="Arial"/>
              </a:rPr>
              <a:t> </a:t>
            </a:r>
            <a:r>
              <a:rPr sz="3600" b="1" spc="-5" dirty="0">
                <a:latin typeface="Arial"/>
                <a:cs typeface="Arial"/>
              </a:rPr>
              <a:t>request</a:t>
            </a:r>
            <a:r>
              <a:rPr sz="3600" b="1" dirty="0">
                <a:latin typeface="Arial"/>
                <a:cs typeface="Arial"/>
              </a:rPr>
              <a:t> </a:t>
            </a:r>
            <a:r>
              <a:rPr sz="3600" b="1" spc="-5" dirty="0">
                <a:latin typeface="Arial"/>
                <a:cs typeface="Arial"/>
              </a:rPr>
              <a:t>from</a:t>
            </a:r>
            <a:r>
              <a:rPr sz="3600" b="1" dirty="0">
                <a:latin typeface="Arial"/>
                <a:cs typeface="Arial"/>
              </a:rPr>
              <a:t> </a:t>
            </a:r>
            <a:r>
              <a:rPr sz="3600" b="1" spc="-5" dirty="0">
                <a:latin typeface="Arial"/>
                <a:cs typeface="Arial"/>
              </a:rPr>
              <a:t>your</a:t>
            </a:r>
            <a:r>
              <a:rPr sz="3600" b="1" dirty="0">
                <a:latin typeface="Arial"/>
                <a:cs typeface="Arial"/>
              </a:rPr>
              <a:t> </a:t>
            </a:r>
            <a:r>
              <a:rPr sz="3600" b="1" spc="-5" dirty="0">
                <a:latin typeface="Arial"/>
                <a:cs typeface="Arial"/>
              </a:rPr>
              <a:t>terminal. </a:t>
            </a:r>
            <a:r>
              <a:rPr sz="3600" b="1" spc="-994" dirty="0">
                <a:latin typeface="Arial"/>
                <a:cs typeface="Arial"/>
              </a:rPr>
              <a:t> </a:t>
            </a:r>
            <a:r>
              <a:rPr sz="3600" b="1" spc="-5" dirty="0">
                <a:latin typeface="Arial"/>
                <a:cs typeface="Arial"/>
              </a:rPr>
              <a:t>Each time </a:t>
            </a:r>
            <a:r>
              <a:rPr sz="3600" b="1" dirty="0">
                <a:latin typeface="Arial"/>
                <a:cs typeface="Arial"/>
              </a:rPr>
              <a:t>you </a:t>
            </a:r>
            <a:r>
              <a:rPr sz="3600" b="1" spc="-5" dirty="0">
                <a:latin typeface="Arial"/>
                <a:cs typeface="Arial"/>
              </a:rPr>
              <a:t>type in a </a:t>
            </a:r>
            <a:r>
              <a:rPr sz="3600" b="1" dirty="0">
                <a:latin typeface="Arial"/>
                <a:cs typeface="Arial"/>
              </a:rPr>
              <a:t>line </a:t>
            </a:r>
            <a:r>
              <a:rPr sz="3600" b="1" spc="-5" dirty="0">
                <a:latin typeface="Arial"/>
                <a:cs typeface="Arial"/>
              </a:rPr>
              <a:t>to the shell, the shell </a:t>
            </a:r>
            <a:r>
              <a:rPr sz="3600" b="1" dirty="0">
                <a:latin typeface="Arial"/>
                <a:cs typeface="Arial"/>
              </a:rPr>
              <a:t> </a:t>
            </a:r>
            <a:r>
              <a:rPr sz="3600" b="1" spc="-5" dirty="0">
                <a:latin typeface="Arial"/>
                <a:cs typeface="Arial"/>
              </a:rPr>
              <a:t>analyzes the </a:t>
            </a:r>
            <a:r>
              <a:rPr sz="3600" b="1" dirty="0">
                <a:latin typeface="Arial"/>
                <a:cs typeface="Arial"/>
              </a:rPr>
              <a:t>line and then </a:t>
            </a:r>
            <a:r>
              <a:rPr sz="3600" b="1" spc="-5" dirty="0">
                <a:latin typeface="Arial"/>
                <a:cs typeface="Arial"/>
              </a:rPr>
              <a:t>determines </a:t>
            </a:r>
            <a:r>
              <a:rPr sz="3600" b="1" dirty="0">
                <a:latin typeface="Arial"/>
                <a:cs typeface="Arial"/>
              </a:rPr>
              <a:t>what to do. </a:t>
            </a:r>
            <a:r>
              <a:rPr sz="3600" b="1" spc="-990" dirty="0">
                <a:latin typeface="Arial"/>
                <a:cs typeface="Arial"/>
              </a:rPr>
              <a:t> </a:t>
            </a:r>
            <a:r>
              <a:rPr sz="3600" b="1" spc="-5" dirty="0">
                <a:latin typeface="Arial"/>
                <a:cs typeface="Arial"/>
              </a:rPr>
              <a:t>As far as the shell is concerned, each </a:t>
            </a:r>
            <a:r>
              <a:rPr sz="3600" b="1" dirty="0">
                <a:latin typeface="Arial"/>
                <a:cs typeface="Arial"/>
              </a:rPr>
              <a:t>line follows </a:t>
            </a:r>
            <a:r>
              <a:rPr sz="3600" b="1" spc="-990" dirty="0">
                <a:latin typeface="Arial"/>
                <a:cs typeface="Arial"/>
              </a:rPr>
              <a:t> </a:t>
            </a:r>
            <a:r>
              <a:rPr sz="3600" b="1" spc="-5" dirty="0">
                <a:latin typeface="Arial"/>
                <a:cs typeface="Arial"/>
              </a:rPr>
              <a:t>the same basic</a:t>
            </a:r>
            <a:r>
              <a:rPr sz="3600" b="1" spc="-10" dirty="0">
                <a:latin typeface="Arial"/>
                <a:cs typeface="Arial"/>
              </a:rPr>
              <a:t> </a:t>
            </a:r>
            <a:r>
              <a:rPr sz="3600" b="1" dirty="0">
                <a:latin typeface="Arial"/>
                <a:cs typeface="Arial"/>
              </a:rPr>
              <a:t>format:</a:t>
            </a:r>
            <a:endParaRPr sz="3600" dirty="0">
              <a:latin typeface="Arial"/>
              <a:cs typeface="Arial"/>
            </a:endParaRPr>
          </a:p>
        </p:txBody>
      </p:sp>
      <p:pic>
        <p:nvPicPr>
          <p:cNvPr id="3" name="object 3"/>
          <p:cNvPicPr/>
          <p:nvPr/>
        </p:nvPicPr>
        <p:blipFill>
          <a:blip r:embed="rId2" cstate="print"/>
          <a:stretch>
            <a:fillRect/>
          </a:stretch>
        </p:blipFill>
        <p:spPr>
          <a:xfrm>
            <a:off x="3463286" y="230116"/>
            <a:ext cx="5253993" cy="4701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8601" y="158241"/>
            <a:ext cx="11311255" cy="4415155"/>
          </a:xfrm>
          <a:prstGeom prst="rect">
            <a:avLst/>
          </a:prstGeom>
        </p:spPr>
        <p:txBody>
          <a:bodyPr vert="horz" wrap="square" lIns="0" tIns="12700" rIns="0" bIns="0" rtlCol="0">
            <a:spAutoFit/>
          </a:bodyPr>
          <a:lstStyle/>
          <a:p>
            <a:pPr marL="465455" marR="5080" indent="-453390" algn="just">
              <a:lnSpc>
                <a:spcPct val="100000"/>
              </a:lnSpc>
              <a:spcBef>
                <a:spcPts val="100"/>
              </a:spcBef>
              <a:buClr>
                <a:srgbClr val="D16248"/>
              </a:buClr>
              <a:buSzPct val="68055"/>
              <a:buFont typeface="Wingdings"/>
              <a:buChar char=""/>
              <a:tabLst>
                <a:tab pos="466090" algn="l"/>
              </a:tabLst>
            </a:pPr>
            <a:r>
              <a:rPr sz="3600" b="1" u="heavy" spc="-5" dirty="0">
                <a:uFill>
                  <a:solidFill>
                    <a:srgbClr val="000000"/>
                  </a:solidFill>
                </a:uFill>
                <a:latin typeface="Arial"/>
                <a:cs typeface="Arial"/>
              </a:rPr>
              <a:t>program-name arguments: </a:t>
            </a:r>
            <a:r>
              <a:rPr sz="3600" b="1" dirty="0">
                <a:latin typeface="Arial"/>
                <a:cs typeface="Arial"/>
              </a:rPr>
              <a:t>The line that </a:t>
            </a:r>
            <a:r>
              <a:rPr sz="3600" b="1" spc="-5" dirty="0">
                <a:latin typeface="Arial"/>
                <a:cs typeface="Arial"/>
              </a:rPr>
              <a:t>is typed </a:t>
            </a:r>
            <a:r>
              <a:rPr sz="3600" b="1" dirty="0">
                <a:latin typeface="Arial"/>
                <a:cs typeface="Arial"/>
              </a:rPr>
              <a:t> into</a:t>
            </a:r>
            <a:r>
              <a:rPr sz="3600" b="1" spc="5" dirty="0">
                <a:latin typeface="Arial"/>
                <a:cs typeface="Arial"/>
              </a:rPr>
              <a:t> </a:t>
            </a:r>
            <a:r>
              <a:rPr sz="3600" b="1" spc="-5" dirty="0">
                <a:latin typeface="Arial"/>
                <a:cs typeface="Arial"/>
              </a:rPr>
              <a:t>the</a:t>
            </a:r>
            <a:r>
              <a:rPr sz="3600" b="1" dirty="0">
                <a:latin typeface="Arial"/>
                <a:cs typeface="Arial"/>
              </a:rPr>
              <a:t> </a:t>
            </a:r>
            <a:r>
              <a:rPr sz="3600" b="1" spc="-5" dirty="0">
                <a:latin typeface="Arial"/>
                <a:cs typeface="Arial"/>
              </a:rPr>
              <a:t>shell</a:t>
            </a:r>
            <a:r>
              <a:rPr sz="3600" b="1" dirty="0">
                <a:latin typeface="Arial"/>
                <a:cs typeface="Arial"/>
              </a:rPr>
              <a:t> </a:t>
            </a:r>
            <a:r>
              <a:rPr sz="3600" b="1" spc="-5" dirty="0">
                <a:latin typeface="Arial"/>
                <a:cs typeface="Arial"/>
              </a:rPr>
              <a:t>is</a:t>
            </a:r>
            <a:r>
              <a:rPr sz="3600" b="1" dirty="0">
                <a:latin typeface="Arial"/>
                <a:cs typeface="Arial"/>
              </a:rPr>
              <a:t> known</a:t>
            </a:r>
            <a:r>
              <a:rPr sz="3600" b="1" spc="5" dirty="0">
                <a:latin typeface="Arial"/>
                <a:cs typeface="Arial"/>
              </a:rPr>
              <a:t> </a:t>
            </a:r>
            <a:r>
              <a:rPr sz="3600" b="1" spc="-5" dirty="0">
                <a:latin typeface="Arial"/>
                <a:cs typeface="Arial"/>
              </a:rPr>
              <a:t>more</a:t>
            </a:r>
            <a:r>
              <a:rPr sz="3600" b="1" dirty="0">
                <a:latin typeface="Arial"/>
                <a:cs typeface="Arial"/>
              </a:rPr>
              <a:t> </a:t>
            </a:r>
            <a:r>
              <a:rPr sz="3600" b="1" spc="-5" dirty="0">
                <a:latin typeface="Arial"/>
                <a:cs typeface="Arial"/>
              </a:rPr>
              <a:t>formally</a:t>
            </a:r>
            <a:r>
              <a:rPr sz="3600" b="1" dirty="0">
                <a:latin typeface="Arial"/>
                <a:cs typeface="Arial"/>
              </a:rPr>
              <a:t> </a:t>
            </a:r>
            <a:r>
              <a:rPr sz="3600" b="1" spc="-5" dirty="0">
                <a:latin typeface="Arial"/>
                <a:cs typeface="Arial"/>
              </a:rPr>
              <a:t>as</a:t>
            </a:r>
            <a:r>
              <a:rPr sz="3600" b="1" dirty="0">
                <a:latin typeface="Arial"/>
                <a:cs typeface="Arial"/>
              </a:rPr>
              <a:t> </a:t>
            </a:r>
            <a:r>
              <a:rPr sz="3600" b="1" spc="-5" dirty="0">
                <a:latin typeface="Arial"/>
                <a:cs typeface="Arial"/>
              </a:rPr>
              <a:t>the </a:t>
            </a:r>
            <a:r>
              <a:rPr sz="3600" b="1" dirty="0">
                <a:latin typeface="Arial"/>
                <a:cs typeface="Arial"/>
              </a:rPr>
              <a:t> </a:t>
            </a:r>
            <a:r>
              <a:rPr sz="3600" b="1" spc="-5" dirty="0">
                <a:latin typeface="Arial"/>
                <a:cs typeface="Arial"/>
              </a:rPr>
              <a:t>command</a:t>
            </a:r>
            <a:r>
              <a:rPr sz="3600" b="1" dirty="0">
                <a:latin typeface="Arial"/>
                <a:cs typeface="Arial"/>
              </a:rPr>
              <a:t> line.</a:t>
            </a:r>
            <a:r>
              <a:rPr sz="3600" b="1" spc="5" dirty="0">
                <a:latin typeface="Arial"/>
                <a:cs typeface="Arial"/>
              </a:rPr>
              <a:t> </a:t>
            </a:r>
            <a:r>
              <a:rPr sz="3600" b="1" dirty="0">
                <a:latin typeface="Arial"/>
                <a:cs typeface="Arial"/>
              </a:rPr>
              <a:t>The</a:t>
            </a:r>
            <a:r>
              <a:rPr sz="3600" b="1" spc="5" dirty="0">
                <a:latin typeface="Arial"/>
                <a:cs typeface="Arial"/>
              </a:rPr>
              <a:t> </a:t>
            </a:r>
            <a:r>
              <a:rPr sz="3600" b="1" spc="-5" dirty="0">
                <a:latin typeface="Arial"/>
                <a:cs typeface="Arial"/>
              </a:rPr>
              <a:t>shell</a:t>
            </a:r>
            <a:r>
              <a:rPr sz="3600" b="1" dirty="0">
                <a:latin typeface="Arial"/>
                <a:cs typeface="Arial"/>
              </a:rPr>
              <a:t> </a:t>
            </a:r>
            <a:r>
              <a:rPr sz="3600" b="1" spc="-5" dirty="0">
                <a:latin typeface="Arial"/>
                <a:cs typeface="Arial"/>
              </a:rPr>
              <a:t>scans</a:t>
            </a:r>
            <a:r>
              <a:rPr sz="3600" b="1" dirty="0">
                <a:latin typeface="Arial"/>
                <a:cs typeface="Arial"/>
              </a:rPr>
              <a:t> this</a:t>
            </a:r>
            <a:r>
              <a:rPr sz="3600" b="1" spc="1000" dirty="0">
                <a:latin typeface="Arial"/>
                <a:cs typeface="Arial"/>
              </a:rPr>
              <a:t> </a:t>
            </a:r>
            <a:r>
              <a:rPr sz="3600" b="1" spc="-5" dirty="0">
                <a:latin typeface="Arial"/>
                <a:cs typeface="Arial"/>
              </a:rPr>
              <a:t>command </a:t>
            </a:r>
            <a:r>
              <a:rPr sz="3600" b="1" spc="-990" dirty="0">
                <a:latin typeface="Arial"/>
                <a:cs typeface="Arial"/>
              </a:rPr>
              <a:t> </a:t>
            </a:r>
            <a:r>
              <a:rPr sz="3600" b="1" dirty="0">
                <a:latin typeface="Arial"/>
                <a:cs typeface="Arial"/>
              </a:rPr>
              <a:t>line and </a:t>
            </a:r>
            <a:r>
              <a:rPr sz="3600" b="1" spc="-5" dirty="0">
                <a:latin typeface="Arial"/>
                <a:cs typeface="Arial"/>
              </a:rPr>
              <a:t>determines </a:t>
            </a:r>
            <a:r>
              <a:rPr sz="3600" b="1" dirty="0">
                <a:latin typeface="Arial"/>
                <a:cs typeface="Arial"/>
              </a:rPr>
              <a:t>the name of the program </a:t>
            </a:r>
            <a:r>
              <a:rPr sz="3600" b="1" spc="-10" dirty="0">
                <a:latin typeface="Arial"/>
                <a:cs typeface="Arial"/>
              </a:rPr>
              <a:t>to </a:t>
            </a:r>
            <a:r>
              <a:rPr sz="3600" b="1" spc="-5" dirty="0">
                <a:latin typeface="Arial"/>
                <a:cs typeface="Arial"/>
              </a:rPr>
              <a:t> be executed </a:t>
            </a:r>
            <a:r>
              <a:rPr sz="3600" b="1" dirty="0">
                <a:latin typeface="Arial"/>
                <a:cs typeface="Arial"/>
              </a:rPr>
              <a:t>and what </a:t>
            </a:r>
            <a:r>
              <a:rPr sz="3600" b="1" spc="-5" dirty="0">
                <a:latin typeface="Arial"/>
                <a:cs typeface="Arial"/>
              </a:rPr>
              <a:t>arguments to pass </a:t>
            </a:r>
            <a:r>
              <a:rPr sz="3600" b="1" dirty="0">
                <a:latin typeface="Arial"/>
                <a:cs typeface="Arial"/>
              </a:rPr>
              <a:t>to </a:t>
            </a:r>
            <a:r>
              <a:rPr sz="3600" b="1" spc="-5" dirty="0">
                <a:latin typeface="Arial"/>
                <a:cs typeface="Arial"/>
              </a:rPr>
              <a:t>the </a:t>
            </a:r>
            <a:r>
              <a:rPr sz="3600" b="1" dirty="0">
                <a:latin typeface="Arial"/>
                <a:cs typeface="Arial"/>
              </a:rPr>
              <a:t> </a:t>
            </a:r>
            <a:r>
              <a:rPr sz="3600" b="1" spc="-5" dirty="0">
                <a:latin typeface="Arial"/>
                <a:cs typeface="Arial"/>
              </a:rPr>
              <a:t>program.</a:t>
            </a:r>
            <a:r>
              <a:rPr sz="3600" b="1" dirty="0">
                <a:latin typeface="Arial"/>
                <a:cs typeface="Arial"/>
              </a:rPr>
              <a:t> The</a:t>
            </a:r>
            <a:r>
              <a:rPr sz="3600" b="1" spc="5" dirty="0">
                <a:latin typeface="Arial"/>
                <a:cs typeface="Arial"/>
              </a:rPr>
              <a:t> </a:t>
            </a:r>
            <a:r>
              <a:rPr sz="3600" b="1" spc="-5" dirty="0">
                <a:latin typeface="Arial"/>
                <a:cs typeface="Arial"/>
              </a:rPr>
              <a:t>shell</a:t>
            </a:r>
            <a:r>
              <a:rPr sz="3600" b="1" dirty="0">
                <a:latin typeface="Arial"/>
                <a:cs typeface="Arial"/>
              </a:rPr>
              <a:t> </a:t>
            </a:r>
            <a:r>
              <a:rPr sz="3600" b="1" spc="-5" dirty="0">
                <a:latin typeface="Arial"/>
                <a:cs typeface="Arial"/>
              </a:rPr>
              <a:t>uses</a:t>
            </a:r>
            <a:r>
              <a:rPr sz="3600" b="1" dirty="0">
                <a:latin typeface="Arial"/>
                <a:cs typeface="Arial"/>
              </a:rPr>
              <a:t> </a:t>
            </a:r>
            <a:r>
              <a:rPr sz="3600" b="1" spc="-5" dirty="0">
                <a:latin typeface="Arial"/>
                <a:cs typeface="Arial"/>
              </a:rPr>
              <a:t>special</a:t>
            </a:r>
            <a:r>
              <a:rPr sz="3600" b="1" dirty="0">
                <a:latin typeface="Arial"/>
                <a:cs typeface="Arial"/>
              </a:rPr>
              <a:t> </a:t>
            </a:r>
            <a:r>
              <a:rPr sz="3600" b="1" spc="-5" dirty="0">
                <a:latin typeface="Arial"/>
                <a:cs typeface="Arial"/>
              </a:rPr>
              <a:t>characters</a:t>
            </a:r>
            <a:r>
              <a:rPr sz="3600" b="1" dirty="0">
                <a:latin typeface="Arial"/>
                <a:cs typeface="Arial"/>
              </a:rPr>
              <a:t> </a:t>
            </a:r>
            <a:r>
              <a:rPr sz="3600" b="1" spc="-5" dirty="0">
                <a:latin typeface="Arial"/>
                <a:cs typeface="Arial"/>
              </a:rPr>
              <a:t>to </a:t>
            </a:r>
            <a:r>
              <a:rPr sz="3600" b="1" dirty="0">
                <a:latin typeface="Arial"/>
                <a:cs typeface="Arial"/>
              </a:rPr>
              <a:t> </a:t>
            </a:r>
            <a:r>
              <a:rPr sz="3600" b="1" spc="-5" dirty="0">
                <a:latin typeface="Arial"/>
                <a:cs typeface="Arial"/>
              </a:rPr>
              <a:t>determine</a:t>
            </a:r>
            <a:r>
              <a:rPr sz="3600" b="1" dirty="0">
                <a:latin typeface="Arial"/>
                <a:cs typeface="Arial"/>
              </a:rPr>
              <a:t> </a:t>
            </a:r>
            <a:r>
              <a:rPr sz="3600" b="1" spc="-5" dirty="0">
                <a:latin typeface="Arial"/>
                <a:cs typeface="Arial"/>
              </a:rPr>
              <a:t>where</a:t>
            </a:r>
            <a:r>
              <a:rPr sz="3600" b="1" dirty="0">
                <a:latin typeface="Arial"/>
                <a:cs typeface="Arial"/>
              </a:rPr>
              <a:t> </a:t>
            </a:r>
            <a:r>
              <a:rPr sz="3600" b="1" spc="-5" dirty="0">
                <a:latin typeface="Arial"/>
                <a:cs typeface="Arial"/>
              </a:rPr>
              <a:t>the</a:t>
            </a:r>
            <a:r>
              <a:rPr sz="3600" b="1" dirty="0">
                <a:latin typeface="Arial"/>
                <a:cs typeface="Arial"/>
              </a:rPr>
              <a:t> </a:t>
            </a:r>
            <a:r>
              <a:rPr sz="3600" b="1" spc="-5" dirty="0">
                <a:latin typeface="Arial"/>
                <a:cs typeface="Arial"/>
              </a:rPr>
              <a:t>program</a:t>
            </a:r>
            <a:r>
              <a:rPr sz="3600" b="1" dirty="0">
                <a:latin typeface="Arial"/>
                <a:cs typeface="Arial"/>
              </a:rPr>
              <a:t> </a:t>
            </a:r>
            <a:r>
              <a:rPr sz="3600" b="1" spc="-5" dirty="0">
                <a:latin typeface="Arial"/>
                <a:cs typeface="Arial"/>
              </a:rPr>
              <a:t>name</a:t>
            </a:r>
            <a:r>
              <a:rPr sz="3600" b="1" dirty="0">
                <a:latin typeface="Arial"/>
                <a:cs typeface="Arial"/>
              </a:rPr>
              <a:t> </a:t>
            </a:r>
            <a:r>
              <a:rPr sz="3600" b="1" spc="-5" dirty="0">
                <a:latin typeface="Arial"/>
                <a:cs typeface="Arial"/>
              </a:rPr>
              <a:t>starts</a:t>
            </a:r>
            <a:r>
              <a:rPr sz="3600" b="1" dirty="0">
                <a:latin typeface="Arial"/>
                <a:cs typeface="Arial"/>
              </a:rPr>
              <a:t> and </a:t>
            </a:r>
            <a:r>
              <a:rPr sz="3600" b="1" spc="-990" dirty="0">
                <a:latin typeface="Arial"/>
                <a:cs typeface="Arial"/>
              </a:rPr>
              <a:t> </a:t>
            </a:r>
            <a:r>
              <a:rPr sz="3600" b="1" spc="-5" dirty="0">
                <a:latin typeface="Arial"/>
                <a:cs typeface="Arial"/>
              </a:rPr>
              <a:t>ends,</a:t>
            </a:r>
            <a:r>
              <a:rPr sz="3600" b="1" spc="-10" dirty="0">
                <a:latin typeface="Arial"/>
                <a:cs typeface="Arial"/>
              </a:rPr>
              <a:t> </a:t>
            </a:r>
            <a:r>
              <a:rPr sz="3600" b="1" dirty="0">
                <a:latin typeface="Arial"/>
                <a:cs typeface="Arial"/>
              </a:rPr>
              <a:t>and </a:t>
            </a:r>
            <a:r>
              <a:rPr sz="3600" b="1" spc="-5" dirty="0">
                <a:latin typeface="Arial"/>
                <a:cs typeface="Arial"/>
              </a:rPr>
              <a:t>where</a:t>
            </a:r>
            <a:r>
              <a:rPr sz="3600" b="1" dirty="0">
                <a:latin typeface="Arial"/>
                <a:cs typeface="Arial"/>
              </a:rPr>
              <a:t> </a:t>
            </a:r>
            <a:r>
              <a:rPr sz="3600" b="1" spc="-5" dirty="0">
                <a:latin typeface="Arial"/>
                <a:cs typeface="Arial"/>
              </a:rPr>
              <a:t>each</a:t>
            </a:r>
            <a:r>
              <a:rPr sz="3600" b="1" spc="-10" dirty="0">
                <a:latin typeface="Arial"/>
                <a:cs typeface="Arial"/>
              </a:rPr>
              <a:t> </a:t>
            </a:r>
            <a:r>
              <a:rPr sz="3600" b="1" spc="-5" dirty="0">
                <a:latin typeface="Arial"/>
                <a:cs typeface="Arial"/>
              </a:rPr>
              <a:t>argument</a:t>
            </a:r>
            <a:r>
              <a:rPr sz="3600" b="1" spc="10" dirty="0">
                <a:latin typeface="Arial"/>
                <a:cs typeface="Arial"/>
              </a:rPr>
              <a:t> </a:t>
            </a:r>
            <a:r>
              <a:rPr sz="3600" b="1" spc="-5" dirty="0">
                <a:latin typeface="Arial"/>
                <a:cs typeface="Arial"/>
              </a:rPr>
              <a:t>starts</a:t>
            </a:r>
            <a:r>
              <a:rPr sz="3600" b="1" dirty="0">
                <a:latin typeface="Arial"/>
                <a:cs typeface="Arial"/>
              </a:rPr>
              <a:t> and</a:t>
            </a:r>
            <a:r>
              <a:rPr sz="3600" b="1" spc="-5" dirty="0">
                <a:latin typeface="Arial"/>
                <a:cs typeface="Arial"/>
              </a:rPr>
              <a:t> ends.</a:t>
            </a:r>
            <a:endParaRPr sz="36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TotalTime>
  <Words>1987</Words>
  <Application>Microsoft Office PowerPoint</Application>
  <PresentationFormat>Widescreen</PresentationFormat>
  <Paragraphs>111</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Arial Black</vt:lpstr>
      <vt:lpstr>Calibri</vt:lpstr>
      <vt:lpstr>Wingdings</vt:lpstr>
      <vt:lpstr>Office Theme</vt:lpstr>
      <vt:lpstr>PowerPoint Presentation</vt:lpstr>
      <vt:lpstr>PowerPoint Presentation</vt:lpstr>
      <vt:lpstr>PowerPoint Presentation</vt:lpstr>
      <vt:lpstr>PowerPoint Presentation</vt:lpstr>
      <vt:lpstr>The shell recognizes a limited set of commands, and you must give  commands to the shell in a way that it understands: Each shell command  consists of a command name, followed by command options (if any are  desired) and command arguments (if any are desired). The command name,  options, and arguments are separated by blank spaces.</vt:lpstr>
      <vt:lpstr>Now you know that the shell analyzes each line you  type in and initiates the execution of the selected  program. But the shell also has other  responsibilities, as outlined in Figure 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I/O Redirection</vt:lpstr>
      <vt:lpstr>PowerPoint Presentation</vt:lpstr>
      <vt:lpstr>PowerPoint Presentation</vt:lpstr>
      <vt:lpstr>Fig: (d) Execution o wc -l users.</vt:lpstr>
      <vt:lpstr>PowerPoint Presentation</vt:lpstr>
      <vt:lpstr>PowerPoint Presentation</vt:lpstr>
      <vt:lpstr>PowerPoint Presentation</vt:lpstr>
      <vt:lpstr>PowerPoint Presentation</vt:lpstr>
      <vt:lpstr>PowerPoint Presentation</vt:lpstr>
      <vt:lpstr>Example:</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Attempt Lecture 22 Test2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aditi gedam</cp:lastModifiedBy>
  <cp:revision>3</cp:revision>
  <dcterms:created xsi:type="dcterms:W3CDTF">2023-02-02T12:48:02Z</dcterms:created>
  <dcterms:modified xsi:type="dcterms:W3CDTF">2023-02-03T04:50:32Z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2023-02-02T00:00:00Z</vt:filetime>
  </property>
</Properties>
</file>