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9432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9432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31278" y="1640420"/>
            <a:ext cx="3669665" cy="406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9432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E7ACA3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4"/>
            <a:ext cx="4529328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472"/>
            <a:ext cx="4495141" cy="107352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273647"/>
            <a:ext cx="1753108" cy="584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840" y="293954"/>
            <a:ext cx="1119631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A9432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18"/>
              <a:ext cx="12191999" cy="1859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907"/>
              <a:ext cx="12191999" cy="802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02" y="5504850"/>
              <a:ext cx="3720591" cy="12401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04259" y="2529825"/>
            <a:ext cx="8036052" cy="9570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46605" y="3657422"/>
            <a:ext cx="104279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Black"/>
                <a:cs typeface="Arial Black"/>
              </a:rPr>
              <a:t>Arithmetic in </a:t>
            </a:r>
            <a:r>
              <a:rPr sz="3600" dirty="0">
                <a:latin typeface="Arial Black"/>
                <a:cs typeface="Arial Black"/>
              </a:rPr>
              <a:t>shell,</a:t>
            </a:r>
            <a:r>
              <a:rPr sz="3600" spc="5" dirty="0">
                <a:latin typeface="Arial Black"/>
                <a:cs typeface="Arial Black"/>
              </a:rPr>
              <a:t> </a:t>
            </a:r>
            <a:r>
              <a:rPr sz="3600" dirty="0">
                <a:latin typeface="Arial Black"/>
                <a:cs typeface="Arial Black"/>
              </a:rPr>
              <a:t>shell</a:t>
            </a:r>
            <a:r>
              <a:rPr sz="3600" spc="5" dirty="0">
                <a:latin typeface="Arial Black"/>
                <a:cs typeface="Arial Black"/>
              </a:rPr>
              <a:t> </a:t>
            </a:r>
            <a:r>
              <a:rPr sz="3600" spc="-5" dirty="0">
                <a:latin typeface="Arial Black"/>
                <a:cs typeface="Arial Black"/>
              </a:rPr>
              <a:t>script </a:t>
            </a:r>
            <a:r>
              <a:rPr sz="3600" spc="-15" dirty="0">
                <a:latin typeface="Arial Black"/>
                <a:cs typeface="Arial Black"/>
              </a:rPr>
              <a:t>examples,</a:t>
            </a:r>
            <a:endParaRPr sz="3600">
              <a:latin typeface="Arial Black"/>
              <a:cs typeface="Arial Black"/>
            </a:endParaRPr>
          </a:p>
          <a:p>
            <a:pPr marR="6985" algn="r">
              <a:lnSpc>
                <a:spcPct val="100000"/>
              </a:lnSpc>
            </a:pPr>
            <a:r>
              <a:rPr sz="3600" spc="25" dirty="0">
                <a:latin typeface="Arial Black"/>
                <a:cs typeface="Arial Black"/>
              </a:rPr>
              <a:t>interrupt</a:t>
            </a:r>
            <a:r>
              <a:rPr sz="3600" spc="-25" dirty="0">
                <a:latin typeface="Arial Black"/>
                <a:cs typeface="Arial Black"/>
              </a:rPr>
              <a:t> </a:t>
            </a:r>
            <a:r>
              <a:rPr sz="3600" dirty="0">
                <a:latin typeface="Arial Black"/>
                <a:cs typeface="Arial Black"/>
              </a:rPr>
              <a:t>processing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0206" y="788911"/>
            <a:ext cx="4980178" cy="53981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8883" y="791167"/>
            <a:ext cx="6336665" cy="24237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600" b="1" spc="-5" dirty="0">
                <a:latin typeface="Arial"/>
                <a:cs typeface="Arial"/>
              </a:rPr>
              <a:t>Code: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Product=$((10*3))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ts val="4730"/>
              </a:lnSpc>
              <a:spcBef>
                <a:spcPts val="9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echo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"Product</a:t>
            </a:r>
            <a:r>
              <a:rPr sz="3600" b="1" spc="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=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$Product"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Output: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422" y="228600"/>
            <a:ext cx="3733801" cy="4663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115" y="494969"/>
            <a:ext cx="6399784" cy="57277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8883" y="791167"/>
            <a:ext cx="4276725" cy="362140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600" b="1" spc="-5" dirty="0">
                <a:latin typeface="Arial"/>
                <a:cs typeface="Arial"/>
              </a:rPr>
              <a:t>Code: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Division=$((10/3))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echo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"Division</a:t>
            </a:r>
            <a:endParaRPr sz="3600">
              <a:latin typeface="Arial"/>
              <a:cs typeface="Arial"/>
            </a:endParaRPr>
          </a:p>
          <a:p>
            <a:pPr marL="841375">
              <a:lnSpc>
                <a:spcPct val="100000"/>
              </a:lnSpc>
              <a:spcBef>
                <a:spcPts val="409"/>
              </a:spcBef>
            </a:pPr>
            <a:r>
              <a:rPr sz="3600" b="1" dirty="0">
                <a:latin typeface="Arial"/>
                <a:cs typeface="Arial"/>
              </a:rPr>
              <a:t>=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$Division"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b="1" spc="-5" dirty="0">
                <a:latin typeface="Arial"/>
                <a:cs typeface="Arial"/>
              </a:rPr>
              <a:t>Output: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65" y="228581"/>
            <a:ext cx="2132082" cy="3733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594" y="379971"/>
            <a:ext cx="6297803" cy="57595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8883" y="791167"/>
            <a:ext cx="4403090" cy="362140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600" b="1" spc="-5" dirty="0">
                <a:latin typeface="Arial"/>
                <a:cs typeface="Arial"/>
              </a:rPr>
              <a:t>Code: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Modulo=$((10%3))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echo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"Modulo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600" b="1" dirty="0">
                <a:latin typeface="Arial"/>
                <a:cs typeface="Arial"/>
              </a:rPr>
              <a:t>=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$Modulo"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b="1" spc="-5" dirty="0">
                <a:latin typeface="Arial"/>
                <a:cs typeface="Arial"/>
              </a:rPr>
              <a:t>Output: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420" y="228581"/>
            <a:ext cx="1950723" cy="3733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276" y="594220"/>
            <a:ext cx="6237985" cy="55690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8883" y="791167"/>
            <a:ext cx="4811395" cy="362140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600" b="1" spc="-5" dirty="0">
                <a:latin typeface="Arial"/>
                <a:cs typeface="Arial"/>
              </a:rPr>
              <a:t>Code: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Exponent=$((10**2))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echo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"Exponent</a:t>
            </a:r>
            <a:endParaRPr sz="3600">
              <a:latin typeface="Arial"/>
              <a:cs typeface="Arial"/>
            </a:endParaRPr>
          </a:p>
          <a:p>
            <a:pPr marL="841375">
              <a:lnSpc>
                <a:spcPct val="100000"/>
              </a:lnSpc>
              <a:spcBef>
                <a:spcPts val="409"/>
              </a:spcBef>
            </a:pPr>
            <a:r>
              <a:rPr sz="3600" b="1" dirty="0">
                <a:latin typeface="Arial"/>
                <a:cs typeface="Arial"/>
              </a:rPr>
              <a:t>=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$Exponent"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b="1" spc="-5" dirty="0">
                <a:latin typeface="Arial"/>
                <a:cs typeface="Arial"/>
              </a:rPr>
              <a:t>Output: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946" y="228600"/>
            <a:ext cx="4126993" cy="4663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996" y="1116430"/>
            <a:ext cx="4934585" cy="46081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4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x=10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10" dirty="0">
                <a:latin typeface="Arial"/>
                <a:cs typeface="Arial"/>
              </a:rPr>
              <a:t>y=20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"x=10,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y=5"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 "Addition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 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y"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$((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$x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))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"Subtraction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 x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y"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$((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$x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))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 "Multiplication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 </a:t>
            </a:r>
            <a:r>
              <a:rPr sz="2400" b="1" dirty="0">
                <a:latin typeface="Arial"/>
                <a:cs typeface="Arial"/>
              </a:rPr>
              <a:t>x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y"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$((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$x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*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))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"Division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y"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$((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$x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$y</a:t>
            </a:r>
            <a:r>
              <a:rPr sz="2400" b="1" dirty="0">
                <a:latin typeface="Arial"/>
                <a:cs typeface="Arial"/>
              </a:rPr>
              <a:t> ))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282" y="332191"/>
            <a:ext cx="11143489" cy="335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39180" y="817331"/>
            <a:ext cx="5954395" cy="46081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4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"Exponentiation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x,y"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$((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$x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**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$y </a:t>
            </a:r>
            <a:r>
              <a:rPr sz="2400" b="1" dirty="0">
                <a:latin typeface="Arial"/>
                <a:cs typeface="Arial"/>
              </a:rPr>
              <a:t>))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"Modular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Division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x,y"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 $((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$x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%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))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"Incrementing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10,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x= "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dirty="0">
                <a:latin typeface="Arial"/>
                <a:cs typeface="Arial"/>
              </a:rPr>
              <a:t>((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+=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10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))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$x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"Decrementing x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15,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x=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dirty="0">
                <a:latin typeface="Arial"/>
                <a:cs typeface="Arial"/>
              </a:rPr>
              <a:t>((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-=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15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))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$x</a:t>
            </a:r>
            <a:endParaRPr sz="2400" dirty="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 </a:t>
            </a:r>
            <a:r>
              <a:rPr sz="2400" b="1" dirty="0">
                <a:latin typeface="Arial"/>
                <a:cs typeface="Arial"/>
              </a:rPr>
              <a:t>"Multiply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2,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x="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891" y="812241"/>
            <a:ext cx="1066812" cy="266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0559" y="914349"/>
            <a:ext cx="5446648" cy="56645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335" y="284708"/>
            <a:ext cx="4738370" cy="37242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4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dirty="0">
                <a:latin typeface="Arial"/>
                <a:cs typeface="Arial"/>
              </a:rPr>
              <a:t>((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*=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))</a:t>
            </a:r>
            <a:endParaRPr sz="24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$x</a:t>
            </a:r>
            <a:endParaRPr sz="24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"Dividing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 by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5,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x=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</a:t>
            </a:r>
            <a:endParaRPr sz="24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dirty="0">
                <a:latin typeface="Arial"/>
                <a:cs typeface="Arial"/>
              </a:rPr>
              <a:t>((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/=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5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))</a:t>
            </a:r>
            <a:endParaRPr sz="24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$x</a:t>
            </a:r>
            <a:endParaRPr sz="2400">
              <a:latin typeface="Arial"/>
              <a:cs typeface="Arial"/>
            </a:endParaRPr>
          </a:p>
          <a:p>
            <a:pPr marL="377825" marR="5080" indent="-365760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  <a:tab pos="1231900" algn="l"/>
                <a:tab pos="3095625" algn="l"/>
                <a:tab pos="3525520" algn="l"/>
              </a:tabLst>
            </a:pPr>
            <a:r>
              <a:rPr sz="2400" b="1" spc="-10" dirty="0">
                <a:latin typeface="Arial"/>
                <a:cs typeface="Arial"/>
              </a:rPr>
              <a:t>ech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"Remainder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f	</a:t>
            </a:r>
            <a:r>
              <a:rPr sz="2400" b="1" spc="-5" dirty="0">
                <a:latin typeface="Arial"/>
                <a:cs typeface="Arial"/>
              </a:rPr>
              <a:t>Di</a:t>
            </a:r>
            <a:r>
              <a:rPr sz="2400" b="1" spc="-20" dirty="0">
                <a:latin typeface="Arial"/>
                <a:cs typeface="Arial"/>
              </a:rPr>
              <a:t>v</a:t>
            </a:r>
            <a:r>
              <a:rPr sz="2400" b="1" dirty="0">
                <a:latin typeface="Arial"/>
                <a:cs typeface="Arial"/>
              </a:rPr>
              <a:t>idi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g  </a:t>
            </a: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5,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x="</a:t>
            </a:r>
            <a:endParaRPr sz="24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414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dirty="0">
                <a:latin typeface="Arial"/>
                <a:cs typeface="Arial"/>
              </a:rPr>
              <a:t>((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%=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5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))</a:t>
            </a:r>
            <a:endParaRPr sz="2400">
              <a:latin typeface="Arial"/>
              <a:cs typeface="Arial"/>
            </a:endParaRPr>
          </a:p>
          <a:p>
            <a:pPr marL="378460" indent="-365760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6666"/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2400" b="1" spc="-5" dirty="0">
                <a:latin typeface="Arial"/>
                <a:cs typeface="Arial"/>
              </a:rPr>
              <a:t>echo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$x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7664" y="286482"/>
            <a:ext cx="1854711" cy="4724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501" y="920572"/>
            <a:ext cx="11313795" cy="4888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900" b="1" spc="-5" dirty="0">
                <a:latin typeface="Arial"/>
                <a:cs typeface="Arial"/>
              </a:rPr>
              <a:t>Imagine </a:t>
            </a:r>
            <a:r>
              <a:rPr sz="2900" b="1" dirty="0">
                <a:latin typeface="Arial"/>
                <a:cs typeface="Arial"/>
              </a:rPr>
              <a:t>that </a:t>
            </a:r>
            <a:r>
              <a:rPr sz="2900" b="1" spc="-15" dirty="0">
                <a:latin typeface="Arial"/>
                <a:cs typeface="Arial"/>
              </a:rPr>
              <a:t>you </a:t>
            </a:r>
            <a:r>
              <a:rPr sz="2900" b="1" spc="-5" dirty="0">
                <a:latin typeface="Arial"/>
                <a:cs typeface="Arial"/>
              </a:rPr>
              <a:t>are watching </a:t>
            </a:r>
            <a:r>
              <a:rPr sz="2900" b="1" dirty="0">
                <a:latin typeface="Arial"/>
                <a:cs typeface="Arial"/>
              </a:rPr>
              <a:t>TV or doing </a:t>
            </a:r>
            <a:r>
              <a:rPr sz="2900" b="1" spc="-5" dirty="0">
                <a:latin typeface="Arial"/>
                <a:cs typeface="Arial"/>
              </a:rPr>
              <a:t>something. </a:t>
            </a:r>
            <a:r>
              <a:rPr sz="2900" b="1" dirty="0">
                <a:latin typeface="Arial"/>
                <a:cs typeface="Arial"/>
              </a:rPr>
              <a:t>Suddenly </a:t>
            </a:r>
            <a:r>
              <a:rPr sz="2900" b="1" spc="-795" dirty="0">
                <a:latin typeface="Arial"/>
                <a:cs typeface="Arial"/>
              </a:rPr>
              <a:t> </a:t>
            </a:r>
            <a:r>
              <a:rPr sz="2900" b="1" spc="-10" dirty="0">
                <a:latin typeface="Arial"/>
                <a:cs typeface="Arial"/>
              </a:rPr>
              <a:t>you </a:t>
            </a:r>
            <a:r>
              <a:rPr sz="2900" b="1" dirty="0">
                <a:latin typeface="Arial"/>
                <a:cs typeface="Arial"/>
              </a:rPr>
              <a:t>heard </a:t>
            </a:r>
            <a:r>
              <a:rPr sz="2900" b="1" spc="-90" dirty="0">
                <a:latin typeface="Arial"/>
                <a:cs typeface="Arial"/>
              </a:rPr>
              <a:t>someone‟s</a:t>
            </a:r>
            <a:r>
              <a:rPr sz="2900" b="1" spc="-85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voice which </a:t>
            </a:r>
            <a:r>
              <a:rPr sz="2900" b="1" spc="-10" dirty="0">
                <a:latin typeface="Arial"/>
                <a:cs typeface="Arial"/>
              </a:rPr>
              <a:t>is </a:t>
            </a:r>
            <a:r>
              <a:rPr sz="2900" b="1" spc="-5" dirty="0">
                <a:latin typeface="Arial"/>
                <a:cs typeface="Arial"/>
              </a:rPr>
              <a:t>like </a:t>
            </a:r>
            <a:r>
              <a:rPr sz="2900" b="1" spc="-10" dirty="0">
                <a:latin typeface="Arial"/>
                <a:cs typeface="Arial"/>
              </a:rPr>
              <a:t>your </a:t>
            </a:r>
            <a:r>
              <a:rPr lang="en-US" sz="2900" b="1" spc="-110" dirty="0">
                <a:latin typeface="Arial"/>
                <a:cs typeface="Arial"/>
              </a:rPr>
              <a:t>FRIENDS</a:t>
            </a:r>
            <a:r>
              <a:rPr sz="2900" b="1" spc="-110" dirty="0">
                <a:latin typeface="Arial"/>
                <a:cs typeface="Arial"/>
              </a:rPr>
              <a:t>‟s</a:t>
            </a:r>
            <a:r>
              <a:rPr sz="2900" b="1" spc="-10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voice. </a:t>
            </a:r>
            <a:r>
              <a:rPr sz="2900" b="1" spc="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What </a:t>
            </a:r>
            <a:r>
              <a:rPr sz="2900" b="1" spc="-10" dirty="0">
                <a:latin typeface="Arial"/>
                <a:cs typeface="Arial"/>
              </a:rPr>
              <a:t>will </a:t>
            </a:r>
            <a:r>
              <a:rPr sz="2900" b="1" dirty="0">
                <a:latin typeface="Arial"/>
                <a:cs typeface="Arial"/>
              </a:rPr>
              <a:t>happen next? </a:t>
            </a:r>
            <a:r>
              <a:rPr sz="2900" b="1" spc="-130" dirty="0">
                <a:latin typeface="Arial"/>
                <a:cs typeface="Arial"/>
              </a:rPr>
              <a:t>That‟s</a:t>
            </a:r>
            <a:r>
              <a:rPr sz="2900" b="1" spc="545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it, </a:t>
            </a:r>
            <a:r>
              <a:rPr sz="2900" b="1" spc="-10" dirty="0">
                <a:latin typeface="Arial"/>
                <a:cs typeface="Arial"/>
              </a:rPr>
              <a:t>you </a:t>
            </a:r>
            <a:r>
              <a:rPr sz="2900" b="1" dirty="0">
                <a:latin typeface="Arial"/>
                <a:cs typeface="Arial"/>
              </a:rPr>
              <a:t>are interrupted!! </a:t>
            </a:r>
            <a:r>
              <a:rPr sz="2900" b="1" spc="-75" dirty="0">
                <a:latin typeface="Arial"/>
                <a:cs typeface="Arial"/>
              </a:rPr>
              <a:t>You </a:t>
            </a:r>
            <a:r>
              <a:rPr sz="2900" b="1" spc="-5" dirty="0">
                <a:latin typeface="Arial"/>
                <a:cs typeface="Arial"/>
              </a:rPr>
              <a:t>will </a:t>
            </a:r>
            <a:r>
              <a:rPr sz="2900" b="1" dirty="0">
                <a:latin typeface="Arial"/>
                <a:cs typeface="Arial"/>
              </a:rPr>
              <a:t> be very </a:t>
            </a:r>
            <a:r>
              <a:rPr sz="2900" b="1" spc="-40" dirty="0">
                <a:latin typeface="Arial"/>
                <a:cs typeface="Arial"/>
              </a:rPr>
              <a:t>happy.</a:t>
            </a:r>
            <a:r>
              <a:rPr sz="2900" b="1" spc="7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Then stop </a:t>
            </a:r>
            <a:r>
              <a:rPr sz="2900" b="1" spc="-10" dirty="0">
                <a:latin typeface="Arial"/>
                <a:cs typeface="Arial"/>
              </a:rPr>
              <a:t>your </a:t>
            </a:r>
            <a:r>
              <a:rPr sz="2900" b="1" dirty="0">
                <a:latin typeface="Arial"/>
                <a:cs typeface="Arial"/>
              </a:rPr>
              <a:t>work </a:t>
            </a:r>
            <a:r>
              <a:rPr sz="2900" b="1" spc="-5" dirty="0">
                <a:latin typeface="Arial"/>
                <a:cs typeface="Arial"/>
              </a:rPr>
              <a:t>whatever </a:t>
            </a:r>
            <a:r>
              <a:rPr sz="2900" b="1" spc="-10" dirty="0">
                <a:latin typeface="Arial"/>
                <a:cs typeface="Arial"/>
              </a:rPr>
              <a:t>you </a:t>
            </a:r>
            <a:r>
              <a:rPr sz="2900" b="1" dirty="0">
                <a:latin typeface="Arial"/>
                <a:cs typeface="Arial"/>
              </a:rPr>
              <a:t>are doing </a:t>
            </a:r>
            <a:r>
              <a:rPr sz="2900" b="1" spc="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now and go </a:t>
            </a:r>
            <a:r>
              <a:rPr sz="2900" b="1" spc="-5" dirty="0">
                <a:latin typeface="Arial"/>
                <a:cs typeface="Arial"/>
              </a:rPr>
              <a:t>outside </a:t>
            </a:r>
            <a:r>
              <a:rPr sz="2900" b="1" dirty="0">
                <a:latin typeface="Arial"/>
                <a:cs typeface="Arial"/>
              </a:rPr>
              <a:t>to see </a:t>
            </a:r>
            <a:r>
              <a:rPr sz="2900" b="1" spc="-25" dirty="0">
                <a:latin typeface="Arial"/>
                <a:cs typeface="Arial"/>
              </a:rPr>
              <a:t>him/her. </a:t>
            </a:r>
            <a:r>
              <a:rPr sz="2900" b="1" spc="-10" dirty="0">
                <a:latin typeface="Arial"/>
                <a:cs typeface="Arial"/>
              </a:rPr>
              <a:t>Similar </a:t>
            </a:r>
            <a:r>
              <a:rPr sz="2900" b="1" dirty="0">
                <a:latin typeface="Arial"/>
                <a:cs typeface="Arial"/>
              </a:rPr>
              <a:t>to </a:t>
            </a:r>
            <a:r>
              <a:rPr sz="2900" b="1" spc="-5" dirty="0">
                <a:latin typeface="Arial"/>
                <a:cs typeface="Arial"/>
              </a:rPr>
              <a:t>us, Linux </a:t>
            </a:r>
            <a:r>
              <a:rPr sz="2900" b="1" dirty="0">
                <a:latin typeface="Arial"/>
                <a:cs typeface="Arial"/>
              </a:rPr>
              <a:t>also </a:t>
            </a:r>
            <a:r>
              <a:rPr sz="2900" b="1" spc="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stops </a:t>
            </a:r>
            <a:r>
              <a:rPr sz="2900" b="1" spc="-5" dirty="0">
                <a:latin typeface="Arial"/>
                <a:cs typeface="Arial"/>
              </a:rPr>
              <a:t>its current </a:t>
            </a:r>
            <a:r>
              <a:rPr sz="2900" b="1" dirty="0">
                <a:latin typeface="Arial"/>
                <a:cs typeface="Arial"/>
              </a:rPr>
              <a:t>work and </a:t>
            </a:r>
            <a:r>
              <a:rPr sz="2900" b="1" spc="-5" dirty="0">
                <a:latin typeface="Arial"/>
                <a:cs typeface="Arial"/>
              </a:rPr>
              <a:t>is distracted because </a:t>
            </a:r>
            <a:r>
              <a:rPr sz="2900" b="1" spc="-10" dirty="0">
                <a:latin typeface="Arial"/>
                <a:cs typeface="Arial"/>
              </a:rPr>
              <a:t>of </a:t>
            </a:r>
            <a:r>
              <a:rPr sz="2900" b="1" spc="-5" dirty="0">
                <a:latin typeface="Arial"/>
                <a:cs typeface="Arial"/>
              </a:rPr>
              <a:t>interrupts, </a:t>
            </a:r>
            <a:r>
              <a:rPr sz="2900" b="1" dirty="0">
                <a:latin typeface="Arial"/>
                <a:cs typeface="Arial"/>
              </a:rPr>
              <a:t> and </a:t>
            </a:r>
            <a:r>
              <a:rPr sz="2900" b="1" spc="-5" dirty="0">
                <a:latin typeface="Arial"/>
                <a:cs typeface="Arial"/>
              </a:rPr>
              <a:t>then </a:t>
            </a:r>
            <a:r>
              <a:rPr sz="2900" b="1" spc="-10" dirty="0">
                <a:latin typeface="Arial"/>
                <a:cs typeface="Arial"/>
              </a:rPr>
              <a:t>it </a:t>
            </a:r>
            <a:r>
              <a:rPr sz="2900" b="1" spc="-5" dirty="0">
                <a:latin typeface="Arial"/>
                <a:cs typeface="Arial"/>
              </a:rPr>
              <a:t>will </a:t>
            </a:r>
            <a:r>
              <a:rPr sz="2900" b="1" dirty="0">
                <a:latin typeface="Arial"/>
                <a:cs typeface="Arial"/>
              </a:rPr>
              <a:t>handle them. </a:t>
            </a:r>
            <a:r>
              <a:rPr sz="2900" b="1" spc="-5" dirty="0">
                <a:latin typeface="Arial"/>
                <a:cs typeface="Arial"/>
              </a:rPr>
              <a:t>In </a:t>
            </a:r>
            <a:r>
              <a:rPr sz="2900" b="1" dirty="0">
                <a:latin typeface="Arial"/>
                <a:cs typeface="Arial"/>
              </a:rPr>
              <a:t>Linux, </a:t>
            </a:r>
            <a:r>
              <a:rPr sz="2900" b="1" spc="-5" dirty="0">
                <a:latin typeface="Arial"/>
                <a:cs typeface="Arial"/>
              </a:rPr>
              <a:t>interrupt </a:t>
            </a:r>
            <a:r>
              <a:rPr sz="2900" b="1" dirty="0">
                <a:latin typeface="Arial"/>
                <a:cs typeface="Arial"/>
              </a:rPr>
              <a:t>signals are the </a:t>
            </a:r>
            <a:r>
              <a:rPr sz="2900" b="1" spc="5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distraction</a:t>
            </a:r>
            <a:r>
              <a:rPr sz="2900" b="1" spc="380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that</a:t>
            </a:r>
            <a:r>
              <a:rPr sz="2900" b="1" spc="370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diverts</a:t>
            </a:r>
            <a:r>
              <a:rPr sz="2900" b="1" spc="37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the</a:t>
            </a:r>
            <a:r>
              <a:rPr sz="2900" b="1" spc="38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processor</a:t>
            </a:r>
            <a:r>
              <a:rPr sz="2900" b="1" spc="36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to</a:t>
            </a:r>
            <a:r>
              <a:rPr sz="2900" b="1" spc="36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a</a:t>
            </a:r>
            <a:r>
              <a:rPr sz="2900" b="1" spc="385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new</a:t>
            </a:r>
            <a:r>
              <a:rPr sz="2900" b="1" spc="365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activity</a:t>
            </a:r>
            <a:r>
              <a:rPr sz="2900" b="1" spc="350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outside </a:t>
            </a:r>
            <a:r>
              <a:rPr sz="2900" b="1" spc="-79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of</a:t>
            </a:r>
            <a:r>
              <a:rPr sz="2900" b="1" spc="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the</a:t>
            </a:r>
            <a:r>
              <a:rPr sz="2900" b="1" spc="5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normal</a:t>
            </a:r>
            <a:r>
              <a:rPr sz="2900" b="1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flow</a:t>
            </a:r>
            <a:r>
              <a:rPr sz="2900" b="1" dirty="0">
                <a:latin typeface="Arial"/>
                <a:cs typeface="Arial"/>
              </a:rPr>
              <a:t> of</a:t>
            </a:r>
            <a:r>
              <a:rPr sz="2900" b="1" spc="5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execution.</a:t>
            </a:r>
            <a:r>
              <a:rPr sz="2900" b="1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This</a:t>
            </a:r>
            <a:r>
              <a:rPr sz="2900" b="1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new</a:t>
            </a:r>
            <a:r>
              <a:rPr sz="2900" b="1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activity</a:t>
            </a:r>
            <a:r>
              <a:rPr sz="2900" b="1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is</a:t>
            </a:r>
            <a:r>
              <a:rPr sz="2900" b="1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called </a:t>
            </a:r>
            <a:r>
              <a:rPr sz="2900" b="1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interrupt</a:t>
            </a:r>
            <a:r>
              <a:rPr sz="2900" b="1" dirty="0">
                <a:latin typeface="Arial"/>
                <a:cs typeface="Arial"/>
              </a:rPr>
              <a:t> handler</a:t>
            </a:r>
            <a:r>
              <a:rPr sz="2900" b="1" spc="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or</a:t>
            </a:r>
            <a:r>
              <a:rPr sz="2900" b="1" spc="5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interrupt</a:t>
            </a:r>
            <a:r>
              <a:rPr sz="2900" b="1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service</a:t>
            </a:r>
            <a:r>
              <a:rPr sz="2900" b="1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routine</a:t>
            </a:r>
            <a:r>
              <a:rPr sz="2900" b="1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(ISR)</a:t>
            </a:r>
            <a:r>
              <a:rPr sz="2900" b="1" dirty="0">
                <a:latin typeface="Arial"/>
                <a:cs typeface="Arial"/>
              </a:rPr>
              <a:t> and</a:t>
            </a:r>
            <a:r>
              <a:rPr sz="2900" b="1" spc="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that </a:t>
            </a:r>
            <a:r>
              <a:rPr sz="2900" b="1" spc="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distraction</a:t>
            </a:r>
            <a:r>
              <a:rPr sz="2900" b="1" spc="-35" dirty="0">
                <a:latin typeface="Arial"/>
                <a:cs typeface="Arial"/>
              </a:rPr>
              <a:t> </a:t>
            </a:r>
            <a:r>
              <a:rPr sz="2900" b="1" spc="-5" dirty="0">
                <a:latin typeface="Arial"/>
                <a:cs typeface="Arial"/>
              </a:rPr>
              <a:t>is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Interrupts.</a:t>
            </a:r>
            <a:endParaRPr sz="29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6953" y="277353"/>
            <a:ext cx="5839970" cy="4739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" y="293954"/>
            <a:ext cx="9247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20" dirty="0"/>
              <a:t> </a:t>
            </a:r>
            <a:r>
              <a:rPr dirty="0"/>
              <a:t>will</a:t>
            </a:r>
            <a:r>
              <a:rPr spc="-25" dirty="0"/>
              <a:t> </a:t>
            </a:r>
            <a:r>
              <a:rPr spc="-5" dirty="0"/>
              <a:t>happen</a:t>
            </a:r>
            <a:r>
              <a:rPr spc="-25" dirty="0"/>
              <a:t> </a:t>
            </a:r>
            <a:r>
              <a:rPr dirty="0"/>
              <a:t>when</a:t>
            </a:r>
            <a:r>
              <a:rPr spc="-4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interruption</a:t>
            </a:r>
            <a:r>
              <a:rPr spc="-40" dirty="0"/>
              <a:t> </a:t>
            </a:r>
            <a:r>
              <a:rPr spc="-5" dirty="0"/>
              <a:t>comes?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835279"/>
            <a:ext cx="11314430" cy="529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An</a:t>
            </a:r>
            <a:r>
              <a:rPr sz="2800" b="1" spc="-5" dirty="0">
                <a:latin typeface="Arial"/>
                <a:cs typeface="Arial"/>
              </a:rPr>
              <a:t> interrupt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is</a:t>
            </a:r>
            <a:r>
              <a:rPr sz="2800" b="1" dirty="0">
                <a:latin typeface="Arial"/>
                <a:cs typeface="Arial"/>
              </a:rPr>
              <a:t> produced</a:t>
            </a:r>
            <a:r>
              <a:rPr sz="2800" b="1" spc="5" dirty="0">
                <a:latin typeface="Arial"/>
                <a:cs typeface="Arial"/>
              </a:rPr>
              <a:t> by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electronic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signals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from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hardware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devices </a:t>
            </a:r>
            <a:r>
              <a:rPr sz="2800" b="1" dirty="0">
                <a:latin typeface="Arial"/>
                <a:cs typeface="Arial"/>
              </a:rPr>
              <a:t>and </a:t>
            </a:r>
            <a:r>
              <a:rPr sz="2800" b="1" spc="-5" dirty="0">
                <a:latin typeface="Arial"/>
                <a:cs typeface="Arial"/>
              </a:rPr>
              <a:t>directed </a:t>
            </a:r>
            <a:r>
              <a:rPr sz="2800" b="1" dirty="0">
                <a:latin typeface="Arial"/>
                <a:cs typeface="Arial"/>
              </a:rPr>
              <a:t>into </a:t>
            </a:r>
            <a:r>
              <a:rPr sz="2800" b="1" spc="-5" dirty="0">
                <a:latin typeface="Arial"/>
                <a:cs typeface="Arial"/>
              </a:rPr>
              <a:t>input pins </a:t>
            </a:r>
            <a:r>
              <a:rPr sz="2800" b="1" dirty="0">
                <a:latin typeface="Arial"/>
                <a:cs typeface="Arial"/>
              </a:rPr>
              <a:t>on </a:t>
            </a:r>
            <a:r>
              <a:rPr sz="2800" b="1" spc="5" dirty="0">
                <a:latin typeface="Arial"/>
                <a:cs typeface="Arial"/>
              </a:rPr>
              <a:t>an </a:t>
            </a:r>
            <a:r>
              <a:rPr sz="2800" b="1" spc="-5" dirty="0">
                <a:latin typeface="Arial"/>
                <a:cs typeface="Arial"/>
              </a:rPr>
              <a:t>interrupt controller (a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simple chip that multiplexes multiple interrupt </a:t>
            </a:r>
            <a:r>
              <a:rPr sz="2800" b="1" dirty="0">
                <a:latin typeface="Arial"/>
                <a:cs typeface="Arial"/>
              </a:rPr>
              <a:t>lines </a:t>
            </a:r>
            <a:r>
              <a:rPr sz="2800" b="1" spc="-5" dirty="0">
                <a:latin typeface="Arial"/>
                <a:cs typeface="Arial"/>
              </a:rPr>
              <a:t>into a single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line to the </a:t>
            </a:r>
            <a:r>
              <a:rPr sz="2800" b="1" dirty="0">
                <a:latin typeface="Arial"/>
                <a:cs typeface="Arial"/>
              </a:rPr>
              <a:t>processor). </a:t>
            </a:r>
            <a:r>
              <a:rPr sz="2800" b="1" spc="-5" dirty="0">
                <a:latin typeface="Arial"/>
                <a:cs typeface="Arial"/>
              </a:rPr>
              <a:t>These are the </a:t>
            </a:r>
            <a:r>
              <a:rPr sz="2800" b="1" dirty="0">
                <a:latin typeface="Arial"/>
                <a:cs typeface="Arial"/>
              </a:rPr>
              <a:t>process </a:t>
            </a:r>
            <a:r>
              <a:rPr sz="2800" b="1" spc="-5" dirty="0">
                <a:latin typeface="Arial"/>
                <a:cs typeface="Arial"/>
              </a:rPr>
              <a:t>that will be done </a:t>
            </a:r>
            <a:r>
              <a:rPr sz="2800" b="1" dirty="0">
                <a:latin typeface="Arial"/>
                <a:cs typeface="Arial"/>
              </a:rPr>
              <a:t>by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kernel.</a:t>
            </a:r>
            <a:endParaRPr sz="2800" dirty="0">
              <a:latin typeface="Arial"/>
              <a:cs typeface="Arial"/>
            </a:endParaRPr>
          </a:p>
          <a:p>
            <a:pPr marL="527685" marR="6985" indent="-515620" algn="just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857"/>
              <a:buAutoNum type="arabicPeriod"/>
              <a:tabLst>
                <a:tab pos="528320" algn="l"/>
              </a:tabLst>
            </a:pPr>
            <a:r>
              <a:rPr sz="2800" b="1" spc="-5" dirty="0">
                <a:latin typeface="Arial"/>
                <a:cs typeface="Arial"/>
              </a:rPr>
              <a:t>Upon </a:t>
            </a:r>
            <a:r>
              <a:rPr sz="2800" b="1" dirty="0">
                <a:latin typeface="Arial"/>
                <a:cs typeface="Arial"/>
              </a:rPr>
              <a:t>receiving an interrupt, </a:t>
            </a:r>
            <a:r>
              <a:rPr sz="2800" b="1" spc="-5" dirty="0">
                <a:latin typeface="Arial"/>
                <a:cs typeface="Arial"/>
              </a:rPr>
              <a:t>the interrupt controller sends a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signal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to the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processor.</a:t>
            </a:r>
            <a:endParaRPr sz="2800" dirty="0">
              <a:latin typeface="Arial"/>
              <a:cs typeface="Arial"/>
            </a:endParaRPr>
          </a:p>
          <a:p>
            <a:pPr marL="527685" marR="10795" indent="-515620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857"/>
              <a:buAutoNum type="arabicPeriod"/>
              <a:tabLst>
                <a:tab pos="528320" algn="l"/>
              </a:tabLst>
            </a:pP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processor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detects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this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signal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interrupts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its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current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execution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to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handle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interrupt.</a:t>
            </a:r>
            <a:endParaRPr sz="2800" dirty="0">
              <a:latin typeface="Arial"/>
              <a:cs typeface="Arial"/>
            </a:endParaRPr>
          </a:p>
          <a:p>
            <a:pPr marL="527685" marR="6985" indent="-515620" algn="just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857"/>
              <a:buAutoNum type="arabicPeriod"/>
              <a:tabLst>
                <a:tab pos="528320" algn="l"/>
              </a:tabLst>
            </a:pP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processor can then notify </a:t>
            </a:r>
            <a:r>
              <a:rPr sz="2800" b="1" spc="-5" dirty="0">
                <a:latin typeface="Arial"/>
                <a:cs typeface="Arial"/>
              </a:rPr>
              <a:t>the operating </a:t>
            </a:r>
            <a:r>
              <a:rPr sz="2800" b="1" dirty="0">
                <a:latin typeface="Arial"/>
                <a:cs typeface="Arial"/>
              </a:rPr>
              <a:t>system </a:t>
            </a:r>
            <a:r>
              <a:rPr sz="2800" b="1" spc="-5" dirty="0">
                <a:latin typeface="Arial"/>
                <a:cs typeface="Arial"/>
              </a:rPr>
              <a:t>that </a:t>
            </a:r>
            <a:r>
              <a:rPr sz="2800" b="1" dirty="0">
                <a:latin typeface="Arial"/>
                <a:cs typeface="Arial"/>
              </a:rPr>
              <a:t>an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interrupt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has</a:t>
            </a:r>
            <a:r>
              <a:rPr sz="2800" b="1" dirty="0">
                <a:latin typeface="Arial"/>
                <a:cs typeface="Arial"/>
              </a:rPr>
              <a:t> occurred, </a:t>
            </a:r>
            <a:r>
              <a:rPr sz="2800" b="1" spc="-5" dirty="0">
                <a:latin typeface="Arial"/>
                <a:cs typeface="Arial"/>
              </a:rPr>
              <a:t>and </a:t>
            </a:r>
            <a:r>
              <a:rPr sz="2800" b="1" dirty="0">
                <a:latin typeface="Arial"/>
                <a:cs typeface="Arial"/>
              </a:rPr>
              <a:t>the operating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system</a:t>
            </a:r>
            <a:r>
              <a:rPr sz="2800" b="1" spc="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can </a:t>
            </a:r>
            <a:r>
              <a:rPr sz="2800" b="1" dirty="0">
                <a:latin typeface="Arial"/>
                <a:cs typeface="Arial"/>
              </a:rPr>
              <a:t>handle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interrupt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appropriately.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297002"/>
            <a:ext cx="11312525" cy="5727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Different devices are associated with different </a:t>
            </a:r>
            <a:r>
              <a:rPr sz="2600" b="1" spc="-5" dirty="0">
                <a:latin typeface="Arial"/>
                <a:cs typeface="Arial"/>
              </a:rPr>
              <a:t>interrupts </a:t>
            </a:r>
            <a:r>
              <a:rPr sz="2600" b="1" dirty="0">
                <a:latin typeface="Arial"/>
                <a:cs typeface="Arial"/>
              </a:rPr>
              <a:t>using a unique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value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associated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with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each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interrupt.</a:t>
            </a:r>
            <a:r>
              <a:rPr sz="2600" b="1" dirty="0">
                <a:latin typeface="Arial"/>
                <a:cs typeface="Arial"/>
              </a:rPr>
              <a:t> This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enables</a:t>
            </a:r>
            <a:r>
              <a:rPr sz="2600" b="1" spc="7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7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operating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system to </a:t>
            </a:r>
            <a:r>
              <a:rPr sz="2600" b="1" dirty="0">
                <a:latin typeface="Arial"/>
                <a:cs typeface="Arial"/>
              </a:rPr>
              <a:t>differentiate between interrupts and </a:t>
            </a:r>
            <a:r>
              <a:rPr sz="2600" b="1" spc="-5" dirty="0">
                <a:latin typeface="Arial"/>
                <a:cs typeface="Arial"/>
              </a:rPr>
              <a:t>to know </a:t>
            </a:r>
            <a:r>
              <a:rPr sz="2600" b="1" dirty="0">
                <a:latin typeface="Arial"/>
                <a:cs typeface="Arial"/>
              </a:rPr>
              <a:t>which </a:t>
            </a:r>
            <a:r>
              <a:rPr sz="2600" b="1" spc="-5" dirty="0">
                <a:latin typeface="Arial"/>
                <a:cs typeface="Arial"/>
              </a:rPr>
              <a:t>hardware </a:t>
            </a:r>
            <a:r>
              <a:rPr sz="2600" b="1" dirty="0">
                <a:latin typeface="Arial"/>
                <a:cs typeface="Arial"/>
              </a:rPr>
              <a:t> device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caused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such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an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interrupt.</a:t>
            </a:r>
            <a:r>
              <a:rPr sz="2600" b="1" dirty="0">
                <a:latin typeface="Arial"/>
                <a:cs typeface="Arial"/>
              </a:rPr>
              <a:t> In turn, </a:t>
            </a:r>
            <a:r>
              <a:rPr sz="2600" b="1" spc="-5" dirty="0">
                <a:latin typeface="Arial"/>
                <a:cs typeface="Arial"/>
              </a:rPr>
              <a:t>the</a:t>
            </a:r>
            <a:r>
              <a:rPr sz="2600" b="1" dirty="0">
                <a:latin typeface="Arial"/>
                <a:cs typeface="Arial"/>
              </a:rPr>
              <a:t> operating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system</a:t>
            </a:r>
            <a:r>
              <a:rPr sz="2600" b="1" dirty="0">
                <a:latin typeface="Arial"/>
                <a:cs typeface="Arial"/>
              </a:rPr>
              <a:t> can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service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each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interrupt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with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its</a:t>
            </a:r>
            <a:r>
              <a:rPr sz="2600" b="1" dirty="0">
                <a:latin typeface="Arial"/>
                <a:cs typeface="Arial"/>
              </a:rPr>
              <a:t> corresponding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20" dirty="0">
                <a:latin typeface="Arial"/>
                <a:cs typeface="Arial"/>
              </a:rPr>
              <a:t>handler.</a:t>
            </a:r>
            <a:r>
              <a:rPr sz="2600" b="1" spc="68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Interrupt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handling </a:t>
            </a:r>
            <a:r>
              <a:rPr sz="2600" b="1" spc="-5" dirty="0">
                <a:latin typeface="Arial"/>
                <a:cs typeface="Arial"/>
              </a:rPr>
              <a:t>is </a:t>
            </a:r>
            <a:r>
              <a:rPr sz="2600" b="1" dirty="0">
                <a:latin typeface="Arial"/>
                <a:cs typeface="Arial"/>
              </a:rPr>
              <a:t>amongst the most sensitive tasks performed by the kernel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and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it</a:t>
            </a:r>
            <a:r>
              <a:rPr sz="2600" b="1" dirty="0">
                <a:latin typeface="Arial"/>
                <a:cs typeface="Arial"/>
              </a:rPr>
              <a:t> must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satisfy the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following:</a:t>
            </a:r>
            <a:endParaRPr sz="2600" dirty="0">
              <a:latin typeface="Arial"/>
              <a:cs typeface="Arial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307"/>
              <a:buAutoNum type="arabicPeriod"/>
              <a:tabLst>
                <a:tab pos="528320" algn="l"/>
              </a:tabLst>
            </a:pPr>
            <a:r>
              <a:rPr sz="2600" b="1" dirty="0">
                <a:latin typeface="Arial"/>
                <a:cs typeface="Arial"/>
              </a:rPr>
              <a:t>Hardware devices generate </a:t>
            </a:r>
            <a:r>
              <a:rPr sz="2600" b="1" spc="-5" dirty="0">
                <a:latin typeface="Arial"/>
                <a:cs typeface="Arial"/>
              </a:rPr>
              <a:t>interrupts </a:t>
            </a:r>
            <a:r>
              <a:rPr sz="2600" b="1" dirty="0">
                <a:latin typeface="Arial"/>
                <a:cs typeface="Arial"/>
              </a:rPr>
              <a:t>asynchronously (with respect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to</a:t>
            </a:r>
            <a:r>
              <a:rPr sz="2600" b="1" dirty="0">
                <a:latin typeface="Arial"/>
                <a:cs typeface="Arial"/>
              </a:rPr>
              <a:t> the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processor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clock).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5" dirty="0">
                <a:latin typeface="Arial"/>
                <a:cs typeface="Arial"/>
              </a:rPr>
              <a:t>That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means interrupts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can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come</a:t>
            </a:r>
            <a:r>
              <a:rPr sz="2600" b="1" spc="-5" dirty="0">
                <a:latin typeface="Arial"/>
                <a:cs typeface="Arial"/>
              </a:rPr>
              <a:t> anytime.</a:t>
            </a:r>
            <a:endParaRPr sz="2600" dirty="0">
              <a:latin typeface="Arial"/>
              <a:cs typeface="Arial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307"/>
              <a:buAutoNum type="arabicPeriod"/>
              <a:tabLst>
                <a:tab pos="528320" algn="l"/>
              </a:tabLst>
            </a:pPr>
            <a:r>
              <a:rPr sz="2600" b="1" dirty="0">
                <a:latin typeface="Arial"/>
                <a:cs typeface="Arial"/>
              </a:rPr>
              <a:t>Because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interrupts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can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come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at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any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time,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kernel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might</a:t>
            </a:r>
            <a:r>
              <a:rPr sz="2600" b="1" dirty="0">
                <a:latin typeface="Arial"/>
                <a:cs typeface="Arial"/>
              </a:rPr>
              <a:t> be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handling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5" dirty="0">
                <a:latin typeface="Arial"/>
                <a:cs typeface="Arial"/>
              </a:rPr>
              <a:t>one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of them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5" dirty="0">
                <a:latin typeface="Arial"/>
                <a:cs typeface="Arial"/>
              </a:rPr>
              <a:t>while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another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5" dirty="0">
                <a:latin typeface="Arial"/>
                <a:cs typeface="Arial"/>
              </a:rPr>
              <a:t>one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(of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different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type)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occurs.</a:t>
            </a:r>
            <a:endParaRPr sz="2600" dirty="0">
              <a:latin typeface="Arial"/>
              <a:cs typeface="Arial"/>
            </a:endParaRPr>
          </a:p>
          <a:p>
            <a:pPr marL="527685" marR="5715" indent="-515620" algn="just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307"/>
              <a:buAutoNum type="arabicPeriod"/>
              <a:tabLst>
                <a:tab pos="528320" algn="l"/>
              </a:tabLst>
            </a:pPr>
            <a:r>
              <a:rPr sz="2600" b="1" dirty="0">
                <a:latin typeface="Arial"/>
                <a:cs typeface="Arial"/>
              </a:rPr>
              <a:t>Some critical regions exist inside </a:t>
            </a:r>
            <a:r>
              <a:rPr sz="2600" b="1" spc="-5" dirty="0">
                <a:latin typeface="Arial"/>
                <a:cs typeface="Arial"/>
              </a:rPr>
              <a:t>the </a:t>
            </a:r>
            <a:r>
              <a:rPr sz="2600" b="1" dirty="0">
                <a:latin typeface="Arial"/>
                <a:cs typeface="Arial"/>
              </a:rPr>
              <a:t>kernel code where interrupts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must </a:t>
            </a:r>
            <a:r>
              <a:rPr sz="2600" b="1" spc="-5" dirty="0">
                <a:latin typeface="Arial"/>
                <a:cs typeface="Arial"/>
              </a:rPr>
              <a:t>be </a:t>
            </a:r>
            <a:r>
              <a:rPr sz="2600" b="1" dirty="0">
                <a:latin typeface="Arial"/>
                <a:cs typeface="Arial"/>
              </a:rPr>
              <a:t>disabled. Such critical regions must be </a:t>
            </a:r>
            <a:r>
              <a:rPr sz="2600" b="1" spc="-5" dirty="0">
                <a:latin typeface="Arial"/>
                <a:cs typeface="Arial"/>
              </a:rPr>
              <a:t>limited </a:t>
            </a:r>
            <a:r>
              <a:rPr sz="2600" b="1" dirty="0">
                <a:latin typeface="Arial"/>
                <a:cs typeface="Arial"/>
              </a:rPr>
              <a:t>as much as 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possible.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501" y="920572"/>
            <a:ext cx="11312525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Exceptions</a:t>
            </a:r>
            <a:r>
              <a:rPr sz="3000" b="1" dirty="0">
                <a:latin typeface="Arial"/>
                <a:cs typeface="Arial"/>
              </a:rPr>
              <a:t> are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often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discussed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at</a:t>
            </a:r>
            <a:r>
              <a:rPr sz="3000" b="1" dirty="0">
                <a:latin typeface="Arial"/>
                <a:cs typeface="Arial"/>
              </a:rPr>
              <a:t> the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same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time</a:t>
            </a:r>
            <a:r>
              <a:rPr sz="3000" b="1" spc="83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as 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interrupts. </a:t>
            </a:r>
            <a:r>
              <a:rPr sz="3000" b="1" dirty="0">
                <a:latin typeface="Arial"/>
                <a:cs typeface="Arial"/>
              </a:rPr>
              <a:t>Unlike </a:t>
            </a:r>
            <a:r>
              <a:rPr sz="3000" b="1" spc="-5" dirty="0">
                <a:latin typeface="Arial"/>
                <a:cs typeface="Arial"/>
              </a:rPr>
              <a:t>interrupts, exceptions occur synchronously </a:t>
            </a:r>
            <a:r>
              <a:rPr sz="3000" b="1" dirty="0">
                <a:latin typeface="Arial"/>
                <a:cs typeface="Arial"/>
              </a:rPr>
              <a:t> with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respect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to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the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processor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clock;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they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are</a:t>
            </a:r>
            <a:r>
              <a:rPr sz="3000" b="1" dirty="0">
                <a:latin typeface="Arial"/>
                <a:cs typeface="Arial"/>
              </a:rPr>
              <a:t> often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called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synchronous</a:t>
            </a:r>
            <a:r>
              <a:rPr sz="3000" b="1" dirty="0">
                <a:latin typeface="Arial"/>
                <a:cs typeface="Arial"/>
              </a:rPr>
              <a:t> interrupts.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Exceptions</a:t>
            </a:r>
            <a:r>
              <a:rPr sz="3000" b="1" dirty="0">
                <a:latin typeface="Arial"/>
                <a:cs typeface="Arial"/>
              </a:rPr>
              <a:t> are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produced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by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the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processor </a:t>
            </a:r>
            <a:r>
              <a:rPr sz="3000" b="1" dirty="0">
                <a:latin typeface="Arial"/>
                <a:cs typeface="Arial"/>
              </a:rPr>
              <a:t>while </a:t>
            </a:r>
            <a:r>
              <a:rPr sz="3000" b="1" spc="-5" dirty="0">
                <a:latin typeface="Arial"/>
                <a:cs typeface="Arial"/>
              </a:rPr>
              <a:t>executing instructions </a:t>
            </a:r>
            <a:r>
              <a:rPr sz="3000" b="1" dirty="0">
                <a:latin typeface="Arial"/>
                <a:cs typeface="Arial"/>
              </a:rPr>
              <a:t>either </a:t>
            </a:r>
            <a:r>
              <a:rPr sz="3000" b="1" spc="-5" dirty="0">
                <a:latin typeface="Arial"/>
                <a:cs typeface="Arial"/>
              </a:rPr>
              <a:t>in </a:t>
            </a:r>
            <a:r>
              <a:rPr sz="3000" b="1" dirty="0">
                <a:latin typeface="Arial"/>
                <a:cs typeface="Arial"/>
              </a:rPr>
              <a:t>response </a:t>
            </a:r>
            <a:r>
              <a:rPr sz="3000" b="1" spc="-5" dirty="0">
                <a:latin typeface="Arial"/>
                <a:cs typeface="Arial"/>
              </a:rPr>
              <a:t>to a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programming</a:t>
            </a:r>
            <a:r>
              <a:rPr sz="3000" b="1" dirty="0">
                <a:latin typeface="Arial"/>
                <a:cs typeface="Arial"/>
              </a:rPr>
              <a:t> error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(e.g.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divide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by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zero)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or</a:t>
            </a:r>
            <a:r>
              <a:rPr sz="3000" b="1" dirty="0">
                <a:latin typeface="Arial"/>
                <a:cs typeface="Arial"/>
              </a:rPr>
              <a:t> abnormal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conditions</a:t>
            </a:r>
            <a:r>
              <a:rPr sz="3000" b="1" spc="60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that</a:t>
            </a:r>
            <a:r>
              <a:rPr sz="3000" b="1" spc="60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must</a:t>
            </a:r>
            <a:r>
              <a:rPr sz="3000" b="1" spc="60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be</a:t>
            </a:r>
            <a:r>
              <a:rPr sz="3000" b="1" spc="59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handled</a:t>
            </a:r>
            <a:r>
              <a:rPr sz="3000" b="1" spc="6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by</a:t>
            </a:r>
            <a:r>
              <a:rPr sz="3000" b="1" spc="60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the</a:t>
            </a:r>
            <a:r>
              <a:rPr sz="3000" b="1" spc="59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kernel</a:t>
            </a:r>
            <a:r>
              <a:rPr sz="3000" b="1" spc="58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(e.g.</a:t>
            </a:r>
            <a:r>
              <a:rPr sz="3000" b="1" spc="59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a</a:t>
            </a:r>
            <a:r>
              <a:rPr sz="3000" b="1" spc="60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page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501" y="4121911"/>
            <a:ext cx="3074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6695" algn="l"/>
              </a:tabLst>
            </a:pPr>
            <a:r>
              <a:rPr sz="3000" b="1" spc="-5" dirty="0">
                <a:latin typeface="Arial"/>
                <a:cs typeface="Arial"/>
              </a:rPr>
              <a:t>faul</a:t>
            </a:r>
            <a:r>
              <a:rPr sz="3000" b="1" spc="-15" dirty="0">
                <a:latin typeface="Arial"/>
                <a:cs typeface="Arial"/>
              </a:rPr>
              <a:t>t</a:t>
            </a:r>
            <a:r>
              <a:rPr sz="3000" b="1" spc="5" dirty="0">
                <a:latin typeface="Arial"/>
                <a:cs typeface="Arial"/>
              </a:rPr>
              <a:t>)</a:t>
            </a:r>
            <a:r>
              <a:rPr sz="3000" b="1" spc="-5" dirty="0">
                <a:latin typeface="Arial"/>
                <a:cs typeface="Arial"/>
              </a:rPr>
              <a:t>.	Beca</a:t>
            </a:r>
            <a:r>
              <a:rPr sz="3000" b="1" spc="-20" dirty="0">
                <a:latin typeface="Arial"/>
                <a:cs typeface="Arial"/>
              </a:rPr>
              <a:t>us</a:t>
            </a:r>
            <a:r>
              <a:rPr sz="3000" b="1" spc="-5" dirty="0"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501" y="4579061"/>
            <a:ext cx="31165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7110" algn="l"/>
                <a:tab pos="2891155" algn="l"/>
              </a:tabLst>
            </a:pPr>
            <a:r>
              <a:rPr sz="3000" b="1" dirty="0">
                <a:latin typeface="Arial"/>
                <a:cs typeface="Arial"/>
              </a:rPr>
              <a:t>ex</a:t>
            </a:r>
            <a:r>
              <a:rPr sz="3000" b="1" spc="-15" dirty="0">
                <a:latin typeface="Arial"/>
                <a:cs typeface="Arial"/>
              </a:rPr>
              <a:t>c</a:t>
            </a:r>
            <a:r>
              <a:rPr sz="3000" b="1" dirty="0">
                <a:latin typeface="Arial"/>
                <a:cs typeface="Arial"/>
              </a:rPr>
              <a:t>ept</a:t>
            </a:r>
            <a:r>
              <a:rPr sz="3000" b="1" spc="-10" dirty="0">
                <a:latin typeface="Arial"/>
                <a:cs typeface="Arial"/>
              </a:rPr>
              <a:t>i</a:t>
            </a:r>
            <a:r>
              <a:rPr sz="3000" b="1" spc="10" dirty="0">
                <a:latin typeface="Arial"/>
                <a:cs typeface="Arial"/>
              </a:rPr>
              <a:t>o</a:t>
            </a:r>
            <a:r>
              <a:rPr sz="3000" b="1" dirty="0">
                <a:latin typeface="Arial"/>
                <a:cs typeface="Arial"/>
              </a:rPr>
              <a:t>ns	</a:t>
            </a:r>
            <a:r>
              <a:rPr sz="3000" b="1" spc="-10" dirty="0">
                <a:latin typeface="Arial"/>
                <a:cs typeface="Arial"/>
              </a:rPr>
              <a:t>i</a:t>
            </a:r>
            <a:r>
              <a:rPr sz="3000" b="1" dirty="0">
                <a:latin typeface="Arial"/>
                <a:cs typeface="Arial"/>
              </a:rPr>
              <a:t>n	a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0678" y="4121911"/>
            <a:ext cx="65462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100"/>
              </a:spcBef>
              <a:tabLst>
                <a:tab pos="1515110" algn="l"/>
                <a:tab pos="1579245" algn="l"/>
                <a:tab pos="3165475" algn="l"/>
                <a:tab pos="3803015" algn="l"/>
                <a:tab pos="3865245" algn="l"/>
                <a:tab pos="5960745" algn="l"/>
              </a:tabLst>
            </a:pPr>
            <a:r>
              <a:rPr sz="3000" b="1" spc="-5" dirty="0">
                <a:latin typeface="Arial"/>
                <a:cs typeface="Arial"/>
              </a:rPr>
              <a:t>many		processor		architectures </a:t>
            </a:r>
            <a:r>
              <a:rPr sz="3000" b="1" dirty="0">
                <a:latin typeface="Arial"/>
                <a:cs typeface="Arial"/>
              </a:rPr>
              <a:t> similar	manner	</a:t>
            </a:r>
            <a:r>
              <a:rPr sz="3000" b="1" spc="-5" dirty="0">
                <a:latin typeface="Arial"/>
                <a:cs typeface="Arial"/>
              </a:rPr>
              <a:t>t</a:t>
            </a:r>
            <a:r>
              <a:rPr sz="3000" b="1" dirty="0">
                <a:latin typeface="Arial"/>
                <a:cs typeface="Arial"/>
              </a:rPr>
              <a:t>o	interrupts,	the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88497" y="4121911"/>
            <a:ext cx="12573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han</a:t>
            </a:r>
            <a:r>
              <a:rPr sz="3000" b="1" dirty="0">
                <a:latin typeface="Arial"/>
                <a:cs typeface="Arial"/>
              </a:rPr>
              <a:t>d</a:t>
            </a:r>
            <a:r>
              <a:rPr sz="3000" b="1" spc="-5" dirty="0">
                <a:latin typeface="Arial"/>
                <a:cs typeface="Arial"/>
              </a:rPr>
              <a:t>le  </a:t>
            </a:r>
            <a:r>
              <a:rPr sz="3000" b="1" dirty="0">
                <a:latin typeface="Arial"/>
                <a:cs typeface="Arial"/>
              </a:rPr>
              <a:t>kernel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501" y="5036566"/>
            <a:ext cx="80937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infrastructure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for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handling</a:t>
            </a:r>
            <a:r>
              <a:rPr sz="3000" b="1" spc="3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the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two</a:t>
            </a:r>
            <a:r>
              <a:rPr sz="3000" b="1" spc="2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is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spc="-25" dirty="0">
                <a:latin typeface="Arial"/>
                <a:cs typeface="Arial"/>
              </a:rPr>
              <a:t>similar.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919" y="277368"/>
            <a:ext cx="7190232" cy="4663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1449070"/>
            <a:ext cx="5231130" cy="232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arithmetic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5" dirty="0">
                <a:latin typeface="Arial"/>
                <a:cs typeface="Arial"/>
              </a:rPr>
              <a:t> shell,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256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shell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script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examples,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256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interrupt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processing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070" y="373379"/>
            <a:ext cx="4917949" cy="37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501" y="919048"/>
            <a:ext cx="1131252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324735" algn="l"/>
                <a:tab pos="2966085" algn="l"/>
                <a:tab pos="6156325" algn="l"/>
                <a:tab pos="8468360" algn="l"/>
                <a:tab pos="10824845" algn="l"/>
              </a:tabLst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Int</a:t>
            </a:r>
            <a:r>
              <a:rPr sz="3200" b="1" spc="-1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rr</a:t>
            </a:r>
            <a:r>
              <a:rPr sz="3200" b="1" spc="-1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3200" b="1" spc="-2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ts	</a:t>
            </a:r>
            <a:r>
              <a:rPr sz="3200" b="1" dirty="0">
                <a:latin typeface="Arial"/>
                <a:cs typeface="Arial"/>
              </a:rPr>
              <a:t>–	a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y</a:t>
            </a:r>
            <a:r>
              <a:rPr sz="3200" b="1" spc="-1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10" dirty="0">
                <a:latin typeface="Arial"/>
                <a:cs typeface="Arial"/>
              </a:rPr>
              <a:t>h</a:t>
            </a:r>
            <a:r>
              <a:rPr sz="3200" b="1" spc="-15" dirty="0">
                <a:latin typeface="Arial"/>
                <a:cs typeface="Arial"/>
              </a:rPr>
              <a:t>r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-2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ous	int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r</a:t>
            </a:r>
            <a:r>
              <a:rPr sz="3200" b="1" spc="-10" dirty="0">
                <a:latin typeface="Arial"/>
                <a:cs typeface="Arial"/>
              </a:rPr>
              <a:t>r</a:t>
            </a:r>
            <a:r>
              <a:rPr sz="3200" b="1" dirty="0">
                <a:latin typeface="Arial"/>
                <a:cs typeface="Arial"/>
              </a:rPr>
              <a:t>up</a:t>
            </a:r>
            <a:r>
              <a:rPr sz="3200" b="1" spc="-20" dirty="0">
                <a:latin typeface="Arial"/>
                <a:cs typeface="Arial"/>
              </a:rPr>
              <a:t>t</a:t>
            </a:r>
            <a:r>
              <a:rPr sz="3200" b="1" dirty="0">
                <a:latin typeface="Arial"/>
                <a:cs typeface="Arial"/>
              </a:rPr>
              <a:t>s	</a:t>
            </a:r>
            <a:r>
              <a:rPr sz="3200" b="1" spc="-20" dirty="0">
                <a:latin typeface="Arial"/>
                <a:cs typeface="Arial"/>
              </a:rPr>
              <a:t>g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sz="3200" b="1" spc="-1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er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t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d	</a:t>
            </a:r>
            <a:r>
              <a:rPr sz="3200" b="1" spc="-5" dirty="0">
                <a:latin typeface="Arial"/>
                <a:cs typeface="Arial"/>
              </a:rPr>
              <a:t>by  </a:t>
            </a:r>
            <a:r>
              <a:rPr sz="3200" b="1" dirty="0">
                <a:latin typeface="Arial"/>
                <a:cs typeface="Arial"/>
              </a:rPr>
              <a:t>hardware.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501" y="1946529"/>
            <a:ext cx="2757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39595" algn="l"/>
              </a:tabLst>
            </a:pPr>
            <a:r>
              <a:rPr sz="3200" b="1" dirty="0">
                <a:latin typeface="Arial"/>
                <a:cs typeface="Arial"/>
              </a:rPr>
              <a:t>Sy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tem	c</a:t>
            </a:r>
            <a:r>
              <a:rPr sz="3200" b="1" spc="-1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lls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170" y="1946529"/>
            <a:ext cx="8199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49680" algn="l"/>
                <a:tab pos="2465705" algn="l"/>
                <a:tab pos="3232785" algn="l"/>
                <a:tab pos="5640705" algn="l"/>
                <a:tab pos="6518909" algn="l"/>
                <a:tab pos="7509509" algn="l"/>
              </a:tabLst>
            </a:pPr>
            <a:r>
              <a:rPr sz="3200" b="1" dirty="0">
                <a:latin typeface="Arial"/>
                <a:cs typeface="Arial"/>
              </a:rPr>
              <a:t>(</a:t>
            </a:r>
            <a:r>
              <a:rPr sz="3200" b="1" spc="-1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ne	type	</a:t>
            </a:r>
            <a:r>
              <a:rPr sz="3200" b="1" spc="-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f	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x</a:t>
            </a:r>
            <a:r>
              <a:rPr sz="3200" b="1" spc="-10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ept</a:t>
            </a:r>
            <a:r>
              <a:rPr sz="3200" b="1" spc="-20" dirty="0">
                <a:latin typeface="Arial"/>
                <a:cs typeface="Arial"/>
              </a:rPr>
              <a:t>i</a:t>
            </a:r>
            <a:r>
              <a:rPr sz="3200" b="1" spc="-1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n)	</a:t>
            </a:r>
            <a:r>
              <a:rPr sz="3200" b="1" spc="-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n	the	</a:t>
            </a:r>
            <a:r>
              <a:rPr sz="3200" b="1" spc="-10" dirty="0">
                <a:latin typeface="Arial"/>
                <a:cs typeface="Arial"/>
              </a:rPr>
              <a:t>x86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501" y="2434589"/>
            <a:ext cx="11313795" cy="3491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architecture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are</a:t>
            </a:r>
            <a:r>
              <a:rPr sz="3200" b="1" spc="-5" dirty="0">
                <a:latin typeface="Arial"/>
                <a:cs typeface="Arial"/>
              </a:rPr>
              <a:t> implemented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issuance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dirty="0">
                <a:latin typeface="Arial"/>
                <a:cs typeface="Arial"/>
              </a:rPr>
              <a:t> a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software interrupt, </a:t>
            </a:r>
            <a:r>
              <a:rPr sz="3200" b="1" dirty="0">
                <a:latin typeface="Arial"/>
                <a:cs typeface="Arial"/>
              </a:rPr>
              <a:t>which </a:t>
            </a:r>
            <a:r>
              <a:rPr sz="3200" b="1" spc="-5" dirty="0">
                <a:latin typeface="Arial"/>
                <a:cs typeface="Arial"/>
              </a:rPr>
              <a:t>traps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kernel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causes the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execution </a:t>
            </a:r>
            <a:r>
              <a:rPr sz="3200" b="1" dirty="0">
                <a:latin typeface="Arial"/>
                <a:cs typeface="Arial"/>
              </a:rPr>
              <a:t>of a </a:t>
            </a:r>
            <a:r>
              <a:rPr sz="3200" b="1" spc="-5" dirty="0">
                <a:latin typeface="Arial"/>
                <a:cs typeface="Arial"/>
              </a:rPr>
              <a:t>special system call </a:t>
            </a:r>
            <a:r>
              <a:rPr sz="3200" b="1" spc="-30" dirty="0">
                <a:latin typeface="Arial"/>
                <a:cs typeface="Arial"/>
              </a:rPr>
              <a:t>handler. </a:t>
            </a:r>
            <a:r>
              <a:rPr sz="3200" b="1" spc="-5" dirty="0">
                <a:latin typeface="Arial"/>
                <a:cs typeface="Arial"/>
              </a:rPr>
              <a:t>Interrupts work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similar </a:t>
            </a:r>
            <a:r>
              <a:rPr sz="3200" b="1" spc="-65" dirty="0">
                <a:latin typeface="Arial"/>
                <a:cs typeface="Arial"/>
              </a:rPr>
              <a:t>way,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except hardware (not software) issues </a:t>
            </a:r>
            <a:r>
              <a:rPr sz="3200" b="1" dirty="0">
                <a:latin typeface="Arial"/>
                <a:cs typeface="Arial"/>
              </a:rPr>
              <a:t> interrupts.</a:t>
            </a:r>
            <a:endParaRPr sz="32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00"/>
              </a:spcBef>
            </a:pPr>
            <a:r>
              <a:rPr sz="3200" b="1" dirty="0">
                <a:latin typeface="Arial"/>
                <a:cs typeface="Arial"/>
              </a:rPr>
              <a:t>There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dirty="0">
                <a:latin typeface="Arial"/>
                <a:cs typeface="Arial"/>
              </a:rPr>
              <a:t> a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further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classification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interrupts</a:t>
            </a:r>
            <a:r>
              <a:rPr sz="3200" b="1" dirty="0">
                <a:latin typeface="Arial"/>
                <a:cs typeface="Arial"/>
              </a:rPr>
              <a:t> and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exceptions.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4" y="271242"/>
            <a:ext cx="8130541" cy="4724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614" y="369164"/>
            <a:ext cx="11313795" cy="50577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Interrupts</a:t>
            </a:r>
            <a:endParaRPr sz="3200" dirty="0">
              <a:latin typeface="Arial"/>
              <a:cs typeface="Arial"/>
            </a:endParaRPr>
          </a:p>
          <a:p>
            <a:pPr marL="465455" marR="5080" indent="-453390" algn="just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6090" algn="l"/>
              </a:tabLst>
            </a:pPr>
            <a:r>
              <a:rPr sz="3200" b="1" spc="-5" dirty="0">
                <a:latin typeface="Arial"/>
                <a:cs typeface="Arial"/>
              </a:rPr>
              <a:t>Maskable </a:t>
            </a:r>
            <a:r>
              <a:rPr sz="3200" b="1" dirty="0">
                <a:latin typeface="Arial"/>
                <a:cs typeface="Arial"/>
              </a:rPr>
              <a:t>– All </a:t>
            </a:r>
            <a:r>
              <a:rPr sz="3200" b="1" spc="-5" dirty="0">
                <a:latin typeface="Arial"/>
                <a:cs typeface="Arial"/>
              </a:rPr>
              <a:t>Interrupt Requests </a:t>
            </a:r>
            <a:r>
              <a:rPr sz="3200" b="1" dirty="0">
                <a:latin typeface="Arial"/>
                <a:cs typeface="Arial"/>
              </a:rPr>
              <a:t>(IRQs) </a:t>
            </a:r>
            <a:r>
              <a:rPr sz="3200" b="1" spc="-5" dirty="0">
                <a:latin typeface="Arial"/>
                <a:cs typeface="Arial"/>
              </a:rPr>
              <a:t>issued by I/O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devices give </a:t>
            </a:r>
            <a:r>
              <a:rPr sz="3200" b="1" dirty="0">
                <a:latin typeface="Arial"/>
                <a:cs typeface="Arial"/>
              </a:rPr>
              <a:t>rise to </a:t>
            </a:r>
            <a:r>
              <a:rPr sz="3200" b="1" spc="-5" dirty="0">
                <a:latin typeface="Arial"/>
                <a:cs typeface="Arial"/>
              </a:rPr>
              <a:t>maskable interrupts.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maskable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interrupt can </a:t>
            </a:r>
            <a:r>
              <a:rPr sz="3200" b="1" spc="-10" dirty="0">
                <a:latin typeface="Arial"/>
                <a:cs typeface="Arial"/>
              </a:rPr>
              <a:t>be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two </a:t>
            </a:r>
            <a:r>
              <a:rPr sz="3200" b="1" spc="-10" dirty="0">
                <a:latin typeface="Arial"/>
                <a:cs typeface="Arial"/>
              </a:rPr>
              <a:t>states: </a:t>
            </a:r>
            <a:r>
              <a:rPr sz="3200" b="1" spc="-5" dirty="0">
                <a:latin typeface="Arial"/>
                <a:cs typeface="Arial"/>
              </a:rPr>
              <a:t>masked or unmasked;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masked interrupt is ignored by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control unit as </a:t>
            </a:r>
            <a:r>
              <a:rPr sz="3200" b="1" spc="-10" dirty="0">
                <a:latin typeface="Arial"/>
                <a:cs typeface="Arial"/>
              </a:rPr>
              <a:t>long </a:t>
            </a:r>
            <a:r>
              <a:rPr sz="3200" b="1" spc="-5" dirty="0">
                <a:latin typeface="Arial"/>
                <a:cs typeface="Arial"/>
              </a:rPr>
              <a:t> as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remains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masked.</a:t>
            </a:r>
            <a:endParaRPr sz="3200" dirty="0">
              <a:latin typeface="Arial"/>
              <a:cs typeface="Arial"/>
            </a:endParaRPr>
          </a:p>
          <a:p>
            <a:pPr marL="465455" marR="5080" indent="-453390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6090" algn="l"/>
              </a:tabLst>
            </a:pPr>
            <a:r>
              <a:rPr sz="3200" b="1" spc="-5" dirty="0">
                <a:latin typeface="Arial"/>
                <a:cs typeface="Arial"/>
              </a:rPr>
              <a:t>Non-maskable</a:t>
            </a:r>
            <a:r>
              <a:rPr sz="3200" b="1" dirty="0">
                <a:latin typeface="Arial"/>
                <a:cs typeface="Arial"/>
              </a:rPr>
              <a:t> –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Only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few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critical</a:t>
            </a:r>
            <a:r>
              <a:rPr sz="3200" b="1" dirty="0">
                <a:latin typeface="Arial"/>
                <a:cs typeface="Arial"/>
              </a:rPr>
              <a:t> events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(such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hardware failures) give </a:t>
            </a:r>
            <a:r>
              <a:rPr sz="3200" b="1" dirty="0">
                <a:latin typeface="Arial"/>
                <a:cs typeface="Arial"/>
              </a:rPr>
              <a:t>rise to </a:t>
            </a:r>
            <a:r>
              <a:rPr sz="3200" b="1" spc="-5" dirty="0">
                <a:latin typeface="Arial"/>
                <a:cs typeface="Arial"/>
              </a:rPr>
              <a:t>nonmaskable interrupts.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Non-maskable interrupts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always recognized </a:t>
            </a:r>
            <a:r>
              <a:rPr sz="3200" b="1" spc="-10" dirty="0">
                <a:latin typeface="Arial"/>
                <a:cs typeface="Arial"/>
              </a:rPr>
              <a:t>by the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CPU.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614" y="369164"/>
            <a:ext cx="11312525" cy="51600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Exceptions</a:t>
            </a:r>
            <a:endParaRPr sz="3200" dirty="0">
              <a:latin typeface="Arial"/>
              <a:cs typeface="Arial"/>
            </a:endParaRPr>
          </a:p>
          <a:p>
            <a:pPr marL="465455" marR="5715" indent="-453390" algn="just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6090" algn="l"/>
              </a:tabLst>
            </a:pPr>
            <a:r>
              <a:rPr sz="3200" b="1" spc="-5" dirty="0">
                <a:latin typeface="Arial"/>
                <a:cs typeface="Arial"/>
              </a:rPr>
              <a:t>Falts </a:t>
            </a:r>
            <a:r>
              <a:rPr sz="3200" b="1" dirty="0">
                <a:latin typeface="Arial"/>
                <a:cs typeface="Arial"/>
              </a:rPr>
              <a:t>– </a:t>
            </a:r>
            <a:r>
              <a:rPr sz="3200" b="1" spc="-5" dirty="0">
                <a:latin typeface="Arial"/>
                <a:cs typeface="Arial"/>
              </a:rPr>
              <a:t>Like Divide by </a:t>
            </a:r>
            <a:r>
              <a:rPr sz="3200" b="1" dirty="0">
                <a:latin typeface="Arial"/>
                <a:cs typeface="Arial"/>
              </a:rPr>
              <a:t>zero, Page </a:t>
            </a:r>
            <a:r>
              <a:rPr sz="3200" b="1" spc="-5" dirty="0">
                <a:latin typeface="Arial"/>
                <a:cs typeface="Arial"/>
              </a:rPr>
              <a:t>Fault, Segmentation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Fault.</a:t>
            </a:r>
            <a:endParaRPr sz="3200" dirty="0">
              <a:latin typeface="Arial"/>
              <a:cs typeface="Arial"/>
            </a:endParaRPr>
          </a:p>
          <a:p>
            <a:pPr marL="465455" marR="5080" indent="-453390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6090" algn="l"/>
              </a:tabLst>
            </a:pPr>
            <a:r>
              <a:rPr sz="3200" b="1" spc="-40" dirty="0">
                <a:latin typeface="Arial"/>
                <a:cs typeface="Arial"/>
              </a:rPr>
              <a:t>Traps</a:t>
            </a:r>
            <a:r>
              <a:rPr sz="3200" b="1" spc="8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– </a:t>
            </a:r>
            <a:r>
              <a:rPr sz="3200" b="1" spc="-5" dirty="0">
                <a:latin typeface="Arial"/>
                <a:cs typeface="Arial"/>
              </a:rPr>
              <a:t>Reported immediately following the execution </a:t>
            </a:r>
            <a:r>
              <a:rPr sz="3200" b="1" dirty="0">
                <a:latin typeface="Arial"/>
                <a:cs typeface="Arial"/>
              </a:rPr>
              <a:t> 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trapping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instruction.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Like Breakpoints.</a:t>
            </a:r>
            <a:endParaRPr sz="3200" dirty="0">
              <a:latin typeface="Arial"/>
              <a:cs typeface="Arial"/>
            </a:endParaRPr>
          </a:p>
          <a:p>
            <a:pPr marL="465455" marR="5080" indent="-453390" algn="just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6090" algn="l"/>
              </a:tabLst>
            </a:pPr>
            <a:r>
              <a:rPr sz="3200" b="1" dirty="0">
                <a:latin typeface="Arial"/>
                <a:cs typeface="Arial"/>
              </a:rPr>
              <a:t>Aborts – </a:t>
            </a:r>
            <a:r>
              <a:rPr sz="3200" b="1" spc="-5" dirty="0">
                <a:latin typeface="Arial"/>
                <a:cs typeface="Arial"/>
              </a:rPr>
              <a:t>Aborts </a:t>
            </a:r>
            <a:r>
              <a:rPr sz="3200" b="1" dirty="0">
                <a:latin typeface="Arial"/>
                <a:cs typeface="Arial"/>
              </a:rPr>
              <a:t>are </a:t>
            </a:r>
            <a:r>
              <a:rPr sz="3200" b="1" spc="-5" dirty="0">
                <a:latin typeface="Arial"/>
                <a:cs typeface="Arial"/>
              </a:rPr>
              <a:t>used </a:t>
            </a:r>
            <a:r>
              <a:rPr sz="3200" b="1" spc="-10" dirty="0">
                <a:latin typeface="Arial"/>
                <a:cs typeface="Arial"/>
              </a:rPr>
              <a:t>to </a:t>
            </a:r>
            <a:r>
              <a:rPr sz="3200" b="1" dirty="0">
                <a:latin typeface="Arial"/>
                <a:cs typeface="Arial"/>
              </a:rPr>
              <a:t>report </a:t>
            </a:r>
            <a:r>
              <a:rPr sz="3200" b="1" spc="-5" dirty="0">
                <a:latin typeface="Arial"/>
                <a:cs typeface="Arial"/>
              </a:rPr>
              <a:t>severe </a:t>
            </a:r>
            <a:r>
              <a:rPr sz="3200" b="1" dirty="0">
                <a:latin typeface="Arial"/>
                <a:cs typeface="Arial"/>
              </a:rPr>
              <a:t>errors, </a:t>
            </a:r>
            <a:r>
              <a:rPr sz="3200" b="1" spc="-5" dirty="0">
                <a:latin typeface="Arial"/>
                <a:cs typeface="Arial"/>
              </a:rPr>
              <a:t>such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as hardware failures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invalid or inconsistent values </a:t>
            </a:r>
            <a:r>
              <a:rPr sz="3200" b="1" dirty="0">
                <a:latin typeface="Arial"/>
                <a:cs typeface="Arial"/>
              </a:rPr>
              <a:t> in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system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tables.</a:t>
            </a:r>
            <a:endParaRPr sz="3200" dirty="0">
              <a:latin typeface="Arial"/>
              <a:cs typeface="Arial"/>
            </a:endParaRPr>
          </a:p>
          <a:p>
            <a:pPr marL="465455" marR="6985" indent="-453390" algn="just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Font typeface="Wingdings"/>
              <a:buChar char=""/>
              <a:tabLst>
                <a:tab pos="466090" algn="l"/>
              </a:tabLst>
            </a:pPr>
            <a:r>
              <a:rPr sz="3200" b="1" spc="-5" dirty="0">
                <a:latin typeface="Arial"/>
                <a:cs typeface="Arial"/>
              </a:rPr>
              <a:t>For</a:t>
            </a:r>
            <a:r>
              <a:rPr sz="3200" b="1" dirty="0">
                <a:latin typeface="Arial"/>
                <a:cs typeface="Arial"/>
              </a:rPr>
              <a:t> a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10" dirty="0">
                <a:latin typeface="Arial"/>
                <a:cs typeface="Arial"/>
              </a:rPr>
              <a:t>device‟s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each</a:t>
            </a:r>
            <a:r>
              <a:rPr sz="3200" b="1" spc="-5" dirty="0">
                <a:latin typeface="Arial"/>
                <a:cs typeface="Arial"/>
              </a:rPr>
              <a:t> interrupt,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its</a:t>
            </a:r>
            <a:r>
              <a:rPr sz="3200" b="1" spc="-5" dirty="0">
                <a:latin typeface="Arial"/>
                <a:cs typeface="Arial"/>
              </a:rPr>
              <a:t> device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driver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must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register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interrupt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handler.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501" y="919048"/>
            <a:ext cx="11313160" cy="456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An </a:t>
            </a:r>
            <a:r>
              <a:rPr sz="3200" b="1" spc="-5" dirty="0">
                <a:latin typeface="Arial"/>
                <a:cs typeface="Arial"/>
              </a:rPr>
              <a:t>interrupt handler </a:t>
            </a:r>
            <a:r>
              <a:rPr sz="3200" b="1" dirty="0">
                <a:latin typeface="Arial"/>
                <a:cs typeface="Arial"/>
              </a:rPr>
              <a:t>or </a:t>
            </a:r>
            <a:r>
              <a:rPr sz="3200" b="1" spc="-5" dirty="0">
                <a:latin typeface="Arial"/>
                <a:cs typeface="Arial"/>
              </a:rPr>
              <a:t>interrupt </a:t>
            </a:r>
            <a:r>
              <a:rPr sz="3200" b="1" spc="-10" dirty="0">
                <a:latin typeface="Arial"/>
                <a:cs typeface="Arial"/>
              </a:rPr>
              <a:t>service </a:t>
            </a:r>
            <a:r>
              <a:rPr sz="3200" b="1" spc="-5" dirty="0">
                <a:latin typeface="Arial"/>
                <a:cs typeface="Arial"/>
              </a:rPr>
              <a:t>routine (ISR) is </a:t>
            </a:r>
            <a:r>
              <a:rPr sz="3200" b="1" dirty="0">
                <a:latin typeface="Arial"/>
                <a:cs typeface="Arial"/>
              </a:rPr>
              <a:t> the </a:t>
            </a:r>
            <a:r>
              <a:rPr sz="3200" b="1" spc="-5" dirty="0">
                <a:latin typeface="Arial"/>
                <a:cs typeface="Arial"/>
              </a:rPr>
              <a:t>function that the kernel runs in response </a:t>
            </a:r>
            <a:r>
              <a:rPr sz="3200" b="1" dirty="0">
                <a:latin typeface="Arial"/>
                <a:cs typeface="Arial"/>
              </a:rPr>
              <a:t>to a </a:t>
            </a:r>
            <a:r>
              <a:rPr sz="3200" b="1" spc="-5" dirty="0">
                <a:latin typeface="Arial"/>
                <a:cs typeface="Arial"/>
              </a:rPr>
              <a:t>specific </a:t>
            </a:r>
            <a:r>
              <a:rPr sz="3200" b="1" dirty="0">
                <a:latin typeface="Arial"/>
                <a:cs typeface="Arial"/>
              </a:rPr>
              <a:t> interrupt:</a:t>
            </a:r>
            <a:endParaRPr sz="3200" dirty="0">
              <a:latin typeface="Arial"/>
              <a:cs typeface="Arial"/>
            </a:endParaRPr>
          </a:p>
          <a:p>
            <a:pPr marL="527685" marR="6350" indent="-515620" algn="just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187"/>
              <a:buAutoNum type="arabicPeriod"/>
              <a:tabLst>
                <a:tab pos="528320" algn="l"/>
              </a:tabLst>
            </a:pPr>
            <a:r>
              <a:rPr sz="3200" b="1" spc="-5" dirty="0">
                <a:latin typeface="Arial"/>
                <a:cs typeface="Arial"/>
              </a:rPr>
              <a:t>Each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device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that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generates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interrupts</a:t>
            </a:r>
            <a:r>
              <a:rPr sz="3200" b="1" dirty="0">
                <a:latin typeface="Arial"/>
                <a:cs typeface="Arial"/>
              </a:rPr>
              <a:t> has</a:t>
            </a:r>
            <a:r>
              <a:rPr sz="3200" b="1" spc="89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an </a:t>
            </a:r>
            <a:r>
              <a:rPr sz="3200" b="1" spc="-5" dirty="0">
                <a:latin typeface="Arial"/>
                <a:cs typeface="Arial"/>
              </a:rPr>
              <a:t> associated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interrupt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handler.</a:t>
            </a:r>
            <a:endParaRPr sz="3200" dirty="0">
              <a:latin typeface="Arial"/>
              <a:cs typeface="Arial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187"/>
              <a:buAutoNum type="arabicPeriod"/>
              <a:tabLst>
                <a:tab pos="528320" algn="l"/>
              </a:tabLst>
            </a:pP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interrupt handler for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device is </a:t>
            </a:r>
            <a:r>
              <a:rPr sz="3200" b="1" dirty="0">
                <a:latin typeface="Arial"/>
                <a:cs typeface="Arial"/>
              </a:rPr>
              <a:t>part </a:t>
            </a:r>
            <a:r>
              <a:rPr sz="3200" b="1" spc="-5" dirty="0">
                <a:latin typeface="Arial"/>
                <a:cs typeface="Arial"/>
              </a:rPr>
              <a:t>of the </a:t>
            </a:r>
            <a:r>
              <a:rPr sz="3200" b="1" spc="-110" dirty="0">
                <a:latin typeface="Arial"/>
                <a:cs typeface="Arial"/>
              </a:rPr>
              <a:t>device‟s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driver </a:t>
            </a:r>
            <a:r>
              <a:rPr sz="3200" b="1" dirty="0">
                <a:latin typeface="Arial"/>
                <a:cs typeface="Arial"/>
              </a:rPr>
              <a:t>(the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kernel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code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that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manages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device).</a:t>
            </a:r>
            <a:endParaRPr sz="32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395"/>
              </a:spcBef>
            </a:pP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Linux, </a:t>
            </a:r>
            <a:r>
              <a:rPr sz="3200" b="1" dirty="0">
                <a:latin typeface="Arial"/>
                <a:cs typeface="Arial"/>
              </a:rPr>
              <a:t>interrupt </a:t>
            </a:r>
            <a:r>
              <a:rPr sz="3200" b="1" spc="-5" dirty="0">
                <a:latin typeface="Arial"/>
                <a:cs typeface="Arial"/>
              </a:rPr>
              <a:t>handlers </a:t>
            </a:r>
            <a:r>
              <a:rPr sz="3200" b="1" dirty="0">
                <a:latin typeface="Arial"/>
                <a:cs typeface="Arial"/>
              </a:rPr>
              <a:t>are normal C </a:t>
            </a:r>
            <a:r>
              <a:rPr sz="3200" b="1" spc="-5" dirty="0">
                <a:latin typeface="Arial"/>
                <a:cs typeface="Arial"/>
              </a:rPr>
              <a:t>functions, which </a:t>
            </a:r>
            <a:r>
              <a:rPr sz="3200" b="1" dirty="0">
                <a:latin typeface="Arial"/>
                <a:cs typeface="Arial"/>
              </a:rPr>
              <a:t> match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specific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prototype.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598" y="277368"/>
            <a:ext cx="4721353" cy="4663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E7ACA3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18"/>
              <a:ext cx="12191999" cy="1859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907"/>
              <a:ext cx="12191999" cy="8020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02" y="5504850"/>
              <a:ext cx="3720591" cy="124019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6623" y="3031217"/>
            <a:ext cx="6729983" cy="7559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100" y="828293"/>
            <a:ext cx="11249660" cy="464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spc="3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this</a:t>
            </a:r>
            <a:r>
              <a:rPr sz="2800" b="1" spc="3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Lecture,</a:t>
            </a:r>
            <a:r>
              <a:rPr sz="2800" b="1" spc="35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we</a:t>
            </a:r>
            <a:r>
              <a:rPr sz="2800" b="1" spc="3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will</a:t>
            </a:r>
            <a:r>
              <a:rPr sz="2800" b="1" spc="3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learn</a:t>
            </a:r>
            <a:r>
              <a:rPr sz="2800" b="1" spc="3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about</a:t>
            </a:r>
            <a:r>
              <a:rPr sz="2800" b="1" spc="3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Arithmetic</a:t>
            </a:r>
            <a:r>
              <a:rPr sz="2800" b="1" spc="3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Operators</a:t>
            </a:r>
            <a:r>
              <a:rPr sz="2800" b="1" spc="3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spc="3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Shell </a:t>
            </a:r>
            <a:r>
              <a:rPr sz="2800" b="1" spc="-7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Programming.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800" b="1" spc="-30" dirty="0">
                <a:latin typeface="Arial"/>
                <a:cs typeface="Arial"/>
              </a:rPr>
              <a:t>We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will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covering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following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math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operations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this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tutorial.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14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Addition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Subtraction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Multiplication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Division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/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Modulus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%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to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get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remainder</a:t>
            </a:r>
            <a:endParaRPr sz="2800">
              <a:latin typeface="Arial"/>
              <a:cs typeface="Arial"/>
            </a:endParaRPr>
          </a:p>
          <a:p>
            <a:pPr marL="464820" marR="20066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Each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these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operators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performs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operation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on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two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integer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variables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or </a:t>
            </a:r>
            <a:r>
              <a:rPr sz="2800" b="1" dirty="0">
                <a:latin typeface="Arial"/>
                <a:cs typeface="Arial"/>
              </a:rPr>
              <a:t>constants.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7829" y="248371"/>
            <a:ext cx="5689094" cy="335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319" y="1220876"/>
            <a:ext cx="7053580" cy="48018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64820" indent="-452755">
              <a:lnSpc>
                <a:spcPct val="100000"/>
              </a:lnSpc>
              <a:spcBef>
                <a:spcPts val="4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$ c=`expr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$a +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$b`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$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echo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“the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value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addition=$c”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$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d=`expr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$a - $b`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$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echo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“the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value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subtraction=$d”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$ e=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expr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$a \*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$b`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$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echo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“the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value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multiplication=$e”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$ f=`expr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$a /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$b`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$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echo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“the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value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division=$f”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9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$ g=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echo `expr $a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%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$b`</a:t>
            </a:r>
            <a:endParaRPr sz="28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7857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2800" b="1" spc="-5" dirty="0">
                <a:latin typeface="Arial"/>
                <a:cs typeface="Arial"/>
              </a:rPr>
              <a:t>$ echo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“the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value </a:t>
            </a:r>
            <a:r>
              <a:rPr sz="2800" b="1" spc="-10" dirty="0">
                <a:latin typeface="Arial"/>
                <a:cs typeface="Arial"/>
              </a:rPr>
              <a:t>of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modulus=$c”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43" y="385572"/>
            <a:ext cx="9962388" cy="7589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10627" y="1654251"/>
            <a:ext cx="390207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55980" algn="l"/>
                <a:tab pos="2821940" algn="l"/>
              </a:tabLst>
            </a:pPr>
            <a:r>
              <a:rPr sz="2800" spc="-5" dirty="0">
                <a:latin typeface="Arial MT"/>
                <a:cs typeface="Arial MT"/>
              </a:rPr>
              <a:t>The Unix </a:t>
            </a:r>
            <a:r>
              <a:rPr sz="2800" dirty="0">
                <a:latin typeface="Arial MT"/>
                <a:cs typeface="Arial MT"/>
              </a:rPr>
              <a:t>shell does not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natively support floating-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point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operations.	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 separate command-line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tool </a:t>
            </a:r>
            <a:r>
              <a:rPr sz="2800" spc="-5" dirty="0">
                <a:latin typeface="Arial MT"/>
                <a:cs typeface="Arial MT"/>
              </a:rPr>
              <a:t>must be used for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this.	The </a:t>
            </a:r>
            <a:r>
              <a:rPr sz="2800" dirty="0">
                <a:latin typeface="Arial MT"/>
                <a:cs typeface="Arial MT"/>
              </a:rPr>
              <a:t>‘bc’ </a:t>
            </a:r>
            <a:r>
              <a:rPr sz="2800" spc="-5" dirty="0">
                <a:latin typeface="Arial MT"/>
                <a:cs typeface="Arial MT"/>
              </a:rPr>
              <a:t>command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most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standard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tool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 this.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890" y="877417"/>
            <a:ext cx="11310620" cy="31572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=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`echo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“$a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+ </a:t>
            </a:r>
            <a:r>
              <a:rPr sz="3200" b="1" spc="-5" dirty="0">
                <a:latin typeface="Arial"/>
                <a:cs typeface="Arial"/>
              </a:rPr>
              <a:t>$b”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|</a:t>
            </a:r>
            <a:r>
              <a:rPr sz="3200" b="1" spc="-5" dirty="0">
                <a:latin typeface="Arial"/>
                <a:cs typeface="Arial"/>
              </a:rPr>
              <a:t> bc`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b="1" dirty="0">
                <a:latin typeface="Arial"/>
                <a:cs typeface="Arial"/>
              </a:rPr>
              <a:t>$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=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`echo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“$a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+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$b”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|</a:t>
            </a:r>
            <a:r>
              <a:rPr sz="3200" b="1" spc="-5" dirty="0">
                <a:latin typeface="Arial"/>
                <a:cs typeface="Arial"/>
              </a:rPr>
              <a:t> bc`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Note</a:t>
            </a:r>
            <a:r>
              <a:rPr sz="3200" b="1" spc="47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that</a:t>
            </a:r>
            <a:r>
              <a:rPr sz="3200" b="1" spc="49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each</a:t>
            </a:r>
            <a:r>
              <a:rPr sz="3200" b="1" spc="4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4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4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operators</a:t>
            </a:r>
            <a:r>
              <a:rPr sz="3200" b="1" spc="484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needs</a:t>
            </a:r>
            <a:r>
              <a:rPr sz="3200" b="1" spc="48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4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</a:t>
            </a:r>
            <a:r>
              <a:rPr sz="3200" b="1" spc="4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surrounded </a:t>
            </a:r>
            <a:r>
              <a:rPr sz="3200" b="1" spc="-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10" dirty="0">
                <a:latin typeface="Arial"/>
                <a:cs typeface="Arial"/>
              </a:rPr>
              <a:t>space on </a:t>
            </a:r>
            <a:r>
              <a:rPr sz="3200" b="1" spc="-5" dirty="0">
                <a:latin typeface="Arial"/>
                <a:cs typeface="Arial"/>
              </a:rPr>
              <a:t>both sides, </a:t>
            </a:r>
            <a:r>
              <a:rPr sz="3200" b="1" spc="-10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475" dirty="0">
                <a:latin typeface="Arial"/>
                <a:cs typeface="Arial"/>
              </a:rPr>
              <a:t>„*‟</a:t>
            </a:r>
            <a:r>
              <a:rPr sz="3200" b="1" spc="-4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operators </a:t>
            </a:r>
            <a:r>
              <a:rPr sz="3200" b="1" spc="-10" dirty="0">
                <a:latin typeface="Arial"/>
                <a:cs typeface="Arial"/>
              </a:rPr>
              <a:t>need to </a:t>
            </a:r>
            <a:r>
              <a:rPr sz="3200" b="1" spc="-15" dirty="0">
                <a:latin typeface="Arial"/>
                <a:cs typeface="Arial"/>
              </a:rPr>
              <a:t>be 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escaped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with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backslash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360" dirty="0">
                <a:latin typeface="Arial"/>
                <a:cs typeface="Arial"/>
              </a:rPr>
              <a:t>„\‟.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610" y="248411"/>
            <a:ext cx="2314962" cy="4206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890" y="928877"/>
            <a:ext cx="11256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Here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is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an example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that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uses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all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arithmetic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operators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–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610" y="248411"/>
            <a:ext cx="2314962" cy="4206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1278" y="1640420"/>
            <a:ext cx="3669665" cy="406272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206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Arial MT"/>
                <a:cs typeface="Arial MT"/>
              </a:rPr>
              <a:t>#!/bin/sh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81915" marR="2892425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a=10  b=20</a:t>
            </a:r>
            <a:endParaRPr sz="2400">
              <a:latin typeface="Arial MT"/>
              <a:cs typeface="Arial MT"/>
            </a:endParaRPr>
          </a:p>
          <a:p>
            <a:pPr marL="81915" marR="11061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val=`expr $a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$b`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echo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"a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$val"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81915" marR="10795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val=`expr $a </a:t>
            </a:r>
            <a:r>
              <a:rPr sz="2400" dirty="0">
                <a:latin typeface="Arial MT"/>
                <a:cs typeface="Arial MT"/>
              </a:rPr>
              <a:t>- </a:t>
            </a:r>
            <a:r>
              <a:rPr sz="2400" spc="-10" dirty="0">
                <a:latin typeface="Arial MT"/>
                <a:cs typeface="Arial MT"/>
              </a:rPr>
              <a:t>$b` </a:t>
            </a:r>
            <a:r>
              <a:rPr sz="2400" spc="-5" dirty="0">
                <a:latin typeface="Arial MT"/>
                <a:cs typeface="Arial MT"/>
              </a:rPr>
              <a:t> echo "a </a:t>
            </a:r>
            <a:r>
              <a:rPr sz="2400" dirty="0">
                <a:latin typeface="Arial MT"/>
                <a:cs typeface="Arial MT"/>
              </a:rPr>
              <a:t>- </a:t>
            </a:r>
            <a:r>
              <a:rPr sz="2400" spc="-5" dirty="0">
                <a:latin typeface="Arial MT"/>
                <a:cs typeface="Arial MT"/>
              </a:rPr>
              <a:t>b </a:t>
            </a:r>
            <a:r>
              <a:rPr sz="2400" dirty="0">
                <a:latin typeface="Arial MT"/>
                <a:cs typeface="Arial MT"/>
              </a:rPr>
              <a:t>: </a:t>
            </a:r>
            <a:r>
              <a:rPr sz="2400" spc="-5" dirty="0">
                <a:latin typeface="Arial MT"/>
                <a:cs typeface="Arial MT"/>
              </a:rPr>
              <a:t>$val"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val=`expr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\*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$b`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echo "a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*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5" dirty="0">
                <a:latin typeface="Arial MT"/>
                <a:cs typeface="Arial MT"/>
              </a:rPr>
              <a:t> $val"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3811" y="1625968"/>
            <a:ext cx="4894580" cy="44323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4605" rIns="0" bIns="0" rtlCol="0">
            <a:spAutoFit/>
          </a:bodyPr>
          <a:lstStyle/>
          <a:p>
            <a:pPr marL="82550" marR="2235835">
              <a:lnSpc>
                <a:spcPct val="100000"/>
              </a:lnSpc>
              <a:spcBef>
                <a:spcPts val="115"/>
              </a:spcBef>
            </a:pPr>
            <a:r>
              <a:rPr sz="2400" spc="-5" dirty="0">
                <a:latin typeface="Arial MT"/>
                <a:cs typeface="Arial MT"/>
              </a:rPr>
              <a:t>val=`expr </a:t>
            </a:r>
            <a:r>
              <a:rPr sz="2400" dirty="0">
                <a:latin typeface="Arial MT"/>
                <a:cs typeface="Arial MT"/>
              </a:rPr>
              <a:t>$b / </a:t>
            </a:r>
            <a:r>
              <a:rPr sz="2400" spc="-5" dirty="0">
                <a:latin typeface="Arial MT"/>
                <a:cs typeface="Arial MT"/>
              </a:rPr>
              <a:t>$a`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echo "b </a:t>
            </a:r>
            <a:r>
              <a:rPr sz="2400" dirty="0">
                <a:latin typeface="Arial MT"/>
                <a:cs typeface="Arial MT"/>
              </a:rPr>
              <a:t>/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: </a:t>
            </a:r>
            <a:r>
              <a:rPr sz="2400" spc="-5" dirty="0">
                <a:latin typeface="Arial MT"/>
                <a:cs typeface="Arial MT"/>
              </a:rPr>
              <a:t>$val"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val=`expr $b % $a` </a:t>
            </a:r>
            <a:r>
              <a:rPr sz="2400" spc="-6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echo </a:t>
            </a:r>
            <a:r>
              <a:rPr sz="2400" dirty="0">
                <a:latin typeface="Arial MT"/>
                <a:cs typeface="Arial MT"/>
              </a:rPr>
              <a:t>"b % a : </a:t>
            </a:r>
            <a:r>
              <a:rPr sz="2400" spc="-5" dirty="0">
                <a:latin typeface="Arial MT"/>
                <a:cs typeface="Arial MT"/>
              </a:rPr>
              <a:t>$val"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[</a:t>
            </a:r>
            <a:r>
              <a:rPr sz="2400" spc="-5" dirty="0">
                <a:latin typeface="Arial MT"/>
                <a:cs typeface="Arial MT"/>
              </a:rPr>
              <a:t> $a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$b </a:t>
            </a:r>
            <a:r>
              <a:rPr sz="2400" dirty="0">
                <a:latin typeface="Arial MT"/>
                <a:cs typeface="Arial MT"/>
              </a:rPr>
              <a:t>]</a:t>
            </a:r>
            <a:endParaRPr sz="24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then</a:t>
            </a:r>
            <a:endParaRPr sz="2400">
              <a:latin typeface="Arial MT"/>
              <a:cs typeface="Arial MT"/>
            </a:endParaRPr>
          </a:p>
          <a:p>
            <a:pPr marL="33528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echo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"a 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equal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b"</a:t>
            </a:r>
            <a:endParaRPr sz="24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fi</a:t>
            </a:r>
            <a:endParaRPr sz="2400">
              <a:latin typeface="Arial MT"/>
              <a:cs typeface="Arial MT"/>
            </a:endParaRPr>
          </a:p>
          <a:p>
            <a:pPr marL="82550" marR="312039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[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!=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$b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]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then</a:t>
            </a:r>
            <a:endParaRPr sz="2400">
              <a:latin typeface="Arial MT"/>
              <a:cs typeface="Arial MT"/>
            </a:endParaRPr>
          </a:p>
          <a:p>
            <a:pPr marL="33528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echo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"a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 equal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b"</a:t>
            </a:r>
            <a:endParaRPr sz="24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fi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09" y="449326"/>
            <a:ext cx="99098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The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above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script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will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produce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following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result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09" y="4046296"/>
            <a:ext cx="1130998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297305" algn="l"/>
                <a:tab pos="2326005" algn="l"/>
                <a:tab pos="3286760" algn="l"/>
                <a:tab pos="5488940" algn="l"/>
                <a:tab pos="6383655" algn="l"/>
                <a:tab pos="7343775" algn="l"/>
                <a:tab pos="8620760" algn="l"/>
                <a:tab pos="9357360" algn="l"/>
              </a:tabLst>
            </a:pPr>
            <a:r>
              <a:rPr sz="3200" b="1" dirty="0">
                <a:latin typeface="Arial"/>
                <a:cs typeface="Arial"/>
              </a:rPr>
              <a:t>L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t</a:t>
            </a:r>
            <a:r>
              <a:rPr sz="3200" b="1" spc="-835" dirty="0">
                <a:latin typeface="Arial"/>
                <a:cs typeface="Arial"/>
              </a:rPr>
              <a:t>‟</a:t>
            </a:r>
            <a:r>
              <a:rPr sz="3200" b="1" dirty="0">
                <a:latin typeface="Arial"/>
                <a:cs typeface="Arial"/>
              </a:rPr>
              <a:t>s	</a:t>
            </a:r>
            <a:r>
              <a:rPr sz="3200" b="1" spc="-20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ee	</a:t>
            </a:r>
            <a:r>
              <a:rPr sz="3200" b="1" spc="-15" dirty="0">
                <a:latin typeface="Arial"/>
                <a:cs typeface="Arial"/>
              </a:rPr>
              <a:t>t</a:t>
            </a:r>
            <a:r>
              <a:rPr sz="3200" b="1" dirty="0">
                <a:latin typeface="Arial"/>
                <a:cs typeface="Arial"/>
              </a:rPr>
              <a:t>he	e</a:t>
            </a:r>
            <a:r>
              <a:rPr sz="3200" b="1" spc="-15" dirty="0">
                <a:latin typeface="Arial"/>
                <a:cs typeface="Arial"/>
              </a:rPr>
              <a:t>x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m</a:t>
            </a:r>
            <a:r>
              <a:rPr sz="3200" b="1" dirty="0">
                <a:latin typeface="Arial"/>
                <a:cs typeface="Arial"/>
              </a:rPr>
              <a:t>pl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s	f</a:t>
            </a:r>
            <a:r>
              <a:rPr sz="3200" b="1" spc="-20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r	the	u</a:t>
            </a:r>
            <a:r>
              <a:rPr sz="3200" b="1" spc="-10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es	</a:t>
            </a:r>
            <a:r>
              <a:rPr sz="3200" b="1" spc="-1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f	ari</a:t>
            </a:r>
            <a:r>
              <a:rPr sz="3200" b="1" spc="-25" dirty="0">
                <a:latin typeface="Arial"/>
                <a:cs typeface="Arial"/>
              </a:rPr>
              <a:t>t</a:t>
            </a:r>
            <a:r>
              <a:rPr sz="3200" b="1" spc="-20" dirty="0">
                <a:latin typeface="Arial"/>
                <a:cs typeface="Arial"/>
              </a:rPr>
              <a:t>h</a:t>
            </a:r>
            <a:r>
              <a:rPr sz="3200" b="1" spc="5" dirty="0">
                <a:latin typeface="Arial"/>
                <a:cs typeface="Arial"/>
              </a:rPr>
              <a:t>m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tic  </a:t>
            </a:r>
            <a:r>
              <a:rPr sz="3200" b="1" spc="-5" dirty="0">
                <a:latin typeface="Arial"/>
                <a:cs typeface="Arial"/>
              </a:rPr>
              <a:t>operators: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451" y="1115694"/>
            <a:ext cx="3236595" cy="258572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3175" rIns="0" bIns="0" rtlCol="0">
            <a:spAutoFit/>
          </a:bodyPr>
          <a:lstStyle/>
          <a:p>
            <a:pPr marL="81915" marR="1623060">
              <a:lnSpc>
                <a:spcPct val="100000"/>
              </a:lnSpc>
              <a:spcBef>
                <a:spcPts val="25"/>
              </a:spcBef>
            </a:pPr>
            <a:r>
              <a:rPr sz="2800" spc="-5" dirty="0">
                <a:latin typeface="Arial MT"/>
                <a:cs typeface="Arial MT"/>
              </a:rPr>
              <a:t>a + b </a:t>
            </a:r>
            <a:r>
              <a:rPr sz="2800" dirty="0">
                <a:latin typeface="Arial MT"/>
                <a:cs typeface="Arial MT"/>
              </a:rPr>
              <a:t>: </a:t>
            </a:r>
            <a:r>
              <a:rPr sz="2800" spc="-5" dirty="0">
                <a:latin typeface="Arial MT"/>
                <a:cs typeface="Arial MT"/>
              </a:rPr>
              <a:t>30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-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: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-10</a:t>
            </a:r>
            <a:endParaRPr sz="2800">
              <a:latin typeface="Arial MT"/>
              <a:cs typeface="Arial MT"/>
            </a:endParaRPr>
          </a:p>
          <a:p>
            <a:pPr marL="81915" marR="1525905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*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: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200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/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: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2</a:t>
            </a:r>
            <a:endParaRPr sz="2800">
              <a:latin typeface="Arial MT"/>
              <a:cs typeface="Arial MT"/>
            </a:endParaRPr>
          </a:p>
          <a:p>
            <a:pPr marL="819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 MT"/>
                <a:cs typeface="Arial MT"/>
              </a:rPr>
              <a:t>b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%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: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0</a:t>
            </a:r>
            <a:endParaRPr sz="2800">
              <a:latin typeface="Arial MT"/>
              <a:cs typeface="Arial MT"/>
            </a:endParaRPr>
          </a:p>
          <a:p>
            <a:pPr marL="81915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 </a:t>
            </a:r>
            <a:r>
              <a:rPr sz="2800" dirty="0">
                <a:latin typeface="Arial MT"/>
                <a:cs typeface="Arial MT"/>
              </a:rPr>
              <a:t>equal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2965" y="486194"/>
            <a:ext cx="5469127" cy="54752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8883" y="791167"/>
            <a:ext cx="4864100" cy="30226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600" b="1" spc="-5" dirty="0">
                <a:latin typeface="Arial"/>
                <a:cs typeface="Arial"/>
              </a:rPr>
              <a:t>Code: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Sum=$((10+3))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echo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"Sum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=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$Sum"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b="1" spc="-5" dirty="0">
                <a:latin typeface="Arial"/>
                <a:cs typeface="Arial"/>
              </a:rPr>
              <a:t>Output: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368" y="228581"/>
            <a:ext cx="2289051" cy="3733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2761" y="891044"/>
            <a:ext cx="6008878" cy="56997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8883" y="791167"/>
            <a:ext cx="4763135" cy="362140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3600" b="1" spc="-5" dirty="0">
                <a:latin typeface="Arial"/>
                <a:cs typeface="Arial"/>
              </a:rPr>
              <a:t>Code: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395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dirty="0">
                <a:latin typeface="Arial"/>
                <a:cs typeface="Arial"/>
              </a:rPr>
              <a:t>Difference</a:t>
            </a:r>
            <a:r>
              <a:rPr sz="3600" b="1" spc="-5" dirty="0">
                <a:latin typeface="Arial"/>
                <a:cs typeface="Arial"/>
              </a:rPr>
              <a:t>=</a:t>
            </a:r>
            <a:r>
              <a:rPr sz="3600" b="1" dirty="0">
                <a:latin typeface="Arial"/>
                <a:cs typeface="Arial"/>
              </a:rPr>
              <a:t>$((10-3))</a:t>
            </a:r>
            <a:endParaRPr sz="3600">
              <a:latin typeface="Arial"/>
              <a:cs typeface="Arial"/>
            </a:endParaRPr>
          </a:p>
          <a:p>
            <a:pPr marL="464820" indent="-452755">
              <a:lnSpc>
                <a:spcPct val="100000"/>
              </a:lnSpc>
              <a:spcBef>
                <a:spcPts val="400"/>
              </a:spcBef>
              <a:buClr>
                <a:srgbClr val="D16248"/>
              </a:buClr>
              <a:buSzPct val="68055"/>
              <a:buFont typeface="Wingdings"/>
              <a:buChar char=""/>
              <a:tabLst>
                <a:tab pos="464820" algn="l"/>
                <a:tab pos="465455" algn="l"/>
              </a:tabLst>
            </a:pPr>
            <a:r>
              <a:rPr sz="3600" b="1" spc="-5" dirty="0">
                <a:latin typeface="Arial"/>
                <a:cs typeface="Arial"/>
              </a:rPr>
              <a:t>echo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"Difference</a:t>
            </a:r>
            <a:endParaRPr sz="3600">
              <a:latin typeface="Arial"/>
              <a:cs typeface="Arial"/>
            </a:endParaRPr>
          </a:p>
          <a:p>
            <a:pPr marL="841375">
              <a:lnSpc>
                <a:spcPct val="100000"/>
              </a:lnSpc>
              <a:spcBef>
                <a:spcPts val="409"/>
              </a:spcBef>
            </a:pPr>
            <a:r>
              <a:rPr sz="3600" b="1" dirty="0">
                <a:latin typeface="Arial"/>
                <a:cs typeface="Arial"/>
              </a:rPr>
              <a:t>=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$Difference"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b="1" spc="-5" dirty="0">
                <a:latin typeface="Arial"/>
                <a:cs typeface="Arial"/>
              </a:rPr>
              <a:t>Output: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131" y="222504"/>
            <a:ext cx="3206500" cy="37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1577</Words>
  <Application>Microsoft Office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Arial MT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Here is an example that uses all the arithmetic operators –</vt:lpstr>
      <vt:lpstr>The above script will produce the following result −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will happen when the interruption comes?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                - by Harshil Bansal</dc:title>
  <dc:creator>Harshil Bansal</dc:creator>
  <cp:lastModifiedBy>aditi gedam</cp:lastModifiedBy>
  <cp:revision>1</cp:revision>
  <dcterms:created xsi:type="dcterms:W3CDTF">2023-02-05T13:57:06Z</dcterms:created>
  <dcterms:modified xsi:type="dcterms:W3CDTF">2023-02-06T23:33:03Z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2023-02-05T00:00:00Z</vt:filetime>
  </property>
</Properties>
</file>