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50058" y="4953000"/>
            <a:ext cx="9942195" cy="488315"/>
          </a:xfrm>
          <a:custGeom>
            <a:avLst/>
            <a:gdLst/>
            <a:ahLst/>
            <a:cxnLst/>
            <a:rect l="l" t="t" r="r" b="b"/>
            <a:pathLst>
              <a:path w="9942195" h="488314">
                <a:moveTo>
                  <a:pt x="9941941" y="0"/>
                </a:moveTo>
                <a:lnTo>
                  <a:pt x="0" y="289941"/>
                </a:lnTo>
                <a:lnTo>
                  <a:pt x="9941941" y="488188"/>
                </a:lnTo>
                <a:lnTo>
                  <a:pt x="9941941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462" y="5237734"/>
            <a:ext cx="12044045" cy="788670"/>
          </a:xfrm>
          <a:custGeom>
            <a:avLst/>
            <a:gdLst/>
            <a:ahLst/>
            <a:cxnLst/>
            <a:rect l="l" t="t" r="r" b="b"/>
            <a:pathLst>
              <a:path w="12044045" h="788670">
                <a:moveTo>
                  <a:pt x="12043537" y="0"/>
                </a:moveTo>
                <a:lnTo>
                  <a:pt x="0" y="0"/>
                </a:lnTo>
                <a:lnTo>
                  <a:pt x="12043537" y="788669"/>
                </a:lnTo>
                <a:lnTo>
                  <a:pt x="1204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98718"/>
            <a:ext cx="12191999" cy="18592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91907"/>
            <a:ext cx="12191999" cy="80208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2" y="5504850"/>
            <a:ext cx="3720591" cy="124019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4259" y="2529825"/>
            <a:ext cx="8036052" cy="957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3876" y="869695"/>
            <a:ext cx="706424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065" y="1082166"/>
            <a:ext cx="11443868" cy="387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111275"/>
            <a:ext cx="9540240" cy="19558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2900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5" dirty="0">
                <a:latin typeface="Arial"/>
                <a:cs typeface="Arial"/>
              </a:rPr>
              <a:t>Conditions/If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else statements</a:t>
            </a:r>
            <a:r>
              <a:rPr sz="4000" b="1" spc="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Scripts,</a:t>
            </a:r>
            <a:endParaRPr sz="40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795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5" dirty="0">
                <a:latin typeface="Arial"/>
                <a:cs typeface="Arial"/>
              </a:rPr>
              <a:t>Case Statements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Script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083309"/>
            <a:ext cx="1131252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Sometimes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come </a:t>
            </a:r>
            <a:r>
              <a:rPr sz="3200" b="1" dirty="0">
                <a:latin typeface="Arial"/>
                <a:cs typeface="Arial"/>
              </a:rPr>
              <a:t>across </a:t>
            </a:r>
            <a:r>
              <a:rPr sz="3200" b="1" spc="-5" dirty="0">
                <a:latin typeface="Arial"/>
                <a:cs typeface="Arial"/>
              </a:rPr>
              <a:t>situations where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spc="-1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deal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</a:t>
            </a:r>
            <a:r>
              <a:rPr sz="3200" b="1" spc="-5" dirty="0">
                <a:latin typeface="Arial"/>
                <a:cs typeface="Arial"/>
              </a:rPr>
              <a:t> differentiate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between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even</a:t>
            </a:r>
            <a:r>
              <a:rPr sz="3200" b="1" spc="-5" dirty="0">
                <a:latin typeface="Arial"/>
                <a:cs typeface="Arial"/>
              </a:rPr>
              <a:t> and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odd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numbers. This can be done with if-else in shell scripts if </a:t>
            </a:r>
            <a:r>
              <a:rPr sz="3200" b="1" dirty="0">
                <a:latin typeface="Arial"/>
                <a:cs typeface="Arial"/>
              </a:rPr>
              <a:t> we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help of the modulus </a:t>
            </a:r>
            <a:r>
              <a:rPr sz="3200" b="1" spc="-25" dirty="0">
                <a:latin typeface="Arial"/>
                <a:cs typeface="Arial"/>
              </a:rPr>
              <a:t>operator. </a:t>
            </a:r>
            <a:r>
              <a:rPr sz="3200" b="1" spc="-5" dirty="0">
                <a:latin typeface="Arial"/>
                <a:cs typeface="Arial"/>
              </a:rPr>
              <a:t>The modulus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 divides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number </a:t>
            </a:r>
            <a:r>
              <a:rPr sz="3200" b="1" dirty="0">
                <a:latin typeface="Arial"/>
                <a:cs typeface="Arial"/>
              </a:rPr>
              <a:t>with a </a:t>
            </a:r>
            <a:r>
              <a:rPr sz="3200" b="1" spc="-5" dirty="0">
                <a:latin typeface="Arial"/>
                <a:cs typeface="Arial"/>
              </a:rPr>
              <a:t>divisor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returns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remainder. </a:t>
            </a:r>
            <a:r>
              <a:rPr sz="3200" b="1" dirty="0">
                <a:latin typeface="Arial"/>
                <a:cs typeface="Arial"/>
              </a:rPr>
              <a:t>As we </a:t>
            </a:r>
            <a:r>
              <a:rPr sz="3200" b="1" spc="-10" dirty="0">
                <a:latin typeface="Arial"/>
                <a:cs typeface="Arial"/>
              </a:rPr>
              <a:t>know </a:t>
            </a: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10" dirty="0">
                <a:latin typeface="Arial"/>
                <a:cs typeface="Arial"/>
              </a:rPr>
              <a:t>even </a:t>
            </a:r>
            <a:r>
              <a:rPr sz="3200" b="1" spc="-5" dirty="0">
                <a:latin typeface="Arial"/>
                <a:cs typeface="Arial"/>
              </a:rPr>
              <a:t>numbers </a:t>
            </a:r>
            <a:r>
              <a:rPr sz="3200" b="1" dirty="0">
                <a:latin typeface="Arial"/>
                <a:cs typeface="Arial"/>
              </a:rPr>
              <a:t>are a multiple </a:t>
            </a:r>
            <a:r>
              <a:rPr sz="3200" b="1" spc="-15" dirty="0">
                <a:latin typeface="Arial"/>
                <a:cs typeface="Arial"/>
              </a:rPr>
              <a:t>of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2,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use the </a:t>
            </a:r>
            <a:r>
              <a:rPr sz="3200" b="1" spc="-5" dirty="0">
                <a:latin typeface="Arial"/>
                <a:cs typeface="Arial"/>
              </a:rPr>
              <a:t>following shell script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check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15" dirty="0">
                <a:latin typeface="Arial"/>
                <a:cs typeface="Arial"/>
              </a:rPr>
              <a:t>us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whether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even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odd.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364236"/>
            <a:ext cx="11205972" cy="384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1129283"/>
            <a:ext cx="7000875" cy="34474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985" rIns="0" bIns="0" rtlCol="0">
            <a:spAutoFit/>
          </a:bodyPr>
          <a:lstStyle/>
          <a:p>
            <a:pPr marL="81915" marR="5166995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latin typeface="Microsoft Sans Serif"/>
                <a:cs typeface="Microsoft Sans Serif"/>
              </a:rPr>
              <a:t>#</a:t>
            </a:r>
            <a:r>
              <a:rPr sz="2800" dirty="0">
                <a:latin typeface="Microsoft Sans Serif"/>
                <a:cs typeface="Microsoft Sans Serif"/>
              </a:rPr>
              <a:t>!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h  n=10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</a:t>
            </a:r>
            <a:r>
              <a:rPr sz="2800" dirty="0">
                <a:latin typeface="Microsoft Sans Serif"/>
                <a:cs typeface="Microsoft Sans Serif"/>
              </a:rPr>
              <a:t> $((n%2))==0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then</a:t>
            </a:r>
            <a:endParaRPr sz="2800">
              <a:latin typeface="Microsoft Sans Serif"/>
              <a:cs typeface="Microsoft Sans Serif"/>
            </a:endParaRPr>
          </a:p>
          <a:p>
            <a:pPr marL="81915" marR="2339340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even."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odd."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fi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360" y="1545653"/>
            <a:ext cx="3859529" cy="492759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770"/>
              </a:lnSpc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number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083309"/>
            <a:ext cx="1131379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if-else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function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known</a:t>
            </a:r>
            <a:r>
              <a:rPr sz="3200" b="1" spc="3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3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its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versatility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3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range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applications. In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example, </a:t>
            </a:r>
            <a:r>
              <a:rPr sz="3200" b="1" dirty="0">
                <a:latin typeface="Arial"/>
                <a:cs typeface="Arial"/>
              </a:rPr>
              <a:t>we will use </a:t>
            </a:r>
            <a:r>
              <a:rPr sz="3200" b="1" spc="-5" dirty="0">
                <a:latin typeface="Arial"/>
                <a:cs typeface="Arial"/>
              </a:rPr>
              <a:t>if-else 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script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make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interface </a:t>
            </a:r>
            <a:r>
              <a:rPr sz="3200" b="1" dirty="0">
                <a:latin typeface="Arial"/>
                <a:cs typeface="Arial"/>
              </a:rPr>
              <a:t>for a </a:t>
            </a:r>
            <a:r>
              <a:rPr sz="3200" b="1" spc="-5" dirty="0">
                <a:latin typeface="Arial"/>
                <a:cs typeface="Arial"/>
              </a:rPr>
              <a:t>password </a:t>
            </a:r>
            <a:r>
              <a:rPr sz="3200" b="1" dirty="0">
                <a:latin typeface="Arial"/>
                <a:cs typeface="Arial"/>
              </a:rPr>
              <a:t>prompt.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We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ask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user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enter the password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store </a:t>
            </a:r>
            <a:r>
              <a:rPr sz="3200" b="1" spc="-5" dirty="0">
                <a:latin typeface="Arial"/>
                <a:cs typeface="Arial"/>
              </a:rPr>
              <a:t>it in 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-5" dirty="0">
                <a:latin typeface="Arial"/>
                <a:cs typeface="Arial"/>
              </a:rPr>
              <a:t>variable pass. If it matches the pre-defined password,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 is </a:t>
            </a:r>
            <a:r>
              <a:rPr sz="3200" b="1" spc="-145" dirty="0">
                <a:latin typeface="Arial"/>
                <a:cs typeface="Arial"/>
              </a:rPr>
              <a:t>„password‟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example,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user </a:t>
            </a:r>
            <a:r>
              <a:rPr sz="3200" b="1" dirty="0">
                <a:latin typeface="Arial"/>
                <a:cs typeface="Arial"/>
              </a:rPr>
              <a:t>will get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output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-“The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password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correct”.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Else,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 </a:t>
            </a:r>
            <a:r>
              <a:rPr sz="3200" b="1" dirty="0">
                <a:latin typeface="Arial"/>
                <a:cs typeface="Arial"/>
              </a:rPr>
              <a:t>will tell the </a:t>
            </a:r>
            <a:r>
              <a:rPr sz="3200" b="1" spc="-5" dirty="0">
                <a:latin typeface="Arial"/>
                <a:cs typeface="Arial"/>
              </a:rPr>
              <a:t>user that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password </a:t>
            </a:r>
            <a:r>
              <a:rPr sz="3200" b="1" dirty="0">
                <a:latin typeface="Arial"/>
                <a:cs typeface="Arial"/>
              </a:rPr>
              <a:t>was </a:t>
            </a:r>
            <a:r>
              <a:rPr sz="3200" b="1" spc="-5" dirty="0">
                <a:latin typeface="Arial"/>
                <a:cs typeface="Arial"/>
              </a:rPr>
              <a:t>incorrect </a:t>
            </a:r>
            <a:r>
              <a:rPr sz="3200" b="1" dirty="0">
                <a:latin typeface="Arial"/>
                <a:cs typeface="Arial"/>
              </a:rPr>
              <a:t> 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ask </a:t>
            </a:r>
            <a:r>
              <a:rPr sz="3200" b="1" dirty="0">
                <a:latin typeface="Arial"/>
                <a:cs typeface="Arial"/>
              </a:rPr>
              <a:t>them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again.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364236"/>
            <a:ext cx="9938004" cy="384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1082166"/>
            <a:ext cx="7594600" cy="38779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95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75"/>
              </a:spcBef>
            </a:pPr>
            <a:r>
              <a:rPr sz="2800" spc="-5" dirty="0">
                <a:latin typeface="Microsoft Sans Serif"/>
                <a:cs typeface="Microsoft Sans Serif"/>
              </a:rPr>
              <a:t>#!/bin/bash</a:t>
            </a:r>
            <a:endParaRPr sz="2800" dirty="0">
              <a:latin typeface="Microsoft Sans Serif"/>
              <a:cs typeface="Microsoft Sans Serif"/>
            </a:endParaRPr>
          </a:p>
          <a:p>
            <a:pPr marL="81915" marR="39052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"Enter</a:t>
            </a:r>
            <a:r>
              <a:rPr sz="2800" dirty="0">
                <a:latin typeface="Microsoft Sans Serif"/>
                <a:cs typeface="Microsoft Sans Serif"/>
              </a:rPr>
              <a:t> password"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read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</a:t>
            </a:r>
          </a:p>
          <a:p>
            <a:pPr marL="81915" marR="3894454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 </a:t>
            </a:r>
            <a:r>
              <a:rPr sz="2800" dirty="0">
                <a:latin typeface="Microsoft Sans Serif"/>
                <a:cs typeface="Microsoft Sans Serif"/>
              </a:rPr>
              <a:t>$pass</a:t>
            </a:r>
            <a:r>
              <a:rPr lang="en-US" sz="28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lang="en-US" sz="28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"password"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then</a:t>
            </a:r>
          </a:p>
          <a:p>
            <a:pPr marL="81915" marR="2300605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password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correct."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 dirty="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password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incorrect,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again."</a:t>
            </a:r>
            <a:endParaRPr sz="2800" dirty="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fi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4604" y="1486153"/>
            <a:ext cx="3859529" cy="221615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3175" rIns="0" bIns="0" rtlCol="0">
            <a:spAutoFit/>
          </a:bodyPr>
          <a:lstStyle/>
          <a:p>
            <a:pPr marL="635" marR="916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root@ubuntu: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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#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bash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passw.sh</a:t>
            </a:r>
            <a:endParaRPr sz="2400">
              <a:latin typeface="Microsoft Sans Serif"/>
              <a:cs typeface="Microsoft Sans Serif"/>
            </a:endParaRPr>
          </a:p>
          <a:p>
            <a:pPr marL="635" marR="17341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Enter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</a:t>
            </a:r>
            <a:endParaRPr sz="2400">
              <a:latin typeface="Microsoft Sans Serif"/>
              <a:cs typeface="Microsoft Sans Serif"/>
            </a:endParaRPr>
          </a:p>
          <a:p>
            <a:pPr marL="6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correct.</a:t>
            </a:r>
            <a:endParaRPr sz="2400">
              <a:latin typeface="Microsoft Sans Serif"/>
              <a:cs typeface="Microsoft Sans Serif"/>
            </a:endParaRPr>
          </a:p>
          <a:p>
            <a:pPr marL="6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root@ubuntu: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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#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02" y="853516"/>
            <a:ext cx="11329035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basic </a:t>
            </a:r>
            <a:r>
              <a:rPr sz="3600" b="1" spc="-5" dirty="0">
                <a:latin typeface="Arial"/>
                <a:cs typeface="Arial"/>
              </a:rPr>
              <a:t>syntax of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case...esac </a:t>
            </a:r>
            <a:r>
              <a:rPr sz="3600" b="1" dirty="0">
                <a:latin typeface="Arial"/>
                <a:cs typeface="Arial"/>
              </a:rPr>
              <a:t>statement </a:t>
            </a:r>
            <a:r>
              <a:rPr sz="3600" b="1" spc="-5" dirty="0">
                <a:latin typeface="Arial"/>
                <a:cs typeface="Arial"/>
              </a:rPr>
              <a:t>is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give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expression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evaluate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execute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several </a:t>
            </a:r>
            <a:r>
              <a:rPr sz="3600" b="1" dirty="0">
                <a:latin typeface="Arial"/>
                <a:cs typeface="Arial"/>
              </a:rPr>
              <a:t>different </a:t>
            </a:r>
            <a:r>
              <a:rPr sz="3600" b="1" spc="-5" dirty="0">
                <a:latin typeface="Arial"/>
                <a:cs typeface="Arial"/>
              </a:rPr>
              <a:t>statements </a:t>
            </a:r>
            <a:r>
              <a:rPr sz="3600" b="1" dirty="0">
                <a:latin typeface="Arial"/>
                <a:cs typeface="Arial"/>
              </a:rPr>
              <a:t>based on the value </a:t>
            </a:r>
            <a:r>
              <a:rPr sz="3600" b="1" spc="5" dirty="0">
                <a:latin typeface="Arial"/>
                <a:cs typeface="Arial"/>
              </a:rPr>
              <a:t>of 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expression.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interpreter </a:t>
            </a:r>
            <a:r>
              <a:rPr sz="3600" b="1" spc="-5" dirty="0">
                <a:latin typeface="Arial"/>
                <a:cs typeface="Arial"/>
              </a:rPr>
              <a:t>checks </a:t>
            </a:r>
            <a:r>
              <a:rPr sz="3600" b="1" spc="-10" dirty="0">
                <a:latin typeface="Arial"/>
                <a:cs typeface="Arial"/>
              </a:rPr>
              <a:t>each </a:t>
            </a:r>
            <a:r>
              <a:rPr sz="3600" b="1" spc="-5" dirty="0">
                <a:latin typeface="Arial"/>
                <a:cs typeface="Arial"/>
              </a:rPr>
              <a:t>case against the value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expression </a:t>
            </a:r>
            <a:r>
              <a:rPr sz="3600" b="1" dirty="0">
                <a:latin typeface="Arial"/>
                <a:cs typeface="Arial"/>
              </a:rPr>
              <a:t>until </a:t>
            </a:r>
            <a:r>
              <a:rPr sz="3600" b="1" spc="-5" dirty="0">
                <a:latin typeface="Arial"/>
                <a:cs typeface="Arial"/>
              </a:rPr>
              <a:t>a match is </a:t>
            </a:r>
            <a:r>
              <a:rPr sz="3600" b="1" dirty="0">
                <a:latin typeface="Arial"/>
                <a:cs typeface="Arial"/>
              </a:rPr>
              <a:t>found. </a:t>
            </a:r>
            <a:r>
              <a:rPr sz="3600" b="1" spc="-5" dirty="0">
                <a:latin typeface="Arial"/>
                <a:cs typeface="Arial"/>
              </a:rPr>
              <a:t>If </a:t>
            </a:r>
            <a:r>
              <a:rPr sz="3600" b="1" dirty="0">
                <a:latin typeface="Arial"/>
                <a:cs typeface="Arial"/>
              </a:rPr>
              <a:t>nothing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matches,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default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condition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will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 used.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7" y="271242"/>
            <a:ext cx="6553202" cy="4724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520" y="415416"/>
            <a:ext cx="9749790" cy="5170805"/>
          </a:xfrm>
          <a:custGeom>
            <a:avLst/>
            <a:gdLst/>
            <a:ahLst/>
            <a:cxnLst/>
            <a:rect l="l" t="t" r="r" b="b"/>
            <a:pathLst>
              <a:path w="9749790" h="5170805">
                <a:moveTo>
                  <a:pt x="9749663" y="0"/>
                </a:moveTo>
                <a:lnTo>
                  <a:pt x="0" y="0"/>
                </a:lnTo>
                <a:lnTo>
                  <a:pt x="0" y="5170678"/>
                </a:lnTo>
                <a:lnTo>
                  <a:pt x="9749663" y="5170678"/>
                </a:lnTo>
                <a:lnTo>
                  <a:pt x="97496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2218" y="420065"/>
            <a:ext cx="703516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8891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case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word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endParaRPr sz="2400" dirty="0">
              <a:latin typeface="Microsoft Sans Serif"/>
              <a:cs typeface="Microsoft Sans Serif"/>
            </a:endParaRPr>
          </a:p>
          <a:p>
            <a:pPr marR="5274945" algn="ctr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pattern1)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pattern2)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pattern2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pattern3)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pattern3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*)</a:t>
            </a:r>
          </a:p>
          <a:p>
            <a:pPr marL="43307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Default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condition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endParaRPr sz="2400" dirty="0">
              <a:latin typeface="Microsoft Sans Serif"/>
              <a:cs typeface="Microsoft Sans Serif"/>
            </a:endParaRPr>
          </a:p>
          <a:p>
            <a:pPr marL="43307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esac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293954"/>
            <a:ext cx="11313160" cy="398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Here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string </a:t>
            </a:r>
            <a:r>
              <a:rPr sz="3200" b="1" dirty="0">
                <a:latin typeface="Arial"/>
                <a:cs typeface="Arial"/>
              </a:rPr>
              <a:t>word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compared </a:t>
            </a:r>
            <a:r>
              <a:rPr sz="3200" b="1" spc="-10" dirty="0">
                <a:latin typeface="Arial"/>
                <a:cs typeface="Arial"/>
              </a:rPr>
              <a:t>against </a:t>
            </a:r>
            <a:r>
              <a:rPr sz="3200" b="1" spc="-5" dirty="0">
                <a:latin typeface="Arial"/>
                <a:cs typeface="Arial"/>
              </a:rPr>
              <a:t>every pattern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until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match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found.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statement(s)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matching pattern executes. </a:t>
            </a:r>
            <a:r>
              <a:rPr sz="3200" b="1" spc="-10" dirty="0">
                <a:latin typeface="Arial"/>
                <a:cs typeface="Arial"/>
              </a:rPr>
              <a:t>If </a:t>
            </a:r>
            <a:r>
              <a:rPr sz="3200" b="1" spc="-5" dirty="0">
                <a:latin typeface="Arial"/>
                <a:cs typeface="Arial"/>
              </a:rPr>
              <a:t>no matches </a:t>
            </a:r>
            <a:r>
              <a:rPr sz="3200" b="1" spc="-10" dirty="0">
                <a:latin typeface="Arial"/>
                <a:cs typeface="Arial"/>
              </a:rPr>
              <a:t>are found,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case</a:t>
            </a:r>
            <a:r>
              <a:rPr sz="3200" b="1" spc="-5" dirty="0">
                <a:latin typeface="Arial"/>
                <a:cs typeface="Arial"/>
              </a:rPr>
              <a:t> statement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exits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without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performing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action.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latin typeface="Arial"/>
                <a:cs typeface="Arial"/>
              </a:rPr>
              <a:t>There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no</a:t>
            </a:r>
            <a:r>
              <a:rPr sz="3200" b="1" dirty="0">
                <a:latin typeface="Arial"/>
                <a:cs typeface="Arial"/>
              </a:rPr>
              <a:t> maximum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patterns,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but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minimum is one. When the statement(s) </a:t>
            </a:r>
            <a:r>
              <a:rPr sz="3200" b="1" dirty="0">
                <a:latin typeface="Arial"/>
                <a:cs typeface="Arial"/>
              </a:rPr>
              <a:t>part </a:t>
            </a:r>
            <a:r>
              <a:rPr sz="3200" b="1" spc="-5" dirty="0">
                <a:latin typeface="Arial"/>
                <a:cs typeface="Arial"/>
              </a:rPr>
              <a:t>executes, 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command; indicates that the program flow </a:t>
            </a:r>
            <a:r>
              <a:rPr sz="3200" b="1" spc="-10" dirty="0">
                <a:latin typeface="Arial"/>
                <a:cs typeface="Arial"/>
              </a:rPr>
              <a:t>should </a:t>
            </a:r>
            <a:r>
              <a:rPr sz="3200" b="1" spc="-5" dirty="0">
                <a:latin typeface="Arial"/>
                <a:cs typeface="Arial"/>
              </a:rPr>
              <a:t>jump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entire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case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statement.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293954"/>
            <a:ext cx="1831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Ex</a:t>
            </a:r>
            <a:r>
              <a:rPr spc="-20" dirty="0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mp</a:t>
            </a:r>
            <a:r>
              <a:rPr spc="-10" dirty="0">
                <a:solidFill>
                  <a:srgbClr val="C00000"/>
                </a:solidFill>
              </a:rPr>
              <a:t>le</a:t>
            </a:r>
            <a:r>
              <a:rPr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005" y="819022"/>
            <a:ext cx="8170545" cy="43091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1430" rIns="0" bIns="0" rtlCol="0">
            <a:spAutoFit/>
          </a:bodyPr>
          <a:lstStyle/>
          <a:p>
            <a:pPr marR="543814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Microsoft Sans Serif"/>
                <a:cs typeface="Microsoft Sans Serif"/>
              </a:rPr>
              <a:t>#!/bin/sh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FRUIT="kiwi" </a:t>
            </a:r>
            <a:r>
              <a:rPr sz="2800" spc="-5" dirty="0">
                <a:latin typeface="Microsoft Sans Serif"/>
                <a:cs typeface="Microsoft Sans Serif"/>
              </a:rPr>
              <a:t> case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"$FRUIT"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"apple")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echo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"Apple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pie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quite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tasty."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"banana")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echo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like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banana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nut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bread."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Microsoft Sans Serif"/>
                <a:cs typeface="Microsoft Sans Serif"/>
              </a:rPr>
              <a:t>"kiwi")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"New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Zealand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famous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kiwi."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esac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6266" y="1117853"/>
            <a:ext cx="2603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Upon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execution,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receive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result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6509" y="2702140"/>
            <a:ext cx="2992755" cy="73914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6985" rIns="0" bIns="0" rtlCol="0">
            <a:spAutoFit/>
          </a:bodyPr>
          <a:lstStyle/>
          <a:p>
            <a:pPr marL="83185" marR="786765">
              <a:lnSpc>
                <a:spcPts val="2880"/>
              </a:lnSpc>
              <a:spcBef>
                <a:spcPts val="5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Zealand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famous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kiwi.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023" y="1113104"/>
            <a:ext cx="9184005" cy="5170805"/>
          </a:xfrm>
          <a:custGeom>
            <a:avLst/>
            <a:gdLst/>
            <a:ahLst/>
            <a:cxnLst/>
            <a:rect l="l" t="t" r="r" b="b"/>
            <a:pathLst>
              <a:path w="9184005" h="5170805">
                <a:moveTo>
                  <a:pt x="9183624" y="0"/>
                </a:moveTo>
                <a:lnTo>
                  <a:pt x="0" y="0"/>
                </a:lnTo>
                <a:lnTo>
                  <a:pt x="0" y="5170678"/>
                </a:lnTo>
                <a:lnTo>
                  <a:pt x="9183624" y="5170678"/>
                </a:lnTo>
                <a:lnTo>
                  <a:pt x="91836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7873" y="1118108"/>
            <a:ext cx="852551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503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#!/bin/sh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option="${1}"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case ${option}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endParaRPr sz="2400" dirty="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-f)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FILE="${2}"</a:t>
            </a: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"File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$FILE"</a:t>
            </a: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-d)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DIR="${2}"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"Dir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$DIR"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*)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"`</a:t>
            </a:r>
            <a:r>
              <a:rPr lang="en-IN" sz="2400" spc="-5" dirty="0" err="1">
                <a:latin typeface="Microsoft Sans Serif"/>
                <a:cs typeface="Microsoft Sans Serif"/>
              </a:rPr>
              <a:t>basename</a:t>
            </a:r>
            <a:r>
              <a:rPr lang="en-IN"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${0}`:usage: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[-f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file]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|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[-d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directory]"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10" dirty="0">
                <a:latin typeface="Microsoft Sans Serif"/>
                <a:cs typeface="Microsoft Sans Serif"/>
              </a:rPr>
              <a:t>exit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#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Command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status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esac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765" y="183006"/>
            <a:ext cx="10508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</a:t>
            </a:r>
            <a:r>
              <a:rPr sz="2800" b="0" spc="-13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good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use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for</a:t>
            </a:r>
            <a:r>
              <a:rPr sz="2800" b="0" spc="4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case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statement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is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the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evaluation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of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command</a:t>
            </a:r>
            <a:r>
              <a:rPr sz="2800" b="0" spc="5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line </a:t>
            </a:r>
            <a:r>
              <a:rPr sz="2800" b="0" spc="-73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arguments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as</a:t>
            </a:r>
            <a:r>
              <a:rPr sz="2800" b="0" spc="2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follows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−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8" y="454151"/>
            <a:ext cx="9858757" cy="3840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5005" y="1216545"/>
            <a:ext cx="9084945" cy="4432300"/>
          </a:xfrm>
          <a:custGeom>
            <a:avLst/>
            <a:gdLst/>
            <a:ahLst/>
            <a:cxnLst/>
            <a:rect l="l" t="t" r="r" b="b"/>
            <a:pathLst>
              <a:path w="9084945" h="4432300">
                <a:moveTo>
                  <a:pt x="9084564" y="0"/>
                </a:moveTo>
                <a:lnTo>
                  <a:pt x="0" y="0"/>
                </a:lnTo>
                <a:lnTo>
                  <a:pt x="0" y="4432046"/>
                </a:lnTo>
                <a:lnTo>
                  <a:pt x="9084564" y="4432046"/>
                </a:lnTo>
                <a:lnTo>
                  <a:pt x="90845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779" y="1213484"/>
            <a:ext cx="7934959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$./test.sh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test.sh: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usage: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[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-f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filename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]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|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[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-d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directory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./test.sh</a:t>
            </a:r>
            <a:r>
              <a:rPr sz="3200" dirty="0">
                <a:latin typeface="Microsoft Sans Serif"/>
                <a:cs typeface="Microsoft Sans Serif"/>
              </a:rPr>
              <a:t> -f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</a:t>
            </a: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vi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test.sh</a:t>
            </a:r>
          </a:p>
          <a:p>
            <a:pPr marL="12700" marR="3853179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./test.sh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-f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File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name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482282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Microsoft Sans Serif"/>
                <a:cs typeface="Microsoft Sans Serif"/>
              </a:rPr>
              <a:t>$ ./test.sh -d </a:t>
            </a:r>
            <a:r>
              <a:rPr sz="3200" spc="-10" dirty="0">
                <a:latin typeface="Microsoft Sans Serif"/>
                <a:cs typeface="Microsoft Sans Serif"/>
              </a:rPr>
              <a:t>unix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Dir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name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unix</a:t>
            </a: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1335"/>
            <a:ext cx="4091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0790" algn="l"/>
                <a:tab pos="2062480" algn="l"/>
                <a:tab pos="3107690" algn="l"/>
              </a:tabLst>
            </a:pPr>
            <a:r>
              <a:rPr sz="3200" b="1" dirty="0">
                <a:latin typeface="Arial"/>
                <a:cs typeface="Arial"/>
              </a:rPr>
              <a:t>One	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f	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he	mo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0529" y="421335"/>
            <a:ext cx="4441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43990" algn="l"/>
                <a:tab pos="2265045" algn="l"/>
              </a:tabLst>
            </a:pPr>
            <a:r>
              <a:rPr sz="3200" b="1" dirty="0">
                <a:latin typeface="Arial"/>
                <a:cs typeface="Arial"/>
              </a:rPr>
              <a:t>p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rts	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f	c</a:t>
            </a:r>
            <a:r>
              <a:rPr sz="3200" b="1" spc="-25" dirty="0">
                <a:latin typeface="Arial"/>
                <a:cs typeface="Arial"/>
              </a:rPr>
              <a:t>o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dit</a:t>
            </a:r>
            <a:r>
              <a:rPr sz="3200" b="1" spc="-2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64" y="909320"/>
            <a:ext cx="3403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1810" algn="l"/>
              </a:tabLst>
            </a:pPr>
            <a:r>
              <a:rPr sz="3200" b="1" dirty="0">
                <a:latin typeface="Arial"/>
                <a:cs typeface="Arial"/>
              </a:rPr>
              <a:t>progr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mm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ng	</a:t>
            </a:r>
            <a:r>
              <a:rPr sz="3200" b="1" spc="-5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1669" y="421335"/>
            <a:ext cx="67494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important</a:t>
            </a:r>
            <a:endParaRPr sz="3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tabLst>
                <a:tab pos="1926589" algn="l"/>
                <a:tab pos="4601210" algn="l"/>
                <a:tab pos="5563235" algn="l"/>
              </a:tabLst>
            </a:pP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f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lse	s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m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spc="-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.	An	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f-el</a:t>
            </a:r>
            <a:r>
              <a:rPr sz="3200" b="1" spc="-3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64" y="909320"/>
            <a:ext cx="112541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1498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206625" algn="l"/>
                <a:tab pos="3736975" algn="l"/>
                <a:tab pos="4745990" algn="l"/>
                <a:tab pos="5419725" algn="l"/>
                <a:tab pos="7219950" algn="l"/>
                <a:tab pos="9063990" algn="l"/>
              </a:tabLst>
            </a:pPr>
            <a:r>
              <a:rPr sz="3200" b="1" spc="-5" dirty="0">
                <a:latin typeface="Arial"/>
                <a:cs typeface="Arial"/>
              </a:rPr>
              <a:t>statement	allows	you	</a:t>
            </a:r>
            <a:r>
              <a:rPr sz="3200" b="1" dirty="0">
                <a:latin typeface="Arial"/>
                <a:cs typeface="Arial"/>
              </a:rPr>
              <a:t>to	</a:t>
            </a:r>
            <a:r>
              <a:rPr sz="3200" b="1" spc="-5" dirty="0">
                <a:latin typeface="Arial"/>
                <a:cs typeface="Arial"/>
              </a:rPr>
              <a:t>execute	iterative	conditional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664" y="1884629"/>
            <a:ext cx="1125537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statements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your </a:t>
            </a:r>
            <a:r>
              <a:rPr sz="3200" b="1" spc="-10" dirty="0">
                <a:latin typeface="Arial"/>
                <a:cs typeface="Arial"/>
              </a:rPr>
              <a:t>code. </a:t>
            </a:r>
            <a:r>
              <a:rPr sz="3200" b="1" spc="-30" dirty="0">
                <a:latin typeface="Arial"/>
                <a:cs typeface="Arial"/>
              </a:rPr>
              <a:t>We </a:t>
            </a:r>
            <a:r>
              <a:rPr sz="3200" b="1" dirty="0">
                <a:latin typeface="Arial"/>
                <a:cs typeface="Arial"/>
              </a:rPr>
              <a:t>use </a:t>
            </a:r>
            <a:r>
              <a:rPr sz="3200" b="1" spc="-5" dirty="0">
                <a:latin typeface="Arial"/>
                <a:cs typeface="Arial"/>
              </a:rPr>
              <a:t>if-else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shell scripts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when</a:t>
            </a:r>
            <a:r>
              <a:rPr sz="3200" b="1" dirty="0">
                <a:latin typeface="Arial"/>
                <a:cs typeface="Arial"/>
              </a:rPr>
              <a:t> we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wish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to</a:t>
            </a:r>
            <a:r>
              <a:rPr sz="3200" b="1" spc="-5" dirty="0">
                <a:latin typeface="Arial"/>
                <a:cs typeface="Arial"/>
              </a:rPr>
              <a:t> evaluate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condition,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decide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execute one </a:t>
            </a:r>
            <a:r>
              <a:rPr sz="3200" b="1" spc="-10" dirty="0">
                <a:latin typeface="Arial"/>
                <a:cs typeface="Arial"/>
              </a:rPr>
              <a:t>set </a:t>
            </a:r>
            <a:r>
              <a:rPr sz="3200" b="1" spc="-5" dirty="0">
                <a:latin typeface="Arial"/>
                <a:cs typeface="Arial"/>
              </a:rPr>
              <a:t>between two or </a:t>
            </a:r>
            <a:r>
              <a:rPr sz="3200" b="1" dirty="0">
                <a:latin typeface="Arial"/>
                <a:cs typeface="Arial"/>
              </a:rPr>
              <a:t>more </a:t>
            </a:r>
            <a:r>
              <a:rPr sz="3200" b="1" spc="-5" dirty="0">
                <a:latin typeface="Arial"/>
                <a:cs typeface="Arial"/>
              </a:rPr>
              <a:t>sets of statements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 the result. This essentially allows us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choose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response</a:t>
            </a:r>
            <a:r>
              <a:rPr sz="3200" b="1" dirty="0">
                <a:latin typeface="Arial"/>
                <a:cs typeface="Arial"/>
              </a:rPr>
              <a:t> 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result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our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conditional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expression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evaluates.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931925"/>
            <a:ext cx="11311255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Now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we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know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what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if-else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</a:t>
            </a:r>
            <a:r>
              <a:rPr sz="2800" b="1" spc="3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why</a:t>
            </a:r>
            <a:r>
              <a:rPr sz="2800" b="1" spc="3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3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important </a:t>
            </a:r>
            <a:r>
              <a:rPr sz="2800" b="1" spc="-7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b="1" dirty="0">
                <a:latin typeface="Arial"/>
                <a:cs typeface="Arial"/>
              </a:rPr>
              <a:t>any </a:t>
            </a:r>
            <a:r>
              <a:rPr sz="2800" b="1" spc="-20" dirty="0">
                <a:latin typeface="Arial"/>
                <a:cs typeface="Arial"/>
              </a:rPr>
              <a:t>programmer, </a:t>
            </a:r>
            <a:r>
              <a:rPr sz="2800" b="1" spc="-5" dirty="0">
                <a:latin typeface="Arial"/>
                <a:cs typeface="Arial"/>
              </a:rPr>
              <a:t>regardless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their domain. </a:t>
            </a:r>
            <a:r>
              <a:rPr sz="2800" b="1" spc="-110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understand </a:t>
            </a:r>
            <a:r>
              <a:rPr sz="2800" b="1" spc="-5" dirty="0">
                <a:latin typeface="Arial"/>
                <a:cs typeface="Arial"/>
              </a:rPr>
              <a:t>if- </a:t>
            </a:r>
            <a:r>
              <a:rPr sz="2800" b="1" dirty="0">
                <a:latin typeface="Arial"/>
                <a:cs typeface="Arial"/>
              </a:rPr>
              <a:t> else </a:t>
            </a:r>
            <a:r>
              <a:rPr sz="2800" b="1" spc="-5" dirty="0">
                <a:latin typeface="Arial"/>
                <a:cs typeface="Arial"/>
              </a:rPr>
              <a:t>in </a:t>
            </a:r>
            <a:r>
              <a:rPr sz="2800" b="1" dirty="0">
                <a:latin typeface="Arial"/>
                <a:cs typeface="Arial"/>
              </a:rPr>
              <a:t>shell </a:t>
            </a:r>
            <a:r>
              <a:rPr sz="2800" b="1" spc="-5" dirty="0">
                <a:latin typeface="Arial"/>
                <a:cs typeface="Arial"/>
              </a:rPr>
              <a:t>scripts, </a:t>
            </a:r>
            <a:r>
              <a:rPr sz="2800" b="1" spc="-10" dirty="0">
                <a:latin typeface="Arial"/>
                <a:cs typeface="Arial"/>
              </a:rPr>
              <a:t>we </a:t>
            </a:r>
            <a:r>
              <a:rPr sz="2800" b="1" dirty="0">
                <a:latin typeface="Arial"/>
                <a:cs typeface="Arial"/>
              </a:rPr>
              <a:t>need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break down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working of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conditional </a:t>
            </a:r>
            <a:r>
              <a:rPr sz="2800" b="1" dirty="0">
                <a:latin typeface="Arial"/>
                <a:cs typeface="Arial"/>
              </a:rPr>
              <a:t>function. </a:t>
            </a:r>
            <a:r>
              <a:rPr sz="2800" b="1" spc="-5" dirty="0">
                <a:latin typeface="Arial"/>
                <a:cs typeface="Arial"/>
              </a:rPr>
              <a:t>Let us have a look </a:t>
            </a:r>
            <a:r>
              <a:rPr sz="2800" b="1" dirty="0">
                <a:latin typeface="Arial"/>
                <a:cs typeface="Arial"/>
              </a:rPr>
              <a:t>at </a:t>
            </a:r>
            <a:r>
              <a:rPr sz="2800" b="1" spc="-5" dirty="0">
                <a:latin typeface="Arial"/>
                <a:cs typeface="Arial"/>
              </a:rPr>
              <a:t>the syntax of the </a:t>
            </a:r>
            <a:r>
              <a:rPr sz="2800" b="1" dirty="0">
                <a:latin typeface="Arial"/>
                <a:cs typeface="Arial"/>
              </a:rPr>
              <a:t>if-else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condition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block.</a:t>
            </a:r>
            <a:endParaRPr sz="2800">
              <a:latin typeface="Arial"/>
              <a:cs typeface="Arial"/>
            </a:endParaRPr>
          </a:p>
          <a:p>
            <a:pPr marL="12700" marR="9140190" algn="just">
              <a:lnSpc>
                <a:spcPts val="3770"/>
              </a:lnSpc>
              <a:spcBef>
                <a:spcPts val="18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if</a:t>
            </a:r>
            <a:r>
              <a:rPr sz="28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[condition] </a:t>
            </a:r>
            <a:r>
              <a:rPr sz="2800" b="1" spc="-7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200"/>
              </a:spcBef>
            </a:pP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statement1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09"/>
              </a:spcBef>
            </a:pP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statement2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fi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9" y="242283"/>
            <a:ext cx="9019032" cy="426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251279"/>
            <a:ext cx="11255375" cy="56476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sz="3200" b="1" dirty="0">
                <a:latin typeface="Arial"/>
                <a:cs typeface="Arial"/>
              </a:rPr>
              <a:t>Here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keywords,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namely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if,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then,</a:t>
            </a:r>
            <a:r>
              <a:rPr sz="3200" b="1" i="1" spc="-3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else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,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fi.</a:t>
            </a:r>
            <a:endParaRPr sz="320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keyword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if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followed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condition</a:t>
            </a:r>
            <a:r>
              <a:rPr sz="3200" b="1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527685" marR="6350" indent="-5156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spc="-5" dirty="0">
                <a:latin typeface="Arial"/>
                <a:cs typeface="Arial"/>
              </a:rPr>
              <a:t>This </a:t>
            </a:r>
            <a:r>
              <a:rPr sz="3200" b="1" i="1" spc="-5" dirty="0">
                <a:latin typeface="Arial"/>
                <a:cs typeface="Arial"/>
              </a:rPr>
              <a:t>condition </a:t>
            </a:r>
            <a:r>
              <a:rPr sz="3200" b="1" spc="-5" dirty="0">
                <a:latin typeface="Arial"/>
                <a:cs typeface="Arial"/>
              </a:rPr>
              <a:t>is evaluated to decide which statement </a:t>
            </a:r>
            <a:r>
              <a:rPr sz="3200" b="1" dirty="0">
                <a:latin typeface="Arial"/>
                <a:cs typeface="Arial"/>
              </a:rPr>
              <a:t> will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processor.</a:t>
            </a:r>
            <a:endParaRPr sz="3200">
              <a:latin typeface="Arial"/>
              <a:cs typeface="Arial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i="1" spc="-10" dirty="0">
                <a:latin typeface="Arial"/>
                <a:cs typeface="Arial"/>
              </a:rPr>
              <a:t>condition </a:t>
            </a:r>
            <a:r>
              <a:rPr sz="3200" b="1" spc="-5" dirty="0">
                <a:latin typeface="Arial"/>
                <a:cs typeface="Arial"/>
              </a:rPr>
              <a:t>evaluates </a:t>
            </a:r>
            <a:r>
              <a:rPr sz="3200" b="1" dirty="0">
                <a:latin typeface="Arial"/>
                <a:cs typeface="Arial"/>
              </a:rPr>
              <a:t>to TRUE, </a:t>
            </a:r>
            <a:r>
              <a:rPr sz="3200" b="1" spc="-5" dirty="0">
                <a:latin typeface="Arial"/>
                <a:cs typeface="Arial"/>
              </a:rPr>
              <a:t>the processor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statement(s) followed by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keyword </a:t>
            </a:r>
            <a:r>
              <a:rPr sz="3200" b="1" i="1" spc="-10" dirty="0">
                <a:latin typeface="Arial"/>
                <a:cs typeface="Arial"/>
              </a:rPr>
              <a:t>then</a:t>
            </a:r>
            <a:r>
              <a:rPr sz="3200" b="1" spc="-10" dirty="0">
                <a:latin typeface="Arial"/>
                <a:cs typeface="Arial"/>
              </a:rPr>
              <a:t>.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syntax,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mentioned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statement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1</a:t>
            </a:r>
            <a:r>
              <a:rPr sz="3200" b="1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dirty="0">
                <a:latin typeface="Arial"/>
                <a:cs typeface="Arial"/>
              </a:rPr>
              <a:t>In a </a:t>
            </a:r>
            <a:r>
              <a:rPr sz="3200" b="1" spc="-5" dirty="0">
                <a:latin typeface="Arial"/>
                <a:cs typeface="Arial"/>
              </a:rPr>
              <a:t>case where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i="1" spc="-10" dirty="0">
                <a:latin typeface="Arial"/>
                <a:cs typeface="Arial"/>
              </a:rPr>
              <a:t>condition </a:t>
            </a:r>
            <a:r>
              <a:rPr sz="3200" b="1" spc="-5" dirty="0">
                <a:latin typeface="Arial"/>
                <a:cs typeface="Arial"/>
              </a:rPr>
              <a:t>evaluates to </a:t>
            </a:r>
            <a:r>
              <a:rPr sz="3200" b="1" spc="-30" dirty="0">
                <a:latin typeface="Arial"/>
                <a:cs typeface="Arial"/>
              </a:rPr>
              <a:t>FALSE,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processor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execute the statement(s) followed by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keyword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else</a:t>
            </a:r>
            <a:r>
              <a:rPr sz="3200" b="1" spc="-5" dirty="0">
                <a:latin typeface="Arial"/>
                <a:cs typeface="Arial"/>
              </a:rPr>
              <a:t>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denoted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statement2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syntax.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303987"/>
            <a:ext cx="11252835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An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important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thing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keep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</a:t>
            </a:r>
            <a:r>
              <a:rPr sz="3000" b="1" dirty="0">
                <a:latin typeface="Arial"/>
                <a:cs typeface="Arial"/>
              </a:rPr>
              <a:t> mind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is</a:t>
            </a:r>
            <a:r>
              <a:rPr sz="3000" b="1" dirty="0">
                <a:latin typeface="Arial"/>
                <a:cs typeface="Arial"/>
              </a:rPr>
              <a:t> that,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like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programming,</a:t>
            </a:r>
            <a:r>
              <a:rPr sz="3000" b="1" spc="78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shell</a:t>
            </a:r>
            <a:r>
              <a:rPr sz="3000" b="1" spc="7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scripting</a:t>
            </a:r>
            <a:r>
              <a:rPr sz="3000" b="1" spc="81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is</a:t>
            </a:r>
            <a:r>
              <a:rPr sz="3000" b="1" spc="78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case-sensitive.</a:t>
            </a:r>
            <a:r>
              <a:rPr sz="3000" b="1" spc="78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Hence,</a:t>
            </a:r>
            <a:r>
              <a:rPr sz="3000" b="1" spc="78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 </a:t>
            </a:r>
            <a:r>
              <a:rPr sz="3000" b="1" spc="-8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need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careful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while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using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keywords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your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code.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3000" b="1" dirty="0">
                <a:solidFill>
                  <a:srgbClr val="A9432B"/>
                </a:solidFill>
                <a:latin typeface="Arial"/>
                <a:cs typeface="Arial"/>
              </a:rPr>
              <a:t>How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 to</a:t>
            </a:r>
            <a:r>
              <a:rPr sz="3000" b="1" spc="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use</a:t>
            </a:r>
            <a:r>
              <a:rPr sz="3000" b="1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if-else</a:t>
            </a:r>
            <a:r>
              <a:rPr sz="3000" b="1" spc="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in</a:t>
            </a:r>
            <a:r>
              <a:rPr sz="3000" b="1" spc="2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a</a:t>
            </a:r>
            <a:r>
              <a:rPr sz="30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shell</a:t>
            </a:r>
            <a:r>
              <a:rPr sz="3000" b="1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A9432B"/>
                </a:solidFill>
                <a:latin typeface="Arial"/>
                <a:cs typeface="Arial"/>
              </a:rPr>
              <a:t>script</a:t>
            </a:r>
            <a:endParaRPr sz="3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000" b="1" spc="-5" dirty="0">
                <a:latin typeface="Arial"/>
                <a:cs typeface="Arial"/>
              </a:rPr>
              <a:t>It</a:t>
            </a:r>
            <a:r>
              <a:rPr sz="3000" b="1" spc="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is easy to </a:t>
            </a:r>
            <a:r>
              <a:rPr sz="3000" b="1" dirty="0">
                <a:latin typeface="Arial"/>
                <a:cs typeface="Arial"/>
              </a:rPr>
              <a:t>see the syntax of a </a:t>
            </a:r>
            <a:r>
              <a:rPr sz="3000" b="1" spc="-5" dirty="0">
                <a:latin typeface="Arial"/>
                <a:cs typeface="Arial"/>
              </a:rPr>
              <a:t>function</a:t>
            </a:r>
            <a:r>
              <a:rPr sz="3000" b="1" spc="8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 believe you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know</a:t>
            </a:r>
            <a:r>
              <a:rPr sz="3000" b="1" dirty="0">
                <a:latin typeface="Arial"/>
                <a:cs typeface="Arial"/>
              </a:rPr>
              <a:t> how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use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it.</a:t>
            </a:r>
            <a:r>
              <a:rPr sz="3000" b="1" dirty="0">
                <a:latin typeface="Arial"/>
                <a:cs typeface="Arial"/>
              </a:rPr>
              <a:t> But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it</a:t>
            </a:r>
            <a:r>
              <a:rPr sz="3000" b="1" dirty="0">
                <a:latin typeface="Arial"/>
                <a:cs typeface="Arial"/>
              </a:rPr>
              <a:t> is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always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better</a:t>
            </a:r>
            <a:r>
              <a:rPr sz="3000" b="1" dirty="0">
                <a:latin typeface="Arial"/>
                <a:cs typeface="Arial"/>
              </a:rPr>
              <a:t> choice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 </a:t>
            </a:r>
            <a:r>
              <a:rPr sz="3000" b="1" dirty="0">
                <a:latin typeface="Arial"/>
                <a:cs typeface="Arial"/>
              </a:rPr>
              <a:t> understand </a:t>
            </a:r>
            <a:r>
              <a:rPr sz="3000" b="1" spc="-5" dirty="0">
                <a:latin typeface="Arial"/>
                <a:cs typeface="Arial"/>
              </a:rPr>
              <a:t>a </a:t>
            </a:r>
            <a:r>
              <a:rPr sz="3000" b="1" dirty="0">
                <a:latin typeface="Arial"/>
                <a:cs typeface="Arial"/>
              </a:rPr>
              <a:t>function through </a:t>
            </a:r>
            <a:r>
              <a:rPr sz="3000" b="1" spc="-5" dirty="0">
                <a:latin typeface="Arial"/>
                <a:cs typeface="Arial"/>
              </a:rPr>
              <a:t>examples because they </a:t>
            </a:r>
            <a:r>
              <a:rPr sz="3000" b="1" dirty="0">
                <a:latin typeface="Arial"/>
                <a:cs typeface="Arial"/>
              </a:rPr>
              <a:t>help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 understand </a:t>
            </a:r>
            <a:r>
              <a:rPr sz="3000" b="1" spc="-5" dirty="0">
                <a:latin typeface="Arial"/>
                <a:cs typeface="Arial"/>
              </a:rPr>
              <a:t>the role those different aspects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a function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play. </a:t>
            </a:r>
            <a:r>
              <a:rPr sz="3000" b="1" spc="-5" dirty="0">
                <a:latin typeface="Arial"/>
                <a:cs typeface="Arial"/>
              </a:rPr>
              <a:t>Here are some useful examples </a:t>
            </a:r>
            <a:r>
              <a:rPr sz="3000" b="1" spc="5" dirty="0">
                <a:latin typeface="Arial"/>
                <a:cs typeface="Arial"/>
              </a:rPr>
              <a:t>of </a:t>
            </a:r>
            <a:r>
              <a:rPr sz="3000" b="1" spc="-5" dirty="0">
                <a:latin typeface="Arial"/>
                <a:cs typeface="Arial"/>
              </a:rPr>
              <a:t>if-else in </a:t>
            </a:r>
            <a:r>
              <a:rPr sz="3000" b="1" dirty="0">
                <a:latin typeface="Arial"/>
                <a:cs typeface="Arial"/>
              </a:rPr>
              <a:t>shell </a:t>
            </a:r>
            <a:r>
              <a:rPr sz="3000" b="1" spc="-5" dirty="0">
                <a:latin typeface="Arial"/>
                <a:cs typeface="Arial"/>
              </a:rPr>
              <a:t>scripts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give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better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idea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how</a:t>
            </a:r>
            <a:r>
              <a:rPr sz="3000" b="1" spc="-5" dirty="0">
                <a:latin typeface="Arial"/>
                <a:cs typeface="Arial"/>
              </a:rPr>
              <a:t> to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this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tool.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5761" y="395986"/>
          <a:ext cx="10056495" cy="506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marR="34925" algn="ctr">
                        <a:lnSpc>
                          <a:spcPts val="285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5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13">
                <a:tc>
                  <a:txBody>
                    <a:bodyPr/>
                    <a:lstStyle/>
                    <a:p>
                      <a:pPr marL="40640" algn="ctr">
                        <a:lnSpc>
                          <a:spcPts val="275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&amp;&amp;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750"/>
                        </a:lnSpc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Logical</a:t>
                      </a:r>
                      <a:r>
                        <a:rPr sz="2400" spc="-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89">
                <a:tc>
                  <a:txBody>
                    <a:bodyPr/>
                    <a:lstStyle/>
                    <a:p>
                      <a:pPr marL="40640" algn="ctr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i.e.</a:t>
                      </a:r>
                      <a:r>
                        <a:rPr sz="24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command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that’s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4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run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4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script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253">
                <a:tc>
                  <a:txBody>
                    <a:bodyPr/>
                    <a:lstStyle/>
                    <a:p>
                      <a:pPr marL="40640" algn="ctr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$1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0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2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(change</a:t>
                      </a:r>
                      <a:r>
                        <a:rPr sz="24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further</a:t>
                      </a:r>
                    </a:p>
                    <a:p>
                      <a:pPr marL="111125">
                        <a:lnSpc>
                          <a:spcPts val="2845"/>
                        </a:lnSpc>
                        <a:spcBef>
                          <a:spcPts val="19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arguments)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40640" algn="ctr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-eq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0"/>
                        </a:lnSpc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Equality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check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40640"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Inequality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check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789">
                <a:tc>
                  <a:txBody>
                    <a:bodyPr/>
                    <a:lstStyle/>
                    <a:p>
                      <a:pPr marL="40640" algn="ctr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-lt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Less</a:t>
                      </a:r>
                      <a:r>
                        <a:rPr sz="2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41275" algn="ctr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-le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Less</a:t>
                      </a:r>
                      <a:r>
                        <a:rPr sz="2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24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Equal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789">
                <a:tc>
                  <a:txBody>
                    <a:bodyPr/>
                    <a:lstStyle/>
                    <a:p>
                      <a:pPr marL="39370"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-gt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5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Greater</a:t>
                      </a:r>
                      <a:r>
                        <a:rPr sz="24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40640" algn="ctr">
                        <a:lnSpc>
                          <a:spcPts val="280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16248"/>
                      </a:solidFill>
                      <a:prstDash val="solid"/>
                    </a:lnL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805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Greater</a:t>
                      </a:r>
                      <a:r>
                        <a:rPr sz="2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Equal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12700">
                      <a:solidFill>
                        <a:srgbClr val="D16248"/>
                      </a:solidFill>
                      <a:prstDash val="solid"/>
                    </a:lnR>
                    <a:lnT w="12700">
                      <a:solidFill>
                        <a:srgbClr val="D16248"/>
                      </a:solidFill>
                      <a:prstDash val="solid"/>
                    </a:lnT>
                    <a:lnB w="12700">
                      <a:solidFill>
                        <a:srgbClr val="D16248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884300"/>
            <a:ext cx="1130998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When</a:t>
            </a:r>
            <a:r>
              <a:rPr sz="2800" spc="130" dirty="0"/>
              <a:t> </a:t>
            </a:r>
            <a:r>
              <a:rPr sz="2800" dirty="0"/>
              <a:t>trying</a:t>
            </a:r>
            <a:r>
              <a:rPr sz="2800" spc="125" dirty="0"/>
              <a:t> </a:t>
            </a:r>
            <a:r>
              <a:rPr sz="2800" spc="5" dirty="0"/>
              <a:t>to</a:t>
            </a:r>
            <a:r>
              <a:rPr sz="2800" spc="135" dirty="0"/>
              <a:t> </a:t>
            </a:r>
            <a:r>
              <a:rPr sz="2800" dirty="0"/>
              <a:t>understand</a:t>
            </a:r>
            <a:r>
              <a:rPr sz="2800" spc="145" dirty="0"/>
              <a:t> </a:t>
            </a:r>
            <a:r>
              <a:rPr sz="2800" spc="-5" dirty="0"/>
              <a:t>the</a:t>
            </a:r>
            <a:r>
              <a:rPr sz="2800" spc="145" dirty="0"/>
              <a:t> </a:t>
            </a:r>
            <a:r>
              <a:rPr sz="2800" spc="-5" dirty="0"/>
              <a:t>working</a:t>
            </a:r>
            <a:r>
              <a:rPr sz="2800" spc="145" dirty="0"/>
              <a:t> </a:t>
            </a:r>
            <a:r>
              <a:rPr sz="2800" spc="-5" dirty="0"/>
              <a:t>of</a:t>
            </a:r>
            <a:r>
              <a:rPr sz="2800" spc="140" dirty="0"/>
              <a:t> </a:t>
            </a:r>
            <a:r>
              <a:rPr sz="2800" spc="-5" dirty="0"/>
              <a:t>a</a:t>
            </a:r>
            <a:r>
              <a:rPr sz="2800" spc="150" dirty="0"/>
              <a:t> </a:t>
            </a:r>
            <a:r>
              <a:rPr sz="2800" dirty="0"/>
              <a:t>function</a:t>
            </a:r>
            <a:r>
              <a:rPr sz="2800" spc="155" dirty="0"/>
              <a:t> </a:t>
            </a:r>
            <a:r>
              <a:rPr sz="2800" spc="-5" dirty="0"/>
              <a:t>like</a:t>
            </a:r>
            <a:r>
              <a:rPr sz="2800" spc="140" dirty="0"/>
              <a:t> </a:t>
            </a:r>
            <a:r>
              <a:rPr sz="2800" spc="-5" dirty="0"/>
              <a:t>if-else</a:t>
            </a:r>
            <a:r>
              <a:rPr sz="2800" spc="140" dirty="0"/>
              <a:t> </a:t>
            </a:r>
            <a:r>
              <a:rPr sz="2800" spc="-5" dirty="0"/>
              <a:t>in </a:t>
            </a:r>
            <a:r>
              <a:rPr sz="2800" spc="-765" dirty="0"/>
              <a:t> </a:t>
            </a:r>
            <a:r>
              <a:rPr sz="2800" spc="-5" dirty="0"/>
              <a:t>a shell script, it </a:t>
            </a:r>
            <a:r>
              <a:rPr sz="2800" spc="-10" dirty="0"/>
              <a:t>is </a:t>
            </a:r>
            <a:r>
              <a:rPr sz="2800" spc="-5" dirty="0"/>
              <a:t>good to </a:t>
            </a:r>
            <a:r>
              <a:rPr sz="2800" dirty="0"/>
              <a:t>start </a:t>
            </a:r>
            <a:r>
              <a:rPr sz="2800" spc="-5" dirty="0"/>
              <a:t>things </a:t>
            </a:r>
            <a:r>
              <a:rPr sz="2800" spc="-35" dirty="0"/>
              <a:t>simply. </a:t>
            </a:r>
            <a:r>
              <a:rPr sz="2800" dirty="0"/>
              <a:t>Here, </a:t>
            </a:r>
            <a:r>
              <a:rPr sz="2800" spc="-10" dirty="0"/>
              <a:t>we </a:t>
            </a:r>
            <a:r>
              <a:rPr sz="2800" spc="-5" dirty="0"/>
              <a:t>initialize </a:t>
            </a:r>
            <a:r>
              <a:rPr sz="2800" dirty="0"/>
              <a:t> </a:t>
            </a:r>
            <a:r>
              <a:rPr sz="2800" spc="-5" dirty="0"/>
              <a:t>two variables a </a:t>
            </a:r>
            <a:r>
              <a:rPr sz="2800" dirty="0"/>
              <a:t>and </a:t>
            </a:r>
            <a:r>
              <a:rPr sz="2800" spc="-5" dirty="0"/>
              <a:t>b, </a:t>
            </a:r>
            <a:r>
              <a:rPr sz="2800" dirty="0"/>
              <a:t>then use </a:t>
            </a:r>
            <a:r>
              <a:rPr sz="2800" spc="-5" dirty="0"/>
              <a:t>the </a:t>
            </a:r>
            <a:r>
              <a:rPr sz="2800" dirty="0"/>
              <a:t>if-else </a:t>
            </a:r>
            <a:r>
              <a:rPr sz="2800" spc="-5" dirty="0"/>
              <a:t>function to check if the </a:t>
            </a:r>
            <a:r>
              <a:rPr sz="2800" dirty="0"/>
              <a:t> </a:t>
            </a:r>
            <a:r>
              <a:rPr sz="2800" spc="-5" dirty="0"/>
              <a:t>two</a:t>
            </a:r>
            <a:r>
              <a:rPr sz="2800" spc="35" dirty="0"/>
              <a:t> </a:t>
            </a:r>
            <a:r>
              <a:rPr sz="2800" spc="-5" dirty="0"/>
              <a:t>variables</a:t>
            </a:r>
            <a:r>
              <a:rPr sz="2800" spc="60" dirty="0"/>
              <a:t> </a:t>
            </a:r>
            <a:r>
              <a:rPr sz="2800" spc="-5" dirty="0"/>
              <a:t>are</a:t>
            </a:r>
            <a:r>
              <a:rPr sz="2800" spc="50" dirty="0"/>
              <a:t> </a:t>
            </a:r>
            <a:r>
              <a:rPr sz="2800" spc="-5" dirty="0"/>
              <a:t>equal.</a:t>
            </a:r>
            <a:r>
              <a:rPr sz="2800" spc="50" dirty="0"/>
              <a:t> </a:t>
            </a:r>
            <a:r>
              <a:rPr sz="2800" spc="-10" dirty="0"/>
              <a:t>The</a:t>
            </a:r>
            <a:r>
              <a:rPr sz="2800" spc="50" dirty="0"/>
              <a:t> </a:t>
            </a:r>
            <a:r>
              <a:rPr sz="2800" dirty="0"/>
              <a:t>bash</a:t>
            </a:r>
            <a:r>
              <a:rPr sz="2800" spc="60" dirty="0"/>
              <a:t> </a:t>
            </a:r>
            <a:r>
              <a:rPr sz="2800" spc="-5" dirty="0"/>
              <a:t>script</a:t>
            </a:r>
            <a:r>
              <a:rPr sz="2800" spc="50" dirty="0"/>
              <a:t> </a:t>
            </a:r>
            <a:r>
              <a:rPr sz="2800" spc="-5" dirty="0"/>
              <a:t>should</a:t>
            </a:r>
            <a:r>
              <a:rPr sz="2800" spc="50" dirty="0"/>
              <a:t> </a:t>
            </a:r>
            <a:r>
              <a:rPr sz="2800" spc="-5" dirty="0"/>
              <a:t>look</a:t>
            </a:r>
            <a:r>
              <a:rPr sz="2800" spc="55" dirty="0"/>
              <a:t> </a:t>
            </a:r>
            <a:r>
              <a:rPr sz="2800" spc="-5" dirty="0"/>
              <a:t>as</a:t>
            </a:r>
            <a:r>
              <a:rPr sz="2800" spc="50" dirty="0"/>
              <a:t> </a:t>
            </a:r>
            <a:r>
              <a:rPr sz="2800" spc="-5" dirty="0"/>
              <a:t>follows</a:t>
            </a:r>
            <a:r>
              <a:rPr sz="2800" spc="55" dirty="0"/>
              <a:t> </a:t>
            </a:r>
            <a:r>
              <a:rPr sz="2800" spc="-5" dirty="0"/>
              <a:t>for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2137" y="2681097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753870" algn="l"/>
              </a:tabLst>
            </a:pPr>
            <a:r>
              <a:rPr sz="4200" b="1" spc="-7" baseline="13888" dirty="0">
                <a:latin typeface="Arial"/>
                <a:cs typeface="Arial"/>
              </a:rPr>
              <a:t>this</a:t>
            </a:r>
            <a:r>
              <a:rPr sz="4200" b="1" spc="30" baseline="13888" dirty="0">
                <a:latin typeface="Arial"/>
                <a:cs typeface="Arial"/>
              </a:rPr>
              <a:t> </a:t>
            </a:r>
            <a:r>
              <a:rPr sz="4200" b="1" spc="-7" baseline="13888" dirty="0">
                <a:latin typeface="Arial"/>
                <a:cs typeface="Arial"/>
              </a:rPr>
              <a:t>task.	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#!/bin/bash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6" y="402315"/>
            <a:ext cx="10942321" cy="336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3967" y="3097148"/>
            <a:ext cx="20897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90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m=1  n=2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if</a:t>
            </a:r>
            <a:r>
              <a:rPr sz="24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[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$n</a:t>
            </a:r>
            <a:r>
              <a:rPr sz="24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-eq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$m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] </a:t>
            </a:r>
            <a:r>
              <a:rPr sz="2400" b="1" spc="-6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3967" y="4560570"/>
            <a:ext cx="58305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echo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"Both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variables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are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same"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echo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"Both</a:t>
            </a:r>
            <a:r>
              <a:rPr sz="24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variables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are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different"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fi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9166" y="2993517"/>
            <a:ext cx="42741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Output: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Both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different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27" y="869391"/>
            <a:ext cx="1131379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more </a:t>
            </a:r>
            <a:r>
              <a:rPr sz="3200" b="1" dirty="0">
                <a:latin typeface="Arial"/>
                <a:cs typeface="Arial"/>
              </a:rPr>
              <a:t>common </a:t>
            </a:r>
            <a:r>
              <a:rPr sz="3200" b="1" spc="-5" dirty="0">
                <a:latin typeface="Arial"/>
                <a:cs typeface="Arial"/>
              </a:rPr>
              <a:t>use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if-else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shell </a:t>
            </a:r>
            <a:r>
              <a:rPr sz="3200" b="1" dirty="0">
                <a:latin typeface="Arial"/>
                <a:cs typeface="Arial"/>
              </a:rPr>
              <a:t>scripts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 comparing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two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values.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Comparing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variable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against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another variable or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fixed value </a:t>
            </a:r>
            <a:r>
              <a:rPr sz="3200" b="1" spc="-10" dirty="0">
                <a:latin typeface="Arial"/>
                <a:cs typeface="Arial"/>
              </a:rPr>
              <a:t>helps </a:t>
            </a:r>
            <a:r>
              <a:rPr sz="3200" b="1" spc="-5" dirty="0">
                <a:latin typeface="Arial"/>
                <a:cs typeface="Arial"/>
              </a:rPr>
              <a:t>is used 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variety </a:t>
            </a:r>
            <a:r>
              <a:rPr sz="3200" b="1" dirty="0">
                <a:latin typeface="Arial"/>
                <a:cs typeface="Arial"/>
              </a:rPr>
              <a:t> of </a:t>
            </a:r>
            <a:r>
              <a:rPr sz="3200" b="1" spc="-10" dirty="0">
                <a:latin typeface="Arial"/>
                <a:cs typeface="Arial"/>
              </a:rPr>
              <a:t>cases </a:t>
            </a:r>
            <a:r>
              <a:rPr sz="3200" b="1" dirty="0">
                <a:latin typeface="Arial"/>
                <a:cs typeface="Arial"/>
              </a:rPr>
              <a:t>by </a:t>
            </a:r>
            <a:r>
              <a:rPr sz="3200" b="1" spc="-5" dirty="0">
                <a:latin typeface="Arial"/>
                <a:cs typeface="Arial"/>
              </a:rPr>
              <a:t>all </a:t>
            </a:r>
            <a:r>
              <a:rPr sz="3200" b="1" dirty="0">
                <a:latin typeface="Arial"/>
                <a:cs typeface="Arial"/>
              </a:rPr>
              <a:t>sorts </a:t>
            </a:r>
            <a:r>
              <a:rPr sz="3200" b="1" spc="-5" dirty="0">
                <a:latin typeface="Arial"/>
                <a:cs typeface="Arial"/>
              </a:rPr>
              <a:t>of programmers. For the sake </a:t>
            </a:r>
            <a:r>
              <a:rPr sz="3200" b="1" dirty="0">
                <a:latin typeface="Arial"/>
                <a:cs typeface="Arial"/>
              </a:rPr>
              <a:t>of this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example,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will be initializing </a:t>
            </a:r>
            <a:r>
              <a:rPr sz="3200" b="1" dirty="0">
                <a:latin typeface="Arial"/>
                <a:cs typeface="Arial"/>
              </a:rPr>
              <a:t>two </a:t>
            </a:r>
            <a:r>
              <a:rPr sz="3200" b="1" spc="-5" dirty="0">
                <a:latin typeface="Arial"/>
                <a:cs typeface="Arial"/>
              </a:rPr>
              <a:t>variables and using 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if-else </a:t>
            </a:r>
            <a:r>
              <a:rPr sz="3200" b="1" spc="-5" dirty="0">
                <a:latin typeface="Arial"/>
                <a:cs typeface="Arial"/>
              </a:rPr>
              <a:t>function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find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variable which is greater than </a:t>
            </a:r>
            <a:r>
              <a:rPr sz="3200" b="1" dirty="0">
                <a:latin typeface="Arial"/>
                <a:cs typeface="Arial"/>
              </a:rPr>
              <a:t> 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8" y="380964"/>
            <a:ext cx="8491729" cy="385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698500"/>
            <a:ext cx="7000875" cy="43091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1430" rIns="0" bIns="0" rtlCol="0">
            <a:spAutoFit/>
          </a:bodyPr>
          <a:lstStyle/>
          <a:p>
            <a:pPr marL="81915" marR="516763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Microsoft Sans Serif"/>
                <a:cs typeface="Microsoft Sans Serif"/>
              </a:rPr>
              <a:t>#</a:t>
            </a:r>
            <a:r>
              <a:rPr sz="2800" dirty="0">
                <a:latin typeface="Microsoft Sans Serif"/>
                <a:cs typeface="Microsoft Sans Serif"/>
              </a:rPr>
              <a:t>!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h  a=2</a:t>
            </a:r>
            <a:endParaRPr sz="2800" dirty="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b=7</a:t>
            </a:r>
            <a:endParaRPr sz="2800" dirty="0">
              <a:latin typeface="Microsoft Sans Serif"/>
              <a:cs typeface="Microsoft Sans Serif"/>
            </a:endParaRPr>
          </a:p>
          <a:p>
            <a:pPr marL="81915" marR="473265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$a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$b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then</a:t>
            </a:r>
            <a:endParaRPr sz="2800" dirty="0">
              <a:latin typeface="Microsoft Sans Serif"/>
              <a:cs typeface="Microsoft Sans Serif"/>
            </a:endParaRPr>
          </a:p>
          <a:p>
            <a:pPr marL="81915" marR="348615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'a'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greater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'b'."</a:t>
            </a:r>
            <a:endParaRPr sz="2800" dirty="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 dirty="0">
              <a:latin typeface="Microsoft Sans Serif"/>
              <a:cs typeface="Microsoft Sans Serif"/>
            </a:endParaRPr>
          </a:p>
          <a:p>
            <a:pPr marL="81915" marR="348615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'b'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greater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'a'."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3356" y="1574672"/>
            <a:ext cx="3859529" cy="1477645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12065" rIns="0" bIns="0" rtlCol="0">
            <a:spAutoFit/>
          </a:bodyPr>
          <a:lstStyle/>
          <a:p>
            <a:pPr marL="635" marR="716915">
              <a:lnSpc>
                <a:spcPts val="3840"/>
              </a:lnSpc>
              <a:spcBef>
                <a:spcPts val="9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'b'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200" spc="-8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greater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'a'.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1388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Microsoft Sans Serif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trying to understand the working of a function like if-else in  a shell script, it is good to start things simply. Here, we initialize  two variables a and b, then use the if-else function to check if the  two variables are equal. The bash script should look as follows for</vt:lpstr>
      <vt:lpstr>PowerPoint Presentation</vt:lpstr>
      <vt:lpstr>Output:</vt:lpstr>
      <vt:lpstr>PowerPoint Presentation</vt:lpstr>
      <vt:lpstr>Output:</vt:lpstr>
      <vt:lpstr>PowerPoint Presentation</vt:lpstr>
      <vt:lpstr>Output:</vt:lpstr>
      <vt:lpstr>PowerPoint Presentation</vt:lpstr>
      <vt:lpstr>PowerPoint Presentation</vt:lpstr>
      <vt:lpstr>PowerPoint Presentation</vt:lpstr>
      <vt:lpstr>Example:</vt:lpstr>
      <vt:lpstr>A good use for a case statement is the evaluation of command line  arguments as follows −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2</cp:revision>
  <dcterms:created xsi:type="dcterms:W3CDTF">2023-02-06T21:55:44Z</dcterms:created>
  <dcterms:modified xsi:type="dcterms:W3CDTF">2023-02-08T00:01:42Z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2023-02-06T00:00:00Z</vt:filetime>
  </property>
</Properties>
</file>