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7615" y="1694814"/>
            <a:ext cx="2992754" cy="3693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50058" y="4953000"/>
            <a:ext cx="9942195" cy="488315"/>
          </a:xfrm>
          <a:custGeom>
            <a:avLst/>
            <a:gdLst/>
            <a:ahLst/>
            <a:cxnLst/>
            <a:rect l="l" t="t" r="r" b="b"/>
            <a:pathLst>
              <a:path w="9942195" h="488314">
                <a:moveTo>
                  <a:pt x="9941941" y="0"/>
                </a:moveTo>
                <a:lnTo>
                  <a:pt x="0" y="289941"/>
                </a:lnTo>
                <a:lnTo>
                  <a:pt x="9941941" y="488188"/>
                </a:lnTo>
                <a:lnTo>
                  <a:pt x="9941941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462" y="5237734"/>
            <a:ext cx="12044045" cy="788670"/>
          </a:xfrm>
          <a:custGeom>
            <a:avLst/>
            <a:gdLst/>
            <a:ahLst/>
            <a:cxnLst/>
            <a:rect l="l" t="t" r="r" b="b"/>
            <a:pathLst>
              <a:path w="12044045" h="788670">
                <a:moveTo>
                  <a:pt x="12043537" y="0"/>
                </a:moveTo>
                <a:lnTo>
                  <a:pt x="0" y="0"/>
                </a:lnTo>
                <a:lnTo>
                  <a:pt x="12043537" y="788669"/>
                </a:lnTo>
                <a:lnTo>
                  <a:pt x="1204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98718"/>
            <a:ext cx="12191999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991907"/>
            <a:ext cx="12191999" cy="802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902" y="5504850"/>
            <a:ext cx="3720591" cy="1240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4259" y="2529825"/>
            <a:ext cx="8036052" cy="957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273647"/>
            <a:ext cx="1753108" cy="584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326" y="397586"/>
            <a:ext cx="1125410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326" y="1373251"/>
            <a:ext cx="1125474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427" y="3649802"/>
            <a:ext cx="113436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2651760" algn="l"/>
              </a:tabLst>
            </a:pPr>
            <a:r>
              <a:rPr sz="4400" b="0" spc="-50" dirty="0">
                <a:latin typeface="Arial Black"/>
                <a:cs typeface="Arial Black"/>
              </a:rPr>
              <a:t>For</a:t>
            </a:r>
            <a:r>
              <a:rPr sz="4400" b="0" spc="-15" dirty="0">
                <a:latin typeface="Arial Black"/>
                <a:cs typeface="Arial Black"/>
              </a:rPr>
              <a:t> </a:t>
            </a:r>
            <a:r>
              <a:rPr sz="4400" b="0" dirty="0">
                <a:latin typeface="Arial Black"/>
                <a:cs typeface="Arial Black"/>
              </a:rPr>
              <a:t>loop	</a:t>
            </a:r>
            <a:r>
              <a:rPr sz="4400" b="0" spc="-5" dirty="0">
                <a:latin typeface="Arial Black"/>
                <a:cs typeface="Arial Black"/>
              </a:rPr>
              <a:t>Script, </a:t>
            </a:r>
            <a:r>
              <a:rPr sz="4400" b="0" spc="10" dirty="0">
                <a:latin typeface="Arial Black"/>
                <a:cs typeface="Arial Black"/>
              </a:rPr>
              <a:t>do-while </a:t>
            </a:r>
            <a:r>
              <a:rPr sz="4400" b="0" spc="-5" dirty="0">
                <a:latin typeface="Arial Black"/>
                <a:cs typeface="Arial Black"/>
              </a:rPr>
              <a:t>Scripts</a:t>
            </a:r>
            <a:r>
              <a:rPr sz="4400" b="0" spc="-130" dirty="0">
                <a:latin typeface="Arial Black"/>
                <a:cs typeface="Arial Black"/>
              </a:rPr>
              <a:t> </a:t>
            </a:r>
            <a:r>
              <a:rPr sz="4400" b="0" dirty="0">
                <a:latin typeface="Arial Black"/>
                <a:cs typeface="Arial Black"/>
              </a:rPr>
              <a:t>with</a:t>
            </a:r>
            <a:endParaRPr sz="4400">
              <a:latin typeface="Arial Black"/>
              <a:cs typeface="Arial Black"/>
            </a:endParaRPr>
          </a:p>
          <a:p>
            <a:pPr marR="6350" algn="r">
              <a:lnSpc>
                <a:spcPct val="100000"/>
              </a:lnSpc>
            </a:pPr>
            <a:r>
              <a:rPr sz="4400" b="0" spc="-5" dirty="0">
                <a:latin typeface="Arial Black"/>
                <a:cs typeface="Arial Black"/>
              </a:rPr>
              <a:t>P</a:t>
            </a:r>
            <a:r>
              <a:rPr sz="4400" b="0" spc="65" dirty="0">
                <a:latin typeface="Arial Black"/>
                <a:cs typeface="Arial Black"/>
              </a:rPr>
              <a:t>r</a:t>
            </a:r>
            <a:r>
              <a:rPr sz="4400" b="0" dirty="0">
                <a:latin typeface="Arial Black"/>
                <a:cs typeface="Arial Black"/>
              </a:rPr>
              <a:t>o</a:t>
            </a:r>
            <a:r>
              <a:rPr sz="4400" b="0" spc="80" dirty="0">
                <a:latin typeface="Arial Black"/>
                <a:cs typeface="Arial Black"/>
              </a:rPr>
              <a:t>g</a:t>
            </a:r>
            <a:r>
              <a:rPr sz="4400" b="0" spc="65" dirty="0">
                <a:latin typeface="Arial Black"/>
                <a:cs typeface="Arial Black"/>
              </a:rPr>
              <a:t>r</a:t>
            </a:r>
            <a:r>
              <a:rPr sz="4400" b="0" dirty="0">
                <a:latin typeface="Arial Black"/>
                <a:cs typeface="Arial Black"/>
              </a:rPr>
              <a:t>ams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023" y="1113104"/>
            <a:ext cx="9184005" cy="5170805"/>
          </a:xfrm>
          <a:custGeom>
            <a:avLst/>
            <a:gdLst/>
            <a:ahLst/>
            <a:cxnLst/>
            <a:rect l="l" t="t" r="r" b="b"/>
            <a:pathLst>
              <a:path w="9184005" h="5170805">
                <a:moveTo>
                  <a:pt x="9183624" y="0"/>
                </a:moveTo>
                <a:lnTo>
                  <a:pt x="0" y="0"/>
                </a:lnTo>
                <a:lnTo>
                  <a:pt x="0" y="5170678"/>
                </a:lnTo>
                <a:lnTo>
                  <a:pt x="9183624" y="5170678"/>
                </a:lnTo>
                <a:lnTo>
                  <a:pt x="91836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7873" y="1118108"/>
            <a:ext cx="852551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503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#!/bin/sh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option="${1}"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case ${option}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endParaRPr sz="2400" dirty="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-f)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FILE="${2}"</a:t>
            </a: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"File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$FILE"</a:t>
            </a: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-d)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DIR="${2}"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"Dir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$DIR"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*)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echo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"`</a:t>
            </a:r>
            <a:r>
              <a:rPr lang="en-IN" sz="2400" spc="-5" dirty="0" err="1">
                <a:latin typeface="Microsoft Sans Serif"/>
                <a:cs typeface="Microsoft Sans Serif"/>
              </a:rPr>
              <a:t>basename</a:t>
            </a:r>
            <a:r>
              <a:rPr lang="en-IN"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${0}`:usage: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[-f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file]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|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[-d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directory]"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spc="-10" dirty="0">
                <a:latin typeface="Microsoft Sans Serif"/>
                <a:cs typeface="Microsoft Sans Serif"/>
              </a:rPr>
              <a:t>exit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#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Command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status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esac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765" y="183006"/>
            <a:ext cx="10508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Microsoft Sans Serif"/>
                <a:cs typeface="Microsoft Sans Serif"/>
              </a:rPr>
              <a:t>A</a:t>
            </a:r>
            <a:r>
              <a:rPr sz="2800" b="0" spc="-13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good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use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for</a:t>
            </a:r>
            <a:r>
              <a:rPr sz="2800" b="0" spc="4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case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statement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is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the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evaluation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dirty="0">
                <a:latin typeface="Microsoft Sans Serif"/>
                <a:cs typeface="Microsoft Sans Serif"/>
              </a:rPr>
              <a:t>of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command</a:t>
            </a:r>
            <a:r>
              <a:rPr sz="2800" b="0" spc="5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line </a:t>
            </a:r>
            <a:r>
              <a:rPr sz="2800" b="0" spc="-730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arguments</a:t>
            </a:r>
            <a:r>
              <a:rPr sz="2800" b="0" spc="4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as</a:t>
            </a:r>
            <a:r>
              <a:rPr sz="2800" b="0" spc="25" dirty="0">
                <a:latin typeface="Microsoft Sans Serif"/>
                <a:cs typeface="Microsoft Sans Serif"/>
              </a:rPr>
              <a:t> </a:t>
            </a:r>
            <a:r>
              <a:rPr sz="2800" b="0" spc="-10" dirty="0">
                <a:latin typeface="Microsoft Sans Serif"/>
                <a:cs typeface="Microsoft Sans Serif"/>
              </a:rPr>
              <a:t>follows</a:t>
            </a:r>
            <a:r>
              <a:rPr sz="2800" b="0" spc="35" dirty="0">
                <a:latin typeface="Microsoft Sans Serif"/>
                <a:cs typeface="Microsoft Sans Serif"/>
              </a:rPr>
              <a:t> </a:t>
            </a:r>
            <a:r>
              <a:rPr sz="2800" b="0" spc="-5" dirty="0">
                <a:latin typeface="Microsoft Sans Serif"/>
                <a:cs typeface="Microsoft Sans Serif"/>
              </a:rPr>
              <a:t>−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8" y="454151"/>
            <a:ext cx="9858757" cy="3840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5005" y="1216545"/>
            <a:ext cx="9084945" cy="4432300"/>
          </a:xfrm>
          <a:custGeom>
            <a:avLst/>
            <a:gdLst/>
            <a:ahLst/>
            <a:cxnLst/>
            <a:rect l="l" t="t" r="r" b="b"/>
            <a:pathLst>
              <a:path w="9084945" h="4432300">
                <a:moveTo>
                  <a:pt x="9084564" y="0"/>
                </a:moveTo>
                <a:lnTo>
                  <a:pt x="0" y="0"/>
                </a:lnTo>
                <a:lnTo>
                  <a:pt x="0" y="4432046"/>
                </a:lnTo>
                <a:lnTo>
                  <a:pt x="9084564" y="4432046"/>
                </a:lnTo>
                <a:lnTo>
                  <a:pt x="90845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779" y="1213484"/>
            <a:ext cx="7934959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$./test.sh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test.sh: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usage: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[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-f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filename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]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|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[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-d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directory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./test.sh</a:t>
            </a:r>
            <a:r>
              <a:rPr sz="3200" dirty="0">
                <a:latin typeface="Microsoft Sans Serif"/>
                <a:cs typeface="Microsoft Sans Serif"/>
              </a:rPr>
              <a:t> -f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</a:t>
            </a: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vi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test.sh</a:t>
            </a:r>
          </a:p>
          <a:p>
            <a:pPr marL="12700" marR="3853179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./test.sh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-f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File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name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index.htm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482282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Microsoft Sans Serif"/>
                <a:cs typeface="Microsoft Sans Serif"/>
              </a:rPr>
              <a:t>$ ./test.sh -d </a:t>
            </a:r>
            <a:r>
              <a:rPr sz="3200" spc="-10" dirty="0">
                <a:latin typeface="Microsoft Sans Serif"/>
                <a:cs typeface="Microsoft Sans Serif"/>
              </a:rPr>
              <a:t>unix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Dir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name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unix</a:t>
            </a: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Microsoft Sans Serif"/>
                <a:cs typeface="Microsoft Sans Serif"/>
              </a:rPr>
              <a:t>$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111275"/>
            <a:ext cx="8067675" cy="19558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2900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5" dirty="0">
                <a:latin typeface="Arial"/>
                <a:cs typeface="Arial"/>
              </a:rPr>
              <a:t>For loop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Script,</a:t>
            </a:r>
            <a:endParaRPr sz="40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795"/>
              </a:spcBef>
              <a:buClr>
                <a:srgbClr val="D16248"/>
              </a:buClr>
              <a:buSzPct val="67500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4000" b="1" spc="-5" dirty="0">
                <a:latin typeface="Arial"/>
                <a:cs typeface="Arial"/>
              </a:rPr>
              <a:t>do-while Scripts with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Programs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070" y="373379"/>
            <a:ext cx="4917949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664" y="421335"/>
            <a:ext cx="11256010" cy="398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Most </a:t>
            </a:r>
            <a:r>
              <a:rPr sz="3200" b="1" spc="-10" dirty="0">
                <a:latin typeface="Arial"/>
                <a:cs typeface="Arial"/>
              </a:rPr>
              <a:t>languages </a:t>
            </a:r>
            <a:r>
              <a:rPr sz="3200" b="1" dirty="0">
                <a:latin typeface="Arial"/>
                <a:cs typeface="Arial"/>
              </a:rPr>
              <a:t>have the </a:t>
            </a:r>
            <a:r>
              <a:rPr sz="3200" b="1" spc="-5" dirty="0">
                <a:latin typeface="Arial"/>
                <a:cs typeface="Arial"/>
              </a:rPr>
              <a:t>concept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loops: </a:t>
            </a:r>
            <a:r>
              <a:rPr sz="3200" b="1" spc="-10" dirty="0">
                <a:latin typeface="Arial"/>
                <a:cs typeface="Arial"/>
              </a:rPr>
              <a:t>If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want </a:t>
            </a:r>
            <a:r>
              <a:rPr sz="3200" b="1" spc="-15" dirty="0">
                <a:latin typeface="Arial"/>
                <a:cs typeface="Arial"/>
              </a:rPr>
              <a:t>to  </a:t>
            </a:r>
            <a:r>
              <a:rPr sz="3200" b="1" dirty="0">
                <a:latin typeface="Arial"/>
                <a:cs typeface="Arial"/>
              </a:rPr>
              <a:t>repeat a </a:t>
            </a:r>
            <a:r>
              <a:rPr sz="3200" b="1" spc="-5" dirty="0">
                <a:latin typeface="Arial"/>
                <a:cs typeface="Arial"/>
              </a:rPr>
              <a:t>task twenty times, we don't want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have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type  in the </a:t>
            </a:r>
            <a:r>
              <a:rPr sz="3200" b="1" dirty="0">
                <a:latin typeface="Arial"/>
                <a:cs typeface="Arial"/>
              </a:rPr>
              <a:t>code </a:t>
            </a:r>
            <a:r>
              <a:rPr sz="3200" b="1" spc="-5" dirty="0">
                <a:latin typeface="Arial"/>
                <a:cs typeface="Arial"/>
              </a:rPr>
              <a:t>twenty times, with </a:t>
            </a:r>
            <a:r>
              <a:rPr sz="3200" b="1" dirty="0">
                <a:latin typeface="Arial"/>
                <a:cs typeface="Arial"/>
              </a:rPr>
              <a:t>maybe a </a:t>
            </a:r>
            <a:r>
              <a:rPr sz="3200" b="1" spc="-5" dirty="0">
                <a:latin typeface="Arial"/>
                <a:cs typeface="Arial"/>
              </a:rPr>
              <a:t>slight change  each time. </a:t>
            </a:r>
            <a:r>
              <a:rPr sz="3200" b="1" dirty="0">
                <a:latin typeface="Arial"/>
                <a:cs typeface="Arial"/>
              </a:rPr>
              <a:t>As a </a:t>
            </a:r>
            <a:r>
              <a:rPr sz="3200" b="1" spc="-5" dirty="0">
                <a:latin typeface="Arial"/>
                <a:cs typeface="Arial"/>
              </a:rPr>
              <a:t>result,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have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loops 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in the Bourne </a:t>
            </a:r>
            <a:r>
              <a:rPr sz="3200" b="1" spc="-5" dirty="0">
                <a:solidFill>
                  <a:srgbClr val="006FC0"/>
                </a:solidFill>
                <a:latin typeface="Arial"/>
                <a:cs typeface="Arial"/>
              </a:rPr>
              <a:t>shell  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for and while. </a:t>
            </a:r>
            <a:r>
              <a:rPr sz="3200" b="1" spc="-5" dirty="0">
                <a:latin typeface="Arial"/>
                <a:cs typeface="Arial"/>
              </a:rPr>
              <a:t>This is somewhat </a:t>
            </a:r>
            <a:r>
              <a:rPr sz="3200" b="1" dirty="0">
                <a:latin typeface="Arial"/>
                <a:cs typeface="Arial"/>
              </a:rPr>
              <a:t>fewer </a:t>
            </a:r>
            <a:r>
              <a:rPr sz="3200" b="1" spc="-5" dirty="0">
                <a:latin typeface="Arial"/>
                <a:cs typeface="Arial"/>
              </a:rPr>
              <a:t>features </a:t>
            </a:r>
            <a:r>
              <a:rPr sz="3200" b="1" dirty="0">
                <a:latin typeface="Arial"/>
                <a:cs typeface="Arial"/>
              </a:rPr>
              <a:t>than </a:t>
            </a:r>
            <a:r>
              <a:rPr sz="3200" b="1" spc="-5" dirty="0">
                <a:latin typeface="Arial"/>
                <a:cs typeface="Arial"/>
              </a:rPr>
              <a:t>other  languages, but nobody claimed that shell programming  </a:t>
            </a:r>
            <a:r>
              <a:rPr sz="3200" b="1" dirty="0">
                <a:latin typeface="Arial"/>
                <a:cs typeface="Arial"/>
              </a:rPr>
              <a:t>has the power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14"/>
              </a:spcBef>
            </a:pPr>
            <a:r>
              <a:rPr sz="3200" b="1" spc="-80" dirty="0">
                <a:latin typeface="Arial"/>
                <a:cs typeface="Arial"/>
              </a:rPr>
              <a:t>You </a:t>
            </a:r>
            <a:r>
              <a:rPr sz="3200" b="1" spc="-5" dirty="0">
                <a:latin typeface="Arial"/>
                <a:cs typeface="Arial"/>
              </a:rPr>
              <a:t>may </a:t>
            </a:r>
            <a:r>
              <a:rPr sz="3200" b="1" dirty="0">
                <a:latin typeface="Arial"/>
                <a:cs typeface="Arial"/>
              </a:rPr>
              <a:t>use </a:t>
            </a:r>
            <a:r>
              <a:rPr sz="3200" b="1" spc="-5" dirty="0">
                <a:latin typeface="Arial"/>
                <a:cs typeface="Arial"/>
              </a:rPr>
              <a:t>different </a:t>
            </a:r>
            <a:r>
              <a:rPr sz="3200" b="1" dirty="0">
                <a:latin typeface="Arial"/>
                <a:cs typeface="Arial"/>
              </a:rPr>
              <a:t>loops </a:t>
            </a:r>
            <a:r>
              <a:rPr sz="3200" b="1" spc="-5" dirty="0">
                <a:latin typeface="Arial"/>
                <a:cs typeface="Arial"/>
              </a:rPr>
              <a:t>based on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situation.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777" y="227736"/>
            <a:ext cx="11310620" cy="52285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b="1" spc="-5" dirty="0">
                <a:latin typeface="Arial"/>
                <a:cs typeface="Arial"/>
              </a:rPr>
              <a:t>They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#1) 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Linux For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loop</a:t>
            </a:r>
            <a:r>
              <a:rPr sz="2800" b="1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Example: </a:t>
            </a:r>
            <a:r>
              <a:rPr sz="2800" b="1" spc="-5" dirty="0">
                <a:latin typeface="Arial"/>
                <a:cs typeface="Arial"/>
              </a:rPr>
              <a:t>This program </a:t>
            </a:r>
            <a:r>
              <a:rPr sz="2800" b="1" dirty="0">
                <a:latin typeface="Arial"/>
                <a:cs typeface="Arial"/>
              </a:rPr>
              <a:t>will </a:t>
            </a:r>
            <a:r>
              <a:rPr sz="2800" b="1" spc="-5" dirty="0">
                <a:latin typeface="Arial"/>
                <a:cs typeface="Arial"/>
              </a:rPr>
              <a:t>add </a:t>
            </a:r>
            <a:r>
              <a:rPr sz="2800" b="1" dirty="0">
                <a:latin typeface="Arial"/>
                <a:cs typeface="Arial"/>
              </a:rPr>
              <a:t>1+2+3+4+5 and the </a:t>
            </a:r>
            <a:r>
              <a:rPr sz="2800" b="1" spc="-5" dirty="0">
                <a:latin typeface="Arial"/>
                <a:cs typeface="Arial"/>
              </a:rPr>
              <a:t>result will </a:t>
            </a:r>
            <a:r>
              <a:rPr sz="2800" b="1" spc="-15" dirty="0">
                <a:latin typeface="Arial"/>
                <a:cs typeface="Arial"/>
              </a:rPr>
              <a:t>be  </a:t>
            </a:r>
            <a:r>
              <a:rPr sz="2800" b="1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  <a:p>
            <a:pPr marL="111760" marR="8721090" indent="-99060">
              <a:lnSpc>
                <a:spcPct val="1118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for i in 1 2 3 4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5  </a:t>
            </a:r>
            <a:r>
              <a:rPr sz="2800" b="1" spc="-1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111760" marR="7530465">
              <a:lnSpc>
                <a:spcPct val="1119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sum=`expr $sum + </a:t>
            </a:r>
            <a:r>
              <a:rPr sz="2800" b="1" dirty="0">
                <a:latin typeface="Arial"/>
                <a:cs typeface="Arial"/>
              </a:rPr>
              <a:t>$i`  </a:t>
            </a:r>
            <a:r>
              <a:rPr sz="2800" b="1" spc="-15" dirty="0"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400"/>
              </a:spcBef>
            </a:pPr>
            <a:r>
              <a:rPr sz="2800" b="1" spc="-5" dirty="0">
                <a:latin typeface="Arial"/>
                <a:cs typeface="Arial"/>
              </a:rPr>
              <a:t>echo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$sum</a:t>
            </a:r>
            <a:endParaRPr sz="2800">
              <a:latin typeface="Arial"/>
              <a:cs typeface="Arial"/>
            </a:endParaRPr>
          </a:p>
          <a:p>
            <a:pPr marL="12700" marR="133985">
              <a:lnSpc>
                <a:spcPct val="111800"/>
              </a:lnSpc>
              <a:spcBef>
                <a:spcPts val="10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b="1" spc="-10" dirty="0">
                <a:latin typeface="Arial"/>
                <a:cs typeface="Arial"/>
              </a:rPr>
              <a:t>loops </a:t>
            </a:r>
            <a:r>
              <a:rPr sz="2800" b="1" dirty="0">
                <a:latin typeface="Arial"/>
                <a:cs typeface="Arial"/>
              </a:rPr>
              <a:t>iterate </a:t>
            </a:r>
            <a:r>
              <a:rPr sz="2800" b="1" spc="-5" dirty="0">
                <a:latin typeface="Arial"/>
                <a:cs typeface="Arial"/>
              </a:rPr>
              <a:t>through a </a:t>
            </a:r>
            <a:r>
              <a:rPr sz="2800" b="1" dirty="0">
                <a:latin typeface="Arial"/>
                <a:cs typeface="Arial"/>
              </a:rPr>
              <a:t>set </a:t>
            </a:r>
            <a:r>
              <a:rPr sz="2800" b="1" spc="-5" dirty="0">
                <a:latin typeface="Arial"/>
                <a:cs typeface="Arial"/>
              </a:rPr>
              <a:t>of values until the list is exhausted:  </a:t>
            </a:r>
            <a:r>
              <a:rPr sz="2800" b="1" spc="-30" dirty="0">
                <a:latin typeface="Arial"/>
                <a:cs typeface="Arial"/>
              </a:rPr>
              <a:t>for.sh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3331590"/>
            <a:ext cx="112541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34085" algn="l"/>
                <a:tab pos="2281555" algn="l"/>
                <a:tab pos="3157855" algn="l"/>
                <a:tab pos="6514465" algn="l"/>
                <a:tab pos="8246109" algn="l"/>
                <a:tab pos="10497185" algn="l"/>
              </a:tabLst>
            </a:pPr>
            <a:r>
              <a:rPr sz="3200" b="1" spc="-5" dirty="0">
                <a:latin typeface="Arial"/>
                <a:cs typeface="Arial"/>
              </a:rPr>
              <a:t>Fo</a:t>
            </a:r>
            <a:r>
              <a:rPr sz="3200" b="1" dirty="0">
                <a:latin typeface="Arial"/>
                <a:cs typeface="Arial"/>
              </a:rPr>
              <a:t>r	l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ps	are	entr</a:t>
            </a:r>
            <a:r>
              <a:rPr sz="3200" b="1" spc="-10" dirty="0">
                <a:latin typeface="Arial"/>
                <a:cs typeface="Arial"/>
              </a:rPr>
              <a:t>y</a:t>
            </a:r>
            <a:r>
              <a:rPr sz="3200" b="1" spc="-15" dirty="0">
                <a:latin typeface="Arial"/>
                <a:cs typeface="Arial"/>
              </a:rPr>
              <a:t>-</a:t>
            </a:r>
            <a:r>
              <a:rPr sz="3200" b="1" dirty="0">
                <a:latin typeface="Arial"/>
                <a:cs typeface="Arial"/>
              </a:rPr>
              <a:t>co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trol</a:t>
            </a:r>
            <a:r>
              <a:rPr sz="3200" b="1" spc="-2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ed	lo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pi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g	s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ructur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	th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  </a:t>
            </a:r>
            <a:r>
              <a:rPr sz="3200" b="1" spc="-5" dirty="0">
                <a:latin typeface="Arial"/>
                <a:cs typeface="Arial"/>
              </a:rPr>
              <a:t>check </a:t>
            </a:r>
            <a:r>
              <a:rPr sz="3200" b="1" dirty="0">
                <a:latin typeface="Arial"/>
                <a:cs typeface="Arial"/>
              </a:rPr>
              <a:t>the condition before </a:t>
            </a:r>
            <a:r>
              <a:rPr sz="3200" b="1" spc="-5" dirty="0">
                <a:latin typeface="Arial"/>
                <a:cs typeface="Arial"/>
              </a:rPr>
              <a:t>entering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loop.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81" y="567308"/>
            <a:ext cx="6911975" cy="246253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#!/bin/sh</a:t>
            </a:r>
            <a:endParaRPr sz="3200">
              <a:latin typeface="Arial"/>
              <a:cs typeface="Arial"/>
            </a:endParaRPr>
          </a:p>
          <a:p>
            <a:pPr marL="81915" marR="402526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i in 1 2 3 4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  </a:t>
            </a:r>
            <a:r>
              <a:rPr sz="3200" spc="-10" dirty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81915" marR="1503680" indent="22542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echo </a:t>
            </a:r>
            <a:r>
              <a:rPr sz="3200" spc="-5" dirty="0">
                <a:latin typeface="Arial"/>
                <a:cs typeface="Arial"/>
              </a:rPr>
              <a:t>"Looping ... number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$i"  </a:t>
            </a:r>
            <a:r>
              <a:rPr sz="3200" spc="-10" dirty="0">
                <a:latin typeface="Arial"/>
                <a:cs typeface="Arial"/>
              </a:rPr>
              <a:t>done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01" y="3898519"/>
            <a:ext cx="1131252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iteration variable </a:t>
            </a:r>
            <a:r>
              <a:rPr sz="3200" b="1" spc="-10" dirty="0">
                <a:latin typeface="Arial"/>
                <a:cs typeface="Arial"/>
              </a:rPr>
              <a:t>accesses each </a:t>
            </a:r>
            <a:r>
              <a:rPr sz="3200" b="1" spc="-5" dirty="0">
                <a:latin typeface="Arial"/>
                <a:cs typeface="Arial"/>
              </a:rPr>
              <a:t>element of the </a:t>
            </a:r>
            <a:r>
              <a:rPr sz="3200" b="1" spc="-10" dirty="0">
                <a:latin typeface="Arial"/>
                <a:cs typeface="Arial"/>
              </a:rPr>
              <a:t>set </a:t>
            </a:r>
            <a:r>
              <a:rPr sz="3200" b="1" spc="-5" dirty="0">
                <a:latin typeface="Arial"/>
                <a:cs typeface="Arial"/>
              </a:rPr>
              <a:t>of  values one </a:t>
            </a:r>
            <a:r>
              <a:rPr sz="3200" b="1" spc="-10" dirty="0">
                <a:latin typeface="Arial"/>
                <a:cs typeface="Arial"/>
              </a:rPr>
              <a:t>by </a:t>
            </a:r>
            <a:r>
              <a:rPr sz="3200" b="1" spc="-5" dirty="0">
                <a:latin typeface="Arial"/>
                <a:cs typeface="Arial"/>
              </a:rPr>
              <a:t>one </a:t>
            </a:r>
            <a:r>
              <a:rPr sz="3200" b="1" spc="-10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performs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task specified </a:t>
            </a:r>
            <a:r>
              <a:rPr sz="3200" b="1" dirty="0">
                <a:latin typeface="Arial"/>
                <a:cs typeface="Arial"/>
              </a:rPr>
              <a:t>within  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loop.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8424" y="344392"/>
            <a:ext cx="1839475" cy="431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018" y="1037971"/>
            <a:ext cx="9999345" cy="2679065"/>
          </a:xfrm>
          <a:prstGeom prst="rect">
            <a:avLst/>
          </a:prstGeom>
          <a:solidFill>
            <a:srgbClr val="0D0E11"/>
          </a:solidFill>
        </p:spPr>
        <p:txBody>
          <a:bodyPr vert="horz" wrap="square" lIns="0" tIns="52069" rIns="0" bIns="0" rtlCol="0">
            <a:spAutoFit/>
          </a:bodyPr>
          <a:lstStyle/>
          <a:p>
            <a:pPr marR="2567305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iteration_variable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{set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space separated values}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73" y="3613530"/>
            <a:ext cx="1054671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99515" algn="l"/>
                <a:tab pos="1911350" algn="l"/>
                <a:tab pos="5556250" algn="l"/>
              </a:tabLst>
            </a:pPr>
            <a:r>
              <a:rPr sz="3200" b="1" dirty="0">
                <a:latin typeface="Arial"/>
                <a:cs typeface="Arial"/>
              </a:rPr>
              <a:t>Here,	</a:t>
            </a:r>
            <a:r>
              <a:rPr sz="3200" b="1" spc="-5" dirty="0">
                <a:latin typeface="Arial"/>
                <a:cs typeface="Arial"/>
              </a:rPr>
              <a:t>for	loop</a:t>
            </a:r>
            <a:r>
              <a:rPr sz="3200" b="1" spc="4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access</a:t>
            </a:r>
            <a:r>
              <a:rPr sz="3200" b="1" spc="4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each	numeric </a:t>
            </a:r>
            <a:r>
              <a:rPr sz="3200" b="1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and prints  </a:t>
            </a:r>
            <a:r>
              <a:rPr sz="3200" b="1" dirty="0">
                <a:latin typeface="Arial"/>
                <a:cs typeface="Arial"/>
              </a:rPr>
              <a:t>in different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65" y="1151889"/>
            <a:ext cx="7594600" cy="21545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7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"/>
              </a:spcBef>
            </a:pPr>
            <a:r>
              <a:rPr sz="2800" dirty="0">
                <a:latin typeface="Arial"/>
                <a:cs typeface="Arial"/>
              </a:rPr>
              <a:t>#!/bin/bash</a:t>
            </a:r>
            <a:endParaRPr sz="2800">
              <a:latin typeface="Arial"/>
              <a:cs typeface="Arial"/>
            </a:endParaRPr>
          </a:p>
          <a:p>
            <a:pPr marL="81915" marR="415925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i in 1 2 3 4 5 6 7 8  </a:t>
            </a:r>
            <a:r>
              <a:rPr sz="280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echo "This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loop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$i";</a:t>
            </a:r>
            <a:endParaRPr sz="28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348995"/>
            <a:ext cx="2253996" cy="42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1" y="391647"/>
            <a:ext cx="5586983" cy="34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770" y="1041823"/>
            <a:ext cx="6727745" cy="1721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72" y="3121119"/>
            <a:ext cx="1807471" cy="426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6953" y="2989313"/>
            <a:ext cx="8129016" cy="3245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02" y="853516"/>
            <a:ext cx="1133157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>
                <a:solidFill>
                  <a:srgbClr val="006FC0"/>
                </a:solidFill>
              </a:rPr>
              <a:t>while </a:t>
            </a:r>
            <a:r>
              <a:rPr spc="-5" dirty="0"/>
              <a:t>loop enables </a:t>
            </a:r>
            <a:r>
              <a:rPr dirty="0"/>
              <a:t>you </a:t>
            </a:r>
            <a:r>
              <a:rPr spc="-5" dirty="0"/>
              <a:t>to execute </a:t>
            </a:r>
            <a:r>
              <a:rPr dirty="0"/>
              <a:t>a </a:t>
            </a:r>
            <a:r>
              <a:rPr spc="-5" dirty="0"/>
              <a:t>set of commands  repeatedly </a:t>
            </a:r>
            <a:r>
              <a:rPr spc="-10" dirty="0"/>
              <a:t>until </a:t>
            </a:r>
            <a:r>
              <a:rPr spc="-5" dirty="0"/>
              <a:t>some condition occurs. It </a:t>
            </a:r>
            <a:r>
              <a:rPr spc="-10" dirty="0"/>
              <a:t>is </a:t>
            </a:r>
            <a:r>
              <a:rPr spc="-5" dirty="0"/>
              <a:t>usually used  when you </a:t>
            </a:r>
            <a:r>
              <a:rPr spc="-10" dirty="0"/>
              <a:t>need to </a:t>
            </a:r>
            <a:r>
              <a:rPr spc="-5" dirty="0"/>
              <a:t>manipulate </a:t>
            </a:r>
            <a:r>
              <a:rPr dirty="0"/>
              <a:t>the </a:t>
            </a:r>
            <a:r>
              <a:rPr spc="-5" dirty="0"/>
              <a:t>value </a:t>
            </a:r>
            <a:r>
              <a:rPr spc="-10" dirty="0"/>
              <a:t>of </a:t>
            </a:r>
            <a:r>
              <a:rPr dirty="0"/>
              <a:t>a </a:t>
            </a:r>
            <a:r>
              <a:rPr spc="-5" dirty="0"/>
              <a:t>variable  </a:t>
            </a:r>
            <a:r>
              <a:rPr spc="-25" dirty="0"/>
              <a:t>repeatedly.</a:t>
            </a:r>
          </a:p>
        </p:txBody>
      </p:sp>
      <p:sp>
        <p:nvSpPr>
          <p:cNvPr id="3" name="object 3"/>
          <p:cNvSpPr/>
          <p:nvPr/>
        </p:nvSpPr>
        <p:spPr>
          <a:xfrm>
            <a:off x="434336" y="277368"/>
            <a:ext cx="3997455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32" y="3273552"/>
            <a:ext cx="1898911" cy="480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599" y="3959605"/>
            <a:ext cx="7234555" cy="14776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35" rIns="0" bIns="0" rtlCol="0">
            <a:spAutoFit/>
          </a:bodyPr>
          <a:lstStyle/>
          <a:p>
            <a:pPr marR="51079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command  </a:t>
            </a:r>
            <a:r>
              <a:rPr sz="2400" spc="-10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Statement(s) to be </a:t>
            </a:r>
            <a:r>
              <a:rPr sz="2400" spc="-5" dirty="0">
                <a:latin typeface="Arial"/>
                <a:cs typeface="Arial"/>
              </a:rPr>
              <a:t>executed </a:t>
            </a:r>
            <a:r>
              <a:rPr sz="2400" dirty="0">
                <a:latin typeface="Arial"/>
                <a:cs typeface="Arial"/>
              </a:rPr>
              <a:t>if the command 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083309"/>
            <a:ext cx="1131252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Sometimes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come </a:t>
            </a:r>
            <a:r>
              <a:rPr sz="3200" b="1" dirty="0">
                <a:latin typeface="Arial"/>
                <a:cs typeface="Arial"/>
              </a:rPr>
              <a:t>across </a:t>
            </a:r>
            <a:r>
              <a:rPr sz="3200" b="1" spc="-5" dirty="0">
                <a:latin typeface="Arial"/>
                <a:cs typeface="Arial"/>
              </a:rPr>
              <a:t>situations where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spc="-1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deal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and</a:t>
            </a:r>
            <a:r>
              <a:rPr sz="3200" b="1" spc="-5" dirty="0">
                <a:latin typeface="Arial"/>
                <a:cs typeface="Arial"/>
              </a:rPr>
              <a:t> differentiate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between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even</a:t>
            </a:r>
            <a:r>
              <a:rPr sz="3200" b="1" spc="-5" dirty="0">
                <a:latin typeface="Arial"/>
                <a:cs typeface="Arial"/>
              </a:rPr>
              <a:t> and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odd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numbers. This can be done with if-else in shell scripts if </a:t>
            </a:r>
            <a:r>
              <a:rPr sz="3200" b="1" dirty="0">
                <a:latin typeface="Arial"/>
                <a:cs typeface="Arial"/>
              </a:rPr>
              <a:t> we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help of the modulus </a:t>
            </a:r>
            <a:r>
              <a:rPr sz="3200" b="1" spc="-25" dirty="0">
                <a:latin typeface="Arial"/>
                <a:cs typeface="Arial"/>
              </a:rPr>
              <a:t>operator. </a:t>
            </a:r>
            <a:r>
              <a:rPr sz="3200" b="1" spc="-5" dirty="0">
                <a:latin typeface="Arial"/>
                <a:cs typeface="Arial"/>
              </a:rPr>
              <a:t>The modulus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 divides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number </a:t>
            </a:r>
            <a:r>
              <a:rPr sz="3200" b="1" dirty="0">
                <a:latin typeface="Arial"/>
                <a:cs typeface="Arial"/>
              </a:rPr>
              <a:t>with a </a:t>
            </a:r>
            <a:r>
              <a:rPr sz="3200" b="1" spc="-5" dirty="0">
                <a:latin typeface="Arial"/>
                <a:cs typeface="Arial"/>
              </a:rPr>
              <a:t>divisor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returns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remainder. </a:t>
            </a:r>
            <a:r>
              <a:rPr sz="3200" b="1" dirty="0">
                <a:latin typeface="Arial"/>
                <a:cs typeface="Arial"/>
              </a:rPr>
              <a:t>As we </a:t>
            </a:r>
            <a:r>
              <a:rPr sz="3200" b="1" spc="-10" dirty="0">
                <a:latin typeface="Arial"/>
                <a:cs typeface="Arial"/>
              </a:rPr>
              <a:t>know </a:t>
            </a: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10" dirty="0">
                <a:latin typeface="Arial"/>
                <a:cs typeface="Arial"/>
              </a:rPr>
              <a:t>even </a:t>
            </a:r>
            <a:r>
              <a:rPr sz="3200" b="1" spc="-5" dirty="0">
                <a:latin typeface="Arial"/>
                <a:cs typeface="Arial"/>
              </a:rPr>
              <a:t>numbers </a:t>
            </a:r>
            <a:r>
              <a:rPr sz="3200" b="1" dirty="0">
                <a:latin typeface="Arial"/>
                <a:cs typeface="Arial"/>
              </a:rPr>
              <a:t>are a multiple </a:t>
            </a:r>
            <a:r>
              <a:rPr sz="3200" b="1" spc="-15" dirty="0">
                <a:latin typeface="Arial"/>
                <a:cs typeface="Arial"/>
              </a:rPr>
              <a:t>of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2, </a:t>
            </a: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dirty="0">
                <a:latin typeface="Arial"/>
                <a:cs typeface="Arial"/>
              </a:rPr>
              <a:t>use the </a:t>
            </a:r>
            <a:r>
              <a:rPr sz="3200" b="1" spc="-5" dirty="0">
                <a:latin typeface="Arial"/>
                <a:cs typeface="Arial"/>
              </a:rPr>
              <a:t>following shell script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check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15" dirty="0">
                <a:latin typeface="Arial"/>
                <a:cs typeface="Arial"/>
              </a:rPr>
              <a:t>us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whether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even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odd.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364236"/>
            <a:ext cx="11205972" cy="3840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51" y="425907"/>
            <a:ext cx="11331575" cy="4030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Here </a:t>
            </a:r>
            <a:r>
              <a:rPr sz="3200" b="1" spc="-5" dirty="0">
                <a:latin typeface="Arial"/>
                <a:cs typeface="Arial"/>
              </a:rPr>
              <a:t>the Shell </a:t>
            </a:r>
            <a:r>
              <a:rPr sz="3200" b="1" dirty="0">
                <a:latin typeface="Arial"/>
                <a:cs typeface="Arial"/>
              </a:rPr>
              <a:t>command </a:t>
            </a:r>
            <a:r>
              <a:rPr sz="3200" b="1" spc="-5" dirty="0">
                <a:latin typeface="Arial"/>
                <a:cs typeface="Arial"/>
              </a:rPr>
              <a:t>is evaluated. If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resulting  value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true, </a:t>
            </a:r>
            <a:r>
              <a:rPr sz="3200" b="1" spc="-5" dirty="0">
                <a:latin typeface="Arial"/>
                <a:cs typeface="Arial"/>
              </a:rPr>
              <a:t>given statement(s)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executed. If the  command is </a:t>
            </a:r>
            <a:r>
              <a:rPr sz="3200" b="1" spc="-10" dirty="0">
                <a:latin typeface="Arial"/>
                <a:cs typeface="Arial"/>
              </a:rPr>
              <a:t>false </a:t>
            </a:r>
            <a:r>
              <a:rPr sz="3200" b="1" spc="-5" dirty="0">
                <a:latin typeface="Arial"/>
                <a:cs typeface="Arial"/>
              </a:rPr>
              <a:t>then </a:t>
            </a:r>
            <a:r>
              <a:rPr sz="3200" b="1" dirty="0">
                <a:latin typeface="Arial"/>
                <a:cs typeface="Arial"/>
              </a:rPr>
              <a:t>no </a:t>
            </a:r>
            <a:r>
              <a:rPr sz="3200" b="1" spc="-5" dirty="0">
                <a:latin typeface="Arial"/>
                <a:cs typeface="Arial"/>
              </a:rPr>
              <a:t>statement </a:t>
            </a:r>
            <a:r>
              <a:rPr sz="3200" b="1" dirty="0">
                <a:latin typeface="Arial"/>
                <a:cs typeface="Arial"/>
              </a:rPr>
              <a:t>will be </a:t>
            </a:r>
            <a:r>
              <a:rPr sz="3200" b="1" spc="-5" dirty="0">
                <a:latin typeface="Arial"/>
                <a:cs typeface="Arial"/>
              </a:rPr>
              <a:t>executed </a:t>
            </a:r>
            <a:r>
              <a:rPr sz="3200" b="1" dirty="0">
                <a:latin typeface="Arial"/>
                <a:cs typeface="Arial"/>
              </a:rPr>
              <a:t>and  the </a:t>
            </a:r>
            <a:r>
              <a:rPr sz="3200" b="1" spc="-5" dirty="0">
                <a:latin typeface="Arial"/>
                <a:cs typeface="Arial"/>
              </a:rPr>
              <a:t>program </a:t>
            </a:r>
            <a:r>
              <a:rPr sz="3200" b="1" dirty="0">
                <a:latin typeface="Arial"/>
                <a:cs typeface="Arial"/>
              </a:rPr>
              <a:t>will jump to the </a:t>
            </a:r>
            <a:r>
              <a:rPr sz="3200" b="1" spc="-5" dirty="0">
                <a:latin typeface="Arial"/>
                <a:cs typeface="Arial"/>
              </a:rPr>
              <a:t>next line after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done  statement.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395"/>
              </a:spcBef>
              <a:tabLst>
                <a:tab pos="1155700" algn="l"/>
                <a:tab pos="1732914" algn="l"/>
                <a:tab pos="2197735" algn="l"/>
                <a:tab pos="3725545" algn="l"/>
                <a:tab pos="5587365" algn="l"/>
                <a:tab pos="6572250" algn="l"/>
                <a:tab pos="7735570" algn="l"/>
                <a:tab pos="8582660" algn="l"/>
                <a:tab pos="9838690" algn="l"/>
                <a:tab pos="10932795" algn="l"/>
              </a:tabLst>
            </a:pPr>
            <a:r>
              <a:rPr sz="3200" b="1" dirty="0">
                <a:latin typeface="Arial"/>
                <a:cs typeface="Arial"/>
              </a:rPr>
              <a:t>Here	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s	a	simple	e</a:t>
            </a:r>
            <a:r>
              <a:rPr sz="3200" b="1" spc="-10" dirty="0">
                <a:latin typeface="Arial"/>
                <a:cs typeface="Arial"/>
              </a:rPr>
              <a:t>x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mple	that	us</a:t>
            </a:r>
            <a:r>
              <a:rPr sz="3200" b="1" spc="-3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	the	while	</a:t>
            </a:r>
            <a:r>
              <a:rPr sz="3200" b="1" spc="-2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p	to  </a:t>
            </a:r>
            <a:r>
              <a:rPr sz="3200" b="1" spc="-5" dirty="0">
                <a:latin typeface="Arial"/>
                <a:cs typeface="Arial"/>
              </a:rPr>
              <a:t>display </a:t>
            </a:r>
            <a:r>
              <a:rPr sz="3200" b="1" dirty="0">
                <a:latin typeface="Arial"/>
                <a:cs typeface="Arial"/>
              </a:rPr>
              <a:t>the numbers zero to </a:t>
            </a:r>
            <a:r>
              <a:rPr sz="3200" b="1" spc="-5" dirty="0">
                <a:latin typeface="Arial"/>
                <a:cs typeface="Arial"/>
              </a:rPr>
              <a:t>nine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−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293954"/>
            <a:ext cx="1831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Ex</a:t>
            </a:r>
            <a:r>
              <a:rPr spc="-20" dirty="0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mp</a:t>
            </a:r>
            <a:r>
              <a:rPr spc="-10" dirty="0">
                <a:solidFill>
                  <a:srgbClr val="C00000"/>
                </a:solidFill>
              </a:rPr>
              <a:t>le</a:t>
            </a:r>
            <a:r>
              <a:rPr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005" y="907161"/>
            <a:ext cx="4892675" cy="30162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080" rIns="0" bIns="0" rtlCol="0">
            <a:spAutoFit/>
          </a:bodyPr>
          <a:lstStyle/>
          <a:p>
            <a:pPr marR="353695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Arial"/>
                <a:cs typeface="Arial"/>
              </a:rPr>
              <a:t>#!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sh  </a:t>
            </a:r>
            <a:r>
              <a:rPr sz="2800" spc="-5" dirty="0">
                <a:latin typeface="Arial"/>
                <a:cs typeface="Arial"/>
              </a:rPr>
              <a:t>a=0</a:t>
            </a:r>
            <a:endParaRPr sz="2800">
              <a:latin typeface="Arial"/>
              <a:cs typeface="Arial"/>
            </a:endParaRPr>
          </a:p>
          <a:p>
            <a:pPr marR="22929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while [ $a -lt 10 ]  </a:t>
            </a:r>
            <a:r>
              <a:rPr sz="280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295275" marR="215455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echo </a:t>
            </a:r>
            <a:r>
              <a:rPr sz="2800" spc="-5" dirty="0">
                <a:latin typeface="Arial"/>
                <a:cs typeface="Arial"/>
              </a:rPr>
              <a:t>$a  </a:t>
            </a:r>
            <a:r>
              <a:rPr sz="2800" dirty="0">
                <a:latin typeface="Arial"/>
                <a:cs typeface="Arial"/>
              </a:rPr>
              <a:t>a=`expr </a:t>
            </a:r>
            <a:r>
              <a:rPr sz="2800" spc="-5" dirty="0">
                <a:latin typeface="Arial"/>
                <a:cs typeface="Arial"/>
              </a:rPr>
              <a:t>$a +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1`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6434" y="837438"/>
            <a:ext cx="438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Upon execution, you will receive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7615" y="1694814"/>
            <a:ext cx="2992755" cy="3693795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101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65" y="369773"/>
            <a:ext cx="1148842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Each time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loop </a:t>
            </a:r>
            <a:r>
              <a:rPr sz="3200" b="1" spc="-10" dirty="0">
                <a:latin typeface="Arial"/>
                <a:cs typeface="Arial"/>
              </a:rPr>
              <a:t>executes,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variable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is checked </a:t>
            </a:r>
            <a:r>
              <a:rPr sz="3200" b="1" spc="-15" dirty="0">
                <a:latin typeface="Arial"/>
                <a:cs typeface="Arial"/>
              </a:rPr>
              <a:t>to  </a:t>
            </a:r>
            <a:r>
              <a:rPr sz="3200" b="1" spc="-5" dirty="0">
                <a:latin typeface="Arial"/>
                <a:cs typeface="Arial"/>
              </a:rPr>
              <a:t>see whether </a:t>
            </a:r>
            <a:r>
              <a:rPr sz="3200" b="1" spc="-10" dirty="0">
                <a:latin typeface="Arial"/>
                <a:cs typeface="Arial"/>
              </a:rPr>
              <a:t>it </a:t>
            </a:r>
            <a:r>
              <a:rPr sz="3200" b="1" dirty="0">
                <a:latin typeface="Arial"/>
                <a:cs typeface="Arial"/>
              </a:rPr>
              <a:t>has a </a:t>
            </a:r>
            <a:r>
              <a:rPr sz="3200" b="1" spc="-5" dirty="0">
                <a:latin typeface="Arial"/>
                <a:cs typeface="Arial"/>
              </a:rPr>
              <a:t>value that is </a:t>
            </a:r>
            <a:r>
              <a:rPr sz="3200" b="1" spc="-10" dirty="0">
                <a:latin typeface="Arial"/>
                <a:cs typeface="Arial"/>
              </a:rPr>
              <a:t>less </a:t>
            </a:r>
            <a:r>
              <a:rPr sz="3200" b="1" spc="-5" dirty="0">
                <a:latin typeface="Arial"/>
                <a:cs typeface="Arial"/>
              </a:rPr>
              <a:t>than 10. If the value 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less </a:t>
            </a:r>
            <a:r>
              <a:rPr sz="3200" b="1" spc="-5" dirty="0">
                <a:latin typeface="Arial"/>
                <a:cs typeface="Arial"/>
              </a:rPr>
              <a:t>than 10, this test </a:t>
            </a:r>
            <a:r>
              <a:rPr sz="3200" b="1" spc="-10" dirty="0">
                <a:latin typeface="Arial"/>
                <a:cs typeface="Arial"/>
              </a:rPr>
              <a:t>condition </a:t>
            </a:r>
            <a:r>
              <a:rPr sz="3200" b="1" dirty="0">
                <a:latin typeface="Arial"/>
                <a:cs typeface="Arial"/>
              </a:rPr>
              <a:t>has </a:t>
            </a:r>
            <a:r>
              <a:rPr sz="3200" b="1" spc="-10" dirty="0">
                <a:latin typeface="Arial"/>
                <a:cs typeface="Arial"/>
              </a:rPr>
              <a:t>an </a:t>
            </a:r>
            <a:r>
              <a:rPr sz="3200" b="1" spc="-5" dirty="0">
                <a:latin typeface="Arial"/>
                <a:cs typeface="Arial"/>
              </a:rPr>
              <a:t>exit status</a:t>
            </a:r>
            <a:r>
              <a:rPr sz="3200" b="1" spc="45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0. In this </a:t>
            </a:r>
            <a:r>
              <a:rPr sz="3200" b="1" spc="-10" dirty="0">
                <a:latin typeface="Arial"/>
                <a:cs typeface="Arial"/>
              </a:rPr>
              <a:t>case,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current </a:t>
            </a:r>
            <a:r>
              <a:rPr sz="3200" b="1" spc="-10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displayed and later 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is incremented by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Here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simple example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loop nesting. Let's add another  countdown loop inside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loop </a:t>
            </a:r>
            <a:r>
              <a:rPr sz="3200" b="1" spc="-5" dirty="0">
                <a:latin typeface="Arial"/>
                <a:cs typeface="Arial"/>
              </a:rPr>
              <a:t>that </a:t>
            </a:r>
            <a:r>
              <a:rPr sz="3200" b="1" dirty="0">
                <a:latin typeface="Arial"/>
                <a:cs typeface="Arial"/>
              </a:rPr>
              <a:t>you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count </a:t>
            </a:r>
            <a:r>
              <a:rPr sz="3200" b="1" spc="-15" dirty="0">
                <a:latin typeface="Arial"/>
                <a:cs typeface="Arial"/>
              </a:rPr>
              <a:t>to  </a:t>
            </a:r>
            <a:r>
              <a:rPr sz="3200" b="1" dirty="0">
                <a:latin typeface="Arial"/>
                <a:cs typeface="Arial"/>
              </a:rPr>
              <a:t>nine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−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9529" y="457962"/>
            <a:ext cx="6567170" cy="5601970"/>
          </a:xfrm>
          <a:custGeom>
            <a:avLst/>
            <a:gdLst/>
            <a:ahLst/>
            <a:cxnLst/>
            <a:rect l="l" t="t" r="r" b="b"/>
            <a:pathLst>
              <a:path w="6567170" h="5601970">
                <a:moveTo>
                  <a:pt x="6567043" y="0"/>
                </a:moveTo>
                <a:lnTo>
                  <a:pt x="0" y="0"/>
                </a:lnTo>
                <a:lnTo>
                  <a:pt x="0" y="5601589"/>
                </a:lnTo>
                <a:lnTo>
                  <a:pt x="6567043" y="5601589"/>
                </a:lnTo>
                <a:lnTo>
                  <a:pt x="656704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" y="293954"/>
            <a:ext cx="1831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Ex</a:t>
            </a:r>
            <a:r>
              <a:rPr spc="-20" dirty="0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mp</a:t>
            </a:r>
            <a:r>
              <a:rPr spc="-10" dirty="0">
                <a:solidFill>
                  <a:srgbClr val="C00000"/>
                </a:solidFill>
              </a:rPr>
              <a:t>le</a:t>
            </a:r>
            <a:r>
              <a:rPr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9564" y="1317117"/>
            <a:ext cx="2186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# this 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loop1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038" y="463423"/>
            <a:ext cx="285940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5036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#!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sh  </a:t>
            </a:r>
            <a:r>
              <a:rPr sz="2800" spc="-5" dirty="0">
                <a:latin typeface="Arial"/>
                <a:cs typeface="Arial"/>
              </a:rPr>
              <a:t>a=0</a:t>
            </a:r>
            <a:endParaRPr sz="28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while [ "$a" -lt 10 ]  </a:t>
            </a:r>
            <a:r>
              <a:rPr sz="280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b="$a"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038" y="2597657"/>
            <a:ext cx="554609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>
              <a:lnSpc>
                <a:spcPct val="100000"/>
              </a:lnSpc>
              <a:spcBef>
                <a:spcPts val="95"/>
              </a:spcBef>
              <a:tabLst>
                <a:tab pos="3359785" algn="l"/>
              </a:tabLst>
            </a:pPr>
            <a:r>
              <a:rPr sz="2800" spc="-5" dirty="0">
                <a:latin typeface="Arial"/>
                <a:cs typeface="Arial"/>
              </a:rPr>
              <a:t>while [ "$b" -ge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	# this 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loop2  </a:t>
            </a:r>
            <a:r>
              <a:rPr sz="280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589280" marR="259905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echo -n </a:t>
            </a:r>
            <a:r>
              <a:rPr sz="2800" dirty="0">
                <a:latin typeface="Arial"/>
                <a:cs typeface="Arial"/>
              </a:rPr>
              <a:t>"$b </a:t>
            </a:r>
            <a:r>
              <a:rPr sz="2800" spc="-5" dirty="0">
                <a:latin typeface="Arial"/>
                <a:cs typeface="Arial"/>
              </a:rPr>
              <a:t>"  </a:t>
            </a:r>
            <a:r>
              <a:rPr sz="2800" dirty="0">
                <a:latin typeface="Arial"/>
                <a:cs typeface="Arial"/>
              </a:rPr>
              <a:t>b=`expr </a:t>
            </a:r>
            <a:r>
              <a:rPr sz="2800" spc="-5" dirty="0">
                <a:latin typeface="Arial"/>
                <a:cs typeface="Arial"/>
              </a:rPr>
              <a:t>$b -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1`</a:t>
            </a:r>
            <a:endParaRPr sz="2800">
              <a:latin typeface="Arial"/>
              <a:cs typeface="Arial"/>
            </a:endParaRPr>
          </a:p>
          <a:p>
            <a:pPr marL="295275" marR="444944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done  </a:t>
            </a:r>
            <a:r>
              <a:rPr sz="2800" spc="-5" dirty="0">
                <a:latin typeface="Arial"/>
                <a:cs typeface="Arial"/>
              </a:rPr>
              <a:t>echo</a:t>
            </a:r>
            <a:endParaRPr sz="2800">
              <a:latin typeface="Arial"/>
              <a:cs typeface="Arial"/>
            </a:endParaRPr>
          </a:p>
          <a:p>
            <a:pPr marR="2807970" indent="29527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a=`expr </a:t>
            </a:r>
            <a:r>
              <a:rPr sz="2800" spc="-5" dirty="0">
                <a:latin typeface="Arial"/>
                <a:cs typeface="Arial"/>
              </a:rPr>
              <a:t>$a +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1`  done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6" y="397586"/>
            <a:ext cx="1125410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This will produce </a:t>
            </a:r>
            <a:r>
              <a:rPr dirty="0"/>
              <a:t>the </a:t>
            </a:r>
            <a:r>
              <a:rPr spc="-5" dirty="0"/>
              <a:t>following result. It is important </a:t>
            </a:r>
            <a:r>
              <a:rPr spc="-15" dirty="0"/>
              <a:t>to  </a:t>
            </a:r>
            <a:r>
              <a:rPr spc="-5" dirty="0"/>
              <a:t>note </a:t>
            </a:r>
            <a:r>
              <a:rPr spc="-10" dirty="0"/>
              <a:t>how </a:t>
            </a:r>
            <a:r>
              <a:rPr spc="-5" dirty="0">
                <a:solidFill>
                  <a:srgbClr val="C00000"/>
                </a:solidFill>
              </a:rPr>
              <a:t>echo </a:t>
            </a:r>
            <a:r>
              <a:rPr dirty="0">
                <a:solidFill>
                  <a:srgbClr val="C00000"/>
                </a:solidFill>
              </a:rPr>
              <a:t>-n </a:t>
            </a:r>
            <a:r>
              <a:rPr dirty="0"/>
              <a:t>works </a:t>
            </a:r>
            <a:r>
              <a:rPr spc="-5" dirty="0"/>
              <a:t>here. </a:t>
            </a:r>
            <a:r>
              <a:rPr dirty="0"/>
              <a:t>Here </a:t>
            </a:r>
            <a:r>
              <a:rPr spc="-10" dirty="0">
                <a:solidFill>
                  <a:srgbClr val="C00000"/>
                </a:solidFill>
              </a:rPr>
              <a:t>-n </a:t>
            </a:r>
            <a:r>
              <a:rPr spc="-10" dirty="0"/>
              <a:t>option </a:t>
            </a:r>
            <a:r>
              <a:rPr dirty="0"/>
              <a:t>lets </a:t>
            </a:r>
            <a:r>
              <a:rPr spc="-5" dirty="0"/>
              <a:t>echo  avoid </a:t>
            </a:r>
            <a:r>
              <a:rPr dirty="0"/>
              <a:t>printing a new line</a:t>
            </a:r>
            <a:r>
              <a:rPr spc="-120" dirty="0"/>
              <a:t> </a:t>
            </a:r>
            <a:r>
              <a:rPr spc="-20" dirty="0"/>
              <a:t>character.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275" y="2308021"/>
            <a:ext cx="3479800" cy="3693795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1079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4 3 2 1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5 4 3 2 1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6 5 4 3 2 1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7 6 5 4 3 2 1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8 7 6 5 4 3 2 1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9 8 7 6 5 4 3 2 1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6" y="397586"/>
            <a:ext cx="4595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0825" algn="l"/>
                <a:tab pos="2465070" algn="l"/>
                <a:tab pos="3295650" algn="l"/>
              </a:tabLst>
            </a:pPr>
            <a:r>
              <a:rPr dirty="0"/>
              <a:t>Here	</a:t>
            </a:r>
            <a:r>
              <a:rPr spc="-5" dirty="0"/>
              <a:t>i</a:t>
            </a:r>
            <a:r>
              <a:rPr dirty="0"/>
              <a:t>s	a	s</a:t>
            </a:r>
            <a:r>
              <a:rPr spc="-10" dirty="0"/>
              <a:t>i</a:t>
            </a:r>
            <a:r>
              <a:rPr dirty="0"/>
              <a:t>mp</a:t>
            </a:r>
            <a:r>
              <a:rPr spc="-1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885570"/>
            <a:ext cx="459676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example of nested </a:t>
            </a:r>
            <a:r>
              <a:rPr sz="3200" b="1" spc="-10" dirty="0">
                <a:latin typeface="Arial"/>
                <a:cs typeface="Arial"/>
              </a:rPr>
              <a:t>for  </a:t>
            </a:r>
            <a:r>
              <a:rPr sz="3200" b="1" spc="-5" dirty="0">
                <a:latin typeface="Arial"/>
                <a:cs typeface="Arial"/>
              </a:rPr>
              <a:t>loop. This script breaks  </a:t>
            </a:r>
            <a:r>
              <a:rPr sz="3200" b="1" dirty="0">
                <a:latin typeface="Arial"/>
                <a:cs typeface="Arial"/>
              </a:rPr>
              <a:t>out of </a:t>
            </a:r>
            <a:r>
              <a:rPr sz="3200" b="1" spc="-5" dirty="0">
                <a:latin typeface="Arial"/>
                <a:cs typeface="Arial"/>
              </a:rPr>
              <a:t>both loops if  var1 equals </a:t>
            </a:r>
            <a:r>
              <a:rPr sz="3200" b="1" dirty="0">
                <a:latin typeface="Arial"/>
                <a:cs typeface="Arial"/>
              </a:rPr>
              <a:t>2 and </a:t>
            </a:r>
            <a:r>
              <a:rPr sz="3200" b="1" spc="-5" dirty="0">
                <a:latin typeface="Arial"/>
                <a:cs typeface="Arial"/>
              </a:rPr>
              <a:t>var2  equals </a:t>
            </a:r>
            <a:r>
              <a:rPr sz="3200" b="1" dirty="0">
                <a:latin typeface="Arial"/>
                <a:cs typeface="Arial"/>
              </a:rPr>
              <a:t>0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−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6391" y="497801"/>
            <a:ext cx="6021070" cy="560197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778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#!/bin/sh</a:t>
            </a:r>
            <a:endParaRPr sz="2800">
              <a:latin typeface="Arial"/>
              <a:cs typeface="Arial"/>
            </a:endParaRPr>
          </a:p>
          <a:p>
            <a:pPr marL="635" marR="354012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var1 in 1 2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  do</a:t>
            </a:r>
            <a:endParaRPr sz="2800">
              <a:latin typeface="Arial"/>
              <a:cs typeface="Arial"/>
            </a:endParaRPr>
          </a:p>
          <a:p>
            <a:pPr marL="295910" marR="35407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var2 in 0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  </a:t>
            </a:r>
            <a:r>
              <a:rPr sz="2800" dirty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590550" marR="6299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[ $var1 </a:t>
            </a:r>
            <a:r>
              <a:rPr sz="2800" spc="-5" dirty="0">
                <a:latin typeface="Arial"/>
                <a:cs typeface="Arial"/>
              </a:rPr>
              <a:t>-eq 2 -a </a:t>
            </a:r>
            <a:r>
              <a:rPr sz="2800" dirty="0">
                <a:latin typeface="Arial"/>
                <a:cs typeface="Arial"/>
              </a:rPr>
              <a:t>$var2 </a:t>
            </a:r>
            <a:r>
              <a:rPr sz="2800" spc="-5" dirty="0">
                <a:latin typeface="Arial"/>
                <a:cs typeface="Arial"/>
              </a:rPr>
              <a:t>-eq 0 </a:t>
            </a:r>
            <a:r>
              <a:rPr sz="2800" dirty="0">
                <a:latin typeface="Arial"/>
                <a:cs typeface="Arial"/>
              </a:rPr>
              <a:t>]  then</a:t>
            </a:r>
            <a:endParaRPr sz="2800">
              <a:latin typeface="Arial"/>
              <a:cs typeface="Arial"/>
            </a:endParaRPr>
          </a:p>
          <a:p>
            <a:pPr marL="590550" marR="3939540" indent="29527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break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88582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echo "$var1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$var2"</a:t>
            </a:r>
            <a:endParaRPr sz="2800">
              <a:latin typeface="Arial"/>
              <a:cs typeface="Arial"/>
            </a:endParaRPr>
          </a:p>
          <a:p>
            <a:pPr marL="295910" marR="4923790" indent="2940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fi  </a:t>
            </a:r>
            <a:r>
              <a:rPr sz="2800" dirty="0"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31265" algn="l"/>
                <a:tab pos="3417570" algn="l"/>
                <a:tab pos="4316730" algn="l"/>
                <a:tab pos="5153660" algn="l"/>
                <a:tab pos="6732270" algn="l"/>
                <a:tab pos="7520305" algn="l"/>
                <a:tab pos="9481820" algn="l"/>
                <a:tab pos="10879455" algn="l"/>
              </a:tabLst>
            </a:pPr>
            <a:r>
              <a:rPr dirty="0"/>
              <a:t>Up</a:t>
            </a:r>
            <a:r>
              <a:rPr spc="-20" dirty="0"/>
              <a:t>o</a:t>
            </a:r>
            <a:r>
              <a:rPr dirty="0"/>
              <a:t>n	</a:t>
            </a:r>
            <a:r>
              <a:rPr spc="-20" dirty="0"/>
              <a:t>e</a:t>
            </a:r>
            <a:r>
              <a:rPr dirty="0"/>
              <a:t>x</a:t>
            </a:r>
            <a:r>
              <a:rPr spc="-15" dirty="0"/>
              <a:t>e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t</a:t>
            </a:r>
            <a:r>
              <a:rPr spc="-20" dirty="0"/>
              <a:t>io</a:t>
            </a:r>
            <a:r>
              <a:rPr dirty="0"/>
              <a:t>n,	</a:t>
            </a:r>
            <a:r>
              <a:rPr spc="-20" dirty="0"/>
              <a:t>y</a:t>
            </a:r>
            <a:r>
              <a:rPr dirty="0"/>
              <a:t>ou	will	re</a:t>
            </a:r>
            <a:r>
              <a:rPr spc="-30" dirty="0"/>
              <a:t>c</a:t>
            </a:r>
            <a:r>
              <a:rPr dirty="0"/>
              <a:t>e</a:t>
            </a:r>
            <a:r>
              <a:rPr spc="-10" dirty="0"/>
              <a:t>i</a:t>
            </a:r>
            <a:r>
              <a:rPr dirty="0"/>
              <a:t>ve	</a:t>
            </a:r>
            <a:r>
              <a:rPr spc="-15" dirty="0"/>
              <a:t>t</a:t>
            </a:r>
            <a:r>
              <a:rPr spc="-20" dirty="0"/>
              <a:t>h</a:t>
            </a:r>
            <a:r>
              <a:rPr dirty="0"/>
              <a:t>e	</a:t>
            </a:r>
            <a:r>
              <a:rPr spc="-15" dirty="0"/>
              <a:t>f</a:t>
            </a:r>
            <a:r>
              <a:rPr dirty="0"/>
              <a:t>ol</a:t>
            </a:r>
            <a:r>
              <a:rPr spc="-10" dirty="0"/>
              <a:t>l</a:t>
            </a:r>
            <a:r>
              <a:rPr spc="-20" dirty="0"/>
              <a:t>o</a:t>
            </a:r>
            <a:r>
              <a:rPr dirty="0"/>
              <a:t>wi</a:t>
            </a:r>
            <a:r>
              <a:rPr spc="-20" dirty="0"/>
              <a:t>n</a:t>
            </a:r>
            <a:r>
              <a:rPr dirty="0"/>
              <a:t>g	r</a:t>
            </a:r>
            <a:r>
              <a:rPr spc="-20" dirty="0"/>
              <a:t>e</a:t>
            </a:r>
            <a:r>
              <a:rPr dirty="0"/>
              <a:t>s</a:t>
            </a:r>
            <a:r>
              <a:rPr spc="-10" dirty="0"/>
              <a:t>u</a:t>
            </a:r>
            <a:r>
              <a:rPr dirty="0"/>
              <a:t>lt.	</a:t>
            </a:r>
            <a:r>
              <a:rPr spc="-5" dirty="0"/>
              <a:t>In  </a:t>
            </a:r>
            <a:r>
              <a:rPr dirty="0"/>
              <a:t>the </a:t>
            </a:r>
            <a:r>
              <a:rPr spc="-10" dirty="0"/>
              <a:t>inner </a:t>
            </a:r>
            <a:r>
              <a:rPr dirty="0"/>
              <a:t>loop, you </a:t>
            </a:r>
            <a:r>
              <a:rPr spc="-10" dirty="0"/>
              <a:t>have </a:t>
            </a:r>
            <a:r>
              <a:rPr dirty="0"/>
              <a:t>a </a:t>
            </a:r>
            <a:r>
              <a:rPr spc="-5" dirty="0"/>
              <a:t>break command with</a:t>
            </a:r>
            <a:r>
              <a:rPr spc="819" dirty="0"/>
              <a:t> </a:t>
            </a:r>
            <a:r>
              <a:rPr spc="-5" dirty="0"/>
              <a:t>argument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 </a:t>
            </a:r>
            <a:r>
              <a:rPr dirty="0"/>
              <a:t>This </a:t>
            </a:r>
            <a:r>
              <a:rPr spc="-5" dirty="0"/>
              <a:t>indicates that if </a:t>
            </a:r>
            <a:r>
              <a:rPr dirty="0"/>
              <a:t>a </a:t>
            </a:r>
            <a:r>
              <a:rPr spc="-10" dirty="0"/>
              <a:t>condition </a:t>
            </a:r>
            <a:r>
              <a:rPr spc="-5" dirty="0"/>
              <a:t>is met you should  break out </a:t>
            </a:r>
            <a:r>
              <a:rPr dirty="0"/>
              <a:t>of </a:t>
            </a:r>
            <a:r>
              <a:rPr spc="-10" dirty="0"/>
              <a:t>the </a:t>
            </a:r>
            <a:r>
              <a:rPr spc="-5" dirty="0"/>
              <a:t>outer loop and ultimately </a:t>
            </a:r>
            <a:r>
              <a:rPr dirty="0"/>
              <a:t>from the </a:t>
            </a:r>
            <a:r>
              <a:rPr spc="-5" dirty="0"/>
              <a:t>inner  </a:t>
            </a:r>
            <a:r>
              <a:rPr dirty="0"/>
              <a:t>loop </a:t>
            </a:r>
            <a:r>
              <a:rPr spc="-5" dirty="0"/>
              <a:t>as</a:t>
            </a:r>
            <a:r>
              <a:rPr spc="-50" dirty="0"/>
              <a:t> </a:t>
            </a:r>
            <a:r>
              <a:rPr dirty="0"/>
              <a:t>well.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888" y="3137115"/>
            <a:ext cx="1057275" cy="73914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28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06623" y="3031217"/>
            <a:ext cx="6729983" cy="75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1129283"/>
            <a:ext cx="7000875" cy="34474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985" rIns="0" bIns="0" rtlCol="0">
            <a:spAutoFit/>
          </a:bodyPr>
          <a:lstStyle/>
          <a:p>
            <a:pPr marL="81915" marR="5166995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latin typeface="Microsoft Sans Serif"/>
                <a:cs typeface="Microsoft Sans Serif"/>
              </a:rPr>
              <a:t>#</a:t>
            </a:r>
            <a:r>
              <a:rPr sz="2800" dirty="0">
                <a:latin typeface="Microsoft Sans Serif"/>
                <a:cs typeface="Microsoft Sans Serif"/>
              </a:rPr>
              <a:t>!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h  n=10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</a:t>
            </a:r>
            <a:r>
              <a:rPr sz="2800" dirty="0">
                <a:latin typeface="Microsoft Sans Serif"/>
                <a:cs typeface="Microsoft Sans Serif"/>
              </a:rPr>
              <a:t> $((n%2))==0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then</a:t>
            </a:r>
            <a:endParaRPr sz="2800">
              <a:latin typeface="Microsoft Sans Serif"/>
              <a:cs typeface="Microsoft Sans Serif"/>
            </a:endParaRPr>
          </a:p>
          <a:p>
            <a:pPr marL="81915" marR="2339340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even."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odd."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fi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360" y="1545653"/>
            <a:ext cx="3859529" cy="492759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770"/>
              </a:lnSpc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number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1129283"/>
            <a:ext cx="7000875" cy="34474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985" rIns="0" bIns="0" rtlCol="0">
            <a:spAutoFit/>
          </a:bodyPr>
          <a:lstStyle/>
          <a:p>
            <a:pPr marL="81915" marR="5166995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latin typeface="Microsoft Sans Serif"/>
                <a:cs typeface="Microsoft Sans Serif"/>
              </a:rPr>
              <a:t>#</a:t>
            </a:r>
            <a:r>
              <a:rPr sz="2800" dirty="0">
                <a:latin typeface="Microsoft Sans Serif"/>
                <a:cs typeface="Microsoft Sans Serif"/>
              </a:rPr>
              <a:t>!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/</a:t>
            </a:r>
            <a:r>
              <a:rPr sz="2800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h  n=10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</a:t>
            </a:r>
            <a:r>
              <a:rPr sz="2800" dirty="0">
                <a:latin typeface="Microsoft Sans Serif"/>
                <a:cs typeface="Microsoft Sans Serif"/>
              </a:rPr>
              <a:t> $((n%2))==0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then</a:t>
            </a:r>
            <a:endParaRPr sz="2800">
              <a:latin typeface="Microsoft Sans Serif"/>
              <a:cs typeface="Microsoft Sans Serif"/>
            </a:endParaRPr>
          </a:p>
          <a:p>
            <a:pPr marL="81915" marR="2339340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even."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odd."</a:t>
            </a:r>
            <a:endParaRPr sz="280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fi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360" y="1545653"/>
            <a:ext cx="3859529" cy="492759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770"/>
              </a:lnSpc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number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083309"/>
            <a:ext cx="1131379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if-else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function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known</a:t>
            </a:r>
            <a:r>
              <a:rPr sz="3200" b="1" spc="3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3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its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versatility</a:t>
            </a:r>
            <a:r>
              <a:rPr sz="3200" b="1" spc="3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3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range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 applications. In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example, </a:t>
            </a:r>
            <a:r>
              <a:rPr sz="3200" b="1" dirty="0">
                <a:latin typeface="Arial"/>
                <a:cs typeface="Arial"/>
              </a:rPr>
              <a:t>we will use </a:t>
            </a:r>
            <a:r>
              <a:rPr sz="3200" b="1" spc="-5" dirty="0">
                <a:latin typeface="Arial"/>
                <a:cs typeface="Arial"/>
              </a:rPr>
              <a:t>if-else 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script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make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interface </a:t>
            </a:r>
            <a:r>
              <a:rPr sz="3200" b="1" dirty="0">
                <a:latin typeface="Arial"/>
                <a:cs typeface="Arial"/>
              </a:rPr>
              <a:t>for a </a:t>
            </a:r>
            <a:r>
              <a:rPr sz="3200" b="1" spc="-5" dirty="0">
                <a:latin typeface="Arial"/>
                <a:cs typeface="Arial"/>
              </a:rPr>
              <a:t>password </a:t>
            </a:r>
            <a:r>
              <a:rPr sz="3200" b="1" dirty="0">
                <a:latin typeface="Arial"/>
                <a:cs typeface="Arial"/>
              </a:rPr>
              <a:t>prompt.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We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ask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user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enter the password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store </a:t>
            </a:r>
            <a:r>
              <a:rPr sz="3200" b="1" spc="-5" dirty="0">
                <a:latin typeface="Arial"/>
                <a:cs typeface="Arial"/>
              </a:rPr>
              <a:t>it in 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-5" dirty="0">
                <a:latin typeface="Arial"/>
                <a:cs typeface="Arial"/>
              </a:rPr>
              <a:t>variable pass. If it matches the pre-defined password,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 is </a:t>
            </a:r>
            <a:r>
              <a:rPr sz="3200" b="1" spc="-145" dirty="0">
                <a:latin typeface="Arial"/>
                <a:cs typeface="Arial"/>
              </a:rPr>
              <a:t>„password‟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example,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user </a:t>
            </a:r>
            <a:r>
              <a:rPr sz="3200" b="1" dirty="0">
                <a:latin typeface="Arial"/>
                <a:cs typeface="Arial"/>
              </a:rPr>
              <a:t>will get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output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-“The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password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correct”.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Else,</a:t>
            </a:r>
            <a:r>
              <a:rPr sz="3200" b="1" spc="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script </a:t>
            </a:r>
            <a:r>
              <a:rPr sz="3200" b="1" dirty="0">
                <a:latin typeface="Arial"/>
                <a:cs typeface="Arial"/>
              </a:rPr>
              <a:t>will tell the </a:t>
            </a:r>
            <a:r>
              <a:rPr sz="3200" b="1" spc="-5" dirty="0">
                <a:latin typeface="Arial"/>
                <a:cs typeface="Arial"/>
              </a:rPr>
              <a:t>user that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password </a:t>
            </a:r>
            <a:r>
              <a:rPr sz="3200" b="1" dirty="0">
                <a:latin typeface="Arial"/>
                <a:cs typeface="Arial"/>
              </a:rPr>
              <a:t>was </a:t>
            </a:r>
            <a:r>
              <a:rPr sz="3200" b="1" spc="-5" dirty="0">
                <a:latin typeface="Arial"/>
                <a:cs typeface="Arial"/>
              </a:rPr>
              <a:t>incorrect </a:t>
            </a:r>
            <a:r>
              <a:rPr sz="3200" b="1" dirty="0">
                <a:latin typeface="Arial"/>
                <a:cs typeface="Arial"/>
              </a:rPr>
              <a:t> 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ask </a:t>
            </a:r>
            <a:r>
              <a:rPr sz="3200" b="1" dirty="0">
                <a:latin typeface="Arial"/>
                <a:cs typeface="Arial"/>
              </a:rPr>
              <a:t>them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again.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364236"/>
            <a:ext cx="9938004" cy="384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65" y="1082166"/>
            <a:ext cx="7594600" cy="38779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95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75"/>
              </a:spcBef>
            </a:pPr>
            <a:r>
              <a:rPr sz="2800" spc="-5" dirty="0">
                <a:latin typeface="Microsoft Sans Serif"/>
                <a:cs typeface="Microsoft Sans Serif"/>
              </a:rPr>
              <a:t>#!/bin/bash</a:t>
            </a:r>
            <a:endParaRPr sz="2800" dirty="0">
              <a:latin typeface="Microsoft Sans Serif"/>
              <a:cs typeface="Microsoft Sans Serif"/>
            </a:endParaRPr>
          </a:p>
          <a:p>
            <a:pPr marL="81915" marR="39052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"Enter</a:t>
            </a:r>
            <a:r>
              <a:rPr sz="2800" dirty="0">
                <a:latin typeface="Microsoft Sans Serif"/>
                <a:cs typeface="Microsoft Sans Serif"/>
              </a:rPr>
              <a:t> password"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read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</a:t>
            </a:r>
          </a:p>
          <a:p>
            <a:pPr marL="81915" marR="3894454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if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 </a:t>
            </a:r>
            <a:r>
              <a:rPr sz="2800" dirty="0">
                <a:latin typeface="Microsoft Sans Serif"/>
                <a:cs typeface="Microsoft Sans Serif"/>
              </a:rPr>
              <a:t>$pass</a:t>
            </a:r>
            <a:r>
              <a:rPr lang="en-US" sz="28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lang="en-US" sz="28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"password"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]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then</a:t>
            </a:r>
          </a:p>
          <a:p>
            <a:pPr marL="81915" marR="2300605" indent="19685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password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correct."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else</a:t>
            </a:r>
            <a:endParaRPr sz="2800" dirty="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"The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password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incorrect,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again."</a:t>
            </a:r>
            <a:endParaRPr sz="2800" dirty="0">
              <a:latin typeface="Microsoft Sans Serif"/>
              <a:cs typeface="Microsoft Sans Serif"/>
            </a:endParaRPr>
          </a:p>
          <a:p>
            <a:pPr marL="81915">
              <a:lnSpc>
                <a:spcPct val="100000"/>
              </a:lnSpc>
            </a:pPr>
            <a:r>
              <a:rPr sz="2800" spc="-10" dirty="0">
                <a:latin typeface="Microsoft Sans Serif"/>
                <a:cs typeface="Microsoft Sans Serif"/>
              </a:rPr>
              <a:t>fi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4604" y="1486153"/>
            <a:ext cx="3859529" cy="221615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3175" rIns="0" bIns="0" rtlCol="0">
            <a:spAutoFit/>
          </a:bodyPr>
          <a:lstStyle/>
          <a:p>
            <a:pPr marL="635" marR="916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root@ubuntu: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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#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bash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passw.sh</a:t>
            </a:r>
            <a:endParaRPr sz="2400">
              <a:latin typeface="Microsoft Sans Serif"/>
              <a:cs typeface="Microsoft Sans Serif"/>
            </a:endParaRPr>
          </a:p>
          <a:p>
            <a:pPr marL="635" marR="17341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Enter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</a:t>
            </a:r>
            <a:endParaRPr sz="2400">
              <a:latin typeface="Microsoft Sans Serif"/>
              <a:cs typeface="Microsoft Sans Serif"/>
            </a:endParaRPr>
          </a:p>
          <a:p>
            <a:pPr marL="6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password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correct.</a:t>
            </a:r>
            <a:endParaRPr sz="2400">
              <a:latin typeface="Microsoft Sans Serif"/>
              <a:cs typeface="Microsoft Sans Serif"/>
            </a:endParaRPr>
          </a:p>
          <a:p>
            <a:pPr marL="6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root@ubuntu:</a:t>
            </a:r>
            <a:r>
              <a:rPr sz="2400" spc="-5" dirty="0">
                <a:solidFill>
                  <a:srgbClr val="FFFFFF"/>
                </a:solidFill>
                <a:latin typeface="Symbol"/>
                <a:cs typeface="Symbol"/>
              </a:rPr>
              <a:t>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#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02" y="853516"/>
            <a:ext cx="11329035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basic </a:t>
            </a:r>
            <a:r>
              <a:rPr sz="3600" b="1" spc="-5" dirty="0">
                <a:latin typeface="Arial"/>
                <a:cs typeface="Arial"/>
              </a:rPr>
              <a:t>syntax of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case...esac </a:t>
            </a:r>
            <a:r>
              <a:rPr sz="3600" b="1" dirty="0">
                <a:latin typeface="Arial"/>
                <a:cs typeface="Arial"/>
              </a:rPr>
              <a:t>statement </a:t>
            </a:r>
            <a:r>
              <a:rPr sz="3600" b="1" spc="-5" dirty="0">
                <a:latin typeface="Arial"/>
                <a:cs typeface="Arial"/>
              </a:rPr>
              <a:t>is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give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expression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evaluate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execute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several </a:t>
            </a:r>
            <a:r>
              <a:rPr sz="3600" b="1" dirty="0">
                <a:latin typeface="Arial"/>
                <a:cs typeface="Arial"/>
              </a:rPr>
              <a:t>different </a:t>
            </a:r>
            <a:r>
              <a:rPr sz="3600" b="1" spc="-5" dirty="0">
                <a:latin typeface="Arial"/>
                <a:cs typeface="Arial"/>
              </a:rPr>
              <a:t>statements </a:t>
            </a:r>
            <a:r>
              <a:rPr sz="3600" b="1" dirty="0">
                <a:latin typeface="Arial"/>
                <a:cs typeface="Arial"/>
              </a:rPr>
              <a:t>based on the value </a:t>
            </a:r>
            <a:r>
              <a:rPr sz="3600" b="1" spc="5" dirty="0">
                <a:latin typeface="Arial"/>
                <a:cs typeface="Arial"/>
              </a:rPr>
              <a:t>of 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expression.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interpreter </a:t>
            </a:r>
            <a:r>
              <a:rPr sz="3600" b="1" spc="-5" dirty="0">
                <a:latin typeface="Arial"/>
                <a:cs typeface="Arial"/>
              </a:rPr>
              <a:t>checks </a:t>
            </a:r>
            <a:r>
              <a:rPr sz="3600" b="1" spc="-10" dirty="0">
                <a:latin typeface="Arial"/>
                <a:cs typeface="Arial"/>
              </a:rPr>
              <a:t>each </a:t>
            </a:r>
            <a:r>
              <a:rPr sz="3600" b="1" spc="-5" dirty="0">
                <a:latin typeface="Arial"/>
                <a:cs typeface="Arial"/>
              </a:rPr>
              <a:t>case against the value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expression </a:t>
            </a:r>
            <a:r>
              <a:rPr sz="3600" b="1" dirty="0">
                <a:latin typeface="Arial"/>
                <a:cs typeface="Arial"/>
              </a:rPr>
              <a:t>until </a:t>
            </a:r>
            <a:r>
              <a:rPr sz="3600" b="1" spc="-5" dirty="0">
                <a:latin typeface="Arial"/>
                <a:cs typeface="Arial"/>
              </a:rPr>
              <a:t>a match is </a:t>
            </a:r>
            <a:r>
              <a:rPr sz="3600" b="1" dirty="0">
                <a:latin typeface="Arial"/>
                <a:cs typeface="Arial"/>
              </a:rPr>
              <a:t>found. </a:t>
            </a:r>
            <a:r>
              <a:rPr sz="3600" b="1" spc="-5" dirty="0">
                <a:latin typeface="Arial"/>
                <a:cs typeface="Arial"/>
              </a:rPr>
              <a:t>If </a:t>
            </a:r>
            <a:r>
              <a:rPr sz="3600" b="1" dirty="0">
                <a:latin typeface="Arial"/>
                <a:cs typeface="Arial"/>
              </a:rPr>
              <a:t>nothing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matches,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default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condition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will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 used.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7" y="271242"/>
            <a:ext cx="6553202" cy="472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520" y="415416"/>
            <a:ext cx="9749790" cy="5170805"/>
          </a:xfrm>
          <a:custGeom>
            <a:avLst/>
            <a:gdLst/>
            <a:ahLst/>
            <a:cxnLst/>
            <a:rect l="l" t="t" r="r" b="b"/>
            <a:pathLst>
              <a:path w="9749790" h="5170805">
                <a:moveTo>
                  <a:pt x="9749663" y="0"/>
                </a:moveTo>
                <a:lnTo>
                  <a:pt x="0" y="0"/>
                </a:lnTo>
                <a:lnTo>
                  <a:pt x="0" y="5170678"/>
                </a:lnTo>
                <a:lnTo>
                  <a:pt x="9749663" y="5170678"/>
                </a:lnTo>
                <a:lnTo>
                  <a:pt x="97496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2218" y="420065"/>
            <a:ext cx="703516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8891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case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word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endParaRPr sz="2400" dirty="0">
              <a:latin typeface="Microsoft Sans Serif"/>
              <a:cs typeface="Microsoft Sans Serif"/>
            </a:endParaRPr>
          </a:p>
          <a:p>
            <a:pPr marR="5274945" algn="ctr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pattern1)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pattern2)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pattern2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pattern3)</a:t>
            </a:r>
            <a:endParaRPr sz="2400" dirty="0">
              <a:latin typeface="Microsoft Sans Serif"/>
              <a:cs typeface="Microsoft Sans Serif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Statement(s)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pattern3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matches</a:t>
            </a:r>
          </a:p>
          <a:p>
            <a:pPr marL="518159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*)</a:t>
            </a:r>
          </a:p>
          <a:p>
            <a:pPr marL="43307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Default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condition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executed</a:t>
            </a:r>
            <a:endParaRPr sz="2400" dirty="0">
              <a:latin typeface="Microsoft Sans Serif"/>
              <a:cs typeface="Microsoft Sans Serif"/>
            </a:endParaRPr>
          </a:p>
          <a:p>
            <a:pPr marL="43307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;;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esac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293954"/>
            <a:ext cx="1831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Ex</a:t>
            </a:r>
            <a:r>
              <a:rPr spc="-20" dirty="0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mp</a:t>
            </a:r>
            <a:r>
              <a:rPr spc="-10" dirty="0">
                <a:solidFill>
                  <a:srgbClr val="C00000"/>
                </a:solidFill>
              </a:rPr>
              <a:t>le</a:t>
            </a:r>
            <a:r>
              <a:rPr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005" y="819022"/>
            <a:ext cx="8170545" cy="43091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1430" rIns="0" bIns="0" rtlCol="0">
            <a:spAutoFit/>
          </a:bodyPr>
          <a:lstStyle/>
          <a:p>
            <a:pPr marR="543814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Microsoft Sans Serif"/>
                <a:cs typeface="Microsoft Sans Serif"/>
              </a:rPr>
              <a:t>#!/bin/sh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FRUIT="kiwi" </a:t>
            </a:r>
            <a:r>
              <a:rPr sz="2800" spc="-5" dirty="0">
                <a:latin typeface="Microsoft Sans Serif"/>
                <a:cs typeface="Microsoft Sans Serif"/>
              </a:rPr>
              <a:t> case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"$FRUIT"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"apple")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echo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"Apple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pie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quite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tasty."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"banana")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echo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like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banana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nut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bread."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Microsoft Sans Serif"/>
                <a:cs typeface="Microsoft Sans Serif"/>
              </a:rPr>
              <a:t>"kiwi")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echo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"New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Zealand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famous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kiwi."</a:t>
            </a:r>
            <a:endParaRPr sz="2800">
              <a:latin typeface="Microsoft Sans Serif"/>
              <a:cs typeface="Microsoft Sans Serif"/>
            </a:endParaRPr>
          </a:p>
          <a:p>
            <a:pPr marL="295275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;;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esac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6266" y="1117853"/>
            <a:ext cx="26035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Upon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execution,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receive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result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−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6509" y="2702140"/>
            <a:ext cx="2992755" cy="739140"/>
          </a:xfrm>
          <a:prstGeom prst="rect">
            <a:avLst/>
          </a:prstGeom>
          <a:solidFill>
            <a:srgbClr val="081B4A"/>
          </a:solidFill>
        </p:spPr>
        <p:txBody>
          <a:bodyPr vert="horz" wrap="square" lIns="0" tIns="6985" rIns="0" bIns="0" rtlCol="0">
            <a:spAutoFit/>
          </a:bodyPr>
          <a:lstStyle/>
          <a:p>
            <a:pPr marL="83185" marR="786765">
              <a:lnSpc>
                <a:spcPts val="2880"/>
              </a:lnSpc>
              <a:spcBef>
                <a:spcPts val="55"/>
              </a:spcBef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Zealand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famous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kiwi.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1513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Microsoft Sans Serif</vt:lpstr>
      <vt:lpstr>Symbol</vt:lpstr>
      <vt:lpstr>Wingdings</vt:lpstr>
      <vt:lpstr>Office Theme</vt:lpstr>
      <vt:lpstr>For loop Script, do-while Scripts with Programs</vt:lpstr>
      <vt:lpstr>PowerPoint Presentation</vt:lpstr>
      <vt:lpstr>Output:</vt:lpstr>
      <vt:lpstr>Output:</vt:lpstr>
      <vt:lpstr>PowerPoint Presentation</vt:lpstr>
      <vt:lpstr>Output:</vt:lpstr>
      <vt:lpstr>PowerPoint Presentation</vt:lpstr>
      <vt:lpstr>PowerPoint Presentation</vt:lpstr>
      <vt:lpstr>Example:</vt:lpstr>
      <vt:lpstr>A good use for a case statement is the evaluation of command line  arguments as follows 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while loop enables you to execute a set of commands  repeatedly until some condition occurs. It is usually used  when you need to manipulate the value of a variable  repeatedly.</vt:lpstr>
      <vt:lpstr>PowerPoint Presentation</vt:lpstr>
      <vt:lpstr>Example:</vt:lpstr>
      <vt:lpstr>PowerPoint Presentation</vt:lpstr>
      <vt:lpstr>Example:</vt:lpstr>
      <vt:lpstr>This will produce the following result. It is important to  note how echo -n works here. Here -n option lets echo  avoid printing a new line character.</vt:lpstr>
      <vt:lpstr>Here is a simple</vt:lpstr>
      <vt:lpstr>Upon execution, you will receive the following result. In  the inner loop, you have a break command with argument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1</cp:revision>
  <dcterms:created xsi:type="dcterms:W3CDTF">2023-02-07T23:18:41Z</dcterms:created>
  <dcterms:modified xsi:type="dcterms:W3CDTF">2023-02-08T01:12:50Z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2023-02-07T00:00:00Z</vt:filetime>
  </property>
</Properties>
</file>