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0" r:id="rId4"/>
    <p:sldId id="291" r:id="rId5"/>
    <p:sldId id="29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695" y="5944933"/>
            <a:ext cx="6530340" cy="913130"/>
          </a:xfrm>
          <a:custGeom>
            <a:avLst/>
            <a:gdLst/>
            <a:ahLst/>
            <a:cxnLst/>
            <a:rect l="l" t="t" r="r" b="b"/>
            <a:pathLst>
              <a:path w="6530340" h="913129">
                <a:moveTo>
                  <a:pt x="114278" y="21357"/>
                </a:moveTo>
                <a:lnTo>
                  <a:pt x="4849012" y="913063"/>
                </a:lnTo>
                <a:lnTo>
                  <a:pt x="6529862" y="913063"/>
                </a:lnTo>
                <a:lnTo>
                  <a:pt x="114278" y="21357"/>
                </a:lnTo>
                <a:close/>
              </a:path>
              <a:path w="6530340" h="913129">
                <a:moveTo>
                  <a:pt x="876" y="0"/>
                </a:moveTo>
                <a:lnTo>
                  <a:pt x="0" y="5473"/>
                </a:lnTo>
                <a:lnTo>
                  <a:pt x="114278" y="21357"/>
                </a:lnTo>
                <a:lnTo>
                  <a:pt x="876" y="0"/>
                </a:lnTo>
                <a:close/>
              </a:path>
            </a:pathLst>
          </a:custGeom>
          <a:solidFill>
            <a:srgbClr val="E7ACA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623" y="5939015"/>
            <a:ext cx="4869180" cy="919480"/>
          </a:xfrm>
          <a:custGeom>
            <a:avLst/>
            <a:gdLst/>
            <a:ahLst/>
            <a:cxnLst/>
            <a:rect l="l" t="t" r="r" b="b"/>
            <a:pathLst>
              <a:path w="4869180" h="919479">
                <a:moveTo>
                  <a:pt x="0" y="0"/>
                </a:moveTo>
                <a:lnTo>
                  <a:pt x="10566" y="6349"/>
                </a:lnTo>
                <a:lnTo>
                  <a:pt x="3825190" y="918982"/>
                </a:lnTo>
                <a:lnTo>
                  <a:pt x="4869168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9674"/>
            <a:ext cx="4529328" cy="10683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472"/>
            <a:ext cx="4495141" cy="107352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273647"/>
            <a:ext cx="1753108" cy="584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3514" y="916939"/>
            <a:ext cx="11313160" cy="197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4604" y="1035761"/>
            <a:ext cx="11162791" cy="2465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50058" y="4953000"/>
              <a:ext cx="9942195" cy="488315"/>
            </a:xfrm>
            <a:custGeom>
              <a:avLst/>
              <a:gdLst/>
              <a:ahLst/>
              <a:cxnLst/>
              <a:rect l="l" t="t" r="r" b="b"/>
              <a:pathLst>
                <a:path w="9942195" h="488314">
                  <a:moveTo>
                    <a:pt x="9941941" y="0"/>
                  </a:moveTo>
                  <a:lnTo>
                    <a:pt x="0" y="289941"/>
                  </a:lnTo>
                  <a:lnTo>
                    <a:pt x="9941941" y="488188"/>
                  </a:lnTo>
                  <a:lnTo>
                    <a:pt x="9941941" y="0"/>
                  </a:lnTo>
                  <a:close/>
                </a:path>
              </a:pathLst>
            </a:custGeom>
            <a:solidFill>
              <a:srgbClr val="E7ACA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62" y="5237734"/>
              <a:ext cx="12044045" cy="788670"/>
            </a:xfrm>
            <a:custGeom>
              <a:avLst/>
              <a:gdLst/>
              <a:ahLst/>
              <a:cxnLst/>
              <a:rect l="l" t="t" r="r" b="b"/>
              <a:pathLst>
                <a:path w="12044045" h="788670">
                  <a:moveTo>
                    <a:pt x="12043537" y="0"/>
                  </a:moveTo>
                  <a:lnTo>
                    <a:pt x="0" y="0"/>
                  </a:lnTo>
                  <a:lnTo>
                    <a:pt x="12043537" y="788669"/>
                  </a:lnTo>
                  <a:lnTo>
                    <a:pt x="1204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98718"/>
              <a:ext cx="12191999" cy="18592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1907"/>
              <a:ext cx="12191999" cy="8020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02" y="5504850"/>
              <a:ext cx="3720591" cy="124019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04259" y="2529825"/>
            <a:ext cx="8036052" cy="95708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47842" y="3649802"/>
            <a:ext cx="66268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latin typeface="Arial Black"/>
                <a:cs typeface="Arial Black"/>
              </a:rPr>
              <a:t>Shell</a:t>
            </a:r>
            <a:r>
              <a:rPr sz="4400" b="0" spc="-55" dirty="0">
                <a:latin typeface="Arial Black"/>
                <a:cs typeface="Arial Black"/>
              </a:rPr>
              <a:t> </a:t>
            </a:r>
            <a:r>
              <a:rPr sz="4400" b="0" dirty="0">
                <a:latin typeface="Arial Black"/>
                <a:cs typeface="Arial Black"/>
              </a:rPr>
              <a:t>script</a:t>
            </a:r>
            <a:r>
              <a:rPr sz="4400" b="0" spc="-60" dirty="0">
                <a:latin typeface="Arial Black"/>
                <a:cs typeface="Arial Black"/>
              </a:rPr>
              <a:t> </a:t>
            </a:r>
            <a:r>
              <a:rPr sz="4400" b="0" spc="-10" dirty="0">
                <a:latin typeface="Arial Black"/>
                <a:cs typeface="Arial Black"/>
              </a:rPr>
              <a:t>examples</a:t>
            </a:r>
            <a:endParaRPr sz="4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540257"/>
            <a:ext cx="70827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Run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file</a:t>
            </a:r>
            <a:r>
              <a:rPr spc="-25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5" dirty="0"/>
              <a:t>bash</a:t>
            </a:r>
            <a:r>
              <a:rPr spc="-20" dirty="0"/>
              <a:t> </a:t>
            </a:r>
            <a:r>
              <a:rPr spc="-5" dirty="0"/>
              <a:t>command.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340" y="1370253"/>
            <a:ext cx="3825240" cy="52006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$</a:t>
            </a:r>
            <a:r>
              <a:rPr sz="2800" i="1" spc="-2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bash</a:t>
            </a:r>
            <a:r>
              <a:rPr sz="2800" spc="-1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8F8F8"/>
                </a:solidFill>
                <a:latin typeface="Arial MT"/>
                <a:cs typeface="Arial MT"/>
              </a:rPr>
              <a:t>for_example.sh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340" y="2179701"/>
            <a:ext cx="7911083" cy="16323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604" y="1035761"/>
            <a:ext cx="1054735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pc="-715" dirty="0"/>
              <a:t>„</a:t>
            </a:r>
            <a:r>
              <a:rPr dirty="0">
                <a:solidFill>
                  <a:srgbClr val="6F2F9F"/>
                </a:solidFill>
              </a:rPr>
              <a:t>re</a:t>
            </a:r>
            <a:r>
              <a:rPr spc="-15" dirty="0">
                <a:solidFill>
                  <a:srgbClr val="6F2F9F"/>
                </a:solidFill>
              </a:rPr>
              <a:t>a</a:t>
            </a:r>
            <a:r>
              <a:rPr spc="-5" dirty="0">
                <a:solidFill>
                  <a:srgbClr val="6F2F9F"/>
                </a:solidFill>
              </a:rPr>
              <a:t>d</a:t>
            </a:r>
            <a:r>
              <a:rPr spc="-710" dirty="0"/>
              <a:t>‟</a:t>
            </a:r>
            <a:r>
              <a:rPr spc="-2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5" dirty="0"/>
              <a:t>m</a:t>
            </a:r>
            <a:r>
              <a:rPr spc="-10" dirty="0"/>
              <a:t>m</a:t>
            </a:r>
            <a:r>
              <a:rPr dirty="0"/>
              <a:t>a</a:t>
            </a:r>
            <a:r>
              <a:rPr spc="-10" dirty="0"/>
              <a:t>n</a:t>
            </a:r>
            <a:r>
              <a:rPr dirty="0"/>
              <a:t>d</a:t>
            </a:r>
            <a:r>
              <a:rPr spc="165" dirty="0"/>
              <a:t> </a:t>
            </a:r>
            <a:r>
              <a:rPr spc="-5" dirty="0"/>
              <a:t>i</a:t>
            </a:r>
            <a:r>
              <a:rPr dirty="0"/>
              <a:t>s</a:t>
            </a:r>
            <a:r>
              <a:rPr spc="160" dirty="0"/>
              <a:t> </a:t>
            </a:r>
            <a:r>
              <a:rPr dirty="0"/>
              <a:t>u</a:t>
            </a:r>
            <a:r>
              <a:rPr spc="-10" dirty="0"/>
              <a:t>s</a:t>
            </a:r>
            <a:r>
              <a:rPr spc="-20" dirty="0"/>
              <a:t>e</a:t>
            </a:r>
            <a:r>
              <a:rPr dirty="0"/>
              <a:t>d</a:t>
            </a:r>
            <a:r>
              <a:rPr spc="160" dirty="0"/>
              <a:t> </a:t>
            </a:r>
            <a:r>
              <a:rPr dirty="0"/>
              <a:t>to</a:t>
            </a:r>
            <a:r>
              <a:rPr spc="155" dirty="0"/>
              <a:t> </a:t>
            </a:r>
            <a:r>
              <a:rPr dirty="0"/>
              <a:t>ta</a:t>
            </a:r>
            <a:r>
              <a:rPr spc="-30" dirty="0"/>
              <a:t>k</a:t>
            </a:r>
            <a:r>
              <a:rPr dirty="0"/>
              <a:t>e</a:t>
            </a:r>
            <a:r>
              <a:rPr spc="160" dirty="0"/>
              <a:t> </a:t>
            </a:r>
            <a:r>
              <a:rPr dirty="0"/>
              <a:t>in</a:t>
            </a:r>
            <a:r>
              <a:rPr spc="-25" dirty="0"/>
              <a:t>p</a:t>
            </a:r>
            <a:r>
              <a:rPr dirty="0"/>
              <a:t>ut</a:t>
            </a:r>
            <a:r>
              <a:rPr spc="150" dirty="0"/>
              <a:t> </a:t>
            </a:r>
            <a:r>
              <a:rPr dirty="0"/>
              <a:t>from</a:t>
            </a:r>
            <a:r>
              <a:rPr spc="160" dirty="0"/>
              <a:t> </a:t>
            </a:r>
            <a:r>
              <a:rPr dirty="0"/>
              <a:t>t</a:t>
            </a:r>
            <a:r>
              <a:rPr spc="-20" dirty="0"/>
              <a:t>h</a:t>
            </a:r>
            <a:r>
              <a:rPr dirty="0"/>
              <a:t>e</a:t>
            </a:r>
            <a:r>
              <a:rPr spc="160" dirty="0"/>
              <a:t> </a:t>
            </a:r>
            <a:r>
              <a:rPr dirty="0"/>
              <a:t>u</a:t>
            </a:r>
            <a:r>
              <a:rPr spc="-10" dirty="0"/>
              <a:t>s</a:t>
            </a:r>
            <a:r>
              <a:rPr dirty="0"/>
              <a:t>er</a:t>
            </a:r>
            <a:r>
              <a:rPr spc="160" dirty="0"/>
              <a:t> </a:t>
            </a:r>
            <a:r>
              <a:rPr spc="-5" dirty="0"/>
              <a:t>in  bash. Create </a:t>
            </a:r>
            <a:r>
              <a:rPr dirty="0"/>
              <a:t>a file </a:t>
            </a:r>
            <a:r>
              <a:rPr spc="-5" dirty="0"/>
              <a:t>named </a:t>
            </a:r>
            <a:r>
              <a:rPr spc="-100" dirty="0"/>
              <a:t>„</a:t>
            </a:r>
            <a:r>
              <a:rPr spc="-100" dirty="0">
                <a:solidFill>
                  <a:srgbClr val="6F2F9F"/>
                </a:solidFill>
              </a:rPr>
              <a:t>user_input.sh</a:t>
            </a:r>
            <a:r>
              <a:rPr spc="-100" dirty="0"/>
              <a:t>‟ </a:t>
            </a:r>
            <a:r>
              <a:rPr spc="-5" dirty="0"/>
              <a:t>and add </a:t>
            </a:r>
            <a:r>
              <a:rPr dirty="0"/>
              <a:t>the </a:t>
            </a:r>
            <a:r>
              <a:rPr spc="5" dirty="0"/>
              <a:t> </a:t>
            </a:r>
            <a:r>
              <a:rPr spc="-5" dirty="0"/>
              <a:t>following script </a:t>
            </a:r>
            <a:r>
              <a:rPr dirty="0"/>
              <a:t>for </a:t>
            </a:r>
            <a:r>
              <a:rPr spc="-5" dirty="0"/>
              <a:t>taking input </a:t>
            </a:r>
            <a:r>
              <a:rPr dirty="0"/>
              <a:t>from the </a:t>
            </a:r>
            <a:r>
              <a:rPr spc="-40" dirty="0"/>
              <a:t>user. </a:t>
            </a:r>
            <a:r>
              <a:rPr dirty="0"/>
              <a:t>Here, </a:t>
            </a:r>
            <a:r>
              <a:rPr spc="5" dirty="0"/>
              <a:t> </a:t>
            </a:r>
            <a:r>
              <a:rPr dirty="0"/>
              <a:t>one</a:t>
            </a:r>
            <a:r>
              <a:rPr spc="5" dirty="0"/>
              <a:t> </a:t>
            </a:r>
            <a:r>
              <a:rPr spc="-5" dirty="0"/>
              <a:t>string</a:t>
            </a:r>
            <a:r>
              <a:rPr dirty="0"/>
              <a:t> </a:t>
            </a:r>
            <a:r>
              <a:rPr spc="-5" dirty="0"/>
              <a:t>value</a:t>
            </a:r>
            <a:r>
              <a:rPr dirty="0"/>
              <a:t> will</a:t>
            </a:r>
            <a:r>
              <a:rPr spc="5" dirty="0"/>
              <a:t> </a:t>
            </a:r>
            <a:r>
              <a:rPr dirty="0"/>
              <a:t>be</a:t>
            </a:r>
            <a:r>
              <a:rPr spc="5" dirty="0"/>
              <a:t> </a:t>
            </a:r>
            <a:r>
              <a:rPr spc="-5" dirty="0"/>
              <a:t>taken</a:t>
            </a:r>
            <a:r>
              <a:rPr dirty="0"/>
              <a:t> </a:t>
            </a:r>
            <a:r>
              <a:rPr spc="-5" dirty="0"/>
              <a:t>from</a:t>
            </a:r>
            <a:r>
              <a:rPr dirty="0"/>
              <a:t> the</a:t>
            </a:r>
            <a:r>
              <a:rPr spc="5" dirty="0"/>
              <a:t> </a:t>
            </a:r>
            <a:r>
              <a:rPr dirty="0"/>
              <a:t>user</a:t>
            </a:r>
            <a:r>
              <a:rPr spc="5" dirty="0"/>
              <a:t> </a:t>
            </a:r>
            <a:r>
              <a:rPr spc="-10" dirty="0"/>
              <a:t>and </a:t>
            </a:r>
            <a:r>
              <a:rPr spc="-5" dirty="0"/>
              <a:t> display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5" dirty="0"/>
              <a:t>value</a:t>
            </a:r>
            <a:r>
              <a:rPr spc="-25" dirty="0"/>
              <a:t> </a:t>
            </a:r>
            <a:r>
              <a:rPr spc="-5" dirty="0"/>
              <a:t>by</a:t>
            </a:r>
            <a:r>
              <a:rPr spc="-15" dirty="0"/>
              <a:t> </a:t>
            </a:r>
            <a:r>
              <a:rPr spc="-5" dirty="0"/>
              <a:t>combining</a:t>
            </a:r>
            <a:r>
              <a:rPr spc="-25" dirty="0"/>
              <a:t> </a:t>
            </a:r>
            <a:r>
              <a:rPr dirty="0"/>
              <a:t>other</a:t>
            </a:r>
            <a:r>
              <a:rPr spc="-30" dirty="0"/>
              <a:t> </a:t>
            </a:r>
            <a:r>
              <a:rPr dirty="0"/>
              <a:t>string</a:t>
            </a:r>
            <a:r>
              <a:rPr spc="-20" dirty="0"/>
              <a:t> </a:t>
            </a:r>
            <a:r>
              <a:rPr spc="-5" dirty="0"/>
              <a:t>value.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2910" y="3682491"/>
            <a:ext cx="8283575" cy="1844039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40"/>
              </a:lnSpc>
            </a:pP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#!/bin/bash</a:t>
            </a:r>
            <a:endParaRPr sz="2800" dirty="0">
              <a:latin typeface="Arial"/>
              <a:cs typeface="Arial"/>
            </a:endParaRPr>
          </a:p>
          <a:p>
            <a:pPr marR="4441190">
              <a:lnSpc>
                <a:spcPts val="3600"/>
              </a:lnSpc>
              <a:spcBef>
                <a:spcPts val="150"/>
              </a:spcBef>
            </a:pP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echo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"Enter</a:t>
            </a:r>
            <a:r>
              <a:rPr sz="2800" spc="-5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70" dirty="0">
                <a:solidFill>
                  <a:srgbClr val="60CE3B"/>
                </a:solidFill>
                <a:latin typeface="Arial MT"/>
                <a:cs typeface="Arial MT"/>
              </a:rPr>
              <a:t>Your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Name" </a:t>
            </a:r>
            <a:r>
              <a:rPr sz="2800" spc="-76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read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name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60CE3B"/>
                </a:solidFill>
                <a:latin typeface="Arial MT"/>
                <a:cs typeface="Arial MT"/>
              </a:rPr>
              <a:t>"Welcome</a:t>
            </a:r>
            <a:r>
              <a:rPr sz="2800" spc="1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$name</a:t>
            </a:r>
            <a:r>
              <a:rPr sz="2800" spc="2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to</a:t>
            </a:r>
            <a:r>
              <a:rPr sz="2800" spc="-1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LinuxHint"</a:t>
            </a:r>
            <a:endParaRPr sz="28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524" y="385572"/>
            <a:ext cx="3764283" cy="4251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540257"/>
            <a:ext cx="70827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Run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file</a:t>
            </a:r>
            <a:r>
              <a:rPr spc="-25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5" dirty="0"/>
              <a:t>bash</a:t>
            </a:r>
            <a:r>
              <a:rPr spc="-20" dirty="0"/>
              <a:t> </a:t>
            </a:r>
            <a:r>
              <a:rPr spc="-5" dirty="0"/>
              <a:t>command.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340" y="1370215"/>
            <a:ext cx="3124835" cy="53086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800" i="1" spc="-5" dirty="0">
                <a:solidFill>
                  <a:srgbClr val="ADADAD"/>
                </a:solidFill>
                <a:latin typeface="Times New Roman"/>
                <a:cs typeface="Times New Roman"/>
              </a:rPr>
              <a:t>$</a:t>
            </a:r>
            <a:r>
              <a:rPr sz="2800" i="1" spc="-10" dirty="0">
                <a:solidFill>
                  <a:srgbClr val="ADADA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ADE2C"/>
                </a:solidFill>
                <a:latin typeface="Times New Roman"/>
                <a:cs typeface="Times New Roman"/>
              </a:rPr>
              <a:t>bash</a:t>
            </a:r>
            <a:r>
              <a:rPr sz="2800" spc="-10" dirty="0">
                <a:solidFill>
                  <a:srgbClr val="FADE2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Times New Roman"/>
                <a:cs typeface="Times New Roman"/>
              </a:rPr>
              <a:t>user_input.sh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340" y="2104008"/>
            <a:ext cx="7471791" cy="23135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604" y="930655"/>
            <a:ext cx="10785475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000" b="1" spc="-75" dirty="0">
                <a:latin typeface="Arial"/>
                <a:cs typeface="Arial"/>
              </a:rPr>
              <a:t>You </a:t>
            </a:r>
            <a:r>
              <a:rPr sz="3000" b="1" spc="-5" dirty="0">
                <a:latin typeface="Arial"/>
                <a:cs typeface="Arial"/>
              </a:rPr>
              <a:t>can use </a:t>
            </a:r>
            <a:r>
              <a:rPr sz="3000" b="1" dirty="0">
                <a:latin typeface="Arial"/>
                <a:cs typeface="Arial"/>
              </a:rPr>
              <a:t>if condition with single </a:t>
            </a:r>
            <a:r>
              <a:rPr sz="3000" b="1" spc="-5" dirty="0">
                <a:latin typeface="Arial"/>
                <a:cs typeface="Arial"/>
              </a:rPr>
              <a:t>or </a:t>
            </a:r>
            <a:r>
              <a:rPr sz="3000" b="1" dirty="0">
                <a:latin typeface="Arial"/>
                <a:cs typeface="Arial"/>
              </a:rPr>
              <a:t>multiple conditions. 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Starting</a:t>
            </a:r>
            <a:r>
              <a:rPr sz="3000" b="1" spc="819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and</a:t>
            </a:r>
            <a:r>
              <a:rPr sz="3000" b="1" spc="83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ending</a:t>
            </a:r>
            <a:r>
              <a:rPr sz="3000" b="1" spc="83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block</a:t>
            </a:r>
            <a:r>
              <a:rPr sz="3000" b="1" spc="8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of</a:t>
            </a:r>
            <a:r>
              <a:rPr sz="3000" b="1" spc="83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this</a:t>
            </a:r>
            <a:r>
              <a:rPr sz="3000" b="1" spc="83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statement</a:t>
            </a:r>
            <a:r>
              <a:rPr sz="3000" b="1" spc="830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is</a:t>
            </a:r>
            <a:r>
              <a:rPr sz="3000" b="1" spc="8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define 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by </a:t>
            </a:r>
            <a:r>
              <a:rPr sz="3000" b="1" spc="-320" dirty="0">
                <a:latin typeface="Arial"/>
                <a:cs typeface="Arial"/>
              </a:rPr>
              <a:t>„if‟</a:t>
            </a:r>
            <a:r>
              <a:rPr sz="3000" b="1" spc="-3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and </a:t>
            </a:r>
            <a:r>
              <a:rPr sz="3000" b="1" spc="-265" dirty="0">
                <a:latin typeface="Arial"/>
                <a:cs typeface="Arial"/>
              </a:rPr>
              <a:t>„fi‟.</a:t>
            </a:r>
            <a:r>
              <a:rPr sz="3000" b="1" spc="-26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Create a file named </a:t>
            </a:r>
            <a:r>
              <a:rPr sz="3000" b="1" spc="-100" dirty="0">
                <a:latin typeface="Arial"/>
                <a:cs typeface="Arial"/>
              </a:rPr>
              <a:t>„simple_if.sh‟ </a:t>
            </a:r>
            <a:r>
              <a:rPr sz="3000" b="1" dirty="0">
                <a:latin typeface="Arial"/>
                <a:cs typeface="Arial"/>
              </a:rPr>
              <a:t>with </a:t>
            </a:r>
            <a:r>
              <a:rPr sz="3000" b="1" spc="-5" dirty="0">
                <a:latin typeface="Arial"/>
                <a:cs typeface="Arial"/>
              </a:rPr>
              <a:t>the </a:t>
            </a:r>
            <a:r>
              <a:rPr sz="3000" b="1" dirty="0">
                <a:latin typeface="Arial"/>
                <a:cs typeface="Arial"/>
              </a:rPr>
              <a:t> following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script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to</a:t>
            </a:r>
            <a:r>
              <a:rPr sz="3000" b="1" dirty="0">
                <a:latin typeface="Arial"/>
                <a:cs typeface="Arial"/>
              </a:rPr>
              <a:t> know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the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use</a:t>
            </a:r>
            <a:r>
              <a:rPr sz="3000" b="1" dirty="0">
                <a:latin typeface="Arial"/>
                <a:cs typeface="Arial"/>
              </a:rPr>
              <a:t> if</a:t>
            </a:r>
            <a:r>
              <a:rPr sz="3000" b="1" spc="83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statement</a:t>
            </a:r>
            <a:r>
              <a:rPr sz="3000" b="1" spc="82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</a:t>
            </a:r>
            <a:r>
              <a:rPr sz="3000" b="1" spc="83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bash. 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Here, 10 </a:t>
            </a:r>
            <a:r>
              <a:rPr sz="3000" b="1" spc="-10" dirty="0">
                <a:latin typeface="Arial"/>
                <a:cs typeface="Arial"/>
              </a:rPr>
              <a:t>is </a:t>
            </a:r>
            <a:r>
              <a:rPr sz="3000" b="1" spc="-5" dirty="0">
                <a:latin typeface="Arial"/>
                <a:cs typeface="Arial"/>
              </a:rPr>
              <a:t>assigned to </a:t>
            </a:r>
            <a:r>
              <a:rPr sz="3000" b="1" dirty="0">
                <a:latin typeface="Arial"/>
                <a:cs typeface="Arial"/>
              </a:rPr>
              <a:t>the </a:t>
            </a:r>
            <a:r>
              <a:rPr sz="3000" b="1" spc="-5" dirty="0">
                <a:latin typeface="Arial"/>
                <a:cs typeface="Arial"/>
              </a:rPr>
              <a:t>variable, </a:t>
            </a:r>
            <a:r>
              <a:rPr sz="3000" b="1" spc="5" dirty="0">
                <a:latin typeface="Arial"/>
                <a:cs typeface="Arial"/>
              </a:rPr>
              <a:t>n. </a:t>
            </a:r>
            <a:r>
              <a:rPr sz="3000" b="1" dirty="0">
                <a:latin typeface="Arial"/>
                <a:cs typeface="Arial"/>
              </a:rPr>
              <a:t>if </a:t>
            </a:r>
            <a:r>
              <a:rPr sz="3000" b="1" spc="-5" dirty="0">
                <a:latin typeface="Arial"/>
                <a:cs typeface="Arial"/>
              </a:rPr>
              <a:t>the </a:t>
            </a:r>
            <a:r>
              <a:rPr sz="3000" b="1" dirty="0">
                <a:latin typeface="Arial"/>
                <a:cs typeface="Arial"/>
              </a:rPr>
              <a:t>value of </a:t>
            </a:r>
            <a:r>
              <a:rPr sz="3000" b="1" spc="-5" dirty="0">
                <a:latin typeface="Arial"/>
                <a:cs typeface="Arial"/>
              </a:rPr>
              <a:t>$n </a:t>
            </a:r>
            <a:r>
              <a:rPr sz="3000" b="1" spc="-15" dirty="0">
                <a:latin typeface="Arial"/>
                <a:cs typeface="Arial"/>
              </a:rPr>
              <a:t>is 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less</a:t>
            </a:r>
            <a:r>
              <a:rPr sz="3000" b="1" dirty="0">
                <a:latin typeface="Arial"/>
                <a:cs typeface="Arial"/>
              </a:rPr>
              <a:t> than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10</a:t>
            </a:r>
            <a:r>
              <a:rPr sz="3000" b="1" dirty="0">
                <a:latin typeface="Arial"/>
                <a:cs typeface="Arial"/>
              </a:rPr>
              <a:t> then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the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output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will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be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“It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is</a:t>
            </a:r>
            <a:r>
              <a:rPr sz="3000" b="1" dirty="0">
                <a:latin typeface="Arial"/>
                <a:cs typeface="Arial"/>
              </a:rPr>
              <a:t> a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one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digit 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number”, otherwise the output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will</a:t>
            </a:r>
            <a:r>
              <a:rPr sz="3000" b="1" spc="5" dirty="0">
                <a:latin typeface="Arial"/>
                <a:cs typeface="Arial"/>
              </a:rPr>
              <a:t> be </a:t>
            </a:r>
            <a:r>
              <a:rPr sz="3000" b="1" dirty="0">
                <a:latin typeface="Arial"/>
                <a:cs typeface="Arial"/>
              </a:rPr>
              <a:t>“It </a:t>
            </a:r>
            <a:r>
              <a:rPr sz="3000" b="1" spc="-10" dirty="0">
                <a:latin typeface="Arial"/>
                <a:cs typeface="Arial"/>
              </a:rPr>
              <a:t>is</a:t>
            </a:r>
            <a:r>
              <a:rPr sz="3000" b="1" spc="-5" dirty="0">
                <a:latin typeface="Arial"/>
                <a:cs typeface="Arial"/>
              </a:rPr>
              <a:t> a</a:t>
            </a:r>
            <a:r>
              <a:rPr sz="3000" b="1" dirty="0">
                <a:latin typeface="Arial"/>
                <a:cs typeface="Arial"/>
              </a:rPr>
              <a:t> two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digit 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number”.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For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comparison,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270" dirty="0">
                <a:latin typeface="Arial"/>
                <a:cs typeface="Arial"/>
              </a:rPr>
              <a:t>„-lt‟</a:t>
            </a:r>
            <a:r>
              <a:rPr sz="3000" b="1" spc="-26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is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used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here.</a:t>
            </a:r>
            <a:r>
              <a:rPr sz="3000" b="1" dirty="0">
                <a:latin typeface="Arial"/>
                <a:cs typeface="Arial"/>
              </a:rPr>
              <a:t> For 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compar</a:t>
            </a:r>
            <a:r>
              <a:rPr sz="3000" b="1" spc="-15" dirty="0">
                <a:latin typeface="Arial"/>
                <a:cs typeface="Arial"/>
              </a:rPr>
              <a:t>i</a:t>
            </a:r>
            <a:r>
              <a:rPr sz="3000" b="1" dirty="0">
                <a:latin typeface="Arial"/>
                <a:cs typeface="Arial"/>
              </a:rPr>
              <a:t>son,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you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ca</a:t>
            </a:r>
            <a:r>
              <a:rPr sz="3000" b="1" dirty="0">
                <a:latin typeface="Arial"/>
                <a:cs typeface="Arial"/>
              </a:rPr>
              <a:t>n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also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use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b="1" spc="-665" dirty="0">
                <a:latin typeface="Arial"/>
                <a:cs typeface="Arial"/>
              </a:rPr>
              <a:t>„</a:t>
            </a:r>
            <a:r>
              <a:rPr sz="3000" b="1" spc="5" dirty="0">
                <a:latin typeface="Arial"/>
                <a:cs typeface="Arial"/>
              </a:rPr>
              <a:t>-</a:t>
            </a:r>
            <a:r>
              <a:rPr sz="3000" b="1" spc="-5" dirty="0">
                <a:latin typeface="Arial"/>
                <a:cs typeface="Arial"/>
              </a:rPr>
              <a:t>e</a:t>
            </a:r>
            <a:r>
              <a:rPr sz="3000" b="1" dirty="0">
                <a:latin typeface="Arial"/>
                <a:cs typeface="Arial"/>
              </a:rPr>
              <a:t>q</a:t>
            </a:r>
            <a:r>
              <a:rPr sz="3000" b="1" spc="-670" dirty="0">
                <a:latin typeface="Arial"/>
                <a:cs typeface="Arial"/>
              </a:rPr>
              <a:t>‟</a:t>
            </a:r>
            <a:r>
              <a:rPr sz="3000" b="1" spc="-16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for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spc="5" dirty="0">
                <a:latin typeface="Arial"/>
                <a:cs typeface="Arial"/>
              </a:rPr>
              <a:t>e</a:t>
            </a:r>
            <a:r>
              <a:rPr sz="3000" b="1" dirty="0">
                <a:latin typeface="Arial"/>
                <a:cs typeface="Arial"/>
              </a:rPr>
              <a:t>qualit</a:t>
            </a:r>
            <a:r>
              <a:rPr sz="3000" b="1" spc="-235" dirty="0">
                <a:latin typeface="Arial"/>
                <a:cs typeface="Arial"/>
              </a:rPr>
              <a:t>y</a:t>
            </a:r>
            <a:r>
              <a:rPr sz="3000" b="1" dirty="0">
                <a:latin typeface="Arial"/>
                <a:cs typeface="Arial"/>
              </a:rPr>
              <a:t>,</a:t>
            </a:r>
            <a:r>
              <a:rPr sz="3000" b="1" spc="25" dirty="0">
                <a:latin typeface="Arial"/>
                <a:cs typeface="Arial"/>
              </a:rPr>
              <a:t> </a:t>
            </a:r>
            <a:r>
              <a:rPr sz="3000" b="1" spc="-655" dirty="0">
                <a:latin typeface="Arial"/>
                <a:cs typeface="Arial"/>
              </a:rPr>
              <a:t>„</a:t>
            </a:r>
            <a:r>
              <a:rPr sz="3000" b="1" spc="-5" dirty="0">
                <a:latin typeface="Arial"/>
                <a:cs typeface="Arial"/>
              </a:rPr>
              <a:t>-</a:t>
            </a:r>
            <a:r>
              <a:rPr sz="3000" b="1" spc="-225" dirty="0">
                <a:latin typeface="Arial"/>
                <a:cs typeface="Arial"/>
              </a:rPr>
              <a:t>ne‟</a:t>
            </a:r>
            <a:r>
              <a:rPr sz="3000" b="1" spc="-14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for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not  </a:t>
            </a:r>
            <a:r>
              <a:rPr sz="3000" b="1" spc="-5" dirty="0">
                <a:latin typeface="Arial"/>
                <a:cs typeface="Arial"/>
              </a:rPr>
              <a:t>equality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and </a:t>
            </a:r>
            <a:r>
              <a:rPr sz="3000" b="1" spc="-275" dirty="0">
                <a:latin typeface="Arial"/>
                <a:cs typeface="Arial"/>
              </a:rPr>
              <a:t>„-gt‟</a:t>
            </a:r>
            <a:r>
              <a:rPr sz="3000" b="1" spc="-13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for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greater</a:t>
            </a:r>
            <a:r>
              <a:rPr sz="3000" b="1" spc="-2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than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in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bash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script.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17" y="385540"/>
            <a:ext cx="4733546" cy="4313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13563"/>
            <a:ext cx="5860415" cy="3665854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ts val="3315"/>
              </a:lnSpc>
            </a:pP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#!/bin/bash</a:t>
            </a:r>
            <a:endParaRPr sz="280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225"/>
              </a:spcBef>
            </a:pP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=</a:t>
            </a:r>
            <a:r>
              <a:rPr sz="2800" spc="-5" dirty="0">
                <a:solidFill>
                  <a:srgbClr val="D7F93B"/>
                </a:solidFill>
                <a:latin typeface="Arial MT"/>
                <a:cs typeface="Arial MT"/>
              </a:rPr>
              <a:t>10</a:t>
            </a:r>
            <a:endParaRPr sz="2800">
              <a:latin typeface="Arial MT"/>
              <a:cs typeface="Arial MT"/>
            </a:endParaRPr>
          </a:p>
          <a:p>
            <a:pPr marL="81915" marR="3712845">
              <a:lnSpc>
                <a:spcPct val="106900"/>
              </a:lnSpc>
              <a:spcBef>
                <a:spcPts val="10"/>
              </a:spcBef>
            </a:pP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if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[ $n -lt </a:t>
            </a:r>
            <a:r>
              <a:rPr sz="2800" spc="-5" dirty="0">
                <a:solidFill>
                  <a:srgbClr val="D7F93B"/>
                </a:solidFill>
                <a:latin typeface="Arial MT"/>
                <a:cs typeface="Arial MT"/>
              </a:rPr>
              <a:t>10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]; </a:t>
            </a:r>
            <a:r>
              <a:rPr sz="2800" spc="-76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then</a:t>
            </a:r>
            <a:endParaRPr sz="2800">
              <a:latin typeface="Arial MT"/>
              <a:cs typeface="Arial MT"/>
            </a:endParaRPr>
          </a:p>
          <a:p>
            <a:pPr marL="81915" marR="1047750">
              <a:lnSpc>
                <a:spcPts val="3600"/>
              </a:lnSpc>
              <a:spcBef>
                <a:spcPts val="160"/>
              </a:spcBef>
            </a:pP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echo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"It is a 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one digit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number" </a:t>
            </a:r>
            <a:r>
              <a:rPr sz="2800" spc="-76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else</a:t>
            </a:r>
            <a:endParaRPr sz="2800">
              <a:latin typeface="Arial MT"/>
              <a:cs typeface="Arial MT"/>
            </a:endParaRPr>
          </a:p>
          <a:p>
            <a:pPr marL="81915">
              <a:lnSpc>
                <a:spcPct val="100000"/>
              </a:lnSpc>
              <a:spcBef>
                <a:spcPts val="70"/>
              </a:spcBef>
            </a:pP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800" spc="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"It</a:t>
            </a:r>
            <a:r>
              <a:rPr sz="2800" spc="-1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is</a:t>
            </a:r>
            <a:r>
              <a:rPr sz="2800" spc="-1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a</a:t>
            </a:r>
            <a:r>
              <a:rPr sz="2800" spc="-1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two</a:t>
            </a:r>
            <a:r>
              <a:rPr sz="2800" spc="-1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digit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number"</a:t>
            </a:r>
            <a:endParaRPr sz="2800">
              <a:latin typeface="Arial MT"/>
              <a:cs typeface="Arial MT"/>
            </a:endParaRPr>
          </a:p>
          <a:p>
            <a:pPr marL="81915">
              <a:lnSpc>
                <a:spcPct val="100000"/>
              </a:lnSpc>
              <a:spcBef>
                <a:spcPts val="240"/>
              </a:spcBef>
            </a:pP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fi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2947" y="542528"/>
            <a:ext cx="4864608" cy="8885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61809" y="1636255"/>
            <a:ext cx="3636010" cy="55372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$</a:t>
            </a:r>
            <a:r>
              <a:rPr sz="2800" i="1" spc="-2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bash</a:t>
            </a:r>
            <a:r>
              <a:rPr sz="2800" spc="-2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8F8F8"/>
                </a:solidFill>
                <a:latin typeface="Arial MT"/>
                <a:cs typeface="Arial MT"/>
              </a:rPr>
              <a:t>simple_if.sh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7792" y="2457830"/>
            <a:ext cx="5335651" cy="15212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604" y="930655"/>
            <a:ext cx="10785475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Different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types</a:t>
            </a:r>
            <a:r>
              <a:rPr sz="3000" b="1" dirty="0">
                <a:latin typeface="Arial"/>
                <a:cs typeface="Arial"/>
              </a:rPr>
              <a:t> of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logical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conditions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can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be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used</a:t>
            </a:r>
            <a:r>
              <a:rPr sz="3000" b="1" dirty="0">
                <a:latin typeface="Arial"/>
                <a:cs typeface="Arial"/>
              </a:rPr>
              <a:t> in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if </a:t>
            </a:r>
            <a:r>
              <a:rPr sz="3000" b="1" spc="-5" dirty="0">
                <a:latin typeface="Arial"/>
                <a:cs typeface="Arial"/>
              </a:rPr>
              <a:t> statement</a:t>
            </a:r>
            <a:r>
              <a:rPr sz="3000" b="1" dirty="0">
                <a:latin typeface="Arial"/>
                <a:cs typeface="Arial"/>
              </a:rPr>
              <a:t> with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two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or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more</a:t>
            </a:r>
            <a:r>
              <a:rPr sz="3000" b="1" dirty="0">
                <a:latin typeface="Arial"/>
                <a:cs typeface="Arial"/>
              </a:rPr>
              <a:t> conditions.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How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you</a:t>
            </a:r>
            <a:r>
              <a:rPr sz="3000" b="1" spc="83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can 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define </a:t>
            </a:r>
            <a:r>
              <a:rPr sz="3000" b="1" dirty="0">
                <a:latin typeface="Arial"/>
                <a:cs typeface="Arial"/>
              </a:rPr>
              <a:t>multiple conditions </a:t>
            </a:r>
            <a:r>
              <a:rPr sz="3000" b="1" spc="-5" dirty="0">
                <a:latin typeface="Arial"/>
                <a:cs typeface="Arial"/>
              </a:rPr>
              <a:t>in</a:t>
            </a:r>
            <a:r>
              <a:rPr sz="3000" b="1" spc="819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if statement </a:t>
            </a:r>
            <a:r>
              <a:rPr sz="3000" b="1" dirty="0">
                <a:latin typeface="Arial"/>
                <a:cs typeface="Arial"/>
              </a:rPr>
              <a:t>using </a:t>
            </a:r>
            <a:r>
              <a:rPr sz="3000" b="1" spc="-5" dirty="0">
                <a:latin typeface="Arial"/>
                <a:cs typeface="Arial"/>
              </a:rPr>
              <a:t>AND </a:t>
            </a:r>
            <a:r>
              <a:rPr sz="3000" b="1" dirty="0">
                <a:latin typeface="Arial"/>
                <a:cs typeface="Arial"/>
              </a:rPr>
              <a:t>logic 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is </a:t>
            </a:r>
            <a:r>
              <a:rPr sz="3000" b="1" dirty="0">
                <a:latin typeface="Arial"/>
                <a:cs typeface="Arial"/>
              </a:rPr>
              <a:t>shown </a:t>
            </a:r>
            <a:r>
              <a:rPr sz="3000" b="1" spc="-5" dirty="0">
                <a:latin typeface="Arial"/>
                <a:cs typeface="Arial"/>
              </a:rPr>
              <a:t>in the </a:t>
            </a:r>
            <a:r>
              <a:rPr sz="3000" b="1" dirty="0">
                <a:latin typeface="Arial"/>
                <a:cs typeface="Arial"/>
              </a:rPr>
              <a:t>following </a:t>
            </a:r>
            <a:r>
              <a:rPr sz="3000" b="1" spc="-5" dirty="0">
                <a:latin typeface="Arial"/>
                <a:cs typeface="Arial"/>
              </a:rPr>
              <a:t>example. </a:t>
            </a:r>
            <a:r>
              <a:rPr sz="3000" b="1" spc="-335" dirty="0">
                <a:latin typeface="Arial"/>
                <a:cs typeface="Arial"/>
              </a:rPr>
              <a:t>„&amp;&amp;‟</a:t>
            </a:r>
            <a:r>
              <a:rPr sz="3000" b="1" spc="-330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is </a:t>
            </a:r>
            <a:r>
              <a:rPr sz="3000" b="1" dirty="0">
                <a:latin typeface="Arial"/>
                <a:cs typeface="Arial"/>
              </a:rPr>
              <a:t>used </a:t>
            </a:r>
            <a:r>
              <a:rPr sz="3000" b="1" spc="-5" dirty="0">
                <a:latin typeface="Arial"/>
                <a:cs typeface="Arial"/>
              </a:rPr>
              <a:t>to </a:t>
            </a:r>
            <a:r>
              <a:rPr sz="3000" b="1" dirty="0">
                <a:latin typeface="Arial"/>
                <a:cs typeface="Arial"/>
              </a:rPr>
              <a:t>apply 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AND</a:t>
            </a:r>
            <a:r>
              <a:rPr sz="3000" b="1" dirty="0">
                <a:latin typeface="Arial"/>
                <a:cs typeface="Arial"/>
              </a:rPr>
              <a:t> logic</a:t>
            </a:r>
            <a:r>
              <a:rPr sz="3000" b="1" spc="810" dirty="0">
                <a:latin typeface="Arial"/>
                <a:cs typeface="Arial"/>
              </a:rPr>
              <a:t> </a:t>
            </a:r>
            <a:r>
              <a:rPr sz="3000" b="1" spc="5" dirty="0">
                <a:latin typeface="Arial"/>
                <a:cs typeface="Arial"/>
              </a:rPr>
              <a:t>of</a:t>
            </a:r>
            <a:r>
              <a:rPr sz="3000" b="1" spc="8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if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statement.</a:t>
            </a:r>
            <a:r>
              <a:rPr sz="3000" b="1" spc="81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Create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a</a:t>
            </a:r>
            <a:r>
              <a:rPr sz="3000" b="1" spc="819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file</a:t>
            </a:r>
            <a:r>
              <a:rPr sz="3000" b="1" spc="8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named</a:t>
            </a:r>
            <a:endParaRPr sz="3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3000" b="1" spc="-85" dirty="0">
                <a:latin typeface="Arial"/>
                <a:cs typeface="Arial"/>
              </a:rPr>
              <a:t>„if_with_AND.sh‟</a:t>
            </a:r>
            <a:r>
              <a:rPr sz="3000" b="1" spc="-8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to</a:t>
            </a:r>
            <a:r>
              <a:rPr sz="3000" b="1" dirty="0">
                <a:latin typeface="Arial"/>
                <a:cs typeface="Arial"/>
              </a:rPr>
              <a:t> check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the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following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code.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Here,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the </a:t>
            </a:r>
            <a:r>
              <a:rPr sz="3000" b="1" spc="-819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value </a:t>
            </a:r>
            <a:r>
              <a:rPr sz="3000" b="1" dirty="0">
                <a:latin typeface="Arial"/>
                <a:cs typeface="Arial"/>
              </a:rPr>
              <a:t>of </a:t>
            </a:r>
            <a:r>
              <a:rPr sz="3000" b="1" spc="-5" dirty="0">
                <a:latin typeface="Arial"/>
                <a:cs typeface="Arial"/>
              </a:rPr>
              <a:t>username </a:t>
            </a:r>
            <a:r>
              <a:rPr sz="3000" b="1" dirty="0">
                <a:latin typeface="Arial"/>
                <a:cs typeface="Arial"/>
              </a:rPr>
              <a:t>and password </a:t>
            </a:r>
            <a:r>
              <a:rPr sz="3000" b="1" spc="-5" dirty="0">
                <a:latin typeface="Arial"/>
                <a:cs typeface="Arial"/>
              </a:rPr>
              <a:t>variables </a:t>
            </a:r>
            <a:r>
              <a:rPr sz="3000" b="1" dirty="0">
                <a:latin typeface="Arial"/>
                <a:cs typeface="Arial"/>
              </a:rPr>
              <a:t>will </a:t>
            </a:r>
            <a:r>
              <a:rPr sz="3000" b="1" spc="-5" dirty="0">
                <a:latin typeface="Arial"/>
                <a:cs typeface="Arial"/>
              </a:rPr>
              <a:t>be </a:t>
            </a:r>
            <a:r>
              <a:rPr sz="3000" b="1" dirty="0">
                <a:latin typeface="Arial"/>
                <a:cs typeface="Arial"/>
              </a:rPr>
              <a:t>taken 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from </a:t>
            </a:r>
            <a:r>
              <a:rPr sz="3000" b="1" dirty="0">
                <a:latin typeface="Arial"/>
                <a:cs typeface="Arial"/>
              </a:rPr>
              <a:t>the </a:t>
            </a:r>
            <a:r>
              <a:rPr sz="3000" b="1" spc="-5" dirty="0">
                <a:latin typeface="Arial"/>
                <a:cs typeface="Arial"/>
              </a:rPr>
              <a:t>user </a:t>
            </a:r>
            <a:r>
              <a:rPr sz="3000" b="1" dirty="0">
                <a:latin typeface="Arial"/>
                <a:cs typeface="Arial"/>
              </a:rPr>
              <a:t>and </a:t>
            </a:r>
            <a:r>
              <a:rPr sz="3000" b="1" spc="-5" dirty="0">
                <a:latin typeface="Arial"/>
                <a:cs typeface="Arial"/>
              </a:rPr>
              <a:t>compared </a:t>
            </a:r>
            <a:r>
              <a:rPr sz="3000" b="1" dirty="0">
                <a:latin typeface="Arial"/>
                <a:cs typeface="Arial"/>
              </a:rPr>
              <a:t>with </a:t>
            </a:r>
            <a:r>
              <a:rPr sz="3000" b="1" spc="-195" dirty="0">
                <a:latin typeface="Arial"/>
                <a:cs typeface="Arial"/>
              </a:rPr>
              <a:t>„admin‟</a:t>
            </a:r>
            <a:r>
              <a:rPr sz="3000" b="1" spc="-19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and </a:t>
            </a:r>
            <a:r>
              <a:rPr sz="3000" b="1" spc="-155" dirty="0">
                <a:latin typeface="Arial"/>
                <a:cs typeface="Arial"/>
              </a:rPr>
              <a:t>„secret‟.</a:t>
            </a:r>
            <a:r>
              <a:rPr sz="3000" b="1" spc="-150" dirty="0">
                <a:latin typeface="Arial"/>
                <a:cs typeface="Arial"/>
              </a:rPr>
              <a:t> </a:t>
            </a:r>
            <a:r>
              <a:rPr sz="3000" b="1" spc="5" dirty="0">
                <a:latin typeface="Arial"/>
                <a:cs typeface="Arial"/>
              </a:rPr>
              <a:t>If 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both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values </a:t>
            </a:r>
            <a:r>
              <a:rPr sz="3000" b="1" dirty="0">
                <a:latin typeface="Arial"/>
                <a:cs typeface="Arial"/>
              </a:rPr>
              <a:t>match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then the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output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will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be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“valid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user”, 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otherwise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the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output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will</a:t>
            </a:r>
            <a:r>
              <a:rPr sz="3000" b="1" spc="3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be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“invalid</a:t>
            </a:r>
            <a:r>
              <a:rPr sz="3000" b="1" spc="2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user”.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18" y="385540"/>
            <a:ext cx="8596885" cy="43132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0321" y="144145"/>
            <a:ext cx="10515600" cy="5704205"/>
          </a:xfrm>
          <a:custGeom>
            <a:avLst/>
            <a:gdLst/>
            <a:ahLst/>
            <a:cxnLst/>
            <a:rect l="l" t="t" r="r" b="b"/>
            <a:pathLst>
              <a:path w="10515600" h="5704205">
                <a:moveTo>
                  <a:pt x="10515600" y="0"/>
                </a:moveTo>
                <a:lnTo>
                  <a:pt x="0" y="0"/>
                </a:lnTo>
                <a:lnTo>
                  <a:pt x="0" y="5703951"/>
                </a:lnTo>
                <a:lnTo>
                  <a:pt x="10515600" y="5703951"/>
                </a:lnTo>
                <a:lnTo>
                  <a:pt x="105156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006" y="130302"/>
            <a:ext cx="10070465" cy="567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#!/bin/bash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>
              <a:latin typeface="Arial"/>
              <a:cs typeface="Arial"/>
            </a:endParaRPr>
          </a:p>
          <a:p>
            <a:pPr marL="12700" marR="6394450">
              <a:lnSpc>
                <a:spcPct val="106800"/>
              </a:lnSpc>
            </a:pP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800" spc="-3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"Enter</a:t>
            </a:r>
            <a:r>
              <a:rPr sz="2800" spc="-4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username" </a:t>
            </a:r>
            <a:r>
              <a:rPr sz="2800" spc="-76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read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username</a:t>
            </a:r>
            <a:endParaRPr sz="2800">
              <a:latin typeface="Arial MT"/>
              <a:cs typeface="Arial MT"/>
            </a:endParaRPr>
          </a:p>
          <a:p>
            <a:pPr marL="12700" marR="6453505">
              <a:lnSpc>
                <a:spcPct val="106800"/>
              </a:lnSpc>
              <a:spcBef>
                <a:spcPts val="15"/>
              </a:spcBef>
            </a:pP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800" spc="-3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"Enter</a:t>
            </a:r>
            <a:r>
              <a:rPr sz="2800" spc="-4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password" </a:t>
            </a:r>
            <a:r>
              <a:rPr sz="2800" spc="-76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read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password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Arial MT"/>
              <a:cs typeface="Arial MT"/>
            </a:endParaRPr>
          </a:p>
          <a:p>
            <a:pPr marL="12700" marR="5080">
              <a:lnSpc>
                <a:spcPct val="107100"/>
              </a:lnSpc>
            </a:pP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if</a:t>
            </a:r>
            <a:r>
              <a:rPr sz="2800" spc="-1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[[</a:t>
            </a:r>
            <a:r>
              <a:rPr sz="2800" spc="-1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(</a:t>
            </a:r>
            <a:r>
              <a:rPr sz="2800" spc="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8F8F8"/>
                </a:solidFill>
                <a:latin typeface="Arial MT"/>
                <a:cs typeface="Arial MT"/>
              </a:rPr>
              <a:t>$username</a:t>
            </a:r>
            <a:r>
              <a:rPr sz="2800" spc="1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==</a:t>
            </a:r>
            <a:r>
              <a:rPr sz="2800" spc="1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"admin"</a:t>
            </a:r>
            <a:r>
              <a:rPr sz="2800" spc="2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8F8F8"/>
                </a:solidFill>
                <a:latin typeface="Arial MT"/>
                <a:cs typeface="Arial MT"/>
              </a:rPr>
              <a:t>&amp;&amp;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 $password</a:t>
            </a:r>
            <a:r>
              <a:rPr sz="2800" spc="3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==</a:t>
            </a:r>
            <a:r>
              <a:rPr sz="2800" spc="1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"secret"</a:t>
            </a:r>
            <a:r>
              <a:rPr sz="2800" spc="1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)</a:t>
            </a:r>
            <a:r>
              <a:rPr sz="2800" spc="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]];</a:t>
            </a:r>
            <a:r>
              <a:rPr sz="2800" spc="-2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then </a:t>
            </a:r>
            <a:r>
              <a:rPr sz="2800" spc="-76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echo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"valid</a:t>
            </a:r>
            <a:r>
              <a:rPr sz="2800" spc="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user"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else</a:t>
            </a:r>
            <a:endParaRPr sz="2800">
              <a:latin typeface="Arial MT"/>
              <a:cs typeface="Arial MT"/>
            </a:endParaRPr>
          </a:p>
          <a:p>
            <a:pPr marL="12700" marR="7124700">
              <a:lnSpc>
                <a:spcPct val="106900"/>
              </a:lnSpc>
              <a:spcBef>
                <a:spcPts val="10"/>
              </a:spcBef>
            </a:pP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800" spc="-2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"invalid</a:t>
            </a:r>
            <a:r>
              <a:rPr sz="2800" spc="-2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user" </a:t>
            </a:r>
            <a:r>
              <a:rPr sz="2800" spc="-76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fi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068" y="476991"/>
            <a:ext cx="9102852" cy="34139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20344" y="1380375"/>
            <a:ext cx="3636010" cy="530860"/>
          </a:xfrm>
          <a:custGeom>
            <a:avLst/>
            <a:gdLst/>
            <a:ahLst/>
            <a:cxnLst/>
            <a:rect l="l" t="t" r="r" b="b"/>
            <a:pathLst>
              <a:path w="3636010" h="530860">
                <a:moveTo>
                  <a:pt x="3636010" y="0"/>
                </a:moveTo>
                <a:lnTo>
                  <a:pt x="0" y="0"/>
                </a:lnTo>
                <a:lnTo>
                  <a:pt x="0" y="530593"/>
                </a:lnTo>
                <a:lnTo>
                  <a:pt x="3636010" y="530593"/>
                </a:lnTo>
                <a:lnTo>
                  <a:pt x="363601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8093" y="1401572"/>
            <a:ext cx="3324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solidFill>
                  <a:srgbClr val="FADE2C"/>
                </a:solidFill>
                <a:latin typeface="Arial MT"/>
                <a:cs typeface="Arial MT"/>
              </a:rPr>
              <a:t>bash</a:t>
            </a:r>
            <a:r>
              <a:rPr sz="2800" b="0" spc="-4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F8F8F8"/>
                </a:solidFill>
                <a:latin typeface="Arial MT"/>
                <a:cs typeface="Arial MT"/>
              </a:rPr>
              <a:t>if_with_AND.sh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47563" y="1128966"/>
            <a:ext cx="4968875" cy="52362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604" y="929132"/>
            <a:ext cx="1078738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355" dirty="0">
                <a:latin typeface="Arial"/>
                <a:cs typeface="Arial"/>
              </a:rPr>
              <a:t>„||‟</a:t>
            </a:r>
            <a:r>
              <a:rPr sz="3200" b="1" spc="-2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4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used</a:t>
            </a:r>
            <a:r>
              <a:rPr sz="3200" b="1" spc="45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to</a:t>
            </a:r>
            <a:r>
              <a:rPr sz="3200" b="1" spc="4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define</a:t>
            </a:r>
            <a:r>
              <a:rPr sz="3200" b="1" spc="43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OR</a:t>
            </a:r>
            <a:r>
              <a:rPr sz="3200" b="1" spc="45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logic</a:t>
            </a:r>
            <a:r>
              <a:rPr sz="3200" b="1" spc="459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4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if</a:t>
            </a:r>
            <a:r>
              <a:rPr sz="3200" b="1" spc="434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condition.</a:t>
            </a:r>
            <a:r>
              <a:rPr sz="3200" b="1" spc="4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Create</a:t>
            </a:r>
            <a:r>
              <a:rPr sz="3200" b="1" spc="4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8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file </a:t>
            </a:r>
            <a:r>
              <a:rPr sz="3200" b="1" spc="-5" dirty="0">
                <a:latin typeface="Arial"/>
                <a:cs typeface="Arial"/>
              </a:rPr>
              <a:t>named </a:t>
            </a:r>
            <a:r>
              <a:rPr sz="3200" b="1" spc="-100" dirty="0">
                <a:latin typeface="Arial"/>
                <a:cs typeface="Arial"/>
              </a:rPr>
              <a:t>„if_with_OR.sh‟ </a:t>
            </a:r>
            <a:r>
              <a:rPr sz="3200" b="1" spc="-5" dirty="0">
                <a:latin typeface="Arial"/>
                <a:cs typeface="Arial"/>
              </a:rPr>
              <a:t>with </a:t>
            </a:r>
            <a:r>
              <a:rPr sz="3200" b="1" spc="-10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following code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check the </a:t>
            </a:r>
            <a:r>
              <a:rPr sz="3200" b="1" dirty="0">
                <a:latin typeface="Arial"/>
                <a:cs typeface="Arial"/>
              </a:rPr>
              <a:t>use of OR </a:t>
            </a:r>
            <a:r>
              <a:rPr sz="3200" b="1" spc="-5" dirty="0">
                <a:latin typeface="Arial"/>
                <a:cs typeface="Arial"/>
              </a:rPr>
              <a:t>logic </a:t>
            </a:r>
            <a:r>
              <a:rPr sz="3200" b="1" dirty="0">
                <a:latin typeface="Arial"/>
                <a:cs typeface="Arial"/>
              </a:rPr>
              <a:t>of </a:t>
            </a:r>
            <a:r>
              <a:rPr sz="3200" b="1" spc="-5" dirty="0">
                <a:latin typeface="Arial"/>
                <a:cs typeface="Arial"/>
              </a:rPr>
              <a:t>if statement. Here,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value </a:t>
            </a:r>
            <a:r>
              <a:rPr sz="3200" b="1" spc="-10" dirty="0">
                <a:latin typeface="Arial"/>
                <a:cs typeface="Arial"/>
              </a:rPr>
              <a:t>of </a:t>
            </a:r>
            <a:r>
              <a:rPr sz="3200" b="1" dirty="0">
                <a:latin typeface="Arial"/>
                <a:cs typeface="Arial"/>
              </a:rPr>
              <a:t>n will </a:t>
            </a:r>
            <a:r>
              <a:rPr sz="3200" b="1" spc="-5" dirty="0">
                <a:latin typeface="Arial"/>
                <a:cs typeface="Arial"/>
              </a:rPr>
              <a:t>be taken from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40" dirty="0">
                <a:latin typeface="Arial"/>
                <a:cs typeface="Arial"/>
              </a:rPr>
              <a:t>user. </a:t>
            </a:r>
            <a:r>
              <a:rPr sz="3200" b="1" spc="-5" dirty="0">
                <a:latin typeface="Arial"/>
                <a:cs typeface="Arial"/>
              </a:rPr>
              <a:t>If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value is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equal </a:t>
            </a:r>
            <a:r>
              <a:rPr sz="3200" b="1" spc="-10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15 or 45 </a:t>
            </a:r>
            <a:r>
              <a:rPr sz="3200" b="1" dirty="0">
                <a:latin typeface="Arial"/>
                <a:cs typeface="Arial"/>
              </a:rPr>
              <a:t>then the </a:t>
            </a:r>
            <a:r>
              <a:rPr sz="3200" b="1" spc="-5" dirty="0">
                <a:latin typeface="Arial"/>
                <a:cs typeface="Arial"/>
              </a:rPr>
              <a:t>output </a:t>
            </a:r>
            <a:r>
              <a:rPr sz="3200" b="1" dirty="0">
                <a:latin typeface="Arial"/>
                <a:cs typeface="Arial"/>
              </a:rPr>
              <a:t>will </a:t>
            </a:r>
            <a:r>
              <a:rPr sz="3200" b="1" spc="-5" dirty="0">
                <a:latin typeface="Arial"/>
                <a:cs typeface="Arial"/>
              </a:rPr>
              <a:t>be </a:t>
            </a:r>
            <a:r>
              <a:rPr sz="3200" b="1" spc="-65" dirty="0">
                <a:latin typeface="Arial"/>
                <a:cs typeface="Arial"/>
              </a:rPr>
              <a:t>“You </a:t>
            </a:r>
            <a:r>
              <a:rPr sz="3200" b="1" spc="-5" dirty="0">
                <a:latin typeface="Arial"/>
                <a:cs typeface="Arial"/>
              </a:rPr>
              <a:t>won the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game”,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otherwise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the</a:t>
            </a:r>
            <a:r>
              <a:rPr sz="3200" b="1" spc="-5" dirty="0">
                <a:latin typeface="Arial"/>
                <a:cs typeface="Arial"/>
              </a:rPr>
              <a:t> output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will</a:t>
            </a:r>
            <a:r>
              <a:rPr sz="3200" b="1" dirty="0">
                <a:latin typeface="Arial"/>
                <a:cs typeface="Arial"/>
              </a:rPr>
              <a:t> be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60" dirty="0">
                <a:latin typeface="Arial"/>
                <a:cs typeface="Arial"/>
              </a:rPr>
              <a:t>“You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lost</a:t>
            </a:r>
            <a:r>
              <a:rPr sz="3200" b="1" dirty="0">
                <a:latin typeface="Arial"/>
                <a:cs typeface="Arial"/>
              </a:rPr>
              <a:t> the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game”.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19" y="385540"/>
            <a:ext cx="8241792" cy="43132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0321" y="472186"/>
            <a:ext cx="10515600" cy="5048250"/>
          </a:xfrm>
          <a:custGeom>
            <a:avLst/>
            <a:gdLst/>
            <a:ahLst/>
            <a:cxnLst/>
            <a:rect l="l" t="t" r="r" b="b"/>
            <a:pathLst>
              <a:path w="10515600" h="5048250">
                <a:moveTo>
                  <a:pt x="10515600" y="0"/>
                </a:moveTo>
                <a:lnTo>
                  <a:pt x="0" y="0"/>
                </a:lnTo>
                <a:lnTo>
                  <a:pt x="0" y="5047996"/>
                </a:lnTo>
                <a:lnTo>
                  <a:pt x="10515600" y="5047996"/>
                </a:lnTo>
                <a:lnTo>
                  <a:pt x="105156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0506" y="460374"/>
            <a:ext cx="4822190" cy="5019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#!/bin/bash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/>
              <a:cs typeface="Arial"/>
            </a:endParaRPr>
          </a:p>
          <a:p>
            <a:pPr marL="12700" marR="848994">
              <a:lnSpc>
                <a:spcPct val="106800"/>
              </a:lnSpc>
            </a:pP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800" spc="-1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"Enter</a:t>
            </a:r>
            <a:r>
              <a:rPr sz="2800" spc="-1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any</a:t>
            </a:r>
            <a:r>
              <a:rPr sz="2800" spc="-2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number" </a:t>
            </a:r>
            <a:r>
              <a:rPr sz="2800" spc="-76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read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n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Arial MT"/>
              <a:cs typeface="Arial MT"/>
            </a:endParaRPr>
          </a:p>
          <a:p>
            <a:pPr marL="12700" marR="5080">
              <a:lnSpc>
                <a:spcPct val="106800"/>
              </a:lnSpc>
              <a:tabLst>
                <a:tab pos="3282950" algn="l"/>
              </a:tabLst>
            </a:pP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if </a:t>
            </a:r>
            <a:r>
              <a:rPr sz="2800" dirty="0">
                <a:solidFill>
                  <a:srgbClr val="F8F8F8"/>
                </a:solidFill>
                <a:latin typeface="Arial MT"/>
                <a:cs typeface="Arial MT"/>
              </a:rPr>
              <a:t>[[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 (</a:t>
            </a:r>
            <a:r>
              <a:rPr sz="2800" spc="1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$n</a:t>
            </a:r>
            <a:r>
              <a:rPr sz="2800" spc="1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-eq</a:t>
            </a:r>
            <a:r>
              <a:rPr sz="2800" spc="1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D7F93B"/>
                </a:solidFill>
                <a:latin typeface="Arial MT"/>
                <a:cs typeface="Arial MT"/>
              </a:rPr>
              <a:t>15</a:t>
            </a:r>
            <a:r>
              <a:rPr sz="2800" spc="10" dirty="0">
                <a:solidFill>
                  <a:srgbClr val="D7F9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|| $n	-eq</a:t>
            </a:r>
            <a:r>
              <a:rPr sz="2800" spc="-2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D7F93B"/>
                </a:solidFill>
                <a:latin typeface="Arial MT"/>
                <a:cs typeface="Arial MT"/>
              </a:rPr>
              <a:t>45</a:t>
            </a:r>
            <a:r>
              <a:rPr sz="2800" spc="-20" dirty="0">
                <a:solidFill>
                  <a:srgbClr val="D7F9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)</a:t>
            </a:r>
            <a:r>
              <a:rPr sz="2800" spc="-2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8F8F8"/>
                </a:solidFill>
                <a:latin typeface="Arial MT"/>
                <a:cs typeface="Arial MT"/>
              </a:rPr>
              <a:t>]] </a:t>
            </a:r>
            <a:r>
              <a:rPr sz="2800" spc="-76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then</a:t>
            </a:r>
            <a:endParaRPr sz="2800">
              <a:latin typeface="Arial MT"/>
              <a:cs typeface="Arial MT"/>
            </a:endParaRPr>
          </a:p>
          <a:p>
            <a:pPr marL="12700" marR="744220">
              <a:lnSpc>
                <a:spcPct val="106800"/>
              </a:lnSpc>
              <a:spcBef>
                <a:spcPts val="15"/>
              </a:spcBef>
            </a:pP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800" spc="-1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spc="-70" dirty="0">
                <a:solidFill>
                  <a:srgbClr val="60CE3B"/>
                </a:solidFill>
                <a:latin typeface="Arial MT"/>
                <a:cs typeface="Arial MT"/>
              </a:rPr>
              <a:t>"You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 won</a:t>
            </a:r>
            <a:r>
              <a:rPr sz="2800" spc="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the</a:t>
            </a:r>
            <a:r>
              <a:rPr sz="2800" spc="-1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game" </a:t>
            </a:r>
            <a:r>
              <a:rPr sz="2800" spc="-76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else</a:t>
            </a:r>
            <a:endParaRPr sz="2800">
              <a:latin typeface="Arial MT"/>
              <a:cs typeface="Arial MT"/>
            </a:endParaRPr>
          </a:p>
          <a:p>
            <a:pPr marL="12700" marR="843280">
              <a:lnSpc>
                <a:spcPts val="3600"/>
              </a:lnSpc>
              <a:spcBef>
                <a:spcPts val="100"/>
              </a:spcBef>
            </a:pP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spc="-70" dirty="0">
                <a:solidFill>
                  <a:srgbClr val="60CE3B"/>
                </a:solidFill>
                <a:latin typeface="Arial MT"/>
                <a:cs typeface="Arial MT"/>
              </a:rPr>
              <a:t>"You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lost</a:t>
            </a:r>
            <a:r>
              <a:rPr sz="2800" spc="-1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the</a:t>
            </a:r>
            <a:r>
              <a:rPr sz="2800" spc="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game" </a:t>
            </a:r>
            <a:r>
              <a:rPr sz="2800" spc="-76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fi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568" y="1467358"/>
            <a:ext cx="5669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95"/>
              </a:spcBef>
              <a:buClr>
                <a:srgbClr val="D16248"/>
              </a:buClr>
              <a:buSzPct val="67500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4000" b="1" spc="-5" dirty="0">
                <a:latin typeface="Arial"/>
                <a:cs typeface="Arial"/>
              </a:rPr>
              <a:t>Shell</a:t>
            </a:r>
            <a:r>
              <a:rPr sz="4000" b="1" spc="-3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script</a:t>
            </a:r>
            <a:r>
              <a:rPr sz="4000" b="1" spc="-1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examples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4070" y="373379"/>
            <a:ext cx="4917949" cy="37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068" y="476991"/>
            <a:ext cx="9102852" cy="34139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20344" y="1380312"/>
            <a:ext cx="3636010" cy="530225"/>
          </a:xfrm>
          <a:custGeom>
            <a:avLst/>
            <a:gdLst/>
            <a:ahLst/>
            <a:cxnLst/>
            <a:rect l="l" t="t" r="r" b="b"/>
            <a:pathLst>
              <a:path w="3636010" h="530225">
                <a:moveTo>
                  <a:pt x="3636010" y="0"/>
                </a:moveTo>
                <a:lnTo>
                  <a:pt x="0" y="0"/>
                </a:lnTo>
                <a:lnTo>
                  <a:pt x="0" y="530148"/>
                </a:lnTo>
                <a:lnTo>
                  <a:pt x="3636010" y="530148"/>
                </a:lnTo>
                <a:lnTo>
                  <a:pt x="363601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9033" y="1401572"/>
            <a:ext cx="3406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i="1" spc="-5" dirty="0">
                <a:solidFill>
                  <a:srgbClr val="ADADAD"/>
                </a:solidFill>
                <a:latin typeface="Arial"/>
                <a:cs typeface="Arial"/>
              </a:rPr>
              <a:t>$</a:t>
            </a:r>
            <a:r>
              <a:rPr sz="2800" b="0" i="1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2800" b="0" dirty="0">
                <a:solidFill>
                  <a:srgbClr val="FADE2C"/>
                </a:solidFill>
                <a:latin typeface="Arial MT"/>
                <a:cs typeface="Arial MT"/>
              </a:rPr>
              <a:t>bash</a:t>
            </a:r>
            <a:r>
              <a:rPr sz="2800" b="0" spc="-1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F8F8F8"/>
                </a:solidFill>
                <a:latin typeface="Arial MT"/>
                <a:cs typeface="Arial MT"/>
              </a:rPr>
              <a:t>if_with_OR.sh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344" y="2286279"/>
            <a:ext cx="8932418" cy="348513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604" y="929132"/>
            <a:ext cx="107861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The use of </a:t>
            </a:r>
            <a:r>
              <a:rPr sz="3200" b="1" spc="-10" dirty="0">
                <a:latin typeface="Arial"/>
                <a:cs typeface="Arial"/>
              </a:rPr>
              <a:t>else </a:t>
            </a:r>
            <a:r>
              <a:rPr sz="3200" b="1" spc="-5" dirty="0">
                <a:latin typeface="Arial"/>
                <a:cs typeface="Arial"/>
              </a:rPr>
              <a:t>if </a:t>
            </a:r>
            <a:r>
              <a:rPr sz="3200" b="1" spc="-10" dirty="0">
                <a:latin typeface="Arial"/>
                <a:cs typeface="Arial"/>
              </a:rPr>
              <a:t>condition</a:t>
            </a:r>
            <a:r>
              <a:rPr sz="3200" b="1" spc="8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 little different </a:t>
            </a:r>
            <a:r>
              <a:rPr sz="3200" b="1" spc="-10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bash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than in other programming </a:t>
            </a:r>
            <a:r>
              <a:rPr sz="3200" b="1" spc="-10" dirty="0">
                <a:latin typeface="Arial"/>
                <a:cs typeface="Arial"/>
              </a:rPr>
              <a:t>languages. </a:t>
            </a:r>
            <a:r>
              <a:rPr sz="3200" b="1" spc="-229" dirty="0">
                <a:latin typeface="Arial"/>
                <a:cs typeface="Arial"/>
              </a:rPr>
              <a:t>„elif‟ </a:t>
            </a:r>
            <a:r>
              <a:rPr sz="3200" b="1" spc="-5" dirty="0">
                <a:latin typeface="Arial"/>
                <a:cs typeface="Arial"/>
              </a:rPr>
              <a:t>is used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define</a:t>
            </a:r>
            <a:r>
              <a:rPr sz="3200" b="1" spc="6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else</a:t>
            </a:r>
            <a:r>
              <a:rPr sz="3200" b="1" spc="6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if</a:t>
            </a:r>
            <a:r>
              <a:rPr sz="3200" b="1" spc="67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condition</a:t>
            </a:r>
            <a:r>
              <a:rPr sz="3200" b="1" spc="6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67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bash.</a:t>
            </a:r>
            <a:r>
              <a:rPr sz="3200" b="1" spc="6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Create</a:t>
            </a:r>
            <a:r>
              <a:rPr sz="3200" b="1" spc="6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6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file</a:t>
            </a:r>
            <a:r>
              <a:rPr sz="3200" b="1" spc="6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named,</a:t>
            </a:r>
            <a:endParaRPr sz="320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</a:pPr>
            <a:r>
              <a:rPr sz="3200" b="1" spc="-80" dirty="0">
                <a:latin typeface="Arial"/>
                <a:cs typeface="Arial"/>
              </a:rPr>
              <a:t>„elseif_example.sh‟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add</a:t>
            </a:r>
            <a:r>
              <a:rPr sz="3200" b="1" dirty="0">
                <a:latin typeface="Arial"/>
                <a:cs typeface="Arial"/>
              </a:rPr>
              <a:t> the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following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script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5" dirty="0">
                <a:latin typeface="Arial"/>
                <a:cs typeface="Arial"/>
              </a:rPr>
              <a:t>to 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check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how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else if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defined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 bash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script.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18" y="385540"/>
            <a:ext cx="5928361" cy="43132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4760" y="139166"/>
            <a:ext cx="7131684" cy="5927725"/>
          </a:xfrm>
          <a:custGeom>
            <a:avLst/>
            <a:gdLst/>
            <a:ahLst/>
            <a:cxnLst/>
            <a:rect l="l" t="t" r="r" b="b"/>
            <a:pathLst>
              <a:path w="7131684" h="5927725">
                <a:moveTo>
                  <a:pt x="7131177" y="0"/>
                </a:moveTo>
                <a:lnTo>
                  <a:pt x="0" y="0"/>
                </a:lnTo>
                <a:lnTo>
                  <a:pt x="0" y="5927598"/>
                </a:lnTo>
                <a:lnTo>
                  <a:pt x="7131177" y="5927598"/>
                </a:lnTo>
                <a:lnTo>
                  <a:pt x="713117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90750" y="120142"/>
            <a:ext cx="4467225" cy="58959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i="1" spc="-5" dirty="0">
                <a:solidFill>
                  <a:srgbClr val="ADADAD"/>
                </a:solidFill>
                <a:latin typeface="Arial"/>
                <a:cs typeface="Arial"/>
              </a:rPr>
              <a:t>#!/bin/bash</a:t>
            </a:r>
            <a:endParaRPr sz="2400">
              <a:latin typeface="Arial"/>
              <a:cs typeface="Arial"/>
            </a:endParaRPr>
          </a:p>
          <a:p>
            <a:pPr marL="12700" marR="180340">
              <a:lnSpc>
                <a:spcPts val="3090"/>
              </a:lnSpc>
              <a:spcBef>
                <a:spcPts val="120"/>
              </a:spcBef>
            </a:pP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400" spc="1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"Enter</a:t>
            </a:r>
            <a:r>
              <a:rPr sz="2400" spc="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your</a:t>
            </a:r>
            <a:r>
              <a:rPr sz="2400" spc="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lucky</a:t>
            </a:r>
            <a:r>
              <a:rPr sz="2400" spc="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number" </a:t>
            </a:r>
            <a:r>
              <a:rPr sz="2400" spc="-65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ADE2C"/>
                </a:solidFill>
                <a:latin typeface="Arial MT"/>
                <a:cs typeface="Arial MT"/>
              </a:rPr>
              <a:t>read</a:t>
            </a:r>
            <a:r>
              <a:rPr sz="2400" spc="-1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8F8F8"/>
                </a:solidFill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if</a:t>
            </a:r>
            <a:r>
              <a:rPr sz="2400" spc="-2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8F8F8"/>
                </a:solidFill>
                <a:latin typeface="Arial MT"/>
                <a:cs typeface="Arial MT"/>
              </a:rPr>
              <a:t>[</a:t>
            </a:r>
            <a:r>
              <a:rPr sz="2400" spc="-1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$n</a:t>
            </a:r>
            <a:r>
              <a:rPr sz="2400" spc="-1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-eq</a:t>
            </a:r>
            <a:r>
              <a:rPr sz="2400" spc="-1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7F93B"/>
                </a:solidFill>
                <a:latin typeface="Arial MT"/>
                <a:cs typeface="Arial MT"/>
              </a:rPr>
              <a:t>101</a:t>
            </a:r>
            <a:r>
              <a:rPr sz="2400" spc="-15" dirty="0">
                <a:solidFill>
                  <a:srgbClr val="D7F93B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8F8F8"/>
                </a:solidFill>
                <a:latin typeface="Arial MT"/>
                <a:cs typeface="Arial MT"/>
              </a:rPr>
              <a:t>];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then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40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60CE3B"/>
                </a:solidFill>
                <a:latin typeface="Arial MT"/>
                <a:cs typeface="Arial MT"/>
              </a:rPr>
              <a:t>"You</a:t>
            </a:r>
            <a:r>
              <a:rPr sz="2400" spc="-2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got</a:t>
            </a:r>
            <a:r>
              <a:rPr sz="2400" dirty="0">
                <a:solidFill>
                  <a:srgbClr val="60CE3B"/>
                </a:solidFill>
                <a:latin typeface="Arial MT"/>
                <a:cs typeface="Arial MT"/>
              </a:rPr>
              <a:t> 1st</a:t>
            </a:r>
            <a:r>
              <a:rPr sz="2400" spc="-1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prize"</a:t>
            </a:r>
            <a:endParaRPr sz="2400">
              <a:latin typeface="Arial MT"/>
              <a:cs typeface="Arial MT"/>
            </a:endParaRPr>
          </a:p>
          <a:p>
            <a:pPr marL="12700" marR="2089785">
              <a:lnSpc>
                <a:spcPts val="3080"/>
              </a:lnSpc>
              <a:spcBef>
                <a:spcPts val="125"/>
              </a:spcBef>
            </a:pP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elif</a:t>
            </a:r>
            <a:r>
              <a:rPr sz="2400" spc="-1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8F8F8"/>
                </a:solidFill>
                <a:latin typeface="Arial MT"/>
                <a:cs typeface="Arial MT"/>
              </a:rPr>
              <a:t>[</a:t>
            </a:r>
            <a:r>
              <a:rPr sz="2400" spc="-2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$n</a:t>
            </a:r>
            <a:r>
              <a:rPr sz="2400" spc="-1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-eq</a:t>
            </a:r>
            <a:r>
              <a:rPr sz="2400" spc="-1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7F93B"/>
                </a:solidFill>
                <a:latin typeface="Arial MT"/>
                <a:cs typeface="Arial MT"/>
              </a:rPr>
              <a:t>510</a:t>
            </a:r>
            <a:r>
              <a:rPr sz="2400" spc="-15" dirty="0">
                <a:solidFill>
                  <a:srgbClr val="D7F93B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8F8F8"/>
                </a:solidFill>
                <a:latin typeface="Arial MT"/>
                <a:cs typeface="Arial MT"/>
              </a:rPr>
              <a:t>]; </a:t>
            </a:r>
            <a:r>
              <a:rPr sz="2400" spc="-65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then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400" spc="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60CE3B"/>
                </a:solidFill>
                <a:latin typeface="Arial MT"/>
                <a:cs typeface="Arial MT"/>
              </a:rPr>
              <a:t>"You</a:t>
            </a:r>
            <a:r>
              <a:rPr sz="2400" spc="-2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got</a:t>
            </a:r>
            <a:r>
              <a:rPr sz="240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2nd prize"</a:t>
            </a:r>
            <a:endParaRPr sz="2400">
              <a:latin typeface="Arial MT"/>
              <a:cs typeface="Arial MT"/>
            </a:endParaRPr>
          </a:p>
          <a:p>
            <a:pPr marL="12700" marR="2089785">
              <a:lnSpc>
                <a:spcPct val="107100"/>
              </a:lnSpc>
            </a:pP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elif</a:t>
            </a:r>
            <a:r>
              <a:rPr sz="2400" spc="-1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8F8F8"/>
                </a:solidFill>
                <a:latin typeface="Arial MT"/>
                <a:cs typeface="Arial MT"/>
              </a:rPr>
              <a:t>[</a:t>
            </a:r>
            <a:r>
              <a:rPr sz="2400" spc="-2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$n</a:t>
            </a:r>
            <a:r>
              <a:rPr sz="2400" spc="-1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-eq</a:t>
            </a:r>
            <a:r>
              <a:rPr sz="2400" spc="-1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7F93B"/>
                </a:solidFill>
                <a:latin typeface="Arial MT"/>
                <a:cs typeface="Arial MT"/>
              </a:rPr>
              <a:t>999</a:t>
            </a:r>
            <a:r>
              <a:rPr sz="2400" spc="-15" dirty="0">
                <a:solidFill>
                  <a:srgbClr val="D7F93B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8F8F8"/>
                </a:solidFill>
                <a:latin typeface="Arial MT"/>
                <a:cs typeface="Arial MT"/>
              </a:rPr>
              <a:t>]; </a:t>
            </a:r>
            <a:r>
              <a:rPr sz="2400" spc="-65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then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40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60CE3B"/>
                </a:solidFill>
                <a:latin typeface="Arial MT"/>
                <a:cs typeface="Arial MT"/>
              </a:rPr>
              <a:t>"You</a:t>
            </a:r>
            <a:r>
              <a:rPr sz="2400" spc="-2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got</a:t>
            </a:r>
            <a:r>
              <a:rPr sz="2400" dirty="0">
                <a:solidFill>
                  <a:srgbClr val="60CE3B"/>
                </a:solidFill>
                <a:latin typeface="Arial MT"/>
                <a:cs typeface="Arial MT"/>
              </a:rPr>
              <a:t> 3rd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 prize"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else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7100"/>
              </a:lnSpc>
            </a:pP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echo </a:t>
            </a:r>
            <a:r>
              <a:rPr sz="2400" spc="-30" dirty="0">
                <a:solidFill>
                  <a:srgbClr val="60CE3B"/>
                </a:solidFill>
                <a:latin typeface="Arial MT"/>
                <a:cs typeface="Arial MT"/>
              </a:rPr>
              <a:t>"Sorry, </a:t>
            </a:r>
            <a:r>
              <a:rPr sz="2400" dirty="0">
                <a:solidFill>
                  <a:srgbClr val="60CE3B"/>
                </a:solidFill>
                <a:latin typeface="Arial MT"/>
                <a:cs typeface="Arial MT"/>
              </a:rPr>
              <a:t>try for the </a:t>
            </a:r>
            <a:r>
              <a:rPr sz="2400" spc="-10" dirty="0">
                <a:solidFill>
                  <a:srgbClr val="60CE3B"/>
                </a:solidFill>
                <a:latin typeface="Arial MT"/>
                <a:cs typeface="Arial MT"/>
              </a:rPr>
              <a:t>next </a:t>
            </a:r>
            <a:r>
              <a:rPr sz="2400" dirty="0">
                <a:solidFill>
                  <a:srgbClr val="60CE3B"/>
                </a:solidFill>
                <a:latin typeface="Arial MT"/>
                <a:cs typeface="Arial MT"/>
              </a:rPr>
              <a:t>time" </a:t>
            </a:r>
            <a:r>
              <a:rPr sz="2400" spc="-65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ADE2C"/>
                </a:solidFill>
                <a:latin typeface="Arial MT"/>
                <a:cs typeface="Arial MT"/>
              </a:rPr>
              <a:t>fi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068" y="476991"/>
            <a:ext cx="9102852" cy="34139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20344" y="1249794"/>
            <a:ext cx="5560060" cy="553720"/>
          </a:xfrm>
          <a:custGeom>
            <a:avLst/>
            <a:gdLst/>
            <a:ahLst/>
            <a:cxnLst/>
            <a:rect l="l" t="t" r="r" b="b"/>
            <a:pathLst>
              <a:path w="5560060" h="553719">
                <a:moveTo>
                  <a:pt x="5559806" y="0"/>
                </a:moveTo>
                <a:lnTo>
                  <a:pt x="0" y="0"/>
                </a:lnTo>
                <a:lnTo>
                  <a:pt x="0" y="553351"/>
                </a:lnTo>
                <a:lnTo>
                  <a:pt x="5559806" y="553351"/>
                </a:lnTo>
                <a:lnTo>
                  <a:pt x="555980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9033" y="1270838"/>
            <a:ext cx="40436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i="1" spc="-5" dirty="0">
                <a:solidFill>
                  <a:srgbClr val="ADADAD"/>
                </a:solidFill>
                <a:latin typeface="Arial"/>
                <a:cs typeface="Arial"/>
              </a:rPr>
              <a:t>$</a:t>
            </a:r>
            <a:r>
              <a:rPr sz="2800" b="0" i="1" spc="-3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2800" b="0" spc="-5" dirty="0">
                <a:solidFill>
                  <a:srgbClr val="FADE2C"/>
                </a:solidFill>
                <a:latin typeface="Arial MT"/>
                <a:cs typeface="Arial MT"/>
              </a:rPr>
              <a:t>bash</a:t>
            </a:r>
            <a:r>
              <a:rPr sz="2800" b="0" spc="-3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F8F8F8"/>
                </a:solidFill>
                <a:latin typeface="Arial MT"/>
                <a:cs typeface="Arial MT"/>
              </a:rPr>
              <a:t>elseif_example.sh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344" y="2036279"/>
            <a:ext cx="7875524" cy="386575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604" y="929132"/>
            <a:ext cx="1078674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Case </a:t>
            </a:r>
            <a:r>
              <a:rPr sz="3200" b="1" spc="-5" dirty="0">
                <a:latin typeface="Arial"/>
                <a:cs typeface="Arial"/>
              </a:rPr>
              <a:t>statement is </a:t>
            </a:r>
            <a:r>
              <a:rPr sz="3200" b="1" spc="-10" dirty="0">
                <a:latin typeface="Arial"/>
                <a:cs typeface="Arial"/>
              </a:rPr>
              <a:t>used </a:t>
            </a:r>
            <a:r>
              <a:rPr sz="3200" b="1" spc="-5" dirty="0">
                <a:latin typeface="Arial"/>
                <a:cs typeface="Arial"/>
              </a:rPr>
              <a:t>as </a:t>
            </a:r>
            <a:r>
              <a:rPr sz="3200" b="1" spc="-10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alternative </a:t>
            </a:r>
            <a:r>
              <a:rPr sz="3200" b="1" spc="-10" dirty="0">
                <a:latin typeface="Arial"/>
                <a:cs typeface="Arial"/>
              </a:rPr>
              <a:t>of </a:t>
            </a:r>
            <a:r>
              <a:rPr sz="3200" b="1" spc="-5" dirty="0">
                <a:latin typeface="Arial"/>
                <a:cs typeface="Arial"/>
              </a:rPr>
              <a:t>if-else if-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else statement. The starting </a:t>
            </a:r>
            <a:r>
              <a:rPr sz="3200" b="1" dirty="0">
                <a:latin typeface="Arial"/>
                <a:cs typeface="Arial"/>
              </a:rPr>
              <a:t>and </a:t>
            </a:r>
            <a:r>
              <a:rPr sz="3200" b="1" spc="-5" dirty="0">
                <a:latin typeface="Arial"/>
                <a:cs typeface="Arial"/>
              </a:rPr>
              <a:t>ending block of this </a:t>
            </a:r>
            <a:r>
              <a:rPr sz="3200" b="1" dirty="0">
                <a:latin typeface="Arial"/>
                <a:cs typeface="Arial"/>
              </a:rPr>
              <a:t> st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te</a:t>
            </a:r>
            <a:r>
              <a:rPr sz="3200" b="1" spc="-10" dirty="0">
                <a:latin typeface="Arial"/>
                <a:cs typeface="Arial"/>
              </a:rPr>
              <a:t>m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nt</a:t>
            </a:r>
            <a:r>
              <a:rPr sz="3200" b="1" spc="20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s</a:t>
            </a:r>
            <a:r>
              <a:rPr sz="3200" b="1" spc="1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</a:t>
            </a:r>
            <a:r>
              <a:rPr sz="3200" b="1" spc="-25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fin</a:t>
            </a:r>
            <a:r>
              <a:rPr sz="3200" b="1" spc="-3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d</a:t>
            </a:r>
            <a:r>
              <a:rPr sz="3200" b="1" spc="200" dirty="0">
                <a:latin typeface="Arial"/>
                <a:cs typeface="Arial"/>
              </a:rPr>
              <a:t> </a:t>
            </a:r>
            <a:r>
              <a:rPr sz="3200" b="1" spc="-15" dirty="0">
                <a:latin typeface="Arial"/>
                <a:cs typeface="Arial"/>
              </a:rPr>
              <a:t>b</a:t>
            </a:r>
            <a:r>
              <a:rPr sz="3200" b="1" dirty="0">
                <a:latin typeface="Arial"/>
                <a:cs typeface="Arial"/>
              </a:rPr>
              <a:t>y</a:t>
            </a:r>
            <a:r>
              <a:rPr sz="3200" b="1" spc="195" dirty="0">
                <a:latin typeface="Arial"/>
                <a:cs typeface="Arial"/>
              </a:rPr>
              <a:t> </a:t>
            </a:r>
            <a:r>
              <a:rPr sz="3200" b="1" spc="-335" dirty="0">
                <a:latin typeface="Arial"/>
                <a:cs typeface="Arial"/>
              </a:rPr>
              <a:t>„</a:t>
            </a:r>
            <a:r>
              <a:rPr sz="3200" b="1" spc="-385" dirty="0">
                <a:latin typeface="Arial"/>
                <a:cs typeface="Arial"/>
              </a:rPr>
              <a:t>c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spc="-15" dirty="0">
                <a:latin typeface="Arial"/>
                <a:cs typeface="Arial"/>
              </a:rPr>
              <a:t>s</a:t>
            </a:r>
            <a:r>
              <a:rPr sz="3200" b="1" spc="-380" dirty="0">
                <a:latin typeface="Arial"/>
                <a:cs typeface="Arial"/>
              </a:rPr>
              <a:t>e</a:t>
            </a:r>
            <a:r>
              <a:rPr sz="3200" b="1" spc="-335" dirty="0">
                <a:latin typeface="Arial"/>
                <a:cs typeface="Arial"/>
              </a:rPr>
              <a:t>‟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d</a:t>
            </a:r>
            <a:r>
              <a:rPr sz="3200" b="1" spc="185" dirty="0">
                <a:latin typeface="Arial"/>
                <a:cs typeface="Arial"/>
              </a:rPr>
              <a:t> </a:t>
            </a:r>
            <a:r>
              <a:rPr sz="3200" b="1" spc="-715" dirty="0">
                <a:latin typeface="Arial"/>
                <a:cs typeface="Arial"/>
              </a:rPr>
              <a:t>„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s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5" dirty="0">
                <a:latin typeface="Arial"/>
                <a:cs typeface="Arial"/>
              </a:rPr>
              <a:t>c</a:t>
            </a:r>
            <a:r>
              <a:rPr sz="3200" b="1" spc="-715" dirty="0">
                <a:latin typeface="Arial"/>
                <a:cs typeface="Arial"/>
              </a:rPr>
              <a:t>‟</a:t>
            </a:r>
            <a:r>
              <a:rPr sz="3200" b="1" dirty="0">
                <a:latin typeface="Arial"/>
                <a:cs typeface="Arial"/>
              </a:rPr>
              <a:t>.</a:t>
            </a:r>
            <a:r>
              <a:rPr sz="3200" b="1" spc="20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</a:t>
            </a:r>
            <a:r>
              <a:rPr sz="3200" b="1" spc="-10" dirty="0">
                <a:latin typeface="Arial"/>
                <a:cs typeface="Arial"/>
              </a:rPr>
              <a:t>r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te</a:t>
            </a:r>
            <a:r>
              <a:rPr sz="3200" b="1" spc="19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1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</a:t>
            </a:r>
            <a:r>
              <a:rPr sz="3200" b="1" spc="-1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w  file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named,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90" dirty="0">
                <a:latin typeface="Arial"/>
                <a:cs typeface="Arial"/>
              </a:rPr>
              <a:t>„case_example.sh‟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add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following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script. The output of the following script </a:t>
            </a:r>
            <a:r>
              <a:rPr sz="3200" b="1" dirty="0">
                <a:latin typeface="Arial"/>
                <a:cs typeface="Arial"/>
              </a:rPr>
              <a:t>will </a:t>
            </a:r>
            <a:r>
              <a:rPr sz="3200" b="1" spc="-5" dirty="0">
                <a:latin typeface="Arial"/>
                <a:cs typeface="Arial"/>
              </a:rPr>
              <a:t>be </a:t>
            </a:r>
            <a:r>
              <a:rPr sz="3200" b="1" spc="-10" dirty="0">
                <a:latin typeface="Arial"/>
                <a:cs typeface="Arial"/>
              </a:rPr>
              <a:t>same </a:t>
            </a:r>
            <a:r>
              <a:rPr sz="3200" b="1" spc="-15" dirty="0">
                <a:latin typeface="Arial"/>
                <a:cs typeface="Arial"/>
              </a:rPr>
              <a:t>to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previous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else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if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example.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19" y="385540"/>
            <a:ext cx="5673852" cy="43132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4760" y="346684"/>
            <a:ext cx="7131684" cy="5513070"/>
          </a:xfrm>
          <a:custGeom>
            <a:avLst/>
            <a:gdLst/>
            <a:ahLst/>
            <a:cxnLst/>
            <a:rect l="l" t="t" r="r" b="b"/>
            <a:pathLst>
              <a:path w="7131684" h="5513070">
                <a:moveTo>
                  <a:pt x="7131177" y="0"/>
                </a:moveTo>
                <a:lnTo>
                  <a:pt x="0" y="0"/>
                </a:lnTo>
                <a:lnTo>
                  <a:pt x="0" y="5512562"/>
                </a:lnTo>
                <a:lnTo>
                  <a:pt x="7131177" y="5512562"/>
                </a:lnTo>
                <a:lnTo>
                  <a:pt x="713117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4738" y="340233"/>
            <a:ext cx="4724400" cy="548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ADADAD"/>
                </a:solidFill>
                <a:latin typeface="Arial"/>
                <a:cs typeface="Arial"/>
              </a:rPr>
              <a:t>#!/bin/bash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Arial"/>
              <a:cs typeface="Arial"/>
            </a:endParaRPr>
          </a:p>
          <a:p>
            <a:pPr marL="12700" marR="438150">
              <a:lnSpc>
                <a:spcPct val="107100"/>
              </a:lnSpc>
            </a:pP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400" spc="1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"Enter</a:t>
            </a:r>
            <a:r>
              <a:rPr sz="2400" spc="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your</a:t>
            </a:r>
            <a:r>
              <a:rPr sz="2400" spc="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lucky</a:t>
            </a:r>
            <a:r>
              <a:rPr sz="2400" spc="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number" </a:t>
            </a:r>
            <a:r>
              <a:rPr sz="2400" spc="-65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read </a:t>
            </a: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  <a:p>
            <a:pPr marL="12700" marR="3315335">
              <a:lnSpc>
                <a:spcPts val="3090"/>
              </a:lnSpc>
              <a:spcBef>
                <a:spcPts val="135"/>
              </a:spcBef>
            </a:pP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case</a:t>
            </a:r>
            <a:r>
              <a:rPr sz="2400" spc="-3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$n</a:t>
            </a:r>
            <a:r>
              <a:rPr sz="2400" spc="-3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ADE2C"/>
                </a:solidFill>
                <a:latin typeface="Arial MT"/>
                <a:cs typeface="Arial MT"/>
              </a:rPr>
              <a:t>in </a:t>
            </a:r>
            <a:r>
              <a:rPr sz="2400" spc="-65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7F93B"/>
                </a:solidFill>
                <a:latin typeface="Arial MT"/>
                <a:cs typeface="Arial MT"/>
              </a:rPr>
              <a:t>101</a:t>
            </a: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400" spc="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echo </a:t>
            </a:r>
            <a:r>
              <a:rPr sz="2400" spc="-60" dirty="0">
                <a:solidFill>
                  <a:srgbClr val="60CE3B"/>
                </a:solidFill>
                <a:latin typeface="Arial MT"/>
                <a:cs typeface="Arial MT"/>
              </a:rPr>
              <a:t>"You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CE3B"/>
                </a:solidFill>
                <a:latin typeface="Arial MT"/>
                <a:cs typeface="Arial MT"/>
              </a:rPr>
              <a:t>got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1st</a:t>
            </a:r>
            <a:r>
              <a:rPr sz="240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prize"</a:t>
            </a:r>
            <a:r>
              <a:rPr sz="2400" spc="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8F8F8"/>
                </a:solidFill>
                <a:latin typeface="Arial MT"/>
                <a:cs typeface="Arial MT"/>
              </a:rPr>
              <a:t>;;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solidFill>
                  <a:srgbClr val="D7F93B"/>
                </a:solidFill>
                <a:latin typeface="Arial MT"/>
                <a:cs typeface="Arial MT"/>
              </a:rPr>
              <a:t>510</a:t>
            </a: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12700" marR="1123315">
              <a:lnSpc>
                <a:spcPct val="107100"/>
              </a:lnSpc>
              <a:spcBef>
                <a:spcPts val="5"/>
              </a:spcBef>
            </a:pP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400" spc="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60CE3B"/>
                </a:solidFill>
                <a:latin typeface="Arial MT"/>
                <a:cs typeface="Arial MT"/>
              </a:rPr>
              <a:t>"You</a:t>
            </a:r>
            <a:r>
              <a:rPr sz="2400" spc="-2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CE3B"/>
                </a:solidFill>
                <a:latin typeface="Arial MT"/>
                <a:cs typeface="Arial MT"/>
              </a:rPr>
              <a:t>got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 2nd prize"</a:t>
            </a:r>
            <a:r>
              <a:rPr sz="2400" spc="1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8F8F8"/>
                </a:solidFill>
                <a:latin typeface="Arial MT"/>
                <a:cs typeface="Arial MT"/>
              </a:rPr>
              <a:t>;; </a:t>
            </a:r>
            <a:r>
              <a:rPr sz="2400" spc="-65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7F93B"/>
                </a:solidFill>
                <a:latin typeface="Arial MT"/>
                <a:cs typeface="Arial MT"/>
              </a:rPr>
              <a:t>999</a:t>
            </a: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400" spc="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60CE3B"/>
                </a:solidFill>
                <a:latin typeface="Arial MT"/>
                <a:cs typeface="Arial MT"/>
              </a:rPr>
              <a:t>"You</a:t>
            </a:r>
            <a:r>
              <a:rPr sz="2400" spc="-2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CE3B"/>
                </a:solidFill>
                <a:latin typeface="Arial MT"/>
                <a:cs typeface="Arial MT"/>
              </a:rPr>
              <a:t>got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 3rd</a:t>
            </a:r>
            <a:r>
              <a:rPr sz="240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prize"</a:t>
            </a:r>
            <a:r>
              <a:rPr sz="240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8F8F8"/>
                </a:solidFill>
                <a:latin typeface="Arial MT"/>
                <a:cs typeface="Arial MT"/>
              </a:rPr>
              <a:t>;;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400" dirty="0">
                <a:solidFill>
                  <a:srgbClr val="F8F8F8"/>
                </a:solidFill>
                <a:latin typeface="Arial MT"/>
                <a:cs typeface="Arial MT"/>
              </a:rPr>
              <a:t>*)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7100"/>
              </a:lnSpc>
            </a:pP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400" spc="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60CE3B"/>
                </a:solidFill>
                <a:latin typeface="Arial MT"/>
                <a:cs typeface="Arial MT"/>
              </a:rPr>
              <a:t>"Sorry,</a:t>
            </a:r>
            <a:r>
              <a:rPr sz="2400" spc="-2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CE3B"/>
                </a:solidFill>
                <a:latin typeface="Arial MT"/>
                <a:cs typeface="Arial MT"/>
              </a:rPr>
              <a:t>try</a:t>
            </a:r>
            <a:r>
              <a:rPr sz="2400" spc="-2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CE3B"/>
                </a:solidFill>
                <a:latin typeface="Arial MT"/>
                <a:cs typeface="Arial MT"/>
              </a:rPr>
              <a:t>for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CE3B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CE3B"/>
                </a:solidFill>
                <a:latin typeface="Arial MT"/>
                <a:cs typeface="Arial MT"/>
              </a:rPr>
              <a:t>next</a:t>
            </a:r>
            <a:r>
              <a:rPr sz="2400" dirty="0">
                <a:solidFill>
                  <a:srgbClr val="60CE3B"/>
                </a:solidFill>
                <a:latin typeface="Arial MT"/>
                <a:cs typeface="Arial MT"/>
              </a:rPr>
              <a:t> time"</a:t>
            </a:r>
            <a:r>
              <a:rPr sz="2400" spc="1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8F8F8"/>
                </a:solidFill>
                <a:latin typeface="Arial MT"/>
                <a:cs typeface="Arial MT"/>
              </a:rPr>
              <a:t>;; </a:t>
            </a:r>
            <a:r>
              <a:rPr sz="2400" spc="-65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esac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068" y="476991"/>
            <a:ext cx="9102852" cy="34139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20344" y="1131011"/>
            <a:ext cx="5560060" cy="530225"/>
          </a:xfrm>
          <a:custGeom>
            <a:avLst/>
            <a:gdLst/>
            <a:ahLst/>
            <a:cxnLst/>
            <a:rect l="l" t="t" r="r" b="b"/>
            <a:pathLst>
              <a:path w="5560060" h="530225">
                <a:moveTo>
                  <a:pt x="5559806" y="0"/>
                </a:moveTo>
                <a:lnTo>
                  <a:pt x="0" y="0"/>
                </a:lnTo>
                <a:lnTo>
                  <a:pt x="0" y="530148"/>
                </a:lnTo>
                <a:lnTo>
                  <a:pt x="5559806" y="530148"/>
                </a:lnTo>
                <a:lnTo>
                  <a:pt x="555980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9033" y="1152271"/>
            <a:ext cx="3968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i="1" spc="-5" dirty="0">
                <a:solidFill>
                  <a:srgbClr val="ADADAD"/>
                </a:solidFill>
                <a:latin typeface="Arial"/>
                <a:cs typeface="Arial"/>
              </a:rPr>
              <a:t>$</a:t>
            </a:r>
            <a:r>
              <a:rPr sz="2800" b="0" i="1" spc="-3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2800" b="0" dirty="0">
                <a:solidFill>
                  <a:srgbClr val="FADE2C"/>
                </a:solidFill>
                <a:latin typeface="Arial MT"/>
                <a:cs typeface="Arial MT"/>
              </a:rPr>
              <a:t>bash</a:t>
            </a:r>
            <a:r>
              <a:rPr sz="2800" b="0" spc="-2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F8F8F8"/>
                </a:solidFill>
                <a:latin typeface="Arial MT"/>
                <a:cs typeface="Arial MT"/>
              </a:rPr>
              <a:t>case_example.sh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344" y="1875116"/>
            <a:ext cx="6794881" cy="400316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604" y="929132"/>
            <a:ext cx="24949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74775" algn="l"/>
              </a:tabLst>
            </a:pPr>
            <a:r>
              <a:rPr sz="3200" b="1" dirty="0">
                <a:latin typeface="Arial"/>
                <a:cs typeface="Arial"/>
              </a:rPr>
              <a:t>Bash	</a:t>
            </a:r>
            <a:r>
              <a:rPr sz="3200" b="1" spc="-5" dirty="0">
                <a:latin typeface="Arial"/>
                <a:cs typeface="Arial"/>
              </a:rPr>
              <a:t>script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2546" y="929132"/>
            <a:ext cx="4587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82040" algn="l"/>
                <a:tab pos="2310765" algn="l"/>
                <a:tab pos="3673475" algn="l"/>
              </a:tabLst>
            </a:pPr>
            <a:r>
              <a:rPr sz="3200" b="1" spc="-10" dirty="0">
                <a:latin typeface="Arial"/>
                <a:cs typeface="Arial"/>
              </a:rPr>
              <a:t>ca</a:t>
            </a:r>
            <a:r>
              <a:rPr sz="3200" b="1" dirty="0">
                <a:latin typeface="Arial"/>
                <a:cs typeface="Arial"/>
              </a:rPr>
              <a:t>n	read	in</a:t>
            </a:r>
            <a:r>
              <a:rPr sz="3200" b="1" spc="-20" dirty="0">
                <a:latin typeface="Arial"/>
                <a:cs typeface="Arial"/>
              </a:rPr>
              <a:t>p</a:t>
            </a:r>
            <a:r>
              <a:rPr sz="3200" b="1" dirty="0">
                <a:latin typeface="Arial"/>
                <a:cs typeface="Arial"/>
              </a:rPr>
              <a:t>ut	fr</a:t>
            </a:r>
            <a:r>
              <a:rPr sz="3200" b="1" spc="-2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604" y="1416812"/>
            <a:ext cx="7371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07920" algn="l"/>
                <a:tab pos="3403600" algn="l"/>
                <a:tab pos="4738370" algn="l"/>
              </a:tabLst>
            </a:pPr>
            <a:r>
              <a:rPr sz="3200" b="1" spc="-5" dirty="0">
                <a:latin typeface="Arial"/>
                <a:cs typeface="Arial"/>
              </a:rPr>
              <a:t>arguments	like	other	programming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9434" y="929132"/>
            <a:ext cx="312102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4775">
              <a:lnSpc>
                <a:spcPct val="100000"/>
              </a:lnSpc>
              <a:spcBef>
                <a:spcPts val="105"/>
              </a:spcBef>
              <a:tabLst>
                <a:tab pos="2406650" algn="l"/>
                <a:tab pos="2451100" algn="l"/>
              </a:tabLst>
            </a:pPr>
            <a:r>
              <a:rPr sz="3200" b="1" dirty="0">
                <a:latin typeface="Arial"/>
                <a:cs typeface="Arial"/>
              </a:rPr>
              <a:t>co</a:t>
            </a:r>
            <a:r>
              <a:rPr sz="3200" b="1" spc="-15" dirty="0">
                <a:latin typeface="Arial"/>
                <a:cs typeface="Arial"/>
              </a:rPr>
              <a:t>m</a:t>
            </a:r>
            <a:r>
              <a:rPr sz="3200" b="1" dirty="0">
                <a:latin typeface="Arial"/>
                <a:cs typeface="Arial"/>
              </a:rPr>
              <a:t>m</a:t>
            </a:r>
            <a:r>
              <a:rPr sz="3200" b="1" spc="-10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nd	line  la</a:t>
            </a:r>
            <a:r>
              <a:rPr sz="3200" b="1" spc="-10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g</a:t>
            </a:r>
            <a:r>
              <a:rPr sz="3200" b="1" spc="-20" dirty="0">
                <a:latin typeface="Arial"/>
                <a:cs typeface="Arial"/>
              </a:rPr>
              <a:t>u</a:t>
            </a:r>
            <a:r>
              <a:rPr sz="3200" b="1" dirty="0">
                <a:latin typeface="Arial"/>
                <a:cs typeface="Arial"/>
              </a:rPr>
              <a:t>ag</a:t>
            </a:r>
            <a:r>
              <a:rPr sz="3200" b="1" spc="-15" dirty="0">
                <a:latin typeface="Arial"/>
                <a:cs typeface="Arial"/>
              </a:rPr>
              <a:t>e</a:t>
            </a:r>
            <a:r>
              <a:rPr sz="3200" b="1" spc="-5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.		</a:t>
            </a:r>
            <a:r>
              <a:rPr sz="3200" b="1" spc="-5" dirty="0">
                <a:latin typeface="Arial"/>
                <a:cs typeface="Arial"/>
              </a:rPr>
              <a:t>For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604" y="1904441"/>
            <a:ext cx="10786110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example, $1 and $2 variables </a:t>
            </a:r>
            <a:r>
              <a:rPr sz="3200" b="1" dirty="0">
                <a:latin typeface="Arial"/>
                <a:cs typeface="Arial"/>
              </a:rPr>
              <a:t>are </a:t>
            </a:r>
            <a:r>
              <a:rPr sz="3200" b="1" spc="-5" dirty="0">
                <a:latin typeface="Arial"/>
                <a:cs typeface="Arial"/>
              </a:rPr>
              <a:t>used to read </a:t>
            </a:r>
            <a:r>
              <a:rPr sz="3200" b="1" dirty="0">
                <a:latin typeface="Arial"/>
                <a:cs typeface="Arial"/>
              </a:rPr>
              <a:t>first </a:t>
            </a:r>
            <a:r>
              <a:rPr sz="3200" b="1" spc="-5" dirty="0">
                <a:latin typeface="Arial"/>
                <a:cs typeface="Arial"/>
              </a:rPr>
              <a:t>and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second command </a:t>
            </a:r>
            <a:r>
              <a:rPr sz="3200" b="1" spc="-10" dirty="0">
                <a:latin typeface="Arial"/>
                <a:cs typeface="Arial"/>
              </a:rPr>
              <a:t>line </a:t>
            </a:r>
            <a:r>
              <a:rPr sz="3200" b="1" spc="-5" dirty="0">
                <a:latin typeface="Arial"/>
                <a:cs typeface="Arial"/>
              </a:rPr>
              <a:t>arguments. </a:t>
            </a:r>
            <a:r>
              <a:rPr sz="3200" b="1" dirty="0">
                <a:latin typeface="Arial"/>
                <a:cs typeface="Arial"/>
              </a:rPr>
              <a:t>Create a file </a:t>
            </a:r>
            <a:r>
              <a:rPr sz="3200" b="1" spc="-5" dirty="0">
                <a:latin typeface="Arial"/>
                <a:cs typeface="Arial"/>
              </a:rPr>
              <a:t>named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“command_line.sh” and add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following script. </a:t>
            </a:r>
            <a:r>
              <a:rPr sz="3200" b="1" spc="-80" dirty="0">
                <a:latin typeface="Arial"/>
                <a:cs typeface="Arial"/>
              </a:rPr>
              <a:t>Two 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argument values </a:t>
            </a:r>
            <a:r>
              <a:rPr sz="3200" b="1" dirty="0">
                <a:latin typeface="Arial"/>
                <a:cs typeface="Arial"/>
              </a:rPr>
              <a:t>are </a:t>
            </a:r>
            <a:r>
              <a:rPr sz="3200" b="1" spc="-5" dirty="0">
                <a:latin typeface="Arial"/>
                <a:cs typeface="Arial"/>
              </a:rPr>
              <a:t>read </a:t>
            </a:r>
            <a:r>
              <a:rPr sz="3200" b="1" dirty="0">
                <a:latin typeface="Arial"/>
                <a:cs typeface="Arial"/>
              </a:rPr>
              <a:t>by the </a:t>
            </a:r>
            <a:r>
              <a:rPr sz="3200" b="1" spc="-5" dirty="0">
                <a:latin typeface="Arial"/>
                <a:cs typeface="Arial"/>
              </a:rPr>
              <a:t>following </a:t>
            </a:r>
            <a:r>
              <a:rPr sz="3200" b="1" dirty="0">
                <a:latin typeface="Arial"/>
                <a:cs typeface="Arial"/>
              </a:rPr>
              <a:t>script </a:t>
            </a:r>
            <a:r>
              <a:rPr sz="3200" b="1" spc="-5" dirty="0">
                <a:latin typeface="Arial"/>
                <a:cs typeface="Arial"/>
              </a:rPr>
              <a:t>and </a:t>
            </a:r>
            <a:r>
              <a:rPr sz="3200" b="1" dirty="0">
                <a:latin typeface="Arial"/>
                <a:cs typeface="Arial"/>
              </a:rPr>
              <a:t> print </a:t>
            </a:r>
            <a:r>
              <a:rPr sz="3200" b="1" spc="-5" dirty="0">
                <a:latin typeface="Arial"/>
                <a:cs typeface="Arial"/>
              </a:rPr>
              <a:t>the total number of arguments </a:t>
            </a:r>
            <a:r>
              <a:rPr sz="3200" b="1" dirty="0">
                <a:latin typeface="Arial"/>
                <a:cs typeface="Arial"/>
              </a:rPr>
              <a:t>and </a:t>
            </a:r>
            <a:r>
              <a:rPr sz="3200" b="1" spc="-5" dirty="0">
                <a:latin typeface="Arial"/>
                <a:cs typeface="Arial"/>
              </a:rPr>
              <a:t>the argument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values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output.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526" y="385540"/>
            <a:ext cx="9040369" cy="43132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948" y="745108"/>
            <a:ext cx="5302885" cy="158115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2855"/>
              </a:lnSpc>
            </a:pPr>
            <a:r>
              <a:rPr sz="2400" i="1" spc="-5" dirty="0">
                <a:solidFill>
                  <a:srgbClr val="ADADAD"/>
                </a:solidFill>
                <a:latin typeface="Arial"/>
                <a:cs typeface="Arial"/>
              </a:rPr>
              <a:t>#!/bin/bash</a:t>
            </a:r>
            <a:endParaRPr sz="2400">
              <a:latin typeface="Arial"/>
              <a:cs typeface="Arial"/>
            </a:endParaRPr>
          </a:p>
          <a:p>
            <a:pPr marL="177800" marR="1393190">
              <a:lnSpc>
                <a:spcPts val="3080"/>
              </a:lnSpc>
              <a:spcBef>
                <a:spcPts val="125"/>
              </a:spcBef>
            </a:pP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40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60CE3B"/>
                </a:solidFill>
                <a:latin typeface="Arial MT"/>
                <a:cs typeface="Arial MT"/>
              </a:rPr>
              <a:t>"Total</a:t>
            </a:r>
            <a:r>
              <a:rPr sz="2400" spc="-1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arguments</a:t>
            </a:r>
            <a:r>
              <a:rPr sz="2400" spc="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CE3B"/>
                </a:solidFill>
                <a:latin typeface="Arial MT"/>
                <a:cs typeface="Arial MT"/>
              </a:rPr>
              <a:t>: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$#" </a:t>
            </a:r>
            <a:r>
              <a:rPr sz="2400" spc="-65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echo </a:t>
            </a:r>
            <a:r>
              <a:rPr sz="2400" dirty="0">
                <a:solidFill>
                  <a:srgbClr val="60CE3B"/>
                </a:solidFill>
                <a:latin typeface="Arial MT"/>
                <a:cs typeface="Arial MT"/>
              </a:rPr>
              <a:t>"1st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Argument </a:t>
            </a:r>
            <a:r>
              <a:rPr sz="2400" dirty="0">
                <a:solidFill>
                  <a:srgbClr val="60CE3B"/>
                </a:solidFill>
                <a:latin typeface="Arial MT"/>
                <a:cs typeface="Arial MT"/>
              </a:rPr>
              <a:t>=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$1" </a:t>
            </a:r>
            <a:r>
              <a:rPr sz="240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40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"2nd</a:t>
            </a:r>
            <a:r>
              <a:rPr sz="2400" spc="-1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argument</a:t>
            </a:r>
            <a:r>
              <a:rPr sz="2400" dirty="0">
                <a:solidFill>
                  <a:srgbClr val="60CE3B"/>
                </a:solidFill>
                <a:latin typeface="Arial MT"/>
                <a:cs typeface="Arial MT"/>
              </a:rPr>
              <a:t> =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$2"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2947" y="542528"/>
            <a:ext cx="4864608" cy="8885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61809" y="1636242"/>
            <a:ext cx="4799965" cy="101473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4445" rIns="0" bIns="0" rtlCol="0">
            <a:spAutoFit/>
          </a:bodyPr>
          <a:lstStyle/>
          <a:p>
            <a:pPr marL="92075" marR="742950">
              <a:lnSpc>
                <a:spcPct val="106800"/>
              </a:lnSpc>
              <a:spcBef>
                <a:spcPts val="35"/>
              </a:spcBef>
            </a:pP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$ 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bash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command_line.sh </a:t>
            </a:r>
            <a:r>
              <a:rPr sz="2800" spc="-76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Linux</a:t>
            </a:r>
            <a:r>
              <a:rPr sz="280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Hint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8863" y="2915030"/>
            <a:ext cx="8312784" cy="251193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604" y="1499108"/>
            <a:ext cx="1115187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How you can read command </a:t>
            </a:r>
            <a:r>
              <a:rPr sz="3600" dirty="0"/>
              <a:t>line </a:t>
            </a:r>
            <a:r>
              <a:rPr sz="3600" spc="-5" dirty="0"/>
              <a:t>arguments </a:t>
            </a:r>
            <a:r>
              <a:rPr sz="3600" dirty="0"/>
              <a:t>with </a:t>
            </a:r>
            <a:r>
              <a:rPr sz="3600" spc="5" dirty="0"/>
              <a:t> </a:t>
            </a:r>
            <a:r>
              <a:rPr sz="3600" spc="-5" dirty="0"/>
              <a:t>names</a:t>
            </a:r>
            <a:r>
              <a:rPr sz="3600" spc="655" dirty="0"/>
              <a:t> </a:t>
            </a:r>
            <a:r>
              <a:rPr sz="3600" spc="-5" dirty="0"/>
              <a:t>is</a:t>
            </a:r>
            <a:r>
              <a:rPr sz="3600" spc="670" dirty="0"/>
              <a:t> </a:t>
            </a:r>
            <a:r>
              <a:rPr sz="3600" dirty="0"/>
              <a:t>shown</a:t>
            </a:r>
            <a:r>
              <a:rPr sz="3600" spc="680" dirty="0"/>
              <a:t> </a:t>
            </a:r>
            <a:r>
              <a:rPr sz="3600" spc="-5" dirty="0"/>
              <a:t>in</a:t>
            </a:r>
            <a:r>
              <a:rPr sz="3600" spc="670" dirty="0"/>
              <a:t> </a:t>
            </a:r>
            <a:r>
              <a:rPr sz="3600" spc="-5" dirty="0"/>
              <a:t>the</a:t>
            </a:r>
            <a:r>
              <a:rPr sz="3600" spc="670" dirty="0"/>
              <a:t> </a:t>
            </a:r>
            <a:r>
              <a:rPr sz="3600" dirty="0"/>
              <a:t>following</a:t>
            </a:r>
            <a:r>
              <a:rPr sz="3600" spc="675" dirty="0"/>
              <a:t> </a:t>
            </a:r>
            <a:r>
              <a:rPr sz="3600" spc="-5" dirty="0"/>
              <a:t>script.</a:t>
            </a:r>
            <a:r>
              <a:rPr sz="3600" spc="655" dirty="0"/>
              <a:t> </a:t>
            </a:r>
            <a:r>
              <a:rPr sz="3600" dirty="0"/>
              <a:t>Create</a:t>
            </a:r>
            <a:r>
              <a:rPr sz="3600" spc="680" dirty="0"/>
              <a:t> </a:t>
            </a:r>
            <a:r>
              <a:rPr sz="3600" spc="-5" dirty="0"/>
              <a:t>a </a:t>
            </a:r>
            <a:r>
              <a:rPr sz="3600" spc="-990" dirty="0"/>
              <a:t> </a:t>
            </a:r>
            <a:r>
              <a:rPr sz="3600" spc="-5" dirty="0"/>
              <a:t>file named, </a:t>
            </a:r>
            <a:r>
              <a:rPr sz="3600" spc="-75" dirty="0"/>
              <a:t>„command_line_names.sh‟ </a:t>
            </a:r>
            <a:r>
              <a:rPr sz="3600" dirty="0"/>
              <a:t>and add </a:t>
            </a:r>
            <a:r>
              <a:rPr sz="3600" spc="-5" dirty="0"/>
              <a:t>the </a:t>
            </a:r>
            <a:r>
              <a:rPr sz="3600" spc="-990" dirty="0"/>
              <a:t> </a:t>
            </a:r>
            <a:r>
              <a:rPr sz="3600" spc="-5" dirty="0"/>
              <a:t>following </a:t>
            </a:r>
            <a:r>
              <a:rPr sz="3600" dirty="0"/>
              <a:t>code. Here, two arguments, X and Y are </a:t>
            </a:r>
            <a:r>
              <a:rPr sz="3600" spc="5" dirty="0"/>
              <a:t> </a:t>
            </a:r>
            <a:r>
              <a:rPr sz="3600" spc="-5" dirty="0"/>
              <a:t>read by </a:t>
            </a:r>
            <a:r>
              <a:rPr sz="3600" dirty="0"/>
              <a:t>this</a:t>
            </a:r>
            <a:r>
              <a:rPr sz="3600" spc="5" dirty="0"/>
              <a:t> </a:t>
            </a:r>
            <a:r>
              <a:rPr sz="3600" spc="-5" dirty="0"/>
              <a:t>script </a:t>
            </a:r>
            <a:r>
              <a:rPr sz="3600" dirty="0"/>
              <a:t>and</a:t>
            </a:r>
            <a:r>
              <a:rPr sz="3600" spc="-10" dirty="0"/>
              <a:t> </a:t>
            </a:r>
            <a:r>
              <a:rPr sz="3600" dirty="0"/>
              <a:t>print</a:t>
            </a:r>
            <a:r>
              <a:rPr sz="3600" spc="-5" dirty="0"/>
              <a:t> the</a:t>
            </a:r>
            <a:r>
              <a:rPr sz="3600" spc="5" dirty="0"/>
              <a:t> </a:t>
            </a:r>
            <a:r>
              <a:rPr sz="3600" spc="-5" dirty="0"/>
              <a:t>sum</a:t>
            </a:r>
            <a:r>
              <a:rPr sz="3600" dirty="0"/>
              <a:t> </a:t>
            </a:r>
            <a:r>
              <a:rPr sz="3600" spc="-5" dirty="0"/>
              <a:t>of </a:t>
            </a:r>
            <a:r>
              <a:rPr sz="3600" dirty="0"/>
              <a:t>X</a:t>
            </a:r>
            <a:r>
              <a:rPr sz="3600" spc="5" dirty="0"/>
              <a:t> </a:t>
            </a:r>
            <a:r>
              <a:rPr sz="3600" dirty="0"/>
              <a:t>and</a:t>
            </a:r>
            <a:r>
              <a:rPr sz="3600" spc="-70" dirty="0"/>
              <a:t> </a:t>
            </a:r>
            <a:r>
              <a:rPr sz="3600" spc="-200" dirty="0"/>
              <a:t>Y.</a:t>
            </a:r>
            <a:endParaRPr sz="36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527" y="362704"/>
            <a:ext cx="10843260" cy="8900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326" y="397586"/>
            <a:ext cx="1125410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This will produce </a:t>
            </a:r>
            <a:r>
              <a:rPr dirty="0"/>
              <a:t>the </a:t>
            </a:r>
            <a:r>
              <a:rPr spc="-5" dirty="0"/>
              <a:t>following result. It is important </a:t>
            </a:r>
            <a:r>
              <a:rPr spc="-15" dirty="0"/>
              <a:t>to  </a:t>
            </a:r>
            <a:r>
              <a:rPr spc="-5" dirty="0"/>
              <a:t>note </a:t>
            </a:r>
            <a:r>
              <a:rPr spc="-10" dirty="0"/>
              <a:t>how </a:t>
            </a:r>
            <a:r>
              <a:rPr spc="-5" dirty="0">
                <a:solidFill>
                  <a:srgbClr val="C00000"/>
                </a:solidFill>
              </a:rPr>
              <a:t>echo </a:t>
            </a:r>
            <a:r>
              <a:rPr dirty="0">
                <a:solidFill>
                  <a:srgbClr val="C00000"/>
                </a:solidFill>
              </a:rPr>
              <a:t>-n </a:t>
            </a:r>
            <a:r>
              <a:rPr dirty="0"/>
              <a:t>works </a:t>
            </a:r>
            <a:r>
              <a:rPr spc="-5" dirty="0"/>
              <a:t>here. </a:t>
            </a:r>
            <a:r>
              <a:rPr dirty="0"/>
              <a:t>Here </a:t>
            </a:r>
            <a:r>
              <a:rPr spc="-10" dirty="0">
                <a:solidFill>
                  <a:srgbClr val="C00000"/>
                </a:solidFill>
              </a:rPr>
              <a:t>-n </a:t>
            </a:r>
            <a:r>
              <a:rPr spc="-10" dirty="0"/>
              <a:t>option </a:t>
            </a:r>
            <a:r>
              <a:rPr dirty="0"/>
              <a:t>lets </a:t>
            </a:r>
            <a:r>
              <a:rPr spc="-5" dirty="0"/>
              <a:t>echo  avoid </a:t>
            </a:r>
            <a:r>
              <a:rPr dirty="0"/>
              <a:t>printing a new line</a:t>
            </a:r>
            <a:r>
              <a:rPr spc="-120" dirty="0"/>
              <a:t> </a:t>
            </a:r>
            <a:r>
              <a:rPr spc="-20" dirty="0"/>
              <a:t>character.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8275" y="2308021"/>
            <a:ext cx="3479800" cy="3693795"/>
          </a:xfrm>
          <a:prstGeom prst="rect">
            <a:avLst/>
          </a:prstGeom>
          <a:solidFill>
            <a:srgbClr val="081B4A"/>
          </a:solidFill>
        </p:spPr>
        <p:txBody>
          <a:bodyPr vert="horz" wrap="square" lIns="0" tIns="1079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8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1 0</a:t>
            </a:r>
            <a:endParaRPr sz="24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2 1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3 2 1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4 3 2 1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5 4 3 2 1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6 5 4 3 2 1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7 6 5 4 3 2 1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8 7 6 5 4 3 2 1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9 8 7 6 5 4 3 2 1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9088" y="118795"/>
            <a:ext cx="5445125" cy="5908040"/>
          </a:xfrm>
          <a:custGeom>
            <a:avLst/>
            <a:gdLst/>
            <a:ahLst/>
            <a:cxnLst/>
            <a:rect l="l" t="t" r="r" b="b"/>
            <a:pathLst>
              <a:path w="5445125" h="5908040">
                <a:moveTo>
                  <a:pt x="5444871" y="0"/>
                </a:moveTo>
                <a:lnTo>
                  <a:pt x="0" y="0"/>
                </a:lnTo>
                <a:lnTo>
                  <a:pt x="0" y="5907658"/>
                </a:lnTo>
                <a:lnTo>
                  <a:pt x="5444871" y="5907658"/>
                </a:lnTo>
                <a:lnTo>
                  <a:pt x="544487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26667" y="89281"/>
            <a:ext cx="4292600" cy="27635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i="1" spc="-5" dirty="0">
                <a:solidFill>
                  <a:srgbClr val="ADADAD"/>
                </a:solidFill>
                <a:latin typeface="Arial"/>
                <a:cs typeface="Arial"/>
              </a:rPr>
              <a:t>#!/bin/bash</a:t>
            </a:r>
            <a:endParaRPr sz="2400">
              <a:latin typeface="Arial"/>
              <a:cs typeface="Arial"/>
            </a:endParaRPr>
          </a:p>
          <a:p>
            <a:pPr marL="12700" marR="2288540">
              <a:lnSpc>
                <a:spcPts val="3080"/>
              </a:lnSpc>
              <a:spcBef>
                <a:spcPts val="130"/>
              </a:spcBef>
            </a:pPr>
            <a:r>
              <a:rPr sz="2400" dirty="0">
                <a:solidFill>
                  <a:srgbClr val="FADE2C"/>
                </a:solidFill>
                <a:latin typeface="Arial MT"/>
                <a:cs typeface="Arial MT"/>
              </a:rPr>
              <a:t>for</a:t>
            </a:r>
            <a:r>
              <a:rPr sz="2400" spc="-2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arg</a:t>
            </a:r>
            <a:r>
              <a:rPr sz="2400" spc="-3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in</a:t>
            </a:r>
            <a:r>
              <a:rPr sz="2400" spc="-1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"$@" </a:t>
            </a:r>
            <a:r>
              <a:rPr sz="2400" spc="-65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ADE2C"/>
                </a:solidFill>
                <a:latin typeface="Arial MT"/>
                <a:cs typeface="Arial MT"/>
              </a:rPr>
              <a:t>do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ts val="3080"/>
              </a:lnSpc>
              <a:spcBef>
                <a:spcPts val="5"/>
              </a:spcBef>
            </a:pP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index</a:t>
            </a: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=$(</a:t>
            </a: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echo </a:t>
            </a: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$arg </a:t>
            </a:r>
            <a:r>
              <a:rPr sz="2400" dirty="0">
                <a:solidFill>
                  <a:srgbClr val="F8F8F8"/>
                </a:solidFill>
                <a:latin typeface="Arial MT"/>
                <a:cs typeface="Arial MT"/>
              </a:rPr>
              <a:t>| </a:t>
            </a:r>
            <a:r>
              <a:rPr sz="2400" dirty="0">
                <a:solidFill>
                  <a:srgbClr val="FADE2C"/>
                </a:solidFill>
                <a:latin typeface="Arial MT"/>
                <a:cs typeface="Arial MT"/>
              </a:rPr>
              <a:t>cut </a:t>
            </a:r>
            <a:r>
              <a:rPr sz="2400" dirty="0">
                <a:solidFill>
                  <a:srgbClr val="F8F8F8"/>
                </a:solidFill>
                <a:latin typeface="Arial MT"/>
                <a:cs typeface="Arial MT"/>
              </a:rPr>
              <a:t>-f1 -d=) </a:t>
            </a:r>
            <a:r>
              <a:rPr sz="2400" spc="-65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val</a:t>
            </a: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=$(</a:t>
            </a: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echo </a:t>
            </a: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$arg </a:t>
            </a:r>
            <a:r>
              <a:rPr sz="2400" dirty="0">
                <a:solidFill>
                  <a:srgbClr val="F8F8F8"/>
                </a:solidFill>
                <a:latin typeface="Arial MT"/>
                <a:cs typeface="Arial MT"/>
              </a:rPr>
              <a:t>| </a:t>
            </a:r>
            <a:r>
              <a:rPr sz="2400" dirty="0">
                <a:solidFill>
                  <a:srgbClr val="FADE2C"/>
                </a:solidFill>
                <a:latin typeface="Arial MT"/>
                <a:cs typeface="Arial MT"/>
              </a:rPr>
              <a:t>cut </a:t>
            </a:r>
            <a:r>
              <a:rPr sz="2400" dirty="0">
                <a:solidFill>
                  <a:srgbClr val="F8F8F8"/>
                </a:solidFill>
                <a:latin typeface="Arial MT"/>
                <a:cs typeface="Arial MT"/>
              </a:rPr>
              <a:t>-f2 -d=) </a:t>
            </a:r>
            <a:r>
              <a:rPr sz="2400" spc="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case </a:t>
            </a: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$index</a:t>
            </a:r>
            <a:r>
              <a:rPr sz="2400" spc="2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ADE2C"/>
                </a:solidFill>
                <a:latin typeface="Arial MT"/>
                <a:cs typeface="Arial MT"/>
              </a:rPr>
              <a:t>in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X)</a:t>
            </a:r>
            <a:r>
              <a:rPr sz="2400" spc="-4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x</a:t>
            </a: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=$val;;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" y="3245358"/>
            <a:ext cx="1473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Y)</a:t>
            </a:r>
            <a:r>
              <a:rPr sz="2400" spc="-6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y</a:t>
            </a: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=$val;;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667" y="4004295"/>
            <a:ext cx="2665095" cy="1981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67864">
              <a:lnSpc>
                <a:spcPct val="106900"/>
              </a:lnSpc>
              <a:spcBef>
                <a:spcPts val="95"/>
              </a:spcBef>
            </a:pPr>
            <a:r>
              <a:rPr sz="2400" dirty="0">
                <a:solidFill>
                  <a:srgbClr val="F8F8F8"/>
                </a:solidFill>
                <a:latin typeface="Arial MT"/>
                <a:cs typeface="Arial MT"/>
              </a:rPr>
              <a:t>*) </a:t>
            </a:r>
            <a:r>
              <a:rPr sz="2400" spc="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esac </a:t>
            </a:r>
            <a:r>
              <a:rPr sz="2400" spc="-65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ADE2C"/>
                </a:solidFill>
                <a:latin typeface="Arial MT"/>
                <a:cs typeface="Arial MT"/>
              </a:rPr>
              <a:t>done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((</a:t>
            </a: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result</a:t>
            </a:r>
            <a:r>
              <a:rPr sz="2400" spc="-5" dirty="0">
                <a:solidFill>
                  <a:srgbClr val="F8F8F8"/>
                </a:solidFill>
                <a:latin typeface="Arial MT"/>
                <a:cs typeface="Arial MT"/>
              </a:rPr>
              <a:t>=x+y))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400" spc="-1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0CE3B"/>
                </a:solidFill>
                <a:latin typeface="Arial MT"/>
                <a:cs typeface="Arial MT"/>
              </a:rPr>
              <a:t>"X+Y=$result"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9314" y="291080"/>
            <a:ext cx="5059681" cy="20787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43065" y="2669387"/>
            <a:ext cx="5097145" cy="101473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4445" rIns="0" bIns="0" rtlCol="0">
            <a:spAutoFit/>
          </a:bodyPr>
          <a:lstStyle/>
          <a:p>
            <a:pPr marL="92075" marR="249554">
              <a:lnSpc>
                <a:spcPct val="106800"/>
              </a:lnSpc>
              <a:spcBef>
                <a:spcPts val="35"/>
              </a:spcBef>
            </a:pP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$ 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bash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command_line_names </a:t>
            </a:r>
            <a:r>
              <a:rPr sz="2800" spc="-76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X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=</a:t>
            </a:r>
            <a:r>
              <a:rPr sz="2800" spc="-5" dirty="0">
                <a:solidFill>
                  <a:srgbClr val="D7F93B"/>
                </a:solidFill>
                <a:latin typeface="Arial MT"/>
                <a:cs typeface="Arial MT"/>
              </a:rPr>
              <a:t>45</a:t>
            </a:r>
            <a:r>
              <a:rPr sz="2800" spc="-45" dirty="0">
                <a:solidFill>
                  <a:srgbClr val="D7F9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Y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=</a:t>
            </a:r>
            <a:r>
              <a:rPr sz="2800" spc="-5" dirty="0">
                <a:solidFill>
                  <a:srgbClr val="D7F93B"/>
                </a:solidFill>
                <a:latin typeface="Arial MT"/>
                <a:cs typeface="Arial MT"/>
              </a:rPr>
              <a:t>30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604" y="929132"/>
            <a:ext cx="1078738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80" dirty="0">
                <a:latin typeface="Arial"/>
                <a:cs typeface="Arial"/>
              </a:rPr>
              <a:t>You </a:t>
            </a:r>
            <a:r>
              <a:rPr sz="3200" b="1" spc="-10" dirty="0">
                <a:latin typeface="Arial"/>
                <a:cs typeface="Arial"/>
              </a:rPr>
              <a:t>can </a:t>
            </a:r>
            <a:r>
              <a:rPr sz="3200" b="1" spc="-5" dirty="0">
                <a:latin typeface="Arial"/>
                <a:cs typeface="Arial"/>
              </a:rPr>
              <a:t>easily combine string variables in bash. Create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 file </a:t>
            </a:r>
            <a:r>
              <a:rPr sz="3200" b="1" spc="-5" dirty="0">
                <a:latin typeface="Arial"/>
                <a:cs typeface="Arial"/>
              </a:rPr>
              <a:t>named </a:t>
            </a:r>
            <a:r>
              <a:rPr sz="3200" b="1" spc="-10" dirty="0">
                <a:latin typeface="Arial"/>
                <a:cs typeface="Arial"/>
              </a:rPr>
              <a:t>“string_combine.sh” </a:t>
            </a:r>
            <a:r>
              <a:rPr sz="3200" b="1" spc="-5" dirty="0">
                <a:latin typeface="Arial"/>
                <a:cs typeface="Arial"/>
              </a:rPr>
              <a:t>and </a:t>
            </a:r>
            <a:r>
              <a:rPr sz="3200" b="1" dirty="0">
                <a:latin typeface="Arial"/>
                <a:cs typeface="Arial"/>
              </a:rPr>
              <a:t>add </a:t>
            </a:r>
            <a:r>
              <a:rPr sz="3200" b="1" spc="-5" dirty="0">
                <a:latin typeface="Arial"/>
                <a:cs typeface="Arial"/>
              </a:rPr>
              <a:t>the following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script</a:t>
            </a:r>
            <a:r>
              <a:rPr sz="3200" b="1" spc="40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</a:t>
            </a:r>
            <a:r>
              <a:rPr sz="3200" b="1" spc="42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check</a:t>
            </a:r>
            <a:r>
              <a:rPr sz="3200" b="1" spc="4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how</a:t>
            </a:r>
            <a:r>
              <a:rPr sz="3200" b="1" spc="40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you</a:t>
            </a:r>
            <a:r>
              <a:rPr sz="3200" b="1" spc="4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can</a:t>
            </a:r>
            <a:r>
              <a:rPr sz="3200" b="1" spc="4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combine</a:t>
            </a:r>
            <a:r>
              <a:rPr sz="3200" b="1" spc="4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string</a:t>
            </a:r>
            <a:r>
              <a:rPr sz="3200" b="1" spc="40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variables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875" dirty="0">
                <a:latin typeface="Arial"/>
                <a:cs typeface="Arial"/>
              </a:rPr>
              <a:t> </a:t>
            </a:r>
            <a:r>
              <a:rPr sz="3200" b="1" spc="88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bash</a:t>
            </a:r>
            <a:r>
              <a:rPr sz="3200" b="1" spc="875" dirty="0">
                <a:latin typeface="Arial"/>
                <a:cs typeface="Arial"/>
              </a:rPr>
              <a:t> </a:t>
            </a:r>
            <a:r>
              <a:rPr sz="3200" b="1" spc="88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by</a:t>
            </a:r>
            <a:r>
              <a:rPr sz="3200" b="1" spc="865" dirty="0">
                <a:latin typeface="Arial"/>
                <a:cs typeface="Arial"/>
              </a:rPr>
              <a:t> </a:t>
            </a:r>
            <a:r>
              <a:rPr sz="3200" b="1" spc="869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placing</a:t>
            </a:r>
            <a:r>
              <a:rPr sz="3200" b="1" spc="875" dirty="0">
                <a:latin typeface="Arial"/>
                <a:cs typeface="Arial"/>
              </a:rPr>
              <a:t> </a:t>
            </a:r>
            <a:r>
              <a:rPr sz="3200" b="1" spc="8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variables</a:t>
            </a:r>
            <a:r>
              <a:rPr sz="3200" b="1" spc="875" dirty="0">
                <a:latin typeface="Arial"/>
                <a:cs typeface="Arial"/>
              </a:rPr>
              <a:t> </a:t>
            </a:r>
            <a:r>
              <a:rPr sz="3200" b="1" spc="8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together</a:t>
            </a:r>
            <a:r>
              <a:rPr sz="3200" b="1" spc="1320" dirty="0">
                <a:latin typeface="Arial"/>
                <a:cs typeface="Arial"/>
              </a:rPr>
              <a:t>  </a:t>
            </a:r>
            <a:r>
              <a:rPr sz="3200" b="1" spc="-5" dirty="0">
                <a:latin typeface="Arial"/>
                <a:cs typeface="Arial"/>
              </a:rPr>
              <a:t>or </a:t>
            </a:r>
            <a:r>
              <a:rPr sz="3200" b="1" dirty="0">
                <a:latin typeface="Arial"/>
                <a:cs typeface="Arial"/>
              </a:rPr>
              <a:t> us</a:t>
            </a:r>
            <a:r>
              <a:rPr sz="3200" b="1" spc="-10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ng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475" dirty="0">
                <a:latin typeface="Arial"/>
                <a:cs typeface="Arial"/>
              </a:rPr>
              <a:t>„+‟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oper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180" dirty="0">
                <a:latin typeface="Arial"/>
                <a:cs typeface="Arial"/>
              </a:rPr>
              <a:t>r</a:t>
            </a:r>
            <a:r>
              <a:rPr sz="3200" b="1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525" y="385540"/>
            <a:ext cx="6384038" cy="43132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944" y="587755"/>
            <a:ext cx="5468620" cy="4126229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9"/>
              </a:lnSpc>
            </a:pP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#!/bin/bash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Arial"/>
              <a:cs typeface="Arial"/>
            </a:endParaRPr>
          </a:p>
          <a:p>
            <a:pPr marR="3080385">
              <a:lnSpc>
                <a:spcPct val="106800"/>
              </a:lnSpc>
              <a:spcBef>
                <a:spcPts val="5"/>
              </a:spcBef>
            </a:pP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t</a:t>
            </a: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ri</a:t>
            </a:r>
            <a:r>
              <a:rPr sz="2800" spc="5" dirty="0">
                <a:solidFill>
                  <a:srgbClr val="FADE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g</a:t>
            </a:r>
            <a:r>
              <a:rPr sz="2800" spc="10" dirty="0">
                <a:solidFill>
                  <a:srgbClr val="FADE2C"/>
                </a:solidFill>
                <a:latin typeface="Arial MT"/>
                <a:cs typeface="Arial MT"/>
              </a:rPr>
              <a:t>1</a:t>
            </a:r>
            <a:r>
              <a:rPr sz="2800" spc="-10" dirty="0">
                <a:solidFill>
                  <a:srgbClr val="F8F8F8"/>
                </a:solidFill>
                <a:latin typeface="Arial MT"/>
                <a:cs typeface="Arial MT"/>
              </a:rPr>
              <a:t>=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"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L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u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x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"  </a:t>
            </a: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string2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=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"Hint"</a:t>
            </a:r>
            <a:endParaRPr sz="2800">
              <a:latin typeface="Arial MT"/>
              <a:cs typeface="Arial MT"/>
            </a:endParaRPr>
          </a:p>
          <a:p>
            <a:pPr marR="366395">
              <a:lnSpc>
                <a:spcPct val="107100"/>
              </a:lnSpc>
            </a:pP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echo 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"$string1$string2" </a:t>
            </a:r>
            <a:r>
              <a:rPr sz="2800" spc="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string3</a:t>
            </a:r>
            <a:r>
              <a:rPr sz="2800" dirty="0">
                <a:solidFill>
                  <a:srgbClr val="F8F8F8"/>
                </a:solidFill>
                <a:latin typeface="Arial MT"/>
                <a:cs typeface="Arial MT"/>
              </a:rPr>
              <a:t>=$string1+$string2 </a:t>
            </a:r>
            <a:r>
              <a:rPr sz="2800" spc="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8F8F8"/>
                </a:solidFill>
                <a:latin typeface="Arial MT"/>
                <a:cs typeface="Arial MT"/>
              </a:rPr>
              <a:t>string3+=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"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 is</a:t>
            </a:r>
            <a:r>
              <a:rPr sz="2800" spc="-2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a</a:t>
            </a:r>
            <a:r>
              <a:rPr sz="2800" spc="-2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good</a:t>
            </a:r>
            <a:r>
              <a:rPr sz="2800" spc="-1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tutorial</a:t>
            </a:r>
            <a:r>
              <a:rPr sz="2800" spc="-2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blog </a:t>
            </a:r>
            <a:r>
              <a:rPr sz="2800" spc="-76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site"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800" spc="-3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8F8F8"/>
                </a:solidFill>
                <a:latin typeface="Arial MT"/>
                <a:cs typeface="Arial MT"/>
              </a:rPr>
              <a:t>$string3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2947" y="542528"/>
            <a:ext cx="4864608" cy="8885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61809" y="1636344"/>
            <a:ext cx="4799965" cy="53022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$</a:t>
            </a:r>
            <a:r>
              <a:rPr sz="2800" i="1" spc="-2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bash</a:t>
            </a:r>
            <a:r>
              <a:rPr sz="2800" spc="-2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8F8F8"/>
                </a:solidFill>
                <a:latin typeface="Arial MT"/>
                <a:cs typeface="Arial MT"/>
              </a:rPr>
              <a:t>string_combine.sh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2531" y="2417572"/>
            <a:ext cx="5438139" cy="185750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604" y="929132"/>
            <a:ext cx="1078674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Like other programming languages, bash has no built-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 function </a:t>
            </a:r>
            <a:r>
              <a:rPr sz="3200" b="1" spc="-10" dirty="0">
                <a:latin typeface="Arial"/>
                <a:cs typeface="Arial"/>
              </a:rPr>
              <a:t>to </a:t>
            </a:r>
            <a:r>
              <a:rPr sz="3200" b="1" dirty="0">
                <a:latin typeface="Arial"/>
                <a:cs typeface="Arial"/>
              </a:rPr>
              <a:t>cut </a:t>
            </a:r>
            <a:r>
              <a:rPr sz="3200" b="1" spc="-5" dirty="0">
                <a:latin typeface="Arial"/>
                <a:cs typeface="Arial"/>
              </a:rPr>
              <a:t>value </a:t>
            </a:r>
            <a:r>
              <a:rPr sz="3200" b="1" dirty="0">
                <a:latin typeface="Arial"/>
                <a:cs typeface="Arial"/>
              </a:rPr>
              <a:t>from any </a:t>
            </a:r>
            <a:r>
              <a:rPr sz="3200" b="1" spc="-5" dirty="0">
                <a:latin typeface="Arial"/>
                <a:cs typeface="Arial"/>
              </a:rPr>
              <a:t>string </a:t>
            </a:r>
            <a:r>
              <a:rPr sz="3200" b="1" spc="-10" dirty="0">
                <a:latin typeface="Arial"/>
                <a:cs typeface="Arial"/>
              </a:rPr>
              <a:t>data. </a:t>
            </a:r>
            <a:r>
              <a:rPr sz="3200" b="1" dirty="0">
                <a:latin typeface="Arial"/>
                <a:cs typeface="Arial"/>
              </a:rPr>
              <a:t>But you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can </a:t>
            </a:r>
            <a:r>
              <a:rPr sz="3200" b="1" dirty="0">
                <a:latin typeface="Arial"/>
                <a:cs typeface="Arial"/>
              </a:rPr>
              <a:t>do the </a:t>
            </a:r>
            <a:r>
              <a:rPr sz="3200" b="1" spc="-5" dirty="0">
                <a:latin typeface="Arial"/>
                <a:cs typeface="Arial"/>
              </a:rPr>
              <a:t>task </a:t>
            </a:r>
            <a:r>
              <a:rPr sz="3200" b="1" dirty="0">
                <a:latin typeface="Arial"/>
                <a:cs typeface="Arial"/>
              </a:rPr>
              <a:t>of a </a:t>
            </a:r>
            <a:r>
              <a:rPr sz="3200" b="1" spc="-5" dirty="0">
                <a:latin typeface="Arial"/>
                <a:cs typeface="Arial"/>
              </a:rPr>
              <a:t>substring </a:t>
            </a:r>
            <a:r>
              <a:rPr sz="3200" b="1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another </a:t>
            </a:r>
            <a:r>
              <a:rPr sz="3200" b="1" dirty="0">
                <a:latin typeface="Arial"/>
                <a:cs typeface="Arial"/>
              </a:rPr>
              <a:t>way in bash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which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is</a:t>
            </a:r>
            <a:r>
              <a:rPr sz="3200" b="1" spc="-5" dirty="0">
                <a:latin typeface="Arial"/>
                <a:cs typeface="Arial"/>
              </a:rPr>
              <a:t> shown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following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script.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30" dirty="0">
                <a:latin typeface="Arial"/>
                <a:cs typeface="Arial"/>
              </a:rPr>
              <a:t>To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test</a:t>
            </a:r>
            <a:r>
              <a:rPr sz="3200" b="1" spc="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script, </a:t>
            </a:r>
            <a:r>
              <a:rPr sz="3200" b="1" spc="-5" dirty="0">
                <a:latin typeface="Arial"/>
                <a:cs typeface="Arial"/>
              </a:rPr>
              <a:t>create </a:t>
            </a:r>
            <a:r>
              <a:rPr sz="3200" b="1" dirty="0">
                <a:latin typeface="Arial"/>
                <a:cs typeface="Arial"/>
              </a:rPr>
              <a:t>a file </a:t>
            </a:r>
            <a:r>
              <a:rPr sz="3200" b="1" spc="-5" dirty="0">
                <a:latin typeface="Arial"/>
                <a:cs typeface="Arial"/>
              </a:rPr>
              <a:t>named </a:t>
            </a:r>
            <a:r>
              <a:rPr sz="3200" b="1" spc="-70" dirty="0">
                <a:latin typeface="Arial"/>
                <a:cs typeface="Arial"/>
              </a:rPr>
              <a:t>„substring_example.sh‟ </a:t>
            </a:r>
            <a:r>
              <a:rPr sz="3200" b="1" spc="-5" dirty="0">
                <a:latin typeface="Arial"/>
                <a:cs typeface="Arial"/>
              </a:rPr>
              <a:t>with </a:t>
            </a:r>
            <a:r>
              <a:rPr sz="3200" b="1" dirty="0">
                <a:latin typeface="Arial"/>
                <a:cs typeface="Arial"/>
              </a:rPr>
              <a:t> the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following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code.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Here,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value,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6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indicates</a:t>
            </a:r>
            <a:r>
              <a:rPr sz="3200" b="1" dirty="0">
                <a:latin typeface="Arial"/>
                <a:cs typeface="Arial"/>
              </a:rPr>
              <a:t> the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starting</a:t>
            </a:r>
            <a:r>
              <a:rPr sz="3200" b="1" spc="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point</a:t>
            </a:r>
            <a:r>
              <a:rPr sz="3200" b="1" spc="8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from</a:t>
            </a:r>
            <a:r>
              <a:rPr sz="3200" b="1" spc="89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where</a:t>
            </a:r>
            <a:r>
              <a:rPr sz="3200" b="1" spc="89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89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substring</a:t>
            </a:r>
            <a:r>
              <a:rPr sz="3200" b="1" spc="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will</a:t>
            </a:r>
            <a:r>
              <a:rPr sz="3200" b="1" spc="89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start </a:t>
            </a:r>
            <a:r>
              <a:rPr sz="3200" b="1" dirty="0">
                <a:latin typeface="Arial"/>
                <a:cs typeface="Arial"/>
              </a:rPr>
              <a:t> and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5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indicates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length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substring.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527" y="385540"/>
            <a:ext cx="6254496" cy="43132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352803"/>
            <a:ext cx="5385435" cy="1844039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35"/>
              </a:lnSpc>
            </a:pP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#!/bin/bash</a:t>
            </a:r>
            <a:endParaRPr sz="2800">
              <a:latin typeface="Arial"/>
              <a:cs typeface="Arial"/>
            </a:endParaRPr>
          </a:p>
          <a:p>
            <a:pPr marR="203200">
              <a:lnSpc>
                <a:spcPts val="3600"/>
              </a:lnSpc>
              <a:spcBef>
                <a:spcPts val="145"/>
              </a:spcBef>
            </a:pP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Str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=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"Learn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Linux 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from</a:t>
            </a:r>
            <a:r>
              <a:rPr sz="2800" spc="2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LinuxHint" </a:t>
            </a:r>
            <a:r>
              <a:rPr sz="2800" spc="-76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subStr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=</a:t>
            </a: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${Str:6:5}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800" spc="-2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$subStr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2947" y="542528"/>
            <a:ext cx="4864608" cy="8885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36486" y="1636255"/>
            <a:ext cx="5225415" cy="55372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$</a:t>
            </a:r>
            <a:r>
              <a:rPr sz="2800" i="1" spc="-2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bash</a:t>
            </a:r>
            <a:r>
              <a:rPr sz="2800" spc="-2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8F8F8"/>
                </a:solidFill>
                <a:latin typeface="Arial MT"/>
                <a:cs typeface="Arial MT"/>
              </a:rPr>
              <a:t>substring_example.sh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9377" y="3615944"/>
            <a:ext cx="7395336" cy="159727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604" y="929132"/>
            <a:ext cx="11165840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80" dirty="0">
                <a:latin typeface="Arial"/>
                <a:cs typeface="Arial"/>
              </a:rPr>
              <a:t>You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can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do</a:t>
            </a:r>
            <a:r>
              <a:rPr sz="3200" b="1" spc="-5" dirty="0">
                <a:latin typeface="Arial"/>
                <a:cs typeface="Arial"/>
              </a:rPr>
              <a:t> the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arithmetical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operations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in</a:t>
            </a:r>
            <a:r>
              <a:rPr sz="3200" b="1" spc="-5" dirty="0">
                <a:latin typeface="Arial"/>
                <a:cs typeface="Arial"/>
              </a:rPr>
              <a:t> bash</a:t>
            </a:r>
            <a:r>
              <a:rPr sz="3200" b="1" spc="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different ways. How you can add </a:t>
            </a:r>
            <a:r>
              <a:rPr sz="3200" b="1" dirty="0">
                <a:latin typeface="Arial"/>
                <a:cs typeface="Arial"/>
              </a:rPr>
              <a:t>two </a:t>
            </a:r>
            <a:r>
              <a:rPr sz="3200" b="1" spc="-5" dirty="0">
                <a:latin typeface="Arial"/>
                <a:cs typeface="Arial"/>
              </a:rPr>
              <a:t>integer numbers in </a:t>
            </a:r>
            <a:r>
              <a:rPr sz="3200" b="1" dirty="0">
                <a:latin typeface="Arial"/>
                <a:cs typeface="Arial"/>
              </a:rPr>
              <a:t> bash </a:t>
            </a:r>
            <a:r>
              <a:rPr sz="3200" b="1" spc="-5" dirty="0">
                <a:latin typeface="Arial"/>
                <a:cs typeface="Arial"/>
              </a:rPr>
              <a:t>using </a:t>
            </a:r>
            <a:r>
              <a:rPr sz="3200" b="1" dirty="0">
                <a:latin typeface="Arial"/>
                <a:cs typeface="Arial"/>
              </a:rPr>
              <a:t>double </a:t>
            </a:r>
            <a:r>
              <a:rPr sz="3200" b="1" spc="-5" dirty="0">
                <a:latin typeface="Arial"/>
                <a:cs typeface="Arial"/>
              </a:rPr>
              <a:t>brackets is shown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the following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script.</a:t>
            </a:r>
            <a:r>
              <a:rPr sz="3200" b="1" dirty="0">
                <a:latin typeface="Arial"/>
                <a:cs typeface="Arial"/>
              </a:rPr>
              <a:t> Create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file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named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95" dirty="0">
                <a:latin typeface="Arial"/>
                <a:cs typeface="Arial"/>
              </a:rPr>
              <a:t>„add_numbers.sh‟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with</a:t>
            </a:r>
            <a:r>
              <a:rPr sz="3200" b="1" dirty="0">
                <a:latin typeface="Arial"/>
                <a:cs typeface="Arial"/>
              </a:rPr>
              <a:t> the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following code. </a:t>
            </a:r>
            <a:r>
              <a:rPr sz="3200" b="1" spc="-80" dirty="0">
                <a:latin typeface="Arial"/>
                <a:cs typeface="Arial"/>
              </a:rPr>
              <a:t>Two </a:t>
            </a:r>
            <a:r>
              <a:rPr sz="3200" b="1" spc="-5" dirty="0">
                <a:latin typeface="Arial"/>
                <a:cs typeface="Arial"/>
              </a:rPr>
              <a:t>integer values </a:t>
            </a:r>
            <a:r>
              <a:rPr sz="3200" b="1" dirty="0">
                <a:latin typeface="Arial"/>
                <a:cs typeface="Arial"/>
              </a:rPr>
              <a:t>will </a:t>
            </a:r>
            <a:r>
              <a:rPr sz="3200" b="1" spc="-5" dirty="0">
                <a:latin typeface="Arial"/>
                <a:cs typeface="Arial"/>
              </a:rPr>
              <a:t>be </a:t>
            </a:r>
            <a:r>
              <a:rPr sz="3200" b="1" spc="-10" dirty="0">
                <a:latin typeface="Arial"/>
                <a:cs typeface="Arial"/>
              </a:rPr>
              <a:t>taken </a:t>
            </a:r>
            <a:r>
              <a:rPr sz="3200" b="1" dirty="0">
                <a:latin typeface="Arial"/>
                <a:cs typeface="Arial"/>
              </a:rPr>
              <a:t>from the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user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printed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result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addition.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189" y="390123"/>
            <a:ext cx="4701542" cy="33682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42341"/>
            <a:ext cx="5385435" cy="366522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10"/>
              </a:lnSpc>
            </a:pP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#!/bin/bash</a:t>
            </a:r>
            <a:endParaRPr sz="2800">
              <a:latin typeface="Arial"/>
              <a:cs typeface="Arial"/>
            </a:endParaRPr>
          </a:p>
          <a:p>
            <a:pPr marR="1426210">
              <a:lnSpc>
                <a:spcPts val="3600"/>
              </a:lnSpc>
              <a:spcBef>
                <a:spcPts val="150"/>
              </a:spcBef>
            </a:pP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800" spc="-1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"Enter</a:t>
            </a:r>
            <a:r>
              <a:rPr sz="2800" spc="-1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first</a:t>
            </a:r>
            <a:r>
              <a:rPr sz="2800" spc="-1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number" </a:t>
            </a:r>
            <a:r>
              <a:rPr sz="2800" spc="-76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read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x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echo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"Enter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 second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number"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read</a:t>
            </a:r>
            <a:r>
              <a:rPr sz="2800" spc="-3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y</a:t>
            </a:r>
            <a:endParaRPr sz="2800">
              <a:latin typeface="Arial MT"/>
              <a:cs typeface="Arial MT"/>
            </a:endParaRPr>
          </a:p>
          <a:p>
            <a:pPr marR="2401570">
              <a:lnSpc>
                <a:spcPct val="107000"/>
              </a:lnSpc>
              <a:spcBef>
                <a:spcPts val="5"/>
              </a:spcBef>
            </a:pP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((</a:t>
            </a:r>
            <a:r>
              <a:rPr sz="2800" spc="76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sum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=x+y</a:t>
            </a:r>
            <a:r>
              <a:rPr sz="2800" spc="77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)) </a:t>
            </a:r>
            <a:r>
              <a:rPr sz="280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800" spc="-1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"The 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result</a:t>
            </a:r>
            <a:r>
              <a:rPr sz="2800" spc="-2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of </a:t>
            </a:r>
            <a:r>
              <a:rPr sz="2800" spc="-765" dirty="0">
                <a:solidFill>
                  <a:srgbClr val="60CE3B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addition=$sum"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2947" y="542528"/>
            <a:ext cx="4864608" cy="8885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36486" y="1636344"/>
            <a:ext cx="5225415" cy="53022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800" i="1" spc="-5" dirty="0">
                <a:solidFill>
                  <a:srgbClr val="ADADAD"/>
                </a:solidFill>
                <a:latin typeface="Arial"/>
                <a:cs typeface="Arial"/>
              </a:rPr>
              <a:t>$ 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bash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add_numbers.sh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0167" y="2464942"/>
            <a:ext cx="5681472" cy="226148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50058" y="4953000"/>
              <a:ext cx="9942195" cy="488315"/>
            </a:xfrm>
            <a:custGeom>
              <a:avLst/>
              <a:gdLst/>
              <a:ahLst/>
              <a:cxnLst/>
              <a:rect l="l" t="t" r="r" b="b"/>
              <a:pathLst>
                <a:path w="9942195" h="488314">
                  <a:moveTo>
                    <a:pt x="9941941" y="0"/>
                  </a:moveTo>
                  <a:lnTo>
                    <a:pt x="0" y="289941"/>
                  </a:lnTo>
                  <a:lnTo>
                    <a:pt x="9941941" y="488188"/>
                  </a:lnTo>
                  <a:lnTo>
                    <a:pt x="9941941" y="0"/>
                  </a:lnTo>
                  <a:close/>
                </a:path>
              </a:pathLst>
            </a:custGeom>
            <a:solidFill>
              <a:srgbClr val="E7ACA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62" y="5237734"/>
              <a:ext cx="12044045" cy="788670"/>
            </a:xfrm>
            <a:custGeom>
              <a:avLst/>
              <a:gdLst/>
              <a:ahLst/>
              <a:cxnLst/>
              <a:rect l="l" t="t" r="r" b="b"/>
              <a:pathLst>
                <a:path w="12044045" h="788670">
                  <a:moveTo>
                    <a:pt x="12043537" y="0"/>
                  </a:moveTo>
                  <a:lnTo>
                    <a:pt x="0" y="0"/>
                  </a:lnTo>
                  <a:lnTo>
                    <a:pt x="12043537" y="788669"/>
                  </a:lnTo>
                  <a:lnTo>
                    <a:pt x="1204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98718"/>
              <a:ext cx="12191999" cy="18592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1907"/>
              <a:ext cx="12191999" cy="8020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02" y="5504850"/>
              <a:ext cx="3720591" cy="124019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06623" y="3031217"/>
            <a:ext cx="6729983" cy="7559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326" y="397586"/>
            <a:ext cx="45954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20825" algn="l"/>
                <a:tab pos="2465070" algn="l"/>
                <a:tab pos="3295650" algn="l"/>
              </a:tabLst>
            </a:pPr>
            <a:r>
              <a:rPr dirty="0"/>
              <a:t>Here	</a:t>
            </a:r>
            <a:r>
              <a:rPr spc="-5" dirty="0"/>
              <a:t>i</a:t>
            </a:r>
            <a:r>
              <a:rPr dirty="0"/>
              <a:t>s	a	s</a:t>
            </a:r>
            <a:r>
              <a:rPr spc="-10" dirty="0"/>
              <a:t>i</a:t>
            </a:r>
            <a:r>
              <a:rPr dirty="0"/>
              <a:t>mp</a:t>
            </a:r>
            <a:r>
              <a:rPr spc="-15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326" y="885570"/>
            <a:ext cx="459676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example of nested </a:t>
            </a:r>
            <a:r>
              <a:rPr sz="3200" b="1" spc="-10" dirty="0">
                <a:latin typeface="Arial"/>
                <a:cs typeface="Arial"/>
              </a:rPr>
              <a:t>for  </a:t>
            </a:r>
            <a:r>
              <a:rPr sz="3200" b="1" spc="-5" dirty="0">
                <a:latin typeface="Arial"/>
                <a:cs typeface="Arial"/>
              </a:rPr>
              <a:t>loop. This script breaks  </a:t>
            </a:r>
            <a:r>
              <a:rPr sz="3200" b="1" dirty="0">
                <a:latin typeface="Arial"/>
                <a:cs typeface="Arial"/>
              </a:rPr>
              <a:t>out of </a:t>
            </a:r>
            <a:r>
              <a:rPr sz="3200" b="1" spc="-5" dirty="0">
                <a:latin typeface="Arial"/>
                <a:cs typeface="Arial"/>
              </a:rPr>
              <a:t>both loops if  var1 equals </a:t>
            </a:r>
            <a:r>
              <a:rPr sz="3200" b="1" dirty="0">
                <a:latin typeface="Arial"/>
                <a:cs typeface="Arial"/>
              </a:rPr>
              <a:t>2 and </a:t>
            </a:r>
            <a:r>
              <a:rPr sz="3200" b="1" spc="-5" dirty="0">
                <a:latin typeface="Arial"/>
                <a:cs typeface="Arial"/>
              </a:rPr>
              <a:t>var2  equals </a:t>
            </a:r>
            <a:r>
              <a:rPr sz="3200" b="1" dirty="0">
                <a:latin typeface="Arial"/>
                <a:cs typeface="Arial"/>
              </a:rPr>
              <a:t>0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−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6391" y="497801"/>
            <a:ext cx="6021070" cy="560197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778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40"/>
              </a:spcBef>
            </a:pPr>
            <a:r>
              <a:rPr sz="2800" dirty="0">
                <a:latin typeface="Arial"/>
                <a:cs typeface="Arial"/>
              </a:rPr>
              <a:t>#!/bin/sh</a:t>
            </a:r>
          </a:p>
          <a:p>
            <a:pPr marL="635" marR="354012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for var1 in 1 2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3  do</a:t>
            </a:r>
            <a:endParaRPr sz="2800" dirty="0">
              <a:latin typeface="Arial"/>
              <a:cs typeface="Arial"/>
            </a:endParaRPr>
          </a:p>
          <a:p>
            <a:pPr marL="295910" marR="354076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for var2 in 0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5  </a:t>
            </a:r>
            <a:r>
              <a:rPr sz="2800" dirty="0">
                <a:latin typeface="Arial"/>
                <a:cs typeface="Arial"/>
              </a:rPr>
              <a:t>do</a:t>
            </a:r>
          </a:p>
          <a:p>
            <a:pPr marL="590550" marR="62992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[ $var1 </a:t>
            </a:r>
            <a:r>
              <a:rPr sz="2800" spc="-5" dirty="0">
                <a:latin typeface="Arial"/>
                <a:cs typeface="Arial"/>
              </a:rPr>
              <a:t>-eq 2 -a </a:t>
            </a:r>
            <a:r>
              <a:rPr sz="2800" dirty="0">
                <a:latin typeface="Arial"/>
                <a:cs typeface="Arial"/>
              </a:rPr>
              <a:t>$var2 </a:t>
            </a:r>
            <a:r>
              <a:rPr sz="2800" spc="-5" dirty="0">
                <a:latin typeface="Arial"/>
                <a:cs typeface="Arial"/>
              </a:rPr>
              <a:t>-eq 0 </a:t>
            </a:r>
            <a:r>
              <a:rPr sz="2800" dirty="0">
                <a:latin typeface="Arial"/>
                <a:cs typeface="Arial"/>
              </a:rPr>
              <a:t>]  then</a:t>
            </a:r>
          </a:p>
          <a:p>
            <a:pPr marL="590550" marR="3939540" indent="29527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break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  </a:t>
            </a:r>
            <a:r>
              <a:rPr sz="2800" dirty="0">
                <a:latin typeface="Arial"/>
                <a:cs typeface="Arial"/>
              </a:rPr>
              <a:t>else</a:t>
            </a:r>
          </a:p>
          <a:p>
            <a:pPr marL="88582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echo "$var1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$var2"</a:t>
            </a:r>
          </a:p>
          <a:p>
            <a:pPr marL="295910" marR="4923790" indent="29400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fi  </a:t>
            </a:r>
            <a:r>
              <a:rPr sz="2800" dirty="0">
                <a:latin typeface="Arial"/>
                <a:cs typeface="Arial"/>
              </a:rPr>
              <a:t>done</a:t>
            </a:r>
          </a:p>
          <a:p>
            <a:pPr marL="63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done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14" y="916939"/>
            <a:ext cx="11313160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231265" algn="l"/>
                <a:tab pos="3417570" algn="l"/>
                <a:tab pos="4316730" algn="l"/>
                <a:tab pos="5153660" algn="l"/>
                <a:tab pos="6732270" algn="l"/>
                <a:tab pos="7520305" algn="l"/>
                <a:tab pos="9481820" algn="l"/>
                <a:tab pos="10879455" algn="l"/>
              </a:tabLst>
            </a:pPr>
            <a:r>
              <a:rPr dirty="0"/>
              <a:t>Up</a:t>
            </a:r>
            <a:r>
              <a:rPr spc="-20" dirty="0"/>
              <a:t>o</a:t>
            </a:r>
            <a:r>
              <a:rPr dirty="0"/>
              <a:t>n	</a:t>
            </a:r>
            <a:r>
              <a:rPr spc="-20" dirty="0"/>
              <a:t>e</a:t>
            </a:r>
            <a:r>
              <a:rPr dirty="0"/>
              <a:t>x</a:t>
            </a:r>
            <a:r>
              <a:rPr spc="-15" dirty="0"/>
              <a:t>e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t</a:t>
            </a:r>
            <a:r>
              <a:rPr spc="-20" dirty="0"/>
              <a:t>io</a:t>
            </a:r>
            <a:r>
              <a:rPr dirty="0"/>
              <a:t>n,	</a:t>
            </a:r>
            <a:r>
              <a:rPr spc="-20" dirty="0"/>
              <a:t>y</a:t>
            </a:r>
            <a:r>
              <a:rPr dirty="0"/>
              <a:t>ou	will	re</a:t>
            </a:r>
            <a:r>
              <a:rPr spc="-30" dirty="0"/>
              <a:t>c</a:t>
            </a:r>
            <a:r>
              <a:rPr dirty="0"/>
              <a:t>e</a:t>
            </a:r>
            <a:r>
              <a:rPr spc="-10" dirty="0"/>
              <a:t>i</a:t>
            </a:r>
            <a:r>
              <a:rPr dirty="0"/>
              <a:t>ve	</a:t>
            </a:r>
            <a:r>
              <a:rPr spc="-15" dirty="0"/>
              <a:t>t</a:t>
            </a:r>
            <a:r>
              <a:rPr spc="-20" dirty="0"/>
              <a:t>h</a:t>
            </a:r>
            <a:r>
              <a:rPr dirty="0"/>
              <a:t>e	</a:t>
            </a:r>
            <a:r>
              <a:rPr spc="-15" dirty="0"/>
              <a:t>f</a:t>
            </a:r>
            <a:r>
              <a:rPr dirty="0"/>
              <a:t>ol</a:t>
            </a:r>
            <a:r>
              <a:rPr spc="-10" dirty="0"/>
              <a:t>l</a:t>
            </a:r>
            <a:r>
              <a:rPr spc="-20" dirty="0"/>
              <a:t>o</a:t>
            </a:r>
            <a:r>
              <a:rPr dirty="0"/>
              <a:t>wi</a:t>
            </a:r>
            <a:r>
              <a:rPr spc="-20" dirty="0"/>
              <a:t>n</a:t>
            </a:r>
            <a:r>
              <a:rPr dirty="0"/>
              <a:t>g	r</a:t>
            </a:r>
            <a:r>
              <a:rPr spc="-20" dirty="0"/>
              <a:t>e</a:t>
            </a:r>
            <a:r>
              <a:rPr dirty="0"/>
              <a:t>s</a:t>
            </a:r>
            <a:r>
              <a:rPr spc="-10" dirty="0"/>
              <a:t>u</a:t>
            </a:r>
            <a:r>
              <a:rPr dirty="0"/>
              <a:t>lt.	</a:t>
            </a:r>
            <a:r>
              <a:rPr spc="-5" dirty="0"/>
              <a:t>In  </a:t>
            </a:r>
            <a:r>
              <a:rPr dirty="0"/>
              <a:t>the </a:t>
            </a:r>
            <a:r>
              <a:rPr spc="-10" dirty="0"/>
              <a:t>inner </a:t>
            </a:r>
            <a:r>
              <a:rPr dirty="0"/>
              <a:t>loop, you </a:t>
            </a:r>
            <a:r>
              <a:rPr spc="-10" dirty="0"/>
              <a:t>have </a:t>
            </a:r>
            <a:r>
              <a:rPr dirty="0"/>
              <a:t>a </a:t>
            </a:r>
            <a:r>
              <a:rPr spc="-5" dirty="0"/>
              <a:t>break command with</a:t>
            </a:r>
            <a:r>
              <a:rPr spc="819" dirty="0"/>
              <a:t> </a:t>
            </a:r>
            <a:r>
              <a:rPr spc="-5" dirty="0"/>
              <a:t>argument</a:t>
            </a:r>
            <a:r>
              <a:rPr lang="en-US" spc="-5" dirty="0"/>
              <a:t> 2. </a:t>
            </a:r>
            <a:r>
              <a:rPr lang="en-US" dirty="0"/>
              <a:t>This </a:t>
            </a:r>
            <a:r>
              <a:rPr lang="en-US" spc="-5" dirty="0"/>
              <a:t>indicates that if </a:t>
            </a:r>
            <a:r>
              <a:rPr lang="en-US" dirty="0"/>
              <a:t>a </a:t>
            </a:r>
            <a:r>
              <a:rPr lang="en-US" spc="-10" dirty="0"/>
              <a:t>condition </a:t>
            </a:r>
            <a:r>
              <a:rPr lang="en-US" spc="-5" dirty="0"/>
              <a:t>is met you should  break out </a:t>
            </a:r>
            <a:r>
              <a:rPr lang="en-US" dirty="0"/>
              <a:t>of </a:t>
            </a:r>
            <a:r>
              <a:rPr lang="en-US" spc="-10" dirty="0"/>
              <a:t>the </a:t>
            </a:r>
            <a:r>
              <a:rPr lang="en-US" spc="-5" dirty="0"/>
              <a:t>outer loop and ultimately </a:t>
            </a:r>
            <a:r>
              <a:rPr lang="en-US" dirty="0"/>
              <a:t>from the </a:t>
            </a:r>
            <a:r>
              <a:rPr lang="en-US" spc="-5" dirty="0"/>
              <a:t>inner  </a:t>
            </a:r>
            <a:r>
              <a:rPr lang="en-US" dirty="0"/>
              <a:t>loop </a:t>
            </a:r>
            <a:r>
              <a:rPr lang="en-US" spc="-5" dirty="0"/>
              <a:t>as</a:t>
            </a:r>
            <a:r>
              <a:rPr lang="en-US" spc="-50" dirty="0"/>
              <a:t> </a:t>
            </a:r>
            <a:r>
              <a:rPr lang="en-US" dirty="0"/>
              <a:t>well.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85800" y="3581400"/>
            <a:ext cx="1057275" cy="739140"/>
          </a:xfrm>
          <a:prstGeom prst="rect">
            <a:avLst/>
          </a:prstGeom>
          <a:solidFill>
            <a:srgbClr val="081B4A"/>
          </a:solidFill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ts val="2855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664" y="421335"/>
            <a:ext cx="1125537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Bash scripts may </a:t>
            </a:r>
            <a:r>
              <a:rPr sz="3200" b="1" dirty="0">
                <a:latin typeface="Arial"/>
                <a:cs typeface="Arial"/>
              </a:rPr>
              <a:t>be used </a:t>
            </a:r>
            <a:r>
              <a:rPr sz="3200" b="1" spc="-10" dirty="0">
                <a:latin typeface="Arial"/>
                <a:cs typeface="Arial"/>
              </a:rPr>
              <a:t>for </a:t>
            </a:r>
            <a:r>
              <a:rPr sz="3200" b="1" dirty="0">
                <a:latin typeface="Arial"/>
                <a:cs typeface="Arial"/>
              </a:rPr>
              <a:t>many </a:t>
            </a:r>
            <a:r>
              <a:rPr sz="3200" b="1" spc="-5" dirty="0">
                <a:latin typeface="Arial"/>
                <a:cs typeface="Arial"/>
              </a:rPr>
              <a:t>different things, </a:t>
            </a:r>
            <a:r>
              <a:rPr sz="3200" b="1" dirty="0">
                <a:latin typeface="Arial"/>
                <a:cs typeface="Arial"/>
              </a:rPr>
              <a:t>such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running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many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commands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at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once,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changing </a:t>
            </a:r>
            <a:r>
              <a:rPr sz="3200" b="1" spc="-5" dirty="0">
                <a:latin typeface="Arial"/>
                <a:cs typeface="Arial"/>
              </a:rPr>
              <a:t> administrative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tasks,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automating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procedures,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etc.</a:t>
            </a:r>
            <a:r>
              <a:rPr sz="3200" b="1" dirty="0">
                <a:latin typeface="Arial"/>
                <a:cs typeface="Arial"/>
              </a:rPr>
              <a:t> As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result, </a:t>
            </a:r>
            <a:r>
              <a:rPr sz="3200" b="1" spc="-5" dirty="0">
                <a:latin typeface="Arial"/>
                <a:cs typeface="Arial"/>
              </a:rPr>
              <a:t>every Linux </a:t>
            </a:r>
            <a:r>
              <a:rPr sz="3200" b="1" spc="-10" dirty="0">
                <a:latin typeface="Arial"/>
                <a:cs typeface="Arial"/>
              </a:rPr>
              <a:t>user </a:t>
            </a:r>
            <a:r>
              <a:rPr sz="3200" b="1" spc="-5" dirty="0">
                <a:latin typeface="Arial"/>
                <a:cs typeface="Arial"/>
              </a:rPr>
              <a:t>should </a:t>
            </a:r>
            <a:r>
              <a:rPr sz="3200" b="1" dirty="0">
                <a:latin typeface="Arial"/>
                <a:cs typeface="Arial"/>
              </a:rPr>
              <a:t>be </a:t>
            </a:r>
            <a:r>
              <a:rPr sz="3200" b="1" spc="-5" dirty="0">
                <a:latin typeface="Arial"/>
                <a:cs typeface="Arial"/>
              </a:rPr>
              <a:t>knowledgeable about </a:t>
            </a:r>
            <a:r>
              <a:rPr sz="3200" b="1" dirty="0">
                <a:latin typeface="Arial"/>
                <a:cs typeface="Arial"/>
              </a:rPr>
              <a:t> the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basics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bash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programming.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80" dirty="0">
                <a:latin typeface="Arial"/>
                <a:cs typeface="Arial"/>
              </a:rPr>
              <a:t>You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may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learn</a:t>
            </a:r>
            <a:r>
              <a:rPr sz="3200" b="1" spc="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basics of bash programming </a:t>
            </a:r>
            <a:r>
              <a:rPr sz="3200" b="1" dirty="0">
                <a:latin typeface="Arial"/>
                <a:cs typeface="Arial"/>
              </a:rPr>
              <a:t>from </a:t>
            </a:r>
            <a:r>
              <a:rPr sz="3200" b="1" spc="-5" dirty="0">
                <a:latin typeface="Arial"/>
                <a:cs typeface="Arial"/>
              </a:rPr>
              <a:t>this lecture. </a:t>
            </a:r>
            <a:r>
              <a:rPr sz="3200" b="1" dirty="0">
                <a:latin typeface="Arial"/>
                <a:cs typeface="Arial"/>
              </a:rPr>
              <a:t>Here, </a:t>
            </a:r>
            <a:r>
              <a:rPr sz="3200" b="1" spc="-5" dirty="0">
                <a:latin typeface="Arial"/>
                <a:cs typeface="Arial"/>
              </a:rPr>
              <a:t>most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dirty="0">
                <a:latin typeface="Arial"/>
                <a:cs typeface="Arial"/>
              </a:rPr>
              <a:t> the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commonly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used</a:t>
            </a:r>
            <a:r>
              <a:rPr sz="3200" b="1" spc="-5" dirty="0">
                <a:latin typeface="Arial"/>
                <a:cs typeface="Arial"/>
              </a:rPr>
              <a:t> bash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scripting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operations</a:t>
            </a:r>
            <a:r>
              <a:rPr sz="3200" b="1" dirty="0">
                <a:latin typeface="Arial"/>
                <a:cs typeface="Arial"/>
              </a:rPr>
              <a:t> are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shown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using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very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simple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examples.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551" y="813003"/>
            <a:ext cx="685292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Create</a:t>
            </a:r>
            <a:r>
              <a:rPr sz="2800" b="1" spc="1714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spc="17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bash</a:t>
            </a:r>
            <a:r>
              <a:rPr sz="2800" b="1" spc="17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file</a:t>
            </a:r>
            <a:r>
              <a:rPr sz="2800" b="1" spc="1714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with</a:t>
            </a:r>
            <a:r>
              <a:rPr sz="2800" b="1" spc="17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17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name,</a:t>
            </a:r>
            <a:endParaRPr sz="28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spc="-70" dirty="0">
                <a:latin typeface="Arial"/>
                <a:cs typeface="Arial"/>
              </a:rPr>
              <a:t>„</a:t>
            </a:r>
            <a:r>
              <a:rPr sz="2800" b="1" spc="-70" dirty="0">
                <a:solidFill>
                  <a:srgbClr val="00AF50"/>
                </a:solidFill>
                <a:latin typeface="Arial"/>
                <a:cs typeface="Arial"/>
              </a:rPr>
              <a:t>while_example.sh</a:t>
            </a:r>
            <a:r>
              <a:rPr sz="2800" b="1" spc="-70" dirty="0">
                <a:latin typeface="Arial"/>
                <a:cs typeface="Arial"/>
              </a:rPr>
              <a:t>‟, </a:t>
            </a:r>
            <a:r>
              <a:rPr sz="2800" b="1" spc="-5" dirty="0">
                <a:latin typeface="Arial"/>
                <a:cs typeface="Arial"/>
              </a:rPr>
              <a:t>to know </a:t>
            </a:r>
            <a:r>
              <a:rPr sz="2800" b="1" dirty="0">
                <a:latin typeface="Arial"/>
                <a:cs typeface="Arial"/>
              </a:rPr>
              <a:t>the use of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while</a:t>
            </a:r>
            <a:r>
              <a:rPr sz="28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loop.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example,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while </a:t>
            </a:r>
            <a:r>
              <a:rPr sz="28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loop will </a:t>
            </a:r>
            <a:r>
              <a:rPr sz="2800" b="1" dirty="0">
                <a:latin typeface="Arial"/>
                <a:cs typeface="Arial"/>
              </a:rPr>
              <a:t>iterate </a:t>
            </a:r>
            <a:r>
              <a:rPr sz="2800" b="1" spc="-5" dirty="0">
                <a:latin typeface="Arial"/>
                <a:cs typeface="Arial"/>
              </a:rPr>
              <a:t>5 </a:t>
            </a:r>
            <a:r>
              <a:rPr sz="2800" b="1" dirty="0">
                <a:latin typeface="Arial"/>
                <a:cs typeface="Arial"/>
              </a:rPr>
              <a:t>times. </a:t>
            </a:r>
            <a:r>
              <a:rPr sz="2800" b="1" spc="-10" dirty="0">
                <a:latin typeface="Arial"/>
                <a:cs typeface="Arial"/>
              </a:rPr>
              <a:t>The </a:t>
            </a:r>
            <a:r>
              <a:rPr sz="2800" b="1" spc="-5" dirty="0">
                <a:latin typeface="Arial"/>
                <a:cs typeface="Arial"/>
              </a:rPr>
              <a:t>value </a:t>
            </a:r>
            <a:r>
              <a:rPr sz="2800" b="1" spc="-10" dirty="0">
                <a:latin typeface="Arial"/>
                <a:cs typeface="Arial"/>
              </a:rPr>
              <a:t>of </a:t>
            </a:r>
            <a:r>
              <a:rPr sz="2800" b="1" dirty="0">
                <a:latin typeface="Arial"/>
                <a:cs typeface="Arial"/>
              </a:rPr>
              <a:t>the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count</a:t>
            </a:r>
            <a:r>
              <a:rPr sz="28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variable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will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increment</a:t>
            </a:r>
            <a:r>
              <a:rPr sz="2800" b="1" dirty="0">
                <a:latin typeface="Arial"/>
                <a:cs typeface="Arial"/>
              </a:rPr>
              <a:t> by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1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in 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each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step.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When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value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count </a:t>
            </a:r>
            <a:r>
              <a:rPr sz="28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variable will 5 then the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while </a:t>
            </a:r>
            <a:r>
              <a:rPr sz="2800" b="1" spc="-5" dirty="0">
                <a:latin typeface="Arial"/>
                <a:cs typeface="Arial"/>
              </a:rPr>
              <a:t>loop will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terminate.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6" y="237743"/>
            <a:ext cx="4427223" cy="42519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623936" y="320636"/>
            <a:ext cx="4406265" cy="5909310"/>
          </a:xfrm>
          <a:custGeom>
            <a:avLst/>
            <a:gdLst/>
            <a:ahLst/>
            <a:cxnLst/>
            <a:rect l="l" t="t" r="r" b="b"/>
            <a:pathLst>
              <a:path w="4406265" h="5909310">
                <a:moveTo>
                  <a:pt x="4405757" y="0"/>
                </a:moveTo>
                <a:lnTo>
                  <a:pt x="0" y="0"/>
                </a:lnTo>
                <a:lnTo>
                  <a:pt x="0" y="5909310"/>
                </a:lnTo>
                <a:lnTo>
                  <a:pt x="4405757" y="5909310"/>
                </a:lnTo>
                <a:lnTo>
                  <a:pt x="4405757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94421" y="324357"/>
            <a:ext cx="257619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9595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 MT"/>
                <a:cs typeface="Arial MT"/>
              </a:rPr>
              <a:t>#!</a:t>
            </a:r>
            <a:r>
              <a:rPr b="0" spc="-10" dirty="0">
                <a:latin typeface="Arial MT"/>
                <a:cs typeface="Arial MT"/>
              </a:rPr>
              <a:t>/</a:t>
            </a:r>
            <a:r>
              <a:rPr b="0" dirty="0">
                <a:latin typeface="Arial MT"/>
                <a:cs typeface="Arial MT"/>
              </a:rPr>
              <a:t>bi</a:t>
            </a:r>
            <a:r>
              <a:rPr b="0" spc="-15" dirty="0">
                <a:latin typeface="Arial MT"/>
                <a:cs typeface="Arial MT"/>
              </a:rPr>
              <a:t>n</a:t>
            </a:r>
            <a:r>
              <a:rPr b="0" dirty="0">
                <a:latin typeface="Arial MT"/>
                <a:cs typeface="Arial MT"/>
              </a:rPr>
              <a:t>/b</a:t>
            </a:r>
            <a:r>
              <a:rPr b="0" spc="-15" dirty="0">
                <a:latin typeface="Arial MT"/>
                <a:cs typeface="Arial MT"/>
              </a:rPr>
              <a:t>a</a:t>
            </a:r>
            <a:r>
              <a:rPr b="0" dirty="0">
                <a:latin typeface="Arial MT"/>
                <a:cs typeface="Arial MT"/>
              </a:rPr>
              <a:t>sh  </a:t>
            </a:r>
            <a:r>
              <a:rPr b="0" spc="-5" dirty="0">
                <a:latin typeface="Arial MT"/>
                <a:cs typeface="Arial MT"/>
              </a:rPr>
              <a:t>valid=true </a:t>
            </a:r>
            <a:r>
              <a:rPr b="0" dirty="0">
                <a:latin typeface="Arial MT"/>
                <a:cs typeface="Arial MT"/>
              </a:rPr>
              <a:t> count=1</a:t>
            </a: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b="0" spc="-5" dirty="0">
                <a:latin typeface="Arial MT"/>
                <a:cs typeface="Arial MT"/>
              </a:rPr>
              <a:t>while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[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$valid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] </a:t>
            </a:r>
            <a:r>
              <a:rPr b="0" spc="-87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do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94421" y="2763393"/>
            <a:ext cx="316039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 MT"/>
                <a:cs typeface="Arial MT"/>
              </a:rPr>
              <a:t>echo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$count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if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[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$count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-eq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5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];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then</a:t>
            </a:r>
            <a:endParaRPr sz="3200">
              <a:latin typeface="Arial MT"/>
              <a:cs typeface="Arial MT"/>
            </a:endParaRPr>
          </a:p>
          <a:p>
            <a:pPr marL="12700" marR="2122805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br</a:t>
            </a:r>
            <a:r>
              <a:rPr sz="3200" spc="-10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ak  </a:t>
            </a:r>
            <a:r>
              <a:rPr sz="3200" spc="-5" dirty="0">
                <a:latin typeface="Arial MT"/>
                <a:cs typeface="Arial MT"/>
              </a:rPr>
              <a:t>fi</a:t>
            </a:r>
            <a:endParaRPr sz="3200">
              <a:latin typeface="Arial MT"/>
              <a:cs typeface="Arial MT"/>
            </a:endParaRPr>
          </a:p>
          <a:p>
            <a:pPr marL="12700" marR="1127760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((coun</a:t>
            </a:r>
            <a:r>
              <a:rPr sz="3200" spc="-10" dirty="0">
                <a:latin typeface="Arial MT"/>
                <a:cs typeface="Arial MT"/>
              </a:rPr>
              <a:t>t</a:t>
            </a:r>
            <a:r>
              <a:rPr sz="3200" dirty="0">
                <a:latin typeface="Arial MT"/>
                <a:cs typeface="Arial MT"/>
              </a:rPr>
              <a:t>++))  </a:t>
            </a:r>
            <a:r>
              <a:rPr sz="3200" spc="-10" dirty="0">
                <a:latin typeface="Arial MT"/>
                <a:cs typeface="Arial MT"/>
              </a:rPr>
              <a:t>done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540257"/>
            <a:ext cx="70827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Run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file</a:t>
            </a:r>
            <a:r>
              <a:rPr spc="-25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5" dirty="0"/>
              <a:t>bash</a:t>
            </a:r>
            <a:r>
              <a:rPr spc="-20" dirty="0"/>
              <a:t> </a:t>
            </a:r>
            <a:r>
              <a:rPr spc="-5" dirty="0"/>
              <a:t>command.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842" y="1265936"/>
            <a:ext cx="9517126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 basic </a:t>
            </a:r>
            <a:r>
              <a:rPr dirty="0">
                <a:solidFill>
                  <a:srgbClr val="00AF50"/>
                </a:solidFill>
              </a:rPr>
              <a:t>for </a:t>
            </a:r>
            <a:r>
              <a:rPr spc="-5" dirty="0"/>
              <a:t>loop declaration is shown in </a:t>
            </a:r>
            <a:r>
              <a:rPr dirty="0"/>
              <a:t>the </a:t>
            </a:r>
            <a:r>
              <a:rPr spc="-5" dirty="0"/>
              <a:t>following </a:t>
            </a:r>
            <a:r>
              <a:rPr dirty="0"/>
              <a:t> </a:t>
            </a:r>
            <a:r>
              <a:rPr spc="-5" dirty="0"/>
              <a:t>example. Create </a:t>
            </a:r>
            <a:r>
              <a:rPr dirty="0"/>
              <a:t>a file </a:t>
            </a:r>
            <a:r>
              <a:rPr spc="-5" dirty="0"/>
              <a:t>named </a:t>
            </a:r>
            <a:r>
              <a:rPr spc="-95" dirty="0"/>
              <a:t>„</a:t>
            </a:r>
            <a:r>
              <a:rPr spc="-95" dirty="0">
                <a:solidFill>
                  <a:srgbClr val="00AF50"/>
                </a:solidFill>
              </a:rPr>
              <a:t>for_example.sh</a:t>
            </a:r>
            <a:r>
              <a:rPr spc="-95" dirty="0"/>
              <a:t>‟ </a:t>
            </a:r>
            <a:r>
              <a:rPr dirty="0"/>
              <a:t>and </a:t>
            </a:r>
            <a:r>
              <a:rPr spc="-5" dirty="0"/>
              <a:t>add the </a:t>
            </a:r>
            <a:r>
              <a:rPr spc="-875" dirty="0"/>
              <a:t> </a:t>
            </a:r>
            <a:r>
              <a:rPr spc="-5" dirty="0"/>
              <a:t>following script using </a:t>
            </a:r>
            <a:r>
              <a:rPr spc="-5" dirty="0">
                <a:solidFill>
                  <a:srgbClr val="00AF50"/>
                </a:solidFill>
              </a:rPr>
              <a:t>for </a:t>
            </a:r>
            <a:r>
              <a:rPr spc="-5" dirty="0"/>
              <a:t>loop. </a:t>
            </a:r>
            <a:r>
              <a:rPr dirty="0"/>
              <a:t>Here, </a:t>
            </a:r>
            <a:r>
              <a:rPr spc="-5" dirty="0">
                <a:solidFill>
                  <a:srgbClr val="00AF50"/>
                </a:solidFill>
              </a:rPr>
              <a:t>for </a:t>
            </a:r>
            <a:r>
              <a:rPr spc="-5" dirty="0"/>
              <a:t>loop </a:t>
            </a:r>
            <a:r>
              <a:rPr dirty="0"/>
              <a:t>will </a:t>
            </a:r>
            <a:r>
              <a:rPr spc="-5" dirty="0"/>
              <a:t>iterate </a:t>
            </a:r>
            <a:r>
              <a:rPr dirty="0"/>
              <a:t> for</a:t>
            </a:r>
            <a:r>
              <a:rPr spc="110" dirty="0"/>
              <a:t> </a:t>
            </a:r>
            <a:r>
              <a:rPr spc="-5" dirty="0"/>
              <a:t>10</a:t>
            </a:r>
            <a:r>
              <a:rPr spc="110" dirty="0"/>
              <a:t> </a:t>
            </a:r>
            <a:r>
              <a:rPr spc="-5" dirty="0"/>
              <a:t>times</a:t>
            </a:r>
            <a:r>
              <a:rPr spc="114" dirty="0"/>
              <a:t> </a:t>
            </a:r>
            <a:r>
              <a:rPr dirty="0"/>
              <a:t>and</a:t>
            </a:r>
            <a:r>
              <a:rPr spc="114" dirty="0"/>
              <a:t> </a:t>
            </a:r>
            <a:r>
              <a:rPr spc="-5" dirty="0"/>
              <a:t>print</a:t>
            </a:r>
            <a:r>
              <a:rPr spc="105" dirty="0"/>
              <a:t> </a:t>
            </a:r>
            <a:r>
              <a:rPr spc="-5" dirty="0"/>
              <a:t>all</a:t>
            </a:r>
            <a:r>
              <a:rPr spc="110" dirty="0"/>
              <a:t> </a:t>
            </a:r>
            <a:r>
              <a:rPr spc="-5" dirty="0"/>
              <a:t>values</a:t>
            </a:r>
            <a:r>
              <a:rPr spc="105" dirty="0"/>
              <a:t> </a:t>
            </a:r>
            <a:r>
              <a:rPr dirty="0"/>
              <a:t>of</a:t>
            </a:r>
            <a:r>
              <a:rPr spc="114" dirty="0"/>
              <a:t> </a:t>
            </a:r>
            <a:r>
              <a:rPr spc="-10" dirty="0"/>
              <a:t>the</a:t>
            </a:r>
            <a:r>
              <a:rPr spc="114" dirty="0"/>
              <a:t> </a:t>
            </a:r>
            <a:r>
              <a:rPr spc="-5" dirty="0"/>
              <a:t>variable,</a:t>
            </a:r>
            <a:r>
              <a:rPr spc="114" dirty="0"/>
              <a:t> </a:t>
            </a:r>
            <a:r>
              <a:rPr spc="-5" dirty="0">
                <a:solidFill>
                  <a:srgbClr val="00AF50"/>
                </a:solidFill>
              </a:rPr>
              <a:t>counter</a:t>
            </a:r>
            <a:r>
              <a:rPr spc="110" dirty="0">
                <a:solidFill>
                  <a:srgbClr val="00AF50"/>
                </a:solidFill>
              </a:rPr>
              <a:t> </a:t>
            </a:r>
            <a:r>
              <a:rPr spc="-5" dirty="0"/>
              <a:t>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514" y="2868295"/>
            <a:ext cx="21234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single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line.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588" y="320007"/>
            <a:ext cx="3837435" cy="4267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62400" y="3102457"/>
            <a:ext cx="7604125" cy="285877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2800" i="1" dirty="0">
                <a:solidFill>
                  <a:srgbClr val="ADADAD"/>
                </a:solidFill>
                <a:latin typeface="Arial"/>
                <a:cs typeface="Arial"/>
              </a:rPr>
              <a:t>#!/bin/bash</a:t>
            </a:r>
            <a:endParaRPr sz="2800" dirty="0">
              <a:latin typeface="Arial"/>
              <a:cs typeface="Arial"/>
            </a:endParaRPr>
          </a:p>
          <a:p>
            <a:pPr marL="92075" marR="1105535">
              <a:lnSpc>
                <a:spcPts val="3600"/>
              </a:lnSpc>
              <a:spcBef>
                <a:spcPts val="150"/>
              </a:spcBef>
            </a:pP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for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(( 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counter</a:t>
            </a:r>
            <a:r>
              <a:rPr sz="2800" dirty="0">
                <a:solidFill>
                  <a:srgbClr val="F8F8F8"/>
                </a:solidFill>
                <a:latin typeface="Arial MT"/>
                <a:cs typeface="Arial MT"/>
              </a:rPr>
              <a:t>=</a:t>
            </a:r>
            <a:r>
              <a:rPr sz="2800" dirty="0">
                <a:solidFill>
                  <a:srgbClr val="D7F93B"/>
                </a:solidFill>
                <a:latin typeface="Arial MT"/>
                <a:cs typeface="Arial MT"/>
              </a:rPr>
              <a:t>10</a:t>
            </a:r>
            <a:r>
              <a:rPr sz="2800" dirty="0">
                <a:solidFill>
                  <a:srgbClr val="F8F8F8"/>
                </a:solidFill>
                <a:latin typeface="Arial MT"/>
                <a:cs typeface="Arial MT"/>
              </a:rPr>
              <a:t>; counter&gt;</a:t>
            </a:r>
            <a:r>
              <a:rPr sz="2800" dirty="0">
                <a:solidFill>
                  <a:srgbClr val="D7F93B"/>
                </a:solidFill>
                <a:latin typeface="Arial MT"/>
                <a:cs typeface="Arial MT"/>
              </a:rPr>
              <a:t>0</a:t>
            </a:r>
            <a:r>
              <a:rPr sz="2800" dirty="0">
                <a:solidFill>
                  <a:srgbClr val="F8F8F8"/>
                </a:solidFill>
                <a:latin typeface="Arial MT"/>
                <a:cs typeface="Arial MT"/>
              </a:rPr>
              <a:t>; counter--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)) </a:t>
            </a:r>
            <a:r>
              <a:rPr sz="2800" spc="-765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do</a:t>
            </a:r>
            <a:endParaRPr sz="2800" dirty="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70"/>
              </a:spcBef>
            </a:pPr>
            <a:r>
              <a:rPr sz="2800" spc="-5" dirty="0">
                <a:solidFill>
                  <a:srgbClr val="FADE2C"/>
                </a:solidFill>
                <a:latin typeface="Arial MT"/>
                <a:cs typeface="Arial MT"/>
              </a:rPr>
              <a:t>echo</a:t>
            </a:r>
            <a:r>
              <a:rPr sz="2800" spc="-1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8F8F8"/>
                </a:solidFill>
                <a:latin typeface="Arial MT"/>
                <a:cs typeface="Arial MT"/>
              </a:rPr>
              <a:t>-n</a:t>
            </a:r>
            <a:r>
              <a:rPr sz="2800" spc="-10" dirty="0">
                <a:solidFill>
                  <a:srgbClr val="F8F8F8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"$counter </a:t>
            </a:r>
            <a:r>
              <a:rPr sz="2800" spc="-5" dirty="0">
                <a:solidFill>
                  <a:srgbClr val="60CE3B"/>
                </a:solidFill>
                <a:latin typeface="Arial MT"/>
                <a:cs typeface="Arial MT"/>
              </a:rPr>
              <a:t>"</a:t>
            </a:r>
            <a:endParaRPr sz="2800" dirty="0">
              <a:latin typeface="Arial MT"/>
              <a:cs typeface="Arial MT"/>
            </a:endParaRPr>
          </a:p>
          <a:p>
            <a:pPr marL="92075" marR="6063615">
              <a:lnSpc>
                <a:spcPct val="107100"/>
              </a:lnSpc>
            </a:pP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done </a:t>
            </a:r>
            <a:r>
              <a:rPr sz="2800" spc="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ADE2C"/>
                </a:solidFill>
                <a:latin typeface="Arial MT"/>
                <a:cs typeface="Arial MT"/>
              </a:rPr>
              <a:t>printf</a:t>
            </a:r>
            <a:r>
              <a:rPr sz="2800" spc="-95" dirty="0">
                <a:solidFill>
                  <a:srgbClr val="FADE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0CE3B"/>
                </a:solidFill>
                <a:latin typeface="Arial MT"/>
                <a:cs typeface="Arial MT"/>
              </a:rPr>
              <a:t>"\n"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1924</Words>
  <Application>Microsoft Office PowerPoint</Application>
  <PresentationFormat>Widescreen</PresentationFormat>
  <Paragraphs>141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Black</vt:lpstr>
      <vt:lpstr>Arial MT</vt:lpstr>
      <vt:lpstr>Calibri</vt:lpstr>
      <vt:lpstr>Times New Roman</vt:lpstr>
      <vt:lpstr>Wingdings</vt:lpstr>
      <vt:lpstr>Office Theme</vt:lpstr>
      <vt:lpstr>Shell script examples</vt:lpstr>
      <vt:lpstr>PowerPoint Presentation</vt:lpstr>
      <vt:lpstr>This will produce the following result. It is important to  note how echo -n works here. Here -n option lets echo  avoid printing a new line character.</vt:lpstr>
      <vt:lpstr>Here is a simple</vt:lpstr>
      <vt:lpstr>Upon execution, you will receive the following result. In  the inner loop, you have a break command with argument 2. This indicates that if a condition is met you should  break out of the outer loop and ultimately from the inner  loop as well.</vt:lpstr>
      <vt:lpstr>PowerPoint Presentation</vt:lpstr>
      <vt:lpstr>#!/bin/bash  valid=true  count=1 while [ $valid ]  do</vt:lpstr>
      <vt:lpstr>Run the file with the bash command.</vt:lpstr>
      <vt:lpstr>The basic for loop declaration is shown in the following  example. Create a file named „for_example.sh‟ and add the  following script using for loop. Here, for loop will iterate  for 10 times and print all values of the variable, counter in</vt:lpstr>
      <vt:lpstr>Run the file with the bash command.</vt:lpstr>
      <vt:lpstr>„read‟ command is used to take input from the user in  bash. Create a file named „user_input.sh‟ and add the  following script for taking input from the user. Here,  one string value will be taken from the user and  display the value by combining other string value.</vt:lpstr>
      <vt:lpstr>Run the file with the bash command.</vt:lpstr>
      <vt:lpstr>PowerPoint Presentation</vt:lpstr>
      <vt:lpstr>PowerPoint Presentation</vt:lpstr>
      <vt:lpstr>PowerPoint Presentation</vt:lpstr>
      <vt:lpstr>PowerPoint Presentation</vt:lpstr>
      <vt:lpstr>bash if_with_AND.sh</vt:lpstr>
      <vt:lpstr>PowerPoint Presentation</vt:lpstr>
      <vt:lpstr>PowerPoint Presentation</vt:lpstr>
      <vt:lpstr>$ bash if_with_OR.sh</vt:lpstr>
      <vt:lpstr>PowerPoint Presentation</vt:lpstr>
      <vt:lpstr>PowerPoint Presentation</vt:lpstr>
      <vt:lpstr>$ bash elseif_example.sh</vt:lpstr>
      <vt:lpstr>PowerPoint Presentation</vt:lpstr>
      <vt:lpstr>PowerPoint Presentation</vt:lpstr>
      <vt:lpstr>$ bash case_example.sh</vt:lpstr>
      <vt:lpstr>PowerPoint Presentation</vt:lpstr>
      <vt:lpstr>PowerPoint Presentation</vt:lpstr>
      <vt:lpstr>How you can read command line arguments with  names is shown in the following script. Create a  file named, „command_line_names.sh‟ and add the  following code. Here, two arguments, X and Y are  read by this script and print the sum of X and Y.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                - by Harshil Bansal</dc:title>
  <dc:creator>Harshil Bansal</dc:creator>
  <cp:lastModifiedBy>aditi gedam</cp:lastModifiedBy>
  <cp:revision>1</cp:revision>
  <dcterms:created xsi:type="dcterms:W3CDTF">2023-02-08T12:35:22Z</dcterms:created>
  <dcterms:modified xsi:type="dcterms:W3CDTF">2023-02-08T14:28:55Z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2023-02-08T00:00:00Z</vt:filetime>
  </property>
</Properties>
</file>