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0" r:id="rId3"/>
    <p:sldId id="293" r:id="rId4"/>
    <p:sldId id="294" r:id="rId5"/>
    <p:sldId id="295" r:id="rId6"/>
    <p:sldId id="296" r:id="rId7"/>
    <p:sldId id="297" r:id="rId8"/>
    <p:sldId id="298" r:id="rId9"/>
    <p:sldId id="299" r:id="rId10"/>
    <p:sldId id="292" r:id="rId11"/>
    <p:sldId id="300" r:id="rId12"/>
    <p:sldId id="301" r:id="rId13"/>
    <p:sldId id="302" r:id="rId14"/>
    <p:sldId id="303" r:id="rId15"/>
    <p:sldId id="304" r:id="rId16"/>
    <p:sldId id="305" r:id="rId17"/>
    <p:sldId id="306" r:id="rId18"/>
    <p:sldId id="307" r:id="rId19"/>
    <p:sldId id="308" r:id="rId20"/>
    <p:sldId id="309" r:id="rId21"/>
    <p:sldId id="311" r:id="rId22"/>
    <p:sldId id="310"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394179-9964-4641-B1CD-A11F8399FD5D}">
          <p14:sldIdLst>
            <p14:sldId id="256"/>
            <p14:sldId id="290"/>
            <p14:sldId id="293"/>
            <p14:sldId id="294"/>
            <p14:sldId id="295"/>
            <p14:sldId id="296"/>
            <p14:sldId id="297"/>
            <p14:sldId id="298"/>
            <p14:sldId id="299"/>
            <p14:sldId id="292"/>
            <p14:sldId id="300"/>
            <p14:sldId id="301"/>
            <p14:sldId id="302"/>
            <p14:sldId id="303"/>
            <p14:sldId id="304"/>
            <p14:sldId id="305"/>
            <p14:sldId id="306"/>
            <p14:sldId id="307"/>
            <p14:sldId id="308"/>
            <p14:sldId id="309"/>
            <p14:sldId id="311"/>
            <p14:sldId id="310"/>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i gedam" initials="ag" lastIdx="1" clrIdx="0">
    <p:extLst>
      <p:ext uri="{19B8F6BF-5375-455C-9EA6-DF929625EA0E}">
        <p15:presenceInfo xmlns:p15="http://schemas.microsoft.com/office/powerpoint/2012/main" userId="257a1b34eaa63f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62" y="33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2-13T16:10:24.947" idx="1">
    <p:pos x="5645" y="1602"/>
    <p:text>awk '{OFS="+"}{print $1,$2,$3 }' _nr.txt  always use comma to getresult</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65695" y="5944933"/>
            <a:ext cx="6530340" cy="913130"/>
          </a:xfrm>
          <a:custGeom>
            <a:avLst/>
            <a:gdLst/>
            <a:ahLst/>
            <a:cxnLst/>
            <a:rect l="l" t="t" r="r" b="b"/>
            <a:pathLst>
              <a:path w="6530340" h="913129">
                <a:moveTo>
                  <a:pt x="114278" y="21357"/>
                </a:moveTo>
                <a:lnTo>
                  <a:pt x="4849012" y="913063"/>
                </a:lnTo>
                <a:lnTo>
                  <a:pt x="6529862" y="913063"/>
                </a:lnTo>
                <a:lnTo>
                  <a:pt x="114278" y="21357"/>
                </a:lnTo>
                <a:close/>
              </a:path>
              <a:path w="6530340" h="913129">
                <a:moveTo>
                  <a:pt x="876" y="0"/>
                </a:moveTo>
                <a:lnTo>
                  <a:pt x="0" y="5473"/>
                </a:lnTo>
                <a:lnTo>
                  <a:pt x="114278" y="21357"/>
                </a:lnTo>
                <a:lnTo>
                  <a:pt x="876" y="0"/>
                </a:lnTo>
                <a:close/>
              </a:path>
            </a:pathLst>
          </a:custGeom>
          <a:solidFill>
            <a:srgbClr val="E7ACA3">
              <a:alpha val="39999"/>
            </a:srgbClr>
          </a:solidFill>
        </p:spPr>
        <p:txBody>
          <a:bodyPr wrap="square" lIns="0" tIns="0" rIns="0" bIns="0" rtlCol="0"/>
          <a:lstStyle/>
          <a:p>
            <a:endParaRPr/>
          </a:p>
        </p:txBody>
      </p:sp>
      <p:sp>
        <p:nvSpPr>
          <p:cNvPr id="17" name="bg object 17"/>
          <p:cNvSpPr/>
          <p:nvPr/>
        </p:nvSpPr>
        <p:spPr>
          <a:xfrm>
            <a:off x="647623" y="5939015"/>
            <a:ext cx="4869180" cy="919480"/>
          </a:xfrm>
          <a:custGeom>
            <a:avLst/>
            <a:gdLst/>
            <a:ahLst/>
            <a:cxnLst/>
            <a:rect l="l" t="t" r="r" b="b"/>
            <a:pathLst>
              <a:path w="4869180" h="919479">
                <a:moveTo>
                  <a:pt x="0" y="0"/>
                </a:moveTo>
                <a:lnTo>
                  <a:pt x="10566" y="6349"/>
                </a:lnTo>
                <a:lnTo>
                  <a:pt x="3825190" y="918982"/>
                </a:lnTo>
                <a:lnTo>
                  <a:pt x="4869168" y="918982"/>
                </a:lnTo>
                <a:lnTo>
                  <a:pt x="0" y="0"/>
                </a:lnTo>
                <a:close/>
              </a:path>
            </a:pathLst>
          </a:custGeom>
          <a:solidFill>
            <a:srgbClr val="00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0" y="5789674"/>
            <a:ext cx="4529328" cy="1068324"/>
          </a:xfrm>
          <a:prstGeom prst="rect">
            <a:avLst/>
          </a:prstGeom>
        </p:spPr>
      </p:pic>
      <p:pic>
        <p:nvPicPr>
          <p:cNvPr id="19" name="bg object 19"/>
          <p:cNvPicPr/>
          <p:nvPr/>
        </p:nvPicPr>
        <p:blipFill>
          <a:blip r:embed="rId8" cstate="print"/>
          <a:stretch>
            <a:fillRect/>
          </a:stretch>
        </p:blipFill>
        <p:spPr>
          <a:xfrm>
            <a:off x="0" y="5784472"/>
            <a:ext cx="4495141" cy="1073525"/>
          </a:xfrm>
          <a:prstGeom prst="rect">
            <a:avLst/>
          </a:prstGeom>
        </p:spPr>
      </p:pic>
      <p:pic>
        <p:nvPicPr>
          <p:cNvPr id="20" name="bg object 20"/>
          <p:cNvPicPr/>
          <p:nvPr/>
        </p:nvPicPr>
        <p:blipFill>
          <a:blip r:embed="rId9" cstate="print"/>
          <a:stretch>
            <a:fillRect/>
          </a:stretch>
        </p:blipFill>
        <p:spPr>
          <a:xfrm>
            <a:off x="0" y="6273647"/>
            <a:ext cx="1753108" cy="584349"/>
          </a:xfrm>
          <a:prstGeom prst="rect">
            <a:avLst/>
          </a:prstGeom>
        </p:spPr>
      </p:pic>
      <p:sp>
        <p:nvSpPr>
          <p:cNvPr id="2" name="Holder 2"/>
          <p:cNvSpPr>
            <a:spLocks noGrp="1"/>
          </p:cNvSpPr>
          <p:nvPr>
            <p:ph type="title"/>
          </p:nvPr>
        </p:nvSpPr>
        <p:spPr>
          <a:xfrm>
            <a:off x="483514" y="916939"/>
            <a:ext cx="11313160" cy="1978025"/>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a:xfrm>
            <a:off x="514604" y="1035761"/>
            <a:ext cx="11162791" cy="24657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avatpoint.com/linux-cut#Space" TargetMode="External"/><Relationship Id="rId2" Type="http://schemas.openxmlformats.org/officeDocument/2006/relationships/hyperlink" Target="https://www.javatpoint.com/linux-cut#Hyphen" TargetMode="External"/><Relationship Id="rId1" Type="http://schemas.openxmlformats.org/officeDocument/2006/relationships/slideLayout" Target="../slideLayouts/slideLayout2.xml"/><Relationship Id="rId5" Type="http://schemas.openxmlformats.org/officeDocument/2006/relationships/hyperlink" Target="https://www.javatpoint.com/linux-cut#Character" TargetMode="External"/><Relationship Id="rId4" Type="http://schemas.openxmlformats.org/officeDocument/2006/relationships/hyperlink" Target="https://www.javatpoint.com/linux-cut#byt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phoenixnap.com/kb/how-to-list-users-linux"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53000"/>
            <a:ext cx="12192000" cy="1905000"/>
            <a:chOff x="0" y="4953000"/>
            <a:chExt cx="12192000" cy="1905000"/>
          </a:xfrm>
        </p:grpSpPr>
        <p:sp>
          <p:nvSpPr>
            <p:cNvPr id="3" name="object 3"/>
            <p:cNvSpPr/>
            <p:nvPr/>
          </p:nvSpPr>
          <p:spPr>
            <a:xfrm>
              <a:off x="2250058" y="4953000"/>
              <a:ext cx="9942195" cy="488315"/>
            </a:xfrm>
            <a:custGeom>
              <a:avLst/>
              <a:gdLst/>
              <a:ahLst/>
              <a:cxnLst/>
              <a:rect l="l" t="t" r="r" b="b"/>
              <a:pathLst>
                <a:path w="9942195" h="488314">
                  <a:moveTo>
                    <a:pt x="9941941" y="0"/>
                  </a:moveTo>
                  <a:lnTo>
                    <a:pt x="0" y="289941"/>
                  </a:lnTo>
                  <a:lnTo>
                    <a:pt x="9941941" y="488188"/>
                  </a:lnTo>
                  <a:lnTo>
                    <a:pt x="9941941" y="0"/>
                  </a:lnTo>
                  <a:close/>
                </a:path>
              </a:pathLst>
            </a:custGeom>
            <a:solidFill>
              <a:srgbClr val="E7ACA3">
                <a:alpha val="39999"/>
              </a:srgbClr>
            </a:solidFill>
          </p:spPr>
          <p:txBody>
            <a:bodyPr wrap="square" lIns="0" tIns="0" rIns="0" bIns="0" rtlCol="0"/>
            <a:lstStyle/>
            <a:p>
              <a:endParaRPr/>
            </a:p>
          </p:txBody>
        </p:sp>
        <p:sp>
          <p:nvSpPr>
            <p:cNvPr id="4" name="object 4"/>
            <p:cNvSpPr/>
            <p:nvPr/>
          </p:nvSpPr>
          <p:spPr>
            <a:xfrm>
              <a:off x="148462" y="5237734"/>
              <a:ext cx="12044045" cy="788670"/>
            </a:xfrm>
            <a:custGeom>
              <a:avLst/>
              <a:gdLst/>
              <a:ahLst/>
              <a:cxnLst/>
              <a:rect l="l" t="t" r="r" b="b"/>
              <a:pathLst>
                <a:path w="12044045" h="788670">
                  <a:moveTo>
                    <a:pt x="12043537" y="0"/>
                  </a:moveTo>
                  <a:lnTo>
                    <a:pt x="0" y="0"/>
                  </a:lnTo>
                  <a:lnTo>
                    <a:pt x="12043537" y="788669"/>
                  </a:lnTo>
                  <a:lnTo>
                    <a:pt x="12043537" y="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0" y="4998718"/>
              <a:ext cx="12191999" cy="1859280"/>
            </a:xfrm>
            <a:prstGeom prst="rect">
              <a:avLst/>
            </a:prstGeom>
          </p:spPr>
        </p:pic>
        <p:pic>
          <p:nvPicPr>
            <p:cNvPr id="6" name="object 6"/>
            <p:cNvPicPr/>
            <p:nvPr/>
          </p:nvPicPr>
          <p:blipFill>
            <a:blip r:embed="rId3" cstate="print"/>
            <a:stretch>
              <a:fillRect/>
            </a:stretch>
          </p:blipFill>
          <p:spPr>
            <a:xfrm>
              <a:off x="0" y="4991907"/>
              <a:ext cx="12191999" cy="802086"/>
            </a:xfrm>
            <a:prstGeom prst="rect">
              <a:avLst/>
            </a:prstGeom>
          </p:spPr>
        </p:pic>
        <p:pic>
          <p:nvPicPr>
            <p:cNvPr id="7" name="object 7"/>
            <p:cNvPicPr/>
            <p:nvPr/>
          </p:nvPicPr>
          <p:blipFill>
            <a:blip r:embed="rId4" cstate="print"/>
            <a:stretch>
              <a:fillRect/>
            </a:stretch>
          </p:blipFill>
          <p:spPr>
            <a:xfrm>
              <a:off x="162902" y="5504850"/>
              <a:ext cx="3720591" cy="1240193"/>
            </a:xfrm>
            <a:prstGeom prst="rect">
              <a:avLst/>
            </a:prstGeom>
          </p:spPr>
        </p:pic>
      </p:grpSp>
      <p:pic>
        <p:nvPicPr>
          <p:cNvPr id="8" name="object 8"/>
          <p:cNvPicPr/>
          <p:nvPr/>
        </p:nvPicPr>
        <p:blipFill>
          <a:blip r:embed="rId5" cstate="print"/>
          <a:stretch>
            <a:fillRect/>
          </a:stretch>
        </p:blipFill>
        <p:spPr>
          <a:xfrm>
            <a:off x="3604259" y="2529825"/>
            <a:ext cx="8036052" cy="957086"/>
          </a:xfrm>
          <a:prstGeom prst="rect">
            <a:avLst/>
          </a:prstGeom>
        </p:spPr>
      </p:pic>
      <p:sp>
        <p:nvSpPr>
          <p:cNvPr id="9" name="object 9"/>
          <p:cNvSpPr txBox="1">
            <a:spLocks noGrp="1"/>
          </p:cNvSpPr>
          <p:nvPr>
            <p:ph type="title"/>
          </p:nvPr>
        </p:nvSpPr>
        <p:spPr>
          <a:xfrm>
            <a:off x="5347842" y="3649802"/>
            <a:ext cx="6626859" cy="2044791"/>
          </a:xfrm>
          <a:prstGeom prst="rect">
            <a:avLst/>
          </a:prstGeom>
        </p:spPr>
        <p:txBody>
          <a:bodyPr vert="horz" wrap="square" lIns="0" tIns="13335" rIns="0" bIns="0" rtlCol="0">
            <a:spAutoFit/>
          </a:bodyPr>
          <a:lstStyle/>
          <a:p>
            <a:pPr marL="12700">
              <a:spcBef>
                <a:spcPts val="105"/>
              </a:spcBef>
            </a:pPr>
            <a:r>
              <a:rPr lang="en-IN" sz="4400" b="1" spc="5" dirty="0">
                <a:solidFill>
                  <a:srgbClr val="C45811"/>
                </a:solidFill>
                <a:latin typeface="Roboto"/>
                <a:cs typeface="Roboto"/>
              </a:rPr>
              <a:t>Cut, </a:t>
            </a:r>
            <a:r>
              <a:rPr lang="en-IN" sz="4400" b="1" spc="5" dirty="0" err="1">
                <a:solidFill>
                  <a:srgbClr val="C45811"/>
                </a:solidFill>
                <a:latin typeface="Roboto"/>
                <a:cs typeface="Roboto"/>
              </a:rPr>
              <a:t>awk,grep</a:t>
            </a:r>
            <a:r>
              <a:rPr lang="en-IN" sz="4400" b="1" spc="5" dirty="0">
                <a:solidFill>
                  <a:srgbClr val="C45811"/>
                </a:solidFill>
                <a:latin typeface="Roboto"/>
                <a:cs typeface="Roboto"/>
              </a:rPr>
              <a:t>/</a:t>
            </a:r>
            <a:r>
              <a:rPr lang="en-IN" sz="4400" b="1" spc="5" dirty="0" err="1">
                <a:solidFill>
                  <a:srgbClr val="C45811"/>
                </a:solidFill>
                <a:latin typeface="Roboto"/>
                <a:cs typeface="Roboto"/>
              </a:rPr>
              <a:t>egrep</a:t>
            </a:r>
            <a:r>
              <a:rPr lang="en-IN" sz="4400" b="1" spc="5" dirty="0">
                <a:solidFill>
                  <a:srgbClr val="C45811"/>
                </a:solidFill>
                <a:latin typeface="Roboto"/>
                <a:cs typeface="Roboto"/>
              </a:rPr>
              <a:t> with examples</a:t>
            </a:r>
            <a:br>
              <a:rPr lang="en-IN" sz="4400" dirty="0">
                <a:latin typeface="Roboto"/>
                <a:cs typeface="Roboto"/>
              </a:rPr>
            </a:br>
            <a:endParaRPr sz="4400" dirty="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0187AF-DAC7-11CE-0AD1-4269C1CCA845}"/>
              </a:ext>
            </a:extLst>
          </p:cNvPr>
          <p:cNvPicPr>
            <a:picLocks noChangeAspect="1"/>
          </p:cNvPicPr>
          <p:nvPr/>
        </p:nvPicPr>
        <p:blipFill>
          <a:blip r:embed="rId2"/>
          <a:stretch>
            <a:fillRect/>
          </a:stretch>
        </p:blipFill>
        <p:spPr>
          <a:xfrm>
            <a:off x="913951" y="2709609"/>
            <a:ext cx="10364098" cy="1438781"/>
          </a:xfrm>
          <a:prstGeom prst="rect">
            <a:avLst/>
          </a:prstGeom>
        </p:spPr>
      </p:pic>
      <p:sp>
        <p:nvSpPr>
          <p:cNvPr id="10" name="Title 9">
            <a:extLst>
              <a:ext uri="{FF2B5EF4-FFF2-40B4-BE49-F238E27FC236}">
                <a16:creationId xmlns:a16="http://schemas.microsoft.com/office/drawing/2014/main" id="{328A0B41-8091-BEFA-E021-34667C2A803D}"/>
              </a:ext>
            </a:extLst>
          </p:cNvPr>
          <p:cNvSpPr>
            <a:spLocks noGrp="1"/>
          </p:cNvSpPr>
          <p:nvPr>
            <p:ph type="ctrTitle"/>
          </p:nvPr>
        </p:nvSpPr>
        <p:spPr>
          <a:xfrm>
            <a:off x="913951" y="1219200"/>
            <a:ext cx="10363200" cy="1107996"/>
          </a:xfrm>
        </p:spPr>
        <p:txBody>
          <a:bodyPr/>
          <a:lstStyle/>
          <a:p>
            <a:pPr marL="0" marR="0" lvl="0" indent="0" defTabSz="914400" eaLnBrk="1" fontAlgn="auto" latinLnBrk="0" hangingPunct="1">
              <a:lnSpc>
                <a:spcPct val="100000"/>
              </a:lnSpc>
              <a:spcBef>
                <a:spcPts val="0"/>
              </a:spcBef>
              <a:spcAft>
                <a:spcPts val="0"/>
              </a:spcAft>
              <a:tabLst/>
              <a:defRPr/>
            </a:pPr>
            <a:r>
              <a:rPr kumimoji="0" lang="en-US" sz="4000" i="0" u="none" strike="noStrike" kern="0" cap="none" spc="-6" normalizeH="0" baseline="0" noProof="0" dirty="0">
                <a:ln>
                  <a:noFill/>
                </a:ln>
                <a:solidFill>
                  <a:schemeClr val="accent6">
                    <a:lumMod val="75000"/>
                  </a:schemeClr>
                </a:solidFill>
                <a:effectLst/>
                <a:uLnTx/>
                <a:uFillTx/>
                <a:latin typeface="Roboto"/>
                <a:ea typeface="+mn-ea"/>
                <a:cs typeface="Roboto"/>
              </a:rPr>
              <a:t>Displaying </a:t>
            </a:r>
            <a:r>
              <a:rPr kumimoji="0" lang="en-IN" sz="4000" i="0" u="none" strike="noStrike" kern="0" cap="none" spc="0" normalizeH="0" baseline="0" noProof="0" dirty="0">
                <a:ln>
                  <a:noFill/>
                </a:ln>
                <a:solidFill>
                  <a:schemeClr val="accent6">
                    <a:lumMod val="75000"/>
                  </a:schemeClr>
                </a:solidFill>
                <a:effectLst/>
                <a:uLnTx/>
                <a:uFillTx/>
                <a:latin typeface="Calibri"/>
                <a:ea typeface="+mn-ea"/>
                <a:cs typeface="+mn-cs"/>
              </a:rPr>
              <a:t>more bash options</a:t>
            </a:r>
            <a:br>
              <a:rPr kumimoji="0" lang="en-IN" sz="1800" b="0" i="0" u="none" strike="noStrike" kern="0" cap="none" spc="0" normalizeH="0" baseline="0" noProof="0" dirty="0">
                <a:ln>
                  <a:noFill/>
                </a:ln>
                <a:solidFill>
                  <a:prstClr val="black"/>
                </a:solidFill>
                <a:effectLst/>
                <a:uLnTx/>
                <a:uFillTx/>
                <a:latin typeface="Calibri"/>
                <a:ea typeface="+mn-ea"/>
                <a:cs typeface="+mn-cs"/>
              </a:rPr>
            </a:br>
            <a:endParaRPr lang="en-IN" dirty="0"/>
          </a:p>
        </p:txBody>
      </p:sp>
      <p:sp>
        <p:nvSpPr>
          <p:cNvPr id="3" name="Subtitle 2">
            <a:extLst>
              <a:ext uri="{FF2B5EF4-FFF2-40B4-BE49-F238E27FC236}">
                <a16:creationId xmlns:a16="http://schemas.microsoft.com/office/drawing/2014/main" id="{33D660E3-4830-F4DC-5ECF-360E25B6EDE4}"/>
              </a:ext>
            </a:extLst>
          </p:cNvPr>
          <p:cNvSpPr>
            <a:spLocks noGrp="1"/>
          </p:cNvSpPr>
          <p:nvPr>
            <p:ph type="subTitle" idx="4"/>
          </p:nvPr>
        </p:nvSpPr>
        <p:spPr>
          <a:xfrm>
            <a:off x="913951" y="2057400"/>
            <a:ext cx="8534400" cy="3354765"/>
          </a:xfrm>
        </p:spPr>
        <p:txBody>
          <a:bodyPr/>
          <a:lstStyle/>
          <a:p>
            <a:r>
              <a:rPr lang="en-US" sz="4000" b="1" dirty="0">
                <a:solidFill>
                  <a:srgbClr val="1A1A1A"/>
                </a:solidFill>
                <a:latin typeface="Roboto"/>
                <a:cs typeface="Roboto"/>
              </a:rPr>
              <a:t>-o </a:t>
            </a:r>
            <a:r>
              <a:rPr lang="en-US" sz="4000" b="1" spc="6" dirty="0">
                <a:solidFill>
                  <a:srgbClr val="1A1A1A"/>
                </a:solidFill>
                <a:latin typeface="Roboto"/>
                <a:cs typeface="Roboto"/>
              </a:rPr>
              <a:t>option </a:t>
            </a:r>
            <a:r>
              <a:rPr lang="en-US" sz="4000" b="1" spc="10" dirty="0">
                <a:solidFill>
                  <a:srgbClr val="1A1A1A"/>
                </a:solidFill>
                <a:latin typeface="Roboto"/>
                <a:cs typeface="Roboto"/>
              </a:rPr>
              <a:t>is </a:t>
            </a:r>
            <a:r>
              <a:rPr lang="en-US" sz="4000" b="1" spc="6" dirty="0">
                <a:solidFill>
                  <a:srgbClr val="1A1A1A"/>
                </a:solidFill>
                <a:latin typeface="Roboto"/>
                <a:cs typeface="Roboto"/>
              </a:rPr>
              <a:t>used </a:t>
            </a:r>
            <a:r>
              <a:rPr lang="en-US" sz="4000" b="1" spc="10" dirty="0">
                <a:solidFill>
                  <a:srgbClr val="1A1A1A"/>
                </a:solidFill>
                <a:latin typeface="Roboto"/>
                <a:cs typeface="Roboto"/>
              </a:rPr>
              <a:t>with </a:t>
            </a:r>
            <a:r>
              <a:rPr lang="en-US" sz="4000" b="1" spc="6" dirty="0">
                <a:solidFill>
                  <a:srgbClr val="1A1A1A"/>
                </a:solidFill>
                <a:latin typeface="Roboto"/>
                <a:cs typeface="Roboto"/>
              </a:rPr>
              <a:t>a </a:t>
            </a:r>
            <a:r>
              <a:rPr lang="en-US" sz="4000" b="1" spc="16" dirty="0">
                <a:solidFill>
                  <a:srgbClr val="1A1A1A"/>
                </a:solidFill>
                <a:latin typeface="Roboto"/>
                <a:cs typeface="Roboto"/>
              </a:rPr>
              <a:t>set </a:t>
            </a:r>
            <a:r>
              <a:rPr lang="en-US" sz="4000" b="1" spc="6" dirty="0">
                <a:solidFill>
                  <a:srgbClr val="1A1A1A"/>
                </a:solidFill>
                <a:latin typeface="Roboto"/>
                <a:cs typeface="Roboto"/>
              </a:rPr>
              <a:t>to </a:t>
            </a:r>
            <a:r>
              <a:rPr lang="en-US" sz="4000" b="1" spc="10" dirty="0">
                <a:solidFill>
                  <a:srgbClr val="1A1A1A"/>
                </a:solidFill>
                <a:latin typeface="Roboto"/>
                <a:cs typeface="Roboto"/>
              </a:rPr>
              <a:t>display all </a:t>
            </a:r>
            <a:r>
              <a:rPr lang="en-US" sz="4000" b="1" spc="16" dirty="0">
                <a:solidFill>
                  <a:srgbClr val="1A1A1A"/>
                </a:solidFill>
                <a:latin typeface="Roboto"/>
                <a:cs typeface="Roboto"/>
              </a:rPr>
              <a:t>the </a:t>
            </a:r>
            <a:r>
              <a:rPr lang="en-US" sz="4000" b="1" dirty="0">
                <a:solidFill>
                  <a:srgbClr val="1A1A1A"/>
                </a:solidFill>
                <a:latin typeface="Roboto"/>
                <a:cs typeface="Roboto"/>
              </a:rPr>
              <a:t>options, </a:t>
            </a:r>
            <a:r>
              <a:rPr lang="en-US" sz="4000" b="1" spc="21" dirty="0">
                <a:solidFill>
                  <a:srgbClr val="1A1A1A"/>
                </a:solidFill>
                <a:latin typeface="Roboto"/>
                <a:cs typeface="Roboto"/>
              </a:rPr>
              <a:t>you  </a:t>
            </a:r>
            <a:r>
              <a:rPr lang="en-US" sz="4000" b="1" spc="10" dirty="0">
                <a:solidFill>
                  <a:srgbClr val="1A1A1A"/>
                </a:solidFill>
                <a:latin typeface="Roboto"/>
                <a:cs typeface="Roboto"/>
              </a:rPr>
              <a:t>can </a:t>
            </a:r>
            <a:r>
              <a:rPr lang="en-US" sz="4000" b="1" spc="6" dirty="0">
                <a:solidFill>
                  <a:srgbClr val="1A1A1A"/>
                </a:solidFill>
                <a:latin typeface="Roboto"/>
                <a:cs typeface="Roboto"/>
              </a:rPr>
              <a:t>use </a:t>
            </a:r>
            <a:r>
              <a:rPr lang="en-US" sz="4000" b="1" spc="10" dirty="0">
                <a:solidFill>
                  <a:srgbClr val="1A1A1A"/>
                </a:solidFill>
                <a:latin typeface="Roboto"/>
                <a:cs typeface="Roboto"/>
              </a:rPr>
              <a:t>whatever </a:t>
            </a:r>
            <a:r>
              <a:rPr lang="en-US" sz="4000" b="1" spc="6" dirty="0">
                <a:solidFill>
                  <a:srgbClr val="1A1A1A"/>
                </a:solidFill>
                <a:latin typeface="Roboto"/>
                <a:cs typeface="Roboto"/>
              </a:rPr>
              <a:t>options </a:t>
            </a:r>
            <a:r>
              <a:rPr lang="en-US" sz="4000" b="1" spc="21" dirty="0">
                <a:solidFill>
                  <a:srgbClr val="1A1A1A"/>
                </a:solidFill>
                <a:latin typeface="Roboto"/>
                <a:cs typeface="Roboto"/>
              </a:rPr>
              <a:t>that you </a:t>
            </a:r>
            <a:r>
              <a:rPr lang="en-US" sz="4000" b="1" spc="16" dirty="0">
                <a:solidFill>
                  <a:srgbClr val="1A1A1A"/>
                </a:solidFill>
                <a:latin typeface="Roboto"/>
                <a:cs typeface="Roboto"/>
              </a:rPr>
              <a:t>want </a:t>
            </a:r>
            <a:r>
              <a:rPr lang="en-US" sz="4000" b="1" spc="10" dirty="0">
                <a:solidFill>
                  <a:srgbClr val="1A1A1A"/>
                </a:solidFill>
                <a:latin typeface="Roboto"/>
                <a:cs typeface="Roboto"/>
              </a:rPr>
              <a:t>to </a:t>
            </a:r>
            <a:r>
              <a:rPr lang="en-US" sz="4000" b="1" spc="-6" dirty="0">
                <a:solidFill>
                  <a:srgbClr val="1A1A1A"/>
                </a:solidFill>
                <a:latin typeface="Roboto"/>
                <a:cs typeface="Roboto"/>
              </a:rPr>
              <a:t>make </a:t>
            </a:r>
            <a:r>
              <a:rPr lang="en-US" sz="4000" b="1" spc="16" dirty="0">
                <a:solidFill>
                  <a:srgbClr val="1A1A1A"/>
                </a:solidFill>
                <a:latin typeface="Roboto"/>
                <a:cs typeface="Roboto"/>
              </a:rPr>
              <a:t>your  </a:t>
            </a:r>
            <a:r>
              <a:rPr lang="en-US" sz="4000" b="1" spc="10" dirty="0">
                <a:solidFill>
                  <a:srgbClr val="1A1A1A"/>
                </a:solidFill>
                <a:latin typeface="Roboto"/>
                <a:cs typeface="Roboto"/>
              </a:rPr>
              <a:t>script </a:t>
            </a:r>
            <a:r>
              <a:rPr lang="en-US" sz="4000" b="1" spc="-6" dirty="0">
                <a:solidFill>
                  <a:srgbClr val="1A1A1A"/>
                </a:solidFill>
                <a:latin typeface="Roboto"/>
                <a:cs typeface="Roboto"/>
              </a:rPr>
              <a:t>more </a:t>
            </a:r>
            <a:r>
              <a:rPr lang="en-US" sz="4000" b="1" spc="10" dirty="0">
                <a:solidFill>
                  <a:srgbClr val="1A1A1A"/>
                </a:solidFill>
                <a:latin typeface="Roboto"/>
                <a:cs typeface="Roboto"/>
              </a:rPr>
              <a:t>robust </a:t>
            </a:r>
            <a:r>
              <a:rPr lang="en-US" sz="4000" b="1" spc="16" dirty="0">
                <a:solidFill>
                  <a:srgbClr val="1A1A1A"/>
                </a:solidFill>
                <a:latin typeface="Roboto"/>
                <a:cs typeface="Roboto"/>
              </a:rPr>
              <a:t>in</a:t>
            </a:r>
            <a:r>
              <a:rPr lang="en-US" sz="4000" b="1" spc="-27" dirty="0">
                <a:solidFill>
                  <a:srgbClr val="1A1A1A"/>
                </a:solidFill>
                <a:latin typeface="Roboto"/>
                <a:cs typeface="Roboto"/>
              </a:rPr>
              <a:t> </a:t>
            </a:r>
            <a:r>
              <a:rPr lang="en-US" sz="4000" b="1" spc="10" dirty="0">
                <a:solidFill>
                  <a:srgbClr val="1A1A1A"/>
                </a:solidFill>
                <a:latin typeface="Roboto"/>
                <a:cs typeface="Roboto"/>
              </a:rPr>
              <a:t>nature.</a:t>
            </a:r>
            <a:br>
              <a:rPr lang="en-IN"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BB83-2212-99AD-6244-BEF0FB34928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54487FB-BFC5-334C-2E92-B61C6235161C}"/>
              </a:ext>
            </a:extLst>
          </p:cNvPr>
          <p:cNvSpPr>
            <a:spLocks noGrp="1"/>
          </p:cNvSpPr>
          <p:nvPr>
            <p:ph type="body" idx="1"/>
          </p:nvPr>
        </p:nvSpPr>
        <p:spPr/>
        <p:txBody>
          <a:bodyPr/>
          <a:lstStyle/>
          <a:p>
            <a:endParaRPr lang="en-IN"/>
          </a:p>
        </p:txBody>
      </p:sp>
      <p:sp>
        <p:nvSpPr>
          <p:cNvPr id="4" name="object 3">
            <a:extLst>
              <a:ext uri="{FF2B5EF4-FFF2-40B4-BE49-F238E27FC236}">
                <a16:creationId xmlns:a16="http://schemas.microsoft.com/office/drawing/2014/main" id="{FAF4D48B-05A3-2075-0C3D-EFAC13330741}"/>
              </a:ext>
            </a:extLst>
          </p:cNvPr>
          <p:cNvSpPr txBox="1"/>
          <p:nvPr/>
        </p:nvSpPr>
        <p:spPr>
          <a:xfrm>
            <a:off x="1600200" y="882303"/>
            <a:ext cx="7319004" cy="4225254"/>
          </a:xfrm>
          <a:prstGeom prst="rect">
            <a:avLst/>
          </a:prstGeom>
          <a:solidFill>
            <a:srgbClr val="F7C9AC"/>
          </a:solidFill>
        </p:spPr>
        <p:txBody>
          <a:bodyPr vert="horz" wrap="square" lIns="0" tIns="14282" rIns="0" bIns="0" rtlCol="0">
            <a:spAutoFit/>
          </a:bodyPr>
          <a:lstStyle/>
          <a:p>
            <a:pPr marL="20405" marR="2553312" defTabSz="457200">
              <a:lnSpc>
                <a:spcPts val="2550"/>
              </a:lnSpc>
              <a:spcBef>
                <a:spcPts val="112"/>
              </a:spcBef>
              <a:tabLst>
                <a:tab pos="1979260" algn="l"/>
              </a:tabLst>
            </a:pPr>
            <a:r>
              <a:rPr sz="1446" spc="6" dirty="0">
                <a:solidFill>
                  <a:prstClr val="black"/>
                </a:solidFill>
                <a:latin typeface="Roboto"/>
                <a:cs typeface="Roboto"/>
              </a:rPr>
              <a:t>root@localhost$ set </a:t>
            </a:r>
            <a:r>
              <a:rPr sz="1446" spc="-6" dirty="0">
                <a:solidFill>
                  <a:prstClr val="black"/>
                </a:solidFill>
                <a:latin typeface="Roboto"/>
                <a:cs typeface="Roboto"/>
              </a:rPr>
              <a:t>-o  </a:t>
            </a:r>
            <a:r>
              <a:rPr sz="1446" spc="10" dirty="0">
                <a:solidFill>
                  <a:prstClr val="black"/>
                </a:solidFill>
                <a:latin typeface="Roboto"/>
                <a:cs typeface="Roboto"/>
              </a:rPr>
              <a:t>all</a:t>
            </a:r>
            <a:r>
              <a:rPr sz="1446" spc="6" dirty="0">
                <a:solidFill>
                  <a:prstClr val="black"/>
                </a:solidFill>
                <a:latin typeface="Roboto"/>
                <a:cs typeface="Roboto"/>
              </a:rPr>
              <a:t>export</a:t>
            </a:r>
            <a:r>
              <a:rPr sz="1446" dirty="0">
                <a:solidFill>
                  <a:prstClr val="black"/>
                </a:solidFill>
                <a:latin typeface="Roboto"/>
                <a:cs typeface="Roboto"/>
              </a:rPr>
              <a:t>	</a:t>
            </a:r>
            <a:r>
              <a:rPr sz="1446" spc="-10" dirty="0">
                <a:solidFill>
                  <a:prstClr val="black"/>
                </a:solidFill>
                <a:latin typeface="Roboto"/>
                <a:cs typeface="Roboto"/>
              </a:rPr>
              <a:t>off</a:t>
            </a:r>
            <a:endParaRPr sz="1446" dirty="0">
              <a:solidFill>
                <a:prstClr val="black"/>
              </a:solidFill>
              <a:latin typeface="Roboto"/>
              <a:cs typeface="Roboto"/>
            </a:endParaRPr>
          </a:p>
          <a:p>
            <a:pPr marL="20405" defTabSz="457200">
              <a:spcBef>
                <a:spcPts val="590"/>
              </a:spcBef>
              <a:tabLst>
                <a:tab pos="1979260" algn="l"/>
              </a:tabLst>
            </a:pPr>
            <a:r>
              <a:rPr sz="1446" dirty="0">
                <a:solidFill>
                  <a:prstClr val="black"/>
                </a:solidFill>
                <a:latin typeface="Roboto"/>
                <a:cs typeface="Roboto"/>
              </a:rPr>
              <a:t>braceexpand	</a:t>
            </a:r>
            <a:r>
              <a:rPr sz="1446" spc="6" dirty="0">
                <a:solidFill>
                  <a:prstClr val="black"/>
                </a:solidFill>
                <a:latin typeface="Roboto"/>
                <a:cs typeface="Roboto"/>
              </a:rPr>
              <a:t>on</a:t>
            </a:r>
            <a:endParaRPr sz="1446" dirty="0">
              <a:solidFill>
                <a:prstClr val="black"/>
              </a:solidFill>
              <a:latin typeface="Roboto"/>
              <a:cs typeface="Roboto"/>
            </a:endParaRPr>
          </a:p>
          <a:p>
            <a:pPr marL="20405" defTabSz="457200">
              <a:spcBef>
                <a:spcPts val="819"/>
              </a:spcBef>
              <a:tabLst>
                <a:tab pos="1979260" algn="l"/>
              </a:tabLst>
            </a:pPr>
            <a:r>
              <a:rPr sz="1446" dirty="0">
                <a:solidFill>
                  <a:prstClr val="black"/>
                </a:solidFill>
                <a:latin typeface="Roboto"/>
                <a:cs typeface="Roboto"/>
              </a:rPr>
              <a:t>emacs	</a:t>
            </a:r>
            <a:r>
              <a:rPr sz="1446" spc="6" dirty="0">
                <a:solidFill>
                  <a:prstClr val="black"/>
                </a:solidFill>
                <a:latin typeface="Roboto"/>
                <a:cs typeface="Roboto"/>
              </a:rPr>
              <a:t>on</a:t>
            </a:r>
            <a:endParaRPr sz="1446" dirty="0">
              <a:solidFill>
                <a:prstClr val="black"/>
              </a:solidFill>
              <a:latin typeface="Roboto"/>
              <a:cs typeface="Roboto"/>
            </a:endParaRPr>
          </a:p>
          <a:p>
            <a:pPr marL="20405" defTabSz="457200">
              <a:spcBef>
                <a:spcPts val="815"/>
              </a:spcBef>
              <a:tabLst>
                <a:tab pos="1979260" algn="l"/>
              </a:tabLst>
            </a:pPr>
            <a:r>
              <a:rPr sz="1446" spc="6" dirty="0">
                <a:solidFill>
                  <a:prstClr val="black"/>
                </a:solidFill>
                <a:latin typeface="Roboto"/>
                <a:cs typeface="Roboto"/>
              </a:rPr>
              <a:t>errexit	</a:t>
            </a:r>
            <a:r>
              <a:rPr sz="1446" spc="-10" dirty="0">
                <a:solidFill>
                  <a:prstClr val="black"/>
                </a:solidFill>
                <a:latin typeface="Roboto"/>
                <a:cs typeface="Roboto"/>
              </a:rPr>
              <a:t>off</a:t>
            </a:r>
            <a:endParaRPr sz="1446" dirty="0">
              <a:solidFill>
                <a:prstClr val="black"/>
              </a:solidFill>
              <a:latin typeface="Roboto"/>
              <a:cs typeface="Roboto"/>
            </a:endParaRPr>
          </a:p>
          <a:p>
            <a:pPr marL="20405" defTabSz="457200">
              <a:spcBef>
                <a:spcPts val="819"/>
              </a:spcBef>
              <a:tabLst>
                <a:tab pos="1979260" algn="l"/>
              </a:tabLst>
            </a:pPr>
            <a:r>
              <a:rPr sz="1446" spc="6" dirty="0">
                <a:solidFill>
                  <a:prstClr val="black"/>
                </a:solidFill>
                <a:latin typeface="Roboto"/>
                <a:cs typeface="Roboto"/>
              </a:rPr>
              <a:t>errtrace	</a:t>
            </a:r>
            <a:r>
              <a:rPr sz="1446" spc="-10" dirty="0">
                <a:solidFill>
                  <a:prstClr val="black"/>
                </a:solidFill>
                <a:latin typeface="Roboto"/>
                <a:cs typeface="Roboto"/>
              </a:rPr>
              <a:t>off</a:t>
            </a:r>
            <a:endParaRPr sz="1446" dirty="0">
              <a:solidFill>
                <a:prstClr val="black"/>
              </a:solidFill>
              <a:latin typeface="Roboto"/>
              <a:cs typeface="Roboto"/>
            </a:endParaRPr>
          </a:p>
          <a:p>
            <a:pPr marL="20405" defTabSz="457200">
              <a:spcBef>
                <a:spcPts val="809"/>
              </a:spcBef>
              <a:tabLst>
                <a:tab pos="1979260" algn="l"/>
              </a:tabLst>
            </a:pPr>
            <a:r>
              <a:rPr sz="1446" spc="6" dirty="0">
                <a:solidFill>
                  <a:prstClr val="black"/>
                </a:solidFill>
                <a:latin typeface="Roboto"/>
                <a:cs typeface="Roboto"/>
              </a:rPr>
              <a:t>functrace	</a:t>
            </a:r>
            <a:r>
              <a:rPr sz="1446" spc="-10" dirty="0">
                <a:solidFill>
                  <a:prstClr val="black"/>
                </a:solidFill>
                <a:latin typeface="Roboto"/>
                <a:cs typeface="Roboto"/>
              </a:rPr>
              <a:t>off</a:t>
            </a:r>
            <a:endParaRPr sz="1446" dirty="0">
              <a:solidFill>
                <a:prstClr val="black"/>
              </a:solidFill>
              <a:latin typeface="Roboto"/>
              <a:cs typeface="Roboto"/>
            </a:endParaRPr>
          </a:p>
          <a:p>
            <a:pPr marL="20405" defTabSz="457200">
              <a:spcBef>
                <a:spcPts val="815"/>
              </a:spcBef>
              <a:tabLst>
                <a:tab pos="1979260" algn="l"/>
              </a:tabLst>
            </a:pPr>
            <a:r>
              <a:rPr sz="1446" spc="10" dirty="0">
                <a:solidFill>
                  <a:prstClr val="black"/>
                </a:solidFill>
                <a:latin typeface="Roboto"/>
                <a:cs typeface="Roboto"/>
              </a:rPr>
              <a:t>hashall	</a:t>
            </a:r>
            <a:r>
              <a:rPr sz="1446" spc="6" dirty="0">
                <a:solidFill>
                  <a:prstClr val="black"/>
                </a:solidFill>
                <a:latin typeface="Roboto"/>
                <a:cs typeface="Roboto"/>
              </a:rPr>
              <a:t>on</a:t>
            </a:r>
            <a:endParaRPr sz="1446" dirty="0">
              <a:solidFill>
                <a:prstClr val="black"/>
              </a:solidFill>
              <a:latin typeface="Roboto"/>
              <a:cs typeface="Roboto"/>
            </a:endParaRPr>
          </a:p>
          <a:p>
            <a:pPr marL="20405" defTabSz="457200">
              <a:spcBef>
                <a:spcPts val="815"/>
              </a:spcBef>
              <a:tabLst>
                <a:tab pos="1979260" algn="l"/>
              </a:tabLst>
            </a:pPr>
            <a:r>
              <a:rPr sz="1446" spc="10" dirty="0">
                <a:solidFill>
                  <a:prstClr val="black"/>
                </a:solidFill>
                <a:latin typeface="Roboto"/>
                <a:cs typeface="Roboto"/>
              </a:rPr>
              <a:t>histexpand	</a:t>
            </a:r>
            <a:r>
              <a:rPr sz="1446" spc="6" dirty="0">
                <a:solidFill>
                  <a:prstClr val="black"/>
                </a:solidFill>
                <a:latin typeface="Roboto"/>
                <a:cs typeface="Roboto"/>
              </a:rPr>
              <a:t>on</a:t>
            </a:r>
            <a:endParaRPr sz="1446" dirty="0">
              <a:solidFill>
                <a:prstClr val="black"/>
              </a:solidFill>
              <a:latin typeface="Roboto"/>
              <a:cs typeface="Roboto"/>
            </a:endParaRPr>
          </a:p>
          <a:p>
            <a:pPr marL="20405" defTabSz="457200">
              <a:spcBef>
                <a:spcPts val="819"/>
              </a:spcBef>
              <a:tabLst>
                <a:tab pos="1979260" algn="l"/>
              </a:tabLst>
            </a:pPr>
            <a:r>
              <a:rPr sz="1446" spc="10" dirty="0">
                <a:solidFill>
                  <a:prstClr val="black"/>
                </a:solidFill>
                <a:latin typeface="Roboto"/>
                <a:cs typeface="Roboto"/>
              </a:rPr>
              <a:t>history	</a:t>
            </a:r>
            <a:r>
              <a:rPr sz="1446" spc="6" dirty="0">
                <a:solidFill>
                  <a:prstClr val="black"/>
                </a:solidFill>
                <a:latin typeface="Roboto"/>
                <a:cs typeface="Roboto"/>
              </a:rPr>
              <a:t>on</a:t>
            </a:r>
            <a:endParaRPr sz="1446" dirty="0">
              <a:solidFill>
                <a:prstClr val="black"/>
              </a:solidFill>
              <a:latin typeface="Roboto"/>
              <a:cs typeface="Roboto"/>
            </a:endParaRPr>
          </a:p>
          <a:p>
            <a:pPr marL="20405" defTabSz="457200">
              <a:spcBef>
                <a:spcPts val="815"/>
              </a:spcBef>
              <a:tabLst>
                <a:tab pos="1979260" algn="l"/>
              </a:tabLst>
            </a:pPr>
            <a:r>
              <a:rPr sz="1446" dirty="0">
                <a:solidFill>
                  <a:prstClr val="black"/>
                </a:solidFill>
                <a:latin typeface="Roboto"/>
                <a:cs typeface="Roboto"/>
              </a:rPr>
              <a:t>ignoreeof	</a:t>
            </a:r>
            <a:r>
              <a:rPr sz="1446" spc="-10" dirty="0">
                <a:solidFill>
                  <a:prstClr val="black"/>
                </a:solidFill>
                <a:latin typeface="Roboto"/>
                <a:cs typeface="Roboto"/>
              </a:rPr>
              <a:t>off</a:t>
            </a:r>
            <a:endParaRPr sz="1446" dirty="0">
              <a:solidFill>
                <a:prstClr val="black"/>
              </a:solidFill>
              <a:latin typeface="Roboto"/>
              <a:cs typeface="Roboto"/>
            </a:endParaRPr>
          </a:p>
          <a:p>
            <a:pPr marL="20405" marR="2553312" defTabSz="457200">
              <a:lnSpc>
                <a:spcPct val="147000"/>
              </a:lnSpc>
              <a:tabLst>
                <a:tab pos="1979260" algn="l"/>
              </a:tabLst>
            </a:pPr>
            <a:r>
              <a:rPr sz="1446" spc="6" dirty="0">
                <a:solidFill>
                  <a:prstClr val="black"/>
                </a:solidFill>
                <a:latin typeface="Roboto"/>
                <a:cs typeface="Roboto"/>
              </a:rPr>
              <a:t>interactive-comments	on  </a:t>
            </a:r>
            <a:r>
              <a:rPr sz="1446" spc="10" dirty="0">
                <a:solidFill>
                  <a:prstClr val="black"/>
                </a:solidFill>
                <a:latin typeface="Roboto"/>
                <a:cs typeface="Roboto"/>
              </a:rPr>
              <a:t>keyw</a:t>
            </a:r>
            <a:r>
              <a:rPr sz="1446" spc="-6" dirty="0">
                <a:solidFill>
                  <a:prstClr val="black"/>
                </a:solidFill>
                <a:latin typeface="Roboto"/>
                <a:cs typeface="Roboto"/>
              </a:rPr>
              <a:t>or</a:t>
            </a:r>
            <a:r>
              <a:rPr sz="1446" dirty="0">
                <a:solidFill>
                  <a:prstClr val="black"/>
                </a:solidFill>
                <a:latin typeface="Roboto"/>
                <a:cs typeface="Roboto"/>
              </a:rPr>
              <a:t>d	</a:t>
            </a:r>
            <a:r>
              <a:rPr sz="1446" spc="-10" dirty="0">
                <a:solidFill>
                  <a:prstClr val="black"/>
                </a:solidFill>
                <a:latin typeface="Roboto"/>
                <a:cs typeface="Roboto"/>
              </a:rPr>
              <a:t>off</a:t>
            </a:r>
            <a:endParaRPr sz="1446" dirty="0">
              <a:solidFill>
                <a:prstClr val="black"/>
              </a:solidFill>
              <a:latin typeface="Roboto"/>
              <a:cs typeface="Roboto"/>
            </a:endParaRPr>
          </a:p>
          <a:p>
            <a:pPr marL="20405" defTabSz="457200">
              <a:spcBef>
                <a:spcPts val="815"/>
              </a:spcBef>
              <a:tabLst>
                <a:tab pos="1979260" algn="l"/>
              </a:tabLst>
            </a:pPr>
            <a:r>
              <a:rPr sz="1446" spc="6" dirty="0">
                <a:solidFill>
                  <a:prstClr val="black"/>
                </a:solidFill>
                <a:latin typeface="Roboto"/>
                <a:cs typeface="Roboto"/>
              </a:rPr>
              <a:t>monitor	on</a:t>
            </a:r>
            <a:endParaRPr sz="1446" dirty="0">
              <a:solidFill>
                <a:prstClr val="black"/>
              </a:solidFill>
              <a:latin typeface="Roboto"/>
              <a:cs typeface="Roboto"/>
            </a:endParaRPr>
          </a:p>
          <a:p>
            <a:pPr marL="20405" defTabSz="457200">
              <a:spcBef>
                <a:spcPts val="809"/>
              </a:spcBef>
              <a:tabLst>
                <a:tab pos="1979260" algn="l"/>
              </a:tabLst>
            </a:pPr>
            <a:r>
              <a:rPr sz="1446" dirty="0">
                <a:solidFill>
                  <a:prstClr val="black"/>
                </a:solidFill>
                <a:latin typeface="Roboto"/>
                <a:cs typeface="Roboto"/>
              </a:rPr>
              <a:t>noclobber	</a:t>
            </a:r>
            <a:r>
              <a:rPr sz="1446" spc="-10" dirty="0">
                <a:solidFill>
                  <a:prstClr val="black"/>
                </a:solidFill>
                <a:latin typeface="Roboto"/>
                <a:cs typeface="Roboto"/>
              </a:rPr>
              <a:t>off</a:t>
            </a:r>
            <a:endParaRPr sz="1446" dirty="0">
              <a:solidFill>
                <a:prstClr val="black"/>
              </a:solidFill>
              <a:latin typeface="Roboto"/>
              <a:cs typeface="Roboto"/>
            </a:endParaRPr>
          </a:p>
        </p:txBody>
      </p:sp>
    </p:spTree>
    <p:extLst>
      <p:ext uri="{BB962C8B-B14F-4D97-AF65-F5344CB8AC3E}">
        <p14:creationId xmlns:p14="http://schemas.microsoft.com/office/powerpoint/2010/main" val="375761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8CBA-CFDB-AC7D-2E05-B2124DA4C31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81EBA1D-2F7F-4C11-EC74-D5302B7BFC2D}"/>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50F7A236-9DD6-7AEC-B043-80D4457352A6}"/>
              </a:ext>
            </a:extLst>
          </p:cNvPr>
          <p:cNvPicPr>
            <a:picLocks noChangeAspect="1"/>
          </p:cNvPicPr>
          <p:nvPr/>
        </p:nvPicPr>
        <p:blipFill>
          <a:blip r:embed="rId2"/>
          <a:stretch>
            <a:fillRect/>
          </a:stretch>
        </p:blipFill>
        <p:spPr>
          <a:xfrm>
            <a:off x="1479659" y="633230"/>
            <a:ext cx="6324600" cy="5468396"/>
          </a:xfrm>
          <a:prstGeom prst="rect">
            <a:avLst/>
          </a:prstGeom>
        </p:spPr>
      </p:pic>
      <p:sp>
        <p:nvSpPr>
          <p:cNvPr id="6" name="object 3">
            <a:extLst>
              <a:ext uri="{FF2B5EF4-FFF2-40B4-BE49-F238E27FC236}">
                <a16:creationId xmlns:a16="http://schemas.microsoft.com/office/drawing/2014/main" id="{797CE3A5-6314-CDA0-2FFA-ED3566B8C8CF}"/>
              </a:ext>
            </a:extLst>
          </p:cNvPr>
          <p:cNvSpPr txBox="1"/>
          <p:nvPr/>
        </p:nvSpPr>
        <p:spPr>
          <a:xfrm>
            <a:off x="2038932" y="842149"/>
            <a:ext cx="815447" cy="4263745"/>
          </a:xfrm>
          <a:prstGeom prst="rect">
            <a:avLst/>
          </a:prstGeom>
        </p:spPr>
        <p:txBody>
          <a:bodyPr vert="horz" wrap="square" lIns="0" tIns="13603" rIns="0" bIns="0" rtlCol="0">
            <a:spAutoFit/>
          </a:bodyPr>
          <a:lstStyle/>
          <a:p>
            <a:pPr marR="5442" defTabSz="457200">
              <a:lnSpc>
                <a:spcPct val="146900"/>
              </a:lnSpc>
              <a:spcBef>
                <a:spcPts val="108"/>
              </a:spcBef>
            </a:pPr>
            <a:r>
              <a:rPr sz="1446" dirty="0">
                <a:solidFill>
                  <a:prstClr val="black"/>
                </a:solidFill>
                <a:latin typeface="Roboto"/>
                <a:cs typeface="Roboto"/>
              </a:rPr>
              <a:t>noexec  noglob  nolog  </a:t>
            </a:r>
            <a:r>
              <a:rPr sz="1446" spc="10" dirty="0">
                <a:solidFill>
                  <a:prstClr val="black"/>
                </a:solidFill>
                <a:latin typeface="Roboto"/>
                <a:cs typeface="Roboto"/>
              </a:rPr>
              <a:t>notify  nounset  </a:t>
            </a:r>
            <a:r>
              <a:rPr sz="1446" spc="-6" dirty="0">
                <a:solidFill>
                  <a:prstClr val="black"/>
                </a:solidFill>
                <a:latin typeface="Roboto"/>
                <a:cs typeface="Roboto"/>
              </a:rPr>
              <a:t>onecmd  </a:t>
            </a:r>
            <a:r>
              <a:rPr sz="1446" spc="10" dirty="0">
                <a:solidFill>
                  <a:prstClr val="black"/>
                </a:solidFill>
                <a:latin typeface="Roboto"/>
                <a:cs typeface="Roboto"/>
              </a:rPr>
              <a:t>physical  </a:t>
            </a:r>
            <a:r>
              <a:rPr sz="1446" spc="6" dirty="0">
                <a:solidFill>
                  <a:prstClr val="black"/>
                </a:solidFill>
                <a:latin typeface="Roboto"/>
                <a:cs typeface="Roboto"/>
              </a:rPr>
              <a:t>pipefail  posix  privil</a:t>
            </a:r>
            <a:r>
              <a:rPr sz="1446" dirty="0">
                <a:solidFill>
                  <a:prstClr val="black"/>
                </a:solidFill>
                <a:latin typeface="Roboto"/>
                <a:cs typeface="Roboto"/>
              </a:rPr>
              <a:t>eged  </a:t>
            </a:r>
            <a:r>
              <a:rPr sz="1446" spc="6" dirty="0">
                <a:solidFill>
                  <a:prstClr val="black"/>
                </a:solidFill>
                <a:latin typeface="Roboto"/>
                <a:cs typeface="Roboto"/>
              </a:rPr>
              <a:t>verbose  </a:t>
            </a:r>
            <a:r>
              <a:rPr sz="1446" spc="16" dirty="0">
                <a:solidFill>
                  <a:prstClr val="black"/>
                </a:solidFill>
                <a:latin typeface="Roboto"/>
                <a:cs typeface="Roboto"/>
              </a:rPr>
              <a:t>vi</a:t>
            </a:r>
            <a:endParaRPr sz="1446" dirty="0">
              <a:solidFill>
                <a:prstClr val="black"/>
              </a:solidFill>
              <a:latin typeface="Roboto"/>
              <a:cs typeface="Roboto"/>
            </a:endParaRPr>
          </a:p>
          <a:p>
            <a:pPr defTabSz="457200">
              <a:spcBef>
                <a:spcPts val="819"/>
              </a:spcBef>
            </a:pPr>
            <a:r>
              <a:rPr sz="1446" spc="6" dirty="0">
                <a:solidFill>
                  <a:prstClr val="black"/>
                </a:solidFill>
                <a:latin typeface="Roboto"/>
                <a:cs typeface="Roboto"/>
              </a:rPr>
              <a:t>xtrace</a:t>
            </a:r>
            <a:endParaRPr sz="1446" dirty="0">
              <a:solidFill>
                <a:prstClr val="black"/>
              </a:solidFill>
              <a:latin typeface="Roboto"/>
              <a:cs typeface="Roboto"/>
            </a:endParaRPr>
          </a:p>
        </p:txBody>
      </p:sp>
      <p:sp>
        <p:nvSpPr>
          <p:cNvPr id="7" name="object 4">
            <a:extLst>
              <a:ext uri="{FF2B5EF4-FFF2-40B4-BE49-F238E27FC236}">
                <a16:creationId xmlns:a16="http://schemas.microsoft.com/office/drawing/2014/main" id="{E62D4BA4-DCF7-2CBC-4682-0687495A6D70}"/>
              </a:ext>
            </a:extLst>
          </p:cNvPr>
          <p:cNvSpPr txBox="1"/>
          <p:nvPr/>
        </p:nvSpPr>
        <p:spPr>
          <a:xfrm>
            <a:off x="4641959" y="756374"/>
            <a:ext cx="244838" cy="4230339"/>
          </a:xfrm>
          <a:prstGeom prst="rect">
            <a:avLst/>
          </a:prstGeom>
        </p:spPr>
        <p:txBody>
          <a:bodyPr vert="horz" wrap="square" lIns="0" tIns="13603" rIns="0" bIns="0" rtlCol="0">
            <a:spAutoFit/>
          </a:bodyPr>
          <a:lstStyle/>
          <a:p>
            <a:pPr marR="5442" algn="just" defTabSz="457200">
              <a:lnSpc>
                <a:spcPct val="147000"/>
              </a:lnSpc>
              <a:spcBef>
                <a:spcPts val="108"/>
              </a:spcBef>
            </a:pPr>
            <a:r>
              <a:rPr sz="1446" spc="-10" dirty="0">
                <a:solidFill>
                  <a:prstClr val="black"/>
                </a:solidFill>
                <a:latin typeface="Roboto"/>
                <a:cs typeface="Roboto"/>
              </a:rPr>
              <a:t>off  off  off  off  off  off  off  off  off  off  off  off  off</a:t>
            </a:r>
            <a:endParaRPr sz="1446" dirty="0">
              <a:solidFill>
                <a:prstClr val="black"/>
              </a:solidFill>
              <a:latin typeface="Roboto"/>
              <a:cs typeface="Roboto"/>
            </a:endParaRPr>
          </a:p>
        </p:txBody>
      </p:sp>
    </p:spTree>
    <p:extLst>
      <p:ext uri="{BB962C8B-B14F-4D97-AF65-F5344CB8AC3E}">
        <p14:creationId xmlns:p14="http://schemas.microsoft.com/office/powerpoint/2010/main" val="1373057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45147" y="1471286"/>
            <a:ext cx="11037253" cy="4134978"/>
          </a:xfrm>
          <a:prstGeom prst="rect">
            <a:avLst/>
          </a:prstGeom>
          <a:noFill/>
        </p:spPr>
        <p:txBody>
          <a:bodyPr wrap="square">
            <a:spAutoFit/>
          </a:bodyPr>
          <a:lstStyle/>
          <a:p>
            <a:pPr marL="12700">
              <a:lnSpc>
                <a:spcPct val="100000"/>
              </a:lnSpc>
              <a:spcBef>
                <a:spcPts val="770"/>
              </a:spcBef>
            </a:pPr>
            <a:r>
              <a:rPr lang="en-US" sz="4000" b="1" dirty="0">
                <a:solidFill>
                  <a:srgbClr val="C45811"/>
                </a:solidFill>
                <a:latin typeface="Roboto"/>
                <a:cs typeface="Roboto"/>
              </a:rPr>
              <a:t>cut:</a:t>
            </a:r>
            <a:endParaRPr lang="en-US" sz="4000" dirty="0">
              <a:latin typeface="Roboto"/>
              <a:cs typeface="Roboto"/>
            </a:endParaRPr>
          </a:p>
          <a:p>
            <a:pPr marL="12700" marR="5080" algn="just">
              <a:lnSpc>
                <a:spcPct val="109900"/>
              </a:lnSpc>
              <a:spcBef>
                <a:spcPts val="600"/>
              </a:spcBef>
            </a:pPr>
            <a:r>
              <a:rPr lang="en-US" sz="4000" spc="-10" dirty="0">
                <a:latin typeface="Roboto"/>
                <a:cs typeface="Roboto"/>
              </a:rPr>
              <a:t>Linux</a:t>
            </a:r>
            <a:r>
              <a:rPr lang="en-US" sz="4000" spc="-5" dirty="0">
                <a:latin typeface="Roboto"/>
                <a:cs typeface="Roboto"/>
              </a:rPr>
              <a:t> </a:t>
            </a:r>
            <a:r>
              <a:rPr lang="en-US" sz="4000" spc="5" dirty="0">
                <a:latin typeface="Roboto"/>
                <a:cs typeface="Roboto"/>
              </a:rPr>
              <a:t>cut</a:t>
            </a:r>
            <a:r>
              <a:rPr lang="en-US" sz="4000" spc="10" dirty="0">
                <a:latin typeface="Roboto"/>
                <a:cs typeface="Roboto"/>
              </a:rPr>
              <a:t> </a:t>
            </a:r>
            <a:r>
              <a:rPr lang="en-US" sz="4000" dirty="0">
                <a:latin typeface="Roboto"/>
                <a:cs typeface="Roboto"/>
              </a:rPr>
              <a:t>command</a:t>
            </a:r>
            <a:r>
              <a:rPr lang="en-US" sz="4000" spc="5" dirty="0">
                <a:latin typeface="Roboto"/>
                <a:cs typeface="Roboto"/>
              </a:rPr>
              <a:t> </a:t>
            </a:r>
            <a:r>
              <a:rPr lang="en-US" sz="4000" dirty="0">
                <a:latin typeface="Roboto"/>
                <a:cs typeface="Roboto"/>
              </a:rPr>
              <a:t>is</a:t>
            </a:r>
            <a:r>
              <a:rPr lang="en-US" sz="4000" spc="5" dirty="0">
                <a:latin typeface="Roboto"/>
                <a:cs typeface="Roboto"/>
              </a:rPr>
              <a:t> </a:t>
            </a:r>
            <a:r>
              <a:rPr lang="en-US" sz="4000" dirty="0">
                <a:latin typeface="Roboto"/>
                <a:cs typeface="Roboto"/>
              </a:rPr>
              <a:t>useful</a:t>
            </a:r>
            <a:r>
              <a:rPr lang="en-US" sz="4000" spc="5" dirty="0">
                <a:latin typeface="Roboto"/>
                <a:cs typeface="Roboto"/>
              </a:rPr>
              <a:t> </a:t>
            </a:r>
            <a:r>
              <a:rPr lang="en-US" sz="4000" dirty="0">
                <a:latin typeface="Roboto"/>
                <a:cs typeface="Roboto"/>
              </a:rPr>
              <a:t>for</a:t>
            </a:r>
            <a:r>
              <a:rPr lang="en-US" sz="4000" spc="5" dirty="0">
                <a:latin typeface="Roboto"/>
                <a:cs typeface="Roboto"/>
              </a:rPr>
              <a:t> </a:t>
            </a:r>
            <a:r>
              <a:rPr lang="en-US" sz="4000" dirty="0">
                <a:latin typeface="Roboto"/>
                <a:cs typeface="Roboto"/>
              </a:rPr>
              <a:t>selecting</a:t>
            </a:r>
            <a:r>
              <a:rPr lang="en-US" sz="4000" spc="5" dirty="0">
                <a:latin typeface="Roboto"/>
                <a:cs typeface="Roboto"/>
              </a:rPr>
              <a:t> </a:t>
            </a:r>
            <a:r>
              <a:rPr lang="en-US" sz="4000" dirty="0">
                <a:latin typeface="Roboto"/>
                <a:cs typeface="Roboto"/>
              </a:rPr>
              <a:t>a</a:t>
            </a:r>
            <a:r>
              <a:rPr lang="en-US" sz="4000" spc="5" dirty="0">
                <a:latin typeface="Roboto"/>
                <a:cs typeface="Roboto"/>
              </a:rPr>
              <a:t> specific </a:t>
            </a:r>
            <a:r>
              <a:rPr lang="en-US" sz="4000" spc="10" dirty="0">
                <a:latin typeface="Roboto"/>
                <a:cs typeface="Roboto"/>
              </a:rPr>
              <a:t> </a:t>
            </a:r>
            <a:r>
              <a:rPr lang="en-US" sz="4000" dirty="0">
                <a:latin typeface="Roboto"/>
                <a:cs typeface="Roboto"/>
              </a:rPr>
              <a:t>column</a:t>
            </a:r>
            <a:r>
              <a:rPr lang="en-US" sz="4000" spc="5" dirty="0">
                <a:latin typeface="Roboto"/>
                <a:cs typeface="Roboto"/>
              </a:rPr>
              <a:t> of </a:t>
            </a:r>
            <a:r>
              <a:rPr lang="en-US" sz="4000" dirty="0">
                <a:latin typeface="Roboto"/>
                <a:cs typeface="Roboto"/>
              </a:rPr>
              <a:t>a</a:t>
            </a:r>
            <a:r>
              <a:rPr lang="en-US" sz="4000" spc="5" dirty="0">
                <a:latin typeface="Roboto"/>
                <a:cs typeface="Roboto"/>
              </a:rPr>
              <a:t> </a:t>
            </a:r>
            <a:r>
              <a:rPr lang="en-US" sz="4000" dirty="0">
                <a:latin typeface="Roboto"/>
                <a:cs typeface="Roboto"/>
              </a:rPr>
              <a:t>file. </a:t>
            </a:r>
            <a:r>
              <a:rPr lang="en-US" sz="4000" spc="5" dirty="0">
                <a:latin typeface="Roboto"/>
                <a:cs typeface="Roboto"/>
              </a:rPr>
              <a:t>It </a:t>
            </a:r>
            <a:r>
              <a:rPr lang="en-US" sz="4000" dirty="0">
                <a:latin typeface="Roboto"/>
                <a:cs typeface="Roboto"/>
              </a:rPr>
              <a:t>is</a:t>
            </a:r>
            <a:r>
              <a:rPr lang="en-US" sz="4000" spc="335" dirty="0">
                <a:latin typeface="Roboto"/>
                <a:cs typeface="Roboto"/>
              </a:rPr>
              <a:t> </a:t>
            </a:r>
            <a:r>
              <a:rPr lang="en-US" sz="4000" spc="-5" dirty="0">
                <a:latin typeface="Roboto"/>
                <a:cs typeface="Roboto"/>
              </a:rPr>
              <a:t>used </a:t>
            </a:r>
            <a:r>
              <a:rPr lang="en-US" sz="4000" spc="5" dirty="0">
                <a:latin typeface="Roboto"/>
                <a:cs typeface="Roboto"/>
              </a:rPr>
              <a:t>to cut specific </a:t>
            </a:r>
            <a:r>
              <a:rPr lang="en-US" sz="4000" dirty="0">
                <a:latin typeface="Roboto"/>
                <a:cs typeface="Roboto"/>
              </a:rPr>
              <a:t>sections</a:t>
            </a:r>
            <a:r>
              <a:rPr lang="en-US" sz="4000" spc="335" dirty="0">
                <a:latin typeface="Roboto"/>
                <a:cs typeface="Roboto"/>
              </a:rPr>
              <a:t> </a:t>
            </a:r>
            <a:r>
              <a:rPr lang="en-US" sz="4000" spc="-5" dirty="0">
                <a:latin typeface="Roboto"/>
                <a:cs typeface="Roboto"/>
              </a:rPr>
              <a:t>by </a:t>
            </a:r>
            <a:r>
              <a:rPr lang="en-US" sz="4000" dirty="0">
                <a:latin typeface="Roboto"/>
                <a:cs typeface="Roboto"/>
              </a:rPr>
              <a:t> byte</a:t>
            </a:r>
            <a:r>
              <a:rPr lang="en-US" sz="4000" spc="5" dirty="0">
                <a:latin typeface="Roboto"/>
                <a:cs typeface="Roboto"/>
              </a:rPr>
              <a:t> </a:t>
            </a:r>
            <a:r>
              <a:rPr lang="en-US" sz="4000" spc="-5" dirty="0">
                <a:latin typeface="Roboto"/>
                <a:cs typeface="Roboto"/>
              </a:rPr>
              <a:t>position,</a:t>
            </a:r>
            <a:r>
              <a:rPr lang="en-US" sz="4000" dirty="0">
                <a:latin typeface="Roboto"/>
                <a:cs typeface="Roboto"/>
              </a:rPr>
              <a:t> character,</a:t>
            </a:r>
            <a:r>
              <a:rPr lang="en-US" sz="4000" spc="5" dirty="0">
                <a:latin typeface="Roboto"/>
                <a:cs typeface="Roboto"/>
              </a:rPr>
              <a:t> </a:t>
            </a:r>
            <a:r>
              <a:rPr lang="en-US" sz="4000" dirty="0">
                <a:latin typeface="Roboto"/>
                <a:cs typeface="Roboto"/>
              </a:rPr>
              <a:t>and</a:t>
            </a:r>
            <a:r>
              <a:rPr lang="en-US" sz="4000" spc="5" dirty="0">
                <a:latin typeface="Roboto"/>
                <a:cs typeface="Roboto"/>
              </a:rPr>
              <a:t> </a:t>
            </a:r>
            <a:r>
              <a:rPr lang="en-US" sz="4000" dirty="0">
                <a:latin typeface="Roboto"/>
                <a:cs typeface="Roboto"/>
              </a:rPr>
              <a:t>field</a:t>
            </a:r>
            <a:r>
              <a:rPr lang="en-US" sz="4000" spc="5" dirty="0">
                <a:latin typeface="Roboto"/>
                <a:cs typeface="Roboto"/>
              </a:rPr>
              <a:t> </a:t>
            </a:r>
            <a:r>
              <a:rPr lang="en-US" sz="4000" spc="-5" dirty="0">
                <a:latin typeface="Roboto"/>
                <a:cs typeface="Roboto"/>
              </a:rPr>
              <a:t>and</a:t>
            </a:r>
            <a:r>
              <a:rPr lang="en-US" sz="4000" dirty="0">
                <a:latin typeface="Roboto"/>
                <a:cs typeface="Roboto"/>
              </a:rPr>
              <a:t> writes</a:t>
            </a:r>
            <a:r>
              <a:rPr lang="en-US" sz="4000" spc="5" dirty="0">
                <a:latin typeface="Roboto"/>
                <a:cs typeface="Roboto"/>
              </a:rPr>
              <a:t> </a:t>
            </a:r>
            <a:r>
              <a:rPr lang="en-US" sz="4000" dirty="0">
                <a:latin typeface="Roboto"/>
                <a:cs typeface="Roboto"/>
              </a:rPr>
              <a:t>them</a:t>
            </a:r>
            <a:r>
              <a:rPr lang="en-US" sz="4000" spc="5" dirty="0">
                <a:latin typeface="Roboto"/>
                <a:cs typeface="Roboto"/>
              </a:rPr>
              <a:t> to </a:t>
            </a:r>
            <a:r>
              <a:rPr lang="en-US" sz="4000" spc="10" dirty="0">
                <a:latin typeface="Roboto"/>
                <a:cs typeface="Roboto"/>
              </a:rPr>
              <a:t> </a:t>
            </a:r>
            <a:r>
              <a:rPr lang="en-US" sz="4000" spc="-5" dirty="0">
                <a:latin typeface="Roboto"/>
                <a:cs typeface="Roboto"/>
              </a:rPr>
              <a:t>standard output. </a:t>
            </a:r>
            <a:r>
              <a:rPr lang="en-US" sz="4000" spc="5" dirty="0">
                <a:latin typeface="Roboto"/>
                <a:cs typeface="Roboto"/>
              </a:rPr>
              <a:t>It cuts </a:t>
            </a:r>
            <a:r>
              <a:rPr lang="en-US" sz="4000" dirty="0">
                <a:latin typeface="Roboto"/>
                <a:cs typeface="Roboto"/>
              </a:rPr>
              <a:t>a line and extracts </a:t>
            </a:r>
            <a:r>
              <a:rPr lang="en-US" sz="4000" spc="5" dirty="0">
                <a:latin typeface="Roboto"/>
                <a:cs typeface="Roboto"/>
              </a:rPr>
              <a:t>the text </a:t>
            </a:r>
            <a:r>
              <a:rPr lang="en-US" sz="4000" spc="-5" dirty="0">
                <a:latin typeface="Roboto"/>
                <a:cs typeface="Roboto"/>
              </a:rPr>
              <a:t>data.</a:t>
            </a:r>
            <a:endParaRPr lang="en-US" sz="4000" dirty="0"/>
          </a:p>
        </p:txBody>
      </p:sp>
      <p:sp>
        <p:nvSpPr>
          <p:cNvPr id="6" name="object 2">
            <a:extLst>
              <a:ext uri="{FF2B5EF4-FFF2-40B4-BE49-F238E27FC236}">
                <a16:creationId xmlns:a16="http://schemas.microsoft.com/office/drawing/2014/main" id="{37F8A906-3D5B-27A3-C786-9C9F2884B734}"/>
              </a:ext>
            </a:extLst>
          </p:cNvPr>
          <p:cNvSpPr txBox="1">
            <a:spLocks/>
          </p:cNvSpPr>
          <p:nvPr/>
        </p:nvSpPr>
        <p:spPr>
          <a:xfrm>
            <a:off x="468947" y="-609600"/>
            <a:ext cx="11037253" cy="2044791"/>
          </a:xfrm>
          <a:prstGeom prst="rect">
            <a:avLst/>
          </a:prstGeom>
        </p:spPr>
        <p:txBody>
          <a:bodyPr vert="horz" wrap="square" lIns="0" tIns="13335" rIns="0" bIns="0" rtlCol="0">
            <a:spAutoFit/>
          </a:bodyPr>
          <a:lstStyle>
            <a:lvl1pPr>
              <a:defRPr sz="3200" b="1" i="0">
                <a:solidFill>
                  <a:schemeClr val="tx1"/>
                </a:solidFill>
                <a:latin typeface="Arial"/>
                <a:ea typeface="+mj-ea"/>
                <a:cs typeface="Arial"/>
              </a:defRPr>
            </a:lvl1pPr>
          </a:lstStyle>
          <a:p>
            <a:pPr marL="12700" marR="5080" algn="just">
              <a:spcBef>
                <a:spcPts val="105"/>
              </a:spcBef>
            </a:pPr>
            <a:br>
              <a:rPr lang="en-US" sz="6600" kern="0" dirty="0">
                <a:latin typeface="Roboto"/>
                <a:cs typeface="Roboto"/>
              </a:rPr>
            </a:br>
            <a:endParaRPr lang="en-US" sz="6600" kern="0" spc="-20" dirty="0">
              <a:solidFill>
                <a:schemeClr val="accent6">
                  <a:lumMod val="50000"/>
                </a:schemeClr>
              </a:solidFill>
            </a:endParaRPr>
          </a:p>
        </p:txBody>
      </p:sp>
      <p:sp>
        <p:nvSpPr>
          <p:cNvPr id="9" name="Title 8">
            <a:extLst>
              <a:ext uri="{FF2B5EF4-FFF2-40B4-BE49-F238E27FC236}">
                <a16:creationId xmlns:a16="http://schemas.microsoft.com/office/drawing/2014/main" id="{EE2CA943-4D05-4CFC-CB97-4A00A46EC568}"/>
              </a:ext>
            </a:extLst>
          </p:cNvPr>
          <p:cNvSpPr>
            <a:spLocks noGrp="1"/>
          </p:cNvSpPr>
          <p:nvPr>
            <p:ph type="title"/>
          </p:nvPr>
        </p:nvSpPr>
        <p:spPr>
          <a:xfrm>
            <a:off x="483514" y="916939"/>
            <a:ext cx="11313160" cy="492443"/>
          </a:xfrm>
        </p:spPr>
        <p:txBody>
          <a:bodyPr/>
          <a:lstStyle/>
          <a:p>
            <a:r>
              <a:rPr lang="en-US" dirty="0">
                <a:solidFill>
                  <a:schemeClr val="accent6">
                    <a:lumMod val="50000"/>
                  </a:schemeClr>
                </a:solidFill>
              </a:rPr>
              <a:t>cut , awk grep, </a:t>
            </a:r>
            <a:r>
              <a:rPr lang="en-US" dirty="0" err="1">
                <a:solidFill>
                  <a:schemeClr val="accent6">
                    <a:lumMod val="50000"/>
                  </a:schemeClr>
                </a:solidFill>
              </a:rPr>
              <a:t>egrep</a:t>
            </a:r>
            <a:r>
              <a:rPr lang="en-US" dirty="0">
                <a:solidFill>
                  <a:schemeClr val="accent6">
                    <a:lumMod val="50000"/>
                  </a:schemeClr>
                </a:solidFill>
              </a:rPr>
              <a:t> with examples</a:t>
            </a:r>
            <a:endParaRPr lang="en-IN" dirty="0">
              <a:solidFill>
                <a:schemeClr val="accent6">
                  <a:lumMod val="50000"/>
                </a:schemeClr>
              </a:solidFill>
            </a:endParaRPr>
          </a:p>
        </p:txBody>
      </p:sp>
    </p:spTree>
    <p:extLst>
      <p:ext uri="{BB962C8B-B14F-4D97-AF65-F5344CB8AC3E}">
        <p14:creationId xmlns:p14="http://schemas.microsoft.com/office/powerpoint/2010/main" val="277116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5483552"/>
          </a:xfrm>
          <a:prstGeom prst="rect">
            <a:avLst/>
          </a:prstGeom>
          <a:noFill/>
        </p:spPr>
        <p:txBody>
          <a:bodyPr wrap="square">
            <a:spAutoFit/>
          </a:bodyPr>
          <a:lstStyle/>
          <a:p>
            <a:pPr marL="12700">
              <a:lnSpc>
                <a:spcPct val="100000"/>
              </a:lnSpc>
              <a:spcBef>
                <a:spcPts val="770"/>
              </a:spcBef>
            </a:pPr>
            <a:r>
              <a:rPr lang="en-US" sz="4000" b="1" dirty="0">
                <a:solidFill>
                  <a:srgbClr val="C45811"/>
                </a:solidFill>
                <a:latin typeface="Roboto"/>
                <a:cs typeface="Roboto"/>
              </a:rPr>
              <a:t>cut:</a:t>
            </a:r>
            <a:endParaRPr lang="en-US" sz="4000" dirty="0">
              <a:latin typeface="Roboto"/>
              <a:cs typeface="Roboto"/>
            </a:endParaRPr>
          </a:p>
          <a:p>
            <a:pPr marL="12700" marR="5080" algn="just">
              <a:lnSpc>
                <a:spcPct val="109900"/>
              </a:lnSpc>
              <a:spcBef>
                <a:spcPts val="600"/>
              </a:spcBef>
            </a:pPr>
            <a:r>
              <a:rPr lang="en-US" sz="4000" spc="5" dirty="0">
                <a:latin typeface="Roboto"/>
                <a:cs typeface="Roboto"/>
              </a:rPr>
              <a:t>It </a:t>
            </a:r>
            <a:r>
              <a:rPr lang="en-US" sz="4000" spc="-5" dirty="0">
                <a:latin typeface="Roboto"/>
                <a:cs typeface="Roboto"/>
              </a:rPr>
              <a:t>is necessary </a:t>
            </a:r>
            <a:r>
              <a:rPr lang="en-US" sz="4000" spc="5" dirty="0">
                <a:latin typeface="Roboto"/>
                <a:cs typeface="Roboto"/>
              </a:rPr>
              <a:t>to </a:t>
            </a:r>
            <a:r>
              <a:rPr lang="en-US" sz="4000" spc="-5" dirty="0">
                <a:latin typeface="Roboto"/>
                <a:cs typeface="Roboto"/>
              </a:rPr>
              <a:t>pass </a:t>
            </a:r>
            <a:r>
              <a:rPr lang="en-US" sz="4000" dirty="0">
                <a:latin typeface="Roboto"/>
                <a:cs typeface="Roboto"/>
              </a:rPr>
              <a:t>an argument with it; </a:t>
            </a:r>
            <a:r>
              <a:rPr lang="en-US" sz="4000" spc="-5" dirty="0">
                <a:latin typeface="Roboto"/>
                <a:cs typeface="Roboto"/>
              </a:rPr>
              <a:t>otherwise, </a:t>
            </a:r>
            <a:r>
              <a:rPr lang="en-US" sz="4000" dirty="0">
                <a:latin typeface="Roboto"/>
                <a:cs typeface="Roboto"/>
              </a:rPr>
              <a:t>it </a:t>
            </a:r>
            <a:r>
              <a:rPr lang="en-US" sz="4000" spc="5" dirty="0">
                <a:latin typeface="Roboto"/>
                <a:cs typeface="Roboto"/>
              </a:rPr>
              <a:t> </a:t>
            </a:r>
            <a:r>
              <a:rPr lang="en-US" sz="4000" dirty="0">
                <a:latin typeface="Roboto"/>
                <a:cs typeface="Roboto"/>
              </a:rPr>
              <a:t>will</a:t>
            </a:r>
            <a:r>
              <a:rPr lang="en-US" sz="4000" spc="100" dirty="0">
                <a:latin typeface="Roboto"/>
                <a:cs typeface="Roboto"/>
              </a:rPr>
              <a:t> </a:t>
            </a:r>
            <a:r>
              <a:rPr lang="en-US" sz="4000" dirty="0">
                <a:latin typeface="Roboto"/>
                <a:cs typeface="Roboto"/>
              </a:rPr>
              <a:t>throw</a:t>
            </a:r>
            <a:r>
              <a:rPr lang="en-US" sz="4000" spc="95" dirty="0">
                <a:latin typeface="Roboto"/>
                <a:cs typeface="Roboto"/>
              </a:rPr>
              <a:t> </a:t>
            </a:r>
            <a:r>
              <a:rPr lang="en-US" sz="4000" dirty="0">
                <a:latin typeface="Roboto"/>
                <a:cs typeface="Roboto"/>
              </a:rPr>
              <a:t>an</a:t>
            </a:r>
            <a:r>
              <a:rPr lang="en-US" sz="4000" spc="100" dirty="0">
                <a:latin typeface="Roboto"/>
                <a:cs typeface="Roboto"/>
              </a:rPr>
              <a:t> </a:t>
            </a:r>
            <a:r>
              <a:rPr lang="en-US" sz="4000" spc="-5" dirty="0">
                <a:latin typeface="Roboto"/>
                <a:cs typeface="Roboto"/>
              </a:rPr>
              <a:t>error</a:t>
            </a:r>
            <a:r>
              <a:rPr lang="en-US" sz="4000" spc="100" dirty="0">
                <a:latin typeface="Roboto"/>
                <a:cs typeface="Roboto"/>
              </a:rPr>
              <a:t> </a:t>
            </a:r>
            <a:r>
              <a:rPr lang="en-US" sz="4000" dirty="0">
                <a:latin typeface="Roboto"/>
                <a:cs typeface="Roboto"/>
              </a:rPr>
              <a:t>message.</a:t>
            </a:r>
            <a:r>
              <a:rPr lang="en-US" sz="4000" spc="90" dirty="0">
                <a:latin typeface="Roboto"/>
                <a:cs typeface="Roboto"/>
              </a:rPr>
              <a:t> </a:t>
            </a:r>
            <a:r>
              <a:rPr lang="en-US" sz="4000" spc="-10" dirty="0">
                <a:latin typeface="Roboto"/>
                <a:cs typeface="Roboto"/>
              </a:rPr>
              <a:t>To</a:t>
            </a:r>
            <a:r>
              <a:rPr lang="en-US" sz="4000" spc="100" dirty="0">
                <a:latin typeface="Roboto"/>
                <a:cs typeface="Roboto"/>
              </a:rPr>
              <a:t> </a:t>
            </a:r>
            <a:r>
              <a:rPr lang="en-US" sz="4000" spc="5" dirty="0">
                <a:latin typeface="Roboto"/>
                <a:cs typeface="Roboto"/>
              </a:rPr>
              <a:t>cut</a:t>
            </a:r>
            <a:r>
              <a:rPr lang="en-US" sz="4000" spc="95" dirty="0">
                <a:latin typeface="Roboto"/>
                <a:cs typeface="Roboto"/>
              </a:rPr>
              <a:t> </a:t>
            </a:r>
            <a:r>
              <a:rPr lang="en-US" sz="4000" dirty="0">
                <a:latin typeface="Roboto"/>
                <a:cs typeface="Roboto"/>
              </a:rPr>
              <a:t>a</a:t>
            </a:r>
            <a:r>
              <a:rPr lang="en-US" sz="4000" spc="105" dirty="0">
                <a:latin typeface="Roboto"/>
                <a:cs typeface="Roboto"/>
              </a:rPr>
              <a:t> </a:t>
            </a:r>
            <a:r>
              <a:rPr lang="en-US" sz="4000" spc="5" dirty="0">
                <a:latin typeface="Roboto"/>
                <a:cs typeface="Roboto"/>
              </a:rPr>
              <a:t>specific</a:t>
            </a:r>
            <a:r>
              <a:rPr lang="en-US" sz="4000" spc="95" dirty="0">
                <a:latin typeface="Roboto"/>
                <a:cs typeface="Roboto"/>
              </a:rPr>
              <a:t> </a:t>
            </a:r>
            <a:r>
              <a:rPr lang="en-US" sz="4000" dirty="0">
                <a:latin typeface="Roboto"/>
                <a:cs typeface="Roboto"/>
              </a:rPr>
              <a:t>section,</a:t>
            </a:r>
            <a:r>
              <a:rPr lang="en-US" sz="4000" spc="95" dirty="0">
                <a:latin typeface="Roboto"/>
                <a:cs typeface="Roboto"/>
              </a:rPr>
              <a:t> </a:t>
            </a:r>
            <a:r>
              <a:rPr lang="en-US" sz="4000" spc="5" dirty="0">
                <a:latin typeface="Roboto"/>
                <a:cs typeface="Roboto"/>
              </a:rPr>
              <a:t>it </a:t>
            </a:r>
            <a:r>
              <a:rPr lang="en-US" sz="4000" spc="-320" dirty="0">
                <a:latin typeface="Roboto"/>
                <a:cs typeface="Roboto"/>
              </a:rPr>
              <a:t> </a:t>
            </a:r>
            <a:r>
              <a:rPr lang="en-US" sz="4000" dirty="0">
                <a:latin typeface="Roboto"/>
                <a:cs typeface="Roboto"/>
              </a:rPr>
              <a:t>is</a:t>
            </a:r>
            <a:r>
              <a:rPr lang="en-US" sz="4000" spc="5" dirty="0">
                <a:latin typeface="Roboto"/>
                <a:cs typeface="Roboto"/>
              </a:rPr>
              <a:t> </a:t>
            </a:r>
            <a:r>
              <a:rPr lang="en-US" sz="4000" spc="-5" dirty="0">
                <a:latin typeface="Roboto"/>
                <a:cs typeface="Roboto"/>
              </a:rPr>
              <a:t>necessary</a:t>
            </a:r>
            <a:r>
              <a:rPr lang="en-US" sz="4000" dirty="0">
                <a:latin typeface="Roboto"/>
                <a:cs typeface="Roboto"/>
              </a:rPr>
              <a:t> </a:t>
            </a:r>
            <a:r>
              <a:rPr lang="en-US" sz="4000" spc="5" dirty="0">
                <a:latin typeface="Roboto"/>
                <a:cs typeface="Roboto"/>
              </a:rPr>
              <a:t>to</a:t>
            </a:r>
            <a:r>
              <a:rPr lang="en-US" sz="4000" spc="10" dirty="0">
                <a:latin typeface="Roboto"/>
                <a:cs typeface="Roboto"/>
              </a:rPr>
              <a:t> </a:t>
            </a:r>
            <a:r>
              <a:rPr lang="en-US" sz="4000" spc="5" dirty="0">
                <a:latin typeface="Roboto"/>
                <a:cs typeface="Roboto"/>
              </a:rPr>
              <a:t>specify</a:t>
            </a:r>
            <a:r>
              <a:rPr lang="en-US" sz="4000" spc="10" dirty="0">
                <a:latin typeface="Roboto"/>
                <a:cs typeface="Roboto"/>
              </a:rPr>
              <a:t> </a:t>
            </a:r>
            <a:r>
              <a:rPr lang="en-US" sz="4000" spc="5" dirty="0">
                <a:latin typeface="Roboto"/>
                <a:cs typeface="Roboto"/>
              </a:rPr>
              <a:t>the</a:t>
            </a:r>
            <a:r>
              <a:rPr lang="en-US" sz="4000" spc="10" dirty="0">
                <a:latin typeface="Roboto"/>
                <a:cs typeface="Roboto"/>
              </a:rPr>
              <a:t> </a:t>
            </a:r>
            <a:r>
              <a:rPr lang="en-US" sz="4000" spc="-5" dirty="0">
                <a:latin typeface="Roboto"/>
                <a:cs typeface="Roboto"/>
              </a:rPr>
              <a:t>delimiter.</a:t>
            </a:r>
            <a:r>
              <a:rPr lang="en-US" sz="4000" dirty="0">
                <a:latin typeface="Roboto"/>
                <a:cs typeface="Roboto"/>
              </a:rPr>
              <a:t> </a:t>
            </a:r>
            <a:r>
              <a:rPr lang="en-US" sz="4000" spc="20" dirty="0">
                <a:latin typeface="Roboto"/>
                <a:cs typeface="Roboto"/>
              </a:rPr>
              <a:t>A</a:t>
            </a:r>
            <a:r>
              <a:rPr lang="en-US" sz="4000" spc="25" dirty="0">
                <a:latin typeface="Roboto"/>
                <a:cs typeface="Roboto"/>
              </a:rPr>
              <a:t> </a:t>
            </a:r>
            <a:r>
              <a:rPr lang="en-US" sz="4000" dirty="0">
                <a:latin typeface="Roboto"/>
                <a:cs typeface="Roboto"/>
              </a:rPr>
              <a:t>delimiter</a:t>
            </a:r>
            <a:r>
              <a:rPr lang="en-US" sz="4000" spc="5" dirty="0">
                <a:latin typeface="Roboto"/>
                <a:cs typeface="Roboto"/>
              </a:rPr>
              <a:t> </a:t>
            </a:r>
            <a:r>
              <a:rPr lang="en-US" sz="4000" dirty="0">
                <a:latin typeface="Roboto"/>
                <a:cs typeface="Roboto"/>
              </a:rPr>
              <a:t>will </a:t>
            </a:r>
            <a:r>
              <a:rPr lang="en-US" sz="4000" spc="5" dirty="0">
                <a:latin typeface="Roboto"/>
                <a:cs typeface="Roboto"/>
              </a:rPr>
              <a:t> </a:t>
            </a:r>
            <a:r>
              <a:rPr lang="en-US" sz="4000" dirty="0">
                <a:latin typeface="Roboto"/>
                <a:cs typeface="Roboto"/>
              </a:rPr>
              <a:t>decide</a:t>
            </a:r>
            <a:r>
              <a:rPr lang="en-US" sz="4000" spc="5" dirty="0">
                <a:latin typeface="Roboto"/>
                <a:cs typeface="Roboto"/>
              </a:rPr>
              <a:t> </a:t>
            </a:r>
            <a:r>
              <a:rPr lang="en-US" sz="4000" spc="-5" dirty="0">
                <a:latin typeface="Roboto"/>
                <a:cs typeface="Roboto"/>
              </a:rPr>
              <a:t>how</a:t>
            </a:r>
            <a:r>
              <a:rPr lang="en-US" sz="4000" dirty="0">
                <a:latin typeface="Roboto"/>
                <a:cs typeface="Roboto"/>
              </a:rPr>
              <a:t> </a:t>
            </a:r>
            <a:r>
              <a:rPr lang="en-US" sz="4000" spc="5" dirty="0">
                <a:latin typeface="Roboto"/>
                <a:cs typeface="Roboto"/>
              </a:rPr>
              <a:t>the</a:t>
            </a:r>
            <a:r>
              <a:rPr lang="en-US" sz="4000" spc="10" dirty="0">
                <a:latin typeface="Roboto"/>
                <a:cs typeface="Roboto"/>
              </a:rPr>
              <a:t> </a:t>
            </a:r>
            <a:r>
              <a:rPr lang="en-US" sz="4000" dirty="0">
                <a:latin typeface="Roboto"/>
                <a:cs typeface="Roboto"/>
              </a:rPr>
              <a:t>sections</a:t>
            </a:r>
            <a:r>
              <a:rPr lang="en-US" sz="4000" spc="5" dirty="0">
                <a:latin typeface="Roboto"/>
                <a:cs typeface="Roboto"/>
              </a:rPr>
              <a:t> </a:t>
            </a:r>
            <a:r>
              <a:rPr lang="en-US" sz="4000" spc="-5" dirty="0">
                <a:latin typeface="Roboto"/>
                <a:cs typeface="Roboto"/>
              </a:rPr>
              <a:t>are</a:t>
            </a:r>
            <a:r>
              <a:rPr lang="en-US" sz="4000" dirty="0">
                <a:latin typeface="Roboto"/>
                <a:cs typeface="Roboto"/>
              </a:rPr>
              <a:t> separated</a:t>
            </a:r>
            <a:r>
              <a:rPr lang="en-US" sz="4000" spc="5" dirty="0">
                <a:latin typeface="Roboto"/>
                <a:cs typeface="Roboto"/>
              </a:rPr>
              <a:t> </a:t>
            </a:r>
            <a:r>
              <a:rPr lang="en-US" sz="4000" dirty="0">
                <a:latin typeface="Roboto"/>
                <a:cs typeface="Roboto"/>
              </a:rPr>
              <a:t>in</a:t>
            </a:r>
            <a:r>
              <a:rPr lang="en-US" sz="4000" spc="5" dirty="0">
                <a:latin typeface="Roboto"/>
                <a:cs typeface="Roboto"/>
              </a:rPr>
              <a:t> </a:t>
            </a:r>
            <a:r>
              <a:rPr lang="en-US" sz="4000" dirty="0">
                <a:latin typeface="Roboto"/>
                <a:cs typeface="Roboto"/>
              </a:rPr>
              <a:t>a</a:t>
            </a:r>
            <a:r>
              <a:rPr lang="en-US" sz="4000" spc="5" dirty="0">
                <a:latin typeface="Roboto"/>
                <a:cs typeface="Roboto"/>
              </a:rPr>
              <a:t> text</a:t>
            </a:r>
            <a:r>
              <a:rPr lang="en-US" sz="4000" spc="10" dirty="0">
                <a:latin typeface="Roboto"/>
                <a:cs typeface="Roboto"/>
              </a:rPr>
              <a:t> </a:t>
            </a:r>
            <a:r>
              <a:rPr lang="en-US" sz="4000" dirty="0">
                <a:latin typeface="Roboto"/>
                <a:cs typeface="Roboto"/>
              </a:rPr>
              <a:t>file. </a:t>
            </a:r>
            <a:r>
              <a:rPr lang="en-US" sz="4000" spc="5" dirty="0">
                <a:latin typeface="Roboto"/>
                <a:cs typeface="Roboto"/>
              </a:rPr>
              <a:t> </a:t>
            </a:r>
            <a:r>
              <a:rPr lang="en-US" sz="4000" spc="-5" dirty="0">
                <a:latin typeface="Roboto"/>
                <a:cs typeface="Roboto"/>
              </a:rPr>
              <a:t>Delimiters </a:t>
            </a:r>
            <a:r>
              <a:rPr lang="en-US" sz="4000" dirty="0">
                <a:latin typeface="Roboto"/>
                <a:cs typeface="Roboto"/>
              </a:rPr>
              <a:t>can be a space </a:t>
            </a:r>
            <a:r>
              <a:rPr lang="en-US" sz="4000" spc="-30" dirty="0">
                <a:latin typeface="Roboto"/>
                <a:cs typeface="Roboto"/>
              </a:rPr>
              <a:t>(' </a:t>
            </a:r>
            <a:r>
              <a:rPr lang="en-US" sz="4000" spc="-25" dirty="0">
                <a:latin typeface="Roboto"/>
                <a:cs typeface="Roboto"/>
              </a:rPr>
              <a:t>'), </a:t>
            </a:r>
            <a:r>
              <a:rPr lang="en-US" sz="4000" dirty="0">
                <a:latin typeface="Roboto"/>
                <a:cs typeface="Roboto"/>
              </a:rPr>
              <a:t>a </a:t>
            </a:r>
            <a:r>
              <a:rPr lang="en-US" sz="4000" spc="-5" dirty="0">
                <a:latin typeface="Roboto"/>
                <a:cs typeface="Roboto"/>
              </a:rPr>
              <a:t>hyphen </a:t>
            </a:r>
            <a:r>
              <a:rPr lang="en-US" sz="4000" spc="-60" dirty="0">
                <a:latin typeface="Roboto"/>
                <a:cs typeface="Roboto"/>
              </a:rPr>
              <a:t>(-), </a:t>
            </a:r>
            <a:r>
              <a:rPr lang="en-US" sz="4000" dirty="0">
                <a:latin typeface="Roboto"/>
                <a:cs typeface="Roboto"/>
              </a:rPr>
              <a:t>a slash (/), </a:t>
            </a:r>
            <a:r>
              <a:rPr lang="en-US" sz="4000" spc="-10" dirty="0">
                <a:latin typeface="Roboto"/>
                <a:cs typeface="Roboto"/>
              </a:rPr>
              <a:t>or </a:t>
            </a:r>
            <a:r>
              <a:rPr lang="en-US" sz="4000" spc="-5" dirty="0">
                <a:latin typeface="Roboto"/>
                <a:cs typeface="Roboto"/>
              </a:rPr>
              <a:t> </a:t>
            </a:r>
            <a:r>
              <a:rPr lang="en-US" sz="4000" dirty="0">
                <a:latin typeface="Roboto"/>
                <a:cs typeface="Roboto"/>
              </a:rPr>
              <a:t>anything</a:t>
            </a:r>
            <a:r>
              <a:rPr lang="en-US" sz="4000" spc="5" dirty="0">
                <a:latin typeface="Roboto"/>
                <a:cs typeface="Roboto"/>
              </a:rPr>
              <a:t> </a:t>
            </a:r>
            <a:r>
              <a:rPr lang="en-US" sz="4000" dirty="0">
                <a:latin typeface="Roboto"/>
                <a:cs typeface="Roboto"/>
              </a:rPr>
              <a:t>else.</a:t>
            </a:r>
            <a:r>
              <a:rPr lang="en-US" sz="4000" spc="5" dirty="0">
                <a:latin typeface="Roboto"/>
                <a:cs typeface="Roboto"/>
              </a:rPr>
              <a:t> After</a:t>
            </a:r>
            <a:r>
              <a:rPr lang="en-US" sz="4000" spc="10" dirty="0">
                <a:latin typeface="Roboto"/>
                <a:cs typeface="Roboto"/>
              </a:rPr>
              <a:t> </a:t>
            </a:r>
            <a:r>
              <a:rPr lang="en-US" sz="4000" spc="-85" dirty="0">
                <a:latin typeface="Roboto"/>
                <a:cs typeface="Roboto"/>
              </a:rPr>
              <a:t>'-f'</a:t>
            </a:r>
            <a:r>
              <a:rPr lang="en-US" sz="4000" spc="-80" dirty="0">
                <a:latin typeface="Roboto"/>
                <a:cs typeface="Roboto"/>
              </a:rPr>
              <a:t> </a:t>
            </a:r>
            <a:r>
              <a:rPr lang="en-US" sz="4000" spc="-5" dirty="0">
                <a:latin typeface="Roboto"/>
                <a:cs typeface="Roboto"/>
              </a:rPr>
              <a:t>option,</a:t>
            </a:r>
            <a:r>
              <a:rPr lang="en-US" sz="4000" dirty="0">
                <a:latin typeface="Roboto"/>
                <a:cs typeface="Roboto"/>
              </a:rPr>
              <a:t> </a:t>
            </a:r>
            <a:r>
              <a:rPr lang="en-US" sz="4000" spc="5" dirty="0">
                <a:latin typeface="Roboto"/>
                <a:cs typeface="Roboto"/>
              </a:rPr>
              <a:t>the</a:t>
            </a:r>
            <a:r>
              <a:rPr lang="en-US" sz="4000" spc="10" dirty="0">
                <a:latin typeface="Roboto"/>
                <a:cs typeface="Roboto"/>
              </a:rPr>
              <a:t> </a:t>
            </a:r>
            <a:r>
              <a:rPr lang="en-US" sz="4000" dirty="0">
                <a:latin typeface="Roboto"/>
                <a:cs typeface="Roboto"/>
              </a:rPr>
              <a:t>column</a:t>
            </a:r>
            <a:r>
              <a:rPr lang="en-US" sz="4000" spc="5" dirty="0">
                <a:latin typeface="Roboto"/>
                <a:cs typeface="Roboto"/>
              </a:rPr>
              <a:t> </a:t>
            </a:r>
            <a:r>
              <a:rPr lang="en-US" sz="4000" spc="-5" dirty="0">
                <a:latin typeface="Roboto"/>
                <a:cs typeface="Roboto"/>
              </a:rPr>
              <a:t>number</a:t>
            </a:r>
            <a:r>
              <a:rPr lang="en-US" sz="4000" dirty="0">
                <a:latin typeface="Roboto"/>
                <a:cs typeface="Roboto"/>
              </a:rPr>
              <a:t> is </a:t>
            </a:r>
            <a:r>
              <a:rPr lang="en-US" sz="4000" spc="5" dirty="0">
                <a:latin typeface="Roboto"/>
                <a:cs typeface="Roboto"/>
              </a:rPr>
              <a:t> </a:t>
            </a:r>
            <a:r>
              <a:rPr lang="en-US" sz="4000" dirty="0">
                <a:latin typeface="Roboto"/>
                <a:cs typeface="Roboto"/>
              </a:rPr>
              <a:t>mentioned.</a:t>
            </a:r>
          </a:p>
        </p:txBody>
      </p:sp>
    </p:spTree>
    <p:extLst>
      <p:ext uri="{BB962C8B-B14F-4D97-AF65-F5344CB8AC3E}">
        <p14:creationId xmlns:p14="http://schemas.microsoft.com/office/powerpoint/2010/main" val="356765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4927503"/>
          </a:xfrm>
          <a:prstGeom prst="rect">
            <a:avLst/>
          </a:prstGeom>
          <a:noFill/>
        </p:spPr>
        <p:txBody>
          <a:bodyPr wrap="square">
            <a:spAutoFit/>
          </a:bodyPr>
          <a:lstStyle/>
          <a:p>
            <a:pPr marL="12700">
              <a:lnSpc>
                <a:spcPct val="100000"/>
              </a:lnSpc>
              <a:spcBef>
                <a:spcPts val="770"/>
              </a:spcBef>
            </a:pPr>
            <a:r>
              <a:rPr lang="en-US" sz="4000" b="1" spc="-5" dirty="0">
                <a:solidFill>
                  <a:srgbClr val="C45811"/>
                </a:solidFill>
                <a:latin typeface="Roboto"/>
                <a:cs typeface="Roboto"/>
              </a:rPr>
              <a:t>Syntax:</a:t>
            </a:r>
            <a:endParaRPr lang="en-US" sz="4000" dirty="0">
              <a:latin typeface="Roboto"/>
              <a:cs typeface="Roboto"/>
            </a:endParaRPr>
          </a:p>
          <a:p>
            <a:pPr marL="469900" indent="-229235">
              <a:lnSpc>
                <a:spcPct val="100000"/>
              </a:lnSpc>
              <a:spcBef>
                <a:spcPts val="760"/>
              </a:spcBef>
              <a:buFont typeface="Symbol"/>
              <a:buChar char=""/>
              <a:tabLst>
                <a:tab pos="469900" algn="l"/>
                <a:tab pos="470534" algn="l"/>
              </a:tabLst>
            </a:pPr>
            <a:r>
              <a:rPr lang="en-US" sz="4000" spc="5" dirty="0">
                <a:latin typeface="Roboto"/>
                <a:cs typeface="Roboto"/>
              </a:rPr>
              <a:t>cut</a:t>
            </a:r>
            <a:r>
              <a:rPr lang="en-US" sz="4000" spc="-15" dirty="0">
                <a:latin typeface="Roboto"/>
                <a:cs typeface="Roboto"/>
              </a:rPr>
              <a:t> </a:t>
            </a:r>
            <a:r>
              <a:rPr lang="en-US" sz="4000" spc="-5" dirty="0">
                <a:latin typeface="Roboto"/>
                <a:cs typeface="Roboto"/>
              </a:rPr>
              <a:t>OPTION...</a:t>
            </a:r>
            <a:r>
              <a:rPr lang="en-US" sz="4000" spc="-10" dirty="0">
                <a:latin typeface="Roboto"/>
                <a:cs typeface="Roboto"/>
              </a:rPr>
              <a:t> </a:t>
            </a:r>
            <a:r>
              <a:rPr lang="en-US" sz="4000" spc="5" dirty="0">
                <a:latin typeface="Roboto"/>
                <a:cs typeface="Roboto"/>
              </a:rPr>
              <a:t>[FILE]...</a:t>
            </a:r>
            <a:endParaRPr lang="en-US" sz="4000" dirty="0">
              <a:latin typeface="Roboto"/>
              <a:cs typeface="Roboto"/>
            </a:endParaRPr>
          </a:p>
          <a:p>
            <a:pPr marL="12700">
              <a:lnSpc>
                <a:spcPct val="100000"/>
              </a:lnSpc>
              <a:spcBef>
                <a:spcPts val="760"/>
              </a:spcBef>
            </a:pPr>
            <a:r>
              <a:rPr lang="en-US" sz="3200" b="1" spc="-5" dirty="0">
                <a:latin typeface="Roboto"/>
                <a:cs typeface="Roboto"/>
              </a:rPr>
              <a:t>Options:</a:t>
            </a:r>
            <a:endParaRPr lang="en-US" sz="3200" dirty="0">
              <a:latin typeface="Roboto"/>
              <a:cs typeface="Roboto"/>
            </a:endParaRPr>
          </a:p>
          <a:p>
            <a:pPr marL="12700" marR="6985">
              <a:lnSpc>
                <a:spcPct val="110000"/>
              </a:lnSpc>
              <a:spcBef>
                <a:spcPts val="600"/>
              </a:spcBef>
            </a:pPr>
            <a:r>
              <a:rPr lang="en-US" sz="3200" spc="-5" dirty="0">
                <a:latin typeface="Roboto"/>
                <a:cs typeface="Roboto"/>
              </a:rPr>
              <a:t>The</a:t>
            </a:r>
            <a:r>
              <a:rPr lang="en-US" sz="3200" spc="85" dirty="0">
                <a:latin typeface="Roboto"/>
                <a:cs typeface="Roboto"/>
              </a:rPr>
              <a:t> </a:t>
            </a:r>
            <a:r>
              <a:rPr lang="en-US" sz="3200" dirty="0">
                <a:latin typeface="Roboto"/>
                <a:cs typeface="Roboto"/>
              </a:rPr>
              <a:t>following</a:t>
            </a:r>
            <a:r>
              <a:rPr lang="en-US" sz="3200" spc="85" dirty="0">
                <a:latin typeface="Roboto"/>
                <a:cs typeface="Roboto"/>
              </a:rPr>
              <a:t> </a:t>
            </a:r>
            <a:r>
              <a:rPr lang="en-US" sz="3200" dirty="0">
                <a:latin typeface="Roboto"/>
                <a:cs typeface="Roboto"/>
              </a:rPr>
              <a:t>command</a:t>
            </a:r>
            <a:r>
              <a:rPr lang="en-US" sz="3200" spc="85" dirty="0">
                <a:latin typeface="Roboto"/>
                <a:cs typeface="Roboto"/>
              </a:rPr>
              <a:t> </a:t>
            </a:r>
            <a:r>
              <a:rPr lang="en-US" sz="3200" dirty="0">
                <a:latin typeface="Roboto"/>
                <a:cs typeface="Roboto"/>
              </a:rPr>
              <a:t>line</a:t>
            </a:r>
            <a:r>
              <a:rPr lang="en-US" sz="3200" spc="85" dirty="0">
                <a:latin typeface="Roboto"/>
                <a:cs typeface="Roboto"/>
              </a:rPr>
              <a:t> </a:t>
            </a:r>
            <a:r>
              <a:rPr lang="en-US" sz="3200" dirty="0">
                <a:latin typeface="Roboto"/>
                <a:cs typeface="Roboto"/>
              </a:rPr>
              <a:t>options</a:t>
            </a:r>
            <a:r>
              <a:rPr lang="en-US" sz="3200" spc="75" dirty="0">
                <a:latin typeface="Roboto"/>
                <a:cs typeface="Roboto"/>
              </a:rPr>
              <a:t> </a:t>
            </a:r>
            <a:r>
              <a:rPr lang="en-US" sz="3200" spc="-5" dirty="0">
                <a:latin typeface="Roboto"/>
                <a:cs typeface="Roboto"/>
              </a:rPr>
              <a:t>are</a:t>
            </a:r>
            <a:r>
              <a:rPr lang="en-US" sz="3200" spc="80" dirty="0">
                <a:latin typeface="Roboto"/>
                <a:cs typeface="Roboto"/>
              </a:rPr>
              <a:t> </a:t>
            </a:r>
            <a:r>
              <a:rPr lang="en-US" sz="3200" dirty="0">
                <a:latin typeface="Roboto"/>
                <a:cs typeface="Roboto"/>
              </a:rPr>
              <a:t>used</a:t>
            </a:r>
            <a:r>
              <a:rPr lang="en-US" sz="3200" spc="80" dirty="0">
                <a:latin typeface="Roboto"/>
                <a:cs typeface="Roboto"/>
              </a:rPr>
              <a:t> </a:t>
            </a:r>
            <a:r>
              <a:rPr lang="en-US" sz="3200" dirty="0">
                <a:latin typeface="Roboto"/>
                <a:cs typeface="Roboto"/>
              </a:rPr>
              <a:t>by</a:t>
            </a:r>
            <a:r>
              <a:rPr lang="en-US" sz="3200" spc="80" dirty="0">
                <a:latin typeface="Roboto"/>
                <a:cs typeface="Roboto"/>
              </a:rPr>
              <a:t> </a:t>
            </a:r>
            <a:r>
              <a:rPr lang="en-US" sz="3200" spc="5" dirty="0">
                <a:latin typeface="Roboto"/>
                <a:cs typeface="Roboto"/>
              </a:rPr>
              <a:t>the</a:t>
            </a:r>
            <a:r>
              <a:rPr lang="en-US" sz="3200" spc="80" dirty="0">
                <a:latin typeface="Roboto"/>
                <a:cs typeface="Roboto"/>
              </a:rPr>
              <a:t> </a:t>
            </a:r>
            <a:r>
              <a:rPr lang="en-US" sz="3200" spc="5" dirty="0">
                <a:latin typeface="Roboto"/>
                <a:cs typeface="Roboto"/>
              </a:rPr>
              <a:t>cut </a:t>
            </a:r>
            <a:r>
              <a:rPr lang="en-US" sz="3200" spc="-320" dirty="0">
                <a:latin typeface="Roboto"/>
                <a:cs typeface="Roboto"/>
              </a:rPr>
              <a:t> </a:t>
            </a:r>
            <a:r>
              <a:rPr lang="en-US" sz="3200" dirty="0">
                <a:latin typeface="Roboto"/>
                <a:cs typeface="Roboto"/>
              </a:rPr>
              <a:t>command</a:t>
            </a:r>
            <a:r>
              <a:rPr lang="en-US" sz="3200" spc="-10" dirty="0">
                <a:latin typeface="Roboto"/>
                <a:cs typeface="Roboto"/>
              </a:rPr>
              <a:t> </a:t>
            </a:r>
            <a:r>
              <a:rPr lang="en-US" sz="3200" spc="5" dirty="0">
                <a:latin typeface="Roboto"/>
                <a:cs typeface="Roboto"/>
              </a:rPr>
              <a:t>to</a:t>
            </a:r>
            <a:r>
              <a:rPr lang="en-US" sz="3200" dirty="0">
                <a:latin typeface="Roboto"/>
                <a:cs typeface="Roboto"/>
              </a:rPr>
              <a:t> </a:t>
            </a:r>
            <a:r>
              <a:rPr lang="en-US" sz="3200" spc="-5" dirty="0">
                <a:latin typeface="Roboto"/>
                <a:cs typeface="Roboto"/>
              </a:rPr>
              <a:t>make</a:t>
            </a:r>
            <a:r>
              <a:rPr lang="en-US" sz="3200" dirty="0">
                <a:latin typeface="Roboto"/>
                <a:cs typeface="Roboto"/>
              </a:rPr>
              <a:t> it </a:t>
            </a:r>
            <a:r>
              <a:rPr lang="en-US" sz="3200" spc="-5" dirty="0">
                <a:latin typeface="Roboto"/>
                <a:cs typeface="Roboto"/>
              </a:rPr>
              <a:t>more</a:t>
            </a:r>
            <a:r>
              <a:rPr lang="en-US" sz="3200" dirty="0">
                <a:latin typeface="Roboto"/>
                <a:cs typeface="Roboto"/>
              </a:rPr>
              <a:t> specific:</a:t>
            </a:r>
          </a:p>
          <a:p>
            <a:pPr marL="12700" marR="6350">
              <a:lnSpc>
                <a:spcPct val="110000"/>
              </a:lnSpc>
              <a:spcBef>
                <a:spcPts val="595"/>
              </a:spcBef>
            </a:pPr>
            <a:r>
              <a:rPr lang="en-US" sz="3200" b="1" spc="-25" dirty="0">
                <a:latin typeface="Roboto"/>
                <a:cs typeface="Roboto"/>
              </a:rPr>
              <a:t>-b,</a:t>
            </a:r>
            <a:r>
              <a:rPr lang="en-US" sz="3200" b="1" spc="220" dirty="0">
                <a:latin typeface="Roboto"/>
                <a:cs typeface="Roboto"/>
              </a:rPr>
              <a:t> </a:t>
            </a:r>
            <a:r>
              <a:rPr lang="en-US" sz="3200" b="1" spc="-15" dirty="0">
                <a:latin typeface="Roboto"/>
                <a:cs typeface="Roboto"/>
              </a:rPr>
              <a:t>--bytes=LIST:</a:t>
            </a:r>
            <a:r>
              <a:rPr lang="en-US" sz="3200" b="1" spc="5" dirty="0">
                <a:latin typeface="Roboto"/>
                <a:cs typeface="Roboto"/>
              </a:rPr>
              <a:t> </a:t>
            </a:r>
            <a:r>
              <a:rPr lang="en-US" sz="3200" spc="5" dirty="0">
                <a:latin typeface="Roboto"/>
                <a:cs typeface="Roboto"/>
              </a:rPr>
              <a:t>It</a:t>
            </a:r>
            <a:r>
              <a:rPr lang="en-US" sz="3200" spc="215" dirty="0">
                <a:latin typeface="Roboto"/>
                <a:cs typeface="Roboto"/>
              </a:rPr>
              <a:t> </a:t>
            </a:r>
            <a:r>
              <a:rPr lang="en-US" sz="3200" dirty="0">
                <a:latin typeface="Roboto"/>
                <a:cs typeface="Roboto"/>
              </a:rPr>
              <a:t>is</a:t>
            </a:r>
            <a:r>
              <a:rPr lang="en-US" sz="3200" spc="220" dirty="0">
                <a:latin typeface="Roboto"/>
                <a:cs typeface="Roboto"/>
              </a:rPr>
              <a:t> </a:t>
            </a:r>
            <a:r>
              <a:rPr lang="en-US" sz="3200" spc="-5" dirty="0">
                <a:latin typeface="Roboto"/>
                <a:cs typeface="Roboto"/>
              </a:rPr>
              <a:t>used</a:t>
            </a:r>
            <a:r>
              <a:rPr lang="en-US" sz="3200" spc="215" dirty="0">
                <a:latin typeface="Roboto"/>
                <a:cs typeface="Roboto"/>
              </a:rPr>
              <a:t> </a:t>
            </a:r>
            <a:r>
              <a:rPr lang="en-US" sz="3200" spc="5" dirty="0">
                <a:latin typeface="Roboto"/>
                <a:cs typeface="Roboto"/>
              </a:rPr>
              <a:t>to</a:t>
            </a:r>
            <a:r>
              <a:rPr lang="en-US" sz="3200" spc="225" dirty="0">
                <a:latin typeface="Roboto"/>
                <a:cs typeface="Roboto"/>
              </a:rPr>
              <a:t> </a:t>
            </a:r>
            <a:r>
              <a:rPr lang="en-US" sz="3200" spc="5" dirty="0">
                <a:latin typeface="Roboto"/>
                <a:cs typeface="Roboto"/>
              </a:rPr>
              <a:t>cut</a:t>
            </a:r>
            <a:r>
              <a:rPr lang="en-US" sz="3200" spc="220" dirty="0">
                <a:latin typeface="Roboto"/>
                <a:cs typeface="Roboto"/>
              </a:rPr>
              <a:t> </a:t>
            </a:r>
            <a:r>
              <a:rPr lang="en-US" sz="3200" dirty="0">
                <a:latin typeface="Roboto"/>
                <a:cs typeface="Roboto"/>
              </a:rPr>
              <a:t>a</a:t>
            </a:r>
            <a:r>
              <a:rPr lang="en-US" sz="3200" spc="220" dirty="0">
                <a:latin typeface="Roboto"/>
                <a:cs typeface="Roboto"/>
              </a:rPr>
              <a:t> </a:t>
            </a:r>
            <a:r>
              <a:rPr lang="en-US" sz="3200" spc="5" dirty="0">
                <a:latin typeface="Roboto"/>
                <a:cs typeface="Roboto"/>
              </a:rPr>
              <a:t>specific</a:t>
            </a:r>
            <a:r>
              <a:rPr lang="en-US" sz="3200" spc="220" dirty="0">
                <a:latin typeface="Roboto"/>
                <a:cs typeface="Roboto"/>
              </a:rPr>
              <a:t> </a:t>
            </a:r>
            <a:r>
              <a:rPr lang="en-US" sz="3200" dirty="0">
                <a:latin typeface="Roboto"/>
                <a:cs typeface="Roboto"/>
              </a:rPr>
              <a:t>section</a:t>
            </a:r>
            <a:r>
              <a:rPr lang="en-US" sz="3200" spc="220" dirty="0">
                <a:latin typeface="Roboto"/>
                <a:cs typeface="Roboto"/>
              </a:rPr>
              <a:t> </a:t>
            </a:r>
            <a:r>
              <a:rPr lang="en-US" sz="3200" spc="-5" dirty="0">
                <a:latin typeface="Roboto"/>
                <a:cs typeface="Roboto"/>
              </a:rPr>
              <a:t>by </a:t>
            </a:r>
            <a:r>
              <a:rPr lang="en-US" sz="3200" spc="-320" dirty="0">
                <a:latin typeface="Roboto"/>
                <a:cs typeface="Roboto"/>
              </a:rPr>
              <a:t> </a:t>
            </a:r>
            <a:r>
              <a:rPr lang="en-US" sz="3200" spc="-5" dirty="0">
                <a:latin typeface="Roboto"/>
                <a:cs typeface="Roboto"/>
              </a:rPr>
              <a:t>bytes.</a:t>
            </a:r>
            <a:endParaRPr lang="en-US" sz="3200" dirty="0">
              <a:latin typeface="Roboto"/>
              <a:cs typeface="Roboto"/>
            </a:endParaRPr>
          </a:p>
          <a:p>
            <a:pPr marL="12700" marR="6985">
              <a:lnSpc>
                <a:spcPct val="110000"/>
              </a:lnSpc>
              <a:spcBef>
                <a:spcPts val="600"/>
              </a:spcBef>
            </a:pPr>
            <a:r>
              <a:rPr lang="en-US" sz="3200" b="1" spc="-20" dirty="0">
                <a:latin typeface="Roboto"/>
                <a:cs typeface="Roboto"/>
              </a:rPr>
              <a:t>-c,</a:t>
            </a:r>
            <a:r>
              <a:rPr lang="en-US" sz="3200" b="1" spc="260" dirty="0">
                <a:latin typeface="Roboto"/>
                <a:cs typeface="Roboto"/>
              </a:rPr>
              <a:t> </a:t>
            </a:r>
            <a:r>
              <a:rPr lang="en-US" sz="3200" b="1" spc="-10" dirty="0">
                <a:latin typeface="Roboto"/>
                <a:cs typeface="Roboto"/>
              </a:rPr>
              <a:t>--characters=LIST:</a:t>
            </a:r>
            <a:r>
              <a:rPr lang="en-US" sz="3200" b="1" spc="-15" dirty="0">
                <a:latin typeface="Roboto"/>
                <a:cs typeface="Roboto"/>
              </a:rPr>
              <a:t> </a:t>
            </a:r>
            <a:r>
              <a:rPr lang="en-US" sz="3200" spc="5" dirty="0">
                <a:latin typeface="Roboto"/>
                <a:cs typeface="Roboto"/>
              </a:rPr>
              <a:t>It</a:t>
            </a:r>
            <a:r>
              <a:rPr lang="en-US" sz="3200" spc="270" dirty="0">
                <a:latin typeface="Roboto"/>
                <a:cs typeface="Roboto"/>
              </a:rPr>
              <a:t> </a:t>
            </a:r>
            <a:r>
              <a:rPr lang="en-US" sz="3200" dirty="0">
                <a:latin typeface="Roboto"/>
                <a:cs typeface="Roboto"/>
              </a:rPr>
              <a:t>is</a:t>
            </a:r>
            <a:r>
              <a:rPr lang="en-US" sz="3200" spc="260" dirty="0">
                <a:latin typeface="Roboto"/>
                <a:cs typeface="Roboto"/>
              </a:rPr>
              <a:t> </a:t>
            </a:r>
            <a:r>
              <a:rPr lang="en-US" sz="3200" spc="-5" dirty="0">
                <a:latin typeface="Roboto"/>
                <a:cs typeface="Roboto"/>
              </a:rPr>
              <a:t>used</a:t>
            </a:r>
            <a:r>
              <a:rPr lang="en-US" sz="3200" spc="270" dirty="0">
                <a:latin typeface="Roboto"/>
                <a:cs typeface="Roboto"/>
              </a:rPr>
              <a:t> </a:t>
            </a:r>
            <a:r>
              <a:rPr lang="en-US" sz="3200" spc="5" dirty="0">
                <a:latin typeface="Roboto"/>
                <a:cs typeface="Roboto"/>
              </a:rPr>
              <a:t>to</a:t>
            </a:r>
            <a:r>
              <a:rPr lang="en-US" sz="3200" spc="265" dirty="0">
                <a:latin typeface="Roboto"/>
                <a:cs typeface="Roboto"/>
              </a:rPr>
              <a:t> </a:t>
            </a:r>
            <a:r>
              <a:rPr lang="en-US" sz="3200" spc="5" dirty="0">
                <a:latin typeface="Roboto"/>
                <a:cs typeface="Roboto"/>
              </a:rPr>
              <a:t>select</a:t>
            </a:r>
            <a:r>
              <a:rPr lang="en-US" sz="3200" spc="265" dirty="0">
                <a:latin typeface="Roboto"/>
                <a:cs typeface="Roboto"/>
              </a:rPr>
              <a:t> </a:t>
            </a:r>
            <a:r>
              <a:rPr lang="en-US" sz="3200" spc="5" dirty="0">
                <a:latin typeface="Roboto"/>
                <a:cs typeface="Roboto"/>
              </a:rPr>
              <a:t>the</a:t>
            </a:r>
            <a:r>
              <a:rPr lang="en-US" sz="3200" spc="265" dirty="0">
                <a:latin typeface="Roboto"/>
                <a:cs typeface="Roboto"/>
              </a:rPr>
              <a:t> </a:t>
            </a:r>
            <a:r>
              <a:rPr lang="en-US" sz="3200" spc="5" dirty="0">
                <a:latin typeface="Roboto"/>
                <a:cs typeface="Roboto"/>
              </a:rPr>
              <a:t>specified </a:t>
            </a:r>
            <a:r>
              <a:rPr lang="en-US" sz="3200" spc="-320" dirty="0">
                <a:latin typeface="Roboto"/>
                <a:cs typeface="Roboto"/>
              </a:rPr>
              <a:t> </a:t>
            </a:r>
            <a:r>
              <a:rPr lang="en-US" sz="3200" dirty="0">
                <a:latin typeface="Roboto"/>
                <a:cs typeface="Roboto"/>
              </a:rPr>
              <a:t>characters.</a:t>
            </a:r>
          </a:p>
        </p:txBody>
      </p:sp>
    </p:spTree>
    <p:extLst>
      <p:ext uri="{BB962C8B-B14F-4D97-AF65-F5344CB8AC3E}">
        <p14:creationId xmlns:p14="http://schemas.microsoft.com/office/powerpoint/2010/main" val="100538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6388416"/>
          </a:xfrm>
          <a:prstGeom prst="rect">
            <a:avLst/>
          </a:prstGeom>
          <a:noFill/>
        </p:spPr>
        <p:txBody>
          <a:bodyPr wrap="square">
            <a:spAutoFit/>
          </a:bodyPr>
          <a:lstStyle/>
          <a:p>
            <a:pPr marL="12700" marR="5715" algn="just">
              <a:lnSpc>
                <a:spcPct val="110000"/>
              </a:lnSpc>
              <a:spcBef>
                <a:spcPts val="100"/>
              </a:spcBef>
            </a:pPr>
            <a:r>
              <a:rPr lang="en-US" sz="3200" b="1" spc="-25" dirty="0">
                <a:latin typeface="Roboto"/>
                <a:cs typeface="Roboto"/>
              </a:rPr>
              <a:t>d, </a:t>
            </a:r>
            <a:r>
              <a:rPr lang="en-US" sz="3200" b="1" spc="-10" dirty="0">
                <a:latin typeface="Roboto"/>
                <a:cs typeface="Roboto"/>
              </a:rPr>
              <a:t>--delimiter=DELIM: </a:t>
            </a:r>
            <a:r>
              <a:rPr lang="en-US" sz="3200" spc="5" dirty="0">
                <a:latin typeface="Roboto"/>
                <a:cs typeface="Roboto"/>
              </a:rPr>
              <a:t>It </a:t>
            </a:r>
            <a:r>
              <a:rPr lang="en-US" sz="3200" dirty="0">
                <a:latin typeface="Roboto"/>
                <a:cs typeface="Roboto"/>
              </a:rPr>
              <a:t>is </a:t>
            </a:r>
            <a:r>
              <a:rPr lang="en-US" sz="3200" spc="-5" dirty="0">
                <a:latin typeface="Roboto"/>
                <a:cs typeface="Roboto"/>
              </a:rPr>
              <a:t>used </a:t>
            </a:r>
            <a:r>
              <a:rPr lang="en-US" sz="3200" spc="5" dirty="0">
                <a:latin typeface="Roboto"/>
                <a:cs typeface="Roboto"/>
              </a:rPr>
              <a:t>to </a:t>
            </a:r>
            <a:r>
              <a:rPr lang="en-US" sz="3200" dirty="0">
                <a:latin typeface="Roboto"/>
                <a:cs typeface="Roboto"/>
              </a:rPr>
              <a:t>cut a specific section </a:t>
            </a:r>
            <a:r>
              <a:rPr lang="en-US" sz="3200" spc="5" dirty="0">
                <a:latin typeface="Roboto"/>
                <a:cs typeface="Roboto"/>
              </a:rPr>
              <a:t> </a:t>
            </a:r>
            <a:r>
              <a:rPr lang="en-US" sz="3200" spc="-5" dirty="0">
                <a:latin typeface="Roboto"/>
                <a:cs typeface="Roboto"/>
              </a:rPr>
              <a:t>by</a:t>
            </a:r>
            <a:r>
              <a:rPr lang="en-US" sz="3200" spc="-10" dirty="0">
                <a:latin typeface="Roboto"/>
                <a:cs typeface="Roboto"/>
              </a:rPr>
              <a:t> </a:t>
            </a:r>
            <a:r>
              <a:rPr lang="en-US" sz="3200" dirty="0">
                <a:latin typeface="Roboto"/>
                <a:cs typeface="Roboto"/>
              </a:rPr>
              <a:t>a delimiter.</a:t>
            </a:r>
          </a:p>
          <a:p>
            <a:pPr marL="12700" marR="6985" algn="just">
              <a:lnSpc>
                <a:spcPct val="110000"/>
              </a:lnSpc>
              <a:spcBef>
                <a:spcPts val="595"/>
              </a:spcBef>
            </a:pPr>
            <a:r>
              <a:rPr lang="en-US" sz="3200" b="1" spc="-20" dirty="0">
                <a:latin typeface="Roboto"/>
                <a:cs typeface="Roboto"/>
              </a:rPr>
              <a:t>-f, </a:t>
            </a:r>
            <a:r>
              <a:rPr lang="en-US" sz="3200" b="1" spc="-10" dirty="0">
                <a:latin typeface="Roboto"/>
                <a:cs typeface="Roboto"/>
              </a:rPr>
              <a:t>--fields=LIST: </a:t>
            </a:r>
            <a:r>
              <a:rPr lang="en-US" sz="3200" spc="5" dirty="0">
                <a:latin typeface="Roboto"/>
                <a:cs typeface="Roboto"/>
              </a:rPr>
              <a:t>It </a:t>
            </a:r>
            <a:r>
              <a:rPr lang="en-US" sz="3200" dirty="0">
                <a:latin typeface="Roboto"/>
                <a:cs typeface="Roboto"/>
              </a:rPr>
              <a:t>is </a:t>
            </a:r>
            <a:r>
              <a:rPr lang="en-US" sz="3200" spc="-5" dirty="0">
                <a:latin typeface="Roboto"/>
                <a:cs typeface="Roboto"/>
              </a:rPr>
              <a:t>used </a:t>
            </a:r>
            <a:r>
              <a:rPr lang="en-US" sz="3200" dirty="0">
                <a:latin typeface="Roboto"/>
                <a:cs typeface="Roboto"/>
              </a:rPr>
              <a:t>to </a:t>
            </a:r>
            <a:r>
              <a:rPr lang="en-US" sz="3200" spc="5" dirty="0">
                <a:latin typeface="Roboto"/>
                <a:cs typeface="Roboto"/>
              </a:rPr>
              <a:t>select </a:t>
            </a:r>
            <a:r>
              <a:rPr lang="en-US" sz="3200" dirty="0">
                <a:latin typeface="Roboto"/>
                <a:cs typeface="Roboto"/>
              </a:rPr>
              <a:t>the </a:t>
            </a:r>
            <a:r>
              <a:rPr lang="en-US" sz="3200" spc="5" dirty="0">
                <a:latin typeface="Roboto"/>
                <a:cs typeface="Roboto"/>
              </a:rPr>
              <a:t>specific </a:t>
            </a:r>
            <a:r>
              <a:rPr lang="en-US" sz="3200" dirty="0">
                <a:latin typeface="Roboto"/>
                <a:cs typeface="Roboto"/>
              </a:rPr>
              <a:t>fields. </a:t>
            </a:r>
            <a:r>
              <a:rPr lang="en-US" sz="3200" spc="5" dirty="0">
                <a:latin typeface="Roboto"/>
                <a:cs typeface="Roboto"/>
              </a:rPr>
              <a:t>It </a:t>
            </a:r>
            <a:r>
              <a:rPr lang="en-US" sz="3200" spc="10" dirty="0">
                <a:latin typeface="Roboto"/>
                <a:cs typeface="Roboto"/>
              </a:rPr>
              <a:t> </a:t>
            </a:r>
            <a:r>
              <a:rPr lang="en-US" sz="3200" dirty="0">
                <a:latin typeface="Roboto"/>
                <a:cs typeface="Roboto"/>
              </a:rPr>
              <a:t>also </a:t>
            </a:r>
            <a:r>
              <a:rPr lang="en-US" sz="3200" spc="-5" dirty="0">
                <a:latin typeface="Roboto"/>
                <a:cs typeface="Roboto"/>
              </a:rPr>
              <a:t>prints </a:t>
            </a:r>
            <a:r>
              <a:rPr lang="en-US" sz="3200" dirty="0">
                <a:latin typeface="Roboto"/>
                <a:cs typeface="Roboto"/>
              </a:rPr>
              <a:t>any line </a:t>
            </a:r>
            <a:r>
              <a:rPr lang="en-US" sz="3200" spc="5" dirty="0">
                <a:latin typeface="Roboto"/>
                <a:cs typeface="Roboto"/>
              </a:rPr>
              <a:t>that </a:t>
            </a:r>
            <a:r>
              <a:rPr lang="en-US" sz="3200" spc="-5" dirty="0">
                <a:latin typeface="Roboto"/>
                <a:cs typeface="Roboto"/>
              </a:rPr>
              <a:t>does </a:t>
            </a:r>
            <a:r>
              <a:rPr lang="en-US" sz="3200" dirty="0">
                <a:latin typeface="Roboto"/>
                <a:cs typeface="Roboto"/>
              </a:rPr>
              <a:t>not contain any delimiter </a:t>
            </a:r>
            <a:r>
              <a:rPr lang="en-US" sz="3200" spc="5" dirty="0">
                <a:latin typeface="Roboto"/>
                <a:cs typeface="Roboto"/>
              </a:rPr>
              <a:t> </a:t>
            </a:r>
            <a:r>
              <a:rPr lang="en-US" sz="3200" dirty="0">
                <a:latin typeface="Roboto"/>
                <a:cs typeface="Roboto"/>
              </a:rPr>
              <a:t>character,</a:t>
            </a:r>
            <a:r>
              <a:rPr lang="en-US" sz="3200" spc="-5" dirty="0">
                <a:latin typeface="Roboto"/>
                <a:cs typeface="Roboto"/>
              </a:rPr>
              <a:t> un</a:t>
            </a:r>
            <a:r>
              <a:rPr lang="en-US" sz="3200" dirty="0">
                <a:latin typeface="Roboto"/>
                <a:cs typeface="Roboto"/>
              </a:rPr>
              <a:t>less t</a:t>
            </a:r>
            <a:r>
              <a:rPr lang="en-US" sz="3200" spc="-5" dirty="0">
                <a:latin typeface="Roboto"/>
                <a:cs typeface="Roboto"/>
              </a:rPr>
              <a:t>h</a:t>
            </a:r>
            <a:r>
              <a:rPr lang="en-US" sz="3200" spc="5" dirty="0">
                <a:latin typeface="Roboto"/>
                <a:cs typeface="Roboto"/>
              </a:rPr>
              <a:t>e</a:t>
            </a:r>
            <a:r>
              <a:rPr lang="en-US" sz="3200" dirty="0">
                <a:latin typeface="Roboto"/>
                <a:cs typeface="Roboto"/>
              </a:rPr>
              <a:t> </a:t>
            </a:r>
            <a:r>
              <a:rPr lang="en-US" sz="3200" spc="-240" dirty="0">
                <a:latin typeface="Roboto"/>
                <a:cs typeface="Roboto"/>
              </a:rPr>
              <a:t>-</a:t>
            </a:r>
            <a:r>
              <a:rPr lang="en-US" sz="3200" dirty="0">
                <a:latin typeface="Roboto"/>
                <a:cs typeface="Roboto"/>
              </a:rPr>
              <a:t>s </a:t>
            </a:r>
            <a:r>
              <a:rPr lang="en-US" sz="3200" spc="-5" dirty="0">
                <a:latin typeface="Roboto"/>
                <a:cs typeface="Roboto"/>
              </a:rPr>
              <a:t>o</a:t>
            </a:r>
            <a:r>
              <a:rPr lang="en-US" sz="3200" dirty="0">
                <a:latin typeface="Roboto"/>
                <a:cs typeface="Roboto"/>
              </a:rPr>
              <a:t>p</a:t>
            </a:r>
            <a:r>
              <a:rPr lang="en-US" sz="3200" spc="5" dirty="0">
                <a:latin typeface="Roboto"/>
                <a:cs typeface="Roboto"/>
              </a:rPr>
              <a:t>t</a:t>
            </a:r>
            <a:r>
              <a:rPr lang="en-US" sz="3200" dirty="0">
                <a:latin typeface="Roboto"/>
                <a:cs typeface="Roboto"/>
              </a:rPr>
              <a:t>ion is sp</a:t>
            </a:r>
            <a:r>
              <a:rPr lang="en-US" sz="3200" spc="5" dirty="0">
                <a:latin typeface="Roboto"/>
                <a:cs typeface="Roboto"/>
              </a:rPr>
              <a:t>ec</a:t>
            </a:r>
            <a:r>
              <a:rPr lang="en-US" sz="3200" spc="-10" dirty="0">
                <a:latin typeface="Roboto"/>
                <a:cs typeface="Roboto"/>
              </a:rPr>
              <a:t>i</a:t>
            </a:r>
            <a:r>
              <a:rPr lang="en-US" sz="3200" spc="5" dirty="0">
                <a:latin typeface="Roboto"/>
                <a:cs typeface="Roboto"/>
              </a:rPr>
              <a:t>fi</a:t>
            </a:r>
            <a:r>
              <a:rPr lang="en-US" sz="3200" dirty="0">
                <a:latin typeface="Roboto"/>
                <a:cs typeface="Roboto"/>
              </a:rPr>
              <a:t>ed.</a:t>
            </a:r>
          </a:p>
          <a:p>
            <a:pPr marL="12700" algn="just">
              <a:lnSpc>
                <a:spcPct val="100000"/>
              </a:lnSpc>
              <a:spcBef>
                <a:spcPts val="760"/>
              </a:spcBef>
            </a:pPr>
            <a:r>
              <a:rPr lang="en-US" sz="3200" b="1" spc="-20" dirty="0">
                <a:latin typeface="Roboto"/>
                <a:cs typeface="Roboto"/>
              </a:rPr>
              <a:t>-n:</a:t>
            </a:r>
            <a:r>
              <a:rPr lang="en-US" sz="3200" b="1" spc="-10" dirty="0">
                <a:latin typeface="Roboto"/>
                <a:cs typeface="Roboto"/>
              </a:rPr>
              <a:t> </a:t>
            </a:r>
            <a:r>
              <a:rPr lang="en-US" sz="3200" spc="5" dirty="0">
                <a:latin typeface="Roboto"/>
                <a:cs typeface="Roboto"/>
              </a:rPr>
              <a:t>It</a:t>
            </a:r>
            <a:r>
              <a:rPr lang="en-US" sz="3200" spc="-5" dirty="0">
                <a:latin typeface="Roboto"/>
                <a:cs typeface="Roboto"/>
              </a:rPr>
              <a:t> </a:t>
            </a:r>
            <a:r>
              <a:rPr lang="en-US" sz="3200" dirty="0">
                <a:latin typeface="Roboto"/>
                <a:cs typeface="Roboto"/>
              </a:rPr>
              <a:t>is</a:t>
            </a:r>
            <a:r>
              <a:rPr lang="en-US" sz="3200" spc="-10" dirty="0">
                <a:latin typeface="Roboto"/>
                <a:cs typeface="Roboto"/>
              </a:rPr>
              <a:t> </a:t>
            </a:r>
            <a:r>
              <a:rPr lang="en-US" sz="3200" spc="-5" dirty="0">
                <a:latin typeface="Roboto"/>
                <a:cs typeface="Roboto"/>
              </a:rPr>
              <a:t>used</a:t>
            </a:r>
            <a:r>
              <a:rPr lang="en-US" sz="3200" spc="-10" dirty="0">
                <a:latin typeface="Roboto"/>
                <a:cs typeface="Roboto"/>
              </a:rPr>
              <a:t> </a:t>
            </a:r>
            <a:r>
              <a:rPr lang="en-US" sz="3200" spc="5" dirty="0">
                <a:latin typeface="Roboto"/>
                <a:cs typeface="Roboto"/>
              </a:rPr>
              <a:t>to</a:t>
            </a:r>
            <a:r>
              <a:rPr lang="en-US" sz="3200" spc="-5" dirty="0">
                <a:latin typeface="Roboto"/>
                <a:cs typeface="Roboto"/>
              </a:rPr>
              <a:t> ignore </a:t>
            </a:r>
            <a:r>
              <a:rPr lang="en-US" sz="3200" dirty="0">
                <a:latin typeface="Roboto"/>
                <a:cs typeface="Roboto"/>
              </a:rPr>
              <a:t>any</a:t>
            </a:r>
            <a:r>
              <a:rPr lang="en-US" sz="3200" spc="-5" dirty="0">
                <a:latin typeface="Roboto"/>
                <a:cs typeface="Roboto"/>
              </a:rPr>
              <a:t> option.</a:t>
            </a:r>
            <a:endParaRPr lang="en-US" sz="3200" dirty="0">
              <a:latin typeface="Roboto"/>
              <a:cs typeface="Roboto"/>
            </a:endParaRPr>
          </a:p>
          <a:p>
            <a:pPr marL="12700" marR="5080" algn="just">
              <a:lnSpc>
                <a:spcPct val="110000"/>
              </a:lnSpc>
              <a:spcBef>
                <a:spcPts val="595"/>
              </a:spcBef>
            </a:pPr>
            <a:r>
              <a:rPr lang="en-US" sz="3200" b="1" spc="-10" dirty="0">
                <a:latin typeface="Roboto"/>
                <a:cs typeface="Roboto"/>
              </a:rPr>
              <a:t>--complement: </a:t>
            </a:r>
            <a:r>
              <a:rPr lang="en-US" sz="3200" spc="5" dirty="0">
                <a:latin typeface="Roboto"/>
                <a:cs typeface="Roboto"/>
              </a:rPr>
              <a:t>It</a:t>
            </a:r>
            <a:r>
              <a:rPr lang="en-US" sz="3200" spc="10" dirty="0">
                <a:latin typeface="Roboto"/>
                <a:cs typeface="Roboto"/>
              </a:rPr>
              <a:t> </a:t>
            </a:r>
            <a:r>
              <a:rPr lang="en-US" sz="3200" spc="-5" dirty="0">
                <a:latin typeface="Roboto"/>
                <a:cs typeface="Roboto"/>
              </a:rPr>
              <a:t>is</a:t>
            </a:r>
            <a:r>
              <a:rPr lang="en-US" sz="3200" dirty="0">
                <a:latin typeface="Roboto"/>
                <a:cs typeface="Roboto"/>
              </a:rPr>
              <a:t> </a:t>
            </a:r>
            <a:r>
              <a:rPr lang="en-US" sz="3200" spc="-5" dirty="0">
                <a:latin typeface="Roboto"/>
                <a:cs typeface="Roboto"/>
              </a:rPr>
              <a:t>used</a:t>
            </a:r>
            <a:r>
              <a:rPr lang="en-US" sz="3200" dirty="0">
                <a:latin typeface="Roboto"/>
                <a:cs typeface="Roboto"/>
              </a:rPr>
              <a:t> </a:t>
            </a:r>
            <a:r>
              <a:rPr lang="en-US" sz="3200" spc="5" dirty="0">
                <a:latin typeface="Roboto"/>
                <a:cs typeface="Roboto"/>
              </a:rPr>
              <a:t>to</a:t>
            </a:r>
            <a:r>
              <a:rPr lang="en-US" sz="3200" spc="10" dirty="0">
                <a:latin typeface="Roboto"/>
                <a:cs typeface="Roboto"/>
              </a:rPr>
              <a:t> </a:t>
            </a:r>
            <a:r>
              <a:rPr lang="en-US" sz="3200" dirty="0">
                <a:latin typeface="Roboto"/>
                <a:cs typeface="Roboto"/>
              </a:rPr>
              <a:t>complement</a:t>
            </a:r>
            <a:r>
              <a:rPr lang="en-US" sz="3200" spc="5" dirty="0">
                <a:latin typeface="Roboto"/>
                <a:cs typeface="Roboto"/>
              </a:rPr>
              <a:t> the</a:t>
            </a:r>
            <a:r>
              <a:rPr lang="en-US" sz="3200" spc="10" dirty="0">
                <a:latin typeface="Roboto"/>
                <a:cs typeface="Roboto"/>
              </a:rPr>
              <a:t> </a:t>
            </a:r>
            <a:r>
              <a:rPr lang="en-US" sz="3200" spc="5" dirty="0">
                <a:latin typeface="Roboto"/>
                <a:cs typeface="Roboto"/>
              </a:rPr>
              <a:t>set</a:t>
            </a:r>
            <a:r>
              <a:rPr lang="en-US" sz="3200" spc="10" dirty="0">
                <a:latin typeface="Roboto"/>
                <a:cs typeface="Roboto"/>
              </a:rPr>
              <a:t> </a:t>
            </a:r>
            <a:r>
              <a:rPr lang="en-US" sz="3200" spc="5" dirty="0">
                <a:latin typeface="Roboto"/>
                <a:cs typeface="Roboto"/>
              </a:rPr>
              <a:t>of </a:t>
            </a:r>
            <a:r>
              <a:rPr lang="en-US" sz="3200" spc="10" dirty="0">
                <a:latin typeface="Roboto"/>
                <a:cs typeface="Roboto"/>
              </a:rPr>
              <a:t> </a:t>
            </a:r>
            <a:r>
              <a:rPr lang="en-US" sz="3200" spc="5" dirty="0">
                <a:latin typeface="Roboto"/>
                <a:cs typeface="Roboto"/>
              </a:rPr>
              <a:t>selected</a:t>
            </a:r>
            <a:r>
              <a:rPr lang="en-US" sz="3200" spc="-5" dirty="0">
                <a:latin typeface="Roboto"/>
                <a:cs typeface="Roboto"/>
              </a:rPr>
              <a:t> bytes, characters </a:t>
            </a:r>
            <a:r>
              <a:rPr lang="en-US" sz="3200" spc="-10" dirty="0">
                <a:latin typeface="Roboto"/>
                <a:cs typeface="Roboto"/>
              </a:rPr>
              <a:t>or</a:t>
            </a:r>
            <a:r>
              <a:rPr lang="en-US" sz="3200" spc="-5" dirty="0">
                <a:latin typeface="Roboto"/>
                <a:cs typeface="Roboto"/>
              </a:rPr>
              <a:t> </a:t>
            </a:r>
            <a:r>
              <a:rPr lang="en-US" sz="3200" dirty="0">
                <a:latin typeface="Roboto"/>
                <a:cs typeface="Roboto"/>
              </a:rPr>
              <a:t>fields</a:t>
            </a:r>
          </a:p>
          <a:p>
            <a:pPr marL="12700" marR="6350" algn="just">
              <a:lnSpc>
                <a:spcPct val="110000"/>
              </a:lnSpc>
              <a:spcBef>
                <a:spcPts val="600"/>
              </a:spcBef>
            </a:pPr>
            <a:r>
              <a:rPr lang="en-US" sz="3200" b="1" spc="-20" dirty="0">
                <a:latin typeface="Roboto"/>
                <a:cs typeface="Roboto"/>
              </a:rPr>
              <a:t>-s,</a:t>
            </a:r>
            <a:r>
              <a:rPr lang="en-US" sz="3200" b="1" spc="295" dirty="0">
                <a:latin typeface="Roboto"/>
                <a:cs typeface="Roboto"/>
              </a:rPr>
              <a:t> </a:t>
            </a:r>
            <a:r>
              <a:rPr lang="en-US" sz="3200" b="1" spc="-15" dirty="0">
                <a:latin typeface="Roboto"/>
                <a:cs typeface="Roboto"/>
              </a:rPr>
              <a:t>--only-delimited: </a:t>
            </a:r>
            <a:r>
              <a:rPr lang="en-US" sz="3200" spc="5" dirty="0">
                <a:latin typeface="Roboto"/>
                <a:cs typeface="Roboto"/>
              </a:rPr>
              <a:t>It </a:t>
            </a:r>
            <a:r>
              <a:rPr lang="en-US" sz="3200" dirty="0">
                <a:latin typeface="Roboto"/>
                <a:cs typeface="Roboto"/>
              </a:rPr>
              <a:t>is </a:t>
            </a:r>
            <a:r>
              <a:rPr lang="en-US" sz="3200" spc="-5" dirty="0">
                <a:latin typeface="Roboto"/>
                <a:cs typeface="Roboto"/>
              </a:rPr>
              <a:t>used </a:t>
            </a:r>
            <a:r>
              <a:rPr lang="en-US" sz="3200" spc="5" dirty="0">
                <a:latin typeface="Roboto"/>
                <a:cs typeface="Roboto"/>
              </a:rPr>
              <a:t>to </a:t>
            </a:r>
            <a:r>
              <a:rPr lang="en-US" sz="3200" dirty="0">
                <a:latin typeface="Roboto"/>
                <a:cs typeface="Roboto"/>
              </a:rPr>
              <a:t>not </a:t>
            </a:r>
            <a:r>
              <a:rPr lang="en-US" sz="3200" spc="-5" dirty="0">
                <a:latin typeface="Roboto"/>
                <a:cs typeface="Roboto"/>
              </a:rPr>
              <a:t>print lines </a:t>
            </a:r>
            <a:r>
              <a:rPr lang="en-US" sz="3200" spc="5" dirty="0">
                <a:latin typeface="Roboto"/>
                <a:cs typeface="Roboto"/>
              </a:rPr>
              <a:t>that </a:t>
            </a:r>
            <a:r>
              <a:rPr lang="en-US" sz="3200" spc="-5" dirty="0">
                <a:latin typeface="Roboto"/>
                <a:cs typeface="Roboto"/>
              </a:rPr>
              <a:t>do </a:t>
            </a:r>
            <a:r>
              <a:rPr lang="en-US" sz="3200" dirty="0">
                <a:latin typeface="Roboto"/>
                <a:cs typeface="Roboto"/>
              </a:rPr>
              <a:t> not</a:t>
            </a:r>
            <a:r>
              <a:rPr lang="en-US" sz="3200" spc="-10" dirty="0">
                <a:latin typeface="Roboto"/>
                <a:cs typeface="Roboto"/>
              </a:rPr>
              <a:t> </a:t>
            </a:r>
            <a:r>
              <a:rPr lang="en-US" sz="3200" dirty="0">
                <a:latin typeface="Roboto"/>
                <a:cs typeface="Roboto"/>
              </a:rPr>
              <a:t>have</a:t>
            </a:r>
            <a:r>
              <a:rPr lang="en-US" sz="3200" spc="-5" dirty="0">
                <a:latin typeface="Roboto"/>
                <a:cs typeface="Roboto"/>
              </a:rPr>
              <a:t> delimiters.</a:t>
            </a:r>
            <a:endParaRPr lang="en-US" sz="3200" dirty="0">
              <a:latin typeface="Roboto"/>
              <a:cs typeface="Roboto"/>
            </a:endParaRPr>
          </a:p>
          <a:p>
            <a:pPr marL="12700">
              <a:lnSpc>
                <a:spcPct val="100000"/>
              </a:lnSpc>
              <a:spcBef>
                <a:spcPts val="770"/>
              </a:spcBef>
            </a:pPr>
            <a:endParaRPr lang="en-US" sz="3200" dirty="0">
              <a:latin typeface="Roboto"/>
              <a:cs typeface="Roboto"/>
            </a:endParaRPr>
          </a:p>
        </p:txBody>
      </p:sp>
    </p:spTree>
    <p:extLst>
      <p:ext uri="{BB962C8B-B14F-4D97-AF65-F5344CB8AC3E}">
        <p14:creationId xmlns:p14="http://schemas.microsoft.com/office/powerpoint/2010/main" val="3278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4662815"/>
          </a:xfrm>
          <a:prstGeom prst="rect">
            <a:avLst/>
          </a:prstGeom>
          <a:noFill/>
        </p:spPr>
        <p:txBody>
          <a:bodyPr wrap="square">
            <a:spAutoFit/>
          </a:bodyPr>
          <a:lstStyle/>
          <a:p>
            <a:pPr marL="12700" marR="5715" algn="just">
              <a:lnSpc>
                <a:spcPct val="110000"/>
              </a:lnSpc>
              <a:spcBef>
                <a:spcPts val="595"/>
              </a:spcBef>
            </a:pPr>
            <a:r>
              <a:rPr lang="en-US" sz="3200" b="1" spc="-10" dirty="0">
                <a:latin typeface="Roboto"/>
                <a:cs typeface="Roboto"/>
              </a:rPr>
              <a:t>--output-delimiter=STRING: </a:t>
            </a:r>
            <a:r>
              <a:rPr lang="en-US" sz="3200" spc="-5" dirty="0">
                <a:latin typeface="Roboto"/>
                <a:cs typeface="Roboto"/>
              </a:rPr>
              <a:t>This</a:t>
            </a:r>
            <a:r>
              <a:rPr lang="en-US" sz="3200" dirty="0">
                <a:latin typeface="Roboto"/>
                <a:cs typeface="Roboto"/>
              </a:rPr>
              <a:t> </a:t>
            </a:r>
            <a:r>
              <a:rPr lang="en-US" sz="3200" spc="-5" dirty="0">
                <a:latin typeface="Roboto"/>
                <a:cs typeface="Roboto"/>
              </a:rPr>
              <a:t>option</a:t>
            </a:r>
            <a:r>
              <a:rPr lang="en-US" sz="3200" dirty="0">
                <a:latin typeface="Roboto"/>
                <a:cs typeface="Roboto"/>
              </a:rPr>
              <a:t> is</a:t>
            </a:r>
            <a:r>
              <a:rPr lang="en-US" sz="3200" spc="5" dirty="0">
                <a:latin typeface="Roboto"/>
                <a:cs typeface="Roboto"/>
              </a:rPr>
              <a:t> </a:t>
            </a:r>
            <a:r>
              <a:rPr lang="en-US" sz="3200" dirty="0">
                <a:latin typeface="Roboto"/>
                <a:cs typeface="Roboto"/>
              </a:rPr>
              <a:t>specified</a:t>
            </a:r>
            <a:r>
              <a:rPr lang="en-US" sz="3200" spc="335" dirty="0">
                <a:latin typeface="Roboto"/>
                <a:cs typeface="Roboto"/>
              </a:rPr>
              <a:t> </a:t>
            </a:r>
            <a:r>
              <a:rPr lang="en-US" sz="3200" dirty="0">
                <a:latin typeface="Roboto"/>
                <a:cs typeface="Roboto"/>
              </a:rPr>
              <a:t>to </a:t>
            </a:r>
            <a:r>
              <a:rPr lang="en-US" sz="3200" spc="5" dirty="0">
                <a:latin typeface="Roboto"/>
                <a:cs typeface="Roboto"/>
              </a:rPr>
              <a:t> </a:t>
            </a:r>
            <a:r>
              <a:rPr lang="en-US" sz="3200" spc="-5" dirty="0">
                <a:latin typeface="Roboto"/>
                <a:cs typeface="Roboto"/>
              </a:rPr>
              <a:t>use</a:t>
            </a:r>
            <a:r>
              <a:rPr lang="en-US" sz="3200" spc="220" dirty="0">
                <a:latin typeface="Roboto"/>
                <a:cs typeface="Roboto"/>
              </a:rPr>
              <a:t> </a:t>
            </a:r>
            <a:r>
              <a:rPr lang="en-US" sz="3200" dirty="0">
                <a:latin typeface="Roboto"/>
                <a:cs typeface="Roboto"/>
              </a:rPr>
              <a:t>a</a:t>
            </a:r>
            <a:r>
              <a:rPr lang="en-US" sz="3200" spc="220" dirty="0">
                <a:latin typeface="Roboto"/>
                <a:cs typeface="Roboto"/>
              </a:rPr>
              <a:t> </a:t>
            </a:r>
            <a:r>
              <a:rPr lang="en-US" sz="3200" spc="5" dirty="0">
                <a:latin typeface="Roboto"/>
                <a:cs typeface="Roboto"/>
              </a:rPr>
              <a:t>STRING</a:t>
            </a:r>
            <a:r>
              <a:rPr lang="en-US" sz="3200" spc="220" dirty="0">
                <a:latin typeface="Roboto"/>
                <a:cs typeface="Roboto"/>
              </a:rPr>
              <a:t> </a:t>
            </a:r>
            <a:r>
              <a:rPr lang="en-US" sz="3200" dirty="0">
                <a:latin typeface="Roboto"/>
                <a:cs typeface="Roboto"/>
              </a:rPr>
              <a:t>as</a:t>
            </a:r>
            <a:r>
              <a:rPr lang="en-US" sz="3200" spc="220" dirty="0">
                <a:latin typeface="Roboto"/>
                <a:cs typeface="Roboto"/>
              </a:rPr>
              <a:t> </a:t>
            </a:r>
            <a:r>
              <a:rPr lang="en-US" sz="3200" dirty="0">
                <a:latin typeface="Roboto"/>
                <a:cs typeface="Roboto"/>
              </a:rPr>
              <a:t>an</a:t>
            </a:r>
            <a:r>
              <a:rPr lang="en-US" sz="3200" spc="225" dirty="0">
                <a:latin typeface="Roboto"/>
                <a:cs typeface="Roboto"/>
              </a:rPr>
              <a:t> </a:t>
            </a:r>
            <a:r>
              <a:rPr lang="en-US" sz="3200" dirty="0">
                <a:latin typeface="Roboto"/>
                <a:cs typeface="Roboto"/>
              </a:rPr>
              <a:t>output</a:t>
            </a:r>
            <a:r>
              <a:rPr lang="en-US" sz="3200" spc="215" dirty="0">
                <a:latin typeface="Roboto"/>
                <a:cs typeface="Roboto"/>
              </a:rPr>
              <a:t> </a:t>
            </a:r>
            <a:r>
              <a:rPr lang="en-US" sz="3200" spc="-5" dirty="0">
                <a:latin typeface="Roboto"/>
                <a:cs typeface="Roboto"/>
              </a:rPr>
              <a:t>delimiter;</a:t>
            </a:r>
            <a:r>
              <a:rPr lang="en-US" sz="3200" spc="220" dirty="0">
                <a:latin typeface="Roboto"/>
                <a:cs typeface="Roboto"/>
              </a:rPr>
              <a:t> </a:t>
            </a:r>
            <a:r>
              <a:rPr lang="en-US" sz="3200" spc="-5" dirty="0">
                <a:latin typeface="Roboto"/>
                <a:cs typeface="Roboto"/>
              </a:rPr>
              <a:t>The</a:t>
            </a:r>
            <a:r>
              <a:rPr lang="en-US" sz="3200" spc="220" dirty="0">
                <a:latin typeface="Roboto"/>
                <a:cs typeface="Roboto"/>
              </a:rPr>
              <a:t> </a:t>
            </a:r>
            <a:r>
              <a:rPr lang="en-US" sz="3200" dirty="0">
                <a:latin typeface="Roboto"/>
                <a:cs typeface="Roboto"/>
              </a:rPr>
              <a:t>default</a:t>
            </a:r>
            <a:r>
              <a:rPr lang="en-US" sz="3200" spc="220" dirty="0">
                <a:latin typeface="Roboto"/>
                <a:cs typeface="Roboto"/>
              </a:rPr>
              <a:t> </a:t>
            </a:r>
            <a:r>
              <a:rPr lang="en-US" sz="3200" dirty="0">
                <a:latin typeface="Roboto"/>
                <a:cs typeface="Roboto"/>
              </a:rPr>
              <a:t>is</a:t>
            </a:r>
            <a:r>
              <a:rPr lang="en-US" sz="3200" spc="225" dirty="0">
                <a:latin typeface="Roboto"/>
                <a:cs typeface="Roboto"/>
              </a:rPr>
              <a:t> </a:t>
            </a:r>
            <a:r>
              <a:rPr lang="en-US" sz="3200" spc="5" dirty="0">
                <a:latin typeface="Roboto"/>
                <a:cs typeface="Roboto"/>
              </a:rPr>
              <a:t>to </a:t>
            </a:r>
            <a:r>
              <a:rPr lang="en-US" sz="3200" spc="-325" dirty="0">
                <a:latin typeface="Roboto"/>
                <a:cs typeface="Roboto"/>
              </a:rPr>
              <a:t> </a:t>
            </a:r>
            <a:r>
              <a:rPr lang="en-US" sz="3200" spc="-5" dirty="0">
                <a:latin typeface="Roboto"/>
                <a:cs typeface="Roboto"/>
              </a:rPr>
              <a:t>use</a:t>
            </a:r>
            <a:r>
              <a:rPr lang="en-US" sz="3200" spc="-10" dirty="0">
                <a:latin typeface="Roboto"/>
                <a:cs typeface="Roboto"/>
              </a:rPr>
              <a:t> "input</a:t>
            </a:r>
            <a:r>
              <a:rPr lang="en-US" sz="3200" spc="-5" dirty="0">
                <a:latin typeface="Roboto"/>
                <a:cs typeface="Roboto"/>
              </a:rPr>
              <a:t> </a:t>
            </a:r>
            <a:r>
              <a:rPr lang="en-US" sz="3200" spc="-10" dirty="0">
                <a:latin typeface="Roboto"/>
                <a:cs typeface="Roboto"/>
              </a:rPr>
              <a:t>delimiter".</a:t>
            </a:r>
            <a:endParaRPr lang="en-US" sz="3200" dirty="0">
              <a:latin typeface="Roboto"/>
              <a:cs typeface="Roboto"/>
            </a:endParaRPr>
          </a:p>
          <a:p>
            <a:pPr marL="12700" marR="6350" algn="just">
              <a:lnSpc>
                <a:spcPct val="109800"/>
              </a:lnSpc>
              <a:spcBef>
                <a:spcPts val="605"/>
              </a:spcBef>
            </a:pPr>
            <a:r>
              <a:rPr lang="en-US" sz="3200" b="1" spc="-20" dirty="0">
                <a:latin typeface="Roboto"/>
                <a:cs typeface="Roboto"/>
              </a:rPr>
              <a:t>-z,</a:t>
            </a:r>
            <a:r>
              <a:rPr lang="en-US" sz="3200" b="1" spc="295" dirty="0">
                <a:latin typeface="Roboto"/>
                <a:cs typeface="Roboto"/>
              </a:rPr>
              <a:t> </a:t>
            </a:r>
            <a:r>
              <a:rPr lang="en-US" sz="3200" b="1" spc="-15" dirty="0">
                <a:latin typeface="Roboto"/>
                <a:cs typeface="Roboto"/>
              </a:rPr>
              <a:t>--zero-terminated: </a:t>
            </a:r>
            <a:r>
              <a:rPr lang="en-US" sz="3200" spc="5" dirty="0">
                <a:latin typeface="Roboto"/>
                <a:cs typeface="Roboto"/>
              </a:rPr>
              <a:t>It </a:t>
            </a:r>
            <a:r>
              <a:rPr lang="en-US" sz="3200" spc="-5" dirty="0">
                <a:latin typeface="Roboto"/>
                <a:cs typeface="Roboto"/>
              </a:rPr>
              <a:t>is used </a:t>
            </a:r>
            <a:r>
              <a:rPr lang="en-US" sz="3200" spc="5" dirty="0">
                <a:latin typeface="Roboto"/>
                <a:cs typeface="Roboto"/>
              </a:rPr>
              <a:t>if </a:t>
            </a:r>
            <a:r>
              <a:rPr lang="en-US" sz="3200" dirty="0">
                <a:latin typeface="Roboto"/>
                <a:cs typeface="Roboto"/>
              </a:rPr>
              <a:t>line </a:t>
            </a:r>
            <a:r>
              <a:rPr lang="en-US" sz="3200" spc="-5" dirty="0">
                <a:latin typeface="Roboto"/>
                <a:cs typeface="Roboto"/>
              </a:rPr>
              <a:t>delimiter </a:t>
            </a:r>
            <a:r>
              <a:rPr lang="en-US" sz="3200" dirty="0">
                <a:latin typeface="Roboto"/>
                <a:cs typeface="Roboto"/>
              </a:rPr>
              <a:t>is </a:t>
            </a:r>
            <a:r>
              <a:rPr lang="en-US" sz="3200" spc="-10" dirty="0">
                <a:latin typeface="Roboto"/>
                <a:cs typeface="Roboto"/>
              </a:rPr>
              <a:t>NUL, </a:t>
            </a:r>
            <a:r>
              <a:rPr lang="en-US" sz="3200" spc="-5" dirty="0">
                <a:latin typeface="Roboto"/>
                <a:cs typeface="Roboto"/>
              </a:rPr>
              <a:t> </a:t>
            </a:r>
            <a:r>
              <a:rPr lang="en-US" sz="3200" dirty="0">
                <a:latin typeface="Roboto"/>
                <a:cs typeface="Roboto"/>
              </a:rPr>
              <a:t>not</a:t>
            </a:r>
            <a:r>
              <a:rPr lang="en-US" sz="3200" spc="-10" dirty="0">
                <a:latin typeface="Roboto"/>
                <a:cs typeface="Roboto"/>
              </a:rPr>
              <a:t> </a:t>
            </a:r>
            <a:r>
              <a:rPr lang="en-US" sz="3200" spc="-5" dirty="0">
                <a:latin typeface="Roboto"/>
                <a:cs typeface="Roboto"/>
              </a:rPr>
              <a:t>newline.</a:t>
            </a:r>
            <a:endParaRPr lang="en-US" sz="3200" dirty="0">
              <a:latin typeface="Roboto"/>
              <a:cs typeface="Roboto"/>
            </a:endParaRPr>
          </a:p>
          <a:p>
            <a:pPr marL="12700" algn="just">
              <a:lnSpc>
                <a:spcPct val="100000"/>
              </a:lnSpc>
              <a:spcBef>
                <a:spcPts val="760"/>
              </a:spcBef>
            </a:pPr>
            <a:r>
              <a:rPr lang="en-US" sz="3200" b="1" spc="-20" dirty="0">
                <a:latin typeface="Roboto"/>
                <a:cs typeface="Roboto"/>
              </a:rPr>
              <a:t>--help:</a:t>
            </a:r>
            <a:r>
              <a:rPr lang="en-US" sz="3200" b="1" spc="-5" dirty="0">
                <a:latin typeface="Roboto"/>
                <a:cs typeface="Roboto"/>
              </a:rPr>
              <a:t> </a:t>
            </a:r>
            <a:r>
              <a:rPr lang="en-US" sz="3200" spc="5" dirty="0">
                <a:latin typeface="Roboto"/>
                <a:cs typeface="Roboto"/>
              </a:rPr>
              <a:t>It</a:t>
            </a:r>
            <a:r>
              <a:rPr lang="en-US" sz="3200" spc="-5" dirty="0">
                <a:latin typeface="Roboto"/>
                <a:cs typeface="Roboto"/>
              </a:rPr>
              <a:t> </a:t>
            </a:r>
            <a:r>
              <a:rPr lang="en-US" sz="3200" dirty="0">
                <a:latin typeface="Roboto"/>
                <a:cs typeface="Roboto"/>
              </a:rPr>
              <a:t>is </a:t>
            </a:r>
            <a:r>
              <a:rPr lang="en-US" sz="3200" spc="-5" dirty="0">
                <a:latin typeface="Roboto"/>
                <a:cs typeface="Roboto"/>
              </a:rPr>
              <a:t>used </a:t>
            </a:r>
            <a:r>
              <a:rPr lang="en-US" sz="3200" spc="5" dirty="0">
                <a:latin typeface="Roboto"/>
                <a:cs typeface="Roboto"/>
              </a:rPr>
              <a:t>to</a:t>
            </a:r>
            <a:r>
              <a:rPr lang="en-US" sz="3200" spc="-15" dirty="0">
                <a:latin typeface="Roboto"/>
                <a:cs typeface="Roboto"/>
              </a:rPr>
              <a:t> </a:t>
            </a:r>
            <a:r>
              <a:rPr lang="en-US" sz="3200" spc="-5" dirty="0">
                <a:latin typeface="Roboto"/>
                <a:cs typeface="Roboto"/>
              </a:rPr>
              <a:t>display </a:t>
            </a:r>
            <a:r>
              <a:rPr lang="en-US" sz="3200" dirty="0">
                <a:latin typeface="Roboto"/>
                <a:cs typeface="Roboto"/>
              </a:rPr>
              <a:t>the</a:t>
            </a:r>
            <a:r>
              <a:rPr lang="en-US" sz="3200" spc="-5" dirty="0">
                <a:latin typeface="Roboto"/>
                <a:cs typeface="Roboto"/>
              </a:rPr>
              <a:t> help manual.</a:t>
            </a:r>
            <a:endParaRPr lang="en-US" sz="3200" dirty="0">
              <a:latin typeface="Roboto"/>
              <a:cs typeface="Roboto"/>
            </a:endParaRPr>
          </a:p>
          <a:p>
            <a:pPr marL="12700" algn="just">
              <a:lnSpc>
                <a:spcPct val="100000"/>
              </a:lnSpc>
              <a:spcBef>
                <a:spcPts val="760"/>
              </a:spcBef>
            </a:pPr>
            <a:r>
              <a:rPr lang="en-US" sz="3200" b="1" spc="-15" dirty="0">
                <a:latin typeface="Roboto"/>
                <a:cs typeface="Roboto"/>
              </a:rPr>
              <a:t>--version:</a:t>
            </a:r>
            <a:r>
              <a:rPr lang="en-US" sz="3200" b="1" dirty="0">
                <a:latin typeface="Roboto"/>
                <a:cs typeface="Roboto"/>
              </a:rPr>
              <a:t> </a:t>
            </a:r>
            <a:r>
              <a:rPr lang="en-US" sz="3200" spc="5" dirty="0">
                <a:latin typeface="Roboto"/>
                <a:cs typeface="Roboto"/>
              </a:rPr>
              <a:t>It </a:t>
            </a:r>
            <a:r>
              <a:rPr lang="en-US" sz="3200" dirty="0">
                <a:latin typeface="Roboto"/>
                <a:cs typeface="Roboto"/>
              </a:rPr>
              <a:t>is </a:t>
            </a:r>
            <a:r>
              <a:rPr lang="en-US" sz="3200" spc="-5" dirty="0">
                <a:latin typeface="Roboto"/>
                <a:cs typeface="Roboto"/>
              </a:rPr>
              <a:t>used</a:t>
            </a:r>
            <a:r>
              <a:rPr lang="en-US" sz="3200" dirty="0">
                <a:latin typeface="Roboto"/>
                <a:cs typeface="Roboto"/>
              </a:rPr>
              <a:t> </a:t>
            </a:r>
            <a:r>
              <a:rPr lang="en-US" sz="3200" spc="5" dirty="0">
                <a:latin typeface="Roboto"/>
                <a:cs typeface="Roboto"/>
              </a:rPr>
              <a:t>to </a:t>
            </a:r>
            <a:r>
              <a:rPr lang="en-US" sz="3200" spc="-5" dirty="0">
                <a:latin typeface="Roboto"/>
                <a:cs typeface="Roboto"/>
              </a:rPr>
              <a:t>display</a:t>
            </a:r>
            <a:r>
              <a:rPr lang="en-US" sz="3200" spc="5" dirty="0">
                <a:latin typeface="Roboto"/>
                <a:cs typeface="Roboto"/>
              </a:rPr>
              <a:t> the </a:t>
            </a:r>
            <a:r>
              <a:rPr lang="en-US" sz="3200" spc="-5" dirty="0">
                <a:latin typeface="Roboto"/>
                <a:cs typeface="Roboto"/>
              </a:rPr>
              <a:t>version</a:t>
            </a:r>
            <a:r>
              <a:rPr lang="en-US" sz="3200" dirty="0">
                <a:latin typeface="Roboto"/>
                <a:cs typeface="Roboto"/>
              </a:rPr>
              <a:t> </a:t>
            </a:r>
            <a:r>
              <a:rPr lang="en-US" sz="3200" spc="-5" dirty="0">
                <a:latin typeface="Roboto"/>
                <a:cs typeface="Roboto"/>
              </a:rPr>
              <a:t>information.</a:t>
            </a:r>
            <a:endParaRPr lang="en-US" sz="3200" dirty="0">
              <a:latin typeface="Roboto"/>
              <a:cs typeface="Roboto"/>
            </a:endParaRPr>
          </a:p>
          <a:p>
            <a:pPr marL="12700">
              <a:lnSpc>
                <a:spcPct val="100000"/>
              </a:lnSpc>
              <a:spcBef>
                <a:spcPts val="770"/>
              </a:spcBef>
            </a:pPr>
            <a:endParaRPr lang="en-US" sz="3200" dirty="0">
              <a:latin typeface="Roboto"/>
              <a:cs typeface="Roboto"/>
            </a:endParaRPr>
          </a:p>
        </p:txBody>
      </p:sp>
    </p:spTree>
    <p:extLst>
      <p:ext uri="{BB962C8B-B14F-4D97-AF65-F5344CB8AC3E}">
        <p14:creationId xmlns:p14="http://schemas.microsoft.com/office/powerpoint/2010/main" val="1893931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4750018"/>
          </a:xfrm>
          <a:prstGeom prst="rect">
            <a:avLst/>
          </a:prstGeom>
          <a:noFill/>
        </p:spPr>
        <p:txBody>
          <a:bodyPr wrap="square">
            <a:spAutoFit/>
          </a:bodyPr>
          <a:lstStyle/>
          <a:p>
            <a:pPr marL="12700">
              <a:lnSpc>
                <a:spcPct val="100000"/>
              </a:lnSpc>
              <a:spcBef>
                <a:spcPts val="860"/>
              </a:spcBef>
            </a:pPr>
            <a:r>
              <a:rPr lang="en-US" sz="3200" b="1" spc="-5" dirty="0">
                <a:solidFill>
                  <a:srgbClr val="C45811"/>
                </a:solidFill>
                <a:latin typeface="Roboto"/>
                <a:cs typeface="Roboto"/>
              </a:rPr>
              <a:t>Examples</a:t>
            </a:r>
            <a:r>
              <a:rPr lang="en-US" sz="3200" b="1" spc="-15" dirty="0">
                <a:solidFill>
                  <a:srgbClr val="C45811"/>
                </a:solidFill>
                <a:latin typeface="Roboto"/>
                <a:cs typeface="Roboto"/>
              </a:rPr>
              <a:t> </a:t>
            </a:r>
            <a:r>
              <a:rPr lang="en-US" sz="3200" b="1" dirty="0">
                <a:solidFill>
                  <a:srgbClr val="C45811"/>
                </a:solidFill>
                <a:latin typeface="Roboto"/>
                <a:cs typeface="Roboto"/>
              </a:rPr>
              <a:t>of</a:t>
            </a:r>
            <a:r>
              <a:rPr lang="en-US" sz="3200" b="1" spc="-10" dirty="0">
                <a:solidFill>
                  <a:srgbClr val="C45811"/>
                </a:solidFill>
                <a:latin typeface="Roboto"/>
                <a:cs typeface="Roboto"/>
              </a:rPr>
              <a:t> </a:t>
            </a:r>
            <a:r>
              <a:rPr lang="en-US" sz="3200" b="1" dirty="0">
                <a:solidFill>
                  <a:srgbClr val="C45811"/>
                </a:solidFill>
                <a:latin typeface="Roboto"/>
                <a:cs typeface="Roboto"/>
              </a:rPr>
              <a:t>the</a:t>
            </a:r>
            <a:r>
              <a:rPr lang="en-US" sz="3200" b="1" spc="-10" dirty="0">
                <a:solidFill>
                  <a:srgbClr val="C45811"/>
                </a:solidFill>
                <a:latin typeface="Roboto"/>
                <a:cs typeface="Roboto"/>
              </a:rPr>
              <a:t> </a:t>
            </a:r>
            <a:r>
              <a:rPr lang="en-US" sz="3200" b="1" dirty="0">
                <a:solidFill>
                  <a:srgbClr val="C45811"/>
                </a:solidFill>
                <a:latin typeface="Roboto"/>
                <a:cs typeface="Roboto"/>
              </a:rPr>
              <a:t>cut</a:t>
            </a:r>
            <a:r>
              <a:rPr lang="en-US" sz="3200" b="1" spc="-5" dirty="0">
                <a:solidFill>
                  <a:srgbClr val="C45811"/>
                </a:solidFill>
                <a:latin typeface="Roboto"/>
                <a:cs typeface="Roboto"/>
              </a:rPr>
              <a:t> command</a:t>
            </a:r>
            <a:endParaRPr lang="en-US" sz="3200" dirty="0">
              <a:latin typeface="Roboto"/>
              <a:cs typeface="Roboto"/>
            </a:endParaRPr>
          </a:p>
          <a:p>
            <a:pPr marL="12700">
              <a:lnSpc>
                <a:spcPct val="100000"/>
              </a:lnSpc>
              <a:spcBef>
                <a:spcPts val="765"/>
              </a:spcBef>
            </a:pPr>
            <a:r>
              <a:rPr lang="en-US" sz="3200" spc="-15" dirty="0">
                <a:latin typeface="Roboto"/>
                <a:cs typeface="Roboto"/>
              </a:rPr>
              <a:t>Let's</a:t>
            </a:r>
            <a:r>
              <a:rPr lang="en-US" sz="3200" spc="-5" dirty="0">
                <a:latin typeface="Roboto"/>
                <a:cs typeface="Roboto"/>
              </a:rPr>
              <a:t> </a:t>
            </a:r>
            <a:r>
              <a:rPr lang="en-US" sz="3200" dirty="0">
                <a:latin typeface="Roboto"/>
                <a:cs typeface="Roboto"/>
              </a:rPr>
              <a:t>see</a:t>
            </a:r>
            <a:r>
              <a:rPr lang="en-US" sz="3200" spc="-5" dirty="0">
                <a:latin typeface="Roboto"/>
                <a:cs typeface="Roboto"/>
              </a:rPr>
              <a:t> </a:t>
            </a:r>
            <a:r>
              <a:rPr lang="en-US" sz="3200" dirty="0">
                <a:latin typeface="Roboto"/>
                <a:cs typeface="Roboto"/>
              </a:rPr>
              <a:t>the</a:t>
            </a:r>
            <a:r>
              <a:rPr lang="en-US" sz="3200" spc="-10" dirty="0">
                <a:latin typeface="Roboto"/>
                <a:cs typeface="Roboto"/>
              </a:rPr>
              <a:t> </a:t>
            </a:r>
            <a:r>
              <a:rPr lang="en-US" sz="3200" dirty="0">
                <a:latin typeface="Roboto"/>
                <a:cs typeface="Roboto"/>
              </a:rPr>
              <a:t>following</a:t>
            </a:r>
            <a:r>
              <a:rPr lang="en-US" sz="3200" spc="-10" dirty="0">
                <a:latin typeface="Roboto"/>
                <a:cs typeface="Roboto"/>
              </a:rPr>
              <a:t> </a:t>
            </a:r>
            <a:r>
              <a:rPr lang="en-US" sz="3200" dirty="0">
                <a:latin typeface="Roboto"/>
                <a:cs typeface="Roboto"/>
              </a:rPr>
              <a:t>examples</a:t>
            </a:r>
            <a:r>
              <a:rPr lang="en-US" sz="3200" spc="-5" dirty="0">
                <a:latin typeface="Roboto"/>
                <a:cs typeface="Roboto"/>
              </a:rPr>
              <a:t> </a:t>
            </a:r>
            <a:r>
              <a:rPr lang="en-US" sz="3200" spc="5" dirty="0">
                <a:latin typeface="Roboto"/>
                <a:cs typeface="Roboto"/>
              </a:rPr>
              <a:t>of</a:t>
            </a:r>
            <a:r>
              <a:rPr lang="en-US" sz="3200" spc="-5" dirty="0">
                <a:latin typeface="Roboto"/>
                <a:cs typeface="Roboto"/>
              </a:rPr>
              <a:t> </a:t>
            </a:r>
            <a:r>
              <a:rPr lang="en-US" sz="3200" spc="5" dirty="0">
                <a:latin typeface="Roboto"/>
                <a:cs typeface="Roboto"/>
              </a:rPr>
              <a:t>the</a:t>
            </a:r>
            <a:r>
              <a:rPr lang="en-US" sz="3200" spc="-10" dirty="0">
                <a:latin typeface="Roboto"/>
                <a:cs typeface="Roboto"/>
              </a:rPr>
              <a:t> </a:t>
            </a:r>
            <a:r>
              <a:rPr lang="en-US" sz="3200" spc="5" dirty="0">
                <a:latin typeface="Roboto"/>
                <a:cs typeface="Roboto"/>
              </a:rPr>
              <a:t>cut</a:t>
            </a:r>
            <a:r>
              <a:rPr lang="en-US" sz="3200" spc="-5" dirty="0">
                <a:latin typeface="Roboto"/>
                <a:cs typeface="Roboto"/>
              </a:rPr>
              <a:t> </a:t>
            </a:r>
            <a:r>
              <a:rPr lang="en-US" sz="3200" dirty="0">
                <a:latin typeface="Roboto"/>
                <a:cs typeface="Roboto"/>
              </a:rPr>
              <a:t>command:</a:t>
            </a:r>
          </a:p>
          <a:p>
            <a:pPr marL="697865" indent="-457200">
              <a:lnSpc>
                <a:spcPct val="100000"/>
              </a:lnSpc>
              <a:spcBef>
                <a:spcPts val="755"/>
              </a:spcBef>
              <a:buSzPct val="74074"/>
              <a:buFont typeface="Arial" panose="020B0604020202020204" pitchFamily="34" charset="0"/>
              <a:buChar char="•"/>
              <a:tabLst>
                <a:tab pos="469900" algn="l"/>
                <a:tab pos="470534" algn="l"/>
              </a:tabLst>
            </a:pPr>
            <a:r>
              <a:rPr lang="en-US" sz="3200" u="sng"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Cut</a:t>
            </a:r>
            <a:r>
              <a:rPr lang="en-US" sz="3200" u="sng" spc="-15"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 </a:t>
            </a:r>
            <a:r>
              <a:rPr lang="en-US" sz="3200" u="sng" spc="-5"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by</a:t>
            </a:r>
            <a:r>
              <a:rPr lang="en-US" sz="3200" u="sng" spc="-10"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 </a:t>
            </a:r>
            <a:r>
              <a:rPr lang="en-US" sz="3200" u="sng" spc="-5"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using</a:t>
            </a:r>
            <a:r>
              <a:rPr lang="en-US" sz="3200" u="sng" spc="-10"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 </a:t>
            </a:r>
            <a:r>
              <a:rPr lang="en-US" sz="3200" u="sng"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Hyphen</a:t>
            </a:r>
            <a:r>
              <a:rPr lang="en-US" sz="3200" u="sng" spc="-10"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 </a:t>
            </a:r>
            <a:r>
              <a:rPr lang="en-US" sz="3200" u="sng"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as</a:t>
            </a:r>
            <a:r>
              <a:rPr lang="en-US" sz="3200" u="sng" spc="-5"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 </a:t>
            </a:r>
            <a:r>
              <a:rPr lang="en-US" sz="3200" u="sng"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a</a:t>
            </a:r>
            <a:r>
              <a:rPr lang="en-US" sz="3200" u="sng" spc="-5" dirty="0">
                <a:uFill>
                  <a:solidFill>
                    <a:srgbClr val="000000"/>
                  </a:solidFill>
                </a:uFill>
                <a:latin typeface="Roboto"/>
                <a:cs typeface="Roboto"/>
                <a:hlinkClick r:id="rId2">
                  <a:extLst>
                    <a:ext uri="{A12FA001-AC4F-418D-AE19-62706E023703}">
                      <ahyp:hlinkClr xmlns:ahyp="http://schemas.microsoft.com/office/drawing/2018/hyperlinkcolor" val="tx"/>
                    </a:ext>
                  </a:extLst>
                </a:hlinkClick>
              </a:rPr>
              <a:t> delimiter</a:t>
            </a:r>
            <a:endParaRPr lang="en-US" sz="3200" u="sng" dirty="0">
              <a:latin typeface="Roboto"/>
              <a:cs typeface="Roboto"/>
            </a:endParaRPr>
          </a:p>
          <a:p>
            <a:pPr marL="697865" indent="-457200">
              <a:lnSpc>
                <a:spcPct val="100000"/>
              </a:lnSpc>
              <a:spcBef>
                <a:spcPts val="760"/>
              </a:spcBef>
              <a:buSzPct val="74074"/>
              <a:buFont typeface="Arial" panose="020B0604020202020204" pitchFamily="34" charset="0"/>
              <a:buChar char="•"/>
              <a:tabLst>
                <a:tab pos="469900" algn="l"/>
                <a:tab pos="470534" algn="l"/>
              </a:tabLst>
            </a:pPr>
            <a:r>
              <a:rPr lang="en-US" sz="3200" u="sng"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Cut</a:t>
            </a:r>
            <a:r>
              <a:rPr lang="en-US" sz="3200" u="sng" spc="-15"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 </a:t>
            </a:r>
            <a:r>
              <a:rPr lang="en-US" sz="3200" u="sng" spc="-5"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by</a:t>
            </a:r>
            <a:r>
              <a:rPr lang="en-US" sz="3200" u="sng" spc="-10"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 </a:t>
            </a:r>
            <a:r>
              <a:rPr lang="en-US" sz="3200" u="sng" spc="-5"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using</a:t>
            </a:r>
            <a:r>
              <a:rPr lang="en-US" sz="3200" u="sng" spc="-10"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 </a:t>
            </a:r>
            <a:r>
              <a:rPr lang="en-US" sz="3200" u="sng" spc="5"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Space</a:t>
            </a:r>
            <a:r>
              <a:rPr lang="en-US" sz="3200" u="sng" spc="-5"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 </a:t>
            </a:r>
            <a:r>
              <a:rPr lang="en-US" sz="3200" u="sng"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as</a:t>
            </a:r>
            <a:r>
              <a:rPr lang="en-US" sz="3200" u="sng" spc="-5"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 </a:t>
            </a:r>
            <a:r>
              <a:rPr lang="en-US" sz="3200" u="sng"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a</a:t>
            </a:r>
            <a:r>
              <a:rPr lang="en-US" sz="3200" u="sng" spc="-10"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 </a:t>
            </a:r>
            <a:r>
              <a:rPr lang="en-US" sz="3200" u="sng" spc="-5" dirty="0">
                <a:uFill>
                  <a:solidFill>
                    <a:srgbClr val="000000"/>
                  </a:solidFill>
                </a:uFill>
                <a:latin typeface="Roboto"/>
                <a:cs typeface="Roboto"/>
                <a:hlinkClick r:id="rId3">
                  <a:extLst>
                    <a:ext uri="{A12FA001-AC4F-418D-AE19-62706E023703}">
                      <ahyp:hlinkClr xmlns:ahyp="http://schemas.microsoft.com/office/drawing/2018/hyperlinkcolor" val="tx"/>
                    </a:ext>
                  </a:extLst>
                </a:hlinkClick>
              </a:rPr>
              <a:t>delimiter</a:t>
            </a:r>
            <a:endParaRPr lang="en-US" sz="3200" u="sng" dirty="0">
              <a:latin typeface="Roboto"/>
              <a:cs typeface="Roboto"/>
            </a:endParaRPr>
          </a:p>
          <a:p>
            <a:pPr marL="697865" indent="-457200">
              <a:lnSpc>
                <a:spcPct val="100000"/>
              </a:lnSpc>
              <a:spcBef>
                <a:spcPts val="765"/>
              </a:spcBef>
              <a:buSzPct val="74074"/>
              <a:buFont typeface="Arial" panose="020B0604020202020204" pitchFamily="34" charset="0"/>
              <a:buChar char="•"/>
              <a:tabLst>
                <a:tab pos="469900" algn="l"/>
                <a:tab pos="470534" algn="l"/>
              </a:tabLst>
            </a:pPr>
            <a:r>
              <a:rPr lang="en-US" sz="3200" u="sng" dirty="0">
                <a:uFill>
                  <a:solidFill>
                    <a:srgbClr val="000000"/>
                  </a:solidFill>
                </a:uFill>
                <a:latin typeface="Roboto"/>
                <a:cs typeface="Roboto"/>
                <a:hlinkClick r:id="rId4">
                  <a:extLst>
                    <a:ext uri="{A12FA001-AC4F-418D-AE19-62706E023703}">
                      <ahyp:hlinkClr xmlns:ahyp="http://schemas.microsoft.com/office/drawing/2018/hyperlinkcolor" val="tx"/>
                    </a:ext>
                  </a:extLst>
                </a:hlinkClick>
              </a:rPr>
              <a:t>Cut</a:t>
            </a:r>
            <a:r>
              <a:rPr lang="en-US" sz="3200" u="sng" spc="-25" dirty="0">
                <a:uFill>
                  <a:solidFill>
                    <a:srgbClr val="000000"/>
                  </a:solidFill>
                </a:uFill>
                <a:latin typeface="Roboto"/>
                <a:cs typeface="Roboto"/>
                <a:hlinkClick r:id="rId4">
                  <a:extLst>
                    <a:ext uri="{A12FA001-AC4F-418D-AE19-62706E023703}">
                      <ahyp:hlinkClr xmlns:ahyp="http://schemas.microsoft.com/office/drawing/2018/hyperlinkcolor" val="tx"/>
                    </a:ext>
                  </a:extLst>
                </a:hlinkClick>
              </a:rPr>
              <a:t> </a:t>
            </a:r>
            <a:r>
              <a:rPr lang="en-US" sz="3200" u="sng" spc="-5" dirty="0">
                <a:uFill>
                  <a:solidFill>
                    <a:srgbClr val="000000"/>
                  </a:solidFill>
                </a:uFill>
                <a:latin typeface="Roboto"/>
                <a:cs typeface="Roboto"/>
                <a:hlinkClick r:id="rId4">
                  <a:extLst>
                    <a:ext uri="{A12FA001-AC4F-418D-AE19-62706E023703}">
                      <ahyp:hlinkClr xmlns:ahyp="http://schemas.microsoft.com/office/drawing/2018/hyperlinkcolor" val="tx"/>
                    </a:ext>
                  </a:extLst>
                </a:hlinkClick>
              </a:rPr>
              <a:t>by</a:t>
            </a:r>
            <a:r>
              <a:rPr lang="en-US" sz="3200" u="sng" spc="-25" dirty="0">
                <a:uFill>
                  <a:solidFill>
                    <a:srgbClr val="000000"/>
                  </a:solidFill>
                </a:uFill>
                <a:latin typeface="Roboto"/>
                <a:cs typeface="Roboto"/>
                <a:hlinkClick r:id="rId4">
                  <a:extLst>
                    <a:ext uri="{A12FA001-AC4F-418D-AE19-62706E023703}">
                      <ahyp:hlinkClr xmlns:ahyp="http://schemas.microsoft.com/office/drawing/2018/hyperlinkcolor" val="tx"/>
                    </a:ext>
                  </a:extLst>
                </a:hlinkClick>
              </a:rPr>
              <a:t> </a:t>
            </a:r>
            <a:r>
              <a:rPr lang="en-US" sz="3200" u="sng" dirty="0">
                <a:uFill>
                  <a:solidFill>
                    <a:srgbClr val="000000"/>
                  </a:solidFill>
                </a:uFill>
                <a:latin typeface="Roboto"/>
                <a:cs typeface="Roboto"/>
                <a:hlinkClick r:id="rId4">
                  <a:extLst>
                    <a:ext uri="{A12FA001-AC4F-418D-AE19-62706E023703}">
                      <ahyp:hlinkClr xmlns:ahyp="http://schemas.microsoft.com/office/drawing/2018/hyperlinkcolor" val="tx"/>
                    </a:ext>
                  </a:extLst>
                </a:hlinkClick>
              </a:rPr>
              <a:t>byte</a:t>
            </a:r>
            <a:r>
              <a:rPr lang="en-US" sz="3200" u="sng" spc="-25" dirty="0">
                <a:uFill>
                  <a:solidFill>
                    <a:srgbClr val="000000"/>
                  </a:solidFill>
                </a:uFill>
                <a:latin typeface="Roboto"/>
                <a:cs typeface="Roboto"/>
                <a:hlinkClick r:id="rId4">
                  <a:extLst>
                    <a:ext uri="{A12FA001-AC4F-418D-AE19-62706E023703}">
                      <ahyp:hlinkClr xmlns:ahyp="http://schemas.microsoft.com/office/drawing/2018/hyperlinkcolor" val="tx"/>
                    </a:ext>
                  </a:extLst>
                </a:hlinkClick>
              </a:rPr>
              <a:t> </a:t>
            </a:r>
            <a:r>
              <a:rPr lang="en-US" sz="3200" u="sng" dirty="0">
                <a:uFill>
                  <a:solidFill>
                    <a:srgbClr val="000000"/>
                  </a:solidFill>
                </a:uFill>
                <a:latin typeface="Roboto"/>
                <a:cs typeface="Roboto"/>
                <a:hlinkClick r:id="rId4">
                  <a:extLst>
                    <a:ext uri="{A12FA001-AC4F-418D-AE19-62706E023703}">
                      <ahyp:hlinkClr xmlns:ahyp="http://schemas.microsoft.com/office/drawing/2018/hyperlinkcolor" val="tx"/>
                    </a:ext>
                  </a:extLst>
                </a:hlinkClick>
              </a:rPr>
              <a:t>position</a:t>
            </a:r>
            <a:endParaRPr lang="en-US" sz="3200" u="sng" dirty="0">
              <a:latin typeface="Roboto"/>
              <a:cs typeface="Roboto"/>
            </a:endParaRPr>
          </a:p>
          <a:p>
            <a:pPr marL="697865" indent="-457200">
              <a:lnSpc>
                <a:spcPct val="100000"/>
              </a:lnSpc>
              <a:spcBef>
                <a:spcPts val="760"/>
              </a:spcBef>
              <a:buSzPct val="74074"/>
              <a:buFont typeface="Arial" panose="020B0604020202020204" pitchFamily="34" charset="0"/>
              <a:buChar char="•"/>
              <a:tabLst>
                <a:tab pos="469900" algn="l"/>
                <a:tab pos="470534" algn="l"/>
              </a:tabLst>
            </a:pPr>
            <a:r>
              <a:rPr lang="en-US" sz="3200" u="sng" dirty="0">
                <a:uFill>
                  <a:solidFill>
                    <a:srgbClr val="000000"/>
                  </a:solidFill>
                </a:uFill>
                <a:latin typeface="Roboto"/>
                <a:cs typeface="Roboto"/>
                <a:hlinkClick r:id="rId5">
                  <a:extLst>
                    <a:ext uri="{A12FA001-AC4F-418D-AE19-62706E023703}">
                      <ahyp:hlinkClr xmlns:ahyp="http://schemas.microsoft.com/office/drawing/2018/hyperlinkcolor" val="tx"/>
                    </a:ext>
                  </a:extLst>
                </a:hlinkClick>
              </a:rPr>
              <a:t>Cut</a:t>
            </a:r>
            <a:r>
              <a:rPr lang="en-US" sz="3200" u="sng" spc="-30" dirty="0">
                <a:uFill>
                  <a:solidFill>
                    <a:srgbClr val="000000"/>
                  </a:solidFill>
                </a:uFill>
                <a:latin typeface="Roboto"/>
                <a:cs typeface="Roboto"/>
                <a:hlinkClick r:id="rId5">
                  <a:extLst>
                    <a:ext uri="{A12FA001-AC4F-418D-AE19-62706E023703}">
                      <ahyp:hlinkClr xmlns:ahyp="http://schemas.microsoft.com/office/drawing/2018/hyperlinkcolor" val="tx"/>
                    </a:ext>
                  </a:extLst>
                </a:hlinkClick>
              </a:rPr>
              <a:t> </a:t>
            </a:r>
            <a:r>
              <a:rPr lang="en-US" sz="3200" u="sng" spc="-5" dirty="0">
                <a:uFill>
                  <a:solidFill>
                    <a:srgbClr val="000000"/>
                  </a:solidFill>
                </a:uFill>
                <a:latin typeface="Roboto"/>
                <a:cs typeface="Roboto"/>
                <a:hlinkClick r:id="rId5">
                  <a:extLst>
                    <a:ext uri="{A12FA001-AC4F-418D-AE19-62706E023703}">
                      <ahyp:hlinkClr xmlns:ahyp="http://schemas.microsoft.com/office/drawing/2018/hyperlinkcolor" val="tx"/>
                    </a:ext>
                  </a:extLst>
                </a:hlinkClick>
              </a:rPr>
              <a:t>by</a:t>
            </a:r>
            <a:r>
              <a:rPr lang="en-US" sz="3200" u="sng" spc="-25" dirty="0">
                <a:uFill>
                  <a:solidFill>
                    <a:srgbClr val="000000"/>
                  </a:solidFill>
                </a:uFill>
                <a:latin typeface="Roboto"/>
                <a:cs typeface="Roboto"/>
                <a:hlinkClick r:id="rId5">
                  <a:extLst>
                    <a:ext uri="{A12FA001-AC4F-418D-AE19-62706E023703}">
                      <ahyp:hlinkClr xmlns:ahyp="http://schemas.microsoft.com/office/drawing/2018/hyperlinkcolor" val="tx"/>
                    </a:ext>
                  </a:extLst>
                </a:hlinkClick>
              </a:rPr>
              <a:t> </a:t>
            </a:r>
            <a:r>
              <a:rPr lang="en-US" sz="3200" u="sng" dirty="0">
                <a:uFill>
                  <a:solidFill>
                    <a:srgbClr val="000000"/>
                  </a:solidFill>
                </a:uFill>
                <a:latin typeface="Roboto"/>
                <a:cs typeface="Roboto"/>
                <a:hlinkClick r:id="rId5">
                  <a:extLst>
                    <a:ext uri="{A12FA001-AC4F-418D-AE19-62706E023703}">
                      <ahyp:hlinkClr xmlns:ahyp="http://schemas.microsoft.com/office/drawing/2018/hyperlinkcolor" val="tx"/>
                    </a:ext>
                  </a:extLst>
                </a:hlinkClick>
              </a:rPr>
              <a:t>character</a:t>
            </a:r>
            <a:endParaRPr lang="en-US" sz="3200" u="sng" dirty="0">
              <a:latin typeface="Roboto"/>
              <a:cs typeface="Roboto"/>
            </a:endParaRPr>
          </a:p>
          <a:p>
            <a:pPr marL="697865" indent="-457200">
              <a:lnSpc>
                <a:spcPct val="100000"/>
              </a:lnSpc>
              <a:spcBef>
                <a:spcPts val="760"/>
              </a:spcBef>
              <a:buSzPct val="74074"/>
              <a:buFont typeface="Arial" panose="020B0604020202020204" pitchFamily="34" charset="0"/>
              <a:buChar char="•"/>
              <a:tabLst>
                <a:tab pos="469900" algn="l"/>
                <a:tab pos="470534" algn="l"/>
              </a:tabLst>
            </a:pPr>
            <a:r>
              <a:rPr lang="en-US" sz="3200" u="sng" dirty="0">
                <a:latin typeface="Roboto"/>
                <a:cs typeface="Roboto"/>
              </a:rPr>
              <a:t>Cut</a:t>
            </a:r>
            <a:r>
              <a:rPr lang="en-US" sz="3200" u="sng" spc="-20" dirty="0">
                <a:latin typeface="Roboto"/>
                <a:cs typeface="Roboto"/>
              </a:rPr>
              <a:t> </a:t>
            </a:r>
            <a:r>
              <a:rPr lang="en-US" sz="3200" u="sng" spc="-5" dirty="0">
                <a:latin typeface="Roboto"/>
                <a:cs typeface="Roboto"/>
              </a:rPr>
              <a:t>by</a:t>
            </a:r>
            <a:r>
              <a:rPr lang="en-US" sz="3200" u="sng" spc="-20" dirty="0">
                <a:latin typeface="Roboto"/>
                <a:cs typeface="Roboto"/>
              </a:rPr>
              <a:t> </a:t>
            </a:r>
            <a:r>
              <a:rPr lang="en-US" sz="3200" u="sng" dirty="0">
                <a:latin typeface="Roboto"/>
                <a:cs typeface="Roboto"/>
              </a:rPr>
              <a:t>complement</a:t>
            </a:r>
            <a:r>
              <a:rPr lang="en-US" sz="3200" u="sng" spc="-20" dirty="0">
                <a:latin typeface="Roboto"/>
                <a:cs typeface="Roboto"/>
              </a:rPr>
              <a:t> </a:t>
            </a:r>
            <a:r>
              <a:rPr lang="en-US" sz="3200" u="sng" dirty="0">
                <a:latin typeface="Roboto"/>
                <a:cs typeface="Roboto"/>
              </a:rPr>
              <a:t>pattern</a:t>
            </a:r>
          </a:p>
          <a:p>
            <a:pPr marL="12700">
              <a:lnSpc>
                <a:spcPct val="100000"/>
              </a:lnSpc>
              <a:spcBef>
                <a:spcPts val="770"/>
              </a:spcBef>
            </a:pPr>
            <a:endParaRPr lang="en-US" sz="3200" dirty="0">
              <a:latin typeface="Roboto"/>
              <a:cs typeface="Roboto"/>
            </a:endParaRPr>
          </a:p>
        </p:txBody>
      </p:sp>
    </p:spTree>
    <p:extLst>
      <p:ext uri="{BB962C8B-B14F-4D97-AF65-F5344CB8AC3E}">
        <p14:creationId xmlns:p14="http://schemas.microsoft.com/office/powerpoint/2010/main" val="2160466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5880584"/>
          </a:xfrm>
          <a:prstGeom prst="rect">
            <a:avLst/>
          </a:prstGeom>
          <a:noFill/>
        </p:spPr>
        <p:txBody>
          <a:bodyPr wrap="square">
            <a:spAutoFit/>
          </a:bodyPr>
          <a:lstStyle/>
          <a:p>
            <a:pPr marL="12700">
              <a:lnSpc>
                <a:spcPct val="100000"/>
              </a:lnSpc>
              <a:spcBef>
                <a:spcPts val="760"/>
              </a:spcBef>
            </a:pPr>
            <a:r>
              <a:rPr lang="en-US" sz="3200" b="1" dirty="0">
                <a:solidFill>
                  <a:srgbClr val="C45811"/>
                </a:solidFill>
                <a:latin typeface="Roboto"/>
                <a:cs typeface="Roboto"/>
              </a:rPr>
              <a:t>Using</a:t>
            </a:r>
            <a:r>
              <a:rPr lang="en-US" sz="3200" b="1" spc="-20" dirty="0">
                <a:solidFill>
                  <a:srgbClr val="C45811"/>
                </a:solidFill>
                <a:latin typeface="Roboto"/>
                <a:cs typeface="Roboto"/>
              </a:rPr>
              <a:t> </a:t>
            </a:r>
            <a:r>
              <a:rPr lang="en-US" sz="3200" b="1" dirty="0">
                <a:solidFill>
                  <a:srgbClr val="C45811"/>
                </a:solidFill>
                <a:latin typeface="Roboto"/>
                <a:cs typeface="Roboto"/>
              </a:rPr>
              <a:t>Hyphen</a:t>
            </a:r>
            <a:r>
              <a:rPr lang="en-US" sz="3200" b="1" spc="-20" dirty="0">
                <a:solidFill>
                  <a:srgbClr val="C45811"/>
                </a:solidFill>
                <a:latin typeface="Roboto"/>
                <a:cs typeface="Roboto"/>
              </a:rPr>
              <a:t> (-) </a:t>
            </a:r>
            <a:r>
              <a:rPr lang="en-US" sz="3200" b="1" dirty="0">
                <a:solidFill>
                  <a:srgbClr val="C45811"/>
                </a:solidFill>
                <a:latin typeface="Roboto"/>
                <a:cs typeface="Roboto"/>
              </a:rPr>
              <a:t>As</a:t>
            </a:r>
            <a:r>
              <a:rPr lang="en-US" sz="3200" b="1" spc="-15" dirty="0">
                <a:solidFill>
                  <a:srgbClr val="C45811"/>
                </a:solidFill>
                <a:latin typeface="Roboto"/>
                <a:cs typeface="Roboto"/>
              </a:rPr>
              <a:t> </a:t>
            </a:r>
            <a:r>
              <a:rPr lang="en-US" sz="3200" b="1" spc="-5" dirty="0">
                <a:solidFill>
                  <a:srgbClr val="C45811"/>
                </a:solidFill>
                <a:latin typeface="Roboto"/>
                <a:cs typeface="Roboto"/>
              </a:rPr>
              <a:t>Delimiter</a:t>
            </a:r>
            <a:endParaRPr lang="en-US" sz="3200" dirty="0">
              <a:latin typeface="Roboto"/>
              <a:cs typeface="Roboto"/>
            </a:endParaRPr>
          </a:p>
          <a:p>
            <a:pPr marL="12700" marR="5715">
              <a:lnSpc>
                <a:spcPct val="110000"/>
              </a:lnSpc>
              <a:spcBef>
                <a:spcPts val="600"/>
              </a:spcBef>
            </a:pPr>
            <a:r>
              <a:rPr lang="en-US" sz="3200" spc="-10" dirty="0">
                <a:latin typeface="Roboto"/>
                <a:cs typeface="Roboto"/>
              </a:rPr>
              <a:t>To</a:t>
            </a:r>
            <a:r>
              <a:rPr lang="en-US" sz="3200" spc="165" dirty="0">
                <a:latin typeface="Roboto"/>
                <a:cs typeface="Roboto"/>
              </a:rPr>
              <a:t> </a:t>
            </a:r>
            <a:r>
              <a:rPr lang="en-US" sz="3200" spc="5" dirty="0">
                <a:latin typeface="Roboto"/>
                <a:cs typeface="Roboto"/>
              </a:rPr>
              <a:t>cut</a:t>
            </a:r>
            <a:r>
              <a:rPr lang="en-US" sz="3200" spc="165" dirty="0">
                <a:latin typeface="Roboto"/>
                <a:cs typeface="Roboto"/>
              </a:rPr>
              <a:t> </a:t>
            </a:r>
            <a:r>
              <a:rPr lang="en-US" sz="3200" spc="-5" dirty="0">
                <a:latin typeface="Roboto"/>
                <a:cs typeface="Roboto"/>
              </a:rPr>
              <a:t>by</a:t>
            </a:r>
            <a:r>
              <a:rPr lang="en-US" sz="3200" spc="170" dirty="0">
                <a:latin typeface="Roboto"/>
                <a:cs typeface="Roboto"/>
              </a:rPr>
              <a:t> </a:t>
            </a:r>
            <a:r>
              <a:rPr lang="en-US" sz="3200" spc="-5" dirty="0">
                <a:latin typeface="Roboto"/>
                <a:cs typeface="Roboto"/>
              </a:rPr>
              <a:t>using</a:t>
            </a:r>
            <a:r>
              <a:rPr lang="en-US" sz="3200" spc="165" dirty="0">
                <a:latin typeface="Roboto"/>
                <a:cs typeface="Roboto"/>
              </a:rPr>
              <a:t> </a:t>
            </a:r>
            <a:r>
              <a:rPr lang="en-US" sz="3200" dirty="0">
                <a:latin typeface="Roboto"/>
                <a:cs typeface="Roboto"/>
              </a:rPr>
              <a:t>the</a:t>
            </a:r>
            <a:r>
              <a:rPr lang="en-US" sz="3200" spc="165" dirty="0">
                <a:latin typeface="Roboto"/>
                <a:cs typeface="Roboto"/>
              </a:rPr>
              <a:t> </a:t>
            </a:r>
            <a:r>
              <a:rPr lang="en-US" sz="3200" spc="-5" dirty="0">
                <a:latin typeface="Roboto"/>
                <a:cs typeface="Roboto"/>
              </a:rPr>
              <a:t>hyphen</a:t>
            </a:r>
            <a:r>
              <a:rPr lang="en-US" sz="3200" spc="170" dirty="0">
                <a:latin typeface="Roboto"/>
                <a:cs typeface="Roboto"/>
              </a:rPr>
              <a:t> </a:t>
            </a:r>
            <a:r>
              <a:rPr lang="en-US" sz="3200" spc="-75" dirty="0">
                <a:latin typeface="Roboto"/>
                <a:cs typeface="Roboto"/>
              </a:rPr>
              <a:t>(-)</a:t>
            </a:r>
            <a:r>
              <a:rPr lang="en-US" sz="3200" spc="160" dirty="0">
                <a:latin typeface="Roboto"/>
                <a:cs typeface="Roboto"/>
              </a:rPr>
              <a:t> </a:t>
            </a:r>
            <a:r>
              <a:rPr lang="en-US" sz="3200" dirty="0">
                <a:latin typeface="Roboto"/>
                <a:cs typeface="Roboto"/>
              </a:rPr>
              <a:t>as</a:t>
            </a:r>
            <a:r>
              <a:rPr lang="en-US" sz="3200" spc="175" dirty="0">
                <a:latin typeface="Roboto"/>
                <a:cs typeface="Roboto"/>
              </a:rPr>
              <a:t> </a:t>
            </a:r>
            <a:r>
              <a:rPr lang="en-US" sz="3200" dirty="0">
                <a:latin typeface="Roboto"/>
                <a:cs typeface="Roboto"/>
              </a:rPr>
              <a:t>the</a:t>
            </a:r>
            <a:r>
              <a:rPr lang="en-US" sz="3200" spc="165" dirty="0">
                <a:latin typeface="Roboto"/>
                <a:cs typeface="Roboto"/>
              </a:rPr>
              <a:t> </a:t>
            </a:r>
            <a:r>
              <a:rPr lang="en-US" sz="3200" spc="-5" dirty="0">
                <a:latin typeface="Roboto"/>
                <a:cs typeface="Roboto"/>
              </a:rPr>
              <a:t>delimiter,</a:t>
            </a:r>
            <a:r>
              <a:rPr lang="en-US" sz="3200" spc="160" dirty="0">
                <a:latin typeface="Roboto"/>
                <a:cs typeface="Roboto"/>
              </a:rPr>
              <a:t> </a:t>
            </a:r>
            <a:r>
              <a:rPr lang="en-US" sz="3200" dirty="0">
                <a:latin typeface="Roboto"/>
                <a:cs typeface="Roboto"/>
              </a:rPr>
              <a:t>execute </a:t>
            </a:r>
            <a:r>
              <a:rPr lang="en-US" sz="3200" spc="-320" dirty="0">
                <a:latin typeface="Roboto"/>
                <a:cs typeface="Roboto"/>
              </a:rPr>
              <a:t> </a:t>
            </a:r>
            <a:r>
              <a:rPr lang="en-US" sz="3200" spc="5" dirty="0">
                <a:latin typeface="Roboto"/>
                <a:cs typeface="Roboto"/>
              </a:rPr>
              <a:t>the</a:t>
            </a:r>
            <a:r>
              <a:rPr lang="en-US" sz="3200" spc="-5" dirty="0">
                <a:latin typeface="Roboto"/>
                <a:cs typeface="Roboto"/>
              </a:rPr>
              <a:t> below</a:t>
            </a:r>
            <a:r>
              <a:rPr lang="en-US" sz="3200" spc="-10" dirty="0">
                <a:latin typeface="Roboto"/>
                <a:cs typeface="Roboto"/>
              </a:rPr>
              <a:t> </a:t>
            </a:r>
            <a:r>
              <a:rPr lang="en-US" sz="3200" dirty="0">
                <a:latin typeface="Roboto"/>
                <a:cs typeface="Roboto"/>
              </a:rPr>
              <a:t>command:</a:t>
            </a:r>
          </a:p>
          <a:p>
            <a:pPr marL="469900" indent="-229235">
              <a:lnSpc>
                <a:spcPct val="100000"/>
              </a:lnSpc>
              <a:spcBef>
                <a:spcPts val="755"/>
              </a:spcBef>
              <a:buFont typeface="Symbol"/>
              <a:buChar char=""/>
              <a:tabLst>
                <a:tab pos="469900" algn="l"/>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dirty="0">
                <a:latin typeface="Roboto"/>
                <a:cs typeface="Roboto"/>
              </a:rPr>
              <a:t>d</a:t>
            </a:r>
            <a:r>
              <a:rPr lang="en-US" sz="3200" spc="-240" dirty="0">
                <a:latin typeface="Roboto"/>
                <a:cs typeface="Roboto"/>
              </a:rPr>
              <a:t>-</a:t>
            </a:r>
            <a:r>
              <a:rPr lang="en-US" sz="3200" dirty="0">
                <a:latin typeface="Roboto"/>
                <a:cs typeface="Roboto"/>
              </a:rPr>
              <a:t> </a:t>
            </a:r>
            <a:r>
              <a:rPr lang="en-US" sz="3200" spc="-245" dirty="0">
                <a:latin typeface="Roboto"/>
                <a:cs typeface="Roboto"/>
              </a:rPr>
              <a:t>-</a:t>
            </a:r>
            <a:r>
              <a:rPr lang="en-US" sz="3200" spc="5" dirty="0">
                <a:latin typeface="Roboto"/>
                <a:cs typeface="Roboto"/>
              </a:rPr>
              <a:t>f</a:t>
            </a:r>
            <a:r>
              <a:rPr lang="en-US" sz="3200" spc="10" dirty="0">
                <a:latin typeface="Roboto"/>
                <a:cs typeface="Roboto"/>
              </a:rPr>
              <a:t>(</a:t>
            </a:r>
            <a:r>
              <a:rPr lang="en-US" sz="3200" spc="-5" dirty="0" err="1">
                <a:latin typeface="Roboto"/>
                <a:cs typeface="Roboto"/>
              </a:rPr>
              <a:t>col</a:t>
            </a:r>
            <a:r>
              <a:rPr lang="en-US" sz="3200" dirty="0" err="1">
                <a:latin typeface="Roboto"/>
                <a:cs typeface="Roboto"/>
              </a:rPr>
              <a:t>umnN</a:t>
            </a:r>
            <a:r>
              <a:rPr lang="en-US" sz="3200" spc="-5" dirty="0" err="1">
                <a:latin typeface="Roboto"/>
                <a:cs typeface="Roboto"/>
              </a:rPr>
              <a:t>umber</a:t>
            </a:r>
            <a:r>
              <a:rPr lang="en-US" sz="3200" spc="-5" dirty="0">
                <a:latin typeface="Roboto"/>
                <a:cs typeface="Roboto"/>
              </a:rPr>
              <a:t>)</a:t>
            </a:r>
            <a:r>
              <a:rPr lang="en-US" sz="3200" spc="5" dirty="0">
                <a:latin typeface="Roboto"/>
                <a:cs typeface="Roboto"/>
              </a:rPr>
              <a:t> </a:t>
            </a:r>
            <a:r>
              <a:rPr lang="en-US" sz="3200" b="1" dirty="0">
                <a:latin typeface="Roboto"/>
                <a:cs typeface="Roboto"/>
              </a:rPr>
              <a:t>&lt;</a:t>
            </a:r>
            <a:r>
              <a:rPr lang="en-US" sz="3200" b="1" spc="-5" dirty="0" err="1">
                <a:latin typeface="Roboto"/>
                <a:cs typeface="Roboto"/>
              </a:rPr>
              <a:t>fileNam</a:t>
            </a:r>
            <a:r>
              <a:rPr lang="en-US" sz="3200" b="1" dirty="0" err="1">
                <a:latin typeface="Roboto"/>
                <a:cs typeface="Roboto"/>
              </a:rPr>
              <a:t>e</a:t>
            </a:r>
            <a:r>
              <a:rPr lang="en-US" sz="3200" b="1" dirty="0">
                <a:latin typeface="Roboto"/>
                <a:cs typeface="Roboto"/>
              </a:rPr>
              <a:t>&gt;</a:t>
            </a:r>
            <a:endParaRPr lang="en-US" sz="3200" dirty="0">
              <a:latin typeface="Roboto"/>
              <a:cs typeface="Roboto"/>
            </a:endParaRPr>
          </a:p>
          <a:p>
            <a:pPr marL="12700">
              <a:lnSpc>
                <a:spcPct val="100000"/>
              </a:lnSpc>
              <a:spcBef>
                <a:spcPts val="765"/>
              </a:spcBef>
            </a:pPr>
            <a:r>
              <a:rPr lang="en-US" sz="3200" spc="-5" dirty="0">
                <a:latin typeface="Roboto"/>
                <a:cs typeface="Roboto"/>
              </a:rPr>
              <a:t>Consider</a:t>
            </a:r>
            <a:r>
              <a:rPr lang="en-US" sz="3200" spc="-20" dirty="0">
                <a:latin typeface="Roboto"/>
                <a:cs typeface="Roboto"/>
              </a:rPr>
              <a:t> </a:t>
            </a:r>
            <a:r>
              <a:rPr lang="en-US" sz="3200" spc="5" dirty="0">
                <a:latin typeface="Roboto"/>
                <a:cs typeface="Roboto"/>
              </a:rPr>
              <a:t>the</a:t>
            </a:r>
            <a:r>
              <a:rPr lang="en-US" sz="3200" spc="-10" dirty="0">
                <a:latin typeface="Roboto"/>
                <a:cs typeface="Roboto"/>
              </a:rPr>
              <a:t> </a:t>
            </a:r>
            <a:r>
              <a:rPr lang="en-US" sz="3200" spc="-5" dirty="0">
                <a:latin typeface="Roboto"/>
                <a:cs typeface="Roboto"/>
              </a:rPr>
              <a:t>following</a:t>
            </a:r>
            <a:r>
              <a:rPr lang="en-US" sz="3200" spc="-15" dirty="0">
                <a:latin typeface="Roboto"/>
                <a:cs typeface="Roboto"/>
              </a:rPr>
              <a:t> </a:t>
            </a:r>
            <a:r>
              <a:rPr lang="en-US" sz="3200" dirty="0">
                <a:latin typeface="Roboto"/>
                <a:cs typeface="Roboto"/>
              </a:rPr>
              <a:t>commands:</a:t>
            </a:r>
          </a:p>
          <a:p>
            <a:pPr marL="469900" indent="-229235">
              <a:lnSpc>
                <a:spcPct val="100000"/>
              </a:lnSpc>
              <a:spcBef>
                <a:spcPts val="760"/>
              </a:spcBef>
              <a:buAutoNum type="arabicPeriod"/>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dirty="0">
                <a:latin typeface="Roboto"/>
                <a:cs typeface="Roboto"/>
              </a:rPr>
              <a:t>d</a:t>
            </a:r>
            <a:r>
              <a:rPr lang="en-US" sz="3200" spc="-240" dirty="0">
                <a:latin typeface="Roboto"/>
                <a:cs typeface="Roboto"/>
              </a:rPr>
              <a:t>-</a:t>
            </a:r>
            <a:r>
              <a:rPr lang="en-US" sz="3200" dirty="0">
                <a:latin typeface="Roboto"/>
                <a:cs typeface="Roboto"/>
              </a:rPr>
              <a:t> </a:t>
            </a:r>
            <a:r>
              <a:rPr lang="en-US" sz="3200" spc="-245" dirty="0">
                <a:latin typeface="Roboto"/>
                <a:cs typeface="Roboto"/>
              </a:rPr>
              <a:t>-</a:t>
            </a:r>
            <a:r>
              <a:rPr lang="en-US" sz="3200" spc="10" dirty="0">
                <a:latin typeface="Roboto"/>
                <a:cs typeface="Roboto"/>
              </a:rPr>
              <a:t>f2</a:t>
            </a:r>
            <a:r>
              <a:rPr lang="en-US" sz="3200" spc="-5" dirty="0">
                <a:latin typeface="Roboto"/>
                <a:cs typeface="Roboto"/>
              </a:rPr>
              <a:t> </a:t>
            </a:r>
            <a:r>
              <a:rPr lang="en-US" sz="3200" dirty="0">
                <a:latin typeface="Roboto"/>
                <a:cs typeface="Roboto"/>
              </a:rPr>
              <a:t>marks.txt</a:t>
            </a:r>
          </a:p>
          <a:p>
            <a:pPr marL="469900" indent="-229235">
              <a:lnSpc>
                <a:spcPct val="100000"/>
              </a:lnSpc>
              <a:spcBef>
                <a:spcPts val="765"/>
              </a:spcBef>
              <a:buAutoNum type="arabicPeriod"/>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dirty="0">
                <a:latin typeface="Roboto"/>
                <a:cs typeface="Roboto"/>
              </a:rPr>
              <a:t>d</a:t>
            </a:r>
            <a:r>
              <a:rPr lang="en-US" sz="3200" spc="-240" dirty="0">
                <a:latin typeface="Roboto"/>
                <a:cs typeface="Roboto"/>
              </a:rPr>
              <a:t>-</a:t>
            </a:r>
            <a:r>
              <a:rPr lang="en-US" sz="3200" dirty="0">
                <a:latin typeface="Roboto"/>
                <a:cs typeface="Roboto"/>
              </a:rPr>
              <a:t> </a:t>
            </a:r>
            <a:r>
              <a:rPr lang="en-US" sz="3200" spc="-245" dirty="0">
                <a:latin typeface="Roboto"/>
                <a:cs typeface="Roboto"/>
              </a:rPr>
              <a:t>-</a:t>
            </a:r>
            <a:r>
              <a:rPr lang="en-US" sz="3200" spc="10" dirty="0">
                <a:latin typeface="Roboto"/>
                <a:cs typeface="Roboto"/>
              </a:rPr>
              <a:t>f1</a:t>
            </a:r>
            <a:r>
              <a:rPr lang="en-US" sz="3200" spc="-5" dirty="0">
                <a:latin typeface="Roboto"/>
                <a:cs typeface="Roboto"/>
              </a:rPr>
              <a:t> </a:t>
            </a:r>
            <a:r>
              <a:rPr lang="en-US" sz="3200" dirty="0">
                <a:latin typeface="Roboto"/>
                <a:cs typeface="Roboto"/>
              </a:rPr>
              <a:t>marks.txt</a:t>
            </a:r>
          </a:p>
          <a:p>
            <a:pPr marL="12700" marR="5080">
              <a:lnSpc>
                <a:spcPct val="110000"/>
              </a:lnSpc>
              <a:spcBef>
                <a:spcPts val="590"/>
              </a:spcBef>
            </a:pPr>
            <a:r>
              <a:rPr lang="en-US" sz="3200" spc="-5" dirty="0">
                <a:latin typeface="Roboto"/>
                <a:cs typeface="Roboto"/>
              </a:rPr>
              <a:t>from</a:t>
            </a:r>
            <a:r>
              <a:rPr lang="en-US" sz="3200" spc="245" dirty="0">
                <a:latin typeface="Roboto"/>
                <a:cs typeface="Roboto"/>
              </a:rPr>
              <a:t> </a:t>
            </a:r>
            <a:r>
              <a:rPr lang="en-US" sz="3200" spc="5" dirty="0">
                <a:latin typeface="Roboto"/>
                <a:cs typeface="Roboto"/>
              </a:rPr>
              <a:t>the</a:t>
            </a:r>
            <a:r>
              <a:rPr lang="en-US" sz="3200" spc="240" dirty="0">
                <a:latin typeface="Roboto"/>
                <a:cs typeface="Roboto"/>
              </a:rPr>
              <a:t> </a:t>
            </a:r>
            <a:r>
              <a:rPr lang="en-US" sz="3200" dirty="0">
                <a:latin typeface="Roboto"/>
                <a:cs typeface="Roboto"/>
              </a:rPr>
              <a:t>above</a:t>
            </a:r>
            <a:r>
              <a:rPr lang="en-US" sz="3200" spc="245" dirty="0">
                <a:latin typeface="Roboto"/>
                <a:cs typeface="Roboto"/>
              </a:rPr>
              <a:t> </a:t>
            </a:r>
            <a:r>
              <a:rPr lang="en-US" sz="3200" spc="-5" dirty="0">
                <a:latin typeface="Roboto"/>
                <a:cs typeface="Roboto"/>
              </a:rPr>
              <a:t>commands,</a:t>
            </a:r>
            <a:r>
              <a:rPr lang="en-US" sz="3200" spc="235" dirty="0">
                <a:latin typeface="Roboto"/>
                <a:cs typeface="Roboto"/>
              </a:rPr>
              <a:t> </a:t>
            </a:r>
            <a:r>
              <a:rPr lang="en-US" sz="3200" spc="5" dirty="0">
                <a:latin typeface="Roboto"/>
                <a:cs typeface="Roboto"/>
              </a:rPr>
              <a:t>the</a:t>
            </a:r>
            <a:r>
              <a:rPr lang="en-US" sz="3200" spc="245" dirty="0">
                <a:latin typeface="Roboto"/>
                <a:cs typeface="Roboto"/>
              </a:rPr>
              <a:t> </a:t>
            </a:r>
            <a:r>
              <a:rPr lang="en-US" sz="3200" spc="-5" dirty="0">
                <a:latin typeface="Roboto"/>
                <a:cs typeface="Roboto"/>
              </a:rPr>
              <a:t>output</a:t>
            </a:r>
            <a:r>
              <a:rPr lang="en-US" sz="3200" spc="240" dirty="0">
                <a:latin typeface="Roboto"/>
                <a:cs typeface="Roboto"/>
              </a:rPr>
              <a:t> </a:t>
            </a:r>
            <a:r>
              <a:rPr lang="en-US" sz="3200" dirty="0">
                <a:latin typeface="Roboto"/>
                <a:cs typeface="Roboto"/>
              </a:rPr>
              <a:t>will</a:t>
            </a:r>
            <a:r>
              <a:rPr lang="en-US" sz="3200" spc="245" dirty="0">
                <a:latin typeface="Roboto"/>
                <a:cs typeface="Roboto"/>
              </a:rPr>
              <a:t> </a:t>
            </a:r>
            <a:r>
              <a:rPr lang="en-US" sz="3200" dirty="0">
                <a:latin typeface="Roboto"/>
                <a:cs typeface="Roboto"/>
              </a:rPr>
              <a:t>be</a:t>
            </a:r>
            <a:r>
              <a:rPr lang="en-US" sz="3200" spc="235" dirty="0">
                <a:latin typeface="Roboto"/>
                <a:cs typeface="Roboto"/>
              </a:rPr>
              <a:t> </a:t>
            </a:r>
            <a:r>
              <a:rPr lang="en-US" sz="3200" spc="-5" dirty="0">
                <a:latin typeface="Roboto"/>
                <a:cs typeface="Roboto"/>
              </a:rPr>
              <a:t>trimmed </a:t>
            </a:r>
            <a:r>
              <a:rPr lang="en-US" sz="3200" spc="-320" dirty="0">
                <a:latin typeface="Roboto"/>
                <a:cs typeface="Roboto"/>
              </a:rPr>
              <a:t> </a:t>
            </a:r>
            <a:r>
              <a:rPr lang="en-US" sz="3200" spc="-5" dirty="0">
                <a:latin typeface="Roboto"/>
                <a:cs typeface="Roboto"/>
              </a:rPr>
              <a:t>from </a:t>
            </a:r>
            <a:r>
              <a:rPr lang="en-US" sz="3200" spc="5" dirty="0">
                <a:latin typeface="Roboto"/>
                <a:cs typeface="Roboto"/>
              </a:rPr>
              <a:t>the</a:t>
            </a:r>
            <a:r>
              <a:rPr lang="en-US" sz="3200" spc="-5" dirty="0">
                <a:latin typeface="Roboto"/>
                <a:cs typeface="Roboto"/>
              </a:rPr>
              <a:t> hyphen </a:t>
            </a:r>
            <a:r>
              <a:rPr lang="en-US" sz="3200" spc="-60" dirty="0">
                <a:latin typeface="Roboto"/>
                <a:cs typeface="Roboto"/>
              </a:rPr>
              <a:t>(-).</a:t>
            </a:r>
            <a:r>
              <a:rPr lang="en-US" sz="3200" dirty="0">
                <a:latin typeface="Roboto"/>
                <a:cs typeface="Roboto"/>
              </a:rPr>
              <a:t> </a:t>
            </a:r>
            <a:r>
              <a:rPr lang="en-US" sz="3200" spc="-5" dirty="0">
                <a:latin typeface="Roboto"/>
                <a:cs typeface="Roboto"/>
              </a:rPr>
              <a:t>Consider</a:t>
            </a:r>
            <a:r>
              <a:rPr lang="en-US" sz="3200" dirty="0">
                <a:latin typeface="Roboto"/>
                <a:cs typeface="Roboto"/>
              </a:rPr>
              <a:t> </a:t>
            </a:r>
            <a:r>
              <a:rPr lang="en-US" sz="3200" spc="5" dirty="0">
                <a:latin typeface="Roboto"/>
                <a:cs typeface="Roboto"/>
              </a:rPr>
              <a:t>the</a:t>
            </a:r>
            <a:r>
              <a:rPr lang="en-US" sz="3200" dirty="0">
                <a:latin typeface="Roboto"/>
                <a:cs typeface="Roboto"/>
              </a:rPr>
              <a:t> below</a:t>
            </a:r>
            <a:r>
              <a:rPr lang="en-US" sz="3200" spc="-5" dirty="0">
                <a:latin typeface="Roboto"/>
                <a:cs typeface="Roboto"/>
              </a:rPr>
              <a:t> output:</a:t>
            </a:r>
            <a:endParaRPr lang="en-US" sz="3200" dirty="0">
              <a:latin typeface="Roboto"/>
              <a:cs typeface="Roboto"/>
            </a:endParaRPr>
          </a:p>
          <a:p>
            <a:pPr marL="12700">
              <a:lnSpc>
                <a:spcPct val="100000"/>
              </a:lnSpc>
              <a:spcBef>
                <a:spcPts val="770"/>
              </a:spcBef>
            </a:pPr>
            <a:endParaRPr lang="en-US" sz="3200" dirty="0">
              <a:latin typeface="Roboto"/>
              <a:cs typeface="Roboto"/>
            </a:endParaRPr>
          </a:p>
        </p:txBody>
      </p:sp>
    </p:spTree>
    <p:extLst>
      <p:ext uri="{BB962C8B-B14F-4D97-AF65-F5344CB8AC3E}">
        <p14:creationId xmlns:p14="http://schemas.microsoft.com/office/powerpoint/2010/main" val="121453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 y="-609600"/>
            <a:ext cx="11254105" cy="2044791"/>
          </a:xfrm>
          <a:prstGeom prst="rect">
            <a:avLst/>
          </a:prstGeom>
        </p:spPr>
        <p:txBody>
          <a:bodyPr vert="horz" wrap="square" lIns="0" tIns="13335" rIns="0" bIns="0" rtlCol="0">
            <a:spAutoFit/>
          </a:bodyPr>
          <a:lstStyle/>
          <a:p>
            <a:pPr marL="12700" marR="5080" algn="just">
              <a:lnSpc>
                <a:spcPct val="100000"/>
              </a:lnSpc>
              <a:spcBef>
                <a:spcPts val="105"/>
              </a:spcBef>
            </a:pPr>
            <a:br>
              <a:rPr lang="en-US" sz="6600" spc="-20" dirty="0">
                <a:solidFill>
                  <a:schemeClr val="accent6">
                    <a:lumMod val="50000"/>
                  </a:schemeClr>
                </a:solidFill>
              </a:rPr>
            </a:br>
            <a:r>
              <a:rPr lang="en-US" sz="6600" spc="-20" dirty="0">
                <a:solidFill>
                  <a:schemeClr val="accent6">
                    <a:lumMod val="50000"/>
                  </a:schemeClr>
                </a:solidFill>
              </a:rPr>
              <a:t>Debugging shell scripts:</a:t>
            </a:r>
            <a:endParaRPr sz="6600" spc="-20" dirty="0">
              <a:solidFill>
                <a:schemeClr val="accent6">
                  <a:lumMod val="50000"/>
                </a:schemeClr>
              </a:solidFill>
            </a:endParaRPr>
          </a:p>
        </p:txBody>
      </p:sp>
      <p:sp>
        <p:nvSpPr>
          <p:cNvPr id="7" name="TextBox 6">
            <a:extLst>
              <a:ext uri="{FF2B5EF4-FFF2-40B4-BE49-F238E27FC236}">
                <a16:creationId xmlns:a16="http://schemas.microsoft.com/office/drawing/2014/main" id="{F282F64C-546B-F630-65D4-123699A49281}"/>
              </a:ext>
            </a:extLst>
          </p:cNvPr>
          <p:cNvSpPr txBox="1"/>
          <p:nvPr/>
        </p:nvSpPr>
        <p:spPr>
          <a:xfrm>
            <a:off x="468946" y="1471286"/>
            <a:ext cx="11037253" cy="3170099"/>
          </a:xfrm>
          <a:prstGeom prst="rect">
            <a:avLst/>
          </a:prstGeom>
          <a:noFill/>
        </p:spPr>
        <p:txBody>
          <a:bodyPr wrap="square">
            <a:spAutoFit/>
          </a:bodyPr>
          <a:lstStyle/>
          <a:p>
            <a:r>
              <a:rPr lang="en-US" sz="4000" dirty="0"/>
              <a:t>Why debugging is important? The most basic step while  debugging the script is, “echo”. You can “echo” the  command on which you are using the variables so that  you can check in the output section whether it is taking  the right values or not.</a:t>
            </a:r>
          </a:p>
        </p:txBody>
      </p:sp>
      <p:sp>
        <p:nvSpPr>
          <p:cNvPr id="8" name="object 3">
            <a:extLst>
              <a:ext uri="{FF2B5EF4-FFF2-40B4-BE49-F238E27FC236}">
                <a16:creationId xmlns:a16="http://schemas.microsoft.com/office/drawing/2014/main" id="{6F50F76D-FB12-CAEC-1A6C-9211097EA943}"/>
              </a:ext>
            </a:extLst>
          </p:cNvPr>
          <p:cNvSpPr txBox="1"/>
          <p:nvPr/>
        </p:nvSpPr>
        <p:spPr>
          <a:xfrm>
            <a:off x="2057400" y="4641384"/>
            <a:ext cx="6400800" cy="1021107"/>
          </a:xfrm>
          <a:prstGeom prst="rect">
            <a:avLst/>
          </a:prstGeom>
          <a:solidFill>
            <a:srgbClr val="F7C9AC"/>
          </a:solidFill>
        </p:spPr>
        <p:txBody>
          <a:bodyPr vert="horz" wrap="square" lIns="0" tIns="14282" rIns="0" bIns="0" rtlCol="0">
            <a:spAutoFit/>
          </a:bodyPr>
          <a:lstStyle/>
          <a:p>
            <a:pPr marL="20405" marR="3308288" defTabSz="457200">
              <a:lnSpc>
                <a:spcPts val="2550"/>
              </a:lnSpc>
              <a:spcBef>
                <a:spcPts val="112"/>
              </a:spcBef>
            </a:pPr>
            <a:r>
              <a:rPr sz="2800" spc="6" dirty="0">
                <a:solidFill>
                  <a:prstClr val="black"/>
                </a:solidFill>
                <a:latin typeface="Roboto"/>
                <a:cs typeface="Roboto"/>
              </a:rPr>
              <a:t>#!/bin/bash  var="opstree"  echo </a:t>
            </a:r>
            <a:r>
              <a:rPr sz="2800" spc="-6" dirty="0">
                <a:solidFill>
                  <a:prstClr val="black"/>
                </a:solidFill>
                <a:latin typeface="Roboto"/>
                <a:cs typeface="Roboto"/>
              </a:rPr>
              <a:t>"Hello,</a:t>
            </a:r>
            <a:r>
              <a:rPr sz="2800" spc="-43" dirty="0">
                <a:solidFill>
                  <a:prstClr val="black"/>
                </a:solidFill>
                <a:latin typeface="Roboto"/>
                <a:cs typeface="Roboto"/>
              </a:rPr>
              <a:t> </a:t>
            </a:r>
            <a:r>
              <a:rPr sz="2800" spc="6" dirty="0">
                <a:solidFill>
                  <a:prstClr val="black"/>
                </a:solidFill>
                <a:latin typeface="Roboto"/>
                <a:cs typeface="Roboto"/>
              </a:rPr>
              <a:t>$var"</a:t>
            </a:r>
            <a:endParaRPr sz="2800" dirty="0">
              <a:solidFill>
                <a:prstClr val="black"/>
              </a:solidFill>
              <a:latin typeface="Roboto"/>
              <a:cs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217C-20A7-AA7A-01C0-82155A860B6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AA9C944-8A81-1A65-2F27-77DCA7DBCA1A}"/>
              </a:ext>
            </a:extLst>
          </p:cNvPr>
          <p:cNvSpPr>
            <a:spLocks noGrp="1"/>
          </p:cNvSpPr>
          <p:nvPr>
            <p:ph type="body" idx="1"/>
          </p:nvPr>
        </p:nvSpPr>
        <p:spPr/>
        <p:txBody>
          <a:bodyPr/>
          <a:lstStyle/>
          <a:p>
            <a:endParaRPr lang="en-IN"/>
          </a:p>
        </p:txBody>
      </p:sp>
      <p:pic>
        <p:nvPicPr>
          <p:cNvPr id="4" name="object 4">
            <a:extLst>
              <a:ext uri="{FF2B5EF4-FFF2-40B4-BE49-F238E27FC236}">
                <a16:creationId xmlns:a16="http://schemas.microsoft.com/office/drawing/2014/main" id="{29EE8675-CEA6-AA33-9F0C-F0035008313A}"/>
              </a:ext>
            </a:extLst>
          </p:cNvPr>
          <p:cNvPicPr/>
          <p:nvPr/>
        </p:nvPicPr>
        <p:blipFill>
          <a:blip r:embed="rId2" cstate="print"/>
          <a:stretch>
            <a:fillRect/>
          </a:stretch>
        </p:blipFill>
        <p:spPr>
          <a:xfrm>
            <a:off x="1295400" y="570864"/>
            <a:ext cx="8001000" cy="4648200"/>
          </a:xfrm>
          <a:prstGeom prst="rect">
            <a:avLst/>
          </a:prstGeom>
        </p:spPr>
      </p:pic>
    </p:spTree>
    <p:extLst>
      <p:ext uri="{BB962C8B-B14F-4D97-AF65-F5344CB8AC3E}">
        <p14:creationId xmlns:p14="http://schemas.microsoft.com/office/powerpoint/2010/main" val="1849723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5274777"/>
          </a:xfrm>
          <a:prstGeom prst="rect">
            <a:avLst/>
          </a:prstGeom>
          <a:noFill/>
        </p:spPr>
        <p:txBody>
          <a:bodyPr wrap="square">
            <a:spAutoFit/>
          </a:bodyPr>
          <a:lstStyle/>
          <a:p>
            <a:pPr marL="12700">
              <a:lnSpc>
                <a:spcPct val="100000"/>
              </a:lnSpc>
              <a:spcBef>
                <a:spcPts val="760"/>
              </a:spcBef>
            </a:pPr>
            <a:r>
              <a:rPr lang="en-US" sz="3200" b="1" dirty="0">
                <a:solidFill>
                  <a:srgbClr val="C45811"/>
                </a:solidFill>
                <a:latin typeface="Roboto"/>
                <a:cs typeface="Roboto"/>
              </a:rPr>
              <a:t>Using</a:t>
            </a:r>
            <a:r>
              <a:rPr lang="en-US" sz="3200" b="1" spc="-20" dirty="0">
                <a:solidFill>
                  <a:srgbClr val="C45811"/>
                </a:solidFill>
                <a:latin typeface="Roboto"/>
                <a:cs typeface="Roboto"/>
              </a:rPr>
              <a:t> </a:t>
            </a:r>
            <a:r>
              <a:rPr lang="en-US" sz="3200" b="1" dirty="0">
                <a:solidFill>
                  <a:srgbClr val="C45811"/>
                </a:solidFill>
                <a:latin typeface="Roboto"/>
                <a:cs typeface="Roboto"/>
              </a:rPr>
              <a:t>Hyphen</a:t>
            </a:r>
            <a:r>
              <a:rPr lang="en-US" sz="3200" b="1" spc="-20" dirty="0">
                <a:solidFill>
                  <a:srgbClr val="C45811"/>
                </a:solidFill>
                <a:latin typeface="Roboto"/>
                <a:cs typeface="Roboto"/>
              </a:rPr>
              <a:t> (-) </a:t>
            </a:r>
            <a:r>
              <a:rPr lang="en-US" sz="3200" b="1" dirty="0">
                <a:solidFill>
                  <a:srgbClr val="C45811"/>
                </a:solidFill>
                <a:latin typeface="Roboto"/>
                <a:cs typeface="Roboto"/>
              </a:rPr>
              <a:t>As</a:t>
            </a:r>
            <a:r>
              <a:rPr lang="en-US" sz="3200" b="1" spc="-15" dirty="0">
                <a:solidFill>
                  <a:srgbClr val="C45811"/>
                </a:solidFill>
                <a:latin typeface="Roboto"/>
                <a:cs typeface="Roboto"/>
              </a:rPr>
              <a:t> </a:t>
            </a:r>
            <a:r>
              <a:rPr lang="en-US" sz="3200" b="1" spc="-5" dirty="0">
                <a:solidFill>
                  <a:srgbClr val="C45811"/>
                </a:solidFill>
                <a:latin typeface="Roboto"/>
                <a:cs typeface="Roboto"/>
              </a:rPr>
              <a:t>Delimiter</a:t>
            </a:r>
            <a:endParaRPr lang="en-US" sz="3200" dirty="0">
              <a:latin typeface="Roboto"/>
              <a:cs typeface="Roboto"/>
            </a:endParaRPr>
          </a:p>
          <a:p>
            <a:pPr marL="469900" indent="-229235" algn="just">
              <a:lnSpc>
                <a:spcPct val="100000"/>
              </a:lnSpc>
              <a:spcBef>
                <a:spcPts val="860"/>
              </a:spcBef>
              <a:buFont typeface="Symbol"/>
              <a:buChar char=""/>
              <a:tabLst>
                <a:tab pos="470534" algn="l"/>
              </a:tabLst>
            </a:pPr>
            <a:r>
              <a:rPr lang="en-US" sz="3200" spc="5" dirty="0">
                <a:latin typeface="Roboto"/>
                <a:cs typeface="Roboto"/>
              </a:rPr>
              <a:t>cut</a:t>
            </a:r>
            <a:r>
              <a:rPr lang="en-US" sz="3200" spc="-5" dirty="0">
                <a:latin typeface="Roboto"/>
                <a:cs typeface="Roboto"/>
              </a:rPr>
              <a:t> </a:t>
            </a:r>
            <a:r>
              <a:rPr lang="en-US" sz="3200" spc="-120" dirty="0">
                <a:latin typeface="Roboto"/>
                <a:cs typeface="Roboto"/>
              </a:rPr>
              <a:t>-d</a:t>
            </a:r>
            <a:r>
              <a:rPr lang="en-US" sz="3200" spc="5" dirty="0">
                <a:latin typeface="Roboto"/>
                <a:cs typeface="Roboto"/>
              </a:rPr>
              <a:t> </a:t>
            </a:r>
            <a:r>
              <a:rPr lang="en-US" sz="3200" spc="-60" dirty="0">
                <a:latin typeface="Roboto"/>
                <a:cs typeface="Roboto"/>
              </a:rPr>
              <a:t>'</a:t>
            </a:r>
            <a:r>
              <a:rPr lang="en-US" sz="3200" dirty="0">
                <a:latin typeface="Roboto"/>
                <a:cs typeface="Roboto"/>
              </a:rPr>
              <a:t> </a:t>
            </a:r>
            <a:r>
              <a:rPr lang="en-US" sz="3200" spc="-60" dirty="0">
                <a:latin typeface="Roboto"/>
                <a:cs typeface="Roboto"/>
              </a:rPr>
              <a:t>'</a:t>
            </a:r>
            <a:r>
              <a:rPr lang="en-US" sz="3200" dirty="0">
                <a:latin typeface="Roboto"/>
                <a:cs typeface="Roboto"/>
              </a:rPr>
              <a:t> </a:t>
            </a:r>
            <a:r>
              <a:rPr lang="en-US" sz="3200" spc="-20" dirty="0">
                <a:latin typeface="Roboto"/>
                <a:cs typeface="Roboto"/>
              </a:rPr>
              <a:t>-f(</a:t>
            </a:r>
            <a:r>
              <a:rPr lang="en-US" sz="3200" spc="-20" dirty="0" err="1">
                <a:latin typeface="Roboto"/>
                <a:cs typeface="Roboto"/>
              </a:rPr>
              <a:t>columnNumber</a:t>
            </a:r>
            <a:r>
              <a:rPr lang="en-US" sz="3200" spc="-20" dirty="0">
                <a:latin typeface="Roboto"/>
                <a:cs typeface="Roboto"/>
              </a:rPr>
              <a:t>)</a:t>
            </a:r>
            <a:r>
              <a:rPr lang="en-US" sz="3200" spc="5" dirty="0">
                <a:latin typeface="Roboto"/>
                <a:cs typeface="Roboto"/>
              </a:rPr>
              <a:t> </a:t>
            </a:r>
            <a:r>
              <a:rPr lang="en-US" sz="3200" b="1" spc="-5" dirty="0">
                <a:latin typeface="Roboto"/>
                <a:cs typeface="Roboto"/>
              </a:rPr>
              <a:t>&lt;</a:t>
            </a:r>
            <a:r>
              <a:rPr lang="en-US" sz="3200" b="1" spc="-5" dirty="0" err="1">
                <a:latin typeface="Roboto"/>
                <a:cs typeface="Roboto"/>
              </a:rPr>
              <a:t>fileName</a:t>
            </a:r>
            <a:r>
              <a:rPr lang="en-US" sz="3200" b="1" spc="-5" dirty="0">
                <a:latin typeface="Roboto"/>
                <a:cs typeface="Roboto"/>
              </a:rPr>
              <a:t>&gt;</a:t>
            </a:r>
            <a:endParaRPr lang="en-US" sz="3200" dirty="0">
              <a:latin typeface="Roboto"/>
              <a:cs typeface="Roboto"/>
            </a:endParaRPr>
          </a:p>
          <a:p>
            <a:pPr marL="12700" algn="just">
              <a:lnSpc>
                <a:spcPct val="100000"/>
              </a:lnSpc>
              <a:spcBef>
                <a:spcPts val="765"/>
              </a:spcBef>
            </a:pPr>
            <a:r>
              <a:rPr lang="en-US" sz="3200" spc="-5" dirty="0">
                <a:latin typeface="Roboto"/>
                <a:cs typeface="Roboto"/>
              </a:rPr>
              <a:t>Consider</a:t>
            </a:r>
            <a:r>
              <a:rPr lang="en-US" sz="3200" spc="-20" dirty="0">
                <a:latin typeface="Roboto"/>
                <a:cs typeface="Roboto"/>
              </a:rPr>
              <a:t> </a:t>
            </a:r>
            <a:r>
              <a:rPr lang="en-US" sz="3200" spc="5" dirty="0">
                <a:latin typeface="Roboto"/>
                <a:cs typeface="Roboto"/>
              </a:rPr>
              <a:t>the</a:t>
            </a:r>
            <a:r>
              <a:rPr lang="en-US" sz="3200" spc="-10" dirty="0">
                <a:latin typeface="Roboto"/>
                <a:cs typeface="Roboto"/>
              </a:rPr>
              <a:t> </a:t>
            </a:r>
            <a:r>
              <a:rPr lang="en-US" sz="3200" spc="-5" dirty="0">
                <a:latin typeface="Roboto"/>
                <a:cs typeface="Roboto"/>
              </a:rPr>
              <a:t>following</a:t>
            </a:r>
            <a:r>
              <a:rPr lang="en-US" sz="3200" spc="-15" dirty="0">
                <a:latin typeface="Roboto"/>
                <a:cs typeface="Roboto"/>
              </a:rPr>
              <a:t> </a:t>
            </a:r>
            <a:r>
              <a:rPr lang="en-US" sz="3200" dirty="0">
                <a:latin typeface="Roboto"/>
                <a:cs typeface="Roboto"/>
              </a:rPr>
              <a:t>commands:</a:t>
            </a:r>
          </a:p>
          <a:p>
            <a:pPr marL="469900" indent="-229235" algn="just">
              <a:lnSpc>
                <a:spcPct val="100000"/>
              </a:lnSpc>
              <a:spcBef>
                <a:spcPts val="755"/>
              </a:spcBef>
              <a:buAutoNum type="arabicPeriod"/>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dirty="0">
                <a:latin typeface="Roboto"/>
                <a:cs typeface="Roboto"/>
              </a:rPr>
              <a:t>d </a:t>
            </a:r>
            <a:r>
              <a:rPr lang="en-US" sz="3200" spc="-60" dirty="0">
                <a:latin typeface="Roboto"/>
                <a:cs typeface="Roboto"/>
              </a:rPr>
              <a:t>'</a:t>
            </a:r>
            <a:r>
              <a:rPr lang="en-US" sz="3200" spc="-5" dirty="0">
                <a:latin typeface="Roboto"/>
                <a:cs typeface="Roboto"/>
              </a:rPr>
              <a:t> </a:t>
            </a:r>
            <a:r>
              <a:rPr lang="en-US" sz="3200" spc="-60" dirty="0">
                <a:latin typeface="Roboto"/>
                <a:cs typeface="Roboto"/>
              </a:rPr>
              <a:t>'</a:t>
            </a:r>
            <a:r>
              <a:rPr lang="en-US" sz="3200" spc="-5" dirty="0">
                <a:latin typeface="Roboto"/>
                <a:cs typeface="Roboto"/>
              </a:rPr>
              <a:t> </a:t>
            </a:r>
            <a:r>
              <a:rPr lang="en-US" sz="3200" spc="-240" dirty="0">
                <a:latin typeface="Roboto"/>
                <a:cs typeface="Roboto"/>
              </a:rPr>
              <a:t>-</a:t>
            </a:r>
            <a:r>
              <a:rPr lang="en-US" sz="3200" dirty="0">
                <a:latin typeface="Roboto"/>
                <a:cs typeface="Roboto"/>
              </a:rPr>
              <a:t>f</a:t>
            </a:r>
            <a:r>
              <a:rPr lang="en-US" sz="3200" spc="10" dirty="0">
                <a:latin typeface="Roboto"/>
                <a:cs typeface="Roboto"/>
              </a:rPr>
              <a:t>2</a:t>
            </a:r>
            <a:r>
              <a:rPr lang="en-US" sz="3200" dirty="0">
                <a:latin typeface="Roboto"/>
                <a:cs typeface="Roboto"/>
              </a:rPr>
              <a:t> exm.txt</a:t>
            </a:r>
          </a:p>
          <a:p>
            <a:pPr marL="469900" indent="-229235" algn="just">
              <a:lnSpc>
                <a:spcPct val="100000"/>
              </a:lnSpc>
              <a:spcBef>
                <a:spcPts val="760"/>
              </a:spcBef>
              <a:buAutoNum type="arabicPeriod"/>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dirty="0">
                <a:latin typeface="Roboto"/>
                <a:cs typeface="Roboto"/>
              </a:rPr>
              <a:t>d </a:t>
            </a:r>
            <a:r>
              <a:rPr lang="en-US" sz="3200" spc="-60" dirty="0">
                <a:latin typeface="Roboto"/>
                <a:cs typeface="Roboto"/>
              </a:rPr>
              <a:t>'</a:t>
            </a:r>
            <a:r>
              <a:rPr lang="en-US" sz="3200" spc="-5" dirty="0">
                <a:latin typeface="Roboto"/>
                <a:cs typeface="Roboto"/>
              </a:rPr>
              <a:t> </a:t>
            </a:r>
            <a:r>
              <a:rPr lang="en-US" sz="3200" spc="-60" dirty="0">
                <a:latin typeface="Roboto"/>
                <a:cs typeface="Roboto"/>
              </a:rPr>
              <a:t>'</a:t>
            </a:r>
            <a:r>
              <a:rPr lang="en-US" sz="3200" spc="-5" dirty="0">
                <a:latin typeface="Roboto"/>
                <a:cs typeface="Roboto"/>
              </a:rPr>
              <a:t> </a:t>
            </a:r>
            <a:r>
              <a:rPr lang="en-US" sz="3200" spc="-240" dirty="0">
                <a:latin typeface="Roboto"/>
                <a:cs typeface="Roboto"/>
              </a:rPr>
              <a:t>-</a:t>
            </a:r>
            <a:r>
              <a:rPr lang="en-US" sz="3200" dirty="0">
                <a:latin typeface="Roboto"/>
                <a:cs typeface="Roboto"/>
              </a:rPr>
              <a:t>f</a:t>
            </a:r>
            <a:r>
              <a:rPr lang="en-US" sz="3200" spc="10" dirty="0">
                <a:latin typeface="Roboto"/>
                <a:cs typeface="Roboto"/>
              </a:rPr>
              <a:t>5</a:t>
            </a:r>
            <a:r>
              <a:rPr lang="en-US" sz="3200" dirty="0">
                <a:latin typeface="Roboto"/>
                <a:cs typeface="Roboto"/>
              </a:rPr>
              <a:t> exm.txt</a:t>
            </a:r>
          </a:p>
          <a:p>
            <a:pPr marL="12700" marR="5080" algn="just">
              <a:lnSpc>
                <a:spcPct val="109800"/>
              </a:lnSpc>
              <a:spcBef>
                <a:spcPts val="605"/>
              </a:spcBef>
            </a:pPr>
            <a:r>
              <a:rPr lang="en-US" sz="3200" spc="5" dirty="0">
                <a:latin typeface="Roboto"/>
                <a:cs typeface="Roboto"/>
              </a:rPr>
              <a:t>From the </a:t>
            </a:r>
            <a:r>
              <a:rPr lang="en-US" sz="3200" dirty="0">
                <a:latin typeface="Roboto"/>
                <a:cs typeface="Roboto"/>
              </a:rPr>
              <a:t>above </a:t>
            </a:r>
            <a:r>
              <a:rPr lang="en-US" sz="3200" spc="-5" dirty="0">
                <a:latin typeface="Roboto"/>
                <a:cs typeface="Roboto"/>
              </a:rPr>
              <a:t>commands, </a:t>
            </a:r>
            <a:r>
              <a:rPr lang="en-US" sz="3200" spc="5" dirty="0">
                <a:latin typeface="Roboto"/>
                <a:cs typeface="Roboto"/>
              </a:rPr>
              <a:t>the </a:t>
            </a:r>
            <a:r>
              <a:rPr lang="en-US" sz="3200" dirty="0">
                <a:latin typeface="Roboto"/>
                <a:cs typeface="Roboto"/>
              </a:rPr>
              <a:t>output will be trimmed </a:t>
            </a:r>
            <a:r>
              <a:rPr lang="en-US" sz="3200" spc="5" dirty="0">
                <a:latin typeface="Roboto"/>
                <a:cs typeface="Roboto"/>
              </a:rPr>
              <a:t> after</a:t>
            </a:r>
            <a:r>
              <a:rPr lang="en-US" sz="3200" spc="350" dirty="0">
                <a:latin typeface="Roboto"/>
                <a:cs typeface="Roboto"/>
              </a:rPr>
              <a:t> </a:t>
            </a:r>
            <a:r>
              <a:rPr lang="en-US" sz="3200" dirty="0">
                <a:latin typeface="Roboto"/>
                <a:cs typeface="Roboto"/>
              </a:rPr>
              <a:t>space</a:t>
            </a:r>
            <a:r>
              <a:rPr lang="en-US" sz="3200" spc="5" dirty="0">
                <a:latin typeface="Roboto"/>
                <a:cs typeface="Roboto"/>
              </a:rPr>
              <a:t> </a:t>
            </a:r>
            <a:r>
              <a:rPr lang="en-US" sz="3200" dirty="0">
                <a:latin typeface="Roboto"/>
                <a:cs typeface="Roboto"/>
              </a:rPr>
              <a:t>for</a:t>
            </a:r>
            <a:r>
              <a:rPr lang="en-US" sz="3200" spc="5" dirty="0">
                <a:latin typeface="Roboto"/>
                <a:cs typeface="Roboto"/>
              </a:rPr>
              <a:t> the</a:t>
            </a:r>
            <a:r>
              <a:rPr lang="en-US" sz="3200" spc="350" dirty="0">
                <a:latin typeface="Roboto"/>
                <a:cs typeface="Roboto"/>
              </a:rPr>
              <a:t> </a:t>
            </a:r>
            <a:r>
              <a:rPr lang="en-US" sz="3200" dirty="0">
                <a:latin typeface="Roboto"/>
                <a:cs typeface="Roboto"/>
              </a:rPr>
              <a:t>specified</a:t>
            </a:r>
            <a:r>
              <a:rPr lang="en-US" sz="3200" spc="5" dirty="0">
                <a:latin typeface="Roboto"/>
                <a:cs typeface="Roboto"/>
              </a:rPr>
              <a:t> </a:t>
            </a:r>
            <a:r>
              <a:rPr lang="en-US" sz="3200" spc="-5" dirty="0">
                <a:latin typeface="Roboto"/>
                <a:cs typeface="Roboto"/>
              </a:rPr>
              <a:t>column.</a:t>
            </a:r>
            <a:r>
              <a:rPr lang="en-US" sz="3200" dirty="0">
                <a:latin typeface="Roboto"/>
                <a:cs typeface="Roboto"/>
              </a:rPr>
              <a:t> </a:t>
            </a:r>
            <a:r>
              <a:rPr lang="en-US" sz="3200" spc="-5" dirty="0">
                <a:latin typeface="Roboto"/>
                <a:cs typeface="Roboto"/>
              </a:rPr>
              <a:t>The</a:t>
            </a:r>
            <a:r>
              <a:rPr lang="en-US" sz="3200" dirty="0">
                <a:latin typeface="Roboto"/>
                <a:cs typeface="Roboto"/>
              </a:rPr>
              <a:t> above </a:t>
            </a:r>
            <a:r>
              <a:rPr lang="en-US" sz="3200" spc="5" dirty="0">
                <a:latin typeface="Roboto"/>
                <a:cs typeface="Roboto"/>
              </a:rPr>
              <a:t> </a:t>
            </a:r>
            <a:r>
              <a:rPr lang="en-US" sz="3200" dirty="0">
                <a:latin typeface="Roboto"/>
                <a:cs typeface="Roboto"/>
              </a:rPr>
              <a:t>commands</a:t>
            </a:r>
            <a:r>
              <a:rPr lang="en-US" sz="3200" spc="-10" dirty="0">
                <a:latin typeface="Roboto"/>
                <a:cs typeface="Roboto"/>
              </a:rPr>
              <a:t> </a:t>
            </a:r>
            <a:r>
              <a:rPr lang="en-US" sz="3200" dirty="0">
                <a:latin typeface="Roboto"/>
                <a:cs typeface="Roboto"/>
              </a:rPr>
              <a:t>will </a:t>
            </a:r>
            <a:r>
              <a:rPr lang="en-US" sz="3200" spc="-5" dirty="0">
                <a:latin typeface="Roboto"/>
                <a:cs typeface="Roboto"/>
              </a:rPr>
              <a:t>produce </a:t>
            </a:r>
            <a:r>
              <a:rPr lang="en-US" sz="3200" spc="5" dirty="0">
                <a:latin typeface="Roboto"/>
                <a:cs typeface="Roboto"/>
              </a:rPr>
              <a:t>the</a:t>
            </a:r>
            <a:r>
              <a:rPr lang="en-US" sz="3200" dirty="0">
                <a:latin typeface="Roboto"/>
                <a:cs typeface="Roboto"/>
              </a:rPr>
              <a:t> output </a:t>
            </a:r>
            <a:r>
              <a:rPr lang="en-US" sz="3200" spc="-5" dirty="0">
                <a:latin typeface="Roboto"/>
                <a:cs typeface="Roboto"/>
              </a:rPr>
              <a:t>as</a:t>
            </a:r>
            <a:r>
              <a:rPr lang="en-US" sz="3200" spc="-10" dirty="0">
                <a:latin typeface="Roboto"/>
                <a:cs typeface="Roboto"/>
              </a:rPr>
              <a:t> </a:t>
            </a:r>
            <a:r>
              <a:rPr lang="en-US" sz="3200" dirty="0">
                <a:latin typeface="Roboto"/>
                <a:cs typeface="Roboto"/>
              </a:rPr>
              <a:t>follows:</a:t>
            </a:r>
          </a:p>
          <a:p>
            <a:pPr marL="12700">
              <a:lnSpc>
                <a:spcPct val="100000"/>
              </a:lnSpc>
              <a:spcBef>
                <a:spcPts val="770"/>
              </a:spcBef>
            </a:pPr>
            <a:endParaRPr lang="en-US" sz="3200" dirty="0">
              <a:latin typeface="Roboto"/>
              <a:cs typeface="Roboto"/>
            </a:endParaRPr>
          </a:p>
        </p:txBody>
      </p:sp>
    </p:spTree>
    <p:extLst>
      <p:ext uri="{BB962C8B-B14F-4D97-AF65-F5344CB8AC3E}">
        <p14:creationId xmlns:p14="http://schemas.microsoft.com/office/powerpoint/2010/main" val="3043312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29CC4-CE3A-DC15-4B2D-EFF28546E4E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3260EB7-B98C-252F-3877-B5899908E6ED}"/>
              </a:ext>
            </a:extLst>
          </p:cNvPr>
          <p:cNvSpPr>
            <a:spLocks noGrp="1"/>
          </p:cNvSpPr>
          <p:nvPr>
            <p:ph type="body" idx="1"/>
          </p:nvPr>
        </p:nvSpPr>
        <p:spPr>
          <a:xfrm>
            <a:off x="633883" y="4853689"/>
            <a:ext cx="11162791" cy="1569660"/>
          </a:xfrm>
        </p:spPr>
        <p:txBody>
          <a:bodyPr/>
          <a:lstStyle/>
          <a:p>
            <a:pPr algn="just"/>
            <a:r>
              <a:rPr lang="en-US" sz="2800" spc="5" dirty="0">
                <a:latin typeface="Roboto"/>
                <a:cs typeface="Roboto"/>
              </a:rPr>
              <a:t>From the </a:t>
            </a:r>
            <a:r>
              <a:rPr lang="en-US" sz="2800" dirty="0">
                <a:latin typeface="Roboto"/>
                <a:cs typeface="Roboto"/>
              </a:rPr>
              <a:t>above </a:t>
            </a:r>
            <a:r>
              <a:rPr lang="en-US" sz="2800" spc="-5" dirty="0">
                <a:latin typeface="Roboto"/>
                <a:cs typeface="Roboto"/>
              </a:rPr>
              <a:t>output, </a:t>
            </a:r>
            <a:r>
              <a:rPr lang="en-US" sz="2800" spc="-10" dirty="0">
                <a:latin typeface="Roboto"/>
                <a:cs typeface="Roboto"/>
              </a:rPr>
              <a:t>our </a:t>
            </a:r>
            <a:r>
              <a:rPr lang="en-US" sz="2800" dirty="0">
                <a:latin typeface="Roboto"/>
                <a:cs typeface="Roboto"/>
              </a:rPr>
              <a:t>delimiter </a:t>
            </a:r>
            <a:r>
              <a:rPr lang="en-US" sz="2800" spc="-5" dirty="0">
                <a:latin typeface="Roboto"/>
                <a:cs typeface="Roboto"/>
              </a:rPr>
              <a:t>is </a:t>
            </a:r>
            <a:r>
              <a:rPr lang="en-US" sz="2800" dirty="0">
                <a:latin typeface="Roboto"/>
                <a:cs typeface="Roboto"/>
              </a:rPr>
              <a:t>space; hence we </a:t>
            </a:r>
            <a:r>
              <a:rPr lang="en-US" sz="2800" spc="5" dirty="0">
                <a:latin typeface="Roboto"/>
                <a:cs typeface="Roboto"/>
              </a:rPr>
              <a:t> </a:t>
            </a:r>
            <a:r>
              <a:rPr lang="en-US" sz="2800" spc="-5" dirty="0">
                <a:latin typeface="Roboto"/>
                <a:cs typeface="Roboto"/>
              </a:rPr>
              <a:t>have used </a:t>
            </a:r>
            <a:r>
              <a:rPr lang="en-US" sz="2800" spc="-30" dirty="0">
                <a:latin typeface="Roboto"/>
                <a:cs typeface="Roboto"/>
              </a:rPr>
              <a:t>(' </a:t>
            </a:r>
            <a:r>
              <a:rPr lang="en-US" sz="2800" spc="-35" dirty="0">
                <a:latin typeface="Roboto"/>
                <a:cs typeface="Roboto"/>
              </a:rPr>
              <a:t>') </a:t>
            </a:r>
            <a:r>
              <a:rPr lang="en-US" sz="2800" dirty="0">
                <a:latin typeface="Roboto"/>
                <a:cs typeface="Roboto"/>
              </a:rPr>
              <a:t>after </a:t>
            </a:r>
            <a:r>
              <a:rPr lang="en-US" sz="2800" spc="-50" dirty="0">
                <a:latin typeface="Roboto"/>
                <a:cs typeface="Roboto"/>
              </a:rPr>
              <a:t>(-d). </a:t>
            </a:r>
            <a:r>
              <a:rPr lang="en-US" sz="2800" spc="-5" dirty="0">
                <a:latin typeface="Roboto"/>
                <a:cs typeface="Roboto"/>
              </a:rPr>
              <a:t>Command </a:t>
            </a:r>
            <a:r>
              <a:rPr lang="en-US" sz="2800" spc="-15" dirty="0">
                <a:latin typeface="Roboto"/>
                <a:cs typeface="Roboto"/>
              </a:rPr>
              <a:t>"cut </a:t>
            </a:r>
            <a:r>
              <a:rPr lang="en-US" sz="2800" spc="-120" dirty="0">
                <a:latin typeface="Roboto"/>
                <a:cs typeface="Roboto"/>
              </a:rPr>
              <a:t>-d</a:t>
            </a:r>
            <a:r>
              <a:rPr lang="en-US" sz="2800" spc="-114" dirty="0">
                <a:latin typeface="Roboto"/>
                <a:cs typeface="Roboto"/>
              </a:rPr>
              <a:t> </a:t>
            </a:r>
            <a:r>
              <a:rPr lang="en-US" sz="2800" spc="-60" dirty="0">
                <a:latin typeface="Roboto"/>
                <a:cs typeface="Roboto"/>
              </a:rPr>
              <a:t>' ' </a:t>
            </a:r>
            <a:r>
              <a:rPr lang="en-US" sz="2800" spc="-80" dirty="0">
                <a:latin typeface="Roboto"/>
                <a:cs typeface="Roboto"/>
              </a:rPr>
              <a:t>-f2 </a:t>
            </a:r>
            <a:r>
              <a:rPr lang="en-US" sz="2800" spc="-5" dirty="0">
                <a:latin typeface="Roboto"/>
                <a:cs typeface="Roboto"/>
              </a:rPr>
              <a:t>exm.txt" </a:t>
            </a:r>
            <a:r>
              <a:rPr lang="en-US" sz="2800" dirty="0">
                <a:latin typeface="Roboto"/>
                <a:cs typeface="Roboto"/>
              </a:rPr>
              <a:t> </a:t>
            </a:r>
            <a:r>
              <a:rPr lang="en-US" sz="2800" spc="-5" dirty="0">
                <a:latin typeface="Roboto"/>
                <a:cs typeface="Roboto"/>
              </a:rPr>
              <a:t>displays</a:t>
            </a:r>
            <a:r>
              <a:rPr lang="en-US" sz="2800" dirty="0">
                <a:latin typeface="Roboto"/>
                <a:cs typeface="Roboto"/>
              </a:rPr>
              <a:t> column</a:t>
            </a:r>
            <a:r>
              <a:rPr lang="en-US" sz="2800" spc="5" dirty="0">
                <a:latin typeface="Roboto"/>
                <a:cs typeface="Roboto"/>
              </a:rPr>
              <a:t> </a:t>
            </a:r>
            <a:r>
              <a:rPr lang="en-US" sz="2800" spc="-5" dirty="0">
                <a:latin typeface="Roboto"/>
                <a:cs typeface="Roboto"/>
              </a:rPr>
              <a:t>2,</a:t>
            </a:r>
            <a:r>
              <a:rPr lang="en-US" sz="2800" dirty="0">
                <a:latin typeface="Roboto"/>
                <a:cs typeface="Roboto"/>
              </a:rPr>
              <a:t> command</a:t>
            </a:r>
            <a:r>
              <a:rPr lang="en-US" sz="2800" spc="5" dirty="0">
                <a:latin typeface="Roboto"/>
                <a:cs typeface="Roboto"/>
              </a:rPr>
              <a:t> </a:t>
            </a:r>
            <a:r>
              <a:rPr lang="en-US" sz="2800" spc="-15" dirty="0">
                <a:latin typeface="Roboto"/>
                <a:cs typeface="Roboto"/>
              </a:rPr>
              <a:t>"cut</a:t>
            </a:r>
            <a:r>
              <a:rPr lang="en-US" sz="2800" spc="-10" dirty="0">
                <a:latin typeface="Roboto"/>
                <a:cs typeface="Roboto"/>
              </a:rPr>
              <a:t> </a:t>
            </a:r>
            <a:r>
              <a:rPr lang="en-US" sz="2800" spc="-120" dirty="0">
                <a:latin typeface="Roboto"/>
                <a:cs typeface="Roboto"/>
              </a:rPr>
              <a:t>-d</a:t>
            </a:r>
            <a:r>
              <a:rPr lang="en-US" sz="2800" spc="-114" dirty="0">
                <a:latin typeface="Roboto"/>
                <a:cs typeface="Roboto"/>
              </a:rPr>
              <a:t> </a:t>
            </a:r>
            <a:r>
              <a:rPr lang="en-US" sz="2800" spc="-60" dirty="0">
                <a:latin typeface="Roboto"/>
                <a:cs typeface="Roboto"/>
              </a:rPr>
              <a:t>'</a:t>
            </a:r>
            <a:r>
              <a:rPr lang="en-US" sz="2800" spc="-55" dirty="0">
                <a:latin typeface="Roboto"/>
                <a:cs typeface="Roboto"/>
              </a:rPr>
              <a:t> </a:t>
            </a:r>
            <a:r>
              <a:rPr lang="en-US" sz="2800" spc="-60" dirty="0">
                <a:latin typeface="Roboto"/>
                <a:cs typeface="Roboto"/>
              </a:rPr>
              <a:t>'</a:t>
            </a:r>
            <a:r>
              <a:rPr lang="en-US" sz="2800" spc="-55" dirty="0">
                <a:latin typeface="Roboto"/>
                <a:cs typeface="Roboto"/>
              </a:rPr>
              <a:t> </a:t>
            </a:r>
            <a:r>
              <a:rPr lang="en-US" sz="2800" spc="-75" dirty="0">
                <a:latin typeface="Roboto"/>
                <a:cs typeface="Roboto"/>
              </a:rPr>
              <a:t>-f5</a:t>
            </a:r>
            <a:r>
              <a:rPr lang="en-US" sz="2800" spc="-70" dirty="0">
                <a:latin typeface="Roboto"/>
                <a:cs typeface="Roboto"/>
              </a:rPr>
              <a:t> </a:t>
            </a:r>
            <a:r>
              <a:rPr lang="en-US" sz="2800" spc="-5" dirty="0">
                <a:latin typeface="Roboto"/>
                <a:cs typeface="Roboto"/>
              </a:rPr>
              <a:t>exm.txt" </a:t>
            </a:r>
            <a:r>
              <a:rPr lang="en-US" sz="2800" dirty="0">
                <a:latin typeface="Roboto"/>
                <a:cs typeface="Roboto"/>
              </a:rPr>
              <a:t> </a:t>
            </a:r>
            <a:r>
              <a:rPr lang="en-US" sz="2800" spc="-5" dirty="0">
                <a:latin typeface="Roboto"/>
                <a:cs typeface="Roboto"/>
              </a:rPr>
              <a:t>displays</a:t>
            </a:r>
            <a:r>
              <a:rPr lang="en-US" sz="2800" spc="-10" dirty="0">
                <a:latin typeface="Roboto"/>
                <a:cs typeface="Roboto"/>
              </a:rPr>
              <a:t> </a:t>
            </a:r>
            <a:r>
              <a:rPr lang="en-US" sz="2800" dirty="0">
                <a:latin typeface="Roboto"/>
                <a:cs typeface="Roboto"/>
              </a:rPr>
              <a:t>column 5.</a:t>
            </a:r>
          </a:p>
          <a:p>
            <a:endParaRPr lang="en-IN" dirty="0"/>
          </a:p>
        </p:txBody>
      </p:sp>
      <p:pic>
        <p:nvPicPr>
          <p:cNvPr id="4" name="Picture 3">
            <a:extLst>
              <a:ext uri="{FF2B5EF4-FFF2-40B4-BE49-F238E27FC236}">
                <a16:creationId xmlns:a16="http://schemas.microsoft.com/office/drawing/2014/main" id="{7333DEA3-603F-A2EC-E650-B5C3262AA9CF}"/>
              </a:ext>
            </a:extLst>
          </p:cNvPr>
          <p:cNvPicPr>
            <a:picLocks noChangeAspect="1"/>
          </p:cNvPicPr>
          <p:nvPr/>
        </p:nvPicPr>
        <p:blipFill>
          <a:blip r:embed="rId2"/>
          <a:stretch>
            <a:fillRect/>
          </a:stretch>
        </p:blipFill>
        <p:spPr>
          <a:xfrm>
            <a:off x="990600" y="228600"/>
            <a:ext cx="8582637" cy="4625088"/>
          </a:xfrm>
          <a:prstGeom prst="rect">
            <a:avLst/>
          </a:prstGeom>
        </p:spPr>
      </p:pic>
    </p:spTree>
    <p:extLst>
      <p:ext uri="{BB962C8B-B14F-4D97-AF65-F5344CB8AC3E}">
        <p14:creationId xmlns:p14="http://schemas.microsoft.com/office/powerpoint/2010/main" val="1170969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5543312"/>
          </a:xfrm>
          <a:prstGeom prst="rect">
            <a:avLst/>
          </a:prstGeom>
          <a:noFill/>
        </p:spPr>
        <p:txBody>
          <a:bodyPr wrap="square">
            <a:spAutoFit/>
          </a:bodyPr>
          <a:lstStyle/>
          <a:p>
            <a:pPr marL="12700" algn="just">
              <a:lnSpc>
                <a:spcPct val="100000"/>
              </a:lnSpc>
              <a:spcBef>
                <a:spcPts val="860"/>
              </a:spcBef>
            </a:pPr>
            <a:r>
              <a:rPr lang="en-US" sz="3200" b="1" spc="-5" dirty="0">
                <a:solidFill>
                  <a:srgbClr val="C45811"/>
                </a:solidFill>
                <a:latin typeface="Roboto"/>
                <a:cs typeface="Roboto"/>
              </a:rPr>
              <a:t>Cut</a:t>
            </a:r>
            <a:r>
              <a:rPr lang="en-US" sz="3200" b="1" spc="-25" dirty="0">
                <a:solidFill>
                  <a:srgbClr val="C45811"/>
                </a:solidFill>
                <a:latin typeface="Roboto"/>
                <a:cs typeface="Roboto"/>
              </a:rPr>
              <a:t> </a:t>
            </a:r>
            <a:r>
              <a:rPr lang="en-US" sz="3200" b="1" spc="-5" dirty="0">
                <a:solidFill>
                  <a:srgbClr val="C45811"/>
                </a:solidFill>
                <a:latin typeface="Roboto"/>
                <a:cs typeface="Roboto"/>
              </a:rPr>
              <a:t>by</a:t>
            </a:r>
            <a:r>
              <a:rPr lang="en-US" sz="3200" b="1" spc="-30" dirty="0">
                <a:solidFill>
                  <a:srgbClr val="C45811"/>
                </a:solidFill>
                <a:latin typeface="Roboto"/>
                <a:cs typeface="Roboto"/>
              </a:rPr>
              <a:t> </a:t>
            </a:r>
            <a:r>
              <a:rPr lang="en-US" sz="3200" b="1" spc="-5" dirty="0">
                <a:solidFill>
                  <a:srgbClr val="C45811"/>
                </a:solidFill>
                <a:latin typeface="Roboto"/>
                <a:cs typeface="Roboto"/>
              </a:rPr>
              <a:t>byte</a:t>
            </a:r>
            <a:endParaRPr lang="en-US" sz="3200" dirty="0">
              <a:latin typeface="Roboto"/>
              <a:cs typeface="Roboto"/>
            </a:endParaRPr>
          </a:p>
          <a:p>
            <a:pPr marL="12700" marR="7620" algn="just">
              <a:lnSpc>
                <a:spcPct val="109900"/>
              </a:lnSpc>
              <a:spcBef>
                <a:spcPts val="600"/>
              </a:spcBef>
            </a:pPr>
            <a:r>
              <a:rPr lang="en-US" sz="3200" spc="-5" dirty="0">
                <a:latin typeface="Roboto"/>
                <a:cs typeface="Roboto"/>
              </a:rPr>
              <a:t>The </a:t>
            </a:r>
            <a:r>
              <a:rPr lang="en-US" sz="3200" spc="-95" dirty="0">
                <a:latin typeface="Roboto"/>
                <a:cs typeface="Roboto"/>
              </a:rPr>
              <a:t>'-b' </a:t>
            </a:r>
            <a:r>
              <a:rPr lang="en-US" sz="3200" spc="-5" dirty="0">
                <a:latin typeface="Roboto"/>
                <a:cs typeface="Roboto"/>
              </a:rPr>
              <a:t>option is used </a:t>
            </a:r>
            <a:r>
              <a:rPr lang="en-US" sz="3200" spc="5" dirty="0">
                <a:latin typeface="Roboto"/>
                <a:cs typeface="Roboto"/>
              </a:rPr>
              <a:t>to </a:t>
            </a:r>
            <a:r>
              <a:rPr lang="en-US" sz="3200" dirty="0">
                <a:latin typeface="Roboto"/>
                <a:cs typeface="Roboto"/>
              </a:rPr>
              <a:t>cut a section </a:t>
            </a:r>
            <a:r>
              <a:rPr lang="en-US" sz="3200" spc="5" dirty="0">
                <a:latin typeface="Roboto"/>
                <a:cs typeface="Roboto"/>
              </a:rPr>
              <a:t>of </a:t>
            </a:r>
            <a:r>
              <a:rPr lang="en-US" sz="3200" dirty="0">
                <a:latin typeface="Roboto"/>
                <a:cs typeface="Roboto"/>
              </a:rPr>
              <a:t>line </a:t>
            </a:r>
            <a:r>
              <a:rPr lang="en-US" sz="3200" spc="-5" dirty="0">
                <a:latin typeface="Roboto"/>
                <a:cs typeface="Roboto"/>
              </a:rPr>
              <a:t>by byte. </a:t>
            </a:r>
            <a:r>
              <a:rPr lang="en-US" sz="3200" spc="-10" dirty="0">
                <a:latin typeface="Roboto"/>
                <a:cs typeface="Roboto"/>
              </a:rPr>
              <a:t>To </a:t>
            </a:r>
            <a:r>
              <a:rPr lang="en-US" sz="3200" spc="-5" dirty="0">
                <a:latin typeface="Roboto"/>
                <a:cs typeface="Roboto"/>
              </a:rPr>
              <a:t> </a:t>
            </a:r>
            <a:r>
              <a:rPr lang="en-US" sz="3200" spc="5" dirty="0">
                <a:latin typeface="Roboto"/>
                <a:cs typeface="Roboto"/>
              </a:rPr>
              <a:t>cut </a:t>
            </a:r>
            <a:r>
              <a:rPr lang="en-US" sz="3200" dirty="0">
                <a:latin typeface="Roboto"/>
                <a:cs typeface="Roboto"/>
              </a:rPr>
              <a:t>a </a:t>
            </a:r>
            <a:r>
              <a:rPr lang="en-US" sz="3200" spc="5" dirty="0">
                <a:latin typeface="Roboto"/>
                <a:cs typeface="Roboto"/>
              </a:rPr>
              <a:t>file </a:t>
            </a:r>
            <a:r>
              <a:rPr lang="en-US" sz="3200" spc="-5" dirty="0">
                <a:latin typeface="Roboto"/>
                <a:cs typeface="Roboto"/>
              </a:rPr>
              <a:t>by </a:t>
            </a:r>
            <a:r>
              <a:rPr lang="en-US" sz="3200" dirty="0">
                <a:latin typeface="Roboto"/>
                <a:cs typeface="Roboto"/>
              </a:rPr>
              <a:t>its </a:t>
            </a:r>
            <a:r>
              <a:rPr lang="en-US" sz="3200" spc="-5" dirty="0">
                <a:latin typeface="Roboto"/>
                <a:cs typeface="Roboto"/>
              </a:rPr>
              <a:t>byte position, </a:t>
            </a:r>
            <a:r>
              <a:rPr lang="en-US" sz="3200" dirty="0">
                <a:latin typeface="Roboto"/>
                <a:cs typeface="Roboto"/>
              </a:rPr>
              <a:t>execute </a:t>
            </a:r>
            <a:r>
              <a:rPr lang="en-US" sz="3200" spc="5" dirty="0">
                <a:latin typeface="Roboto"/>
                <a:cs typeface="Roboto"/>
              </a:rPr>
              <a:t>the </a:t>
            </a:r>
            <a:r>
              <a:rPr lang="en-US" sz="3200" dirty="0">
                <a:latin typeface="Roboto"/>
                <a:cs typeface="Roboto"/>
              </a:rPr>
              <a:t>command </a:t>
            </a:r>
            <a:r>
              <a:rPr lang="en-US" sz="3200" spc="-5" dirty="0">
                <a:latin typeface="Roboto"/>
                <a:cs typeface="Roboto"/>
              </a:rPr>
              <a:t>as </a:t>
            </a:r>
            <a:r>
              <a:rPr lang="en-US" sz="3200" dirty="0">
                <a:latin typeface="Roboto"/>
                <a:cs typeface="Roboto"/>
              </a:rPr>
              <a:t> follows:</a:t>
            </a:r>
          </a:p>
          <a:p>
            <a:pPr marL="12700" marR="1403985" indent="228600" algn="just">
              <a:lnSpc>
                <a:spcPct val="147000"/>
              </a:lnSpc>
              <a:spcBef>
                <a:spcPts val="5"/>
              </a:spcBef>
              <a:buFont typeface="Symbol"/>
              <a:buChar char=""/>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dirty="0">
                <a:latin typeface="Roboto"/>
                <a:cs typeface="Roboto"/>
              </a:rPr>
              <a:t>b </a:t>
            </a:r>
            <a:r>
              <a:rPr lang="en-US" sz="3200" b="1" dirty="0">
                <a:latin typeface="Roboto"/>
                <a:cs typeface="Roboto"/>
              </a:rPr>
              <a:t>&lt;</a:t>
            </a:r>
            <a:r>
              <a:rPr lang="en-US" sz="3200" b="1" spc="-5" dirty="0">
                <a:latin typeface="Roboto"/>
                <a:cs typeface="Roboto"/>
              </a:rPr>
              <a:t>b</a:t>
            </a:r>
            <a:r>
              <a:rPr lang="en-US" sz="3200" b="1" spc="-10" dirty="0">
                <a:latin typeface="Roboto"/>
                <a:cs typeface="Roboto"/>
              </a:rPr>
              <a:t>y</a:t>
            </a:r>
            <a:r>
              <a:rPr lang="en-US" sz="3200" b="1" spc="-5" dirty="0">
                <a:latin typeface="Roboto"/>
                <a:cs typeface="Roboto"/>
              </a:rPr>
              <a:t>t</a:t>
            </a:r>
            <a:r>
              <a:rPr lang="en-US" sz="3200" b="1" spc="5" dirty="0">
                <a:latin typeface="Roboto"/>
                <a:cs typeface="Roboto"/>
              </a:rPr>
              <a:t>e</a:t>
            </a:r>
            <a:r>
              <a:rPr lang="en-US" sz="3200" b="1" dirty="0">
                <a:latin typeface="Roboto"/>
                <a:cs typeface="Roboto"/>
              </a:rPr>
              <a:t> </a:t>
            </a:r>
            <a:r>
              <a:rPr lang="en-US" sz="3200" spc="-5" dirty="0">
                <a:latin typeface="Roboto"/>
                <a:cs typeface="Roboto"/>
              </a:rPr>
              <a:t>nu</a:t>
            </a:r>
            <a:r>
              <a:rPr lang="en-US" sz="3200" dirty="0">
                <a:latin typeface="Roboto"/>
                <a:cs typeface="Roboto"/>
              </a:rPr>
              <a:t>m</a:t>
            </a:r>
            <a:r>
              <a:rPr lang="en-US" sz="3200" spc="-5" dirty="0">
                <a:latin typeface="Roboto"/>
                <a:cs typeface="Roboto"/>
              </a:rPr>
              <a:t>b</a:t>
            </a:r>
            <a:r>
              <a:rPr lang="en-US" sz="3200" spc="-10" dirty="0">
                <a:latin typeface="Roboto"/>
                <a:cs typeface="Roboto"/>
              </a:rPr>
              <a:t>er</a:t>
            </a:r>
            <a:r>
              <a:rPr lang="en-US" sz="3200" b="1" dirty="0">
                <a:latin typeface="Roboto"/>
                <a:cs typeface="Roboto"/>
              </a:rPr>
              <a:t>&gt;</a:t>
            </a:r>
            <a:r>
              <a:rPr lang="en-US" sz="3200" b="1" spc="-5" dirty="0">
                <a:latin typeface="Roboto"/>
                <a:cs typeface="Roboto"/>
              </a:rPr>
              <a:t> </a:t>
            </a:r>
            <a:r>
              <a:rPr lang="en-US" sz="3200" b="1" dirty="0">
                <a:latin typeface="Roboto"/>
                <a:cs typeface="Roboto"/>
              </a:rPr>
              <a:t>&lt;</a:t>
            </a:r>
            <a:r>
              <a:rPr lang="en-US" sz="3200" b="1" spc="-5" dirty="0">
                <a:latin typeface="Roboto"/>
                <a:cs typeface="Roboto"/>
              </a:rPr>
              <a:t>fil</a:t>
            </a:r>
            <a:r>
              <a:rPr lang="en-US" sz="3200" b="1" spc="5" dirty="0">
                <a:latin typeface="Roboto"/>
                <a:cs typeface="Roboto"/>
              </a:rPr>
              <a:t>e</a:t>
            </a:r>
            <a:r>
              <a:rPr lang="en-US" sz="3200" b="1" spc="-5" dirty="0">
                <a:latin typeface="Roboto"/>
                <a:cs typeface="Roboto"/>
              </a:rPr>
              <a:t> </a:t>
            </a:r>
            <a:r>
              <a:rPr lang="en-US" sz="3200" dirty="0">
                <a:latin typeface="Roboto"/>
                <a:cs typeface="Roboto"/>
              </a:rPr>
              <a:t>name</a:t>
            </a:r>
            <a:r>
              <a:rPr lang="en-US" sz="3200" b="1" dirty="0">
                <a:latin typeface="Roboto"/>
                <a:cs typeface="Roboto"/>
              </a:rPr>
              <a:t>&gt;  </a:t>
            </a:r>
            <a:r>
              <a:rPr lang="en-US" sz="3200" spc="-5" dirty="0">
                <a:latin typeface="Roboto"/>
                <a:cs typeface="Roboto"/>
              </a:rPr>
              <a:t>Consider</a:t>
            </a:r>
            <a:r>
              <a:rPr lang="en-US" sz="3200" spc="-15" dirty="0">
                <a:latin typeface="Roboto"/>
                <a:cs typeface="Roboto"/>
              </a:rPr>
              <a:t> </a:t>
            </a:r>
            <a:r>
              <a:rPr lang="en-US" sz="3200" spc="5" dirty="0">
                <a:latin typeface="Roboto"/>
                <a:cs typeface="Roboto"/>
              </a:rPr>
              <a:t>the</a:t>
            </a:r>
            <a:r>
              <a:rPr lang="en-US" sz="3200" spc="-5" dirty="0">
                <a:latin typeface="Roboto"/>
                <a:cs typeface="Roboto"/>
              </a:rPr>
              <a:t> below</a:t>
            </a:r>
            <a:r>
              <a:rPr lang="en-US" sz="3200" spc="-10" dirty="0">
                <a:latin typeface="Roboto"/>
                <a:cs typeface="Roboto"/>
              </a:rPr>
              <a:t> </a:t>
            </a:r>
            <a:r>
              <a:rPr lang="en-US" sz="3200" dirty="0">
                <a:latin typeface="Roboto"/>
                <a:cs typeface="Roboto"/>
              </a:rPr>
              <a:t>command:</a:t>
            </a:r>
          </a:p>
          <a:p>
            <a:pPr marL="469900" indent="-229235" algn="just">
              <a:lnSpc>
                <a:spcPct val="100000"/>
              </a:lnSpc>
              <a:spcBef>
                <a:spcPts val="755"/>
              </a:spcBef>
              <a:buFont typeface="Symbol"/>
              <a:buChar char=""/>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dirty="0">
                <a:latin typeface="Roboto"/>
                <a:cs typeface="Roboto"/>
              </a:rPr>
              <a:t>b 2 </a:t>
            </a:r>
            <a:r>
              <a:rPr lang="en-US" sz="3200" spc="-5" dirty="0">
                <a:latin typeface="Roboto"/>
                <a:cs typeface="Roboto"/>
              </a:rPr>
              <a:t>e</a:t>
            </a:r>
            <a:r>
              <a:rPr lang="en-US" sz="3200" dirty="0">
                <a:latin typeface="Roboto"/>
                <a:cs typeface="Roboto"/>
              </a:rPr>
              <a:t>xm.txt</a:t>
            </a:r>
          </a:p>
          <a:p>
            <a:pPr marL="12700" marR="5080" algn="just">
              <a:lnSpc>
                <a:spcPct val="110000"/>
              </a:lnSpc>
              <a:spcBef>
                <a:spcPts val="600"/>
              </a:spcBef>
            </a:pPr>
            <a:r>
              <a:rPr lang="en-US" sz="3200" spc="-5" dirty="0">
                <a:latin typeface="Roboto"/>
                <a:cs typeface="Roboto"/>
              </a:rPr>
              <a:t>The </a:t>
            </a:r>
            <a:r>
              <a:rPr lang="en-US" sz="3200" dirty="0">
                <a:latin typeface="Roboto"/>
                <a:cs typeface="Roboto"/>
              </a:rPr>
              <a:t>above command will </a:t>
            </a:r>
            <a:r>
              <a:rPr lang="en-US" sz="3200" spc="5" dirty="0">
                <a:latin typeface="Roboto"/>
                <a:cs typeface="Roboto"/>
              </a:rPr>
              <a:t>cut the </a:t>
            </a:r>
            <a:r>
              <a:rPr lang="en-US" sz="3200" dirty="0">
                <a:latin typeface="Roboto"/>
                <a:cs typeface="Roboto"/>
              </a:rPr>
              <a:t>line </a:t>
            </a:r>
            <a:r>
              <a:rPr lang="en-US" sz="3200" spc="-5" dirty="0">
                <a:latin typeface="Roboto"/>
                <a:cs typeface="Roboto"/>
              </a:rPr>
              <a:t>by </a:t>
            </a:r>
            <a:r>
              <a:rPr lang="en-US" sz="3200" dirty="0">
                <a:latin typeface="Roboto"/>
                <a:cs typeface="Roboto"/>
              </a:rPr>
              <a:t>a </a:t>
            </a:r>
            <a:r>
              <a:rPr lang="en-US" sz="3200" spc="5" dirty="0">
                <a:latin typeface="Roboto"/>
                <a:cs typeface="Roboto"/>
              </a:rPr>
              <a:t>specified </a:t>
            </a:r>
            <a:r>
              <a:rPr lang="en-US" sz="3200" spc="-5" dirty="0">
                <a:latin typeface="Roboto"/>
                <a:cs typeface="Roboto"/>
              </a:rPr>
              <a:t>byte </a:t>
            </a:r>
            <a:r>
              <a:rPr lang="en-US" sz="3200" dirty="0">
                <a:latin typeface="Roboto"/>
                <a:cs typeface="Roboto"/>
              </a:rPr>
              <a:t> position.</a:t>
            </a:r>
            <a:r>
              <a:rPr lang="en-US" sz="3200" spc="-15" dirty="0">
                <a:latin typeface="Roboto"/>
                <a:cs typeface="Roboto"/>
              </a:rPr>
              <a:t> </a:t>
            </a:r>
            <a:r>
              <a:rPr lang="en-US" sz="3200" spc="-5" dirty="0">
                <a:latin typeface="Roboto"/>
                <a:cs typeface="Roboto"/>
              </a:rPr>
              <a:t>Consider</a:t>
            </a:r>
            <a:r>
              <a:rPr lang="en-US" sz="3200" spc="-10" dirty="0">
                <a:latin typeface="Roboto"/>
                <a:cs typeface="Roboto"/>
              </a:rPr>
              <a:t> </a:t>
            </a:r>
            <a:r>
              <a:rPr lang="en-US" sz="3200" spc="5" dirty="0">
                <a:latin typeface="Roboto"/>
                <a:cs typeface="Roboto"/>
              </a:rPr>
              <a:t>the </a:t>
            </a:r>
            <a:r>
              <a:rPr lang="en-US" sz="3200" spc="-5" dirty="0">
                <a:latin typeface="Roboto"/>
                <a:cs typeface="Roboto"/>
              </a:rPr>
              <a:t>below output:</a:t>
            </a:r>
            <a:endParaRPr lang="en-US" sz="3200" dirty="0">
              <a:latin typeface="Roboto"/>
              <a:cs typeface="Roboto"/>
            </a:endParaRPr>
          </a:p>
          <a:p>
            <a:pPr marL="12700">
              <a:lnSpc>
                <a:spcPct val="100000"/>
              </a:lnSpc>
              <a:spcBef>
                <a:spcPts val="770"/>
              </a:spcBef>
            </a:pPr>
            <a:endParaRPr lang="en-US" sz="3200" dirty="0">
              <a:latin typeface="Roboto"/>
              <a:cs typeface="Roboto"/>
            </a:endParaRPr>
          </a:p>
        </p:txBody>
      </p:sp>
      <p:pic>
        <p:nvPicPr>
          <p:cNvPr id="2" name="Picture 1">
            <a:extLst>
              <a:ext uri="{FF2B5EF4-FFF2-40B4-BE49-F238E27FC236}">
                <a16:creationId xmlns:a16="http://schemas.microsoft.com/office/drawing/2014/main" id="{7173B101-42B7-DBA6-6FD0-F441779F4A22}"/>
              </a:ext>
            </a:extLst>
          </p:cNvPr>
          <p:cNvPicPr>
            <a:picLocks noChangeAspect="1"/>
          </p:cNvPicPr>
          <p:nvPr/>
        </p:nvPicPr>
        <p:blipFill>
          <a:blip r:embed="rId2"/>
          <a:stretch>
            <a:fillRect/>
          </a:stretch>
        </p:blipFill>
        <p:spPr>
          <a:xfrm>
            <a:off x="3657600" y="5206181"/>
            <a:ext cx="7261410" cy="1371600"/>
          </a:xfrm>
          <a:prstGeom prst="rect">
            <a:avLst/>
          </a:prstGeom>
        </p:spPr>
      </p:pic>
    </p:spTree>
    <p:extLst>
      <p:ext uri="{BB962C8B-B14F-4D97-AF65-F5344CB8AC3E}">
        <p14:creationId xmlns:p14="http://schemas.microsoft.com/office/powerpoint/2010/main" val="372696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6850593"/>
          </a:xfrm>
          <a:prstGeom prst="rect">
            <a:avLst/>
          </a:prstGeom>
          <a:noFill/>
        </p:spPr>
        <p:txBody>
          <a:bodyPr wrap="square">
            <a:spAutoFit/>
          </a:bodyPr>
          <a:lstStyle/>
          <a:p>
            <a:pPr marL="12700" algn="just">
              <a:lnSpc>
                <a:spcPct val="100000"/>
              </a:lnSpc>
              <a:spcBef>
                <a:spcPts val="855"/>
              </a:spcBef>
            </a:pPr>
            <a:r>
              <a:rPr lang="en-US" sz="3200" b="1" spc="-5" dirty="0">
                <a:solidFill>
                  <a:srgbClr val="C45811"/>
                </a:solidFill>
                <a:latin typeface="Roboto"/>
                <a:cs typeface="Roboto"/>
              </a:rPr>
              <a:t>Cut</a:t>
            </a:r>
            <a:r>
              <a:rPr lang="en-US" sz="3200" b="1" spc="-25" dirty="0">
                <a:solidFill>
                  <a:srgbClr val="C45811"/>
                </a:solidFill>
                <a:latin typeface="Roboto"/>
                <a:cs typeface="Roboto"/>
              </a:rPr>
              <a:t> </a:t>
            </a:r>
            <a:r>
              <a:rPr lang="en-US" sz="3200" b="1" spc="-5" dirty="0">
                <a:solidFill>
                  <a:srgbClr val="C45811"/>
                </a:solidFill>
                <a:latin typeface="Roboto"/>
                <a:cs typeface="Roboto"/>
              </a:rPr>
              <a:t>by</a:t>
            </a:r>
            <a:r>
              <a:rPr lang="en-US" sz="3200" b="1" spc="-25" dirty="0">
                <a:solidFill>
                  <a:srgbClr val="C45811"/>
                </a:solidFill>
                <a:latin typeface="Roboto"/>
                <a:cs typeface="Roboto"/>
              </a:rPr>
              <a:t> </a:t>
            </a:r>
            <a:r>
              <a:rPr lang="en-US" sz="3200" b="1" spc="-5" dirty="0">
                <a:solidFill>
                  <a:srgbClr val="C45811"/>
                </a:solidFill>
                <a:latin typeface="Roboto"/>
                <a:cs typeface="Roboto"/>
              </a:rPr>
              <a:t>Character</a:t>
            </a:r>
            <a:endParaRPr lang="en-US" sz="3200" dirty="0">
              <a:latin typeface="Roboto"/>
              <a:cs typeface="Roboto"/>
            </a:endParaRPr>
          </a:p>
          <a:p>
            <a:pPr marL="12700" marR="5080" algn="just">
              <a:lnSpc>
                <a:spcPct val="109900"/>
              </a:lnSpc>
              <a:spcBef>
                <a:spcPts val="600"/>
              </a:spcBef>
            </a:pPr>
            <a:r>
              <a:rPr lang="en-US" sz="3200" spc="-5" dirty="0">
                <a:latin typeface="Roboto"/>
                <a:cs typeface="Roboto"/>
              </a:rPr>
              <a:t>The</a:t>
            </a:r>
            <a:r>
              <a:rPr lang="en-US" sz="3200" dirty="0">
                <a:latin typeface="Roboto"/>
                <a:cs typeface="Roboto"/>
              </a:rPr>
              <a:t> </a:t>
            </a:r>
            <a:r>
              <a:rPr lang="en-US" sz="3200" spc="-90" dirty="0">
                <a:latin typeface="Roboto"/>
                <a:cs typeface="Roboto"/>
              </a:rPr>
              <a:t>'-c'</a:t>
            </a:r>
            <a:r>
              <a:rPr lang="en-US" sz="3200" spc="-85" dirty="0">
                <a:latin typeface="Roboto"/>
                <a:cs typeface="Roboto"/>
              </a:rPr>
              <a:t> </a:t>
            </a:r>
            <a:r>
              <a:rPr lang="en-US" sz="3200" spc="-5" dirty="0">
                <a:latin typeface="Roboto"/>
                <a:cs typeface="Roboto"/>
              </a:rPr>
              <a:t>option</a:t>
            </a:r>
            <a:r>
              <a:rPr lang="en-US" sz="3200" dirty="0">
                <a:latin typeface="Roboto"/>
                <a:cs typeface="Roboto"/>
              </a:rPr>
              <a:t> is</a:t>
            </a:r>
            <a:r>
              <a:rPr lang="en-US" sz="3200" spc="5" dirty="0">
                <a:latin typeface="Roboto"/>
                <a:cs typeface="Roboto"/>
              </a:rPr>
              <a:t> </a:t>
            </a:r>
            <a:r>
              <a:rPr lang="en-US" sz="3200" spc="-5" dirty="0">
                <a:latin typeface="Roboto"/>
                <a:cs typeface="Roboto"/>
              </a:rPr>
              <a:t>used</a:t>
            </a:r>
            <a:r>
              <a:rPr lang="en-US" sz="3200" dirty="0">
                <a:latin typeface="Roboto"/>
                <a:cs typeface="Roboto"/>
              </a:rPr>
              <a:t> </a:t>
            </a:r>
            <a:r>
              <a:rPr lang="en-US" sz="3200" spc="5" dirty="0">
                <a:latin typeface="Roboto"/>
                <a:cs typeface="Roboto"/>
              </a:rPr>
              <a:t>to</a:t>
            </a:r>
            <a:r>
              <a:rPr lang="en-US" sz="3200" spc="10" dirty="0">
                <a:latin typeface="Roboto"/>
                <a:cs typeface="Roboto"/>
              </a:rPr>
              <a:t> </a:t>
            </a:r>
            <a:r>
              <a:rPr lang="en-US" sz="3200" spc="5" dirty="0">
                <a:latin typeface="Roboto"/>
                <a:cs typeface="Roboto"/>
              </a:rPr>
              <a:t>cut</a:t>
            </a:r>
            <a:r>
              <a:rPr lang="en-US" sz="3200" spc="10" dirty="0">
                <a:latin typeface="Roboto"/>
                <a:cs typeface="Roboto"/>
              </a:rPr>
              <a:t> </a:t>
            </a:r>
            <a:r>
              <a:rPr lang="en-US" sz="3200" dirty="0">
                <a:latin typeface="Roboto"/>
                <a:cs typeface="Roboto"/>
              </a:rPr>
              <a:t>a</a:t>
            </a:r>
            <a:r>
              <a:rPr lang="en-US" sz="3200" spc="5" dirty="0">
                <a:latin typeface="Roboto"/>
                <a:cs typeface="Roboto"/>
              </a:rPr>
              <a:t> </a:t>
            </a:r>
            <a:r>
              <a:rPr lang="en-US" sz="3200" dirty="0">
                <a:latin typeface="Roboto"/>
                <a:cs typeface="Roboto"/>
              </a:rPr>
              <a:t>specific</a:t>
            </a:r>
            <a:r>
              <a:rPr lang="en-US" sz="3200" spc="5" dirty="0">
                <a:latin typeface="Roboto"/>
                <a:cs typeface="Roboto"/>
              </a:rPr>
              <a:t> </a:t>
            </a:r>
            <a:r>
              <a:rPr lang="en-US" sz="3200" dirty="0">
                <a:latin typeface="Roboto"/>
                <a:cs typeface="Roboto"/>
              </a:rPr>
              <a:t>section</a:t>
            </a:r>
            <a:r>
              <a:rPr lang="en-US" sz="3200" spc="5" dirty="0">
                <a:latin typeface="Roboto"/>
                <a:cs typeface="Roboto"/>
              </a:rPr>
              <a:t> </a:t>
            </a:r>
            <a:r>
              <a:rPr lang="en-US" sz="3200" spc="-5" dirty="0">
                <a:latin typeface="Roboto"/>
                <a:cs typeface="Roboto"/>
              </a:rPr>
              <a:t>by </a:t>
            </a:r>
            <a:r>
              <a:rPr lang="en-US" sz="3200" dirty="0">
                <a:latin typeface="Roboto"/>
                <a:cs typeface="Roboto"/>
              </a:rPr>
              <a:t> character. However, </a:t>
            </a:r>
            <a:r>
              <a:rPr lang="en-US" sz="3200" spc="5" dirty="0">
                <a:latin typeface="Roboto"/>
                <a:cs typeface="Roboto"/>
              </a:rPr>
              <a:t>these </a:t>
            </a:r>
            <a:r>
              <a:rPr lang="en-US" sz="3200" dirty="0">
                <a:latin typeface="Roboto"/>
                <a:cs typeface="Roboto"/>
              </a:rPr>
              <a:t>character arguments can be a </a:t>
            </a:r>
            <a:r>
              <a:rPr lang="en-US" sz="3200" spc="5" dirty="0">
                <a:latin typeface="Roboto"/>
                <a:cs typeface="Roboto"/>
              </a:rPr>
              <a:t> </a:t>
            </a:r>
            <a:r>
              <a:rPr lang="en-US" sz="3200" spc="-5" dirty="0">
                <a:latin typeface="Roboto"/>
                <a:cs typeface="Roboto"/>
              </a:rPr>
              <a:t>number</a:t>
            </a:r>
            <a:r>
              <a:rPr lang="en-US" sz="3200" dirty="0">
                <a:latin typeface="Roboto"/>
                <a:cs typeface="Roboto"/>
              </a:rPr>
              <a:t> </a:t>
            </a:r>
            <a:r>
              <a:rPr lang="en-US" sz="3200" spc="-10" dirty="0">
                <a:latin typeface="Roboto"/>
                <a:cs typeface="Roboto"/>
              </a:rPr>
              <a:t>or</a:t>
            </a:r>
            <a:r>
              <a:rPr lang="en-US" sz="3200" spc="-5" dirty="0">
                <a:latin typeface="Roboto"/>
                <a:cs typeface="Roboto"/>
              </a:rPr>
              <a:t> </a:t>
            </a:r>
            <a:r>
              <a:rPr lang="en-US" sz="3200" dirty="0">
                <a:latin typeface="Roboto"/>
                <a:cs typeface="Roboto"/>
              </a:rPr>
              <a:t>a</a:t>
            </a:r>
            <a:r>
              <a:rPr lang="en-US" sz="3200" spc="5" dirty="0">
                <a:latin typeface="Roboto"/>
                <a:cs typeface="Roboto"/>
              </a:rPr>
              <a:t> </a:t>
            </a:r>
            <a:r>
              <a:rPr lang="en-US" sz="3200" spc="-5" dirty="0">
                <a:latin typeface="Roboto"/>
                <a:cs typeface="Roboto"/>
              </a:rPr>
              <a:t>range</a:t>
            </a:r>
            <a:r>
              <a:rPr lang="en-US" sz="3200" dirty="0">
                <a:latin typeface="Roboto"/>
                <a:cs typeface="Roboto"/>
              </a:rPr>
              <a:t> </a:t>
            </a:r>
            <a:r>
              <a:rPr lang="en-US" sz="3200" spc="5" dirty="0">
                <a:latin typeface="Roboto"/>
                <a:cs typeface="Roboto"/>
              </a:rPr>
              <a:t>of</a:t>
            </a:r>
            <a:r>
              <a:rPr lang="en-US" sz="3200" spc="350" dirty="0">
                <a:latin typeface="Roboto"/>
                <a:cs typeface="Roboto"/>
              </a:rPr>
              <a:t> </a:t>
            </a:r>
            <a:r>
              <a:rPr lang="en-US" sz="3200" spc="-5" dirty="0">
                <a:latin typeface="Roboto"/>
                <a:cs typeface="Roboto"/>
              </a:rPr>
              <a:t>numbers,</a:t>
            </a:r>
            <a:r>
              <a:rPr lang="en-US" sz="3200" dirty="0">
                <a:latin typeface="Roboto"/>
                <a:cs typeface="Roboto"/>
              </a:rPr>
              <a:t> a</a:t>
            </a:r>
            <a:r>
              <a:rPr lang="en-US" sz="3200" spc="5" dirty="0">
                <a:latin typeface="Roboto"/>
                <a:cs typeface="Roboto"/>
              </a:rPr>
              <a:t> </a:t>
            </a:r>
            <a:r>
              <a:rPr lang="en-US" sz="3200" dirty="0">
                <a:latin typeface="Roboto"/>
                <a:cs typeface="Roboto"/>
              </a:rPr>
              <a:t>list</a:t>
            </a:r>
            <a:r>
              <a:rPr lang="en-US" sz="3200" spc="5" dirty="0">
                <a:latin typeface="Roboto"/>
                <a:cs typeface="Roboto"/>
              </a:rPr>
              <a:t> of</a:t>
            </a:r>
            <a:r>
              <a:rPr lang="en-US" sz="3200" spc="10" dirty="0">
                <a:latin typeface="Roboto"/>
                <a:cs typeface="Roboto"/>
              </a:rPr>
              <a:t> </a:t>
            </a:r>
            <a:r>
              <a:rPr lang="en-US" sz="3200" spc="-35" dirty="0">
                <a:latin typeface="Roboto"/>
                <a:cs typeface="Roboto"/>
              </a:rPr>
              <a:t>comma- </a:t>
            </a:r>
            <a:r>
              <a:rPr lang="en-US" sz="3200" spc="-30" dirty="0">
                <a:latin typeface="Roboto"/>
                <a:cs typeface="Roboto"/>
              </a:rPr>
              <a:t> </a:t>
            </a:r>
            <a:r>
              <a:rPr lang="en-US" sz="3200" dirty="0">
                <a:latin typeface="Roboto"/>
                <a:cs typeface="Roboto"/>
              </a:rPr>
              <a:t>separated </a:t>
            </a:r>
            <a:r>
              <a:rPr lang="en-US" sz="3200" spc="-5" dirty="0">
                <a:latin typeface="Roboto"/>
                <a:cs typeface="Roboto"/>
              </a:rPr>
              <a:t>numbers, </a:t>
            </a:r>
            <a:r>
              <a:rPr lang="en-US" sz="3200" spc="-10" dirty="0">
                <a:latin typeface="Roboto"/>
                <a:cs typeface="Roboto"/>
              </a:rPr>
              <a:t>or </a:t>
            </a:r>
            <a:r>
              <a:rPr lang="en-US" sz="3200" dirty="0">
                <a:latin typeface="Roboto"/>
                <a:cs typeface="Roboto"/>
              </a:rPr>
              <a:t>any </a:t>
            </a:r>
            <a:r>
              <a:rPr lang="en-US" sz="3200" spc="-5" dirty="0">
                <a:latin typeface="Roboto"/>
                <a:cs typeface="Roboto"/>
              </a:rPr>
              <a:t>other </a:t>
            </a:r>
            <a:r>
              <a:rPr lang="en-US" sz="3200" dirty="0">
                <a:latin typeface="Roboto"/>
                <a:cs typeface="Roboto"/>
              </a:rPr>
              <a:t>character. </a:t>
            </a:r>
            <a:r>
              <a:rPr lang="en-US" sz="3200" spc="-10" dirty="0">
                <a:latin typeface="Roboto"/>
                <a:cs typeface="Roboto"/>
              </a:rPr>
              <a:t>To </a:t>
            </a:r>
            <a:r>
              <a:rPr lang="en-US" sz="3200" spc="5" dirty="0">
                <a:latin typeface="Roboto"/>
                <a:cs typeface="Roboto"/>
              </a:rPr>
              <a:t>cut </a:t>
            </a:r>
            <a:r>
              <a:rPr lang="en-US" sz="3200" spc="-5" dirty="0">
                <a:latin typeface="Roboto"/>
                <a:cs typeface="Roboto"/>
              </a:rPr>
              <a:t>by </a:t>
            </a:r>
            <a:r>
              <a:rPr lang="en-US" sz="3200" dirty="0">
                <a:latin typeface="Roboto"/>
                <a:cs typeface="Roboto"/>
              </a:rPr>
              <a:t>a </a:t>
            </a:r>
            <a:r>
              <a:rPr lang="en-US" sz="3200" spc="5" dirty="0">
                <a:latin typeface="Roboto"/>
                <a:cs typeface="Roboto"/>
              </a:rPr>
              <a:t> specified</a:t>
            </a:r>
            <a:r>
              <a:rPr lang="en-US" sz="3200" spc="-10" dirty="0">
                <a:latin typeface="Roboto"/>
                <a:cs typeface="Roboto"/>
              </a:rPr>
              <a:t> </a:t>
            </a:r>
            <a:r>
              <a:rPr lang="en-US" sz="3200" dirty="0">
                <a:latin typeface="Roboto"/>
                <a:cs typeface="Roboto"/>
              </a:rPr>
              <a:t>character,</a:t>
            </a:r>
            <a:r>
              <a:rPr lang="en-US" sz="3200" spc="-5" dirty="0">
                <a:latin typeface="Roboto"/>
                <a:cs typeface="Roboto"/>
              </a:rPr>
              <a:t> </a:t>
            </a:r>
            <a:r>
              <a:rPr lang="en-US" sz="3200" dirty="0">
                <a:latin typeface="Roboto"/>
                <a:cs typeface="Roboto"/>
              </a:rPr>
              <a:t>execute</a:t>
            </a:r>
            <a:r>
              <a:rPr lang="en-US" sz="3200" spc="-5" dirty="0">
                <a:latin typeface="Roboto"/>
                <a:cs typeface="Roboto"/>
              </a:rPr>
              <a:t> </a:t>
            </a:r>
            <a:r>
              <a:rPr lang="en-US" sz="3200" spc="5" dirty="0">
                <a:latin typeface="Roboto"/>
                <a:cs typeface="Roboto"/>
              </a:rPr>
              <a:t>the</a:t>
            </a:r>
            <a:r>
              <a:rPr lang="en-US" sz="3200" dirty="0">
                <a:latin typeface="Roboto"/>
                <a:cs typeface="Roboto"/>
              </a:rPr>
              <a:t> command</a:t>
            </a:r>
            <a:r>
              <a:rPr lang="en-US" sz="3200" spc="-5" dirty="0">
                <a:latin typeface="Roboto"/>
                <a:cs typeface="Roboto"/>
              </a:rPr>
              <a:t> </a:t>
            </a:r>
            <a:r>
              <a:rPr lang="en-US" sz="3200" dirty="0">
                <a:latin typeface="Roboto"/>
                <a:cs typeface="Roboto"/>
              </a:rPr>
              <a:t>as</a:t>
            </a:r>
            <a:r>
              <a:rPr lang="en-US" sz="3200" spc="-5" dirty="0">
                <a:latin typeface="Roboto"/>
                <a:cs typeface="Roboto"/>
              </a:rPr>
              <a:t> follows:</a:t>
            </a:r>
            <a:endParaRPr lang="en-US" sz="3200" dirty="0">
              <a:latin typeface="Roboto"/>
              <a:cs typeface="Roboto"/>
            </a:endParaRPr>
          </a:p>
          <a:p>
            <a:pPr marL="469900" indent="-229235" algn="just">
              <a:lnSpc>
                <a:spcPct val="100000"/>
              </a:lnSpc>
              <a:spcBef>
                <a:spcPts val="760"/>
              </a:spcBef>
              <a:buFont typeface="Symbol"/>
              <a:buChar char=""/>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spc="5" dirty="0">
                <a:latin typeface="Roboto"/>
                <a:cs typeface="Roboto"/>
              </a:rPr>
              <a:t>c</a:t>
            </a:r>
            <a:r>
              <a:rPr lang="en-US" sz="3200" spc="-5" dirty="0">
                <a:latin typeface="Roboto"/>
                <a:cs typeface="Roboto"/>
              </a:rPr>
              <a:t> </a:t>
            </a:r>
            <a:r>
              <a:rPr lang="en-US" sz="3200" b="1" dirty="0">
                <a:latin typeface="Roboto"/>
                <a:cs typeface="Roboto"/>
              </a:rPr>
              <a:t>&lt; character</a:t>
            </a:r>
            <a:r>
              <a:rPr lang="en-US" sz="3200" b="1" spc="-10" dirty="0">
                <a:latin typeface="Roboto"/>
                <a:cs typeface="Roboto"/>
              </a:rPr>
              <a:t>s</a:t>
            </a:r>
            <a:r>
              <a:rPr lang="en-US" sz="3200" b="1" dirty="0">
                <a:latin typeface="Roboto"/>
                <a:cs typeface="Roboto"/>
              </a:rPr>
              <a:t>&gt;</a:t>
            </a:r>
            <a:r>
              <a:rPr lang="en-US" sz="3200" b="1" spc="-5" dirty="0">
                <a:latin typeface="Roboto"/>
                <a:cs typeface="Roboto"/>
              </a:rPr>
              <a:t> </a:t>
            </a:r>
            <a:r>
              <a:rPr lang="en-US" sz="3200" b="1" dirty="0">
                <a:latin typeface="Roboto"/>
                <a:cs typeface="Roboto"/>
              </a:rPr>
              <a:t>&lt;</a:t>
            </a:r>
            <a:r>
              <a:rPr lang="en-US" sz="3200" b="1" spc="-5" dirty="0">
                <a:latin typeface="Roboto"/>
                <a:cs typeface="Roboto"/>
              </a:rPr>
              <a:t>fil</a:t>
            </a:r>
            <a:r>
              <a:rPr lang="en-US" sz="3200" b="1" spc="5" dirty="0">
                <a:latin typeface="Roboto"/>
                <a:cs typeface="Roboto"/>
              </a:rPr>
              <a:t>e</a:t>
            </a:r>
            <a:r>
              <a:rPr lang="en-US" sz="3200" b="1" spc="-5" dirty="0">
                <a:latin typeface="Roboto"/>
                <a:cs typeface="Roboto"/>
              </a:rPr>
              <a:t> </a:t>
            </a:r>
            <a:r>
              <a:rPr lang="en-US" sz="3200" dirty="0">
                <a:latin typeface="Roboto"/>
                <a:cs typeface="Roboto"/>
              </a:rPr>
              <a:t>name</a:t>
            </a:r>
            <a:r>
              <a:rPr lang="en-US" sz="3200" b="1" dirty="0">
                <a:latin typeface="Roboto"/>
                <a:cs typeface="Roboto"/>
              </a:rPr>
              <a:t>&gt;</a:t>
            </a:r>
            <a:endParaRPr lang="en-US" sz="3200" dirty="0">
              <a:latin typeface="Roboto"/>
              <a:cs typeface="Roboto"/>
            </a:endParaRPr>
          </a:p>
          <a:p>
            <a:pPr marL="12700">
              <a:lnSpc>
                <a:spcPct val="100000"/>
              </a:lnSpc>
              <a:spcBef>
                <a:spcPts val="860"/>
              </a:spcBef>
            </a:pPr>
            <a:r>
              <a:rPr lang="en-US" sz="3200" spc="-5" dirty="0">
                <a:latin typeface="Roboto"/>
                <a:cs typeface="Roboto"/>
              </a:rPr>
              <a:t>Consider</a:t>
            </a:r>
            <a:r>
              <a:rPr lang="en-US" sz="3200" spc="-25" dirty="0">
                <a:latin typeface="Roboto"/>
                <a:cs typeface="Roboto"/>
              </a:rPr>
              <a:t> </a:t>
            </a:r>
            <a:r>
              <a:rPr lang="en-US" sz="3200" spc="5" dirty="0">
                <a:latin typeface="Roboto"/>
                <a:cs typeface="Roboto"/>
              </a:rPr>
              <a:t>the</a:t>
            </a:r>
            <a:r>
              <a:rPr lang="en-US" sz="3200" spc="-15" dirty="0">
                <a:latin typeface="Roboto"/>
                <a:cs typeface="Roboto"/>
              </a:rPr>
              <a:t> </a:t>
            </a:r>
            <a:r>
              <a:rPr lang="en-US" sz="3200" spc="-5" dirty="0">
                <a:latin typeface="Roboto"/>
                <a:cs typeface="Roboto"/>
              </a:rPr>
              <a:t>below</a:t>
            </a:r>
            <a:r>
              <a:rPr lang="en-US" sz="3200" spc="-20" dirty="0">
                <a:latin typeface="Roboto"/>
                <a:cs typeface="Roboto"/>
              </a:rPr>
              <a:t> </a:t>
            </a:r>
            <a:r>
              <a:rPr lang="en-US" sz="3200" dirty="0">
                <a:latin typeface="Roboto"/>
                <a:cs typeface="Roboto"/>
              </a:rPr>
              <a:t>commands:</a:t>
            </a:r>
          </a:p>
          <a:p>
            <a:pPr marL="469900" indent="-229235">
              <a:lnSpc>
                <a:spcPct val="100000"/>
              </a:lnSpc>
              <a:spcBef>
                <a:spcPts val="765"/>
              </a:spcBef>
              <a:buAutoNum type="arabicPeriod"/>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spc="5" dirty="0">
                <a:latin typeface="Roboto"/>
                <a:cs typeface="Roboto"/>
              </a:rPr>
              <a:t>c</a:t>
            </a:r>
            <a:r>
              <a:rPr lang="en-US" sz="3200" spc="-5" dirty="0">
                <a:latin typeface="Roboto"/>
                <a:cs typeface="Roboto"/>
              </a:rPr>
              <a:t> </a:t>
            </a:r>
            <a:r>
              <a:rPr lang="en-US" sz="3200" dirty="0">
                <a:latin typeface="Roboto"/>
                <a:cs typeface="Roboto"/>
              </a:rPr>
              <a:t>1,6 exm.txt</a:t>
            </a:r>
          </a:p>
          <a:p>
            <a:pPr marL="469900" indent="-229235">
              <a:lnSpc>
                <a:spcPct val="100000"/>
              </a:lnSpc>
              <a:spcBef>
                <a:spcPts val="755"/>
              </a:spcBef>
              <a:buAutoNum type="arabicPeriod"/>
              <a:tabLst>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spc="5" dirty="0">
                <a:latin typeface="Roboto"/>
                <a:cs typeface="Roboto"/>
              </a:rPr>
              <a:t>c</a:t>
            </a:r>
            <a:r>
              <a:rPr lang="en-US" sz="3200" spc="-5" dirty="0">
                <a:latin typeface="Roboto"/>
                <a:cs typeface="Roboto"/>
              </a:rPr>
              <a:t> </a:t>
            </a:r>
            <a:r>
              <a:rPr lang="en-US" sz="3200" dirty="0">
                <a:latin typeface="Roboto"/>
                <a:cs typeface="Roboto"/>
              </a:rPr>
              <a:t>1</a:t>
            </a:r>
            <a:r>
              <a:rPr lang="en-US" sz="3200" spc="-240" dirty="0">
                <a:latin typeface="Roboto"/>
                <a:cs typeface="Roboto"/>
              </a:rPr>
              <a:t>-</a:t>
            </a:r>
            <a:r>
              <a:rPr lang="en-US" sz="3200" dirty="0">
                <a:latin typeface="Roboto"/>
                <a:cs typeface="Roboto"/>
              </a:rPr>
              <a:t>3</a:t>
            </a:r>
            <a:r>
              <a:rPr lang="en-US" sz="3200" spc="-5" dirty="0">
                <a:latin typeface="Roboto"/>
                <a:cs typeface="Roboto"/>
              </a:rPr>
              <a:t> </a:t>
            </a:r>
            <a:r>
              <a:rPr lang="en-US" sz="3200" dirty="0" err="1">
                <a:latin typeface="Roboto"/>
                <a:cs typeface="Roboto"/>
              </a:rPr>
              <a:t>exm.txt</a:t>
            </a:r>
            <a:r>
              <a:rPr lang="en-US" sz="3200" spc="-5" dirty="0" err="1">
                <a:latin typeface="Roboto"/>
                <a:cs typeface="Roboto"/>
              </a:rPr>
              <a:t>The</a:t>
            </a:r>
            <a:r>
              <a:rPr lang="en-US" sz="3200" spc="210" dirty="0">
                <a:latin typeface="Roboto"/>
                <a:cs typeface="Roboto"/>
              </a:rPr>
              <a:t> </a:t>
            </a:r>
            <a:r>
              <a:rPr lang="en-US" sz="3200" dirty="0">
                <a:latin typeface="Roboto"/>
                <a:cs typeface="Roboto"/>
              </a:rPr>
              <a:t>above</a:t>
            </a:r>
            <a:r>
              <a:rPr lang="en-US" sz="3200" spc="204" dirty="0">
                <a:latin typeface="Roboto"/>
                <a:cs typeface="Roboto"/>
              </a:rPr>
              <a:t> </a:t>
            </a:r>
            <a:r>
              <a:rPr lang="en-US" sz="3200" dirty="0">
                <a:latin typeface="Roboto"/>
                <a:cs typeface="Roboto"/>
              </a:rPr>
              <a:t>commands</a:t>
            </a:r>
            <a:r>
              <a:rPr lang="en-US" sz="3200" spc="210" dirty="0">
                <a:latin typeface="Roboto"/>
                <a:cs typeface="Roboto"/>
              </a:rPr>
              <a:t> </a:t>
            </a:r>
            <a:r>
              <a:rPr lang="en-US" sz="3200" dirty="0">
                <a:latin typeface="Roboto"/>
                <a:cs typeface="Roboto"/>
              </a:rPr>
              <a:t>will</a:t>
            </a:r>
            <a:r>
              <a:rPr lang="en-US" sz="3200" spc="210" dirty="0">
                <a:latin typeface="Roboto"/>
                <a:cs typeface="Roboto"/>
              </a:rPr>
              <a:t> </a:t>
            </a:r>
            <a:r>
              <a:rPr lang="en-US" sz="3200" spc="5" dirty="0">
                <a:latin typeface="Roboto"/>
                <a:cs typeface="Roboto"/>
              </a:rPr>
              <a:t>cut</a:t>
            </a:r>
            <a:r>
              <a:rPr lang="en-US" sz="3200" spc="204" dirty="0">
                <a:latin typeface="Roboto"/>
                <a:cs typeface="Roboto"/>
              </a:rPr>
              <a:t> </a:t>
            </a:r>
            <a:r>
              <a:rPr lang="en-US" sz="3200" spc="5" dirty="0">
                <a:latin typeface="Roboto"/>
                <a:cs typeface="Roboto"/>
              </a:rPr>
              <a:t>the</a:t>
            </a:r>
            <a:r>
              <a:rPr lang="en-US" sz="3200" spc="210" dirty="0">
                <a:latin typeface="Roboto"/>
                <a:cs typeface="Roboto"/>
              </a:rPr>
              <a:t> </a:t>
            </a:r>
            <a:r>
              <a:rPr lang="en-US" sz="3200" dirty="0">
                <a:latin typeface="Roboto"/>
                <a:cs typeface="Roboto"/>
              </a:rPr>
              <a:t>line</a:t>
            </a:r>
            <a:r>
              <a:rPr lang="en-US" sz="3200" spc="204" dirty="0">
                <a:latin typeface="Roboto"/>
                <a:cs typeface="Roboto"/>
              </a:rPr>
              <a:t> </a:t>
            </a:r>
            <a:r>
              <a:rPr lang="en-US" sz="3200" spc="-5" dirty="0">
                <a:latin typeface="Roboto"/>
                <a:cs typeface="Roboto"/>
              </a:rPr>
              <a:t>by</a:t>
            </a:r>
            <a:r>
              <a:rPr lang="en-US" sz="3200" spc="204" dirty="0">
                <a:latin typeface="Roboto"/>
                <a:cs typeface="Roboto"/>
              </a:rPr>
              <a:t> </a:t>
            </a:r>
            <a:r>
              <a:rPr lang="en-US" sz="3200" spc="5" dirty="0">
                <a:latin typeface="Roboto"/>
                <a:cs typeface="Roboto"/>
              </a:rPr>
              <a:t>the</a:t>
            </a:r>
            <a:r>
              <a:rPr lang="en-US" sz="3200" spc="210" dirty="0">
                <a:latin typeface="Roboto"/>
                <a:cs typeface="Roboto"/>
              </a:rPr>
              <a:t> </a:t>
            </a:r>
            <a:r>
              <a:rPr lang="en-US" sz="3200" spc="5" dirty="0">
                <a:latin typeface="Roboto"/>
                <a:cs typeface="Roboto"/>
              </a:rPr>
              <a:t>specified </a:t>
            </a:r>
            <a:r>
              <a:rPr lang="en-US" sz="3200" spc="-320" dirty="0">
                <a:latin typeface="Roboto"/>
                <a:cs typeface="Roboto"/>
              </a:rPr>
              <a:t> </a:t>
            </a:r>
            <a:r>
              <a:rPr lang="en-US" sz="3200" dirty="0">
                <a:latin typeface="Roboto"/>
                <a:cs typeface="Roboto"/>
              </a:rPr>
              <a:t>characters.</a:t>
            </a:r>
            <a:r>
              <a:rPr lang="en-US" sz="3200" spc="-5" dirty="0">
                <a:latin typeface="Roboto"/>
                <a:cs typeface="Roboto"/>
              </a:rPr>
              <a:t> Consider </a:t>
            </a:r>
            <a:r>
              <a:rPr lang="en-US" sz="3200" spc="5" dirty="0">
                <a:latin typeface="Roboto"/>
                <a:cs typeface="Roboto"/>
              </a:rPr>
              <a:t>the</a:t>
            </a:r>
            <a:r>
              <a:rPr lang="en-US" sz="3200" dirty="0">
                <a:latin typeface="Roboto"/>
                <a:cs typeface="Roboto"/>
              </a:rPr>
              <a:t> </a:t>
            </a:r>
            <a:r>
              <a:rPr lang="en-US" sz="3200" spc="-5" dirty="0">
                <a:latin typeface="Roboto"/>
                <a:cs typeface="Roboto"/>
              </a:rPr>
              <a:t>below output:</a:t>
            </a:r>
            <a:endParaRPr lang="en-US" sz="3200" dirty="0">
              <a:latin typeface="Roboto"/>
              <a:cs typeface="Roboto"/>
            </a:endParaRPr>
          </a:p>
          <a:p>
            <a:pPr marL="12700">
              <a:lnSpc>
                <a:spcPct val="100000"/>
              </a:lnSpc>
              <a:spcBef>
                <a:spcPts val="770"/>
              </a:spcBef>
            </a:pPr>
            <a:endParaRPr lang="en-US" sz="3200" dirty="0">
              <a:latin typeface="Roboto"/>
              <a:cs typeface="Roboto"/>
            </a:endParaRPr>
          </a:p>
        </p:txBody>
      </p:sp>
    </p:spTree>
    <p:extLst>
      <p:ext uri="{BB962C8B-B14F-4D97-AF65-F5344CB8AC3E}">
        <p14:creationId xmlns:p14="http://schemas.microsoft.com/office/powerpoint/2010/main" val="805508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2340128"/>
          </a:xfrm>
          <a:prstGeom prst="rect">
            <a:avLst/>
          </a:prstGeom>
          <a:noFill/>
        </p:spPr>
        <p:txBody>
          <a:bodyPr wrap="square">
            <a:spAutoFit/>
          </a:bodyPr>
          <a:lstStyle/>
          <a:p>
            <a:pPr marL="12700" algn="just">
              <a:lnSpc>
                <a:spcPct val="100000"/>
              </a:lnSpc>
              <a:spcBef>
                <a:spcPts val="855"/>
              </a:spcBef>
            </a:pPr>
            <a:r>
              <a:rPr lang="en-US" sz="3200" b="1" spc="-5" dirty="0">
                <a:solidFill>
                  <a:srgbClr val="C45811"/>
                </a:solidFill>
                <a:latin typeface="Roboto"/>
                <a:cs typeface="Roboto"/>
              </a:rPr>
              <a:t>Cut</a:t>
            </a:r>
            <a:r>
              <a:rPr lang="en-US" sz="3200" b="1" spc="-25" dirty="0">
                <a:solidFill>
                  <a:srgbClr val="C45811"/>
                </a:solidFill>
                <a:latin typeface="Roboto"/>
                <a:cs typeface="Roboto"/>
              </a:rPr>
              <a:t> </a:t>
            </a:r>
            <a:r>
              <a:rPr lang="en-US" sz="3200" b="1" spc="-5" dirty="0">
                <a:solidFill>
                  <a:srgbClr val="C45811"/>
                </a:solidFill>
                <a:latin typeface="Roboto"/>
                <a:cs typeface="Roboto"/>
              </a:rPr>
              <a:t>by</a:t>
            </a:r>
            <a:r>
              <a:rPr lang="en-US" sz="3200" b="1" spc="-25" dirty="0">
                <a:solidFill>
                  <a:srgbClr val="C45811"/>
                </a:solidFill>
                <a:latin typeface="Roboto"/>
                <a:cs typeface="Roboto"/>
              </a:rPr>
              <a:t> </a:t>
            </a:r>
            <a:r>
              <a:rPr lang="en-US" sz="3200" b="1" spc="-5" dirty="0">
                <a:solidFill>
                  <a:srgbClr val="C45811"/>
                </a:solidFill>
                <a:latin typeface="Roboto"/>
                <a:cs typeface="Roboto"/>
              </a:rPr>
              <a:t>Character</a:t>
            </a:r>
            <a:endParaRPr lang="en-US" sz="3200" dirty="0">
              <a:latin typeface="Roboto"/>
              <a:cs typeface="Roboto"/>
            </a:endParaRPr>
          </a:p>
          <a:p>
            <a:pPr marL="12700">
              <a:spcBef>
                <a:spcPts val="770"/>
              </a:spcBef>
            </a:pPr>
            <a:r>
              <a:rPr lang="en-US" sz="3200" spc="-5" dirty="0">
                <a:latin typeface="Roboto"/>
                <a:cs typeface="Roboto"/>
              </a:rPr>
              <a:t>The</a:t>
            </a:r>
            <a:r>
              <a:rPr lang="en-US" sz="3200" spc="210" dirty="0">
                <a:latin typeface="Roboto"/>
                <a:cs typeface="Roboto"/>
              </a:rPr>
              <a:t> </a:t>
            </a:r>
            <a:r>
              <a:rPr lang="en-US" sz="3200" dirty="0">
                <a:latin typeface="Roboto"/>
                <a:cs typeface="Roboto"/>
              </a:rPr>
              <a:t>above</a:t>
            </a:r>
            <a:r>
              <a:rPr lang="en-US" sz="3200" spc="204" dirty="0">
                <a:latin typeface="Roboto"/>
                <a:cs typeface="Roboto"/>
              </a:rPr>
              <a:t> </a:t>
            </a:r>
            <a:r>
              <a:rPr lang="en-US" sz="3200" dirty="0">
                <a:latin typeface="Roboto"/>
                <a:cs typeface="Roboto"/>
              </a:rPr>
              <a:t>commands</a:t>
            </a:r>
            <a:r>
              <a:rPr lang="en-US" sz="3200" spc="210" dirty="0">
                <a:latin typeface="Roboto"/>
                <a:cs typeface="Roboto"/>
              </a:rPr>
              <a:t> </a:t>
            </a:r>
            <a:r>
              <a:rPr lang="en-US" sz="3200" dirty="0">
                <a:latin typeface="Roboto"/>
                <a:cs typeface="Roboto"/>
              </a:rPr>
              <a:t>will</a:t>
            </a:r>
            <a:r>
              <a:rPr lang="en-US" sz="3200" spc="210" dirty="0">
                <a:latin typeface="Roboto"/>
                <a:cs typeface="Roboto"/>
              </a:rPr>
              <a:t> </a:t>
            </a:r>
            <a:r>
              <a:rPr lang="en-US" sz="3200" spc="5" dirty="0">
                <a:latin typeface="Roboto"/>
                <a:cs typeface="Roboto"/>
              </a:rPr>
              <a:t>cut</a:t>
            </a:r>
            <a:r>
              <a:rPr lang="en-US" sz="3200" spc="204" dirty="0">
                <a:latin typeface="Roboto"/>
                <a:cs typeface="Roboto"/>
              </a:rPr>
              <a:t> </a:t>
            </a:r>
            <a:r>
              <a:rPr lang="en-US" sz="3200" spc="5" dirty="0">
                <a:latin typeface="Roboto"/>
                <a:cs typeface="Roboto"/>
              </a:rPr>
              <a:t>the</a:t>
            </a:r>
            <a:r>
              <a:rPr lang="en-US" sz="3200" spc="210" dirty="0">
                <a:latin typeface="Roboto"/>
                <a:cs typeface="Roboto"/>
              </a:rPr>
              <a:t> </a:t>
            </a:r>
            <a:r>
              <a:rPr lang="en-US" sz="3200" dirty="0">
                <a:latin typeface="Roboto"/>
                <a:cs typeface="Roboto"/>
              </a:rPr>
              <a:t>line</a:t>
            </a:r>
            <a:r>
              <a:rPr lang="en-US" sz="3200" spc="204" dirty="0">
                <a:latin typeface="Roboto"/>
                <a:cs typeface="Roboto"/>
              </a:rPr>
              <a:t> </a:t>
            </a:r>
            <a:r>
              <a:rPr lang="en-US" sz="3200" spc="-5" dirty="0">
                <a:latin typeface="Roboto"/>
                <a:cs typeface="Roboto"/>
              </a:rPr>
              <a:t>by</a:t>
            </a:r>
            <a:r>
              <a:rPr lang="en-US" sz="3200" spc="204" dirty="0">
                <a:latin typeface="Roboto"/>
                <a:cs typeface="Roboto"/>
              </a:rPr>
              <a:t> </a:t>
            </a:r>
            <a:r>
              <a:rPr lang="en-US" sz="3200" spc="5" dirty="0">
                <a:latin typeface="Roboto"/>
                <a:cs typeface="Roboto"/>
              </a:rPr>
              <a:t>the</a:t>
            </a:r>
            <a:r>
              <a:rPr lang="en-US" sz="3200" spc="210" dirty="0">
                <a:latin typeface="Roboto"/>
                <a:cs typeface="Roboto"/>
              </a:rPr>
              <a:t> </a:t>
            </a:r>
            <a:r>
              <a:rPr lang="en-US" sz="3200" spc="5" dirty="0">
                <a:latin typeface="Roboto"/>
                <a:cs typeface="Roboto"/>
              </a:rPr>
              <a:t>specified </a:t>
            </a:r>
            <a:r>
              <a:rPr lang="en-US" sz="3200" spc="-320" dirty="0">
                <a:latin typeface="Roboto"/>
                <a:cs typeface="Roboto"/>
              </a:rPr>
              <a:t> </a:t>
            </a:r>
            <a:r>
              <a:rPr lang="en-US" sz="3200" dirty="0">
                <a:latin typeface="Roboto"/>
                <a:cs typeface="Roboto"/>
              </a:rPr>
              <a:t>characters.</a:t>
            </a:r>
            <a:r>
              <a:rPr lang="en-US" sz="3200" spc="-5" dirty="0">
                <a:latin typeface="Roboto"/>
                <a:cs typeface="Roboto"/>
              </a:rPr>
              <a:t> Consider </a:t>
            </a:r>
            <a:r>
              <a:rPr lang="en-US" sz="3200" spc="5" dirty="0">
                <a:latin typeface="Roboto"/>
                <a:cs typeface="Roboto"/>
              </a:rPr>
              <a:t>the</a:t>
            </a:r>
            <a:r>
              <a:rPr lang="en-US" sz="3200" dirty="0">
                <a:latin typeface="Roboto"/>
                <a:cs typeface="Roboto"/>
              </a:rPr>
              <a:t> </a:t>
            </a:r>
            <a:r>
              <a:rPr lang="en-US" sz="3200" spc="-5" dirty="0">
                <a:latin typeface="Roboto"/>
                <a:cs typeface="Roboto"/>
              </a:rPr>
              <a:t>below output:</a:t>
            </a:r>
            <a:endParaRPr lang="en-US" sz="3200" dirty="0">
              <a:latin typeface="Roboto"/>
              <a:cs typeface="Roboto"/>
            </a:endParaRPr>
          </a:p>
          <a:p>
            <a:pPr marL="12700">
              <a:lnSpc>
                <a:spcPct val="100000"/>
              </a:lnSpc>
              <a:spcBef>
                <a:spcPts val="770"/>
              </a:spcBef>
            </a:pPr>
            <a:endParaRPr lang="en-US" sz="3200" dirty="0">
              <a:latin typeface="Roboto"/>
              <a:cs typeface="Roboto"/>
            </a:endParaRPr>
          </a:p>
        </p:txBody>
      </p:sp>
      <p:pic>
        <p:nvPicPr>
          <p:cNvPr id="2" name="Picture 1">
            <a:extLst>
              <a:ext uri="{FF2B5EF4-FFF2-40B4-BE49-F238E27FC236}">
                <a16:creationId xmlns:a16="http://schemas.microsoft.com/office/drawing/2014/main" id="{416A9059-DE45-DDFA-5C8F-354038F7CBFD}"/>
              </a:ext>
            </a:extLst>
          </p:cNvPr>
          <p:cNvPicPr>
            <a:picLocks noChangeAspect="1"/>
          </p:cNvPicPr>
          <p:nvPr/>
        </p:nvPicPr>
        <p:blipFill>
          <a:blip r:embed="rId2"/>
          <a:stretch>
            <a:fillRect/>
          </a:stretch>
        </p:blipFill>
        <p:spPr>
          <a:xfrm>
            <a:off x="609600" y="2273298"/>
            <a:ext cx="7848600" cy="3983677"/>
          </a:xfrm>
          <a:prstGeom prst="rect">
            <a:avLst/>
          </a:prstGeom>
        </p:spPr>
      </p:pic>
    </p:spTree>
    <p:extLst>
      <p:ext uri="{BB962C8B-B14F-4D97-AF65-F5344CB8AC3E}">
        <p14:creationId xmlns:p14="http://schemas.microsoft.com/office/powerpoint/2010/main" val="3041310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8056052"/>
          </a:xfrm>
          <a:prstGeom prst="rect">
            <a:avLst/>
          </a:prstGeom>
          <a:noFill/>
        </p:spPr>
        <p:txBody>
          <a:bodyPr wrap="square">
            <a:spAutoFit/>
          </a:bodyPr>
          <a:lstStyle/>
          <a:p>
            <a:pPr marL="12700" marR="5715" algn="just">
              <a:lnSpc>
                <a:spcPct val="109900"/>
              </a:lnSpc>
              <a:spcBef>
                <a:spcPts val="95"/>
              </a:spcBef>
            </a:pPr>
            <a:r>
              <a:rPr lang="en-US" sz="3200" spc="5" dirty="0">
                <a:latin typeface="Roboto"/>
                <a:cs typeface="Roboto"/>
              </a:rPr>
              <a:t>From the </a:t>
            </a:r>
            <a:r>
              <a:rPr lang="en-US" sz="3200" dirty="0">
                <a:latin typeface="Roboto"/>
                <a:cs typeface="Roboto"/>
              </a:rPr>
              <a:t>above </a:t>
            </a:r>
            <a:r>
              <a:rPr lang="en-US" sz="3200" spc="-5" dirty="0">
                <a:latin typeface="Roboto"/>
                <a:cs typeface="Roboto"/>
              </a:rPr>
              <a:t>output, </a:t>
            </a:r>
            <a:r>
              <a:rPr lang="en-US" sz="3200" dirty="0">
                <a:latin typeface="Roboto"/>
                <a:cs typeface="Roboto"/>
              </a:rPr>
              <a:t>we can see </a:t>
            </a:r>
            <a:r>
              <a:rPr lang="en-US" sz="3200" spc="5" dirty="0">
                <a:latin typeface="Roboto"/>
                <a:cs typeface="Roboto"/>
              </a:rPr>
              <a:t>the </a:t>
            </a:r>
            <a:r>
              <a:rPr lang="en-US" sz="3200" dirty="0">
                <a:latin typeface="Roboto"/>
                <a:cs typeface="Roboto"/>
              </a:rPr>
              <a:t>first command </a:t>
            </a:r>
            <a:r>
              <a:rPr lang="en-US" sz="3200" spc="-5" dirty="0">
                <a:latin typeface="Roboto"/>
                <a:cs typeface="Roboto"/>
              </a:rPr>
              <a:t>is </a:t>
            </a:r>
            <a:r>
              <a:rPr lang="en-US" sz="3200" dirty="0">
                <a:latin typeface="Roboto"/>
                <a:cs typeface="Roboto"/>
              </a:rPr>
              <a:t> cutting </a:t>
            </a:r>
            <a:r>
              <a:rPr lang="en-US" sz="3200" spc="5" dirty="0">
                <a:latin typeface="Roboto"/>
                <a:cs typeface="Roboto"/>
              </a:rPr>
              <a:t>the </a:t>
            </a:r>
            <a:r>
              <a:rPr lang="en-US" sz="3200" dirty="0">
                <a:latin typeface="Roboto"/>
                <a:cs typeface="Roboto"/>
              </a:rPr>
              <a:t>first and sixth character </a:t>
            </a:r>
            <a:r>
              <a:rPr lang="en-US" sz="3200" spc="-5" dirty="0">
                <a:latin typeface="Roboto"/>
                <a:cs typeface="Roboto"/>
              </a:rPr>
              <a:t>from </a:t>
            </a:r>
            <a:r>
              <a:rPr lang="en-US" sz="3200" dirty="0">
                <a:latin typeface="Roboto"/>
                <a:cs typeface="Roboto"/>
              </a:rPr>
              <a:t>each line, and </a:t>
            </a:r>
            <a:r>
              <a:rPr lang="en-US" sz="3200" spc="5" dirty="0">
                <a:latin typeface="Roboto"/>
                <a:cs typeface="Roboto"/>
              </a:rPr>
              <a:t> the</a:t>
            </a:r>
            <a:r>
              <a:rPr lang="en-US" sz="3200" spc="10" dirty="0">
                <a:latin typeface="Roboto"/>
                <a:cs typeface="Roboto"/>
              </a:rPr>
              <a:t> </a:t>
            </a:r>
            <a:r>
              <a:rPr lang="en-US" sz="3200" dirty="0">
                <a:latin typeface="Roboto"/>
                <a:cs typeface="Roboto"/>
              </a:rPr>
              <a:t>second</a:t>
            </a:r>
            <a:r>
              <a:rPr lang="en-US" sz="3200" spc="5" dirty="0">
                <a:latin typeface="Roboto"/>
                <a:cs typeface="Roboto"/>
              </a:rPr>
              <a:t> </a:t>
            </a:r>
            <a:r>
              <a:rPr lang="en-US" sz="3200" dirty="0">
                <a:latin typeface="Roboto"/>
                <a:cs typeface="Roboto"/>
              </a:rPr>
              <a:t>command</a:t>
            </a:r>
            <a:r>
              <a:rPr lang="en-US" sz="3200" spc="5" dirty="0">
                <a:latin typeface="Roboto"/>
                <a:cs typeface="Roboto"/>
              </a:rPr>
              <a:t> </a:t>
            </a:r>
            <a:r>
              <a:rPr lang="en-US" sz="3200" dirty="0">
                <a:latin typeface="Roboto"/>
                <a:cs typeface="Roboto"/>
              </a:rPr>
              <a:t>is</a:t>
            </a:r>
            <a:r>
              <a:rPr lang="en-US" sz="3200" spc="5" dirty="0">
                <a:latin typeface="Roboto"/>
                <a:cs typeface="Roboto"/>
              </a:rPr>
              <a:t> </a:t>
            </a:r>
            <a:r>
              <a:rPr lang="en-US" sz="3200" dirty="0">
                <a:latin typeface="Roboto"/>
                <a:cs typeface="Roboto"/>
              </a:rPr>
              <a:t>cutting</a:t>
            </a:r>
            <a:r>
              <a:rPr lang="en-US" sz="3200" spc="5" dirty="0">
                <a:latin typeface="Roboto"/>
                <a:cs typeface="Roboto"/>
              </a:rPr>
              <a:t> the</a:t>
            </a:r>
            <a:r>
              <a:rPr lang="en-US" sz="3200" spc="10" dirty="0">
                <a:latin typeface="Roboto"/>
                <a:cs typeface="Roboto"/>
              </a:rPr>
              <a:t> </a:t>
            </a:r>
            <a:r>
              <a:rPr lang="en-US" sz="3200" dirty="0">
                <a:latin typeface="Roboto"/>
                <a:cs typeface="Roboto"/>
              </a:rPr>
              <a:t>first</a:t>
            </a:r>
            <a:r>
              <a:rPr lang="en-US" sz="3200" spc="5" dirty="0">
                <a:latin typeface="Roboto"/>
                <a:cs typeface="Roboto"/>
              </a:rPr>
              <a:t> to</a:t>
            </a:r>
            <a:r>
              <a:rPr lang="en-US" sz="3200" spc="10" dirty="0">
                <a:latin typeface="Roboto"/>
                <a:cs typeface="Roboto"/>
              </a:rPr>
              <a:t> </a:t>
            </a:r>
            <a:r>
              <a:rPr lang="en-US" sz="3200" spc="5" dirty="0">
                <a:latin typeface="Roboto"/>
                <a:cs typeface="Roboto"/>
              </a:rPr>
              <a:t>the</a:t>
            </a:r>
            <a:r>
              <a:rPr lang="en-US" sz="3200" spc="10" dirty="0">
                <a:latin typeface="Roboto"/>
                <a:cs typeface="Roboto"/>
              </a:rPr>
              <a:t> </a:t>
            </a:r>
            <a:r>
              <a:rPr lang="en-US" sz="3200" dirty="0">
                <a:latin typeface="Roboto"/>
                <a:cs typeface="Roboto"/>
              </a:rPr>
              <a:t>third </a:t>
            </a:r>
            <a:r>
              <a:rPr lang="en-US" sz="3200" spc="5" dirty="0">
                <a:latin typeface="Roboto"/>
                <a:cs typeface="Roboto"/>
              </a:rPr>
              <a:t> </a:t>
            </a:r>
            <a:r>
              <a:rPr lang="en-US" sz="3200" dirty="0">
                <a:latin typeface="Roboto"/>
                <a:cs typeface="Roboto"/>
              </a:rPr>
              <a:t>character</a:t>
            </a:r>
            <a:r>
              <a:rPr lang="en-US" sz="3200" spc="-5" dirty="0">
                <a:latin typeface="Roboto"/>
                <a:cs typeface="Roboto"/>
              </a:rPr>
              <a:t> from</a:t>
            </a:r>
            <a:r>
              <a:rPr lang="en-US" sz="3200" dirty="0">
                <a:latin typeface="Roboto"/>
                <a:cs typeface="Roboto"/>
              </a:rPr>
              <a:t> each</a:t>
            </a:r>
            <a:r>
              <a:rPr lang="en-US" sz="3200" spc="-5" dirty="0">
                <a:latin typeface="Roboto"/>
                <a:cs typeface="Roboto"/>
              </a:rPr>
              <a:t> line.</a:t>
            </a:r>
            <a:endParaRPr lang="en-US" sz="3200" dirty="0">
              <a:latin typeface="Roboto"/>
              <a:cs typeface="Roboto"/>
            </a:endParaRPr>
          </a:p>
          <a:p>
            <a:pPr marL="12700" algn="just">
              <a:lnSpc>
                <a:spcPct val="100000"/>
              </a:lnSpc>
              <a:spcBef>
                <a:spcPts val="760"/>
              </a:spcBef>
            </a:pPr>
            <a:r>
              <a:rPr lang="en-US" sz="3200" b="1" spc="-5" dirty="0">
                <a:solidFill>
                  <a:srgbClr val="C45811"/>
                </a:solidFill>
                <a:latin typeface="Roboto"/>
                <a:cs typeface="Roboto"/>
              </a:rPr>
              <a:t>Cut</a:t>
            </a:r>
            <a:r>
              <a:rPr lang="en-US" sz="3200" b="1" spc="-10" dirty="0">
                <a:solidFill>
                  <a:srgbClr val="C45811"/>
                </a:solidFill>
                <a:latin typeface="Roboto"/>
                <a:cs typeface="Roboto"/>
              </a:rPr>
              <a:t> </a:t>
            </a:r>
            <a:r>
              <a:rPr lang="en-US" sz="3200" b="1" spc="-5" dirty="0">
                <a:solidFill>
                  <a:srgbClr val="C45811"/>
                </a:solidFill>
                <a:latin typeface="Roboto"/>
                <a:cs typeface="Roboto"/>
              </a:rPr>
              <a:t>by</a:t>
            </a:r>
            <a:r>
              <a:rPr lang="en-US" sz="3200" b="1" spc="-10" dirty="0">
                <a:solidFill>
                  <a:srgbClr val="C45811"/>
                </a:solidFill>
                <a:latin typeface="Roboto"/>
                <a:cs typeface="Roboto"/>
              </a:rPr>
              <a:t> </a:t>
            </a:r>
            <a:r>
              <a:rPr lang="en-US" sz="3200" b="1" spc="-5" dirty="0">
                <a:solidFill>
                  <a:srgbClr val="C45811"/>
                </a:solidFill>
                <a:latin typeface="Roboto"/>
                <a:cs typeface="Roboto"/>
              </a:rPr>
              <a:t>Complement</a:t>
            </a:r>
            <a:r>
              <a:rPr lang="en-US" sz="3200" b="1" spc="-10" dirty="0">
                <a:solidFill>
                  <a:srgbClr val="C45811"/>
                </a:solidFill>
                <a:latin typeface="Roboto"/>
                <a:cs typeface="Roboto"/>
              </a:rPr>
              <a:t> </a:t>
            </a:r>
            <a:r>
              <a:rPr lang="en-US" sz="3200" b="1" spc="-5" dirty="0">
                <a:solidFill>
                  <a:srgbClr val="C45811"/>
                </a:solidFill>
                <a:latin typeface="Roboto"/>
                <a:cs typeface="Roboto"/>
              </a:rPr>
              <a:t>Pattern</a:t>
            </a:r>
            <a:endParaRPr lang="en-US" sz="3200" dirty="0">
              <a:latin typeface="Roboto"/>
              <a:cs typeface="Roboto"/>
            </a:endParaRPr>
          </a:p>
          <a:p>
            <a:pPr marL="12700" marR="5080" algn="just">
              <a:lnSpc>
                <a:spcPct val="110000"/>
              </a:lnSpc>
              <a:spcBef>
                <a:spcPts val="595"/>
              </a:spcBef>
            </a:pPr>
            <a:r>
              <a:rPr lang="en-US" sz="3200" spc="-5" dirty="0">
                <a:latin typeface="Roboto"/>
                <a:cs typeface="Roboto"/>
              </a:rPr>
              <a:t>The </a:t>
            </a:r>
            <a:r>
              <a:rPr lang="en-US" sz="3200" spc="-45" dirty="0">
                <a:latin typeface="Roboto"/>
                <a:cs typeface="Roboto"/>
              </a:rPr>
              <a:t>'--complement' </a:t>
            </a:r>
            <a:r>
              <a:rPr lang="en-US" sz="3200" spc="-5" dirty="0">
                <a:latin typeface="Roboto"/>
                <a:cs typeface="Roboto"/>
              </a:rPr>
              <a:t>option </a:t>
            </a:r>
            <a:r>
              <a:rPr lang="en-US" sz="3200" dirty="0">
                <a:latin typeface="Roboto"/>
                <a:cs typeface="Roboto"/>
              </a:rPr>
              <a:t>is </a:t>
            </a:r>
            <a:r>
              <a:rPr lang="en-US" sz="3200" spc="-5" dirty="0">
                <a:latin typeface="Roboto"/>
                <a:cs typeface="Roboto"/>
              </a:rPr>
              <a:t>used </a:t>
            </a:r>
            <a:r>
              <a:rPr lang="en-US" sz="3200" spc="5" dirty="0">
                <a:latin typeface="Roboto"/>
                <a:cs typeface="Roboto"/>
              </a:rPr>
              <a:t>to </a:t>
            </a:r>
            <a:r>
              <a:rPr lang="en-US" sz="3200" dirty="0">
                <a:latin typeface="Roboto"/>
                <a:cs typeface="Roboto"/>
              </a:rPr>
              <a:t>cut </a:t>
            </a:r>
            <a:r>
              <a:rPr lang="en-US" sz="3200" spc="5" dirty="0">
                <a:latin typeface="Roboto"/>
                <a:cs typeface="Roboto"/>
              </a:rPr>
              <a:t>the </a:t>
            </a:r>
            <a:r>
              <a:rPr lang="en-US" sz="3200" dirty="0">
                <a:latin typeface="Roboto"/>
                <a:cs typeface="Roboto"/>
              </a:rPr>
              <a:t>compliment. </a:t>
            </a:r>
            <a:r>
              <a:rPr lang="en-US" sz="3200" spc="5" dirty="0">
                <a:latin typeface="Roboto"/>
                <a:cs typeface="Roboto"/>
              </a:rPr>
              <a:t> </a:t>
            </a:r>
            <a:r>
              <a:rPr lang="en-US" sz="3200" spc="-5" dirty="0">
                <a:latin typeface="Roboto"/>
                <a:cs typeface="Roboto"/>
              </a:rPr>
              <a:t>This</a:t>
            </a:r>
            <a:r>
              <a:rPr lang="en-US" sz="3200" spc="175" dirty="0">
                <a:latin typeface="Roboto"/>
                <a:cs typeface="Roboto"/>
              </a:rPr>
              <a:t> </a:t>
            </a:r>
            <a:r>
              <a:rPr lang="en-US" sz="3200" spc="-5" dirty="0">
                <a:latin typeface="Roboto"/>
                <a:cs typeface="Roboto"/>
              </a:rPr>
              <a:t>option</a:t>
            </a:r>
            <a:r>
              <a:rPr lang="en-US" sz="3200" spc="180" dirty="0">
                <a:latin typeface="Roboto"/>
                <a:cs typeface="Roboto"/>
              </a:rPr>
              <a:t> </a:t>
            </a:r>
            <a:r>
              <a:rPr lang="en-US" sz="3200" dirty="0">
                <a:latin typeface="Roboto"/>
                <a:cs typeface="Roboto"/>
              </a:rPr>
              <a:t>is</a:t>
            </a:r>
            <a:r>
              <a:rPr lang="en-US" sz="3200" spc="170" dirty="0">
                <a:latin typeface="Roboto"/>
                <a:cs typeface="Roboto"/>
              </a:rPr>
              <a:t> </a:t>
            </a:r>
            <a:r>
              <a:rPr lang="en-US" sz="3200" dirty="0">
                <a:latin typeface="Roboto"/>
                <a:cs typeface="Roboto"/>
              </a:rPr>
              <a:t>supported</a:t>
            </a:r>
            <a:r>
              <a:rPr lang="en-US" sz="3200" spc="175" dirty="0">
                <a:latin typeface="Roboto"/>
                <a:cs typeface="Roboto"/>
              </a:rPr>
              <a:t> </a:t>
            </a:r>
            <a:r>
              <a:rPr lang="en-US" sz="3200" spc="-5" dirty="0">
                <a:latin typeface="Roboto"/>
                <a:cs typeface="Roboto"/>
              </a:rPr>
              <a:t>by</a:t>
            </a:r>
            <a:r>
              <a:rPr lang="en-US" sz="3200" spc="170" dirty="0">
                <a:latin typeface="Roboto"/>
                <a:cs typeface="Roboto"/>
              </a:rPr>
              <a:t> </a:t>
            </a:r>
            <a:r>
              <a:rPr lang="en-US" sz="3200" spc="5" dirty="0">
                <a:latin typeface="Roboto"/>
                <a:cs typeface="Roboto"/>
              </a:rPr>
              <a:t>the</a:t>
            </a:r>
            <a:r>
              <a:rPr lang="en-US" sz="3200" spc="175" dirty="0">
                <a:latin typeface="Roboto"/>
                <a:cs typeface="Roboto"/>
              </a:rPr>
              <a:t> </a:t>
            </a:r>
            <a:r>
              <a:rPr lang="en-US" sz="3200" spc="-5" dirty="0">
                <a:latin typeface="Roboto"/>
                <a:cs typeface="Roboto"/>
              </a:rPr>
              <a:t>BSD</a:t>
            </a:r>
            <a:r>
              <a:rPr lang="en-US" sz="3200" spc="165" dirty="0">
                <a:latin typeface="Roboto"/>
                <a:cs typeface="Roboto"/>
              </a:rPr>
              <a:t> </a:t>
            </a:r>
            <a:r>
              <a:rPr lang="en-US" sz="3200" spc="-5" dirty="0">
                <a:latin typeface="Roboto"/>
                <a:cs typeface="Roboto"/>
              </a:rPr>
              <a:t>version</a:t>
            </a:r>
            <a:r>
              <a:rPr lang="en-US" sz="3200" spc="175" dirty="0">
                <a:latin typeface="Roboto"/>
                <a:cs typeface="Roboto"/>
              </a:rPr>
              <a:t> </a:t>
            </a:r>
            <a:r>
              <a:rPr lang="en-US" sz="3200" spc="5" dirty="0">
                <a:latin typeface="Roboto"/>
                <a:cs typeface="Roboto"/>
              </a:rPr>
              <a:t>of</a:t>
            </a:r>
            <a:r>
              <a:rPr lang="en-US" sz="3200" spc="180" dirty="0">
                <a:latin typeface="Roboto"/>
                <a:cs typeface="Roboto"/>
              </a:rPr>
              <a:t> </a:t>
            </a:r>
            <a:r>
              <a:rPr lang="en-US" sz="3200" spc="5" dirty="0">
                <a:latin typeface="Roboto"/>
                <a:cs typeface="Roboto"/>
              </a:rPr>
              <a:t>the</a:t>
            </a:r>
            <a:r>
              <a:rPr lang="en-US" sz="3200" spc="180" dirty="0">
                <a:latin typeface="Roboto"/>
                <a:cs typeface="Roboto"/>
              </a:rPr>
              <a:t> </a:t>
            </a:r>
            <a:r>
              <a:rPr lang="en-US" sz="3200" spc="5" dirty="0">
                <a:latin typeface="Roboto"/>
                <a:cs typeface="Roboto"/>
              </a:rPr>
              <a:t>cut.</a:t>
            </a:r>
          </a:p>
          <a:p>
            <a:pPr marL="12700" marR="5080">
              <a:lnSpc>
                <a:spcPct val="110000"/>
              </a:lnSpc>
              <a:spcBef>
                <a:spcPts val="100"/>
              </a:spcBef>
            </a:pPr>
            <a:r>
              <a:rPr lang="en-US" sz="3200" spc="-10" dirty="0">
                <a:latin typeface="Roboto"/>
                <a:cs typeface="Roboto"/>
              </a:rPr>
              <a:t>To</a:t>
            </a:r>
            <a:r>
              <a:rPr lang="en-US" sz="3200" spc="10" dirty="0">
                <a:latin typeface="Roboto"/>
                <a:cs typeface="Roboto"/>
              </a:rPr>
              <a:t> </a:t>
            </a:r>
            <a:r>
              <a:rPr lang="en-US" sz="3200" spc="5" dirty="0">
                <a:latin typeface="Roboto"/>
                <a:cs typeface="Roboto"/>
              </a:rPr>
              <a:t>cut</a:t>
            </a:r>
            <a:r>
              <a:rPr lang="en-US" sz="3200" spc="10" dirty="0">
                <a:latin typeface="Roboto"/>
                <a:cs typeface="Roboto"/>
              </a:rPr>
              <a:t> </a:t>
            </a:r>
            <a:r>
              <a:rPr lang="en-US" sz="3200" spc="-5" dirty="0">
                <a:latin typeface="Roboto"/>
                <a:cs typeface="Roboto"/>
              </a:rPr>
              <a:t>by</a:t>
            </a:r>
            <a:r>
              <a:rPr lang="en-US" sz="3200" spc="5" dirty="0">
                <a:latin typeface="Roboto"/>
                <a:cs typeface="Roboto"/>
              </a:rPr>
              <a:t> the</a:t>
            </a:r>
            <a:r>
              <a:rPr lang="en-US" sz="3200" spc="10" dirty="0">
                <a:latin typeface="Roboto"/>
                <a:cs typeface="Roboto"/>
              </a:rPr>
              <a:t> </a:t>
            </a:r>
            <a:r>
              <a:rPr lang="en-US" sz="3200" dirty="0">
                <a:latin typeface="Roboto"/>
                <a:cs typeface="Roboto"/>
              </a:rPr>
              <a:t>complement</a:t>
            </a:r>
            <a:r>
              <a:rPr lang="en-US" sz="3200" spc="15" dirty="0">
                <a:latin typeface="Roboto"/>
                <a:cs typeface="Roboto"/>
              </a:rPr>
              <a:t> </a:t>
            </a:r>
            <a:r>
              <a:rPr lang="en-US" sz="3200" dirty="0">
                <a:latin typeface="Roboto"/>
                <a:cs typeface="Roboto"/>
              </a:rPr>
              <a:t>pattern,</a:t>
            </a:r>
            <a:r>
              <a:rPr lang="en-US" sz="3200" spc="10" dirty="0">
                <a:latin typeface="Roboto"/>
                <a:cs typeface="Roboto"/>
              </a:rPr>
              <a:t> </a:t>
            </a:r>
            <a:r>
              <a:rPr lang="en-US" sz="3200" dirty="0">
                <a:latin typeface="Roboto"/>
                <a:cs typeface="Roboto"/>
              </a:rPr>
              <a:t>execute</a:t>
            </a:r>
            <a:r>
              <a:rPr lang="en-US" sz="3200" spc="15" dirty="0">
                <a:latin typeface="Roboto"/>
                <a:cs typeface="Roboto"/>
              </a:rPr>
              <a:t> </a:t>
            </a:r>
            <a:r>
              <a:rPr lang="en-US" sz="3200" spc="5" dirty="0">
                <a:latin typeface="Roboto"/>
                <a:cs typeface="Roboto"/>
              </a:rPr>
              <a:t>the</a:t>
            </a:r>
            <a:r>
              <a:rPr lang="en-US" sz="3200" spc="10" dirty="0">
                <a:latin typeface="Roboto"/>
                <a:cs typeface="Roboto"/>
              </a:rPr>
              <a:t> </a:t>
            </a:r>
            <a:r>
              <a:rPr lang="en-US" sz="3200" spc="-5" dirty="0">
                <a:latin typeface="Roboto"/>
                <a:cs typeface="Roboto"/>
              </a:rPr>
              <a:t>command </a:t>
            </a:r>
            <a:r>
              <a:rPr lang="en-US" sz="3200" spc="-320" dirty="0">
                <a:latin typeface="Roboto"/>
                <a:cs typeface="Roboto"/>
              </a:rPr>
              <a:t> </a:t>
            </a:r>
            <a:r>
              <a:rPr lang="en-US" sz="3200" dirty="0">
                <a:latin typeface="Roboto"/>
                <a:cs typeface="Roboto"/>
              </a:rPr>
              <a:t>as</a:t>
            </a:r>
            <a:r>
              <a:rPr lang="en-US" sz="3200" spc="-5" dirty="0">
                <a:latin typeface="Roboto"/>
                <a:cs typeface="Roboto"/>
              </a:rPr>
              <a:t> follows:</a:t>
            </a:r>
            <a:endParaRPr lang="en-US" sz="3200" dirty="0">
              <a:latin typeface="Roboto"/>
              <a:cs typeface="Roboto"/>
            </a:endParaRPr>
          </a:p>
          <a:p>
            <a:pPr marL="469900" indent="-229235">
              <a:lnSpc>
                <a:spcPct val="100000"/>
              </a:lnSpc>
              <a:spcBef>
                <a:spcPts val="755"/>
              </a:spcBef>
              <a:buFont typeface="Symbol"/>
              <a:buChar char=""/>
              <a:tabLst>
                <a:tab pos="469900" algn="l"/>
                <a:tab pos="470534" algn="l"/>
              </a:tabLst>
            </a:pPr>
            <a:r>
              <a:rPr lang="en-US" sz="3200" spc="5" dirty="0">
                <a:latin typeface="Roboto"/>
                <a:cs typeface="Roboto"/>
              </a:rPr>
              <a:t>cut</a:t>
            </a:r>
            <a:r>
              <a:rPr lang="en-US" sz="3200" spc="-45" dirty="0">
                <a:latin typeface="Roboto"/>
                <a:cs typeface="Roboto"/>
              </a:rPr>
              <a:t> </a:t>
            </a:r>
            <a:r>
              <a:rPr lang="en-US" sz="3200" spc="-240" dirty="0">
                <a:latin typeface="Roboto"/>
                <a:cs typeface="Roboto"/>
              </a:rPr>
              <a:t>--</a:t>
            </a:r>
            <a:endParaRPr lang="en-US" sz="3200" dirty="0">
              <a:latin typeface="Roboto"/>
              <a:cs typeface="Roboto"/>
            </a:endParaRPr>
          </a:p>
          <a:p>
            <a:pPr marL="469900">
              <a:lnSpc>
                <a:spcPct val="100000"/>
              </a:lnSpc>
              <a:spcBef>
                <a:spcPts val="165"/>
              </a:spcBef>
            </a:pPr>
            <a:r>
              <a:rPr lang="en-US" sz="3200" dirty="0">
                <a:latin typeface="Roboto"/>
                <a:cs typeface="Roboto"/>
              </a:rPr>
              <a:t>complement</a:t>
            </a:r>
            <a:r>
              <a:rPr lang="en-US" sz="3200" spc="-10" dirty="0">
                <a:latin typeface="Roboto"/>
                <a:cs typeface="Roboto"/>
              </a:rPr>
              <a:t> </a:t>
            </a:r>
            <a:r>
              <a:rPr lang="en-US" sz="3200" b="1" dirty="0">
                <a:latin typeface="Roboto"/>
                <a:cs typeface="Roboto"/>
              </a:rPr>
              <a:t>&lt; </a:t>
            </a:r>
            <a:r>
              <a:rPr lang="en-US" sz="3200" b="1" spc="-5" dirty="0">
                <a:latin typeface="Roboto"/>
                <a:cs typeface="Roboto"/>
              </a:rPr>
              <a:t>complement</a:t>
            </a:r>
            <a:r>
              <a:rPr lang="en-US" sz="3200" b="1" dirty="0">
                <a:latin typeface="Roboto"/>
                <a:cs typeface="Roboto"/>
              </a:rPr>
              <a:t> </a:t>
            </a:r>
            <a:r>
              <a:rPr lang="en-US" sz="3200" dirty="0">
                <a:latin typeface="Roboto"/>
                <a:cs typeface="Roboto"/>
              </a:rPr>
              <a:t>pattern</a:t>
            </a:r>
            <a:r>
              <a:rPr lang="en-US" sz="3200" b="1" dirty="0">
                <a:latin typeface="Roboto"/>
                <a:cs typeface="Roboto"/>
              </a:rPr>
              <a:t>&gt;</a:t>
            </a:r>
            <a:r>
              <a:rPr lang="en-US" sz="3200" b="1" spc="-5" dirty="0">
                <a:latin typeface="Roboto"/>
                <a:cs typeface="Roboto"/>
              </a:rPr>
              <a:t> </a:t>
            </a:r>
            <a:r>
              <a:rPr lang="en-US" sz="3200" b="1" dirty="0">
                <a:latin typeface="Roboto"/>
                <a:cs typeface="Roboto"/>
              </a:rPr>
              <a:t>&lt;file</a:t>
            </a:r>
            <a:r>
              <a:rPr lang="en-US" sz="3200" b="1" spc="-10" dirty="0">
                <a:latin typeface="Roboto"/>
                <a:cs typeface="Roboto"/>
              </a:rPr>
              <a:t> </a:t>
            </a:r>
            <a:r>
              <a:rPr lang="en-US" sz="3200" dirty="0">
                <a:latin typeface="Roboto"/>
                <a:cs typeface="Roboto"/>
              </a:rPr>
              <a:t>name</a:t>
            </a:r>
            <a:r>
              <a:rPr lang="en-US" sz="3200" b="1" dirty="0">
                <a:latin typeface="Roboto"/>
                <a:cs typeface="Roboto"/>
              </a:rPr>
              <a:t>&gt;</a:t>
            </a:r>
            <a:endParaRPr lang="en-US" sz="3200" dirty="0">
              <a:latin typeface="Roboto"/>
              <a:cs typeface="Roboto"/>
            </a:endParaRPr>
          </a:p>
          <a:p>
            <a:pPr marL="12700" marR="8255">
              <a:lnSpc>
                <a:spcPct val="110000"/>
              </a:lnSpc>
              <a:spcBef>
                <a:spcPts val="600"/>
              </a:spcBef>
              <a:tabLst>
                <a:tab pos="455930" algn="l"/>
                <a:tab pos="1529080" algn="l"/>
                <a:tab pos="2240280" algn="l"/>
                <a:tab pos="2677795" algn="l"/>
                <a:tab pos="3020060" algn="l"/>
                <a:tab pos="3268979" algn="l"/>
                <a:tab pos="3658235" algn="l"/>
                <a:tab pos="3969385" algn="l"/>
              </a:tabLst>
            </a:pPr>
            <a:r>
              <a:rPr lang="en-US" sz="3200" spc="-5" dirty="0">
                <a:latin typeface="Roboto"/>
                <a:cs typeface="Roboto"/>
              </a:rPr>
              <a:t>.</a:t>
            </a:r>
            <a:endParaRPr lang="en-US" sz="3200" dirty="0">
              <a:latin typeface="Roboto"/>
              <a:cs typeface="Roboto"/>
            </a:endParaRPr>
          </a:p>
          <a:p>
            <a:pPr marL="12700" marR="5080" algn="just">
              <a:lnSpc>
                <a:spcPct val="110000"/>
              </a:lnSpc>
              <a:spcBef>
                <a:spcPts val="595"/>
              </a:spcBef>
            </a:pPr>
            <a:endParaRPr lang="en-US" sz="3200" dirty="0">
              <a:latin typeface="Roboto"/>
              <a:cs typeface="Roboto"/>
            </a:endParaRPr>
          </a:p>
          <a:p>
            <a:pPr marL="12700">
              <a:lnSpc>
                <a:spcPct val="100000"/>
              </a:lnSpc>
              <a:spcBef>
                <a:spcPts val="770"/>
              </a:spcBef>
            </a:pPr>
            <a:endParaRPr lang="en-US" sz="3200" dirty="0">
              <a:latin typeface="Roboto"/>
              <a:cs typeface="Roboto"/>
            </a:endParaRPr>
          </a:p>
        </p:txBody>
      </p:sp>
    </p:spTree>
    <p:extLst>
      <p:ext uri="{BB962C8B-B14F-4D97-AF65-F5344CB8AC3E}">
        <p14:creationId xmlns:p14="http://schemas.microsoft.com/office/powerpoint/2010/main" val="416749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04800" y="348669"/>
            <a:ext cx="11734800" cy="5294270"/>
          </a:xfrm>
          <a:prstGeom prst="rect">
            <a:avLst/>
          </a:prstGeom>
          <a:noFill/>
        </p:spPr>
        <p:txBody>
          <a:bodyPr wrap="square">
            <a:spAutoFit/>
          </a:bodyPr>
          <a:lstStyle/>
          <a:p>
            <a:pPr marL="12700" marR="5715" algn="just">
              <a:lnSpc>
                <a:spcPct val="109900"/>
              </a:lnSpc>
              <a:spcBef>
                <a:spcPts val="95"/>
              </a:spcBef>
            </a:pPr>
            <a:r>
              <a:rPr lang="en-US" sz="3200" spc="-5" dirty="0">
                <a:latin typeface="Roboto"/>
                <a:cs typeface="Roboto"/>
              </a:rPr>
              <a:t>The	</a:t>
            </a:r>
            <a:r>
              <a:rPr lang="en-US" sz="3200" dirty="0">
                <a:latin typeface="Roboto"/>
                <a:cs typeface="Roboto"/>
              </a:rPr>
              <a:t>complim</a:t>
            </a:r>
            <a:r>
              <a:rPr lang="en-US" sz="3200" spc="-5" dirty="0">
                <a:latin typeface="Roboto"/>
                <a:cs typeface="Roboto"/>
              </a:rPr>
              <a:t>e</a:t>
            </a:r>
            <a:r>
              <a:rPr lang="en-US" sz="3200" dirty="0">
                <a:latin typeface="Roboto"/>
                <a:cs typeface="Roboto"/>
              </a:rPr>
              <a:t>nt	patt</a:t>
            </a:r>
            <a:r>
              <a:rPr lang="en-US" sz="3200" spc="-5" dirty="0">
                <a:latin typeface="Roboto"/>
                <a:cs typeface="Roboto"/>
              </a:rPr>
              <a:t>ern</a:t>
            </a:r>
            <a:r>
              <a:rPr lang="en-US" sz="3200" dirty="0">
                <a:latin typeface="Roboto"/>
                <a:cs typeface="Roboto"/>
              </a:rPr>
              <a:t>	can	</a:t>
            </a:r>
            <a:r>
              <a:rPr lang="en-US" sz="3200" spc="-5" dirty="0">
                <a:latin typeface="Roboto"/>
                <a:cs typeface="Roboto"/>
              </a:rPr>
              <a:t>b</a:t>
            </a:r>
            <a:r>
              <a:rPr lang="en-US" sz="3200" dirty="0">
                <a:latin typeface="Roboto"/>
                <a:cs typeface="Roboto"/>
              </a:rPr>
              <a:t>e	a	list	</a:t>
            </a:r>
            <a:r>
              <a:rPr lang="en-US" sz="3200" spc="5" dirty="0">
                <a:latin typeface="Roboto"/>
                <a:cs typeface="Roboto"/>
              </a:rPr>
              <a:t>of</a:t>
            </a:r>
            <a:r>
              <a:rPr lang="en-US" sz="3200" dirty="0">
                <a:latin typeface="Roboto"/>
                <a:cs typeface="Roboto"/>
              </a:rPr>
              <a:t>	</a:t>
            </a:r>
            <a:r>
              <a:rPr lang="en-US" sz="3200" spc="-5" dirty="0">
                <a:latin typeface="Roboto"/>
                <a:cs typeface="Roboto"/>
              </a:rPr>
              <a:t>by</a:t>
            </a:r>
            <a:r>
              <a:rPr lang="en-US" sz="3200" spc="-10" dirty="0">
                <a:latin typeface="Roboto"/>
                <a:cs typeface="Roboto"/>
              </a:rPr>
              <a:t>t</a:t>
            </a:r>
            <a:r>
              <a:rPr lang="en-US" sz="3200" dirty="0">
                <a:latin typeface="Roboto"/>
                <a:cs typeface="Roboto"/>
              </a:rPr>
              <a:t>es,  characters,</a:t>
            </a:r>
            <a:r>
              <a:rPr lang="en-US" sz="3200" spc="-5" dirty="0">
                <a:latin typeface="Roboto"/>
                <a:cs typeface="Roboto"/>
              </a:rPr>
              <a:t> </a:t>
            </a:r>
            <a:r>
              <a:rPr lang="en-US" sz="3200" spc="-10" dirty="0">
                <a:latin typeface="Roboto"/>
                <a:cs typeface="Roboto"/>
              </a:rPr>
              <a:t>or</a:t>
            </a:r>
            <a:r>
              <a:rPr lang="en-US" sz="3200" spc="-5" dirty="0">
                <a:latin typeface="Roboto"/>
                <a:cs typeface="Roboto"/>
              </a:rPr>
              <a:t> fields.</a:t>
            </a:r>
          </a:p>
          <a:p>
            <a:pPr marL="12700">
              <a:lnSpc>
                <a:spcPct val="100000"/>
              </a:lnSpc>
              <a:spcBef>
                <a:spcPts val="755"/>
              </a:spcBef>
            </a:pPr>
            <a:r>
              <a:rPr lang="en-US" sz="3200" spc="-5" dirty="0">
                <a:latin typeface="Roboto"/>
                <a:cs typeface="Roboto"/>
              </a:rPr>
              <a:t>Consider</a:t>
            </a:r>
            <a:r>
              <a:rPr lang="en-US" sz="3200" spc="-25" dirty="0">
                <a:latin typeface="Roboto"/>
                <a:cs typeface="Roboto"/>
              </a:rPr>
              <a:t> </a:t>
            </a:r>
            <a:r>
              <a:rPr lang="en-US" sz="3200" spc="5" dirty="0">
                <a:latin typeface="Roboto"/>
                <a:cs typeface="Roboto"/>
              </a:rPr>
              <a:t>the</a:t>
            </a:r>
            <a:r>
              <a:rPr lang="en-US" sz="3200" spc="-15" dirty="0">
                <a:latin typeface="Roboto"/>
                <a:cs typeface="Roboto"/>
              </a:rPr>
              <a:t> </a:t>
            </a:r>
            <a:r>
              <a:rPr lang="en-US" sz="3200" spc="-5" dirty="0">
                <a:latin typeface="Roboto"/>
                <a:cs typeface="Roboto"/>
              </a:rPr>
              <a:t>below</a:t>
            </a:r>
            <a:r>
              <a:rPr lang="en-US" sz="3200" spc="-20" dirty="0">
                <a:latin typeface="Roboto"/>
                <a:cs typeface="Roboto"/>
              </a:rPr>
              <a:t> </a:t>
            </a:r>
            <a:r>
              <a:rPr lang="en-US" sz="3200" dirty="0">
                <a:latin typeface="Roboto"/>
                <a:cs typeface="Roboto"/>
              </a:rPr>
              <a:t>command:</a:t>
            </a:r>
          </a:p>
          <a:p>
            <a:pPr marL="469900" indent="-229235">
              <a:lnSpc>
                <a:spcPct val="100000"/>
              </a:lnSpc>
              <a:spcBef>
                <a:spcPts val="760"/>
              </a:spcBef>
              <a:buFont typeface="Symbol"/>
              <a:buChar char=""/>
              <a:tabLst>
                <a:tab pos="469900" algn="l"/>
                <a:tab pos="470534" algn="l"/>
              </a:tabLst>
            </a:pPr>
            <a:r>
              <a:rPr lang="en-US" sz="3200" spc="5" dirty="0">
                <a:latin typeface="Roboto"/>
                <a:cs typeface="Roboto"/>
              </a:rPr>
              <a:t>cut</a:t>
            </a:r>
            <a:r>
              <a:rPr lang="en-US" sz="3200" spc="-5" dirty="0">
                <a:latin typeface="Roboto"/>
                <a:cs typeface="Roboto"/>
              </a:rPr>
              <a:t> </a:t>
            </a:r>
            <a:r>
              <a:rPr lang="en-US" sz="3200" spc="-240" dirty="0">
                <a:latin typeface="Roboto"/>
                <a:cs typeface="Roboto"/>
              </a:rPr>
              <a:t>--</a:t>
            </a:r>
            <a:r>
              <a:rPr lang="en-US" sz="3200" dirty="0">
                <a:latin typeface="Roboto"/>
                <a:cs typeface="Roboto"/>
              </a:rPr>
              <a:t>co</a:t>
            </a:r>
            <a:r>
              <a:rPr lang="en-US" sz="3200" spc="-10" dirty="0">
                <a:latin typeface="Roboto"/>
                <a:cs typeface="Roboto"/>
              </a:rPr>
              <a:t>m</a:t>
            </a:r>
            <a:r>
              <a:rPr lang="en-US" sz="3200" spc="-5" dirty="0">
                <a:latin typeface="Roboto"/>
                <a:cs typeface="Roboto"/>
              </a:rPr>
              <a:t>ple</a:t>
            </a:r>
            <a:r>
              <a:rPr lang="en-US" sz="3200" dirty="0">
                <a:latin typeface="Roboto"/>
                <a:cs typeface="Roboto"/>
              </a:rPr>
              <a:t>m</a:t>
            </a:r>
            <a:r>
              <a:rPr lang="en-US" sz="3200" spc="5" dirty="0">
                <a:latin typeface="Roboto"/>
                <a:cs typeface="Roboto"/>
              </a:rPr>
              <a:t>ent</a:t>
            </a:r>
            <a:r>
              <a:rPr lang="en-US" sz="3200" spc="-5" dirty="0">
                <a:latin typeface="Roboto"/>
                <a:cs typeface="Roboto"/>
              </a:rPr>
              <a:t> </a:t>
            </a:r>
            <a:r>
              <a:rPr lang="en-US" sz="3200" spc="-245" dirty="0">
                <a:latin typeface="Roboto"/>
                <a:cs typeface="Roboto"/>
              </a:rPr>
              <a:t>-</a:t>
            </a:r>
            <a:r>
              <a:rPr lang="en-US" sz="3200" spc="5" dirty="0">
                <a:latin typeface="Roboto"/>
                <a:cs typeface="Roboto"/>
              </a:rPr>
              <a:t>c</a:t>
            </a:r>
            <a:r>
              <a:rPr lang="en-US" sz="3200" spc="-5" dirty="0">
                <a:latin typeface="Roboto"/>
                <a:cs typeface="Roboto"/>
              </a:rPr>
              <a:t> </a:t>
            </a:r>
            <a:r>
              <a:rPr lang="en-US" sz="3200" dirty="0">
                <a:latin typeface="Roboto"/>
                <a:cs typeface="Roboto"/>
              </a:rPr>
              <a:t>1 exm.txt</a:t>
            </a:r>
          </a:p>
          <a:p>
            <a:pPr marL="12700" marR="6985">
              <a:lnSpc>
                <a:spcPct val="110000"/>
              </a:lnSpc>
              <a:spcBef>
                <a:spcPts val="600"/>
              </a:spcBef>
              <a:tabLst>
                <a:tab pos="429259" algn="l"/>
                <a:tab pos="1022985" algn="l"/>
                <a:tab pos="1928495" algn="l"/>
                <a:tab pos="2315210" algn="l"/>
                <a:tab pos="2691130" algn="l"/>
                <a:tab pos="3065780" algn="l"/>
                <a:tab pos="3430270" algn="l"/>
                <a:tab pos="3741420" algn="l"/>
                <a:tab pos="4117340" algn="l"/>
              </a:tabLst>
            </a:pPr>
            <a:r>
              <a:rPr lang="en-US" sz="3200" spc="-5" dirty="0">
                <a:latin typeface="Roboto"/>
                <a:cs typeface="Roboto"/>
              </a:rPr>
              <a:t>The	</a:t>
            </a:r>
            <a:r>
              <a:rPr lang="en-US" sz="3200" dirty="0">
                <a:latin typeface="Roboto"/>
                <a:cs typeface="Roboto"/>
              </a:rPr>
              <a:t>above	comma</a:t>
            </a:r>
            <a:r>
              <a:rPr lang="en-US" sz="3200" spc="-5" dirty="0">
                <a:latin typeface="Roboto"/>
                <a:cs typeface="Roboto"/>
              </a:rPr>
              <a:t>n</a:t>
            </a:r>
            <a:r>
              <a:rPr lang="en-US" sz="3200" dirty="0">
                <a:latin typeface="Roboto"/>
                <a:cs typeface="Roboto"/>
              </a:rPr>
              <a:t>d	w</a:t>
            </a:r>
            <a:r>
              <a:rPr lang="en-US" sz="3200" spc="-10" dirty="0">
                <a:latin typeface="Roboto"/>
                <a:cs typeface="Roboto"/>
              </a:rPr>
              <a:t>i</a:t>
            </a:r>
            <a:r>
              <a:rPr lang="en-US" sz="3200" dirty="0">
                <a:latin typeface="Roboto"/>
                <a:cs typeface="Roboto"/>
              </a:rPr>
              <a:t>ll	</a:t>
            </a:r>
            <a:r>
              <a:rPr lang="en-US" sz="3200" spc="5" dirty="0">
                <a:latin typeface="Roboto"/>
                <a:cs typeface="Roboto"/>
              </a:rPr>
              <a:t>cut</a:t>
            </a:r>
            <a:r>
              <a:rPr lang="en-US" sz="3200" dirty="0">
                <a:latin typeface="Roboto"/>
                <a:cs typeface="Roboto"/>
              </a:rPr>
              <a:t>	</a:t>
            </a:r>
            <a:r>
              <a:rPr lang="en-US" sz="3200" spc="5" dirty="0">
                <a:latin typeface="Roboto"/>
                <a:cs typeface="Roboto"/>
              </a:rPr>
              <a:t>the</a:t>
            </a:r>
            <a:r>
              <a:rPr lang="en-US" sz="3200" dirty="0">
                <a:latin typeface="Roboto"/>
                <a:cs typeface="Roboto"/>
              </a:rPr>
              <a:t>	</a:t>
            </a:r>
            <a:r>
              <a:rPr lang="en-US" sz="3200" spc="5" dirty="0">
                <a:latin typeface="Roboto"/>
                <a:cs typeface="Roboto"/>
              </a:rPr>
              <a:t>fi</a:t>
            </a:r>
            <a:r>
              <a:rPr lang="en-US" sz="3200" dirty="0">
                <a:latin typeface="Roboto"/>
                <a:cs typeface="Roboto"/>
              </a:rPr>
              <a:t>le	</a:t>
            </a:r>
            <a:r>
              <a:rPr lang="en-US" sz="3200" spc="-5" dirty="0">
                <a:latin typeface="Roboto"/>
                <a:cs typeface="Roboto"/>
              </a:rPr>
              <a:t>b</a:t>
            </a:r>
            <a:r>
              <a:rPr lang="en-US" sz="3200" dirty="0">
                <a:latin typeface="Roboto"/>
                <a:cs typeface="Roboto"/>
              </a:rPr>
              <a:t>y	</a:t>
            </a:r>
            <a:r>
              <a:rPr lang="en-US" sz="3200" spc="5" dirty="0">
                <a:latin typeface="Roboto"/>
                <a:cs typeface="Roboto"/>
              </a:rPr>
              <a:t>the</a:t>
            </a:r>
            <a:r>
              <a:rPr lang="en-US" sz="3200" dirty="0">
                <a:latin typeface="Roboto"/>
                <a:cs typeface="Roboto"/>
              </a:rPr>
              <a:t>	</a:t>
            </a:r>
            <a:r>
              <a:rPr lang="en-US" sz="3200" spc="5" dirty="0">
                <a:latin typeface="Roboto"/>
                <a:cs typeface="Roboto"/>
              </a:rPr>
              <a:t>fi</a:t>
            </a:r>
            <a:r>
              <a:rPr lang="en-US" sz="3200" spc="-5" dirty="0">
                <a:latin typeface="Roboto"/>
                <a:cs typeface="Roboto"/>
              </a:rPr>
              <a:t>r</a:t>
            </a:r>
            <a:r>
              <a:rPr lang="en-US" sz="3200" spc="-20" dirty="0">
                <a:latin typeface="Roboto"/>
                <a:cs typeface="Roboto"/>
              </a:rPr>
              <a:t>s</a:t>
            </a:r>
            <a:r>
              <a:rPr lang="en-US" sz="3200" spc="5" dirty="0">
                <a:latin typeface="Roboto"/>
                <a:cs typeface="Roboto"/>
              </a:rPr>
              <a:t>t  </a:t>
            </a:r>
            <a:r>
              <a:rPr lang="en-US" sz="3200" dirty="0">
                <a:latin typeface="Roboto"/>
                <a:cs typeface="Roboto"/>
              </a:rPr>
              <a:t>character.</a:t>
            </a:r>
            <a:r>
              <a:rPr lang="en-US" sz="3200" spc="-10" dirty="0">
                <a:latin typeface="Roboto"/>
                <a:cs typeface="Roboto"/>
              </a:rPr>
              <a:t> </a:t>
            </a:r>
            <a:r>
              <a:rPr lang="en-US" sz="3200" spc="-5" dirty="0">
                <a:latin typeface="Roboto"/>
                <a:cs typeface="Roboto"/>
              </a:rPr>
              <a:t>Consider</a:t>
            </a:r>
            <a:r>
              <a:rPr lang="en-US" sz="3200" dirty="0">
                <a:latin typeface="Roboto"/>
                <a:cs typeface="Roboto"/>
              </a:rPr>
              <a:t> </a:t>
            </a:r>
            <a:r>
              <a:rPr lang="en-US" sz="3200" spc="5" dirty="0">
                <a:latin typeface="Roboto"/>
                <a:cs typeface="Roboto"/>
              </a:rPr>
              <a:t>the</a:t>
            </a:r>
            <a:r>
              <a:rPr lang="en-US" sz="3200" dirty="0">
                <a:latin typeface="Roboto"/>
                <a:cs typeface="Roboto"/>
              </a:rPr>
              <a:t> </a:t>
            </a:r>
            <a:r>
              <a:rPr lang="en-US" sz="3200" spc="-5" dirty="0">
                <a:latin typeface="Roboto"/>
                <a:cs typeface="Roboto"/>
              </a:rPr>
              <a:t>below output:</a:t>
            </a:r>
            <a:endParaRPr lang="en-US" sz="3200" dirty="0">
              <a:latin typeface="Roboto"/>
              <a:cs typeface="Roboto"/>
            </a:endParaRPr>
          </a:p>
          <a:p>
            <a:pPr marL="12700" marR="5715" algn="just">
              <a:lnSpc>
                <a:spcPct val="109900"/>
              </a:lnSpc>
              <a:spcBef>
                <a:spcPts val="95"/>
              </a:spcBef>
            </a:pPr>
            <a:endParaRPr lang="en-US" sz="3200" dirty="0">
              <a:latin typeface="Roboto"/>
              <a:cs typeface="Roboto"/>
            </a:endParaRPr>
          </a:p>
          <a:p>
            <a:pPr marL="12700" marR="5080" algn="just">
              <a:lnSpc>
                <a:spcPct val="110000"/>
              </a:lnSpc>
              <a:spcBef>
                <a:spcPts val="595"/>
              </a:spcBef>
            </a:pPr>
            <a:endParaRPr lang="en-US" sz="3200" dirty="0">
              <a:latin typeface="Roboto"/>
              <a:cs typeface="Roboto"/>
            </a:endParaRPr>
          </a:p>
          <a:p>
            <a:pPr marL="12700">
              <a:lnSpc>
                <a:spcPct val="100000"/>
              </a:lnSpc>
              <a:spcBef>
                <a:spcPts val="770"/>
              </a:spcBef>
            </a:pPr>
            <a:endParaRPr lang="en-US" sz="3200" dirty="0">
              <a:latin typeface="Roboto"/>
              <a:cs typeface="Roboto"/>
            </a:endParaRPr>
          </a:p>
        </p:txBody>
      </p:sp>
      <p:pic>
        <p:nvPicPr>
          <p:cNvPr id="2" name="Picture 1">
            <a:extLst>
              <a:ext uri="{FF2B5EF4-FFF2-40B4-BE49-F238E27FC236}">
                <a16:creationId xmlns:a16="http://schemas.microsoft.com/office/drawing/2014/main" id="{B7224CA7-0C19-16AB-F2BA-4DE35C123523}"/>
              </a:ext>
            </a:extLst>
          </p:cNvPr>
          <p:cNvPicPr>
            <a:picLocks noChangeAspect="1"/>
          </p:cNvPicPr>
          <p:nvPr/>
        </p:nvPicPr>
        <p:blipFill>
          <a:blip r:embed="rId2"/>
          <a:stretch>
            <a:fillRect/>
          </a:stretch>
        </p:blipFill>
        <p:spPr>
          <a:xfrm>
            <a:off x="762000" y="4038600"/>
            <a:ext cx="10300008" cy="1759585"/>
          </a:xfrm>
          <a:prstGeom prst="rect">
            <a:avLst/>
          </a:prstGeom>
        </p:spPr>
      </p:pic>
    </p:spTree>
    <p:extLst>
      <p:ext uri="{BB962C8B-B14F-4D97-AF65-F5344CB8AC3E}">
        <p14:creationId xmlns:p14="http://schemas.microsoft.com/office/powerpoint/2010/main" val="3092529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95326" y="687224"/>
            <a:ext cx="11037253" cy="5483552"/>
          </a:xfrm>
          <a:prstGeom prst="rect">
            <a:avLst/>
          </a:prstGeom>
          <a:noFill/>
        </p:spPr>
        <p:txBody>
          <a:bodyPr wrap="square">
            <a:spAutoFit/>
          </a:bodyPr>
          <a:lstStyle/>
          <a:p>
            <a:pPr marL="12700">
              <a:lnSpc>
                <a:spcPct val="100000"/>
              </a:lnSpc>
              <a:spcBef>
                <a:spcPts val="860"/>
              </a:spcBef>
            </a:pPr>
            <a:r>
              <a:rPr lang="en-US" sz="4000" b="1" spc="-5" dirty="0">
                <a:solidFill>
                  <a:srgbClr val="C45811"/>
                </a:solidFill>
                <a:latin typeface="Roboto"/>
                <a:cs typeface="Roboto"/>
              </a:rPr>
              <a:t>awk:</a:t>
            </a:r>
            <a:endParaRPr lang="en-US" sz="4000" dirty="0">
              <a:latin typeface="Roboto"/>
              <a:cs typeface="Roboto"/>
            </a:endParaRPr>
          </a:p>
          <a:p>
            <a:pPr marL="12700" marR="5080" algn="just">
              <a:lnSpc>
                <a:spcPct val="109900"/>
              </a:lnSpc>
              <a:spcBef>
                <a:spcPts val="600"/>
              </a:spcBef>
            </a:pPr>
            <a:r>
              <a:rPr lang="en-US" sz="4000" spc="-5" dirty="0">
                <a:latin typeface="Roboto"/>
                <a:cs typeface="Roboto"/>
              </a:rPr>
              <a:t>The </a:t>
            </a:r>
            <a:r>
              <a:rPr lang="en-US" sz="4000" dirty="0">
                <a:latin typeface="Roboto"/>
                <a:cs typeface="Roboto"/>
              </a:rPr>
              <a:t>awk command is a </a:t>
            </a:r>
            <a:r>
              <a:rPr lang="en-US" sz="4000" spc="-10" dirty="0">
                <a:latin typeface="Roboto"/>
                <a:cs typeface="Roboto"/>
              </a:rPr>
              <a:t>Linux </a:t>
            </a:r>
            <a:r>
              <a:rPr lang="en-US" sz="4000" spc="-5" dirty="0">
                <a:latin typeface="Roboto"/>
                <a:cs typeface="Roboto"/>
              </a:rPr>
              <a:t>utility </a:t>
            </a:r>
            <a:r>
              <a:rPr lang="en-US" sz="4000" dirty="0">
                <a:latin typeface="Roboto"/>
                <a:cs typeface="Roboto"/>
              </a:rPr>
              <a:t>and </a:t>
            </a:r>
            <a:r>
              <a:rPr lang="en-US" sz="4000" spc="-5" dirty="0">
                <a:latin typeface="Roboto"/>
                <a:cs typeface="Roboto"/>
              </a:rPr>
              <a:t>programming </a:t>
            </a:r>
            <a:r>
              <a:rPr lang="en-US" sz="4000" dirty="0">
                <a:latin typeface="Roboto"/>
                <a:cs typeface="Roboto"/>
              </a:rPr>
              <a:t> language </a:t>
            </a:r>
            <a:r>
              <a:rPr lang="en-US" sz="4000" spc="5" dirty="0">
                <a:latin typeface="Roboto"/>
                <a:cs typeface="Roboto"/>
              </a:rPr>
              <a:t>that </a:t>
            </a:r>
            <a:r>
              <a:rPr lang="en-US" sz="4000" spc="-5" dirty="0">
                <a:latin typeface="Roboto"/>
                <a:cs typeface="Roboto"/>
              </a:rPr>
              <a:t>enables users </a:t>
            </a:r>
            <a:r>
              <a:rPr lang="en-US" sz="4000" spc="5" dirty="0">
                <a:latin typeface="Roboto"/>
                <a:cs typeface="Roboto"/>
              </a:rPr>
              <a:t>to </a:t>
            </a:r>
            <a:r>
              <a:rPr lang="en-US" sz="4000" spc="-5" dirty="0">
                <a:latin typeface="Roboto"/>
                <a:cs typeface="Roboto"/>
              </a:rPr>
              <a:t>analyze </a:t>
            </a:r>
            <a:r>
              <a:rPr lang="en-US" sz="4000" dirty="0">
                <a:latin typeface="Roboto"/>
                <a:cs typeface="Roboto"/>
              </a:rPr>
              <a:t>and </a:t>
            </a:r>
            <a:r>
              <a:rPr lang="en-US" sz="4000" spc="-5" dirty="0">
                <a:latin typeface="Roboto"/>
                <a:cs typeface="Roboto"/>
              </a:rPr>
              <a:t>alter </a:t>
            </a:r>
            <a:r>
              <a:rPr lang="en-US" sz="4000" dirty="0">
                <a:latin typeface="Roboto"/>
                <a:cs typeface="Roboto"/>
              </a:rPr>
              <a:t>data as </a:t>
            </a:r>
            <a:r>
              <a:rPr lang="en-US" sz="4000" spc="5" dirty="0">
                <a:latin typeface="Roboto"/>
                <a:cs typeface="Roboto"/>
              </a:rPr>
              <a:t> </a:t>
            </a:r>
            <a:r>
              <a:rPr lang="en-US" sz="4000" dirty="0">
                <a:latin typeface="Roboto"/>
                <a:cs typeface="Roboto"/>
              </a:rPr>
              <a:t>well</a:t>
            </a:r>
            <a:r>
              <a:rPr lang="en-US" sz="4000" spc="5" dirty="0">
                <a:latin typeface="Roboto"/>
                <a:cs typeface="Roboto"/>
              </a:rPr>
              <a:t> </a:t>
            </a:r>
            <a:r>
              <a:rPr lang="en-US" sz="4000" dirty="0">
                <a:latin typeface="Roboto"/>
                <a:cs typeface="Roboto"/>
              </a:rPr>
              <a:t>as</a:t>
            </a:r>
            <a:r>
              <a:rPr lang="en-US" sz="4000" spc="5" dirty="0">
                <a:latin typeface="Roboto"/>
                <a:cs typeface="Roboto"/>
              </a:rPr>
              <a:t> </a:t>
            </a:r>
            <a:r>
              <a:rPr lang="en-US" sz="4000" spc="-5" dirty="0">
                <a:latin typeface="Roboto"/>
                <a:cs typeface="Roboto"/>
              </a:rPr>
              <a:t>generate</a:t>
            </a:r>
            <a:r>
              <a:rPr lang="en-US" sz="4000" dirty="0">
                <a:latin typeface="Roboto"/>
                <a:cs typeface="Roboto"/>
              </a:rPr>
              <a:t> </a:t>
            </a:r>
            <a:r>
              <a:rPr lang="en-US" sz="4000" spc="-5" dirty="0">
                <a:latin typeface="Roboto"/>
                <a:cs typeface="Roboto"/>
              </a:rPr>
              <a:t>prepared</a:t>
            </a:r>
            <a:r>
              <a:rPr lang="en-US" sz="4000" dirty="0">
                <a:latin typeface="Roboto"/>
                <a:cs typeface="Roboto"/>
              </a:rPr>
              <a:t> </a:t>
            </a:r>
            <a:r>
              <a:rPr lang="en-US" sz="4000" spc="-5" dirty="0">
                <a:latin typeface="Roboto"/>
                <a:cs typeface="Roboto"/>
              </a:rPr>
              <a:t>reports.</a:t>
            </a:r>
            <a:r>
              <a:rPr lang="en-US" sz="4000" dirty="0">
                <a:latin typeface="Roboto"/>
                <a:cs typeface="Roboto"/>
              </a:rPr>
              <a:t> </a:t>
            </a:r>
            <a:r>
              <a:rPr lang="en-US" sz="4000" spc="-5" dirty="0">
                <a:latin typeface="Roboto"/>
                <a:cs typeface="Roboto"/>
              </a:rPr>
              <a:t>The</a:t>
            </a:r>
            <a:r>
              <a:rPr lang="en-US" sz="4000" dirty="0">
                <a:latin typeface="Roboto"/>
                <a:cs typeface="Roboto"/>
              </a:rPr>
              <a:t> tool</a:t>
            </a:r>
            <a:r>
              <a:rPr lang="en-US" sz="4000" spc="5" dirty="0">
                <a:latin typeface="Roboto"/>
                <a:cs typeface="Roboto"/>
              </a:rPr>
              <a:t> </a:t>
            </a:r>
            <a:r>
              <a:rPr lang="en-US" sz="4000" dirty="0">
                <a:latin typeface="Roboto"/>
                <a:cs typeface="Roboto"/>
              </a:rPr>
              <a:t>offers</a:t>
            </a:r>
            <a:r>
              <a:rPr lang="en-US" sz="4000" spc="5" dirty="0">
                <a:latin typeface="Roboto"/>
                <a:cs typeface="Roboto"/>
              </a:rPr>
              <a:t> </a:t>
            </a:r>
            <a:r>
              <a:rPr lang="en-US" sz="4000" dirty="0">
                <a:latin typeface="Roboto"/>
                <a:cs typeface="Roboto"/>
              </a:rPr>
              <a:t>a </a:t>
            </a:r>
            <a:r>
              <a:rPr lang="en-US" sz="4000" spc="5" dirty="0">
                <a:latin typeface="Roboto"/>
                <a:cs typeface="Roboto"/>
              </a:rPr>
              <a:t> </a:t>
            </a:r>
            <a:r>
              <a:rPr lang="en-US" sz="4000" dirty="0">
                <a:latin typeface="Roboto"/>
                <a:cs typeface="Roboto"/>
              </a:rPr>
              <a:t>variety</a:t>
            </a:r>
            <a:r>
              <a:rPr lang="en-US" sz="4000" spc="5" dirty="0">
                <a:latin typeface="Roboto"/>
                <a:cs typeface="Roboto"/>
              </a:rPr>
              <a:t> of</a:t>
            </a:r>
            <a:r>
              <a:rPr lang="en-US" sz="4000" spc="10" dirty="0">
                <a:latin typeface="Roboto"/>
                <a:cs typeface="Roboto"/>
              </a:rPr>
              <a:t> </a:t>
            </a:r>
            <a:r>
              <a:rPr lang="en-US" sz="4000" dirty="0">
                <a:latin typeface="Roboto"/>
                <a:cs typeface="Roboto"/>
              </a:rPr>
              <a:t>advanced</a:t>
            </a:r>
            <a:r>
              <a:rPr lang="en-US" sz="4000" spc="5" dirty="0">
                <a:latin typeface="Roboto"/>
                <a:cs typeface="Roboto"/>
              </a:rPr>
              <a:t> text</a:t>
            </a:r>
            <a:r>
              <a:rPr lang="en-US" sz="4000" spc="10" dirty="0">
                <a:latin typeface="Roboto"/>
                <a:cs typeface="Roboto"/>
              </a:rPr>
              <a:t> </a:t>
            </a:r>
            <a:r>
              <a:rPr lang="en-US" sz="4000" spc="-5" dirty="0">
                <a:latin typeface="Roboto"/>
                <a:cs typeface="Roboto"/>
              </a:rPr>
              <a:t>processing</a:t>
            </a:r>
            <a:r>
              <a:rPr lang="en-US" sz="4000" dirty="0">
                <a:latin typeface="Roboto"/>
                <a:cs typeface="Roboto"/>
              </a:rPr>
              <a:t> techniques</a:t>
            </a:r>
            <a:r>
              <a:rPr lang="en-US" sz="4000" spc="5" dirty="0">
                <a:latin typeface="Roboto"/>
                <a:cs typeface="Roboto"/>
              </a:rPr>
              <a:t> </a:t>
            </a:r>
            <a:r>
              <a:rPr lang="en-US" sz="4000" dirty="0">
                <a:latin typeface="Roboto"/>
                <a:cs typeface="Roboto"/>
              </a:rPr>
              <a:t>and </a:t>
            </a:r>
            <a:r>
              <a:rPr lang="en-US" sz="4000" spc="5" dirty="0">
                <a:latin typeface="Roboto"/>
                <a:cs typeface="Roboto"/>
              </a:rPr>
              <a:t> </a:t>
            </a:r>
            <a:r>
              <a:rPr lang="en-US" sz="4000" spc="-5" dirty="0">
                <a:latin typeface="Roboto"/>
                <a:cs typeface="Roboto"/>
              </a:rPr>
              <a:t>makes </a:t>
            </a:r>
            <a:r>
              <a:rPr lang="en-US" sz="4000" spc="5" dirty="0">
                <a:latin typeface="Roboto"/>
                <a:cs typeface="Roboto"/>
              </a:rPr>
              <a:t>it</a:t>
            </a:r>
            <a:r>
              <a:rPr lang="en-US" sz="4000" spc="-5" dirty="0">
                <a:latin typeface="Roboto"/>
                <a:cs typeface="Roboto"/>
              </a:rPr>
              <a:t> </a:t>
            </a:r>
            <a:r>
              <a:rPr lang="en-US" sz="4000" dirty="0">
                <a:latin typeface="Roboto"/>
                <a:cs typeface="Roboto"/>
              </a:rPr>
              <a:t>easier </a:t>
            </a:r>
            <a:r>
              <a:rPr lang="en-US" sz="4000" spc="5" dirty="0">
                <a:latin typeface="Roboto"/>
                <a:cs typeface="Roboto"/>
              </a:rPr>
              <a:t>to</a:t>
            </a:r>
            <a:r>
              <a:rPr lang="en-US" sz="4000" spc="-5" dirty="0">
                <a:latin typeface="Roboto"/>
                <a:cs typeface="Roboto"/>
              </a:rPr>
              <a:t> </a:t>
            </a:r>
            <a:r>
              <a:rPr lang="en-US" sz="4000" dirty="0">
                <a:latin typeface="Roboto"/>
                <a:cs typeface="Roboto"/>
              </a:rPr>
              <a:t>explain</a:t>
            </a:r>
            <a:r>
              <a:rPr lang="en-US" sz="4000" spc="-10" dirty="0">
                <a:latin typeface="Roboto"/>
                <a:cs typeface="Roboto"/>
              </a:rPr>
              <a:t> </a:t>
            </a:r>
            <a:r>
              <a:rPr lang="en-US" sz="4000" dirty="0">
                <a:latin typeface="Roboto"/>
                <a:cs typeface="Roboto"/>
              </a:rPr>
              <a:t>complicated </a:t>
            </a:r>
            <a:r>
              <a:rPr lang="en-US" sz="4000" spc="-5" dirty="0">
                <a:latin typeface="Roboto"/>
                <a:cs typeface="Roboto"/>
              </a:rPr>
              <a:t>data </a:t>
            </a:r>
            <a:r>
              <a:rPr lang="en-US" sz="4000" dirty="0">
                <a:latin typeface="Roboto"/>
                <a:cs typeface="Roboto"/>
              </a:rPr>
              <a:t>choices.</a:t>
            </a:r>
          </a:p>
        </p:txBody>
      </p:sp>
      <p:sp>
        <p:nvSpPr>
          <p:cNvPr id="6" name="object 2">
            <a:extLst>
              <a:ext uri="{FF2B5EF4-FFF2-40B4-BE49-F238E27FC236}">
                <a16:creationId xmlns:a16="http://schemas.microsoft.com/office/drawing/2014/main" id="{37F8A906-3D5B-27A3-C786-9C9F2884B734}"/>
              </a:ext>
            </a:extLst>
          </p:cNvPr>
          <p:cNvSpPr txBox="1">
            <a:spLocks/>
          </p:cNvSpPr>
          <p:nvPr/>
        </p:nvSpPr>
        <p:spPr>
          <a:xfrm>
            <a:off x="468947" y="-609600"/>
            <a:ext cx="11037253" cy="2044791"/>
          </a:xfrm>
          <a:prstGeom prst="rect">
            <a:avLst/>
          </a:prstGeom>
        </p:spPr>
        <p:txBody>
          <a:bodyPr vert="horz" wrap="square" lIns="0" tIns="13335" rIns="0" bIns="0" rtlCol="0">
            <a:spAutoFit/>
          </a:bodyPr>
          <a:lstStyle>
            <a:lvl1pPr>
              <a:defRPr sz="3200" b="1" i="0">
                <a:solidFill>
                  <a:schemeClr val="tx1"/>
                </a:solidFill>
                <a:latin typeface="Arial"/>
                <a:ea typeface="+mj-ea"/>
                <a:cs typeface="Arial"/>
              </a:defRPr>
            </a:lvl1pPr>
          </a:lstStyle>
          <a:p>
            <a:pPr marL="12700" marR="5080" algn="just">
              <a:spcBef>
                <a:spcPts val="105"/>
              </a:spcBef>
            </a:pPr>
            <a:br>
              <a:rPr lang="en-US" sz="6600" kern="0" dirty="0">
                <a:latin typeface="Roboto"/>
                <a:cs typeface="Roboto"/>
              </a:rPr>
            </a:br>
            <a:endParaRPr lang="en-US" sz="6600" kern="0" spc="-20" dirty="0">
              <a:solidFill>
                <a:schemeClr val="accent6">
                  <a:lumMod val="50000"/>
                </a:schemeClr>
              </a:solidFill>
            </a:endParaRPr>
          </a:p>
        </p:txBody>
      </p:sp>
      <p:sp>
        <p:nvSpPr>
          <p:cNvPr id="3" name="Title 2">
            <a:extLst>
              <a:ext uri="{FF2B5EF4-FFF2-40B4-BE49-F238E27FC236}">
                <a16:creationId xmlns:a16="http://schemas.microsoft.com/office/drawing/2014/main" id="{4C5DE1AE-1E4D-A8FA-CDDB-848CC37B386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637822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95326" y="687224"/>
            <a:ext cx="11037253" cy="1420902"/>
          </a:xfrm>
          <a:prstGeom prst="rect">
            <a:avLst/>
          </a:prstGeom>
          <a:noFill/>
        </p:spPr>
        <p:txBody>
          <a:bodyPr wrap="square">
            <a:spAutoFit/>
          </a:bodyPr>
          <a:lstStyle/>
          <a:p>
            <a:pPr marL="12700">
              <a:lnSpc>
                <a:spcPct val="100000"/>
              </a:lnSpc>
              <a:spcBef>
                <a:spcPts val="860"/>
              </a:spcBef>
            </a:pPr>
            <a:r>
              <a:rPr lang="en-US" sz="4000" b="1" spc="-5" dirty="0">
                <a:solidFill>
                  <a:srgbClr val="C45811"/>
                </a:solidFill>
                <a:latin typeface="Roboto"/>
                <a:cs typeface="Roboto"/>
              </a:rPr>
              <a:t>awk:</a:t>
            </a:r>
          </a:p>
          <a:p>
            <a:pPr marL="12700" marR="5080" algn="just">
              <a:lnSpc>
                <a:spcPct val="109900"/>
              </a:lnSpc>
              <a:spcBef>
                <a:spcPts val="600"/>
              </a:spcBef>
            </a:pPr>
            <a:r>
              <a:rPr lang="en-US" sz="4000" spc="-5" dirty="0">
                <a:latin typeface="Roboto"/>
                <a:cs typeface="Roboto"/>
              </a:rPr>
              <a:t>syntax</a:t>
            </a:r>
            <a:endParaRPr lang="en-US" sz="4000" dirty="0">
              <a:latin typeface="Roboto"/>
              <a:cs typeface="Roboto"/>
            </a:endParaRPr>
          </a:p>
        </p:txBody>
      </p:sp>
      <p:sp>
        <p:nvSpPr>
          <p:cNvPr id="6" name="object 2">
            <a:extLst>
              <a:ext uri="{FF2B5EF4-FFF2-40B4-BE49-F238E27FC236}">
                <a16:creationId xmlns:a16="http://schemas.microsoft.com/office/drawing/2014/main" id="{37F8A906-3D5B-27A3-C786-9C9F2884B734}"/>
              </a:ext>
            </a:extLst>
          </p:cNvPr>
          <p:cNvSpPr txBox="1">
            <a:spLocks/>
          </p:cNvSpPr>
          <p:nvPr/>
        </p:nvSpPr>
        <p:spPr>
          <a:xfrm>
            <a:off x="468947" y="-609600"/>
            <a:ext cx="11037253" cy="2044791"/>
          </a:xfrm>
          <a:prstGeom prst="rect">
            <a:avLst/>
          </a:prstGeom>
        </p:spPr>
        <p:txBody>
          <a:bodyPr vert="horz" wrap="square" lIns="0" tIns="13335" rIns="0" bIns="0" rtlCol="0">
            <a:spAutoFit/>
          </a:bodyPr>
          <a:lstStyle>
            <a:lvl1pPr>
              <a:defRPr sz="3200" b="1" i="0">
                <a:solidFill>
                  <a:schemeClr val="tx1"/>
                </a:solidFill>
                <a:latin typeface="Arial"/>
                <a:ea typeface="+mj-ea"/>
                <a:cs typeface="Arial"/>
              </a:defRPr>
            </a:lvl1pPr>
          </a:lstStyle>
          <a:p>
            <a:pPr marL="12700" marR="5080" algn="just">
              <a:spcBef>
                <a:spcPts val="105"/>
              </a:spcBef>
            </a:pPr>
            <a:br>
              <a:rPr lang="en-US" sz="6600" kern="0" dirty="0">
                <a:latin typeface="Roboto"/>
                <a:cs typeface="Roboto"/>
              </a:rPr>
            </a:br>
            <a:endParaRPr lang="en-US" sz="6600" kern="0" spc="-20" dirty="0">
              <a:solidFill>
                <a:schemeClr val="accent6">
                  <a:lumMod val="50000"/>
                </a:schemeClr>
              </a:solidFill>
            </a:endParaRPr>
          </a:p>
        </p:txBody>
      </p:sp>
      <p:sp>
        <p:nvSpPr>
          <p:cNvPr id="4" name="object 6">
            <a:extLst>
              <a:ext uri="{FF2B5EF4-FFF2-40B4-BE49-F238E27FC236}">
                <a16:creationId xmlns:a16="http://schemas.microsoft.com/office/drawing/2014/main" id="{C0F58C88-A504-E367-DF98-93FC07E944B2}"/>
              </a:ext>
            </a:extLst>
          </p:cNvPr>
          <p:cNvSpPr txBox="1"/>
          <p:nvPr/>
        </p:nvSpPr>
        <p:spPr>
          <a:xfrm>
            <a:off x="501031" y="2108126"/>
            <a:ext cx="8947769" cy="895117"/>
          </a:xfrm>
          <a:prstGeom prst="rect">
            <a:avLst/>
          </a:prstGeom>
          <a:solidFill>
            <a:srgbClr val="FAE3D4"/>
          </a:solidFill>
        </p:spPr>
        <p:txBody>
          <a:bodyPr vert="horz" wrap="square" lIns="0" tIns="7620" rIns="0" bIns="0" rtlCol="0">
            <a:spAutoFit/>
          </a:bodyPr>
          <a:lstStyle/>
          <a:p>
            <a:pPr marL="19050">
              <a:spcBef>
                <a:spcPts val="60"/>
              </a:spcBef>
            </a:pPr>
            <a:r>
              <a:rPr sz="2800" dirty="0">
                <a:solidFill>
                  <a:prstClr val="black"/>
                </a:solidFill>
                <a:latin typeface="Roboto"/>
                <a:cs typeface="Roboto"/>
              </a:rPr>
              <a:t>awk [options]</a:t>
            </a:r>
            <a:r>
              <a:rPr sz="2800" spc="5" dirty="0">
                <a:solidFill>
                  <a:prstClr val="black"/>
                </a:solidFill>
                <a:latin typeface="Roboto"/>
                <a:cs typeface="Roboto"/>
              </a:rPr>
              <a:t> </a:t>
            </a:r>
            <a:r>
              <a:rPr sz="2800" spc="-5" dirty="0">
                <a:solidFill>
                  <a:prstClr val="black"/>
                </a:solidFill>
                <a:latin typeface="Roboto"/>
                <a:cs typeface="Roboto"/>
              </a:rPr>
              <a:t>'selection_criteria</a:t>
            </a:r>
            <a:r>
              <a:rPr sz="2800" spc="5" dirty="0">
                <a:solidFill>
                  <a:prstClr val="black"/>
                </a:solidFill>
                <a:latin typeface="Roboto"/>
                <a:cs typeface="Roboto"/>
              </a:rPr>
              <a:t> </a:t>
            </a:r>
            <a:r>
              <a:rPr sz="2800" spc="-10" dirty="0">
                <a:solidFill>
                  <a:prstClr val="black"/>
                </a:solidFill>
                <a:latin typeface="Roboto"/>
                <a:cs typeface="Roboto"/>
              </a:rPr>
              <a:t>{action}'</a:t>
            </a:r>
            <a:r>
              <a:rPr sz="2800" dirty="0">
                <a:solidFill>
                  <a:prstClr val="black"/>
                </a:solidFill>
                <a:latin typeface="Roboto"/>
                <a:cs typeface="Roboto"/>
              </a:rPr>
              <a:t> </a:t>
            </a:r>
            <a:r>
              <a:rPr sz="2800" spc="-25" dirty="0">
                <a:solidFill>
                  <a:prstClr val="black"/>
                </a:solidFill>
                <a:latin typeface="Roboto"/>
                <a:cs typeface="Roboto"/>
              </a:rPr>
              <a:t>input-file</a:t>
            </a:r>
            <a:r>
              <a:rPr sz="2800" spc="5" dirty="0">
                <a:solidFill>
                  <a:prstClr val="black"/>
                </a:solidFill>
                <a:latin typeface="Roboto"/>
                <a:cs typeface="Roboto"/>
              </a:rPr>
              <a:t> </a:t>
            </a:r>
            <a:r>
              <a:rPr sz="2800" dirty="0">
                <a:solidFill>
                  <a:prstClr val="black"/>
                </a:solidFill>
                <a:latin typeface="Roboto"/>
                <a:cs typeface="Roboto"/>
              </a:rPr>
              <a:t>&gt;</a:t>
            </a:r>
          </a:p>
          <a:p>
            <a:pPr marL="19050">
              <a:spcBef>
                <a:spcPts val="155"/>
              </a:spcBef>
            </a:pPr>
            <a:r>
              <a:rPr sz="2800" spc="-20" dirty="0">
                <a:solidFill>
                  <a:prstClr val="black"/>
                </a:solidFill>
                <a:latin typeface="Roboto"/>
                <a:cs typeface="Roboto"/>
              </a:rPr>
              <a:t>output-file</a:t>
            </a:r>
            <a:endParaRPr sz="2800" dirty="0">
              <a:solidFill>
                <a:prstClr val="black"/>
              </a:solidFill>
              <a:latin typeface="Roboto"/>
              <a:cs typeface="Roboto"/>
            </a:endParaRPr>
          </a:p>
        </p:txBody>
      </p:sp>
      <p:sp>
        <p:nvSpPr>
          <p:cNvPr id="8" name="TextBox 7">
            <a:extLst>
              <a:ext uri="{FF2B5EF4-FFF2-40B4-BE49-F238E27FC236}">
                <a16:creationId xmlns:a16="http://schemas.microsoft.com/office/drawing/2014/main" id="{A3A6585F-D10D-9B16-F1E5-7E6A2F60F6E3}"/>
              </a:ext>
            </a:extLst>
          </p:cNvPr>
          <p:cNvSpPr txBox="1"/>
          <p:nvPr/>
        </p:nvSpPr>
        <p:spPr>
          <a:xfrm>
            <a:off x="395326" y="2972106"/>
            <a:ext cx="6096000" cy="584775"/>
          </a:xfrm>
          <a:prstGeom prst="rect">
            <a:avLst/>
          </a:prstGeom>
          <a:noFill/>
        </p:spPr>
        <p:txBody>
          <a:bodyPr wrap="square">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IN" sz="3200" b="0" i="0" u="none" strike="noStrike" kern="1200" cap="none" spc="-5" normalizeH="0" baseline="0" noProof="0" dirty="0">
                <a:ln>
                  <a:noFill/>
                </a:ln>
                <a:solidFill>
                  <a:prstClr val="black"/>
                </a:solidFill>
                <a:effectLst/>
                <a:uLnTx/>
                <a:uFillTx/>
                <a:latin typeface="Roboto"/>
                <a:ea typeface="+mn-ea"/>
                <a:cs typeface="Roboto"/>
              </a:rPr>
              <a:t>The</a:t>
            </a:r>
            <a:r>
              <a:rPr kumimoji="0" lang="en-IN" sz="3200" b="0" i="0" u="none" strike="noStrike" kern="1200" cap="none" spc="-20" normalizeH="0" baseline="0" noProof="0" dirty="0">
                <a:ln>
                  <a:noFill/>
                </a:ln>
                <a:solidFill>
                  <a:prstClr val="black"/>
                </a:solidFill>
                <a:effectLst/>
                <a:uLnTx/>
                <a:uFillTx/>
                <a:latin typeface="Roboto"/>
                <a:ea typeface="+mn-ea"/>
                <a:cs typeface="Roboto"/>
              </a:rPr>
              <a:t> </a:t>
            </a:r>
            <a:r>
              <a:rPr kumimoji="0" lang="en-IN" sz="3200" b="0" i="0" u="none" strike="noStrike" kern="1200" cap="none" spc="0" normalizeH="0" baseline="0" noProof="0" dirty="0">
                <a:ln>
                  <a:noFill/>
                </a:ln>
                <a:solidFill>
                  <a:prstClr val="black"/>
                </a:solidFill>
                <a:effectLst/>
                <a:uLnTx/>
                <a:uFillTx/>
                <a:latin typeface="Roboto"/>
                <a:ea typeface="+mn-ea"/>
                <a:cs typeface="Roboto"/>
              </a:rPr>
              <a:t>available</a:t>
            </a:r>
            <a:r>
              <a:rPr kumimoji="0" lang="en-IN" sz="3200" b="0" i="0" u="none" strike="noStrike" kern="1200" cap="none" spc="-20" normalizeH="0" baseline="0" noProof="0" dirty="0">
                <a:ln>
                  <a:noFill/>
                </a:ln>
                <a:solidFill>
                  <a:prstClr val="black"/>
                </a:solidFill>
                <a:effectLst/>
                <a:uLnTx/>
                <a:uFillTx/>
                <a:latin typeface="Roboto"/>
                <a:ea typeface="+mn-ea"/>
                <a:cs typeface="Roboto"/>
              </a:rPr>
              <a:t> </a:t>
            </a:r>
            <a:r>
              <a:rPr kumimoji="0" lang="en-IN" sz="3200" b="0" i="0" u="none" strike="noStrike" kern="1200" cap="none" spc="-5" normalizeH="0" baseline="0" noProof="0" dirty="0">
                <a:ln>
                  <a:noFill/>
                </a:ln>
                <a:solidFill>
                  <a:prstClr val="black"/>
                </a:solidFill>
                <a:effectLst/>
                <a:uLnTx/>
                <a:uFillTx/>
                <a:latin typeface="Roboto"/>
                <a:ea typeface="+mn-ea"/>
                <a:cs typeface="Roboto"/>
              </a:rPr>
              <a:t>options</a:t>
            </a:r>
            <a:r>
              <a:rPr kumimoji="0" lang="en-IN" sz="3200" b="0" i="0" u="none" strike="noStrike" kern="1200" cap="none" spc="-20" normalizeH="0" baseline="0" noProof="0" dirty="0">
                <a:ln>
                  <a:noFill/>
                </a:ln>
                <a:solidFill>
                  <a:prstClr val="black"/>
                </a:solidFill>
                <a:effectLst/>
                <a:uLnTx/>
                <a:uFillTx/>
                <a:latin typeface="Roboto"/>
                <a:ea typeface="+mn-ea"/>
                <a:cs typeface="Roboto"/>
              </a:rPr>
              <a:t> </a:t>
            </a:r>
            <a:r>
              <a:rPr kumimoji="0" lang="en-IN" sz="3200" b="0" i="0" u="none" strike="noStrike" kern="1200" cap="none" spc="-5" normalizeH="0" baseline="0" noProof="0" dirty="0">
                <a:ln>
                  <a:noFill/>
                </a:ln>
                <a:solidFill>
                  <a:prstClr val="black"/>
                </a:solidFill>
                <a:effectLst/>
                <a:uLnTx/>
                <a:uFillTx/>
                <a:latin typeface="Roboto"/>
                <a:ea typeface="+mn-ea"/>
                <a:cs typeface="Roboto"/>
              </a:rPr>
              <a:t>are:</a:t>
            </a:r>
            <a:endParaRPr kumimoji="0" lang="en-IN" sz="3200" b="0" i="0" u="none" strike="noStrike" kern="1200" cap="none" spc="0" normalizeH="0" baseline="0" noProof="0" dirty="0">
              <a:ln>
                <a:noFill/>
              </a:ln>
              <a:solidFill>
                <a:prstClr val="black"/>
              </a:solidFill>
              <a:effectLst/>
              <a:uLnTx/>
              <a:uFillTx/>
              <a:latin typeface="Roboto"/>
              <a:ea typeface="+mn-ea"/>
              <a:cs typeface="Roboto"/>
            </a:endParaRPr>
          </a:p>
        </p:txBody>
      </p:sp>
      <p:graphicFrame>
        <p:nvGraphicFramePr>
          <p:cNvPr id="9" name="object 8">
            <a:extLst>
              <a:ext uri="{FF2B5EF4-FFF2-40B4-BE49-F238E27FC236}">
                <a16:creationId xmlns:a16="http://schemas.microsoft.com/office/drawing/2014/main" id="{9F322BA0-2D31-26EB-58F9-0E43718E9F99}"/>
              </a:ext>
            </a:extLst>
          </p:cNvPr>
          <p:cNvGraphicFramePr>
            <a:graphicFrameLocks noGrp="1"/>
          </p:cNvGraphicFramePr>
          <p:nvPr>
            <p:extLst>
              <p:ext uri="{D42A27DB-BD31-4B8C-83A1-F6EECF244321}">
                <p14:modId xmlns:p14="http://schemas.microsoft.com/office/powerpoint/2010/main" val="546115809"/>
              </p:ext>
            </p:extLst>
          </p:nvPr>
        </p:nvGraphicFramePr>
        <p:xfrm>
          <a:off x="609600" y="3556881"/>
          <a:ext cx="9296400" cy="2484425"/>
        </p:xfrm>
        <a:graphic>
          <a:graphicData uri="http://schemas.openxmlformats.org/drawingml/2006/table">
            <a:tbl>
              <a:tblPr firstRow="1" bandRow="1"/>
              <a:tblGrid>
                <a:gridCol w="139991">
                  <a:extLst>
                    <a:ext uri="{9D8B030D-6E8A-4147-A177-3AD203B41FA5}">
                      <a16:colId xmlns:a16="http://schemas.microsoft.com/office/drawing/2014/main" val="20000"/>
                    </a:ext>
                  </a:extLst>
                </a:gridCol>
                <a:gridCol w="1703216">
                  <a:extLst>
                    <a:ext uri="{9D8B030D-6E8A-4147-A177-3AD203B41FA5}">
                      <a16:colId xmlns:a16="http://schemas.microsoft.com/office/drawing/2014/main" val="20001"/>
                    </a:ext>
                  </a:extLst>
                </a:gridCol>
                <a:gridCol w="418674">
                  <a:extLst>
                    <a:ext uri="{9D8B030D-6E8A-4147-A177-3AD203B41FA5}">
                      <a16:colId xmlns:a16="http://schemas.microsoft.com/office/drawing/2014/main" val="20002"/>
                    </a:ext>
                  </a:extLst>
                </a:gridCol>
                <a:gridCol w="7034519">
                  <a:extLst>
                    <a:ext uri="{9D8B030D-6E8A-4147-A177-3AD203B41FA5}">
                      <a16:colId xmlns:a16="http://schemas.microsoft.com/office/drawing/2014/main" val="20003"/>
                    </a:ext>
                  </a:extLst>
                </a:gridCol>
              </a:tblGrid>
              <a:tr h="403030">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pPr>
                      <a:endParaRPr sz="1200">
                        <a:latin typeface="Times New Roman"/>
                        <a:cs typeface="Times New Roman"/>
                      </a:endParaRPr>
                    </a:p>
                  </a:txBody>
                  <a:tcPr marL="0" marR="0" marT="0" marB="0">
                    <a:lnL w="12700">
                      <a:solidFill>
                        <a:srgbClr val="F09D63"/>
                      </a:solidFill>
                      <a:prstDash val="solid"/>
                    </a:lnL>
                    <a:lnR>
                      <a:noFill/>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EC7C30"/>
                    </a:solidFill>
                  </a:tcP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280035">
                        <a:lnSpc>
                          <a:spcPct val="100000"/>
                        </a:lnSpc>
                        <a:spcBef>
                          <a:spcPts val="705"/>
                        </a:spcBef>
                      </a:pPr>
                      <a:r>
                        <a:rPr sz="1200" b="1" spc="-5" dirty="0">
                          <a:solidFill>
                            <a:srgbClr val="FFFFFF"/>
                          </a:solidFill>
                          <a:latin typeface="Roboto"/>
                          <a:cs typeface="Roboto"/>
                        </a:rPr>
                        <a:t>Option</a:t>
                      </a:r>
                      <a:endParaRPr sz="1200" dirty="0">
                        <a:latin typeface="Roboto"/>
                        <a:cs typeface="Roboto"/>
                      </a:endParaRPr>
                    </a:p>
                  </a:txBody>
                  <a:tcPr marL="0" marR="0" marT="89535" marB="0">
                    <a:lnL>
                      <a:noFill/>
                    </a:lnL>
                    <a:lnR>
                      <a:noFill/>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EC7C30"/>
                    </a:solidFill>
                  </a:tcP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pPr>
                      <a:endParaRPr sz="1200">
                        <a:latin typeface="Times New Roman"/>
                        <a:cs typeface="Times New Roman"/>
                      </a:endParaRPr>
                    </a:p>
                  </a:txBody>
                  <a:tcPr marL="0" marR="0" marT="0" marB="0">
                    <a:lnL>
                      <a:noFill/>
                    </a:lnL>
                    <a:lnR>
                      <a:noFill/>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EC7C30"/>
                    </a:solidFill>
                  </a:tcP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45720" algn="ctr">
                        <a:lnSpc>
                          <a:spcPct val="100000"/>
                        </a:lnSpc>
                        <a:spcBef>
                          <a:spcPts val="705"/>
                        </a:spcBef>
                      </a:pPr>
                      <a:r>
                        <a:rPr sz="1200" b="1" spc="-5" dirty="0">
                          <a:solidFill>
                            <a:srgbClr val="FFFFFF"/>
                          </a:solidFill>
                          <a:latin typeface="Roboto"/>
                          <a:cs typeface="Roboto"/>
                        </a:rPr>
                        <a:t>Description</a:t>
                      </a:r>
                      <a:endParaRPr sz="1200">
                        <a:latin typeface="Roboto"/>
                        <a:cs typeface="Roboto"/>
                      </a:endParaRPr>
                    </a:p>
                  </a:txBody>
                  <a:tcPr marL="0" marR="0" marT="89535" marB="0">
                    <a:lnL>
                      <a:noFill/>
                    </a:lnL>
                    <a:lnR w="12700">
                      <a:solidFill>
                        <a:srgbClr val="F09D63"/>
                      </a:solidFill>
                      <a:prstDash val="solid"/>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EC7C30"/>
                    </a:solidFill>
                  </a:tcPr>
                </a:tc>
                <a:extLst>
                  <a:ext uri="{0D108BD9-81ED-4DB2-BD59-A6C34878D82A}">
                    <a16:rowId xmlns:a16="http://schemas.microsoft.com/office/drawing/2014/main" val="10000"/>
                  </a:ext>
                </a:extLst>
              </a:tr>
              <a:tr h="755135">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pPr>
                      <a:endParaRPr sz="1200">
                        <a:latin typeface="Times New Roman"/>
                        <a:cs typeface="Times New Roman"/>
                      </a:endParaRPr>
                    </a:p>
                  </a:txBody>
                  <a:tcPr marL="0" marR="0" marT="0" marB="0">
                    <a:lnL w="12700">
                      <a:solidFill>
                        <a:srgbClr val="F09D63"/>
                      </a:solidFill>
                      <a:prstDash val="solid"/>
                    </a:lnL>
                    <a:lnR>
                      <a:noFill/>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F9DECA"/>
                    </a:solidFill>
                  </a:tcPr>
                </a:tc>
                <a:tc gridSpan="2">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spcBef>
                          <a:spcPts val="105"/>
                        </a:spcBef>
                      </a:pPr>
                      <a:r>
                        <a:rPr sz="1200" b="1" spc="-20" dirty="0">
                          <a:latin typeface="Roboto"/>
                          <a:cs typeface="Roboto"/>
                        </a:rPr>
                        <a:t>-F</a:t>
                      </a:r>
                      <a:r>
                        <a:rPr sz="1200" b="1" spc="-45" dirty="0">
                          <a:latin typeface="Roboto"/>
                          <a:cs typeface="Roboto"/>
                        </a:rPr>
                        <a:t> </a:t>
                      </a:r>
                      <a:r>
                        <a:rPr sz="1200" b="1" spc="-5" dirty="0">
                          <a:latin typeface="Roboto"/>
                          <a:cs typeface="Roboto"/>
                        </a:rPr>
                        <a:t>[separator]</a:t>
                      </a:r>
                      <a:endParaRPr sz="1200">
                        <a:latin typeface="Roboto"/>
                        <a:cs typeface="Roboto"/>
                      </a:endParaRPr>
                    </a:p>
                  </a:txBody>
                  <a:tcPr marL="0" marR="0" marT="13335" marB="0">
                    <a:lnL>
                      <a:noFill/>
                    </a:lnL>
                    <a:lnR>
                      <a:noFill/>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F9DECA"/>
                    </a:solidFill>
                  </a:tcPr>
                </a:tc>
                <a:tc hMerge="1">
                  <a:txBody>
                    <a:bodyPr/>
                    <a:lstStyle/>
                    <a:p>
                      <a:endParaRPr/>
                    </a:p>
                  </a:txBody>
                  <a:tcPr marL="0" marR="0" marT="0" marB="0"/>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114300" marR="62230">
                        <a:lnSpc>
                          <a:spcPts val="1580"/>
                        </a:lnSpc>
                        <a:spcBef>
                          <a:spcPts val="10"/>
                        </a:spcBef>
                      </a:pPr>
                      <a:r>
                        <a:rPr sz="1200" dirty="0">
                          <a:latin typeface="Roboto"/>
                          <a:cs typeface="Roboto"/>
                        </a:rPr>
                        <a:t>Used</a:t>
                      </a:r>
                      <a:r>
                        <a:rPr sz="1200" spc="20" dirty="0">
                          <a:latin typeface="Roboto"/>
                          <a:cs typeface="Roboto"/>
                        </a:rPr>
                        <a:t> </a:t>
                      </a:r>
                      <a:r>
                        <a:rPr sz="1200" spc="5" dirty="0">
                          <a:latin typeface="Roboto"/>
                          <a:cs typeface="Roboto"/>
                        </a:rPr>
                        <a:t>to</a:t>
                      </a:r>
                      <a:r>
                        <a:rPr sz="1200" spc="10" dirty="0">
                          <a:latin typeface="Roboto"/>
                          <a:cs typeface="Roboto"/>
                        </a:rPr>
                        <a:t> </a:t>
                      </a:r>
                      <a:r>
                        <a:rPr sz="1200" dirty="0">
                          <a:latin typeface="Roboto"/>
                          <a:cs typeface="Roboto"/>
                        </a:rPr>
                        <a:t>specify</a:t>
                      </a:r>
                      <a:r>
                        <a:rPr sz="1200" spc="10" dirty="0">
                          <a:latin typeface="Roboto"/>
                          <a:cs typeface="Roboto"/>
                        </a:rPr>
                        <a:t> </a:t>
                      </a:r>
                      <a:r>
                        <a:rPr sz="1200" dirty="0">
                          <a:latin typeface="Roboto"/>
                          <a:cs typeface="Roboto"/>
                        </a:rPr>
                        <a:t>a</a:t>
                      </a:r>
                      <a:r>
                        <a:rPr sz="1200" spc="10" dirty="0">
                          <a:latin typeface="Roboto"/>
                          <a:cs typeface="Roboto"/>
                        </a:rPr>
                        <a:t> </a:t>
                      </a:r>
                      <a:r>
                        <a:rPr sz="1200" spc="5" dirty="0">
                          <a:latin typeface="Roboto"/>
                          <a:cs typeface="Roboto"/>
                        </a:rPr>
                        <a:t>file</a:t>
                      </a:r>
                      <a:r>
                        <a:rPr sz="1200" spc="300" dirty="0">
                          <a:latin typeface="Roboto"/>
                          <a:cs typeface="Roboto"/>
                        </a:rPr>
                        <a:t> </a:t>
                      </a:r>
                      <a:r>
                        <a:rPr sz="1200" spc="-5" dirty="0">
                          <a:latin typeface="Roboto"/>
                          <a:cs typeface="Roboto"/>
                        </a:rPr>
                        <a:t>separator.</a:t>
                      </a:r>
                      <a:r>
                        <a:rPr sz="1200" spc="20" dirty="0">
                          <a:latin typeface="Roboto"/>
                          <a:cs typeface="Roboto"/>
                        </a:rPr>
                        <a:t> </a:t>
                      </a:r>
                      <a:r>
                        <a:rPr sz="1200" spc="-5" dirty="0">
                          <a:latin typeface="Roboto"/>
                          <a:cs typeface="Roboto"/>
                        </a:rPr>
                        <a:t>The</a:t>
                      </a:r>
                      <a:r>
                        <a:rPr sz="1200" spc="20" dirty="0">
                          <a:latin typeface="Roboto"/>
                          <a:cs typeface="Roboto"/>
                        </a:rPr>
                        <a:t> </a:t>
                      </a:r>
                      <a:r>
                        <a:rPr sz="1200" dirty="0">
                          <a:latin typeface="Roboto"/>
                          <a:cs typeface="Roboto"/>
                        </a:rPr>
                        <a:t>default </a:t>
                      </a:r>
                      <a:r>
                        <a:rPr sz="1200" spc="-285" dirty="0">
                          <a:latin typeface="Roboto"/>
                          <a:cs typeface="Roboto"/>
                        </a:rPr>
                        <a:t> </a:t>
                      </a:r>
                      <a:r>
                        <a:rPr sz="1200" spc="-5" dirty="0">
                          <a:latin typeface="Roboto"/>
                          <a:cs typeface="Roboto"/>
                        </a:rPr>
                        <a:t>separator is</a:t>
                      </a:r>
                      <a:r>
                        <a:rPr sz="1200" dirty="0">
                          <a:latin typeface="Roboto"/>
                          <a:cs typeface="Roboto"/>
                        </a:rPr>
                        <a:t> a </a:t>
                      </a:r>
                      <a:r>
                        <a:rPr sz="1200" spc="-5" dirty="0">
                          <a:latin typeface="Roboto"/>
                          <a:cs typeface="Roboto"/>
                        </a:rPr>
                        <a:t>blank</a:t>
                      </a:r>
                      <a:r>
                        <a:rPr sz="1200" spc="-15" dirty="0">
                          <a:latin typeface="Roboto"/>
                          <a:cs typeface="Roboto"/>
                        </a:rPr>
                        <a:t> </a:t>
                      </a:r>
                      <a:r>
                        <a:rPr sz="1200" spc="-5" dirty="0">
                          <a:latin typeface="Roboto"/>
                          <a:cs typeface="Roboto"/>
                        </a:rPr>
                        <a:t>space.</a:t>
                      </a:r>
                      <a:endParaRPr sz="1200" dirty="0">
                        <a:latin typeface="Roboto"/>
                        <a:cs typeface="Roboto"/>
                      </a:endParaRPr>
                    </a:p>
                  </a:txBody>
                  <a:tcPr marL="0" marR="0" marT="1270" marB="0">
                    <a:lnL>
                      <a:noFill/>
                    </a:lnL>
                    <a:lnR w="12700">
                      <a:solidFill>
                        <a:srgbClr val="F09D63"/>
                      </a:solidFill>
                      <a:prstDash val="solid"/>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F9DECA"/>
                    </a:solidFill>
                  </a:tcPr>
                </a:tc>
                <a:extLst>
                  <a:ext uri="{0D108BD9-81ED-4DB2-BD59-A6C34878D82A}">
                    <a16:rowId xmlns:a16="http://schemas.microsoft.com/office/drawing/2014/main" val="10001"/>
                  </a:ext>
                </a:extLst>
              </a:tr>
              <a:tr h="375491">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pPr>
                      <a:endParaRPr sz="1200">
                        <a:latin typeface="Times New Roman"/>
                        <a:cs typeface="Times New Roman"/>
                      </a:endParaRPr>
                    </a:p>
                  </a:txBody>
                  <a:tcPr marL="0" marR="0" marT="0" marB="0">
                    <a:lnL w="12700">
                      <a:solidFill>
                        <a:srgbClr val="F09D63"/>
                      </a:solidFill>
                      <a:prstDash val="solid"/>
                    </a:lnL>
                    <a:lnR>
                      <a:noFill/>
                    </a:lnR>
                    <a:lnT w="12700">
                      <a:solidFill>
                        <a:srgbClr val="F09D63"/>
                      </a:solidFill>
                      <a:prstDash val="solid"/>
                    </a:lnT>
                    <a:lnB>
                      <a:noFill/>
                    </a:lnB>
                    <a:lnTlToBr w="12700" cmpd="sng">
                      <a:noFill/>
                      <a:prstDash val="solid"/>
                    </a:lnTlToBr>
                    <a:lnBlToTr w="12700" cmpd="sng">
                      <a:noFill/>
                      <a:prstDash val="solid"/>
                    </a:lnBlToTr>
                    <a:noFill/>
                  </a:tcP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ts val="1425"/>
                        </a:lnSpc>
                        <a:spcBef>
                          <a:spcPts val="100"/>
                        </a:spcBef>
                      </a:pPr>
                      <a:r>
                        <a:rPr sz="1200" b="1" spc="-5" dirty="0">
                          <a:latin typeface="Roboto"/>
                          <a:cs typeface="Roboto"/>
                        </a:rPr>
                        <a:t>-</a:t>
                      </a:r>
                      <a:r>
                        <a:rPr sz="1200" b="1" dirty="0">
                          <a:latin typeface="Roboto"/>
                          <a:cs typeface="Roboto"/>
                        </a:rPr>
                        <a:t>f</a:t>
                      </a:r>
                      <a:r>
                        <a:rPr sz="1200" b="1" spc="-5" dirty="0">
                          <a:latin typeface="Roboto"/>
                          <a:cs typeface="Roboto"/>
                        </a:rPr>
                        <a:t> [fi</a:t>
                      </a:r>
                      <a:r>
                        <a:rPr sz="1200" b="1" spc="-10" dirty="0">
                          <a:latin typeface="Roboto"/>
                          <a:cs typeface="Roboto"/>
                        </a:rPr>
                        <a:t>l</a:t>
                      </a:r>
                      <a:r>
                        <a:rPr sz="1200" b="1" spc="-5" dirty="0">
                          <a:latin typeface="Roboto"/>
                          <a:cs typeface="Roboto"/>
                        </a:rPr>
                        <a:t>e</a:t>
                      </a:r>
                      <a:r>
                        <a:rPr sz="1200" b="1" spc="5" dirty="0">
                          <a:latin typeface="Roboto"/>
                          <a:cs typeface="Roboto"/>
                        </a:rPr>
                        <a:t>n</a:t>
                      </a:r>
                      <a:r>
                        <a:rPr sz="1200" b="1" spc="-5" dirty="0">
                          <a:latin typeface="Roboto"/>
                          <a:cs typeface="Roboto"/>
                        </a:rPr>
                        <a:t>a</a:t>
                      </a:r>
                      <a:r>
                        <a:rPr sz="1200" b="1" dirty="0">
                          <a:latin typeface="Roboto"/>
                          <a:cs typeface="Roboto"/>
                        </a:rPr>
                        <a:t>m</a:t>
                      </a:r>
                      <a:r>
                        <a:rPr sz="1200" b="1" spc="-5" dirty="0">
                          <a:latin typeface="Roboto"/>
                          <a:cs typeface="Roboto"/>
                        </a:rPr>
                        <a:t>e]</a:t>
                      </a:r>
                      <a:endParaRPr sz="1200">
                        <a:latin typeface="Roboto"/>
                        <a:cs typeface="Roboto"/>
                      </a:endParaRPr>
                    </a:p>
                  </a:txBody>
                  <a:tcPr marL="0" marR="0" marT="12700" marB="0">
                    <a:lnL>
                      <a:noFill/>
                    </a:lnL>
                    <a:lnR>
                      <a:noFill/>
                    </a:lnR>
                    <a:lnT w="12700">
                      <a:solidFill>
                        <a:srgbClr val="F09D63"/>
                      </a:solidFill>
                      <a:prstDash val="solid"/>
                    </a:lnT>
                    <a:lnB>
                      <a:noFill/>
                    </a:lnB>
                    <a:lnTlToBr w="12700" cmpd="sng">
                      <a:noFill/>
                      <a:prstDash val="solid"/>
                    </a:lnTlToBr>
                    <a:lnBlToTr w="12700" cmpd="sng">
                      <a:noFill/>
                      <a:prstDash val="solid"/>
                    </a:lnBlToTr>
                    <a:solidFill>
                      <a:srgbClr val="F7F7F7"/>
                    </a:solidFill>
                  </a:tcPr>
                </a:tc>
                <a:tc gridSpan="2">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320040">
                        <a:lnSpc>
                          <a:spcPts val="1425"/>
                        </a:lnSpc>
                        <a:spcBef>
                          <a:spcPts val="100"/>
                        </a:spcBef>
                        <a:tabLst>
                          <a:tab pos="894080" algn="l"/>
                          <a:tab pos="1257300" algn="l"/>
                          <a:tab pos="1976120" algn="l"/>
                          <a:tab pos="2420620" algn="l"/>
                          <a:tab pos="2853690" algn="l"/>
                        </a:tabLst>
                      </a:pPr>
                      <a:r>
                        <a:rPr sz="1200" dirty="0">
                          <a:latin typeface="Roboto"/>
                          <a:cs typeface="Roboto"/>
                        </a:rPr>
                        <a:t>Used	</a:t>
                      </a:r>
                      <a:r>
                        <a:rPr sz="1200" spc="5" dirty="0">
                          <a:latin typeface="Roboto"/>
                          <a:cs typeface="Roboto"/>
                        </a:rPr>
                        <a:t>to	</a:t>
                      </a:r>
                      <a:r>
                        <a:rPr sz="1200" dirty="0">
                          <a:latin typeface="Roboto"/>
                          <a:cs typeface="Roboto"/>
                        </a:rPr>
                        <a:t>specify	</a:t>
                      </a:r>
                      <a:r>
                        <a:rPr sz="1200" spc="5" dirty="0">
                          <a:latin typeface="Roboto"/>
                          <a:cs typeface="Roboto"/>
                        </a:rPr>
                        <a:t>the	</a:t>
                      </a:r>
                      <a:r>
                        <a:rPr sz="1200" dirty="0">
                          <a:latin typeface="Roboto"/>
                          <a:cs typeface="Roboto"/>
                        </a:rPr>
                        <a:t>file	</a:t>
                      </a:r>
                      <a:r>
                        <a:rPr sz="1200" spc="-5" dirty="0">
                          <a:latin typeface="Roboto"/>
                          <a:cs typeface="Roboto"/>
                        </a:rPr>
                        <a:t>containing</a:t>
                      </a:r>
                      <a:endParaRPr sz="1200" dirty="0">
                        <a:latin typeface="Roboto"/>
                        <a:cs typeface="Roboto"/>
                      </a:endParaRPr>
                    </a:p>
                  </a:txBody>
                  <a:tcPr marL="0" marR="0" marT="12700" marB="0">
                    <a:lnL>
                      <a:noFill/>
                    </a:lnL>
                    <a:lnR w="12700">
                      <a:solidFill>
                        <a:srgbClr val="F09D63"/>
                      </a:solidFill>
                      <a:prstDash val="solid"/>
                    </a:lnR>
                    <a:lnT w="12700">
                      <a:solidFill>
                        <a:srgbClr val="F09D63"/>
                      </a:solidFill>
                      <a:prstDash val="solid"/>
                    </a:lnT>
                    <a:lnB>
                      <a:noFill/>
                    </a:lnB>
                    <a:lnTlToBr w="12700" cmpd="sng">
                      <a:noFill/>
                      <a:prstDash val="solid"/>
                    </a:lnTlToBr>
                    <a:lnBlToTr w="12700" cmpd="sng">
                      <a:noFill/>
                      <a:prstDash val="solid"/>
                    </a:lnBlToTr>
                    <a:noFill/>
                  </a:tcPr>
                </a:tc>
                <a:tc hMerge="1">
                  <a:txBody>
                    <a:bodyPr/>
                    <a:lstStyle/>
                    <a:p>
                      <a:endParaRPr/>
                    </a:p>
                  </a:txBody>
                  <a:tcPr marL="0" marR="0" marT="0" marB="0"/>
                </a:tc>
                <a:extLst>
                  <a:ext uri="{0D108BD9-81ED-4DB2-BD59-A6C34878D82A}">
                    <a16:rowId xmlns:a16="http://schemas.microsoft.com/office/drawing/2014/main" val="10002"/>
                  </a:ext>
                </a:extLst>
              </a:tr>
              <a:tr h="561424">
                <a:tc gridSpan="4">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1223010">
                        <a:lnSpc>
                          <a:spcPct val="100000"/>
                        </a:lnSpc>
                        <a:spcBef>
                          <a:spcPts val="60"/>
                        </a:spcBef>
                      </a:pPr>
                      <a:r>
                        <a:rPr sz="1200" spc="5" dirty="0">
                          <a:latin typeface="Roboto"/>
                          <a:cs typeface="Roboto"/>
                        </a:rPr>
                        <a:t>the</a:t>
                      </a:r>
                      <a:r>
                        <a:rPr sz="1200" spc="-5" dirty="0">
                          <a:latin typeface="Roboto"/>
                          <a:cs typeface="Roboto"/>
                        </a:rPr>
                        <a:t> </a:t>
                      </a:r>
                      <a:r>
                        <a:rPr sz="1200" b="1" spc="-5" dirty="0">
                          <a:latin typeface="Roboto"/>
                          <a:cs typeface="Roboto"/>
                        </a:rPr>
                        <a:t>awk</a:t>
                      </a:r>
                      <a:r>
                        <a:rPr sz="1200" b="1" dirty="0">
                          <a:latin typeface="Roboto"/>
                          <a:cs typeface="Roboto"/>
                        </a:rPr>
                        <a:t> </a:t>
                      </a:r>
                      <a:r>
                        <a:rPr sz="1200" dirty="0">
                          <a:latin typeface="Roboto"/>
                          <a:cs typeface="Roboto"/>
                        </a:rPr>
                        <a:t>script.</a:t>
                      </a:r>
                      <a:r>
                        <a:rPr sz="1200" spc="240" dirty="0">
                          <a:latin typeface="Roboto"/>
                          <a:cs typeface="Roboto"/>
                        </a:rPr>
                        <a:t> </a:t>
                      </a:r>
                      <a:r>
                        <a:rPr sz="1200" dirty="0">
                          <a:latin typeface="Roboto"/>
                          <a:cs typeface="Roboto"/>
                        </a:rPr>
                        <a:t>Reads</a:t>
                      </a:r>
                      <a:r>
                        <a:rPr sz="1200" spc="240" dirty="0">
                          <a:latin typeface="Roboto"/>
                          <a:cs typeface="Roboto"/>
                        </a:rPr>
                        <a:t> </a:t>
                      </a:r>
                      <a:r>
                        <a:rPr sz="1200" spc="5" dirty="0">
                          <a:latin typeface="Roboto"/>
                          <a:cs typeface="Roboto"/>
                        </a:rPr>
                        <a:t>the</a:t>
                      </a:r>
                      <a:r>
                        <a:rPr sz="1200" spc="10" dirty="0">
                          <a:latin typeface="Roboto"/>
                          <a:cs typeface="Roboto"/>
                        </a:rPr>
                        <a:t> </a:t>
                      </a:r>
                      <a:r>
                        <a:rPr sz="1200" b="1" spc="-5" dirty="0">
                          <a:latin typeface="Roboto"/>
                          <a:cs typeface="Roboto"/>
                        </a:rPr>
                        <a:t>awk </a:t>
                      </a:r>
                      <a:r>
                        <a:rPr sz="1200" spc="-10" dirty="0">
                          <a:latin typeface="Roboto"/>
                          <a:cs typeface="Roboto"/>
                        </a:rPr>
                        <a:t>program</a:t>
                      </a:r>
                      <a:r>
                        <a:rPr sz="1200" spc="235" dirty="0">
                          <a:latin typeface="Roboto"/>
                          <a:cs typeface="Roboto"/>
                        </a:rPr>
                        <a:t> </a:t>
                      </a:r>
                      <a:r>
                        <a:rPr sz="1200" dirty="0">
                          <a:latin typeface="Roboto"/>
                          <a:cs typeface="Roboto"/>
                        </a:rPr>
                        <a:t>source</a:t>
                      </a:r>
                      <a:endParaRPr sz="1200">
                        <a:latin typeface="Roboto"/>
                        <a:cs typeface="Roboto"/>
                      </a:endParaRPr>
                    </a:p>
                    <a:p>
                      <a:pPr marL="1223010" marR="61594">
                        <a:lnSpc>
                          <a:spcPct val="110000"/>
                        </a:lnSpc>
                      </a:pPr>
                      <a:r>
                        <a:rPr sz="1200" dirty="0">
                          <a:latin typeface="Roboto"/>
                          <a:cs typeface="Roboto"/>
                        </a:rPr>
                        <a:t>from</a:t>
                      </a:r>
                      <a:r>
                        <a:rPr sz="1200" spc="200" dirty="0">
                          <a:latin typeface="Roboto"/>
                          <a:cs typeface="Roboto"/>
                        </a:rPr>
                        <a:t> </a:t>
                      </a:r>
                      <a:r>
                        <a:rPr sz="1200" spc="5" dirty="0">
                          <a:latin typeface="Roboto"/>
                          <a:cs typeface="Roboto"/>
                        </a:rPr>
                        <a:t>the</a:t>
                      </a:r>
                      <a:r>
                        <a:rPr sz="1200" spc="190" dirty="0">
                          <a:latin typeface="Roboto"/>
                          <a:cs typeface="Roboto"/>
                        </a:rPr>
                        <a:t> </a:t>
                      </a:r>
                      <a:r>
                        <a:rPr sz="1200" dirty="0">
                          <a:latin typeface="Roboto"/>
                          <a:cs typeface="Roboto"/>
                        </a:rPr>
                        <a:t>specified</a:t>
                      </a:r>
                      <a:r>
                        <a:rPr sz="1200" spc="200" dirty="0">
                          <a:latin typeface="Roboto"/>
                          <a:cs typeface="Roboto"/>
                        </a:rPr>
                        <a:t> </a:t>
                      </a:r>
                      <a:r>
                        <a:rPr sz="1200" dirty="0">
                          <a:latin typeface="Roboto"/>
                          <a:cs typeface="Roboto"/>
                        </a:rPr>
                        <a:t>file,</a:t>
                      </a:r>
                      <a:r>
                        <a:rPr sz="1200" spc="200" dirty="0">
                          <a:latin typeface="Roboto"/>
                          <a:cs typeface="Roboto"/>
                        </a:rPr>
                        <a:t> </a:t>
                      </a:r>
                      <a:r>
                        <a:rPr sz="1200" dirty="0">
                          <a:latin typeface="Roboto"/>
                          <a:cs typeface="Roboto"/>
                        </a:rPr>
                        <a:t>instead</a:t>
                      </a:r>
                      <a:r>
                        <a:rPr sz="1200" spc="200" dirty="0">
                          <a:latin typeface="Roboto"/>
                          <a:cs typeface="Roboto"/>
                        </a:rPr>
                        <a:t> </a:t>
                      </a:r>
                      <a:r>
                        <a:rPr sz="1200" spc="5" dirty="0">
                          <a:latin typeface="Roboto"/>
                          <a:cs typeface="Roboto"/>
                        </a:rPr>
                        <a:t>of</a:t>
                      </a:r>
                      <a:r>
                        <a:rPr sz="1200" spc="195" dirty="0">
                          <a:latin typeface="Roboto"/>
                          <a:cs typeface="Roboto"/>
                        </a:rPr>
                        <a:t> </a:t>
                      </a:r>
                      <a:r>
                        <a:rPr sz="1200" spc="5" dirty="0">
                          <a:latin typeface="Roboto"/>
                          <a:cs typeface="Roboto"/>
                        </a:rPr>
                        <a:t>the</a:t>
                      </a:r>
                      <a:r>
                        <a:rPr sz="1200" spc="190" dirty="0">
                          <a:latin typeface="Roboto"/>
                          <a:cs typeface="Roboto"/>
                        </a:rPr>
                        <a:t> </a:t>
                      </a:r>
                      <a:r>
                        <a:rPr sz="1200" spc="-5" dirty="0">
                          <a:latin typeface="Roboto"/>
                          <a:cs typeface="Roboto"/>
                        </a:rPr>
                        <a:t>first </a:t>
                      </a:r>
                      <a:r>
                        <a:rPr sz="1200" spc="-285" dirty="0">
                          <a:latin typeface="Roboto"/>
                          <a:cs typeface="Roboto"/>
                        </a:rPr>
                        <a:t> </a:t>
                      </a:r>
                      <a:r>
                        <a:rPr sz="1200" spc="-20" dirty="0">
                          <a:latin typeface="Roboto"/>
                          <a:cs typeface="Roboto"/>
                        </a:rPr>
                        <a:t>command-line</a:t>
                      </a:r>
                      <a:r>
                        <a:rPr sz="1200" spc="-5" dirty="0">
                          <a:latin typeface="Roboto"/>
                          <a:cs typeface="Roboto"/>
                        </a:rPr>
                        <a:t> argument.</a:t>
                      </a:r>
                      <a:endParaRPr sz="1200">
                        <a:latin typeface="Roboto"/>
                        <a:cs typeface="Roboto"/>
                      </a:endParaRPr>
                    </a:p>
                  </a:txBody>
                  <a:tcPr marL="0" marR="0" marT="7620" marB="0">
                    <a:lnL w="12700">
                      <a:solidFill>
                        <a:srgbClr val="F09D63"/>
                      </a:solidFill>
                      <a:prstDash val="solid"/>
                    </a:lnL>
                    <a:lnR w="12700">
                      <a:solidFill>
                        <a:srgbClr val="F09D63"/>
                      </a:solidFill>
                      <a:prstDash val="solid"/>
                    </a:lnR>
                    <a:lnT>
                      <a:noFill/>
                    </a:lnT>
                    <a:lnB w="12700">
                      <a:solidFill>
                        <a:srgbClr val="F09D63"/>
                      </a:solidFill>
                      <a:prstDash val="soli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389345">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pPr>
                      <a:endParaRPr sz="1200">
                        <a:latin typeface="Times New Roman"/>
                        <a:cs typeface="Times New Roman"/>
                      </a:endParaRPr>
                    </a:p>
                  </a:txBody>
                  <a:tcPr marL="0" marR="0" marT="0" marB="0">
                    <a:lnL w="12700">
                      <a:solidFill>
                        <a:srgbClr val="F09D63"/>
                      </a:solidFill>
                      <a:prstDash val="solid"/>
                    </a:lnL>
                    <a:lnR>
                      <a:noFill/>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F9DECA"/>
                    </a:solidFill>
                  </a:tcP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spcBef>
                          <a:spcPts val="105"/>
                        </a:spcBef>
                      </a:pPr>
                      <a:r>
                        <a:rPr sz="1200" b="1" spc="-30" dirty="0">
                          <a:latin typeface="Roboto"/>
                          <a:cs typeface="Roboto"/>
                        </a:rPr>
                        <a:t>-v</a:t>
                      </a:r>
                      <a:endParaRPr sz="1200">
                        <a:latin typeface="Roboto"/>
                        <a:cs typeface="Roboto"/>
                      </a:endParaRPr>
                    </a:p>
                  </a:txBody>
                  <a:tcPr marL="0" marR="0" marT="13335" marB="0">
                    <a:lnL>
                      <a:noFill/>
                    </a:lnL>
                    <a:lnR>
                      <a:noFill/>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F9DECA"/>
                    </a:solidFill>
                  </a:tcP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a:lnSpc>
                          <a:spcPct val="100000"/>
                        </a:lnSpc>
                      </a:pPr>
                      <a:endParaRPr sz="1200">
                        <a:latin typeface="Times New Roman"/>
                        <a:cs typeface="Times New Roman"/>
                      </a:endParaRPr>
                    </a:p>
                  </a:txBody>
                  <a:tcPr marL="0" marR="0" marT="0" marB="0">
                    <a:lnL>
                      <a:noFill/>
                    </a:lnL>
                    <a:lnR>
                      <a:noFill/>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F9DECA"/>
                    </a:solidFill>
                  </a:tcP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marL="114300">
                        <a:lnSpc>
                          <a:spcPct val="100000"/>
                        </a:lnSpc>
                        <a:spcBef>
                          <a:spcPts val="105"/>
                        </a:spcBef>
                      </a:pPr>
                      <a:r>
                        <a:rPr sz="1200" dirty="0">
                          <a:latin typeface="Roboto"/>
                          <a:cs typeface="Roboto"/>
                        </a:rPr>
                        <a:t>Used</a:t>
                      </a:r>
                      <a:r>
                        <a:rPr sz="1200" spc="-10" dirty="0">
                          <a:latin typeface="Roboto"/>
                          <a:cs typeface="Roboto"/>
                        </a:rPr>
                        <a:t> </a:t>
                      </a:r>
                      <a:r>
                        <a:rPr sz="1200" spc="5" dirty="0">
                          <a:latin typeface="Roboto"/>
                          <a:cs typeface="Roboto"/>
                        </a:rPr>
                        <a:t>to</a:t>
                      </a:r>
                      <a:r>
                        <a:rPr sz="1200" spc="-10" dirty="0">
                          <a:latin typeface="Roboto"/>
                          <a:cs typeface="Roboto"/>
                        </a:rPr>
                        <a:t> </a:t>
                      </a:r>
                      <a:r>
                        <a:rPr sz="1200" spc="-5" dirty="0">
                          <a:latin typeface="Roboto"/>
                          <a:cs typeface="Roboto"/>
                        </a:rPr>
                        <a:t>assign </a:t>
                      </a:r>
                      <a:r>
                        <a:rPr sz="1200" dirty="0">
                          <a:latin typeface="Roboto"/>
                          <a:cs typeface="Roboto"/>
                        </a:rPr>
                        <a:t>a</a:t>
                      </a:r>
                      <a:r>
                        <a:rPr sz="1200" spc="-10" dirty="0">
                          <a:latin typeface="Roboto"/>
                          <a:cs typeface="Roboto"/>
                        </a:rPr>
                        <a:t> </a:t>
                      </a:r>
                      <a:r>
                        <a:rPr sz="1200" spc="-5" dirty="0">
                          <a:latin typeface="Roboto"/>
                          <a:cs typeface="Roboto"/>
                        </a:rPr>
                        <a:t>variable.</a:t>
                      </a:r>
                      <a:endParaRPr sz="1200" dirty="0">
                        <a:latin typeface="Roboto"/>
                        <a:cs typeface="Roboto"/>
                      </a:endParaRPr>
                    </a:p>
                  </a:txBody>
                  <a:tcPr marL="0" marR="0" marT="13335" marB="0">
                    <a:lnL>
                      <a:noFill/>
                    </a:lnL>
                    <a:lnR w="12700">
                      <a:solidFill>
                        <a:srgbClr val="F09D63"/>
                      </a:solidFill>
                      <a:prstDash val="solid"/>
                    </a:lnR>
                    <a:lnT w="12700">
                      <a:solidFill>
                        <a:srgbClr val="F09D63"/>
                      </a:solidFill>
                      <a:prstDash val="solid"/>
                    </a:lnT>
                    <a:lnB w="12700">
                      <a:solidFill>
                        <a:srgbClr val="F09D63"/>
                      </a:solidFill>
                      <a:prstDash val="solid"/>
                    </a:lnB>
                    <a:lnTlToBr w="12700" cmpd="sng">
                      <a:noFill/>
                      <a:prstDash val="solid"/>
                    </a:lnTlToBr>
                    <a:lnBlToTr w="12700" cmpd="sng">
                      <a:noFill/>
                      <a:prstDash val="solid"/>
                    </a:lnBlToTr>
                    <a:solidFill>
                      <a:srgbClr val="F9DEC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45558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 y="-609600"/>
            <a:ext cx="11254105" cy="2044791"/>
          </a:xfrm>
          <a:prstGeom prst="rect">
            <a:avLst/>
          </a:prstGeom>
        </p:spPr>
        <p:txBody>
          <a:bodyPr vert="horz" wrap="square" lIns="0" tIns="13335" rIns="0" bIns="0" rtlCol="0">
            <a:spAutoFit/>
          </a:bodyPr>
          <a:lstStyle/>
          <a:p>
            <a:pPr marL="12700" marR="5080" algn="just">
              <a:lnSpc>
                <a:spcPct val="100000"/>
              </a:lnSpc>
              <a:spcBef>
                <a:spcPts val="105"/>
              </a:spcBef>
            </a:pPr>
            <a:br>
              <a:rPr lang="en-US" sz="6600" spc="-20" dirty="0">
                <a:solidFill>
                  <a:schemeClr val="accent6">
                    <a:lumMod val="50000"/>
                  </a:schemeClr>
                </a:solidFill>
              </a:rPr>
            </a:br>
            <a:r>
              <a:rPr lang="en-US" sz="6600" spc="-20" dirty="0">
                <a:solidFill>
                  <a:schemeClr val="accent6">
                    <a:lumMod val="50000"/>
                  </a:schemeClr>
                </a:solidFill>
              </a:rPr>
              <a:t>Debugging shell scripts:</a:t>
            </a:r>
            <a:endParaRPr sz="6600" spc="-20" dirty="0">
              <a:solidFill>
                <a:schemeClr val="accent6">
                  <a:lumMod val="50000"/>
                </a:schemeClr>
              </a:solidFill>
            </a:endParaRPr>
          </a:p>
        </p:txBody>
      </p:sp>
      <p:sp>
        <p:nvSpPr>
          <p:cNvPr id="7" name="TextBox 6">
            <a:extLst>
              <a:ext uri="{FF2B5EF4-FFF2-40B4-BE49-F238E27FC236}">
                <a16:creationId xmlns:a16="http://schemas.microsoft.com/office/drawing/2014/main" id="{F282F64C-546B-F630-65D4-123699A49281}"/>
              </a:ext>
            </a:extLst>
          </p:cNvPr>
          <p:cNvSpPr txBox="1"/>
          <p:nvPr/>
        </p:nvSpPr>
        <p:spPr>
          <a:xfrm>
            <a:off x="468946" y="1471286"/>
            <a:ext cx="11037253" cy="3170099"/>
          </a:xfrm>
          <a:prstGeom prst="rect">
            <a:avLst/>
          </a:prstGeom>
          <a:noFill/>
        </p:spPr>
        <p:txBody>
          <a:bodyPr wrap="square">
            <a:spAutoFit/>
          </a:bodyPr>
          <a:lstStyle/>
          <a:p>
            <a:r>
              <a:rPr lang="en-US" sz="4000" dirty="0"/>
              <a:t>Why debugging is important? The most basic step while  debugging the script is, “echo”. You can “echo” the  command on which you are using the variables so that  you can check in the output section whether it is taking  the right values or not.</a:t>
            </a:r>
          </a:p>
        </p:txBody>
      </p:sp>
      <p:sp>
        <p:nvSpPr>
          <p:cNvPr id="3" name="object 5">
            <a:extLst>
              <a:ext uri="{FF2B5EF4-FFF2-40B4-BE49-F238E27FC236}">
                <a16:creationId xmlns:a16="http://schemas.microsoft.com/office/drawing/2014/main" id="{C3AB1713-EDF6-3EAB-DF79-2E0B675AEC49}"/>
              </a:ext>
            </a:extLst>
          </p:cNvPr>
          <p:cNvSpPr txBox="1"/>
          <p:nvPr/>
        </p:nvSpPr>
        <p:spPr>
          <a:xfrm>
            <a:off x="1676400" y="4770514"/>
            <a:ext cx="4772298" cy="644274"/>
          </a:xfrm>
          <a:prstGeom prst="rect">
            <a:avLst/>
          </a:prstGeom>
          <a:solidFill>
            <a:srgbClr val="F7C9AC"/>
          </a:solidFill>
        </p:spPr>
        <p:txBody>
          <a:bodyPr vert="horz" wrap="square" lIns="0" tIns="14282" rIns="0" bIns="0" rtlCol="0">
            <a:spAutoFit/>
          </a:bodyPr>
          <a:lstStyle/>
          <a:p>
            <a:pPr marL="20405" marR="2485297" defTabSz="457200">
              <a:lnSpc>
                <a:spcPts val="2550"/>
              </a:lnSpc>
              <a:spcBef>
                <a:spcPts val="112"/>
              </a:spcBef>
            </a:pPr>
            <a:r>
              <a:rPr sz="1446" spc="6" dirty="0">
                <a:solidFill>
                  <a:prstClr val="black"/>
                </a:solidFill>
                <a:latin typeface="Roboto"/>
                <a:cs typeface="Roboto"/>
              </a:rPr>
              <a:t>root@localhost$</a:t>
            </a:r>
            <a:r>
              <a:rPr sz="1446" spc="-70" dirty="0">
                <a:solidFill>
                  <a:prstClr val="black"/>
                </a:solidFill>
                <a:latin typeface="Roboto"/>
                <a:cs typeface="Roboto"/>
              </a:rPr>
              <a:t> </a:t>
            </a:r>
            <a:r>
              <a:rPr sz="1446" spc="10" dirty="0">
                <a:solidFill>
                  <a:prstClr val="black"/>
                </a:solidFill>
                <a:latin typeface="Roboto"/>
                <a:cs typeface="Roboto"/>
              </a:rPr>
              <a:t>./script.sh  </a:t>
            </a:r>
            <a:r>
              <a:rPr sz="1446" dirty="0">
                <a:solidFill>
                  <a:prstClr val="black"/>
                </a:solidFill>
                <a:latin typeface="Roboto"/>
                <a:cs typeface="Roboto"/>
              </a:rPr>
              <a:t>Hello,</a:t>
            </a:r>
            <a:r>
              <a:rPr sz="1446" spc="-6" dirty="0">
                <a:solidFill>
                  <a:prstClr val="black"/>
                </a:solidFill>
                <a:latin typeface="Roboto"/>
                <a:cs typeface="Roboto"/>
              </a:rPr>
              <a:t> </a:t>
            </a:r>
            <a:r>
              <a:rPr sz="1446" dirty="0">
                <a:solidFill>
                  <a:prstClr val="black"/>
                </a:solidFill>
                <a:latin typeface="Roboto"/>
                <a:cs typeface="Roboto"/>
              </a:rPr>
              <a:t>opstree</a:t>
            </a:r>
          </a:p>
        </p:txBody>
      </p:sp>
    </p:spTree>
    <p:extLst>
      <p:ext uri="{BB962C8B-B14F-4D97-AF65-F5344CB8AC3E}">
        <p14:creationId xmlns:p14="http://schemas.microsoft.com/office/powerpoint/2010/main" val="986219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95326" y="687224"/>
            <a:ext cx="11037253" cy="5483552"/>
          </a:xfrm>
          <a:prstGeom prst="rect">
            <a:avLst/>
          </a:prstGeom>
          <a:noFill/>
        </p:spPr>
        <p:txBody>
          <a:bodyPr wrap="square">
            <a:spAutoFit/>
          </a:bodyPr>
          <a:lstStyle/>
          <a:p>
            <a:pPr marL="12700">
              <a:lnSpc>
                <a:spcPct val="100000"/>
              </a:lnSpc>
              <a:spcBef>
                <a:spcPts val="860"/>
              </a:spcBef>
            </a:pPr>
            <a:r>
              <a:rPr lang="en-US" sz="4000" b="1" spc="-5" dirty="0">
                <a:solidFill>
                  <a:srgbClr val="C45811"/>
                </a:solidFill>
                <a:latin typeface="Roboto"/>
                <a:cs typeface="Roboto"/>
              </a:rPr>
              <a:t>awk:</a:t>
            </a:r>
            <a:endParaRPr lang="en-US" sz="4000" dirty="0">
              <a:latin typeface="Roboto"/>
              <a:cs typeface="Roboto"/>
            </a:endParaRPr>
          </a:p>
          <a:p>
            <a:pPr marL="12700" marR="5080" algn="just">
              <a:lnSpc>
                <a:spcPct val="109900"/>
              </a:lnSpc>
              <a:spcBef>
                <a:spcPts val="100"/>
              </a:spcBef>
            </a:pPr>
            <a:r>
              <a:rPr lang="en-US" sz="4000" dirty="0">
                <a:latin typeface="Roboto"/>
                <a:cs typeface="Roboto"/>
              </a:rPr>
              <a:t>make </a:t>
            </a:r>
            <a:r>
              <a:rPr lang="en-US" sz="4000" b="1" spc="-5" dirty="0">
                <a:latin typeface="Roboto"/>
                <a:cs typeface="Roboto"/>
              </a:rPr>
              <a:t>information retrieval and text manipulation </a:t>
            </a:r>
            <a:r>
              <a:rPr lang="en-US" sz="4000" dirty="0">
                <a:latin typeface="Roboto"/>
                <a:cs typeface="Roboto"/>
              </a:rPr>
              <a:t>easy </a:t>
            </a:r>
            <a:r>
              <a:rPr lang="en-US" sz="4000" spc="5" dirty="0">
                <a:latin typeface="Roboto"/>
                <a:cs typeface="Roboto"/>
              </a:rPr>
              <a:t>to </a:t>
            </a:r>
            <a:r>
              <a:rPr lang="en-US" sz="4000" spc="10" dirty="0">
                <a:latin typeface="Roboto"/>
                <a:cs typeface="Roboto"/>
              </a:rPr>
              <a:t> </a:t>
            </a:r>
            <a:r>
              <a:rPr lang="en-US" sz="4000" spc="-5" dirty="0">
                <a:latin typeface="Roboto"/>
                <a:cs typeface="Roboto"/>
              </a:rPr>
              <a:t>perform in </a:t>
            </a:r>
            <a:r>
              <a:rPr lang="en-US" sz="4000" spc="-10" dirty="0">
                <a:latin typeface="Roboto"/>
                <a:cs typeface="Roboto"/>
              </a:rPr>
              <a:t>Linux. </a:t>
            </a:r>
            <a:r>
              <a:rPr lang="en-US" sz="4000" spc="10" dirty="0">
                <a:latin typeface="Roboto"/>
                <a:cs typeface="Roboto"/>
              </a:rPr>
              <a:t>For </a:t>
            </a:r>
            <a:r>
              <a:rPr lang="en-US" sz="4000" dirty="0">
                <a:latin typeface="Roboto"/>
                <a:cs typeface="Roboto"/>
              </a:rPr>
              <a:t>each pattern, </a:t>
            </a:r>
            <a:r>
              <a:rPr lang="en-US" sz="4000" spc="-5" dirty="0">
                <a:latin typeface="Roboto"/>
                <a:cs typeface="Roboto"/>
              </a:rPr>
              <a:t>users </a:t>
            </a:r>
            <a:r>
              <a:rPr lang="en-US" sz="4000" dirty="0">
                <a:latin typeface="Roboto"/>
                <a:cs typeface="Roboto"/>
              </a:rPr>
              <a:t>can </a:t>
            </a:r>
            <a:r>
              <a:rPr lang="en-US" sz="4000" spc="5" dirty="0">
                <a:latin typeface="Roboto"/>
                <a:cs typeface="Roboto"/>
              </a:rPr>
              <a:t>specify </a:t>
            </a:r>
            <a:r>
              <a:rPr lang="en-US" sz="4000" dirty="0">
                <a:latin typeface="Roboto"/>
                <a:cs typeface="Roboto"/>
              </a:rPr>
              <a:t>an </a:t>
            </a:r>
            <a:r>
              <a:rPr lang="en-US" sz="4000" spc="5" dirty="0">
                <a:latin typeface="Roboto"/>
                <a:cs typeface="Roboto"/>
              </a:rPr>
              <a:t> </a:t>
            </a:r>
            <a:r>
              <a:rPr lang="en-US" sz="4000" dirty="0">
                <a:latin typeface="Roboto"/>
                <a:cs typeface="Roboto"/>
              </a:rPr>
              <a:t>action </a:t>
            </a:r>
            <a:r>
              <a:rPr lang="en-US" sz="4000" spc="5" dirty="0">
                <a:latin typeface="Roboto"/>
                <a:cs typeface="Roboto"/>
              </a:rPr>
              <a:t>to </a:t>
            </a:r>
            <a:r>
              <a:rPr lang="en-US" sz="4000" spc="-5" dirty="0">
                <a:latin typeface="Roboto"/>
                <a:cs typeface="Roboto"/>
              </a:rPr>
              <a:t>perform on </a:t>
            </a:r>
            <a:r>
              <a:rPr lang="en-US" sz="4000" dirty="0">
                <a:latin typeface="Roboto"/>
                <a:cs typeface="Roboto"/>
              </a:rPr>
              <a:t>each line </a:t>
            </a:r>
            <a:r>
              <a:rPr lang="en-US" sz="4000" spc="5" dirty="0">
                <a:latin typeface="Roboto"/>
                <a:cs typeface="Roboto"/>
              </a:rPr>
              <a:t>that </a:t>
            </a:r>
            <a:r>
              <a:rPr lang="en-US" sz="4000" dirty="0">
                <a:latin typeface="Roboto"/>
                <a:cs typeface="Roboto"/>
              </a:rPr>
              <a:t>matches </a:t>
            </a:r>
            <a:r>
              <a:rPr lang="en-US" sz="4000" spc="5" dirty="0">
                <a:latin typeface="Roboto"/>
                <a:cs typeface="Roboto"/>
              </a:rPr>
              <a:t>the specified </a:t>
            </a:r>
            <a:r>
              <a:rPr lang="en-US" sz="4000" spc="-325" dirty="0">
                <a:latin typeface="Roboto"/>
                <a:cs typeface="Roboto"/>
              </a:rPr>
              <a:t> </a:t>
            </a:r>
            <a:r>
              <a:rPr lang="en-US" sz="4000" dirty="0">
                <a:latin typeface="Roboto"/>
                <a:cs typeface="Roboto"/>
              </a:rPr>
              <a:t>pattern.</a:t>
            </a:r>
            <a:r>
              <a:rPr lang="en-US" sz="4000" spc="5" dirty="0">
                <a:latin typeface="Roboto"/>
                <a:cs typeface="Roboto"/>
              </a:rPr>
              <a:t> </a:t>
            </a:r>
            <a:r>
              <a:rPr lang="en-US" sz="4000" spc="-5" dirty="0">
                <a:latin typeface="Roboto"/>
                <a:cs typeface="Roboto"/>
              </a:rPr>
              <a:t>Thus,</a:t>
            </a:r>
            <a:r>
              <a:rPr lang="en-US" sz="4000" dirty="0">
                <a:latin typeface="Roboto"/>
                <a:cs typeface="Roboto"/>
              </a:rPr>
              <a:t> </a:t>
            </a:r>
            <a:r>
              <a:rPr lang="en-US" sz="4000" spc="-5" dirty="0">
                <a:latin typeface="Roboto"/>
                <a:cs typeface="Roboto"/>
              </a:rPr>
              <a:t>using </a:t>
            </a:r>
            <a:r>
              <a:rPr lang="en-US" sz="4000" b="1" spc="-5" dirty="0">
                <a:latin typeface="Roboto"/>
                <a:cs typeface="Roboto"/>
              </a:rPr>
              <a:t>awk</a:t>
            </a:r>
            <a:r>
              <a:rPr lang="en-US" sz="4000" spc="-5" dirty="0">
                <a:latin typeface="Roboto"/>
                <a:cs typeface="Roboto"/>
              </a:rPr>
              <a:t>,</a:t>
            </a:r>
            <a:r>
              <a:rPr lang="en-US" sz="4000" dirty="0">
                <a:latin typeface="Roboto"/>
                <a:cs typeface="Roboto"/>
              </a:rPr>
              <a:t> </a:t>
            </a:r>
            <a:r>
              <a:rPr lang="en-US" sz="4000" spc="-5" dirty="0">
                <a:latin typeface="Roboto"/>
                <a:cs typeface="Roboto"/>
              </a:rPr>
              <a:t>users</a:t>
            </a:r>
            <a:r>
              <a:rPr lang="en-US" sz="4000" dirty="0">
                <a:latin typeface="Roboto"/>
                <a:cs typeface="Roboto"/>
              </a:rPr>
              <a:t> can</a:t>
            </a:r>
            <a:r>
              <a:rPr lang="en-US" sz="4000" spc="5" dirty="0">
                <a:latin typeface="Roboto"/>
                <a:cs typeface="Roboto"/>
              </a:rPr>
              <a:t> </a:t>
            </a:r>
            <a:r>
              <a:rPr lang="en-US" sz="4000" dirty="0">
                <a:latin typeface="Roboto"/>
                <a:cs typeface="Roboto"/>
              </a:rPr>
              <a:t>easily</a:t>
            </a:r>
            <a:r>
              <a:rPr lang="en-US" sz="4000" spc="5" dirty="0">
                <a:latin typeface="Roboto"/>
                <a:cs typeface="Roboto"/>
              </a:rPr>
              <a:t> </a:t>
            </a:r>
            <a:r>
              <a:rPr lang="en-US" sz="4000" spc="-5" dirty="0">
                <a:latin typeface="Roboto"/>
                <a:cs typeface="Roboto"/>
              </a:rPr>
              <a:t>process </a:t>
            </a:r>
            <a:r>
              <a:rPr lang="en-US" sz="4000" dirty="0">
                <a:latin typeface="Roboto"/>
                <a:cs typeface="Roboto"/>
              </a:rPr>
              <a:t> complex log files and output</a:t>
            </a:r>
            <a:r>
              <a:rPr lang="en-US" sz="4000" spc="-5" dirty="0">
                <a:latin typeface="Roboto"/>
                <a:cs typeface="Roboto"/>
              </a:rPr>
              <a:t> </a:t>
            </a:r>
            <a:r>
              <a:rPr lang="en-US" sz="4000" dirty="0">
                <a:latin typeface="Roboto"/>
                <a:cs typeface="Roboto"/>
              </a:rPr>
              <a:t>a </a:t>
            </a:r>
            <a:r>
              <a:rPr lang="en-US" sz="4000" spc="-5" dirty="0">
                <a:latin typeface="Roboto"/>
                <a:cs typeface="Roboto"/>
              </a:rPr>
              <a:t>readable</a:t>
            </a:r>
            <a:r>
              <a:rPr lang="en-US" sz="4000" dirty="0">
                <a:latin typeface="Roboto"/>
                <a:cs typeface="Roboto"/>
              </a:rPr>
              <a:t> </a:t>
            </a:r>
            <a:r>
              <a:rPr lang="en-US" sz="4000" spc="-5" dirty="0">
                <a:latin typeface="Roboto"/>
                <a:cs typeface="Roboto"/>
              </a:rPr>
              <a:t>report.</a:t>
            </a:r>
            <a:endParaRPr lang="en-US" sz="4000" dirty="0">
              <a:latin typeface="Roboto"/>
              <a:cs typeface="Roboto"/>
            </a:endParaRPr>
          </a:p>
        </p:txBody>
      </p:sp>
      <p:sp>
        <p:nvSpPr>
          <p:cNvPr id="6" name="object 2">
            <a:extLst>
              <a:ext uri="{FF2B5EF4-FFF2-40B4-BE49-F238E27FC236}">
                <a16:creationId xmlns:a16="http://schemas.microsoft.com/office/drawing/2014/main" id="{37F8A906-3D5B-27A3-C786-9C9F2884B734}"/>
              </a:ext>
            </a:extLst>
          </p:cNvPr>
          <p:cNvSpPr txBox="1">
            <a:spLocks/>
          </p:cNvSpPr>
          <p:nvPr/>
        </p:nvSpPr>
        <p:spPr>
          <a:xfrm>
            <a:off x="468947" y="-609600"/>
            <a:ext cx="11037253" cy="2044791"/>
          </a:xfrm>
          <a:prstGeom prst="rect">
            <a:avLst/>
          </a:prstGeom>
        </p:spPr>
        <p:txBody>
          <a:bodyPr vert="horz" wrap="square" lIns="0" tIns="13335" rIns="0" bIns="0" rtlCol="0">
            <a:spAutoFit/>
          </a:bodyPr>
          <a:lstStyle>
            <a:lvl1pPr>
              <a:defRPr sz="3200" b="1" i="0">
                <a:solidFill>
                  <a:schemeClr val="tx1"/>
                </a:solidFill>
                <a:latin typeface="Arial"/>
                <a:ea typeface="+mj-ea"/>
                <a:cs typeface="Arial"/>
              </a:defRPr>
            </a:lvl1pPr>
          </a:lstStyle>
          <a:p>
            <a:pPr marL="12700" marR="5080" algn="just">
              <a:spcBef>
                <a:spcPts val="105"/>
              </a:spcBef>
            </a:pPr>
            <a:br>
              <a:rPr lang="en-US" sz="6600" kern="0" dirty="0">
                <a:latin typeface="Roboto"/>
                <a:cs typeface="Roboto"/>
              </a:rPr>
            </a:br>
            <a:endParaRPr lang="en-US" sz="6600" kern="0" spc="-20" dirty="0">
              <a:solidFill>
                <a:schemeClr val="accent6">
                  <a:lumMod val="50000"/>
                </a:schemeClr>
              </a:solidFill>
            </a:endParaRPr>
          </a:p>
        </p:txBody>
      </p:sp>
    </p:spTree>
    <p:extLst>
      <p:ext uri="{BB962C8B-B14F-4D97-AF65-F5344CB8AC3E}">
        <p14:creationId xmlns:p14="http://schemas.microsoft.com/office/powerpoint/2010/main" val="590018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95326" y="687224"/>
            <a:ext cx="11037253" cy="5853910"/>
          </a:xfrm>
          <a:prstGeom prst="rect">
            <a:avLst/>
          </a:prstGeom>
          <a:noFill/>
        </p:spPr>
        <p:txBody>
          <a:bodyPr wrap="square">
            <a:spAutoFit/>
          </a:bodyPr>
          <a:lstStyle/>
          <a:p>
            <a:pPr marL="12700">
              <a:lnSpc>
                <a:spcPct val="100000"/>
              </a:lnSpc>
              <a:spcBef>
                <a:spcPts val="100"/>
              </a:spcBef>
            </a:pPr>
            <a:r>
              <a:rPr lang="en-IN" sz="3200" b="1" dirty="0">
                <a:solidFill>
                  <a:srgbClr val="C45811"/>
                </a:solidFill>
                <a:latin typeface="Roboto"/>
                <a:cs typeface="Roboto"/>
              </a:rPr>
              <a:t>AWK</a:t>
            </a:r>
            <a:r>
              <a:rPr lang="en-IN" sz="3200" b="1" spc="-60" dirty="0">
                <a:solidFill>
                  <a:srgbClr val="C45811"/>
                </a:solidFill>
                <a:latin typeface="Roboto"/>
                <a:cs typeface="Roboto"/>
              </a:rPr>
              <a:t> </a:t>
            </a:r>
            <a:r>
              <a:rPr lang="en-IN" sz="3200" b="1" spc="-5" dirty="0">
                <a:solidFill>
                  <a:srgbClr val="C45811"/>
                </a:solidFill>
                <a:latin typeface="Roboto"/>
                <a:cs typeface="Roboto"/>
              </a:rPr>
              <a:t>Operations</a:t>
            </a:r>
            <a:endParaRPr lang="en-IN" sz="3200" dirty="0">
              <a:latin typeface="Roboto"/>
              <a:cs typeface="Roboto"/>
            </a:endParaRPr>
          </a:p>
          <a:p>
            <a:pPr marL="12700">
              <a:lnSpc>
                <a:spcPct val="100000"/>
              </a:lnSpc>
              <a:spcBef>
                <a:spcPts val="860"/>
              </a:spcBef>
            </a:pPr>
            <a:r>
              <a:rPr lang="en-US" sz="3200" spc="-5" dirty="0">
                <a:latin typeface="Roboto"/>
                <a:cs typeface="Roboto"/>
              </a:rPr>
              <a:t>It allows</a:t>
            </a:r>
            <a:r>
              <a:rPr lang="en-US" sz="3200" spc="325" dirty="0">
                <a:latin typeface="Roboto"/>
                <a:cs typeface="Roboto"/>
              </a:rPr>
              <a:t> </a:t>
            </a:r>
            <a:r>
              <a:rPr lang="en-US" sz="3200" spc="-5" dirty="0">
                <a:latin typeface="Roboto"/>
                <a:cs typeface="Roboto"/>
              </a:rPr>
              <a:t>users</a:t>
            </a:r>
            <a:r>
              <a:rPr lang="en-US" sz="3200" spc="330" dirty="0">
                <a:latin typeface="Roboto"/>
                <a:cs typeface="Roboto"/>
              </a:rPr>
              <a:t> </a:t>
            </a:r>
            <a:r>
              <a:rPr lang="en-US" sz="3200" dirty="0">
                <a:latin typeface="Roboto"/>
                <a:cs typeface="Roboto"/>
              </a:rPr>
              <a:t>to</a:t>
            </a:r>
            <a:r>
              <a:rPr lang="en-US" sz="3200" spc="325" dirty="0">
                <a:latin typeface="Roboto"/>
                <a:cs typeface="Roboto"/>
              </a:rPr>
              <a:t> </a:t>
            </a:r>
            <a:r>
              <a:rPr lang="en-US" sz="3200" spc="-5" dirty="0">
                <a:latin typeface="Roboto"/>
                <a:cs typeface="Roboto"/>
              </a:rPr>
              <a:t>perform</a:t>
            </a:r>
            <a:r>
              <a:rPr lang="en-US" sz="3200" spc="325" dirty="0">
                <a:latin typeface="Roboto"/>
                <a:cs typeface="Roboto"/>
              </a:rPr>
              <a:t> </a:t>
            </a:r>
            <a:r>
              <a:rPr lang="en-US" sz="3200" spc="-5" dirty="0">
                <a:latin typeface="Roboto"/>
                <a:cs typeface="Roboto"/>
              </a:rPr>
              <a:t>various</a:t>
            </a:r>
            <a:r>
              <a:rPr lang="en-US" sz="3200" spc="320" dirty="0">
                <a:latin typeface="Roboto"/>
                <a:cs typeface="Roboto"/>
              </a:rPr>
              <a:t> </a:t>
            </a:r>
            <a:r>
              <a:rPr lang="en-US" sz="3200" spc="-5" dirty="0">
                <a:latin typeface="Roboto"/>
                <a:cs typeface="Roboto"/>
              </a:rPr>
              <a:t>operations</a:t>
            </a:r>
            <a:r>
              <a:rPr lang="en-US" sz="3200" spc="330" dirty="0">
                <a:latin typeface="Roboto"/>
                <a:cs typeface="Roboto"/>
              </a:rPr>
              <a:t> </a:t>
            </a:r>
            <a:r>
              <a:rPr lang="en-US" sz="3200" spc="-5" dirty="0">
                <a:latin typeface="Roboto"/>
                <a:cs typeface="Roboto"/>
              </a:rPr>
              <a:t>on  an </a:t>
            </a:r>
            <a:r>
              <a:rPr lang="en-US" sz="3200" dirty="0">
                <a:latin typeface="Roboto"/>
                <a:cs typeface="Roboto"/>
              </a:rPr>
              <a:t>input</a:t>
            </a:r>
            <a:r>
              <a:rPr lang="en-US" sz="3200" spc="-10" dirty="0">
                <a:latin typeface="Roboto"/>
                <a:cs typeface="Roboto"/>
              </a:rPr>
              <a:t> </a:t>
            </a:r>
            <a:r>
              <a:rPr lang="en-US" sz="3200" dirty="0">
                <a:latin typeface="Roboto"/>
                <a:cs typeface="Roboto"/>
              </a:rPr>
              <a:t>file</a:t>
            </a:r>
            <a:r>
              <a:rPr lang="en-US" sz="3200" spc="-5" dirty="0">
                <a:latin typeface="Roboto"/>
                <a:cs typeface="Roboto"/>
              </a:rPr>
              <a:t> </a:t>
            </a:r>
            <a:r>
              <a:rPr lang="en-US" sz="3200" spc="-10" dirty="0">
                <a:latin typeface="Roboto"/>
                <a:cs typeface="Roboto"/>
              </a:rPr>
              <a:t>or</a:t>
            </a:r>
            <a:r>
              <a:rPr lang="en-US" sz="3200" spc="-5" dirty="0">
                <a:latin typeface="Roboto"/>
                <a:cs typeface="Roboto"/>
              </a:rPr>
              <a:t> </a:t>
            </a:r>
            <a:r>
              <a:rPr lang="en-US" sz="3200" spc="5" dirty="0">
                <a:latin typeface="Roboto"/>
                <a:cs typeface="Roboto"/>
              </a:rPr>
              <a:t>text.</a:t>
            </a:r>
            <a:r>
              <a:rPr lang="en-US" sz="3200" spc="-5" dirty="0">
                <a:latin typeface="Roboto"/>
                <a:cs typeface="Roboto"/>
              </a:rPr>
              <a:t> </a:t>
            </a:r>
            <a:r>
              <a:rPr lang="en-US" sz="3200" spc="5" dirty="0">
                <a:latin typeface="Roboto"/>
                <a:cs typeface="Roboto"/>
              </a:rPr>
              <a:t>Some</a:t>
            </a:r>
            <a:r>
              <a:rPr lang="en-US" sz="3200" dirty="0">
                <a:latin typeface="Roboto"/>
                <a:cs typeface="Roboto"/>
              </a:rPr>
              <a:t> </a:t>
            </a:r>
            <a:r>
              <a:rPr lang="en-US" sz="3200" spc="5" dirty="0">
                <a:latin typeface="Roboto"/>
                <a:cs typeface="Roboto"/>
              </a:rPr>
              <a:t>of</a:t>
            </a:r>
            <a:r>
              <a:rPr lang="en-US" sz="3200" spc="-5" dirty="0">
                <a:latin typeface="Roboto"/>
                <a:cs typeface="Roboto"/>
              </a:rPr>
              <a:t> </a:t>
            </a:r>
            <a:r>
              <a:rPr lang="en-US" sz="3200" spc="5" dirty="0">
                <a:latin typeface="Roboto"/>
                <a:cs typeface="Roboto"/>
              </a:rPr>
              <a:t>the</a:t>
            </a:r>
            <a:r>
              <a:rPr lang="en-US" sz="3200" dirty="0">
                <a:latin typeface="Roboto"/>
                <a:cs typeface="Roboto"/>
              </a:rPr>
              <a:t> available</a:t>
            </a:r>
            <a:r>
              <a:rPr lang="en-US" sz="3200" spc="-5" dirty="0">
                <a:latin typeface="Roboto"/>
                <a:cs typeface="Roboto"/>
              </a:rPr>
              <a:t> operations are:</a:t>
            </a:r>
            <a:endParaRPr lang="en-US" sz="3200" dirty="0">
              <a:latin typeface="Roboto"/>
              <a:cs typeface="Roboto"/>
            </a:endParaRPr>
          </a:p>
          <a:p>
            <a:pPr marL="469900" indent="-229235">
              <a:lnSpc>
                <a:spcPct val="100000"/>
              </a:lnSpc>
              <a:spcBef>
                <a:spcPts val="760"/>
              </a:spcBef>
              <a:buSzPct val="74074"/>
              <a:buFont typeface="Symbol"/>
              <a:buChar char=""/>
              <a:tabLst>
                <a:tab pos="469900" algn="l"/>
                <a:tab pos="470534" algn="l"/>
              </a:tabLst>
            </a:pPr>
            <a:r>
              <a:rPr lang="en-US" sz="3200" spc="5" dirty="0">
                <a:latin typeface="Roboto"/>
                <a:cs typeface="Roboto"/>
              </a:rPr>
              <a:t>Scan</a:t>
            </a:r>
            <a:r>
              <a:rPr lang="en-US" sz="3200" spc="-15" dirty="0">
                <a:latin typeface="Roboto"/>
                <a:cs typeface="Roboto"/>
              </a:rPr>
              <a:t> </a:t>
            </a:r>
            <a:r>
              <a:rPr lang="en-US" sz="3200" dirty="0">
                <a:latin typeface="Roboto"/>
                <a:cs typeface="Roboto"/>
              </a:rPr>
              <a:t>a</a:t>
            </a:r>
            <a:r>
              <a:rPr lang="en-US" sz="3200" spc="-10" dirty="0">
                <a:latin typeface="Roboto"/>
                <a:cs typeface="Roboto"/>
              </a:rPr>
              <a:t> </a:t>
            </a:r>
            <a:r>
              <a:rPr lang="en-US" sz="3200" spc="5" dirty="0">
                <a:latin typeface="Roboto"/>
                <a:cs typeface="Roboto"/>
              </a:rPr>
              <a:t>file</a:t>
            </a:r>
            <a:r>
              <a:rPr lang="en-US" sz="3200" spc="-10" dirty="0">
                <a:latin typeface="Roboto"/>
                <a:cs typeface="Roboto"/>
              </a:rPr>
              <a:t> </a:t>
            </a:r>
            <a:r>
              <a:rPr lang="en-US" sz="3200" dirty="0">
                <a:latin typeface="Roboto"/>
                <a:cs typeface="Roboto"/>
              </a:rPr>
              <a:t>line</a:t>
            </a:r>
            <a:r>
              <a:rPr lang="en-US" sz="3200" spc="-10" dirty="0">
                <a:latin typeface="Roboto"/>
                <a:cs typeface="Roboto"/>
              </a:rPr>
              <a:t> </a:t>
            </a:r>
            <a:r>
              <a:rPr lang="en-US" sz="3200" spc="-5" dirty="0">
                <a:latin typeface="Roboto"/>
                <a:cs typeface="Roboto"/>
              </a:rPr>
              <a:t>by</a:t>
            </a:r>
            <a:r>
              <a:rPr lang="en-US" sz="3200" spc="-15" dirty="0">
                <a:latin typeface="Roboto"/>
                <a:cs typeface="Roboto"/>
              </a:rPr>
              <a:t> </a:t>
            </a:r>
            <a:r>
              <a:rPr lang="en-US" sz="3200" spc="-5" dirty="0">
                <a:latin typeface="Roboto"/>
                <a:cs typeface="Roboto"/>
              </a:rPr>
              <a:t>line.</a:t>
            </a:r>
            <a:endParaRPr lang="en-US" sz="3200" dirty="0">
              <a:latin typeface="Roboto"/>
              <a:cs typeface="Roboto"/>
            </a:endParaRPr>
          </a:p>
          <a:p>
            <a:pPr marL="469900" indent="-229235">
              <a:lnSpc>
                <a:spcPct val="100000"/>
              </a:lnSpc>
              <a:spcBef>
                <a:spcPts val="765"/>
              </a:spcBef>
              <a:buSzPct val="74074"/>
              <a:buFont typeface="Symbol"/>
              <a:buChar char=""/>
              <a:tabLst>
                <a:tab pos="469900" algn="l"/>
                <a:tab pos="470534" algn="l"/>
              </a:tabLst>
            </a:pPr>
            <a:r>
              <a:rPr lang="en-US" sz="3200" spc="5" dirty="0">
                <a:latin typeface="Roboto"/>
                <a:cs typeface="Roboto"/>
              </a:rPr>
              <a:t>Split</a:t>
            </a:r>
            <a:r>
              <a:rPr lang="en-US" sz="3200" spc="-5" dirty="0">
                <a:latin typeface="Roboto"/>
                <a:cs typeface="Roboto"/>
              </a:rPr>
              <a:t> </a:t>
            </a:r>
            <a:r>
              <a:rPr lang="en-US" sz="3200" spc="5" dirty="0">
                <a:latin typeface="Roboto"/>
                <a:cs typeface="Roboto"/>
              </a:rPr>
              <a:t>the</a:t>
            </a:r>
            <a:r>
              <a:rPr lang="en-US" sz="3200" spc="-15" dirty="0">
                <a:latin typeface="Roboto"/>
                <a:cs typeface="Roboto"/>
              </a:rPr>
              <a:t> </a:t>
            </a:r>
            <a:r>
              <a:rPr lang="en-US" sz="3200" spc="-5" dirty="0">
                <a:latin typeface="Roboto"/>
                <a:cs typeface="Roboto"/>
              </a:rPr>
              <a:t>input </a:t>
            </a:r>
            <a:r>
              <a:rPr lang="en-US" sz="3200" dirty="0">
                <a:latin typeface="Roboto"/>
                <a:cs typeface="Roboto"/>
              </a:rPr>
              <a:t>line/file</a:t>
            </a:r>
            <a:r>
              <a:rPr lang="en-US" sz="3200" spc="-5" dirty="0">
                <a:latin typeface="Roboto"/>
                <a:cs typeface="Roboto"/>
              </a:rPr>
              <a:t> </a:t>
            </a:r>
            <a:r>
              <a:rPr lang="en-US" sz="3200" dirty="0">
                <a:latin typeface="Roboto"/>
                <a:cs typeface="Roboto"/>
              </a:rPr>
              <a:t>into</a:t>
            </a:r>
            <a:r>
              <a:rPr lang="en-US" sz="3200" spc="-5" dirty="0">
                <a:latin typeface="Roboto"/>
                <a:cs typeface="Roboto"/>
              </a:rPr>
              <a:t> </a:t>
            </a:r>
            <a:r>
              <a:rPr lang="en-US" sz="3200" dirty="0">
                <a:latin typeface="Roboto"/>
                <a:cs typeface="Roboto"/>
              </a:rPr>
              <a:t>fields.</a:t>
            </a:r>
          </a:p>
          <a:p>
            <a:pPr marL="469900" marR="5080" indent="-229235">
              <a:lnSpc>
                <a:spcPct val="109600"/>
              </a:lnSpc>
              <a:spcBef>
                <a:spcPts val="605"/>
              </a:spcBef>
              <a:buSzPct val="74074"/>
              <a:buFont typeface="Symbol"/>
              <a:buChar char=""/>
              <a:tabLst>
                <a:tab pos="469900" algn="l"/>
                <a:tab pos="470534" algn="l"/>
              </a:tabLst>
            </a:pPr>
            <a:r>
              <a:rPr lang="en-US" sz="3200" spc="-5" dirty="0">
                <a:latin typeface="Roboto"/>
                <a:cs typeface="Roboto"/>
              </a:rPr>
              <a:t>Compare </a:t>
            </a:r>
            <a:r>
              <a:rPr lang="en-US" sz="3200" spc="5" dirty="0">
                <a:latin typeface="Roboto"/>
                <a:cs typeface="Roboto"/>
              </a:rPr>
              <a:t>the </a:t>
            </a:r>
            <a:r>
              <a:rPr lang="en-US" sz="3200" dirty="0">
                <a:latin typeface="Roboto"/>
                <a:cs typeface="Roboto"/>
              </a:rPr>
              <a:t>input line </a:t>
            </a:r>
            <a:r>
              <a:rPr lang="en-US" sz="3200" spc="-10" dirty="0">
                <a:latin typeface="Roboto"/>
                <a:cs typeface="Roboto"/>
              </a:rPr>
              <a:t>or </a:t>
            </a:r>
            <a:r>
              <a:rPr lang="en-US" sz="3200" dirty="0">
                <a:latin typeface="Roboto"/>
                <a:cs typeface="Roboto"/>
              </a:rPr>
              <a:t>fields with the specified </a:t>
            </a:r>
            <a:r>
              <a:rPr lang="en-US" sz="3200" spc="-325" dirty="0">
                <a:latin typeface="Roboto"/>
                <a:cs typeface="Roboto"/>
              </a:rPr>
              <a:t> </a:t>
            </a:r>
            <a:r>
              <a:rPr lang="en-US" sz="3200" dirty="0">
                <a:latin typeface="Roboto"/>
                <a:cs typeface="Roboto"/>
              </a:rPr>
              <a:t>pattern(s).</a:t>
            </a:r>
          </a:p>
          <a:p>
            <a:pPr marL="469900" indent="-229235">
              <a:lnSpc>
                <a:spcPct val="100000"/>
              </a:lnSpc>
              <a:spcBef>
                <a:spcPts val="765"/>
              </a:spcBef>
              <a:buSzPct val="74074"/>
              <a:buFont typeface="Symbol"/>
              <a:buChar char=""/>
              <a:tabLst>
                <a:tab pos="469900" algn="l"/>
                <a:tab pos="470534" algn="l"/>
              </a:tabLst>
            </a:pPr>
            <a:r>
              <a:rPr lang="en-US" sz="3200" dirty="0">
                <a:latin typeface="Roboto"/>
                <a:cs typeface="Roboto"/>
              </a:rPr>
              <a:t>Perform</a:t>
            </a:r>
            <a:r>
              <a:rPr lang="en-US" sz="3200" spc="-10" dirty="0">
                <a:latin typeface="Roboto"/>
                <a:cs typeface="Roboto"/>
              </a:rPr>
              <a:t> </a:t>
            </a:r>
            <a:r>
              <a:rPr lang="en-US" sz="3200" spc="-5" dirty="0">
                <a:latin typeface="Roboto"/>
                <a:cs typeface="Roboto"/>
              </a:rPr>
              <a:t>various</a:t>
            </a:r>
            <a:r>
              <a:rPr lang="en-US" sz="3200" dirty="0">
                <a:latin typeface="Roboto"/>
                <a:cs typeface="Roboto"/>
              </a:rPr>
              <a:t> actions </a:t>
            </a:r>
            <a:r>
              <a:rPr lang="en-US" sz="3200" spc="-5" dirty="0">
                <a:latin typeface="Roboto"/>
                <a:cs typeface="Roboto"/>
              </a:rPr>
              <a:t>on </a:t>
            </a:r>
            <a:r>
              <a:rPr lang="en-US" sz="3200" spc="5" dirty="0">
                <a:latin typeface="Roboto"/>
                <a:cs typeface="Roboto"/>
              </a:rPr>
              <a:t>the</a:t>
            </a:r>
            <a:r>
              <a:rPr lang="en-US" sz="3200" spc="-5" dirty="0">
                <a:latin typeface="Roboto"/>
                <a:cs typeface="Roboto"/>
              </a:rPr>
              <a:t> </a:t>
            </a:r>
            <a:r>
              <a:rPr lang="en-US" sz="3200" dirty="0">
                <a:latin typeface="Roboto"/>
                <a:cs typeface="Roboto"/>
              </a:rPr>
              <a:t>matched</a:t>
            </a:r>
            <a:r>
              <a:rPr lang="en-US" sz="3200" spc="-5" dirty="0">
                <a:latin typeface="Roboto"/>
                <a:cs typeface="Roboto"/>
              </a:rPr>
              <a:t> lines.</a:t>
            </a:r>
            <a:endParaRPr lang="en-US" sz="3200" dirty="0">
              <a:latin typeface="Roboto"/>
              <a:cs typeface="Roboto"/>
            </a:endParaRPr>
          </a:p>
          <a:p>
            <a:pPr marL="469900" indent="-229235">
              <a:lnSpc>
                <a:spcPct val="100000"/>
              </a:lnSpc>
              <a:spcBef>
                <a:spcPts val="760"/>
              </a:spcBef>
              <a:buSzPct val="74074"/>
              <a:buFont typeface="Symbol"/>
              <a:buChar char=""/>
              <a:tabLst>
                <a:tab pos="469900" algn="l"/>
                <a:tab pos="470534" algn="l"/>
              </a:tabLst>
            </a:pPr>
            <a:r>
              <a:rPr lang="en-US" sz="3200" spc="5" dirty="0">
                <a:latin typeface="Roboto"/>
                <a:cs typeface="Roboto"/>
              </a:rPr>
              <a:t>Format</a:t>
            </a:r>
            <a:r>
              <a:rPr lang="en-US" sz="3200" spc="-20" dirty="0">
                <a:latin typeface="Roboto"/>
                <a:cs typeface="Roboto"/>
              </a:rPr>
              <a:t> </a:t>
            </a:r>
            <a:r>
              <a:rPr lang="en-US" sz="3200" dirty="0">
                <a:latin typeface="Roboto"/>
                <a:cs typeface="Roboto"/>
              </a:rPr>
              <a:t>the</a:t>
            </a:r>
            <a:r>
              <a:rPr lang="en-US" sz="3200" spc="-15" dirty="0">
                <a:latin typeface="Roboto"/>
                <a:cs typeface="Roboto"/>
              </a:rPr>
              <a:t> </a:t>
            </a:r>
            <a:r>
              <a:rPr lang="en-US" sz="3200" dirty="0">
                <a:latin typeface="Roboto"/>
                <a:cs typeface="Roboto"/>
              </a:rPr>
              <a:t>output</a:t>
            </a:r>
            <a:r>
              <a:rPr lang="en-US" sz="3200" spc="-20" dirty="0">
                <a:latin typeface="Roboto"/>
                <a:cs typeface="Roboto"/>
              </a:rPr>
              <a:t> </a:t>
            </a:r>
            <a:r>
              <a:rPr lang="en-US" sz="3200" spc="-5" dirty="0">
                <a:latin typeface="Roboto"/>
                <a:cs typeface="Roboto"/>
              </a:rPr>
              <a:t>lines.</a:t>
            </a:r>
            <a:endParaRPr lang="en-US" sz="3200" dirty="0">
              <a:latin typeface="Roboto"/>
              <a:cs typeface="Roboto"/>
            </a:endParaRPr>
          </a:p>
          <a:p>
            <a:pPr marL="12700">
              <a:lnSpc>
                <a:spcPct val="100000"/>
              </a:lnSpc>
              <a:spcBef>
                <a:spcPts val="100"/>
              </a:spcBef>
            </a:pPr>
            <a:endParaRPr lang="en-US" sz="4000" dirty="0">
              <a:latin typeface="Roboto"/>
              <a:cs typeface="Roboto"/>
            </a:endParaRPr>
          </a:p>
        </p:txBody>
      </p:sp>
    </p:spTree>
    <p:extLst>
      <p:ext uri="{BB962C8B-B14F-4D97-AF65-F5344CB8AC3E}">
        <p14:creationId xmlns:p14="http://schemas.microsoft.com/office/powerpoint/2010/main" val="754415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95326" y="687224"/>
            <a:ext cx="11037253" cy="6468437"/>
          </a:xfrm>
          <a:prstGeom prst="rect">
            <a:avLst/>
          </a:prstGeom>
          <a:noFill/>
        </p:spPr>
        <p:txBody>
          <a:bodyPr wrap="square">
            <a:spAutoFit/>
          </a:bodyPr>
          <a:lstStyle/>
          <a:p>
            <a:pPr marL="12700">
              <a:lnSpc>
                <a:spcPct val="100000"/>
              </a:lnSpc>
              <a:spcBef>
                <a:spcPts val="100"/>
              </a:spcBef>
            </a:pPr>
            <a:r>
              <a:rPr lang="en-IN" sz="3200" b="1" dirty="0">
                <a:solidFill>
                  <a:srgbClr val="C45811"/>
                </a:solidFill>
                <a:latin typeface="Roboto"/>
                <a:cs typeface="Roboto"/>
              </a:rPr>
              <a:t>AWK</a:t>
            </a:r>
            <a:r>
              <a:rPr lang="en-IN" sz="3200" b="1" spc="-60" dirty="0">
                <a:solidFill>
                  <a:srgbClr val="C45811"/>
                </a:solidFill>
                <a:latin typeface="Roboto"/>
                <a:cs typeface="Roboto"/>
              </a:rPr>
              <a:t> </a:t>
            </a:r>
            <a:r>
              <a:rPr lang="en-IN" sz="3200" b="1" spc="-5" dirty="0">
                <a:solidFill>
                  <a:srgbClr val="C45811"/>
                </a:solidFill>
                <a:latin typeface="Roboto"/>
                <a:cs typeface="Roboto"/>
              </a:rPr>
              <a:t>Operations</a:t>
            </a:r>
            <a:endParaRPr lang="en-IN" sz="3200" dirty="0">
              <a:latin typeface="Roboto"/>
              <a:cs typeface="Roboto"/>
            </a:endParaRPr>
          </a:p>
          <a:p>
            <a:pPr marL="469900" indent="-229235">
              <a:lnSpc>
                <a:spcPct val="100000"/>
              </a:lnSpc>
              <a:spcBef>
                <a:spcPts val="760"/>
              </a:spcBef>
              <a:buSzPct val="74074"/>
              <a:buFont typeface="Symbol"/>
              <a:buChar char=""/>
              <a:tabLst>
                <a:tab pos="469900" algn="l"/>
                <a:tab pos="470534" algn="l"/>
              </a:tabLst>
            </a:pPr>
            <a:r>
              <a:rPr lang="en-US" sz="3200" dirty="0">
                <a:latin typeface="Roboto"/>
                <a:cs typeface="Roboto"/>
              </a:rPr>
              <a:t>Use</a:t>
            </a:r>
            <a:r>
              <a:rPr lang="en-US" sz="3200" spc="-5" dirty="0">
                <a:latin typeface="Roboto"/>
                <a:cs typeface="Roboto"/>
              </a:rPr>
              <a:t> </a:t>
            </a:r>
            <a:r>
              <a:rPr lang="en-US" sz="3200" dirty="0">
                <a:latin typeface="Roboto"/>
                <a:cs typeface="Roboto"/>
              </a:rPr>
              <a:t>control</a:t>
            </a:r>
            <a:r>
              <a:rPr lang="en-US" sz="3200" spc="-5" dirty="0">
                <a:latin typeface="Roboto"/>
                <a:cs typeface="Roboto"/>
              </a:rPr>
              <a:t> </a:t>
            </a:r>
            <a:r>
              <a:rPr lang="en-US" sz="3200" spc="5" dirty="0">
                <a:latin typeface="Roboto"/>
                <a:cs typeface="Roboto"/>
              </a:rPr>
              <a:t>flow</a:t>
            </a:r>
            <a:r>
              <a:rPr lang="en-US" sz="3200" spc="-5" dirty="0">
                <a:latin typeface="Roboto"/>
                <a:cs typeface="Roboto"/>
              </a:rPr>
              <a:t> and</a:t>
            </a:r>
            <a:r>
              <a:rPr lang="en-US" sz="3200" spc="-10" dirty="0">
                <a:latin typeface="Roboto"/>
                <a:cs typeface="Roboto"/>
              </a:rPr>
              <a:t> </a:t>
            </a:r>
            <a:r>
              <a:rPr lang="en-US" sz="3200" spc="-5" dirty="0">
                <a:latin typeface="Roboto"/>
                <a:cs typeface="Roboto"/>
              </a:rPr>
              <a:t>loops on output.</a:t>
            </a:r>
            <a:endParaRPr lang="en-US" sz="3200" dirty="0">
              <a:latin typeface="Roboto"/>
              <a:cs typeface="Roboto"/>
            </a:endParaRPr>
          </a:p>
          <a:p>
            <a:pPr marL="469900" marR="486409" indent="-229235">
              <a:lnSpc>
                <a:spcPct val="110000"/>
              </a:lnSpc>
              <a:spcBef>
                <a:spcPts val="600"/>
              </a:spcBef>
              <a:buSzPct val="74074"/>
              <a:buFont typeface="Symbol"/>
              <a:buChar char=""/>
              <a:tabLst>
                <a:tab pos="469900" algn="l"/>
                <a:tab pos="470534" algn="l"/>
              </a:tabLst>
            </a:pPr>
            <a:r>
              <a:rPr lang="en-US" sz="3200" spc="-5" dirty="0">
                <a:latin typeface="Roboto"/>
                <a:cs typeface="Roboto"/>
              </a:rPr>
              <a:t>Transform </a:t>
            </a:r>
            <a:r>
              <a:rPr lang="en-US" sz="3200" spc="5" dirty="0">
                <a:latin typeface="Roboto"/>
                <a:cs typeface="Roboto"/>
              </a:rPr>
              <a:t>the </a:t>
            </a:r>
            <a:r>
              <a:rPr lang="en-US" sz="3200" dirty="0">
                <a:latin typeface="Roboto"/>
                <a:cs typeface="Roboto"/>
              </a:rPr>
              <a:t>files and </a:t>
            </a:r>
            <a:r>
              <a:rPr lang="en-US" sz="3200" spc="-5" dirty="0">
                <a:latin typeface="Roboto"/>
                <a:cs typeface="Roboto"/>
              </a:rPr>
              <a:t>data </a:t>
            </a:r>
            <a:r>
              <a:rPr lang="en-US" sz="3200" dirty="0">
                <a:latin typeface="Roboto"/>
                <a:cs typeface="Roboto"/>
              </a:rPr>
              <a:t>according </a:t>
            </a:r>
            <a:r>
              <a:rPr lang="en-US" sz="3200" spc="5" dirty="0">
                <a:latin typeface="Roboto"/>
                <a:cs typeface="Roboto"/>
              </a:rPr>
              <a:t>to </a:t>
            </a:r>
            <a:r>
              <a:rPr lang="en-US" sz="3200" dirty="0">
                <a:latin typeface="Roboto"/>
                <a:cs typeface="Roboto"/>
              </a:rPr>
              <a:t>a </a:t>
            </a:r>
            <a:r>
              <a:rPr lang="en-US" sz="3200" spc="-325" dirty="0">
                <a:latin typeface="Roboto"/>
                <a:cs typeface="Roboto"/>
              </a:rPr>
              <a:t> </a:t>
            </a:r>
            <a:r>
              <a:rPr lang="en-US" sz="3200" spc="5" dirty="0">
                <a:latin typeface="Roboto"/>
                <a:cs typeface="Roboto"/>
              </a:rPr>
              <a:t>specified</a:t>
            </a:r>
            <a:r>
              <a:rPr lang="en-US" sz="3200" spc="-5" dirty="0">
                <a:latin typeface="Roboto"/>
                <a:cs typeface="Roboto"/>
              </a:rPr>
              <a:t> </a:t>
            </a:r>
            <a:r>
              <a:rPr lang="en-US" sz="3200" dirty="0">
                <a:latin typeface="Roboto"/>
                <a:cs typeface="Roboto"/>
              </a:rPr>
              <a:t>structure.</a:t>
            </a:r>
          </a:p>
          <a:p>
            <a:pPr marL="469900" indent="-229235">
              <a:lnSpc>
                <a:spcPct val="100000"/>
              </a:lnSpc>
              <a:spcBef>
                <a:spcPts val="760"/>
              </a:spcBef>
              <a:buSzPct val="74074"/>
              <a:buFont typeface="Symbol"/>
              <a:buChar char=""/>
              <a:tabLst>
                <a:tab pos="469900" algn="l"/>
                <a:tab pos="470534" algn="l"/>
              </a:tabLst>
            </a:pPr>
            <a:r>
              <a:rPr lang="en-US" sz="3200" dirty="0">
                <a:latin typeface="Roboto"/>
                <a:cs typeface="Roboto"/>
              </a:rPr>
              <a:t>Generate</a:t>
            </a:r>
            <a:r>
              <a:rPr lang="en-US" sz="3200" spc="-5" dirty="0">
                <a:latin typeface="Roboto"/>
                <a:cs typeface="Roboto"/>
              </a:rPr>
              <a:t> </a:t>
            </a:r>
            <a:r>
              <a:rPr lang="en-US" sz="3200" dirty="0">
                <a:latin typeface="Roboto"/>
                <a:cs typeface="Roboto"/>
              </a:rPr>
              <a:t>formatted</a:t>
            </a:r>
            <a:r>
              <a:rPr lang="en-US" sz="3200" spc="-15" dirty="0">
                <a:latin typeface="Roboto"/>
                <a:cs typeface="Roboto"/>
              </a:rPr>
              <a:t> </a:t>
            </a:r>
            <a:r>
              <a:rPr lang="en-US" sz="3200" spc="-5" dirty="0">
                <a:latin typeface="Roboto"/>
                <a:cs typeface="Roboto"/>
              </a:rPr>
              <a:t>reports.</a:t>
            </a:r>
          </a:p>
          <a:p>
            <a:pPr marL="12700" algn="just">
              <a:lnSpc>
                <a:spcPct val="100000"/>
              </a:lnSpc>
              <a:spcBef>
                <a:spcPts val="860"/>
              </a:spcBef>
            </a:pPr>
            <a:r>
              <a:rPr lang="en-US" sz="3200" b="1" dirty="0">
                <a:solidFill>
                  <a:srgbClr val="C45811"/>
                </a:solidFill>
                <a:latin typeface="Roboto"/>
                <a:cs typeface="Roboto"/>
              </a:rPr>
              <a:t>AWK</a:t>
            </a:r>
            <a:r>
              <a:rPr lang="en-US" sz="3200" b="1" spc="-25" dirty="0">
                <a:solidFill>
                  <a:srgbClr val="C45811"/>
                </a:solidFill>
                <a:latin typeface="Roboto"/>
                <a:cs typeface="Roboto"/>
              </a:rPr>
              <a:t> </a:t>
            </a:r>
            <a:r>
              <a:rPr lang="en-US" sz="3200" b="1" spc="-5" dirty="0">
                <a:solidFill>
                  <a:srgbClr val="C45811"/>
                </a:solidFill>
                <a:latin typeface="Roboto"/>
                <a:cs typeface="Roboto"/>
              </a:rPr>
              <a:t>Statements</a:t>
            </a:r>
            <a:endParaRPr lang="en-US" sz="3200" dirty="0">
              <a:latin typeface="Roboto"/>
              <a:cs typeface="Roboto"/>
            </a:endParaRPr>
          </a:p>
          <a:p>
            <a:pPr marL="12700" marR="5080" algn="just">
              <a:lnSpc>
                <a:spcPct val="110000"/>
              </a:lnSpc>
              <a:spcBef>
                <a:spcPts val="600"/>
              </a:spcBef>
            </a:pPr>
            <a:r>
              <a:rPr lang="en-US" sz="3200" spc="-5" dirty="0">
                <a:latin typeface="Roboto"/>
                <a:cs typeface="Roboto"/>
              </a:rPr>
              <a:t>The</a:t>
            </a:r>
            <a:r>
              <a:rPr lang="en-US" sz="3200" dirty="0">
                <a:latin typeface="Roboto"/>
                <a:cs typeface="Roboto"/>
              </a:rPr>
              <a:t> command</a:t>
            </a:r>
            <a:r>
              <a:rPr lang="en-US" sz="3200" spc="5" dirty="0">
                <a:latin typeface="Roboto"/>
                <a:cs typeface="Roboto"/>
              </a:rPr>
              <a:t> </a:t>
            </a:r>
            <a:r>
              <a:rPr lang="en-US" sz="3200" spc="-5" dirty="0">
                <a:latin typeface="Roboto"/>
                <a:cs typeface="Roboto"/>
              </a:rPr>
              <a:t>provides</a:t>
            </a:r>
            <a:r>
              <a:rPr lang="en-US" sz="3200" dirty="0">
                <a:latin typeface="Roboto"/>
                <a:cs typeface="Roboto"/>
              </a:rPr>
              <a:t> </a:t>
            </a:r>
            <a:r>
              <a:rPr lang="en-US" sz="3200" spc="-5" dirty="0">
                <a:latin typeface="Roboto"/>
                <a:cs typeface="Roboto"/>
              </a:rPr>
              <a:t>basic</a:t>
            </a:r>
            <a:r>
              <a:rPr lang="en-US" sz="3200" dirty="0">
                <a:latin typeface="Roboto"/>
                <a:cs typeface="Roboto"/>
              </a:rPr>
              <a:t> control</a:t>
            </a:r>
            <a:r>
              <a:rPr lang="en-US" sz="3200" spc="5" dirty="0">
                <a:latin typeface="Roboto"/>
                <a:cs typeface="Roboto"/>
              </a:rPr>
              <a:t> </a:t>
            </a:r>
            <a:r>
              <a:rPr lang="en-US" sz="3200" dirty="0">
                <a:latin typeface="Roboto"/>
                <a:cs typeface="Roboto"/>
              </a:rPr>
              <a:t>flow</a:t>
            </a:r>
            <a:r>
              <a:rPr lang="en-US" sz="3200" spc="5" dirty="0">
                <a:latin typeface="Roboto"/>
                <a:cs typeface="Roboto"/>
              </a:rPr>
              <a:t> </a:t>
            </a:r>
            <a:r>
              <a:rPr lang="en-US" sz="3200" dirty="0">
                <a:latin typeface="Roboto"/>
                <a:cs typeface="Roboto"/>
              </a:rPr>
              <a:t>statements </a:t>
            </a:r>
            <a:r>
              <a:rPr lang="en-US" sz="3200" spc="-325" dirty="0">
                <a:latin typeface="Roboto"/>
                <a:cs typeface="Roboto"/>
              </a:rPr>
              <a:t> </a:t>
            </a:r>
            <a:r>
              <a:rPr lang="en-US" sz="3200" spc="-10" dirty="0">
                <a:latin typeface="Roboto"/>
                <a:cs typeface="Roboto"/>
              </a:rPr>
              <a:t>(</a:t>
            </a:r>
            <a:r>
              <a:rPr lang="en-US" sz="3200" b="1" spc="-10" dirty="0">
                <a:latin typeface="Roboto"/>
                <a:cs typeface="Roboto"/>
              </a:rPr>
              <a:t>if-else</a:t>
            </a:r>
            <a:r>
              <a:rPr lang="en-US" sz="3200" spc="-10" dirty="0">
                <a:latin typeface="Roboto"/>
                <a:cs typeface="Roboto"/>
              </a:rPr>
              <a:t>, </a:t>
            </a:r>
            <a:r>
              <a:rPr lang="en-US" sz="3200" b="1" dirty="0">
                <a:latin typeface="Roboto"/>
                <a:cs typeface="Roboto"/>
              </a:rPr>
              <a:t>while</a:t>
            </a:r>
            <a:r>
              <a:rPr lang="en-US" sz="3200" dirty="0">
                <a:latin typeface="Roboto"/>
                <a:cs typeface="Roboto"/>
              </a:rPr>
              <a:t>, </a:t>
            </a:r>
            <a:r>
              <a:rPr lang="en-US" sz="3200" b="1" spc="-5" dirty="0">
                <a:latin typeface="Roboto"/>
                <a:cs typeface="Roboto"/>
              </a:rPr>
              <a:t>for</a:t>
            </a:r>
            <a:r>
              <a:rPr lang="en-US" sz="3200" spc="-5" dirty="0">
                <a:latin typeface="Roboto"/>
                <a:cs typeface="Roboto"/>
              </a:rPr>
              <a:t>, </a:t>
            </a:r>
            <a:r>
              <a:rPr lang="en-US" sz="3200" b="1" spc="-5" dirty="0">
                <a:latin typeface="Roboto"/>
                <a:cs typeface="Roboto"/>
              </a:rPr>
              <a:t>break</a:t>
            </a:r>
            <a:r>
              <a:rPr lang="en-US" sz="3200" spc="-5" dirty="0">
                <a:latin typeface="Roboto"/>
                <a:cs typeface="Roboto"/>
              </a:rPr>
              <a:t>) </a:t>
            </a:r>
            <a:r>
              <a:rPr lang="en-US" sz="3200" dirty="0">
                <a:latin typeface="Roboto"/>
                <a:cs typeface="Roboto"/>
              </a:rPr>
              <a:t>and also </a:t>
            </a:r>
            <a:r>
              <a:rPr lang="en-US" sz="3200" spc="-5" dirty="0">
                <a:latin typeface="Roboto"/>
                <a:cs typeface="Roboto"/>
              </a:rPr>
              <a:t>allows users </a:t>
            </a:r>
            <a:r>
              <a:rPr lang="en-US" sz="3200" spc="5" dirty="0">
                <a:latin typeface="Roboto"/>
                <a:cs typeface="Roboto"/>
              </a:rPr>
              <a:t>to </a:t>
            </a:r>
            <a:r>
              <a:rPr lang="en-US" sz="3200" spc="-10" dirty="0">
                <a:latin typeface="Roboto"/>
                <a:cs typeface="Roboto"/>
              </a:rPr>
              <a:t>group </a:t>
            </a:r>
            <a:r>
              <a:rPr lang="en-US" sz="3200" spc="-5" dirty="0">
                <a:latin typeface="Roboto"/>
                <a:cs typeface="Roboto"/>
              </a:rPr>
              <a:t> </a:t>
            </a:r>
            <a:r>
              <a:rPr lang="en-US" sz="3200" dirty="0">
                <a:latin typeface="Roboto"/>
                <a:cs typeface="Roboto"/>
              </a:rPr>
              <a:t>statements</a:t>
            </a:r>
            <a:r>
              <a:rPr lang="en-US" sz="3200" spc="-5" dirty="0">
                <a:latin typeface="Roboto"/>
                <a:cs typeface="Roboto"/>
              </a:rPr>
              <a:t> using braces</a:t>
            </a:r>
            <a:r>
              <a:rPr lang="en-US" sz="3200" spc="5" dirty="0">
                <a:latin typeface="Roboto"/>
                <a:cs typeface="Roboto"/>
              </a:rPr>
              <a:t> </a:t>
            </a:r>
            <a:r>
              <a:rPr lang="en-US" sz="3200" b="1" spc="-5" dirty="0">
                <a:latin typeface="Roboto"/>
                <a:cs typeface="Roboto"/>
              </a:rPr>
              <a:t>{}</a:t>
            </a:r>
            <a:r>
              <a:rPr lang="en-US" sz="3200" spc="-5" dirty="0">
                <a:latin typeface="Roboto"/>
                <a:cs typeface="Roboto"/>
              </a:rPr>
              <a:t>.</a:t>
            </a:r>
            <a:endParaRPr lang="en-US" sz="3200" dirty="0">
              <a:latin typeface="Roboto"/>
              <a:cs typeface="Roboto"/>
            </a:endParaRPr>
          </a:p>
          <a:p>
            <a:pPr marL="469900" indent="-229235">
              <a:lnSpc>
                <a:spcPct val="100000"/>
              </a:lnSpc>
              <a:spcBef>
                <a:spcPts val="760"/>
              </a:spcBef>
              <a:buSzPct val="74074"/>
              <a:buFont typeface="Symbol"/>
              <a:buChar char=""/>
              <a:tabLst>
                <a:tab pos="469900" algn="l"/>
                <a:tab pos="470534" algn="l"/>
              </a:tabLst>
            </a:pPr>
            <a:endParaRPr lang="en-US" sz="3200" dirty="0">
              <a:latin typeface="Roboto"/>
              <a:cs typeface="Roboto"/>
            </a:endParaRPr>
          </a:p>
          <a:p>
            <a:pPr marL="12700">
              <a:lnSpc>
                <a:spcPct val="100000"/>
              </a:lnSpc>
              <a:spcBef>
                <a:spcPts val="100"/>
              </a:spcBef>
            </a:pPr>
            <a:endParaRPr lang="en-US" sz="4000" dirty="0">
              <a:latin typeface="Roboto"/>
              <a:cs typeface="Roboto"/>
            </a:endParaRPr>
          </a:p>
        </p:txBody>
      </p:sp>
    </p:spTree>
    <p:extLst>
      <p:ext uri="{BB962C8B-B14F-4D97-AF65-F5344CB8AC3E}">
        <p14:creationId xmlns:p14="http://schemas.microsoft.com/office/powerpoint/2010/main" val="2674313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395326" y="687224"/>
            <a:ext cx="11037253" cy="2416046"/>
          </a:xfrm>
          <a:prstGeom prst="rect">
            <a:avLst/>
          </a:prstGeom>
          <a:noFill/>
        </p:spPr>
        <p:txBody>
          <a:bodyPr wrap="square">
            <a:spAutoFit/>
          </a:bodyPr>
          <a:lstStyle/>
          <a:p>
            <a:pPr marL="12700" algn="just">
              <a:lnSpc>
                <a:spcPct val="100000"/>
              </a:lnSpc>
              <a:spcBef>
                <a:spcPts val="860"/>
              </a:spcBef>
            </a:pPr>
            <a:r>
              <a:rPr lang="en-US" sz="3200" b="1" dirty="0">
                <a:solidFill>
                  <a:srgbClr val="C45811"/>
                </a:solidFill>
                <a:latin typeface="Roboto"/>
                <a:cs typeface="Roboto"/>
              </a:rPr>
              <a:t>If-else</a:t>
            </a:r>
          </a:p>
          <a:p>
            <a:pPr marL="12700" algn="just">
              <a:lnSpc>
                <a:spcPct val="100000"/>
              </a:lnSpc>
              <a:spcBef>
                <a:spcPts val="860"/>
              </a:spcBef>
            </a:pPr>
            <a:endParaRPr lang="en-US" sz="3200" dirty="0">
              <a:latin typeface="Roboto"/>
              <a:cs typeface="Roboto"/>
            </a:endParaRPr>
          </a:p>
          <a:p>
            <a:pPr marL="469900" indent="-229235">
              <a:lnSpc>
                <a:spcPct val="100000"/>
              </a:lnSpc>
              <a:spcBef>
                <a:spcPts val="760"/>
              </a:spcBef>
              <a:buSzPct val="74074"/>
              <a:buFont typeface="Symbol"/>
              <a:buChar char=""/>
              <a:tabLst>
                <a:tab pos="469900" algn="l"/>
                <a:tab pos="470534" algn="l"/>
              </a:tabLst>
            </a:pPr>
            <a:endParaRPr lang="en-US" sz="3200" dirty="0">
              <a:latin typeface="Roboto"/>
              <a:cs typeface="Roboto"/>
            </a:endParaRPr>
          </a:p>
          <a:p>
            <a:pPr marL="12700">
              <a:lnSpc>
                <a:spcPct val="100000"/>
              </a:lnSpc>
              <a:spcBef>
                <a:spcPts val="100"/>
              </a:spcBef>
            </a:pPr>
            <a:endParaRPr lang="en-US" sz="4000" dirty="0">
              <a:latin typeface="Roboto"/>
              <a:cs typeface="Roboto"/>
            </a:endParaRPr>
          </a:p>
        </p:txBody>
      </p:sp>
      <p:sp>
        <p:nvSpPr>
          <p:cNvPr id="3" name="object 13">
            <a:extLst>
              <a:ext uri="{FF2B5EF4-FFF2-40B4-BE49-F238E27FC236}">
                <a16:creationId xmlns:a16="http://schemas.microsoft.com/office/drawing/2014/main" id="{EC394D17-3F3D-64AE-738C-6493984865C6}"/>
              </a:ext>
            </a:extLst>
          </p:cNvPr>
          <p:cNvSpPr txBox="1"/>
          <p:nvPr/>
        </p:nvSpPr>
        <p:spPr>
          <a:xfrm>
            <a:off x="914400" y="1509244"/>
            <a:ext cx="10363200" cy="772006"/>
          </a:xfrm>
          <a:prstGeom prst="rect">
            <a:avLst/>
          </a:prstGeom>
          <a:solidFill>
            <a:srgbClr val="F7C9AC"/>
          </a:solidFill>
        </p:spPr>
        <p:txBody>
          <a:bodyPr vert="horz" wrap="square" lIns="0" tIns="7620" rIns="0" bIns="0" rtlCol="0">
            <a:spAutoFit/>
          </a:bodyPr>
          <a:lstStyle/>
          <a:p>
            <a:pPr marL="19050">
              <a:spcBef>
                <a:spcPts val="60"/>
              </a:spcBef>
            </a:pPr>
            <a:r>
              <a:rPr sz="2400" dirty="0">
                <a:solidFill>
                  <a:prstClr val="black"/>
                </a:solidFill>
                <a:latin typeface="Roboto"/>
                <a:cs typeface="Roboto"/>
              </a:rPr>
              <a:t>awk</a:t>
            </a:r>
            <a:r>
              <a:rPr sz="2400" spc="370" dirty="0">
                <a:solidFill>
                  <a:prstClr val="black"/>
                </a:solidFill>
                <a:latin typeface="Roboto"/>
                <a:cs typeface="Roboto"/>
              </a:rPr>
              <a:t> </a:t>
            </a:r>
            <a:r>
              <a:rPr sz="2400" spc="-100" dirty="0">
                <a:solidFill>
                  <a:prstClr val="black"/>
                </a:solidFill>
                <a:latin typeface="Roboto"/>
                <a:cs typeface="Roboto"/>
              </a:rPr>
              <a:t>-F</a:t>
            </a:r>
            <a:r>
              <a:rPr sz="2400" spc="380" dirty="0">
                <a:solidFill>
                  <a:prstClr val="black"/>
                </a:solidFill>
                <a:latin typeface="Roboto"/>
                <a:cs typeface="Roboto"/>
              </a:rPr>
              <a:t> </a:t>
            </a:r>
            <a:r>
              <a:rPr sz="2400" spc="-45" dirty="0">
                <a:solidFill>
                  <a:prstClr val="black"/>
                </a:solidFill>
                <a:latin typeface="Roboto"/>
                <a:cs typeface="Roboto"/>
              </a:rPr>
              <a:t>','</a:t>
            </a:r>
            <a:r>
              <a:rPr sz="2400" spc="375" dirty="0">
                <a:solidFill>
                  <a:prstClr val="black"/>
                </a:solidFill>
                <a:latin typeface="Roboto"/>
                <a:cs typeface="Roboto"/>
              </a:rPr>
              <a:t> </a:t>
            </a:r>
            <a:r>
              <a:rPr sz="2400" spc="-10" dirty="0">
                <a:solidFill>
                  <a:prstClr val="black"/>
                </a:solidFill>
                <a:latin typeface="Roboto"/>
                <a:cs typeface="Roboto"/>
              </a:rPr>
              <a:t>'{if($2==$3){print</a:t>
            </a:r>
            <a:r>
              <a:rPr sz="2400" spc="375" dirty="0">
                <a:solidFill>
                  <a:prstClr val="black"/>
                </a:solidFill>
                <a:latin typeface="Roboto"/>
                <a:cs typeface="Roboto"/>
              </a:rPr>
              <a:t> </a:t>
            </a:r>
            <a:r>
              <a:rPr sz="2400" spc="-20" dirty="0">
                <a:solidFill>
                  <a:prstClr val="black"/>
                </a:solidFill>
                <a:latin typeface="Roboto"/>
                <a:cs typeface="Roboto"/>
              </a:rPr>
              <a:t>$1","$2","$3}</a:t>
            </a:r>
            <a:r>
              <a:rPr sz="2400" spc="380" dirty="0">
                <a:solidFill>
                  <a:prstClr val="black"/>
                </a:solidFill>
                <a:latin typeface="Roboto"/>
                <a:cs typeface="Roboto"/>
              </a:rPr>
              <a:t> </a:t>
            </a:r>
            <a:r>
              <a:rPr sz="2400" dirty="0">
                <a:solidFill>
                  <a:prstClr val="black"/>
                </a:solidFill>
                <a:latin typeface="Roboto"/>
                <a:cs typeface="Roboto"/>
              </a:rPr>
              <a:t>else</a:t>
            </a:r>
            <a:r>
              <a:rPr sz="2400" spc="375" dirty="0">
                <a:solidFill>
                  <a:prstClr val="black"/>
                </a:solidFill>
                <a:latin typeface="Roboto"/>
                <a:cs typeface="Roboto"/>
              </a:rPr>
              <a:t> </a:t>
            </a:r>
            <a:r>
              <a:rPr sz="2400" dirty="0">
                <a:solidFill>
                  <a:prstClr val="black"/>
                </a:solidFill>
                <a:latin typeface="Roboto"/>
                <a:cs typeface="Roboto"/>
              </a:rPr>
              <a:t>{print</a:t>
            </a:r>
            <a:r>
              <a:rPr sz="2400" spc="380" dirty="0">
                <a:solidFill>
                  <a:prstClr val="black"/>
                </a:solidFill>
                <a:latin typeface="Roboto"/>
                <a:cs typeface="Roboto"/>
              </a:rPr>
              <a:t> </a:t>
            </a:r>
            <a:r>
              <a:rPr sz="2400" spc="-20" dirty="0">
                <a:solidFill>
                  <a:prstClr val="black"/>
                </a:solidFill>
                <a:latin typeface="Roboto"/>
                <a:cs typeface="Roboto"/>
              </a:rPr>
              <a:t>"No</a:t>
            </a:r>
            <a:endParaRPr sz="2400" dirty="0">
              <a:solidFill>
                <a:prstClr val="black"/>
              </a:solidFill>
              <a:latin typeface="Roboto"/>
              <a:cs typeface="Roboto"/>
            </a:endParaRPr>
          </a:p>
          <a:p>
            <a:pPr marL="19050">
              <a:spcBef>
                <a:spcPts val="160"/>
              </a:spcBef>
            </a:pPr>
            <a:r>
              <a:rPr sz="2400" spc="-10" dirty="0">
                <a:solidFill>
                  <a:prstClr val="black"/>
                </a:solidFill>
                <a:latin typeface="Roboto"/>
                <a:cs typeface="Roboto"/>
              </a:rPr>
              <a:t>Duplicates"}}'</a:t>
            </a:r>
            <a:r>
              <a:rPr sz="2400" spc="-30" dirty="0">
                <a:solidFill>
                  <a:prstClr val="black"/>
                </a:solidFill>
                <a:latin typeface="Roboto"/>
                <a:cs typeface="Roboto"/>
              </a:rPr>
              <a:t> </a:t>
            </a:r>
            <a:r>
              <a:rPr sz="2400" dirty="0">
                <a:solidFill>
                  <a:prstClr val="black"/>
                </a:solidFill>
                <a:latin typeface="Roboto"/>
                <a:cs typeface="Roboto"/>
              </a:rPr>
              <a:t>answers.txt</a:t>
            </a:r>
          </a:p>
        </p:txBody>
      </p:sp>
      <p:pic>
        <p:nvPicPr>
          <p:cNvPr id="4" name="object 15">
            <a:extLst>
              <a:ext uri="{FF2B5EF4-FFF2-40B4-BE49-F238E27FC236}">
                <a16:creationId xmlns:a16="http://schemas.microsoft.com/office/drawing/2014/main" id="{017B0ED8-C4C5-D050-C168-98688E0E0BB7}"/>
              </a:ext>
            </a:extLst>
          </p:cNvPr>
          <p:cNvPicPr/>
          <p:nvPr/>
        </p:nvPicPr>
        <p:blipFill>
          <a:blip r:embed="rId2" cstate="print"/>
          <a:stretch>
            <a:fillRect/>
          </a:stretch>
        </p:blipFill>
        <p:spPr>
          <a:xfrm>
            <a:off x="916979" y="2569564"/>
            <a:ext cx="10515600" cy="3601212"/>
          </a:xfrm>
          <a:prstGeom prst="rect">
            <a:avLst/>
          </a:prstGeom>
        </p:spPr>
      </p:pic>
    </p:spTree>
    <p:extLst>
      <p:ext uri="{BB962C8B-B14F-4D97-AF65-F5344CB8AC3E}">
        <p14:creationId xmlns:p14="http://schemas.microsoft.com/office/powerpoint/2010/main" val="1293921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838200" y="685800"/>
            <a:ext cx="11037253" cy="2752035"/>
          </a:xfrm>
          <a:prstGeom prst="rect">
            <a:avLst/>
          </a:prstGeom>
          <a:noFill/>
        </p:spPr>
        <p:txBody>
          <a:bodyPr wrap="square">
            <a:spAutoFit/>
          </a:bodyPr>
          <a:lstStyle/>
          <a:p>
            <a:pPr marL="12700" marR="5080" lvl="0" indent="0" algn="l" defTabSz="914400" rtl="0" eaLnBrk="1" fontAlgn="auto" latinLnBrk="0" hangingPunct="1">
              <a:lnSpc>
                <a:spcPct val="109800"/>
              </a:lnSpc>
              <a:spcBef>
                <a:spcPts val="100"/>
              </a:spcBef>
              <a:spcAft>
                <a:spcPts val="0"/>
              </a:spcAft>
              <a:buClrTx/>
              <a:buSzTx/>
              <a:buFontTx/>
              <a:buNone/>
              <a:tabLst/>
              <a:defRPr/>
            </a:pPr>
            <a:r>
              <a:rPr kumimoji="0" lang="en-US" sz="4000" b="0" i="0" u="none" strike="noStrike" kern="1200" cap="none" spc="-5" normalizeH="0" baseline="0" noProof="0" dirty="0">
                <a:ln>
                  <a:noFill/>
                </a:ln>
                <a:solidFill>
                  <a:prstClr val="black"/>
                </a:solidFill>
                <a:effectLst/>
                <a:uLnTx/>
                <a:uFillTx/>
                <a:latin typeface="Roboto"/>
                <a:ea typeface="+mn-ea"/>
                <a:cs typeface="Roboto"/>
              </a:rPr>
              <a:t>The </a:t>
            </a:r>
            <a:r>
              <a:rPr kumimoji="0" lang="en-US" sz="4000" b="0" i="0" u="none" strike="noStrike" kern="1200" cap="none" spc="0" normalizeH="0" baseline="0" noProof="0" dirty="0">
                <a:ln>
                  <a:noFill/>
                </a:ln>
                <a:solidFill>
                  <a:prstClr val="black"/>
                </a:solidFill>
                <a:effectLst/>
                <a:uLnTx/>
                <a:uFillTx/>
                <a:latin typeface="Roboto"/>
                <a:ea typeface="+mn-ea"/>
                <a:cs typeface="Roboto"/>
              </a:rPr>
              <a:t>output shows </a:t>
            </a:r>
            <a:r>
              <a:rPr kumimoji="0" lang="en-US" sz="4000" b="0" i="0" u="none" strike="noStrike" kern="1200" cap="none" spc="5" normalizeH="0" baseline="0" noProof="0" dirty="0">
                <a:ln>
                  <a:noFill/>
                </a:ln>
                <a:solidFill>
                  <a:prstClr val="black"/>
                </a:solidFill>
                <a:effectLst/>
                <a:uLnTx/>
                <a:uFillTx/>
                <a:latin typeface="Roboto"/>
                <a:ea typeface="+mn-ea"/>
                <a:cs typeface="Roboto"/>
              </a:rPr>
              <a:t>the </a:t>
            </a:r>
            <a:r>
              <a:rPr kumimoji="0" lang="en-US" sz="4000" b="0" i="0" u="none" strike="noStrike" kern="1200" cap="none" spc="0" normalizeH="0" baseline="0" noProof="0" dirty="0">
                <a:ln>
                  <a:noFill/>
                </a:ln>
                <a:solidFill>
                  <a:prstClr val="black"/>
                </a:solidFill>
                <a:effectLst/>
                <a:uLnTx/>
                <a:uFillTx/>
                <a:latin typeface="Roboto"/>
                <a:ea typeface="+mn-ea"/>
                <a:cs typeface="Roboto"/>
              </a:rPr>
              <a:t>lines </a:t>
            </a:r>
            <a:r>
              <a:rPr kumimoji="0" lang="en-US" sz="4000" b="0" i="0" u="none" strike="noStrike" kern="1200" cap="none" spc="-5" normalizeH="0" baseline="0" noProof="0" dirty="0">
                <a:ln>
                  <a:noFill/>
                </a:ln>
                <a:solidFill>
                  <a:prstClr val="black"/>
                </a:solidFill>
                <a:effectLst/>
                <a:uLnTx/>
                <a:uFillTx/>
                <a:latin typeface="Roboto"/>
                <a:ea typeface="+mn-ea"/>
                <a:cs typeface="Roboto"/>
              </a:rPr>
              <a:t>in </a:t>
            </a:r>
            <a:r>
              <a:rPr kumimoji="0" lang="en-US" sz="4000" b="0" i="0" u="none" strike="noStrike" kern="1200" cap="none" spc="0" normalizeH="0" baseline="0" noProof="0" dirty="0">
                <a:ln>
                  <a:noFill/>
                </a:ln>
                <a:solidFill>
                  <a:prstClr val="black"/>
                </a:solidFill>
                <a:effectLst/>
                <a:uLnTx/>
                <a:uFillTx/>
                <a:latin typeface="Roboto"/>
                <a:ea typeface="+mn-ea"/>
                <a:cs typeface="Roboto"/>
              </a:rPr>
              <a:t>which duplicates exist and </a:t>
            </a:r>
            <a:r>
              <a:rPr kumimoji="0" lang="en-US" sz="4000" b="0" i="0" u="none" strike="noStrike" kern="1200" cap="none" spc="-325" normalizeH="0" baseline="0" noProof="0" dirty="0">
                <a:ln>
                  <a:noFill/>
                </a:ln>
                <a:solidFill>
                  <a:prstClr val="black"/>
                </a:solidFill>
                <a:effectLst/>
                <a:uLnTx/>
                <a:uFillTx/>
                <a:latin typeface="Roboto"/>
                <a:ea typeface="+mn-ea"/>
                <a:cs typeface="Roboto"/>
              </a:rPr>
              <a:t> </a:t>
            </a:r>
            <a:r>
              <a:rPr kumimoji="0" lang="en-US" sz="4000" b="0" i="0" u="none" strike="noStrike" kern="1200" cap="none" spc="5" normalizeH="0" baseline="0" noProof="0" dirty="0">
                <a:ln>
                  <a:noFill/>
                </a:ln>
                <a:solidFill>
                  <a:prstClr val="black"/>
                </a:solidFill>
                <a:effectLst/>
                <a:uLnTx/>
                <a:uFillTx/>
                <a:latin typeface="Roboto"/>
                <a:ea typeface="+mn-ea"/>
                <a:cs typeface="Roboto"/>
              </a:rPr>
              <a:t>states</a:t>
            </a:r>
            <a:r>
              <a:rPr kumimoji="0" lang="en-US" sz="4000" b="0" i="0" u="none" strike="noStrike" kern="1200" cap="none" spc="-5" normalizeH="0" baseline="0" noProof="0" dirty="0">
                <a:ln>
                  <a:noFill/>
                </a:ln>
                <a:solidFill>
                  <a:prstClr val="black"/>
                </a:solidFill>
                <a:effectLst/>
                <a:uLnTx/>
                <a:uFillTx/>
                <a:latin typeface="Roboto"/>
                <a:ea typeface="+mn-ea"/>
                <a:cs typeface="Roboto"/>
              </a:rPr>
              <a:t> </a:t>
            </a:r>
            <a:r>
              <a:rPr kumimoji="0" lang="en-US" sz="4000" b="0" i="1" u="none" strike="noStrike" kern="1200" cap="none" spc="-50" normalizeH="0" baseline="0" noProof="0" dirty="0">
                <a:ln>
                  <a:noFill/>
                </a:ln>
                <a:solidFill>
                  <a:prstClr val="black"/>
                </a:solidFill>
                <a:effectLst/>
                <a:uLnTx/>
                <a:uFillTx/>
                <a:latin typeface="Roboto"/>
                <a:ea typeface="+mn-ea"/>
                <a:cs typeface="Roboto"/>
              </a:rPr>
              <a:t>No</a:t>
            </a:r>
            <a:r>
              <a:rPr kumimoji="0" lang="en-US" sz="4000" b="0" i="1" u="none" strike="noStrike" kern="1200" cap="none" spc="-20" normalizeH="0" baseline="0" noProof="0" dirty="0">
                <a:ln>
                  <a:noFill/>
                </a:ln>
                <a:solidFill>
                  <a:prstClr val="black"/>
                </a:solidFill>
                <a:effectLst/>
                <a:uLnTx/>
                <a:uFillTx/>
                <a:latin typeface="Roboto"/>
                <a:ea typeface="+mn-ea"/>
                <a:cs typeface="Roboto"/>
              </a:rPr>
              <a:t> </a:t>
            </a:r>
            <a:r>
              <a:rPr kumimoji="0" lang="en-US" sz="4000" b="0" i="1" u="none" strike="noStrike" kern="1200" cap="none" spc="-40" normalizeH="0" baseline="0" noProof="0" dirty="0">
                <a:ln>
                  <a:noFill/>
                </a:ln>
                <a:solidFill>
                  <a:prstClr val="black"/>
                </a:solidFill>
                <a:effectLst/>
                <a:uLnTx/>
                <a:uFillTx/>
                <a:latin typeface="Roboto"/>
                <a:ea typeface="+mn-ea"/>
                <a:cs typeface="Roboto"/>
              </a:rPr>
              <a:t>duplicates</a:t>
            </a:r>
            <a:r>
              <a:rPr kumimoji="0" lang="en-US" sz="4000" b="0" i="1" u="none" strike="noStrike" kern="1200" cap="none" spc="-15" normalizeH="0" baseline="0" noProof="0" dirty="0">
                <a:ln>
                  <a:noFill/>
                </a:ln>
                <a:solidFill>
                  <a:prstClr val="black"/>
                </a:solidFill>
                <a:effectLst/>
                <a:uLnTx/>
                <a:uFillTx/>
                <a:latin typeface="Roboto"/>
                <a:ea typeface="+mn-ea"/>
                <a:cs typeface="Roboto"/>
              </a:rPr>
              <a:t> </a:t>
            </a:r>
            <a:r>
              <a:rPr kumimoji="0" lang="en-US" sz="4000" b="0" i="0" u="none" strike="noStrike" kern="1200" cap="none" spc="10" normalizeH="0" baseline="0" noProof="0" dirty="0">
                <a:ln>
                  <a:noFill/>
                </a:ln>
                <a:solidFill>
                  <a:prstClr val="black"/>
                </a:solidFill>
                <a:effectLst/>
                <a:uLnTx/>
                <a:uFillTx/>
                <a:latin typeface="Roboto"/>
                <a:ea typeface="+mn-ea"/>
                <a:cs typeface="Roboto"/>
              </a:rPr>
              <a:t>if</a:t>
            </a:r>
            <a:r>
              <a:rPr kumimoji="0" lang="en-US" sz="4000" b="0" i="0" u="none" strike="noStrike" kern="1200" cap="none" spc="0" normalizeH="0" baseline="0" noProof="0" dirty="0">
                <a:ln>
                  <a:noFill/>
                </a:ln>
                <a:solidFill>
                  <a:prstClr val="black"/>
                </a:solidFill>
                <a:effectLst/>
                <a:uLnTx/>
                <a:uFillTx/>
                <a:latin typeface="Roboto"/>
                <a:ea typeface="+mn-ea"/>
                <a:cs typeface="Roboto"/>
              </a:rPr>
              <a:t> there</a:t>
            </a:r>
            <a:r>
              <a:rPr kumimoji="0" lang="en-US" sz="4000" b="0" i="0" u="none" strike="noStrike" kern="1200" cap="none" spc="-5" normalizeH="0" baseline="0" noProof="0" dirty="0">
                <a:ln>
                  <a:noFill/>
                </a:ln>
                <a:solidFill>
                  <a:prstClr val="black"/>
                </a:solidFill>
                <a:effectLst/>
                <a:uLnTx/>
                <a:uFillTx/>
                <a:latin typeface="Roboto"/>
                <a:ea typeface="+mn-ea"/>
                <a:cs typeface="Roboto"/>
              </a:rPr>
              <a:t> are</a:t>
            </a:r>
            <a:r>
              <a:rPr kumimoji="0" lang="en-US" sz="4000" b="0" i="0" u="none" strike="noStrike" kern="1200" cap="none" spc="0" normalizeH="0" baseline="0" noProof="0" dirty="0">
                <a:ln>
                  <a:noFill/>
                </a:ln>
                <a:solidFill>
                  <a:prstClr val="black"/>
                </a:solidFill>
                <a:effectLst/>
                <a:uLnTx/>
                <a:uFillTx/>
                <a:latin typeface="Roboto"/>
                <a:ea typeface="+mn-ea"/>
                <a:cs typeface="Roboto"/>
              </a:rPr>
              <a:t> </a:t>
            </a:r>
            <a:r>
              <a:rPr kumimoji="0" lang="en-US" sz="4000" b="0" i="0" u="none" strike="noStrike" kern="1200" cap="none" spc="-5" normalizeH="0" baseline="0" noProof="0" dirty="0">
                <a:ln>
                  <a:noFill/>
                </a:ln>
                <a:solidFill>
                  <a:prstClr val="black"/>
                </a:solidFill>
                <a:effectLst/>
                <a:uLnTx/>
                <a:uFillTx/>
                <a:latin typeface="Roboto"/>
                <a:ea typeface="+mn-ea"/>
                <a:cs typeface="Roboto"/>
              </a:rPr>
              <a:t>no </a:t>
            </a:r>
            <a:r>
              <a:rPr kumimoji="0" lang="en-US" sz="4000" b="0" i="0" u="none" strike="noStrike" kern="1200" cap="none" spc="0" normalizeH="0" baseline="0" noProof="0" dirty="0">
                <a:ln>
                  <a:noFill/>
                </a:ln>
                <a:solidFill>
                  <a:prstClr val="black"/>
                </a:solidFill>
                <a:effectLst/>
                <a:uLnTx/>
                <a:uFillTx/>
                <a:latin typeface="Roboto"/>
                <a:ea typeface="+mn-ea"/>
                <a:cs typeface="Roboto"/>
              </a:rPr>
              <a:t>duplicate</a:t>
            </a:r>
            <a:r>
              <a:rPr kumimoji="0" lang="en-US" sz="4000" b="0" i="0" u="none" strike="noStrike" kern="1200" cap="none" spc="-5" normalizeH="0" baseline="0" noProof="0" dirty="0">
                <a:ln>
                  <a:noFill/>
                </a:ln>
                <a:solidFill>
                  <a:prstClr val="black"/>
                </a:solidFill>
                <a:effectLst/>
                <a:uLnTx/>
                <a:uFillTx/>
                <a:latin typeface="Roboto"/>
                <a:ea typeface="+mn-ea"/>
                <a:cs typeface="Roboto"/>
              </a:rPr>
              <a:t> answers</a:t>
            </a:r>
            <a:r>
              <a:rPr kumimoji="0" lang="en-US" sz="4000" b="0" i="0" u="none" strike="noStrike" kern="1200" cap="none" spc="0" normalizeH="0" baseline="0" noProof="0" dirty="0">
                <a:ln>
                  <a:noFill/>
                </a:ln>
                <a:solidFill>
                  <a:prstClr val="black"/>
                </a:solidFill>
                <a:effectLst/>
                <a:uLnTx/>
                <a:uFillTx/>
                <a:latin typeface="Roboto"/>
                <a:ea typeface="+mn-ea"/>
                <a:cs typeface="Roboto"/>
              </a:rPr>
              <a:t> in </a:t>
            </a:r>
            <a:r>
              <a:rPr kumimoji="0" lang="en-US" sz="4000" b="0" i="0" u="none" strike="noStrike" kern="1200" cap="none" spc="5" normalizeH="0" baseline="0" noProof="0" dirty="0">
                <a:ln>
                  <a:noFill/>
                </a:ln>
                <a:solidFill>
                  <a:prstClr val="black"/>
                </a:solidFill>
                <a:effectLst/>
                <a:uLnTx/>
                <a:uFillTx/>
                <a:latin typeface="Roboto"/>
                <a:ea typeface="+mn-ea"/>
                <a:cs typeface="Roboto"/>
              </a:rPr>
              <a:t> the</a:t>
            </a:r>
            <a:r>
              <a:rPr kumimoji="0" lang="en-US" sz="4000" b="0" i="0" u="none" strike="noStrike" kern="1200" cap="none" spc="-5" normalizeH="0" baseline="0" noProof="0" dirty="0">
                <a:ln>
                  <a:noFill/>
                </a:ln>
                <a:solidFill>
                  <a:prstClr val="black"/>
                </a:solidFill>
                <a:effectLst/>
                <a:uLnTx/>
                <a:uFillTx/>
                <a:latin typeface="Roboto"/>
                <a:ea typeface="+mn-ea"/>
                <a:cs typeface="Roboto"/>
              </a:rPr>
              <a:t> line.</a:t>
            </a:r>
            <a:endParaRPr lang="en-US" sz="4000" dirty="0">
              <a:latin typeface="Roboto"/>
              <a:cs typeface="Roboto"/>
            </a:endParaRPr>
          </a:p>
          <a:p>
            <a:pPr marL="12700">
              <a:lnSpc>
                <a:spcPct val="100000"/>
              </a:lnSpc>
              <a:spcBef>
                <a:spcPts val="100"/>
              </a:spcBef>
            </a:pPr>
            <a:endParaRPr lang="en-US" sz="4000" dirty="0">
              <a:latin typeface="Roboto"/>
              <a:cs typeface="Roboto"/>
            </a:endParaRPr>
          </a:p>
        </p:txBody>
      </p:sp>
    </p:spTree>
    <p:extLst>
      <p:ext uri="{BB962C8B-B14F-4D97-AF65-F5344CB8AC3E}">
        <p14:creationId xmlns:p14="http://schemas.microsoft.com/office/powerpoint/2010/main" val="960966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656152" y="687224"/>
            <a:ext cx="11037253" cy="2416046"/>
          </a:xfrm>
          <a:prstGeom prst="rect">
            <a:avLst/>
          </a:prstGeom>
          <a:noFill/>
        </p:spPr>
        <p:txBody>
          <a:bodyPr wrap="square">
            <a:spAutoFit/>
          </a:bodyPr>
          <a:lstStyle/>
          <a:p>
            <a:pPr marL="12700" algn="just">
              <a:lnSpc>
                <a:spcPct val="100000"/>
              </a:lnSpc>
              <a:spcBef>
                <a:spcPts val="860"/>
              </a:spcBef>
            </a:pPr>
            <a:r>
              <a:rPr lang="en-US" sz="3200" b="1" dirty="0">
                <a:solidFill>
                  <a:srgbClr val="C45811"/>
                </a:solidFill>
                <a:latin typeface="Roboto"/>
                <a:cs typeface="Roboto"/>
              </a:rPr>
              <a:t>while</a:t>
            </a:r>
          </a:p>
          <a:p>
            <a:pPr marL="12700" algn="just">
              <a:lnSpc>
                <a:spcPct val="100000"/>
              </a:lnSpc>
              <a:spcBef>
                <a:spcPts val="860"/>
              </a:spcBef>
            </a:pPr>
            <a:endParaRPr lang="en-US" sz="3200" dirty="0">
              <a:latin typeface="Roboto"/>
              <a:cs typeface="Roboto"/>
            </a:endParaRPr>
          </a:p>
          <a:p>
            <a:pPr marL="469900" indent="-229235">
              <a:lnSpc>
                <a:spcPct val="100000"/>
              </a:lnSpc>
              <a:spcBef>
                <a:spcPts val="760"/>
              </a:spcBef>
              <a:buSzPct val="74074"/>
              <a:buFont typeface="Symbol"/>
              <a:buChar char=""/>
              <a:tabLst>
                <a:tab pos="469900" algn="l"/>
                <a:tab pos="470534" algn="l"/>
              </a:tabLst>
            </a:pPr>
            <a:endParaRPr lang="en-US" sz="3200" dirty="0">
              <a:latin typeface="Roboto"/>
              <a:cs typeface="Roboto"/>
            </a:endParaRPr>
          </a:p>
          <a:p>
            <a:pPr marL="12700">
              <a:lnSpc>
                <a:spcPct val="100000"/>
              </a:lnSpc>
              <a:spcBef>
                <a:spcPts val="100"/>
              </a:spcBef>
            </a:pPr>
            <a:endParaRPr lang="en-US" sz="4000" dirty="0">
              <a:latin typeface="Roboto"/>
              <a:cs typeface="Roboto"/>
            </a:endParaRPr>
          </a:p>
        </p:txBody>
      </p:sp>
      <p:sp>
        <p:nvSpPr>
          <p:cNvPr id="2" name="object 14">
            <a:extLst>
              <a:ext uri="{FF2B5EF4-FFF2-40B4-BE49-F238E27FC236}">
                <a16:creationId xmlns:a16="http://schemas.microsoft.com/office/drawing/2014/main" id="{F8605A9F-6A4C-771E-91FF-0311E7486623}"/>
              </a:ext>
            </a:extLst>
          </p:cNvPr>
          <p:cNvSpPr txBox="1"/>
          <p:nvPr/>
        </p:nvSpPr>
        <p:spPr>
          <a:xfrm>
            <a:off x="916979" y="1474986"/>
            <a:ext cx="11037253" cy="438582"/>
          </a:xfrm>
          <a:prstGeom prst="rect">
            <a:avLst/>
          </a:prstGeom>
          <a:solidFill>
            <a:srgbClr val="F7C9AC"/>
          </a:solidFill>
        </p:spPr>
        <p:txBody>
          <a:bodyPr vert="horz" wrap="square" lIns="0" tIns="7620" rIns="0" bIns="0" rtlCol="0">
            <a:spAutoFit/>
          </a:bodyPr>
          <a:lstStyle/>
          <a:p>
            <a:pPr marL="19050">
              <a:lnSpc>
                <a:spcPct val="100000"/>
              </a:lnSpc>
              <a:spcBef>
                <a:spcPts val="60"/>
              </a:spcBef>
            </a:pPr>
            <a:r>
              <a:rPr sz="2800" dirty="0">
                <a:latin typeface="Roboto"/>
                <a:cs typeface="Roboto"/>
              </a:rPr>
              <a:t>awk</a:t>
            </a:r>
            <a:r>
              <a:rPr sz="2800" spc="5" dirty="0">
                <a:latin typeface="Roboto"/>
                <a:cs typeface="Roboto"/>
              </a:rPr>
              <a:t> </a:t>
            </a:r>
            <a:r>
              <a:rPr sz="2800" spc="-15" dirty="0">
                <a:latin typeface="Roboto"/>
                <a:cs typeface="Roboto"/>
              </a:rPr>
              <a:t>'{i=0;</a:t>
            </a:r>
            <a:r>
              <a:rPr sz="2800" spc="5" dirty="0">
                <a:latin typeface="Roboto"/>
                <a:cs typeface="Roboto"/>
              </a:rPr>
              <a:t> </a:t>
            </a:r>
            <a:r>
              <a:rPr sz="2800" dirty="0">
                <a:latin typeface="Roboto"/>
                <a:cs typeface="Roboto"/>
              </a:rPr>
              <a:t>while(i&lt;=NF) {</a:t>
            </a:r>
            <a:r>
              <a:rPr sz="2800" spc="5" dirty="0">
                <a:latin typeface="Roboto"/>
                <a:cs typeface="Roboto"/>
              </a:rPr>
              <a:t> </a:t>
            </a:r>
            <a:r>
              <a:rPr sz="2800" spc="-5" dirty="0">
                <a:latin typeface="Roboto"/>
                <a:cs typeface="Roboto"/>
              </a:rPr>
              <a:t>print</a:t>
            </a:r>
            <a:r>
              <a:rPr sz="2800" dirty="0">
                <a:latin typeface="Roboto"/>
                <a:cs typeface="Roboto"/>
              </a:rPr>
              <a:t> i</a:t>
            </a:r>
            <a:r>
              <a:rPr sz="2800" spc="5" dirty="0">
                <a:latin typeface="Roboto"/>
                <a:cs typeface="Roboto"/>
              </a:rPr>
              <a:t> </a:t>
            </a:r>
            <a:r>
              <a:rPr sz="2800" spc="-25" dirty="0">
                <a:latin typeface="Roboto"/>
                <a:cs typeface="Roboto"/>
              </a:rPr>
              <a:t>":"$i;</a:t>
            </a:r>
            <a:r>
              <a:rPr sz="2800" spc="15" dirty="0">
                <a:latin typeface="Roboto"/>
                <a:cs typeface="Roboto"/>
              </a:rPr>
              <a:t> </a:t>
            </a:r>
            <a:r>
              <a:rPr sz="2800" spc="-15" dirty="0">
                <a:latin typeface="Roboto"/>
                <a:cs typeface="Roboto"/>
              </a:rPr>
              <a:t>i++;}}'</a:t>
            </a:r>
            <a:r>
              <a:rPr sz="2800" dirty="0">
                <a:latin typeface="Roboto"/>
                <a:cs typeface="Roboto"/>
              </a:rPr>
              <a:t> employees.txt</a:t>
            </a:r>
          </a:p>
        </p:txBody>
      </p:sp>
      <p:pic>
        <p:nvPicPr>
          <p:cNvPr id="5" name="object 18">
            <a:extLst>
              <a:ext uri="{FF2B5EF4-FFF2-40B4-BE49-F238E27FC236}">
                <a16:creationId xmlns:a16="http://schemas.microsoft.com/office/drawing/2014/main" id="{E758FE9A-8AC5-E723-E5D2-28B371142BB2}"/>
              </a:ext>
            </a:extLst>
          </p:cNvPr>
          <p:cNvPicPr/>
          <p:nvPr/>
        </p:nvPicPr>
        <p:blipFill>
          <a:blip r:embed="rId2" cstate="print"/>
          <a:stretch>
            <a:fillRect/>
          </a:stretch>
        </p:blipFill>
        <p:spPr>
          <a:xfrm>
            <a:off x="892916" y="2192630"/>
            <a:ext cx="8860684" cy="3598569"/>
          </a:xfrm>
          <a:prstGeom prst="rect">
            <a:avLst/>
          </a:prstGeom>
        </p:spPr>
      </p:pic>
    </p:spTree>
    <p:extLst>
      <p:ext uri="{BB962C8B-B14F-4D97-AF65-F5344CB8AC3E}">
        <p14:creationId xmlns:p14="http://schemas.microsoft.com/office/powerpoint/2010/main" val="4092158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3388107"/>
          </a:xfrm>
          <a:prstGeom prst="rect">
            <a:avLst/>
          </a:prstGeom>
          <a:noFill/>
        </p:spPr>
        <p:txBody>
          <a:bodyPr wrap="square">
            <a:spAutoFit/>
          </a:bodyPr>
          <a:lstStyle/>
          <a:p>
            <a:pPr marL="12700" algn="just">
              <a:lnSpc>
                <a:spcPct val="100000"/>
              </a:lnSpc>
              <a:spcBef>
                <a:spcPts val="860"/>
              </a:spcBef>
            </a:pPr>
            <a:r>
              <a:rPr lang="en-US" sz="3200" b="1" dirty="0">
                <a:solidFill>
                  <a:srgbClr val="C45811"/>
                </a:solidFill>
                <a:latin typeface="Roboto"/>
                <a:cs typeface="Roboto"/>
              </a:rPr>
              <a:t>  For</a:t>
            </a:r>
          </a:p>
          <a:p>
            <a:pPr marL="240665">
              <a:spcBef>
                <a:spcPts val="760"/>
              </a:spcBef>
              <a:buSzPct val="74074"/>
              <a:tabLst>
                <a:tab pos="469900" algn="l"/>
                <a:tab pos="470534" algn="l"/>
              </a:tabLst>
            </a:pPr>
            <a:r>
              <a:rPr lang="en-US" sz="3200" spc="-5" dirty="0">
                <a:latin typeface="Roboto"/>
                <a:cs typeface="Roboto"/>
              </a:rPr>
              <a:t>The </a:t>
            </a:r>
            <a:r>
              <a:rPr lang="en-US" sz="3200" b="1" spc="-5" dirty="0">
                <a:latin typeface="Roboto"/>
                <a:cs typeface="Roboto"/>
              </a:rPr>
              <a:t>for </a:t>
            </a:r>
            <a:r>
              <a:rPr lang="en-US" sz="3200" spc="5" dirty="0">
                <a:latin typeface="Roboto"/>
                <a:cs typeface="Roboto"/>
              </a:rPr>
              <a:t>statement</a:t>
            </a:r>
            <a:r>
              <a:rPr lang="en-US" sz="3200" spc="10" dirty="0">
                <a:latin typeface="Roboto"/>
                <a:cs typeface="Roboto"/>
              </a:rPr>
              <a:t> </a:t>
            </a:r>
            <a:r>
              <a:rPr lang="en-US" sz="3200" dirty="0">
                <a:latin typeface="Roboto"/>
                <a:cs typeface="Roboto"/>
              </a:rPr>
              <a:t>also</a:t>
            </a:r>
            <a:r>
              <a:rPr lang="en-US" sz="3200" spc="5" dirty="0">
                <a:latin typeface="Roboto"/>
                <a:cs typeface="Roboto"/>
              </a:rPr>
              <a:t> </a:t>
            </a:r>
            <a:r>
              <a:rPr lang="en-US" sz="3200" spc="-5" dirty="0">
                <a:latin typeface="Roboto"/>
                <a:cs typeface="Roboto"/>
              </a:rPr>
              <a:t>works</a:t>
            </a:r>
            <a:r>
              <a:rPr lang="en-US" sz="3200" dirty="0">
                <a:latin typeface="Roboto"/>
                <a:cs typeface="Roboto"/>
              </a:rPr>
              <a:t> like</a:t>
            </a:r>
            <a:r>
              <a:rPr lang="en-US" sz="3200" spc="5" dirty="0">
                <a:latin typeface="Roboto"/>
                <a:cs typeface="Roboto"/>
              </a:rPr>
              <a:t> that</a:t>
            </a:r>
            <a:r>
              <a:rPr lang="en-US" sz="3200" spc="10" dirty="0">
                <a:latin typeface="Roboto"/>
                <a:cs typeface="Roboto"/>
              </a:rPr>
              <a:t> </a:t>
            </a:r>
            <a:r>
              <a:rPr lang="en-US" sz="3200" spc="5" dirty="0">
                <a:latin typeface="Roboto"/>
                <a:cs typeface="Roboto"/>
              </a:rPr>
              <a:t>of</a:t>
            </a:r>
            <a:r>
              <a:rPr lang="en-US" sz="3200" spc="10" dirty="0">
                <a:latin typeface="Roboto"/>
                <a:cs typeface="Roboto"/>
              </a:rPr>
              <a:t> </a:t>
            </a:r>
            <a:r>
              <a:rPr lang="en-US" sz="3200" spc="-5" dirty="0">
                <a:latin typeface="Roboto"/>
                <a:cs typeface="Roboto"/>
              </a:rPr>
              <a:t>C,</a:t>
            </a:r>
            <a:r>
              <a:rPr lang="en-US" sz="3200" spc="325" dirty="0">
                <a:latin typeface="Roboto"/>
                <a:cs typeface="Roboto"/>
              </a:rPr>
              <a:t> </a:t>
            </a:r>
            <a:r>
              <a:rPr lang="en-US" sz="3200" spc="-5" dirty="0">
                <a:latin typeface="Roboto"/>
                <a:cs typeface="Roboto"/>
              </a:rPr>
              <a:t>allowing </a:t>
            </a:r>
            <a:r>
              <a:rPr lang="en-US" sz="3200" dirty="0">
                <a:latin typeface="Roboto"/>
                <a:cs typeface="Roboto"/>
              </a:rPr>
              <a:t> </a:t>
            </a:r>
            <a:r>
              <a:rPr lang="en-US" sz="3200" spc="-5" dirty="0">
                <a:latin typeface="Roboto"/>
                <a:cs typeface="Roboto"/>
              </a:rPr>
              <a:t>users </a:t>
            </a:r>
            <a:r>
              <a:rPr lang="en-US" sz="3200" spc="5" dirty="0">
                <a:latin typeface="Roboto"/>
                <a:cs typeface="Roboto"/>
              </a:rPr>
              <a:t>to </a:t>
            </a:r>
            <a:r>
              <a:rPr lang="en-US" sz="3200" dirty="0">
                <a:latin typeface="Roboto"/>
                <a:cs typeface="Roboto"/>
              </a:rPr>
              <a:t>create a loop </a:t>
            </a:r>
            <a:r>
              <a:rPr lang="en-US" sz="3200" spc="5" dirty="0">
                <a:latin typeface="Roboto"/>
                <a:cs typeface="Roboto"/>
              </a:rPr>
              <a:t>that </a:t>
            </a:r>
            <a:r>
              <a:rPr lang="en-US" sz="3200" spc="-5" dirty="0">
                <a:latin typeface="Roboto"/>
                <a:cs typeface="Roboto"/>
              </a:rPr>
              <a:t>needs </a:t>
            </a:r>
            <a:r>
              <a:rPr lang="en-US" sz="3200" spc="5" dirty="0">
                <a:latin typeface="Roboto"/>
                <a:cs typeface="Roboto"/>
              </a:rPr>
              <a:t>to </a:t>
            </a:r>
            <a:r>
              <a:rPr lang="en-US" sz="3200" dirty="0">
                <a:latin typeface="Roboto"/>
                <a:cs typeface="Roboto"/>
              </a:rPr>
              <a:t>execute a </a:t>
            </a:r>
            <a:r>
              <a:rPr lang="en-US" sz="3200" spc="5" dirty="0">
                <a:latin typeface="Roboto"/>
                <a:cs typeface="Roboto"/>
              </a:rPr>
              <a:t>specific </a:t>
            </a:r>
            <a:r>
              <a:rPr lang="en-US" sz="3200" spc="10" dirty="0">
                <a:latin typeface="Roboto"/>
                <a:cs typeface="Roboto"/>
              </a:rPr>
              <a:t> </a:t>
            </a:r>
            <a:r>
              <a:rPr lang="en-US" sz="3200" spc="-5" dirty="0">
                <a:latin typeface="Roboto"/>
                <a:cs typeface="Roboto"/>
              </a:rPr>
              <a:t>number</a:t>
            </a:r>
            <a:r>
              <a:rPr lang="en-US" sz="3200" spc="-10" dirty="0">
                <a:latin typeface="Roboto"/>
                <a:cs typeface="Roboto"/>
              </a:rPr>
              <a:t> </a:t>
            </a:r>
            <a:r>
              <a:rPr lang="en-US" sz="3200" spc="5" dirty="0">
                <a:latin typeface="Roboto"/>
                <a:cs typeface="Roboto"/>
              </a:rPr>
              <a:t>of</a:t>
            </a:r>
            <a:r>
              <a:rPr lang="en-US" sz="3200" dirty="0">
                <a:latin typeface="Roboto"/>
                <a:cs typeface="Roboto"/>
              </a:rPr>
              <a:t> times.</a:t>
            </a:r>
          </a:p>
          <a:p>
            <a:pPr marL="469900" indent="-229235">
              <a:lnSpc>
                <a:spcPct val="100000"/>
              </a:lnSpc>
              <a:spcBef>
                <a:spcPts val="760"/>
              </a:spcBef>
              <a:buSzPct val="74074"/>
              <a:buFont typeface="Symbol"/>
              <a:buChar char=""/>
              <a:tabLst>
                <a:tab pos="469900" algn="l"/>
                <a:tab pos="470534" algn="l"/>
              </a:tabLst>
            </a:pPr>
            <a:endParaRPr lang="en-US" sz="3200" dirty="0">
              <a:latin typeface="Roboto"/>
              <a:cs typeface="Roboto"/>
            </a:endParaRPr>
          </a:p>
          <a:p>
            <a:pPr marL="12700">
              <a:lnSpc>
                <a:spcPct val="100000"/>
              </a:lnSpc>
              <a:spcBef>
                <a:spcPts val="100"/>
              </a:spcBef>
            </a:pPr>
            <a:endParaRPr lang="en-US" sz="4000" dirty="0">
              <a:latin typeface="Roboto"/>
              <a:cs typeface="Roboto"/>
            </a:endParaRPr>
          </a:p>
        </p:txBody>
      </p:sp>
      <p:sp>
        <p:nvSpPr>
          <p:cNvPr id="2" name="object 17">
            <a:extLst>
              <a:ext uri="{FF2B5EF4-FFF2-40B4-BE49-F238E27FC236}">
                <a16:creationId xmlns:a16="http://schemas.microsoft.com/office/drawing/2014/main" id="{AC9AF9C8-0B8C-EFCA-9A97-4217C11CFE7A}"/>
              </a:ext>
            </a:extLst>
          </p:cNvPr>
          <p:cNvSpPr txBox="1"/>
          <p:nvPr/>
        </p:nvSpPr>
        <p:spPr>
          <a:xfrm>
            <a:off x="1143000" y="2984900"/>
            <a:ext cx="10471626" cy="1018227"/>
          </a:xfrm>
          <a:prstGeom prst="rect">
            <a:avLst/>
          </a:prstGeom>
          <a:solidFill>
            <a:srgbClr val="F7C9AC"/>
          </a:solidFill>
        </p:spPr>
        <p:txBody>
          <a:bodyPr vert="horz" wrap="square" lIns="0" tIns="7620" rIns="0" bIns="0" rtlCol="0">
            <a:spAutoFit/>
          </a:bodyPr>
          <a:lstStyle/>
          <a:p>
            <a:pPr marL="19050">
              <a:spcBef>
                <a:spcPts val="60"/>
              </a:spcBef>
            </a:pPr>
            <a:r>
              <a:rPr sz="3200" dirty="0">
                <a:solidFill>
                  <a:prstClr val="black"/>
                </a:solidFill>
                <a:latin typeface="Roboto"/>
                <a:cs typeface="Roboto"/>
              </a:rPr>
              <a:t>awk</a:t>
            </a:r>
            <a:r>
              <a:rPr sz="3200" spc="-10" dirty="0">
                <a:solidFill>
                  <a:prstClr val="black"/>
                </a:solidFill>
                <a:latin typeface="Roboto"/>
                <a:cs typeface="Roboto"/>
              </a:rPr>
              <a:t> </a:t>
            </a:r>
            <a:r>
              <a:rPr sz="3200" dirty="0">
                <a:solidFill>
                  <a:prstClr val="black"/>
                </a:solidFill>
                <a:latin typeface="Roboto"/>
                <a:cs typeface="Roboto"/>
              </a:rPr>
              <a:t>'BEGIN{for(i=1;</a:t>
            </a:r>
            <a:r>
              <a:rPr sz="3200" spc="-10" dirty="0">
                <a:solidFill>
                  <a:prstClr val="black"/>
                </a:solidFill>
                <a:latin typeface="Roboto"/>
                <a:cs typeface="Roboto"/>
              </a:rPr>
              <a:t> </a:t>
            </a:r>
            <a:r>
              <a:rPr sz="3200" dirty="0">
                <a:solidFill>
                  <a:prstClr val="black"/>
                </a:solidFill>
                <a:latin typeface="Roboto"/>
                <a:cs typeface="Roboto"/>
              </a:rPr>
              <a:t>i&lt;=10;</a:t>
            </a:r>
            <a:r>
              <a:rPr sz="3200" spc="-15" dirty="0">
                <a:solidFill>
                  <a:prstClr val="black"/>
                </a:solidFill>
                <a:latin typeface="Roboto"/>
                <a:cs typeface="Roboto"/>
              </a:rPr>
              <a:t> </a:t>
            </a:r>
            <a:r>
              <a:rPr sz="3200" dirty="0">
                <a:solidFill>
                  <a:prstClr val="black"/>
                </a:solidFill>
                <a:latin typeface="Roboto"/>
                <a:cs typeface="Roboto"/>
              </a:rPr>
              <a:t>i++)</a:t>
            </a:r>
            <a:r>
              <a:rPr sz="3200" spc="-10" dirty="0">
                <a:solidFill>
                  <a:prstClr val="black"/>
                </a:solidFill>
                <a:latin typeface="Roboto"/>
                <a:cs typeface="Roboto"/>
              </a:rPr>
              <a:t> </a:t>
            </a:r>
            <a:r>
              <a:rPr sz="3200" spc="-5" dirty="0">
                <a:solidFill>
                  <a:prstClr val="black"/>
                </a:solidFill>
                <a:latin typeface="Roboto"/>
                <a:cs typeface="Roboto"/>
              </a:rPr>
              <a:t>print</a:t>
            </a:r>
            <a:r>
              <a:rPr sz="3200" spc="-15" dirty="0">
                <a:solidFill>
                  <a:prstClr val="black"/>
                </a:solidFill>
                <a:latin typeface="Roboto"/>
                <a:cs typeface="Roboto"/>
              </a:rPr>
              <a:t> </a:t>
            </a:r>
            <a:r>
              <a:rPr sz="3200" spc="-20" dirty="0">
                <a:solidFill>
                  <a:prstClr val="black"/>
                </a:solidFill>
                <a:latin typeface="Roboto"/>
                <a:cs typeface="Roboto"/>
              </a:rPr>
              <a:t>"The</a:t>
            </a:r>
            <a:r>
              <a:rPr sz="3200" spc="-5" dirty="0">
                <a:solidFill>
                  <a:prstClr val="black"/>
                </a:solidFill>
                <a:latin typeface="Roboto"/>
                <a:cs typeface="Roboto"/>
              </a:rPr>
              <a:t> square</a:t>
            </a:r>
            <a:r>
              <a:rPr sz="3200" spc="-10" dirty="0">
                <a:solidFill>
                  <a:prstClr val="black"/>
                </a:solidFill>
                <a:latin typeface="Roboto"/>
                <a:cs typeface="Roboto"/>
              </a:rPr>
              <a:t> of",</a:t>
            </a:r>
            <a:r>
              <a:rPr sz="3200" spc="-15" dirty="0">
                <a:solidFill>
                  <a:prstClr val="black"/>
                </a:solidFill>
                <a:latin typeface="Roboto"/>
                <a:cs typeface="Roboto"/>
              </a:rPr>
              <a:t> </a:t>
            </a:r>
            <a:r>
              <a:rPr sz="3200" dirty="0">
                <a:solidFill>
                  <a:prstClr val="black"/>
                </a:solidFill>
                <a:latin typeface="Roboto"/>
                <a:cs typeface="Roboto"/>
              </a:rPr>
              <a:t>i,</a:t>
            </a:r>
          </a:p>
          <a:p>
            <a:pPr marL="19050">
              <a:spcBef>
                <a:spcPts val="155"/>
              </a:spcBef>
            </a:pPr>
            <a:r>
              <a:rPr sz="3200" spc="-25" dirty="0">
                <a:solidFill>
                  <a:prstClr val="black"/>
                </a:solidFill>
                <a:latin typeface="Roboto"/>
                <a:cs typeface="Roboto"/>
              </a:rPr>
              <a:t>"is",</a:t>
            </a:r>
            <a:r>
              <a:rPr sz="3200" spc="-35" dirty="0">
                <a:solidFill>
                  <a:prstClr val="black"/>
                </a:solidFill>
                <a:latin typeface="Roboto"/>
                <a:cs typeface="Roboto"/>
              </a:rPr>
              <a:t> </a:t>
            </a:r>
            <a:r>
              <a:rPr sz="3200" spc="-10" dirty="0">
                <a:solidFill>
                  <a:prstClr val="black"/>
                </a:solidFill>
                <a:latin typeface="Roboto"/>
                <a:cs typeface="Roboto"/>
              </a:rPr>
              <a:t>i*i;}'</a:t>
            </a:r>
            <a:endParaRPr sz="3200" dirty="0">
              <a:solidFill>
                <a:prstClr val="black"/>
              </a:solidFill>
              <a:latin typeface="Roboto"/>
              <a:cs typeface="Roboto"/>
            </a:endParaRPr>
          </a:p>
        </p:txBody>
      </p:sp>
      <p:pic>
        <p:nvPicPr>
          <p:cNvPr id="5" name="object 28">
            <a:extLst>
              <a:ext uri="{FF2B5EF4-FFF2-40B4-BE49-F238E27FC236}">
                <a16:creationId xmlns:a16="http://schemas.microsoft.com/office/drawing/2014/main" id="{5F463412-1459-4038-0312-D63A642DAD2C}"/>
              </a:ext>
            </a:extLst>
          </p:cNvPr>
          <p:cNvPicPr/>
          <p:nvPr/>
        </p:nvPicPr>
        <p:blipFill>
          <a:blip r:embed="rId2" cstate="print"/>
          <a:stretch>
            <a:fillRect/>
          </a:stretch>
        </p:blipFill>
        <p:spPr>
          <a:xfrm>
            <a:off x="1143000" y="4031200"/>
            <a:ext cx="10210800" cy="2826799"/>
          </a:xfrm>
          <a:prstGeom prst="rect">
            <a:avLst/>
          </a:prstGeom>
        </p:spPr>
      </p:pic>
    </p:spTree>
    <p:extLst>
      <p:ext uri="{BB962C8B-B14F-4D97-AF65-F5344CB8AC3E}">
        <p14:creationId xmlns:p14="http://schemas.microsoft.com/office/powerpoint/2010/main" val="3527592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1213153"/>
          </a:xfrm>
          <a:prstGeom prst="rect">
            <a:avLst/>
          </a:prstGeom>
          <a:noFill/>
        </p:spPr>
        <p:txBody>
          <a:bodyPr wrap="square">
            <a:spAutoFit/>
          </a:bodyPr>
          <a:lstStyle/>
          <a:p>
            <a:pPr marL="12700" algn="just">
              <a:lnSpc>
                <a:spcPct val="100000"/>
              </a:lnSpc>
              <a:spcBef>
                <a:spcPts val="860"/>
              </a:spcBef>
            </a:pPr>
            <a:r>
              <a:rPr lang="en-US" sz="3200" b="1" dirty="0">
                <a:solidFill>
                  <a:srgbClr val="C45811"/>
                </a:solidFill>
                <a:latin typeface="Roboto"/>
                <a:cs typeface="Roboto"/>
              </a:rPr>
              <a:t>  break</a:t>
            </a:r>
            <a:endParaRPr lang="en-US" sz="3200" dirty="0">
              <a:latin typeface="Roboto"/>
              <a:cs typeface="Roboto"/>
            </a:endParaRPr>
          </a:p>
          <a:p>
            <a:pPr marL="12700">
              <a:lnSpc>
                <a:spcPct val="100000"/>
              </a:lnSpc>
              <a:spcBef>
                <a:spcPts val="100"/>
              </a:spcBef>
            </a:pPr>
            <a:endParaRPr lang="en-US" sz="4000" dirty="0">
              <a:latin typeface="Roboto"/>
              <a:cs typeface="Roboto"/>
            </a:endParaRPr>
          </a:p>
        </p:txBody>
      </p:sp>
      <p:sp>
        <p:nvSpPr>
          <p:cNvPr id="3" name="object 27">
            <a:extLst>
              <a:ext uri="{FF2B5EF4-FFF2-40B4-BE49-F238E27FC236}">
                <a16:creationId xmlns:a16="http://schemas.microsoft.com/office/drawing/2014/main" id="{56614244-96D2-BB9D-3E14-8FC690F6062A}"/>
              </a:ext>
            </a:extLst>
          </p:cNvPr>
          <p:cNvSpPr txBox="1"/>
          <p:nvPr/>
        </p:nvSpPr>
        <p:spPr>
          <a:xfrm>
            <a:off x="990600" y="1673999"/>
            <a:ext cx="10210800" cy="895117"/>
          </a:xfrm>
          <a:prstGeom prst="rect">
            <a:avLst/>
          </a:prstGeom>
          <a:solidFill>
            <a:srgbClr val="F7C9AC"/>
          </a:solidFill>
        </p:spPr>
        <p:txBody>
          <a:bodyPr vert="horz" wrap="square" lIns="0" tIns="7620" rIns="0" bIns="0" rtlCol="0">
            <a:spAutoFit/>
          </a:bodyPr>
          <a:lstStyle/>
          <a:p>
            <a:pPr marL="19050">
              <a:spcBef>
                <a:spcPts val="60"/>
              </a:spcBef>
            </a:pPr>
            <a:r>
              <a:rPr sz="2800" dirty="0">
                <a:solidFill>
                  <a:prstClr val="black"/>
                </a:solidFill>
                <a:latin typeface="Roboto"/>
                <a:cs typeface="Roboto"/>
              </a:rPr>
              <a:t>awk</a:t>
            </a:r>
            <a:r>
              <a:rPr sz="2800" spc="400" dirty="0">
                <a:solidFill>
                  <a:prstClr val="black"/>
                </a:solidFill>
                <a:latin typeface="Roboto"/>
                <a:cs typeface="Roboto"/>
              </a:rPr>
              <a:t> </a:t>
            </a:r>
            <a:r>
              <a:rPr sz="2800" spc="-5" dirty="0">
                <a:solidFill>
                  <a:prstClr val="black"/>
                </a:solidFill>
                <a:latin typeface="Roboto"/>
                <a:cs typeface="Roboto"/>
              </a:rPr>
              <a:t>'BEGIN{x=1;</a:t>
            </a:r>
            <a:r>
              <a:rPr sz="2800" spc="409" dirty="0">
                <a:solidFill>
                  <a:prstClr val="black"/>
                </a:solidFill>
                <a:latin typeface="Roboto"/>
                <a:cs typeface="Roboto"/>
              </a:rPr>
              <a:t> </a:t>
            </a:r>
            <a:r>
              <a:rPr sz="2800" spc="-5" dirty="0">
                <a:solidFill>
                  <a:prstClr val="black"/>
                </a:solidFill>
                <a:latin typeface="Roboto"/>
                <a:cs typeface="Roboto"/>
              </a:rPr>
              <a:t>while(1)</a:t>
            </a:r>
            <a:r>
              <a:rPr sz="2800" spc="405" dirty="0">
                <a:solidFill>
                  <a:prstClr val="black"/>
                </a:solidFill>
                <a:latin typeface="Roboto"/>
                <a:cs typeface="Roboto"/>
              </a:rPr>
              <a:t> </a:t>
            </a:r>
            <a:r>
              <a:rPr sz="2800" dirty="0">
                <a:solidFill>
                  <a:prstClr val="black"/>
                </a:solidFill>
                <a:latin typeface="Roboto"/>
                <a:cs typeface="Roboto"/>
              </a:rPr>
              <a:t>{print</a:t>
            </a:r>
            <a:r>
              <a:rPr sz="2800" spc="409" dirty="0">
                <a:solidFill>
                  <a:prstClr val="black"/>
                </a:solidFill>
                <a:latin typeface="Roboto"/>
                <a:cs typeface="Roboto"/>
              </a:rPr>
              <a:t> </a:t>
            </a:r>
            <a:r>
              <a:rPr sz="2800" spc="-10" dirty="0">
                <a:solidFill>
                  <a:prstClr val="black"/>
                </a:solidFill>
                <a:latin typeface="Roboto"/>
                <a:cs typeface="Roboto"/>
              </a:rPr>
              <a:t>"Example";</a:t>
            </a:r>
            <a:r>
              <a:rPr sz="2800" spc="405" dirty="0">
                <a:solidFill>
                  <a:prstClr val="black"/>
                </a:solidFill>
                <a:latin typeface="Roboto"/>
                <a:cs typeface="Roboto"/>
              </a:rPr>
              <a:t> </a:t>
            </a:r>
            <a:r>
              <a:rPr sz="2800" spc="10" dirty="0">
                <a:solidFill>
                  <a:prstClr val="black"/>
                </a:solidFill>
                <a:latin typeface="Roboto"/>
                <a:cs typeface="Roboto"/>
              </a:rPr>
              <a:t>if </a:t>
            </a:r>
            <a:r>
              <a:rPr sz="2800" spc="60" dirty="0">
                <a:solidFill>
                  <a:prstClr val="black"/>
                </a:solidFill>
                <a:latin typeface="Roboto"/>
                <a:cs typeface="Roboto"/>
              </a:rPr>
              <a:t> </a:t>
            </a:r>
            <a:r>
              <a:rPr sz="2800" dirty="0">
                <a:solidFill>
                  <a:prstClr val="black"/>
                </a:solidFill>
                <a:latin typeface="Roboto"/>
                <a:cs typeface="Roboto"/>
              </a:rPr>
              <a:t>(</a:t>
            </a:r>
            <a:r>
              <a:rPr sz="2800" spc="405" dirty="0">
                <a:solidFill>
                  <a:prstClr val="black"/>
                </a:solidFill>
                <a:latin typeface="Roboto"/>
                <a:cs typeface="Roboto"/>
              </a:rPr>
              <a:t> </a:t>
            </a:r>
            <a:r>
              <a:rPr sz="2800" dirty="0">
                <a:solidFill>
                  <a:prstClr val="black"/>
                </a:solidFill>
                <a:latin typeface="Roboto"/>
                <a:cs typeface="Roboto"/>
              </a:rPr>
              <a:t>x==5</a:t>
            </a:r>
            <a:r>
              <a:rPr sz="2800" spc="415" dirty="0">
                <a:solidFill>
                  <a:prstClr val="black"/>
                </a:solidFill>
                <a:latin typeface="Roboto"/>
                <a:cs typeface="Roboto"/>
              </a:rPr>
              <a:t> </a:t>
            </a:r>
            <a:r>
              <a:rPr sz="2800" dirty="0">
                <a:solidFill>
                  <a:prstClr val="black"/>
                </a:solidFill>
                <a:latin typeface="Roboto"/>
                <a:cs typeface="Roboto"/>
              </a:rPr>
              <a:t>)</a:t>
            </a:r>
          </a:p>
          <a:p>
            <a:pPr marL="19050">
              <a:spcBef>
                <a:spcPts val="160"/>
              </a:spcBef>
            </a:pPr>
            <a:r>
              <a:rPr sz="2800" spc="-5" dirty="0">
                <a:solidFill>
                  <a:prstClr val="black"/>
                </a:solidFill>
                <a:latin typeface="Roboto"/>
                <a:cs typeface="Roboto"/>
              </a:rPr>
              <a:t>break;</a:t>
            </a:r>
            <a:r>
              <a:rPr sz="2800" spc="-30" dirty="0">
                <a:solidFill>
                  <a:prstClr val="black"/>
                </a:solidFill>
                <a:latin typeface="Roboto"/>
                <a:cs typeface="Roboto"/>
              </a:rPr>
              <a:t> </a:t>
            </a:r>
            <a:r>
              <a:rPr sz="2800" dirty="0">
                <a:solidFill>
                  <a:prstClr val="black"/>
                </a:solidFill>
                <a:latin typeface="Roboto"/>
                <a:cs typeface="Roboto"/>
              </a:rPr>
              <a:t>x++;</a:t>
            </a:r>
            <a:r>
              <a:rPr sz="2800" spc="-30" dirty="0">
                <a:solidFill>
                  <a:prstClr val="black"/>
                </a:solidFill>
                <a:latin typeface="Roboto"/>
                <a:cs typeface="Roboto"/>
              </a:rPr>
              <a:t> </a:t>
            </a:r>
            <a:r>
              <a:rPr sz="2800" spc="-25" dirty="0">
                <a:solidFill>
                  <a:prstClr val="black"/>
                </a:solidFill>
                <a:latin typeface="Roboto"/>
                <a:cs typeface="Roboto"/>
              </a:rPr>
              <a:t>}}'</a:t>
            </a:r>
            <a:endParaRPr sz="2800" dirty="0">
              <a:solidFill>
                <a:prstClr val="black"/>
              </a:solidFill>
              <a:latin typeface="Roboto"/>
              <a:cs typeface="Roboto"/>
            </a:endParaRPr>
          </a:p>
        </p:txBody>
      </p:sp>
      <p:pic>
        <p:nvPicPr>
          <p:cNvPr id="4" name="object 28">
            <a:extLst>
              <a:ext uri="{FF2B5EF4-FFF2-40B4-BE49-F238E27FC236}">
                <a16:creationId xmlns:a16="http://schemas.microsoft.com/office/drawing/2014/main" id="{18717A17-6BAC-B2AF-6307-DB5F761E5630}"/>
              </a:ext>
            </a:extLst>
          </p:cNvPr>
          <p:cNvPicPr/>
          <p:nvPr/>
        </p:nvPicPr>
        <p:blipFill>
          <a:blip r:embed="rId2" cstate="print"/>
          <a:stretch>
            <a:fillRect/>
          </a:stretch>
        </p:blipFill>
        <p:spPr>
          <a:xfrm>
            <a:off x="990600" y="2805513"/>
            <a:ext cx="9256295" cy="3153048"/>
          </a:xfrm>
          <a:prstGeom prst="rect">
            <a:avLst/>
          </a:prstGeom>
        </p:spPr>
      </p:pic>
    </p:spTree>
    <p:extLst>
      <p:ext uri="{BB962C8B-B14F-4D97-AF65-F5344CB8AC3E}">
        <p14:creationId xmlns:p14="http://schemas.microsoft.com/office/powerpoint/2010/main" val="3117937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4316566"/>
          </a:xfrm>
          <a:prstGeom prst="rect">
            <a:avLst/>
          </a:prstGeom>
          <a:noFill/>
        </p:spPr>
        <p:txBody>
          <a:bodyPr wrap="square">
            <a:spAutoFit/>
          </a:bodyPr>
          <a:lstStyle/>
          <a:p>
            <a:pPr marL="12700" algn="just">
              <a:lnSpc>
                <a:spcPct val="100000"/>
              </a:lnSpc>
              <a:spcBef>
                <a:spcPts val="860"/>
              </a:spcBef>
            </a:pPr>
            <a:r>
              <a:rPr lang="en-US" sz="3200" b="1" dirty="0">
                <a:solidFill>
                  <a:srgbClr val="C45811"/>
                </a:solidFill>
                <a:latin typeface="Roboto"/>
                <a:cs typeface="Roboto"/>
              </a:rPr>
              <a:t>  AWK Variables</a:t>
            </a:r>
            <a:endParaRPr lang="en-US" sz="3200" dirty="0">
              <a:latin typeface="Roboto"/>
              <a:cs typeface="Roboto"/>
            </a:endParaRPr>
          </a:p>
          <a:p>
            <a:pPr marL="12700">
              <a:lnSpc>
                <a:spcPct val="100000"/>
              </a:lnSpc>
              <a:spcBef>
                <a:spcPts val="100"/>
              </a:spcBef>
            </a:pPr>
            <a:r>
              <a:rPr lang="en-US" sz="4000" dirty="0">
                <a:latin typeface="Roboto"/>
                <a:cs typeface="Roboto"/>
              </a:rPr>
              <a:t>The awk command has built-in field variables, which break the input file into separate parts called fields.</a:t>
            </a:r>
          </a:p>
          <a:p>
            <a:pPr marL="12700">
              <a:lnSpc>
                <a:spcPct val="100000"/>
              </a:lnSpc>
              <a:spcBef>
                <a:spcPts val="100"/>
              </a:spcBef>
            </a:pPr>
            <a:r>
              <a:rPr lang="en-US" sz="4000" dirty="0">
                <a:latin typeface="Roboto"/>
                <a:cs typeface="Roboto"/>
              </a:rPr>
              <a:t>The awk </a:t>
            </a:r>
            <a:r>
              <a:rPr lang="en-US" sz="4000" dirty="0" err="1">
                <a:latin typeface="Roboto"/>
                <a:cs typeface="Roboto"/>
              </a:rPr>
              <a:t>assignd</a:t>
            </a:r>
            <a:r>
              <a:rPr lang="en-US" sz="4000" dirty="0">
                <a:latin typeface="Roboto"/>
                <a:cs typeface="Roboto"/>
              </a:rPr>
              <a:t> the following variables to each data field:</a:t>
            </a:r>
          </a:p>
          <a:p>
            <a:pPr marL="12700">
              <a:lnSpc>
                <a:spcPct val="100000"/>
              </a:lnSpc>
              <a:spcBef>
                <a:spcPts val="100"/>
              </a:spcBef>
            </a:pPr>
            <a:endParaRPr lang="en-US" sz="4000" dirty="0">
              <a:latin typeface="Roboto"/>
              <a:cs typeface="Roboto"/>
            </a:endParaRPr>
          </a:p>
        </p:txBody>
      </p:sp>
      <p:sp>
        <p:nvSpPr>
          <p:cNvPr id="2" name="object 18">
            <a:extLst>
              <a:ext uri="{FF2B5EF4-FFF2-40B4-BE49-F238E27FC236}">
                <a16:creationId xmlns:a16="http://schemas.microsoft.com/office/drawing/2014/main" id="{F538C6B6-935D-F9D2-E45B-AADAFB6D3FB1}"/>
              </a:ext>
            </a:extLst>
          </p:cNvPr>
          <p:cNvSpPr txBox="1"/>
          <p:nvPr/>
        </p:nvSpPr>
        <p:spPr>
          <a:xfrm>
            <a:off x="3124200" y="4114800"/>
            <a:ext cx="6934200" cy="2387833"/>
          </a:xfrm>
          <a:prstGeom prst="rect">
            <a:avLst/>
          </a:prstGeom>
        </p:spPr>
        <p:txBody>
          <a:bodyPr vert="horz" wrap="square" lIns="0" tIns="109220" rIns="0" bIns="0" rtlCol="0">
            <a:spAutoFit/>
          </a:bodyPr>
          <a:lstStyle/>
          <a:p>
            <a:pPr marL="12700">
              <a:spcBef>
                <a:spcPts val="860"/>
              </a:spcBef>
            </a:pPr>
            <a:r>
              <a:rPr lang="en-US" sz="3200" b="1" dirty="0">
                <a:solidFill>
                  <a:prstClr val="black"/>
                </a:solidFill>
                <a:latin typeface="Roboto"/>
                <a:cs typeface="Roboto"/>
              </a:rPr>
              <a:t>$0</a:t>
            </a:r>
            <a:r>
              <a:rPr sz="3200" b="1" dirty="0">
                <a:solidFill>
                  <a:prstClr val="black"/>
                </a:solidFill>
                <a:latin typeface="Roboto"/>
                <a:cs typeface="Roboto"/>
              </a:rPr>
              <a:t>.</a:t>
            </a:r>
            <a:r>
              <a:rPr sz="3200" b="1" spc="-15" dirty="0">
                <a:solidFill>
                  <a:prstClr val="black"/>
                </a:solidFill>
                <a:latin typeface="Roboto"/>
                <a:cs typeface="Roboto"/>
              </a:rPr>
              <a:t> </a:t>
            </a:r>
            <a:r>
              <a:rPr sz="3200" b="1" dirty="0">
                <a:solidFill>
                  <a:prstClr val="black"/>
                </a:solidFill>
                <a:latin typeface="Roboto"/>
                <a:cs typeface="Roboto"/>
              </a:rPr>
              <a:t>Used</a:t>
            </a:r>
            <a:r>
              <a:rPr sz="3200" b="1" spc="-10" dirty="0">
                <a:solidFill>
                  <a:prstClr val="black"/>
                </a:solidFill>
                <a:latin typeface="Roboto"/>
                <a:cs typeface="Roboto"/>
              </a:rPr>
              <a:t> </a:t>
            </a:r>
            <a:r>
              <a:rPr sz="3200" b="1" spc="5" dirty="0">
                <a:solidFill>
                  <a:prstClr val="black"/>
                </a:solidFill>
                <a:latin typeface="Roboto"/>
                <a:cs typeface="Roboto"/>
              </a:rPr>
              <a:t>to</a:t>
            </a:r>
            <a:r>
              <a:rPr sz="3200" b="1" spc="-10" dirty="0">
                <a:solidFill>
                  <a:prstClr val="black"/>
                </a:solidFill>
                <a:latin typeface="Roboto"/>
                <a:cs typeface="Roboto"/>
              </a:rPr>
              <a:t> </a:t>
            </a:r>
            <a:r>
              <a:rPr sz="3200" b="1" spc="5" dirty="0">
                <a:solidFill>
                  <a:prstClr val="black"/>
                </a:solidFill>
                <a:latin typeface="Roboto"/>
                <a:cs typeface="Roboto"/>
              </a:rPr>
              <a:t>specify</a:t>
            </a:r>
            <a:r>
              <a:rPr sz="3200" b="1" spc="-20" dirty="0">
                <a:solidFill>
                  <a:prstClr val="black"/>
                </a:solidFill>
                <a:latin typeface="Roboto"/>
                <a:cs typeface="Roboto"/>
              </a:rPr>
              <a:t> </a:t>
            </a:r>
            <a:r>
              <a:rPr sz="3200" b="1" spc="5" dirty="0">
                <a:solidFill>
                  <a:prstClr val="black"/>
                </a:solidFill>
                <a:latin typeface="Roboto"/>
                <a:cs typeface="Roboto"/>
              </a:rPr>
              <a:t>the</a:t>
            </a:r>
            <a:r>
              <a:rPr sz="3200" b="1" spc="-10" dirty="0">
                <a:solidFill>
                  <a:prstClr val="black"/>
                </a:solidFill>
                <a:latin typeface="Roboto"/>
                <a:cs typeface="Roboto"/>
              </a:rPr>
              <a:t> </a:t>
            </a:r>
            <a:r>
              <a:rPr sz="3200" b="1" dirty="0">
                <a:solidFill>
                  <a:prstClr val="black"/>
                </a:solidFill>
                <a:latin typeface="Roboto"/>
                <a:cs typeface="Roboto"/>
              </a:rPr>
              <a:t>whole</a:t>
            </a:r>
            <a:r>
              <a:rPr sz="3200" b="1" spc="-10" dirty="0">
                <a:solidFill>
                  <a:prstClr val="black"/>
                </a:solidFill>
                <a:latin typeface="Roboto"/>
                <a:cs typeface="Roboto"/>
              </a:rPr>
              <a:t> </a:t>
            </a:r>
            <a:r>
              <a:rPr sz="3200" b="1" dirty="0">
                <a:solidFill>
                  <a:prstClr val="black"/>
                </a:solidFill>
                <a:latin typeface="Roboto"/>
                <a:cs typeface="Roboto"/>
              </a:rPr>
              <a:t>line.</a:t>
            </a:r>
          </a:p>
          <a:p>
            <a:pPr marL="12700">
              <a:spcBef>
                <a:spcPts val="760"/>
              </a:spcBef>
            </a:pPr>
            <a:r>
              <a:rPr lang="en-US" sz="3200" b="1" dirty="0">
                <a:solidFill>
                  <a:prstClr val="black"/>
                </a:solidFill>
                <a:latin typeface="Roboto"/>
                <a:cs typeface="Roboto"/>
              </a:rPr>
              <a:t>$1</a:t>
            </a:r>
            <a:r>
              <a:rPr sz="3200" b="1" dirty="0">
                <a:solidFill>
                  <a:prstClr val="black"/>
                </a:solidFill>
                <a:latin typeface="Roboto"/>
                <a:cs typeface="Roboto"/>
              </a:rPr>
              <a:t>.</a:t>
            </a:r>
            <a:r>
              <a:rPr sz="3200" b="1" spc="-10" dirty="0">
                <a:solidFill>
                  <a:prstClr val="black"/>
                </a:solidFill>
                <a:latin typeface="Roboto"/>
                <a:cs typeface="Roboto"/>
              </a:rPr>
              <a:t> </a:t>
            </a:r>
            <a:r>
              <a:rPr sz="3200" b="1" dirty="0">
                <a:solidFill>
                  <a:prstClr val="black"/>
                </a:solidFill>
                <a:latin typeface="Roboto"/>
                <a:cs typeface="Roboto"/>
              </a:rPr>
              <a:t>Specifies</a:t>
            </a:r>
            <a:r>
              <a:rPr sz="3200" b="1" spc="-10" dirty="0">
                <a:solidFill>
                  <a:prstClr val="black"/>
                </a:solidFill>
                <a:latin typeface="Roboto"/>
                <a:cs typeface="Roboto"/>
              </a:rPr>
              <a:t> </a:t>
            </a:r>
            <a:r>
              <a:rPr sz="3200" b="1" spc="5" dirty="0">
                <a:solidFill>
                  <a:prstClr val="black"/>
                </a:solidFill>
                <a:latin typeface="Roboto"/>
                <a:cs typeface="Roboto"/>
              </a:rPr>
              <a:t>the</a:t>
            </a:r>
            <a:r>
              <a:rPr sz="3200" b="1" spc="-10" dirty="0">
                <a:solidFill>
                  <a:prstClr val="black"/>
                </a:solidFill>
                <a:latin typeface="Roboto"/>
                <a:cs typeface="Roboto"/>
              </a:rPr>
              <a:t> </a:t>
            </a:r>
            <a:r>
              <a:rPr sz="3200" b="1" dirty="0">
                <a:solidFill>
                  <a:prstClr val="black"/>
                </a:solidFill>
                <a:latin typeface="Roboto"/>
                <a:cs typeface="Roboto"/>
              </a:rPr>
              <a:t>first</a:t>
            </a:r>
            <a:r>
              <a:rPr sz="3200" b="1" spc="-10" dirty="0">
                <a:solidFill>
                  <a:prstClr val="black"/>
                </a:solidFill>
                <a:latin typeface="Roboto"/>
                <a:cs typeface="Roboto"/>
              </a:rPr>
              <a:t> </a:t>
            </a:r>
            <a:r>
              <a:rPr sz="3200" b="1" dirty="0">
                <a:solidFill>
                  <a:prstClr val="black"/>
                </a:solidFill>
                <a:latin typeface="Roboto"/>
                <a:cs typeface="Roboto"/>
              </a:rPr>
              <a:t>field.</a:t>
            </a:r>
          </a:p>
          <a:p>
            <a:pPr marL="12700">
              <a:spcBef>
                <a:spcPts val="765"/>
              </a:spcBef>
            </a:pPr>
            <a:r>
              <a:rPr lang="en-US" sz="3200" b="1" spc="-10" dirty="0">
                <a:solidFill>
                  <a:prstClr val="black"/>
                </a:solidFill>
                <a:latin typeface="Roboto"/>
                <a:cs typeface="Roboto"/>
              </a:rPr>
              <a:t>$2. </a:t>
            </a:r>
            <a:r>
              <a:rPr sz="3200" b="1" dirty="0">
                <a:solidFill>
                  <a:prstClr val="black"/>
                </a:solidFill>
                <a:latin typeface="Roboto"/>
                <a:cs typeface="Roboto"/>
              </a:rPr>
              <a:t>Specifies</a:t>
            </a:r>
            <a:r>
              <a:rPr sz="3200" b="1" spc="-5" dirty="0">
                <a:solidFill>
                  <a:prstClr val="black"/>
                </a:solidFill>
                <a:latin typeface="Roboto"/>
                <a:cs typeface="Roboto"/>
              </a:rPr>
              <a:t> </a:t>
            </a:r>
            <a:r>
              <a:rPr sz="3200" b="1" spc="5" dirty="0">
                <a:solidFill>
                  <a:prstClr val="black"/>
                </a:solidFill>
                <a:latin typeface="Roboto"/>
                <a:cs typeface="Roboto"/>
              </a:rPr>
              <a:t>the</a:t>
            </a:r>
            <a:r>
              <a:rPr sz="3200" b="1" spc="-15" dirty="0">
                <a:solidFill>
                  <a:prstClr val="black"/>
                </a:solidFill>
                <a:latin typeface="Roboto"/>
                <a:cs typeface="Roboto"/>
              </a:rPr>
              <a:t> </a:t>
            </a:r>
            <a:r>
              <a:rPr sz="3200" b="1" dirty="0">
                <a:solidFill>
                  <a:prstClr val="black"/>
                </a:solidFill>
                <a:latin typeface="Roboto"/>
                <a:cs typeface="Roboto"/>
              </a:rPr>
              <a:t>second</a:t>
            </a:r>
            <a:r>
              <a:rPr sz="3200" b="1" spc="-5" dirty="0">
                <a:solidFill>
                  <a:prstClr val="black"/>
                </a:solidFill>
                <a:latin typeface="Roboto"/>
                <a:cs typeface="Roboto"/>
              </a:rPr>
              <a:t> </a:t>
            </a:r>
            <a:r>
              <a:rPr sz="3200" b="1" dirty="0">
                <a:solidFill>
                  <a:prstClr val="black"/>
                </a:solidFill>
                <a:latin typeface="Roboto"/>
                <a:cs typeface="Roboto"/>
              </a:rPr>
              <a:t>field.</a:t>
            </a:r>
            <a:endParaRPr lang="en-US" sz="3200" b="1" dirty="0">
              <a:solidFill>
                <a:prstClr val="black"/>
              </a:solidFill>
              <a:latin typeface="Roboto"/>
              <a:cs typeface="Roboto"/>
            </a:endParaRPr>
          </a:p>
          <a:p>
            <a:pPr marL="12700">
              <a:spcBef>
                <a:spcPts val="765"/>
              </a:spcBef>
            </a:pPr>
            <a:r>
              <a:rPr lang="en-IN" sz="3200" b="1" dirty="0">
                <a:solidFill>
                  <a:prstClr val="black"/>
                </a:solidFill>
                <a:latin typeface="Roboto"/>
                <a:cs typeface="Roboto"/>
              </a:rPr>
              <a:t>etc…</a:t>
            </a:r>
            <a:endParaRPr sz="3200" b="1" dirty="0">
              <a:solidFill>
                <a:prstClr val="black"/>
              </a:solidFill>
              <a:latin typeface="Roboto"/>
              <a:cs typeface="Roboto"/>
            </a:endParaRPr>
          </a:p>
        </p:txBody>
      </p:sp>
    </p:spTree>
    <p:extLst>
      <p:ext uri="{BB962C8B-B14F-4D97-AF65-F5344CB8AC3E}">
        <p14:creationId xmlns:p14="http://schemas.microsoft.com/office/powerpoint/2010/main" val="2561368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4316566"/>
          </a:xfrm>
          <a:prstGeom prst="rect">
            <a:avLst/>
          </a:prstGeom>
          <a:noFill/>
        </p:spPr>
        <p:txBody>
          <a:bodyPr wrap="square">
            <a:spAutoFit/>
          </a:bodyPr>
          <a:lstStyle/>
          <a:p>
            <a:pPr marL="12700" algn="just">
              <a:lnSpc>
                <a:spcPct val="100000"/>
              </a:lnSpc>
              <a:spcBef>
                <a:spcPts val="860"/>
              </a:spcBef>
            </a:pPr>
            <a:r>
              <a:rPr lang="en-US" sz="3200" b="1" dirty="0">
                <a:solidFill>
                  <a:srgbClr val="C45811"/>
                </a:solidFill>
                <a:latin typeface="Roboto"/>
                <a:cs typeface="Roboto"/>
              </a:rPr>
              <a:t>  AWK Variables</a:t>
            </a:r>
            <a:endParaRPr lang="en-US" sz="3200" dirty="0">
              <a:latin typeface="Roboto"/>
              <a:cs typeface="Roboto"/>
            </a:endParaRPr>
          </a:p>
          <a:p>
            <a:pPr marL="12700">
              <a:lnSpc>
                <a:spcPct val="100000"/>
              </a:lnSpc>
              <a:spcBef>
                <a:spcPts val="100"/>
              </a:spcBef>
            </a:pPr>
            <a:r>
              <a:rPr lang="en-US" sz="4000" dirty="0">
                <a:latin typeface="Roboto"/>
                <a:cs typeface="Roboto"/>
              </a:rPr>
              <a:t>Other available built-in awk variables are:</a:t>
            </a:r>
          </a:p>
          <a:p>
            <a:pPr marL="12700">
              <a:spcBef>
                <a:spcPts val="100"/>
              </a:spcBef>
            </a:pPr>
            <a:r>
              <a:rPr lang="en-US" sz="4000" b="1" spc="10" dirty="0">
                <a:latin typeface="Roboto"/>
                <a:cs typeface="Roboto"/>
              </a:rPr>
              <a:t>NR</a:t>
            </a:r>
            <a:r>
              <a:rPr lang="en-US" sz="4000" spc="10" dirty="0">
                <a:latin typeface="Roboto"/>
                <a:cs typeface="Roboto"/>
              </a:rPr>
              <a:t>.</a:t>
            </a:r>
            <a:r>
              <a:rPr lang="en-US" sz="4000" spc="260" dirty="0">
                <a:latin typeface="Roboto"/>
                <a:cs typeface="Roboto"/>
              </a:rPr>
              <a:t> </a:t>
            </a:r>
            <a:r>
              <a:rPr lang="en-US" sz="4000" dirty="0">
                <a:latin typeface="Roboto"/>
                <a:cs typeface="Roboto"/>
              </a:rPr>
              <a:t>Counts</a:t>
            </a:r>
            <a:r>
              <a:rPr lang="en-US" sz="4000" spc="270" dirty="0">
                <a:latin typeface="Roboto"/>
                <a:cs typeface="Roboto"/>
              </a:rPr>
              <a:t> </a:t>
            </a:r>
            <a:r>
              <a:rPr lang="en-US" sz="4000" spc="5" dirty="0">
                <a:latin typeface="Roboto"/>
                <a:cs typeface="Roboto"/>
              </a:rPr>
              <a:t>the</a:t>
            </a:r>
            <a:r>
              <a:rPr lang="en-US" sz="4000" spc="270" dirty="0">
                <a:latin typeface="Roboto"/>
                <a:cs typeface="Roboto"/>
              </a:rPr>
              <a:t> </a:t>
            </a:r>
            <a:r>
              <a:rPr lang="en-US" sz="4000" spc="-5" dirty="0">
                <a:latin typeface="Roboto"/>
                <a:cs typeface="Roboto"/>
              </a:rPr>
              <a:t>number</a:t>
            </a:r>
            <a:r>
              <a:rPr lang="en-US" sz="4000" spc="265" dirty="0">
                <a:latin typeface="Roboto"/>
                <a:cs typeface="Roboto"/>
              </a:rPr>
              <a:t> </a:t>
            </a:r>
            <a:r>
              <a:rPr lang="en-US" sz="4000" spc="5" dirty="0">
                <a:latin typeface="Roboto"/>
                <a:cs typeface="Roboto"/>
              </a:rPr>
              <a:t>of</a:t>
            </a:r>
            <a:r>
              <a:rPr lang="en-US" sz="4000" spc="270" dirty="0">
                <a:latin typeface="Roboto"/>
                <a:cs typeface="Roboto"/>
              </a:rPr>
              <a:t> </a:t>
            </a:r>
            <a:r>
              <a:rPr lang="en-US" sz="4000" dirty="0">
                <a:latin typeface="Roboto"/>
                <a:cs typeface="Roboto"/>
              </a:rPr>
              <a:t>input</a:t>
            </a:r>
            <a:r>
              <a:rPr lang="en-US" sz="4000" spc="270" dirty="0">
                <a:latin typeface="Roboto"/>
                <a:cs typeface="Roboto"/>
              </a:rPr>
              <a:t> </a:t>
            </a:r>
            <a:r>
              <a:rPr lang="en-US" sz="4000" spc="-5" dirty="0">
                <a:latin typeface="Roboto"/>
                <a:cs typeface="Roboto"/>
              </a:rPr>
              <a:t>records</a:t>
            </a:r>
            <a:r>
              <a:rPr lang="en-US" sz="4000" spc="270" dirty="0">
                <a:latin typeface="Roboto"/>
                <a:cs typeface="Roboto"/>
              </a:rPr>
              <a:t> </a:t>
            </a:r>
            <a:r>
              <a:rPr lang="en-US" sz="4000" spc="-5" dirty="0">
                <a:latin typeface="Roboto"/>
                <a:cs typeface="Roboto"/>
              </a:rPr>
              <a:t>(usually lines). The awk command perform the pattern/action statements once for each record in a file.</a:t>
            </a:r>
            <a:endParaRPr lang="en-US" sz="4000" dirty="0">
              <a:latin typeface="Roboto"/>
              <a:cs typeface="Roboto"/>
            </a:endParaRPr>
          </a:p>
          <a:p>
            <a:pPr marL="12700">
              <a:lnSpc>
                <a:spcPct val="100000"/>
              </a:lnSpc>
              <a:spcBef>
                <a:spcPts val="100"/>
              </a:spcBef>
            </a:pPr>
            <a:endParaRPr lang="en-US" sz="4000" dirty="0">
              <a:latin typeface="Roboto"/>
              <a:cs typeface="Roboto"/>
            </a:endParaRPr>
          </a:p>
        </p:txBody>
      </p:sp>
      <p:sp>
        <p:nvSpPr>
          <p:cNvPr id="3" name="object 4">
            <a:extLst>
              <a:ext uri="{FF2B5EF4-FFF2-40B4-BE49-F238E27FC236}">
                <a16:creationId xmlns:a16="http://schemas.microsoft.com/office/drawing/2014/main" id="{14ED5831-3DAA-0FAA-D3D5-FA3C40410F0C}"/>
              </a:ext>
            </a:extLst>
          </p:cNvPr>
          <p:cNvSpPr txBox="1"/>
          <p:nvPr/>
        </p:nvSpPr>
        <p:spPr>
          <a:xfrm>
            <a:off x="577373" y="4572000"/>
            <a:ext cx="9785827" cy="500137"/>
          </a:xfrm>
          <a:prstGeom prst="rect">
            <a:avLst/>
          </a:prstGeom>
          <a:solidFill>
            <a:srgbClr val="F7C9AC"/>
          </a:solidFill>
        </p:spPr>
        <p:txBody>
          <a:bodyPr vert="horz" wrap="square" lIns="0" tIns="7620" rIns="0" bIns="0" rtlCol="0">
            <a:spAutoFit/>
          </a:bodyPr>
          <a:lstStyle/>
          <a:p>
            <a:pPr marL="19050">
              <a:spcBef>
                <a:spcPts val="60"/>
              </a:spcBef>
            </a:pPr>
            <a:r>
              <a:rPr sz="3200" dirty="0">
                <a:solidFill>
                  <a:prstClr val="black"/>
                </a:solidFill>
                <a:latin typeface="Roboto"/>
                <a:cs typeface="Roboto"/>
              </a:rPr>
              <a:t>awk</a:t>
            </a:r>
            <a:r>
              <a:rPr sz="3200" spc="-20" dirty="0">
                <a:solidFill>
                  <a:prstClr val="black"/>
                </a:solidFill>
                <a:latin typeface="Roboto"/>
                <a:cs typeface="Roboto"/>
              </a:rPr>
              <a:t> </a:t>
            </a:r>
            <a:r>
              <a:rPr sz="3200" spc="-10" dirty="0">
                <a:solidFill>
                  <a:prstClr val="black"/>
                </a:solidFill>
                <a:latin typeface="Roboto"/>
                <a:cs typeface="Roboto"/>
              </a:rPr>
              <a:t>'{print</a:t>
            </a:r>
            <a:r>
              <a:rPr sz="3200" spc="-15" dirty="0">
                <a:solidFill>
                  <a:prstClr val="black"/>
                </a:solidFill>
                <a:latin typeface="Roboto"/>
                <a:cs typeface="Roboto"/>
              </a:rPr>
              <a:t> </a:t>
            </a:r>
            <a:r>
              <a:rPr sz="3200" spc="-5" dirty="0">
                <a:solidFill>
                  <a:prstClr val="black"/>
                </a:solidFill>
                <a:latin typeface="Roboto"/>
                <a:cs typeface="Roboto"/>
              </a:rPr>
              <a:t>NR,$0}'</a:t>
            </a:r>
            <a:r>
              <a:rPr sz="3200" spc="-20" dirty="0">
                <a:solidFill>
                  <a:prstClr val="black"/>
                </a:solidFill>
                <a:latin typeface="Roboto"/>
                <a:cs typeface="Roboto"/>
              </a:rPr>
              <a:t> </a:t>
            </a:r>
            <a:r>
              <a:rPr sz="3200" dirty="0">
                <a:solidFill>
                  <a:prstClr val="black"/>
                </a:solidFill>
                <a:latin typeface="Roboto"/>
                <a:cs typeface="Roboto"/>
              </a:rPr>
              <a:t>employees.txt</a:t>
            </a:r>
          </a:p>
        </p:txBody>
      </p:sp>
    </p:spTree>
    <p:extLst>
      <p:ext uri="{BB962C8B-B14F-4D97-AF65-F5344CB8AC3E}">
        <p14:creationId xmlns:p14="http://schemas.microsoft.com/office/powerpoint/2010/main" val="329511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 y="-609600"/>
            <a:ext cx="11254105" cy="2044791"/>
          </a:xfrm>
          <a:prstGeom prst="rect">
            <a:avLst/>
          </a:prstGeom>
        </p:spPr>
        <p:txBody>
          <a:bodyPr vert="horz" wrap="square" lIns="0" tIns="13335" rIns="0" bIns="0" rtlCol="0">
            <a:spAutoFit/>
          </a:bodyPr>
          <a:lstStyle/>
          <a:p>
            <a:pPr marL="12700" marR="5080" algn="just">
              <a:lnSpc>
                <a:spcPct val="100000"/>
              </a:lnSpc>
              <a:spcBef>
                <a:spcPts val="105"/>
              </a:spcBef>
            </a:pPr>
            <a:br>
              <a:rPr lang="en-US" sz="6600" spc="-20" dirty="0">
                <a:solidFill>
                  <a:schemeClr val="accent6">
                    <a:lumMod val="50000"/>
                  </a:schemeClr>
                </a:solidFill>
              </a:rPr>
            </a:br>
            <a:r>
              <a:rPr lang="en-US" sz="6600" spc="-20" dirty="0">
                <a:solidFill>
                  <a:schemeClr val="accent6">
                    <a:lumMod val="50000"/>
                  </a:schemeClr>
                </a:solidFill>
              </a:rPr>
              <a:t>Debugging shell scripts:</a:t>
            </a:r>
            <a:endParaRPr sz="6600" spc="-20" dirty="0">
              <a:solidFill>
                <a:schemeClr val="accent6">
                  <a:lumMod val="50000"/>
                </a:schemeClr>
              </a:solidFill>
            </a:endParaRPr>
          </a:p>
        </p:txBody>
      </p:sp>
      <p:sp>
        <p:nvSpPr>
          <p:cNvPr id="7" name="TextBox 6">
            <a:extLst>
              <a:ext uri="{FF2B5EF4-FFF2-40B4-BE49-F238E27FC236}">
                <a16:creationId xmlns:a16="http://schemas.microsoft.com/office/drawing/2014/main" id="{F282F64C-546B-F630-65D4-123699A49281}"/>
              </a:ext>
            </a:extLst>
          </p:cNvPr>
          <p:cNvSpPr txBox="1"/>
          <p:nvPr/>
        </p:nvSpPr>
        <p:spPr>
          <a:xfrm>
            <a:off x="545147" y="1471286"/>
            <a:ext cx="11037253" cy="5128583"/>
          </a:xfrm>
          <a:prstGeom prst="rect">
            <a:avLst/>
          </a:prstGeom>
          <a:noFill/>
        </p:spPr>
        <p:txBody>
          <a:bodyPr wrap="square">
            <a:spAutoFit/>
          </a:bodyPr>
          <a:lstStyle/>
          <a:p>
            <a:pPr marL="13603" marR="10202" algn="just">
              <a:lnSpc>
                <a:spcPct val="109600"/>
              </a:lnSpc>
              <a:spcBef>
                <a:spcPts val="653"/>
              </a:spcBef>
            </a:pPr>
            <a:r>
              <a:rPr lang="en-US" sz="4000" b="1" dirty="0">
                <a:solidFill>
                  <a:srgbClr val="1A1A1A"/>
                </a:solidFill>
                <a:latin typeface="Roboto"/>
                <a:cs typeface="Roboto"/>
              </a:rPr>
              <a:t>For </a:t>
            </a:r>
            <a:r>
              <a:rPr lang="en-US" sz="4000" b="1" spc="-10" dirty="0">
                <a:solidFill>
                  <a:srgbClr val="1A1A1A"/>
                </a:solidFill>
                <a:latin typeface="Roboto"/>
                <a:cs typeface="Roboto"/>
              </a:rPr>
              <a:t>extensive debugging, we use </a:t>
            </a:r>
            <a:r>
              <a:rPr lang="en-US" sz="4000" b="1" spc="-32" dirty="0">
                <a:solidFill>
                  <a:srgbClr val="1A1A1A"/>
                </a:solidFill>
                <a:latin typeface="Roboto"/>
                <a:cs typeface="Roboto"/>
              </a:rPr>
              <a:t>“set” </a:t>
            </a:r>
            <a:r>
              <a:rPr lang="en-US" sz="4000" b="1" dirty="0">
                <a:solidFill>
                  <a:srgbClr val="1A1A1A"/>
                </a:solidFill>
                <a:latin typeface="Roboto"/>
                <a:cs typeface="Roboto"/>
              </a:rPr>
              <a:t>which is </a:t>
            </a:r>
            <a:r>
              <a:rPr lang="en-US" sz="4000" b="1" spc="-10" dirty="0">
                <a:solidFill>
                  <a:srgbClr val="1A1A1A"/>
                </a:solidFill>
                <a:latin typeface="Roboto"/>
                <a:cs typeface="Roboto"/>
              </a:rPr>
              <a:t>Bash’s  </a:t>
            </a:r>
            <a:r>
              <a:rPr lang="en-US" sz="4000" b="1" dirty="0">
                <a:solidFill>
                  <a:srgbClr val="1A1A1A"/>
                </a:solidFill>
                <a:latin typeface="Roboto"/>
                <a:cs typeface="Roboto"/>
              </a:rPr>
              <a:t>built-in.</a:t>
            </a:r>
            <a:endParaRPr lang="en-US" sz="4000" dirty="0">
              <a:latin typeface="Roboto"/>
              <a:cs typeface="Roboto"/>
            </a:endParaRPr>
          </a:p>
          <a:p>
            <a:pPr marL="13603" algn="just">
              <a:spcBef>
                <a:spcPts val="819"/>
              </a:spcBef>
            </a:pPr>
            <a:r>
              <a:rPr lang="en-US" sz="4000" b="1" i="1" spc="59" dirty="0">
                <a:solidFill>
                  <a:srgbClr val="C55A11"/>
                </a:solidFill>
                <a:latin typeface="Roboto"/>
                <a:cs typeface="Roboto"/>
              </a:rPr>
              <a:t>SET </a:t>
            </a:r>
            <a:r>
              <a:rPr lang="en-US" sz="4000" b="1" i="1" spc="-6" dirty="0">
                <a:solidFill>
                  <a:srgbClr val="C55A11"/>
                </a:solidFill>
                <a:latin typeface="Roboto"/>
                <a:cs typeface="Roboto"/>
              </a:rPr>
              <a:t>-</a:t>
            </a:r>
            <a:r>
              <a:rPr lang="en-US" sz="4000" b="1" i="1" spc="-27" dirty="0">
                <a:solidFill>
                  <a:srgbClr val="C55A11"/>
                </a:solidFill>
                <a:latin typeface="Roboto"/>
                <a:cs typeface="Roboto"/>
              </a:rPr>
              <a:t> X</a:t>
            </a:r>
            <a:endParaRPr lang="en-US" sz="4000" dirty="0">
              <a:latin typeface="Roboto"/>
              <a:cs typeface="Roboto"/>
            </a:endParaRPr>
          </a:p>
          <a:p>
            <a:pPr marL="13603" marR="5442" algn="just">
              <a:lnSpc>
                <a:spcPct val="109900"/>
              </a:lnSpc>
              <a:spcBef>
                <a:spcPts val="643"/>
              </a:spcBef>
            </a:pPr>
            <a:r>
              <a:rPr lang="en-US" sz="3200" dirty="0">
                <a:solidFill>
                  <a:srgbClr val="1A1A1A"/>
                </a:solidFill>
                <a:latin typeface="Roboto"/>
                <a:cs typeface="Roboto"/>
              </a:rPr>
              <a:t>The </a:t>
            </a:r>
            <a:r>
              <a:rPr lang="en-US" sz="3200" spc="6" dirty="0">
                <a:solidFill>
                  <a:srgbClr val="1A1A1A"/>
                </a:solidFill>
                <a:latin typeface="Roboto"/>
                <a:cs typeface="Roboto"/>
              </a:rPr>
              <a:t>most </a:t>
            </a:r>
            <a:r>
              <a:rPr lang="en-US" sz="3200" dirty="0">
                <a:solidFill>
                  <a:srgbClr val="1A1A1A"/>
                </a:solidFill>
                <a:latin typeface="Roboto"/>
                <a:cs typeface="Roboto"/>
              </a:rPr>
              <a:t>common one </a:t>
            </a:r>
            <a:r>
              <a:rPr lang="en-US" sz="3200" spc="10" dirty="0">
                <a:solidFill>
                  <a:srgbClr val="1A1A1A"/>
                </a:solidFill>
                <a:latin typeface="Roboto"/>
                <a:cs typeface="Roboto"/>
              </a:rPr>
              <a:t>is the </a:t>
            </a:r>
            <a:r>
              <a:rPr lang="en-US" sz="3200" b="1" dirty="0">
                <a:solidFill>
                  <a:srgbClr val="1A1A1A"/>
                </a:solidFill>
                <a:latin typeface="Roboto"/>
                <a:cs typeface="Roboto"/>
              </a:rPr>
              <a:t>-x </a:t>
            </a:r>
            <a:r>
              <a:rPr lang="en-US" sz="3200" dirty="0">
                <a:solidFill>
                  <a:srgbClr val="1A1A1A"/>
                </a:solidFill>
                <a:latin typeface="Roboto"/>
                <a:cs typeface="Roboto"/>
              </a:rPr>
              <a:t>option, </a:t>
            </a:r>
            <a:r>
              <a:rPr lang="en-US" sz="3200" spc="16" dirty="0">
                <a:solidFill>
                  <a:srgbClr val="1A1A1A"/>
                </a:solidFill>
                <a:latin typeface="Roboto"/>
                <a:cs typeface="Roboto"/>
              </a:rPr>
              <a:t>it </a:t>
            </a:r>
            <a:r>
              <a:rPr lang="en-US" sz="3200" spc="10" dirty="0">
                <a:solidFill>
                  <a:srgbClr val="1A1A1A"/>
                </a:solidFill>
                <a:latin typeface="Roboto"/>
                <a:cs typeface="Roboto"/>
              </a:rPr>
              <a:t>will </a:t>
            </a:r>
            <a:r>
              <a:rPr lang="en-US" sz="3200" spc="16" dirty="0">
                <a:solidFill>
                  <a:srgbClr val="1A1A1A"/>
                </a:solidFill>
                <a:latin typeface="Roboto"/>
                <a:cs typeface="Roboto"/>
              </a:rPr>
              <a:t>run the  </a:t>
            </a:r>
            <a:r>
              <a:rPr lang="en-US" sz="3200" spc="10" dirty="0">
                <a:solidFill>
                  <a:srgbClr val="1A1A1A"/>
                </a:solidFill>
                <a:latin typeface="Roboto"/>
                <a:cs typeface="Roboto"/>
              </a:rPr>
              <a:t>script </a:t>
            </a:r>
            <a:r>
              <a:rPr lang="en-US" sz="3200" spc="16" dirty="0">
                <a:solidFill>
                  <a:srgbClr val="1A1A1A"/>
                </a:solidFill>
                <a:latin typeface="Roboto"/>
                <a:cs typeface="Roboto"/>
              </a:rPr>
              <a:t>in </a:t>
            </a:r>
            <a:r>
              <a:rPr lang="en-US" sz="3200" spc="6" dirty="0">
                <a:solidFill>
                  <a:srgbClr val="1A1A1A"/>
                </a:solidFill>
                <a:latin typeface="Roboto"/>
                <a:cs typeface="Roboto"/>
              </a:rPr>
              <a:t>debug </a:t>
            </a:r>
            <a:r>
              <a:rPr lang="en-US" sz="3200" spc="-6" dirty="0">
                <a:solidFill>
                  <a:srgbClr val="1A1A1A"/>
                </a:solidFill>
                <a:latin typeface="Roboto"/>
                <a:cs typeface="Roboto"/>
              </a:rPr>
              <a:t>mode. </a:t>
            </a:r>
            <a:r>
              <a:rPr lang="en-US" sz="3200" spc="21" dirty="0">
                <a:solidFill>
                  <a:srgbClr val="1A1A1A"/>
                </a:solidFill>
                <a:latin typeface="Roboto"/>
                <a:cs typeface="Roboto"/>
              </a:rPr>
              <a:t>Set </a:t>
            </a:r>
            <a:r>
              <a:rPr lang="en-US" sz="3200" dirty="0">
                <a:solidFill>
                  <a:srgbClr val="1A1A1A"/>
                </a:solidFill>
                <a:latin typeface="Roboto"/>
                <a:cs typeface="Roboto"/>
              </a:rPr>
              <a:t>-x </a:t>
            </a:r>
            <a:r>
              <a:rPr lang="en-US" sz="3200" spc="6" dirty="0">
                <a:solidFill>
                  <a:srgbClr val="1A1A1A"/>
                </a:solidFill>
                <a:latin typeface="Roboto"/>
                <a:cs typeface="Roboto"/>
              </a:rPr>
              <a:t>shows </a:t>
            </a:r>
            <a:r>
              <a:rPr lang="en-US" sz="3200" spc="16" dirty="0">
                <a:solidFill>
                  <a:srgbClr val="1A1A1A"/>
                </a:solidFill>
                <a:latin typeface="Roboto"/>
                <a:cs typeface="Roboto"/>
              </a:rPr>
              <a:t>the </a:t>
            </a:r>
            <a:r>
              <a:rPr lang="en-US" sz="3200" spc="6" dirty="0">
                <a:solidFill>
                  <a:srgbClr val="1A1A1A"/>
                </a:solidFill>
                <a:latin typeface="Roboto"/>
                <a:cs typeface="Roboto"/>
              </a:rPr>
              <a:t>command as well as </a:t>
            </a:r>
            <a:r>
              <a:rPr lang="en-US" sz="3200" spc="16" dirty="0">
                <a:solidFill>
                  <a:srgbClr val="1A1A1A"/>
                </a:solidFill>
                <a:latin typeface="Roboto"/>
                <a:cs typeface="Roboto"/>
              </a:rPr>
              <a:t>its </a:t>
            </a:r>
            <a:r>
              <a:rPr lang="en-US" sz="3200" spc="10" dirty="0">
                <a:solidFill>
                  <a:srgbClr val="1A1A1A"/>
                </a:solidFill>
                <a:latin typeface="Roboto"/>
                <a:cs typeface="Roboto"/>
              </a:rPr>
              <a:t>output </a:t>
            </a:r>
            <a:r>
              <a:rPr lang="en-US" sz="3200" spc="6" dirty="0">
                <a:solidFill>
                  <a:srgbClr val="1A1A1A"/>
                </a:solidFill>
                <a:latin typeface="Roboto"/>
                <a:cs typeface="Roboto"/>
              </a:rPr>
              <a:t>on </a:t>
            </a:r>
            <a:r>
              <a:rPr lang="en-US" sz="3200" spc="16" dirty="0">
                <a:solidFill>
                  <a:srgbClr val="1A1A1A"/>
                </a:solidFill>
                <a:latin typeface="Roboto"/>
                <a:cs typeface="Roboto"/>
              </a:rPr>
              <a:t>the </a:t>
            </a:r>
            <a:r>
              <a:rPr lang="en-US" sz="3200" spc="6" dirty="0">
                <a:solidFill>
                  <a:srgbClr val="1A1A1A"/>
                </a:solidFill>
                <a:latin typeface="Roboto"/>
                <a:cs typeface="Roboto"/>
              </a:rPr>
              <a:t>terminal </a:t>
            </a:r>
            <a:r>
              <a:rPr lang="en-US" sz="3200" dirty="0">
                <a:solidFill>
                  <a:srgbClr val="1A1A1A"/>
                </a:solidFill>
                <a:latin typeface="Roboto"/>
                <a:cs typeface="Roboto"/>
              </a:rPr>
              <a:t>so </a:t>
            </a:r>
            <a:r>
              <a:rPr lang="en-US" sz="3200" spc="21" dirty="0">
                <a:solidFill>
                  <a:srgbClr val="1A1A1A"/>
                </a:solidFill>
                <a:latin typeface="Roboto"/>
                <a:cs typeface="Roboto"/>
              </a:rPr>
              <a:t>that you </a:t>
            </a:r>
            <a:r>
              <a:rPr lang="en-US" sz="3200" spc="6" dirty="0">
                <a:solidFill>
                  <a:srgbClr val="1A1A1A"/>
                </a:solidFill>
                <a:latin typeface="Roboto"/>
                <a:cs typeface="Roboto"/>
              </a:rPr>
              <a:t>would know </a:t>
            </a:r>
            <a:r>
              <a:rPr lang="en-US" sz="3200" spc="-6" dirty="0">
                <a:solidFill>
                  <a:srgbClr val="1A1A1A"/>
                </a:solidFill>
                <a:latin typeface="Roboto"/>
                <a:cs typeface="Roboto"/>
              </a:rPr>
              <a:t>for  </a:t>
            </a:r>
            <a:r>
              <a:rPr lang="en-US" sz="3200" spc="16" dirty="0">
                <a:solidFill>
                  <a:srgbClr val="1A1A1A"/>
                </a:solidFill>
                <a:latin typeface="Roboto"/>
                <a:cs typeface="Roboto"/>
              </a:rPr>
              <a:t>which </a:t>
            </a:r>
            <a:r>
              <a:rPr lang="en-US" sz="3200" dirty="0">
                <a:solidFill>
                  <a:srgbClr val="1A1A1A"/>
                </a:solidFill>
                <a:latin typeface="Roboto"/>
                <a:cs typeface="Roboto"/>
              </a:rPr>
              <a:t>command, </a:t>
            </a:r>
            <a:r>
              <a:rPr lang="en-US" sz="3200" spc="10" dirty="0">
                <a:solidFill>
                  <a:srgbClr val="1A1A1A"/>
                </a:solidFill>
                <a:latin typeface="Roboto"/>
                <a:cs typeface="Roboto"/>
              </a:rPr>
              <a:t>the output</a:t>
            </a:r>
            <a:r>
              <a:rPr lang="en-US" sz="3200" spc="-32" dirty="0">
                <a:solidFill>
                  <a:srgbClr val="1A1A1A"/>
                </a:solidFill>
                <a:latin typeface="Roboto"/>
                <a:cs typeface="Roboto"/>
              </a:rPr>
              <a:t> </a:t>
            </a:r>
            <a:r>
              <a:rPr lang="en-US" sz="3200" spc="6" dirty="0">
                <a:solidFill>
                  <a:srgbClr val="1A1A1A"/>
                </a:solidFill>
                <a:latin typeface="Roboto"/>
                <a:cs typeface="Roboto"/>
              </a:rPr>
              <a:t>is.</a:t>
            </a:r>
            <a:endParaRPr lang="en-US" sz="3200" dirty="0">
              <a:latin typeface="Roboto"/>
              <a:cs typeface="Roboto"/>
            </a:endParaRPr>
          </a:p>
          <a:p>
            <a:pPr marL="13603" marR="5442" algn="just">
              <a:lnSpc>
                <a:spcPct val="109900"/>
              </a:lnSpc>
              <a:spcBef>
                <a:spcPts val="643"/>
              </a:spcBef>
            </a:pPr>
            <a:endParaRPr lang="en-US" sz="4000" dirty="0"/>
          </a:p>
        </p:txBody>
      </p:sp>
    </p:spTree>
    <p:extLst>
      <p:ext uri="{BB962C8B-B14F-4D97-AF65-F5344CB8AC3E}">
        <p14:creationId xmlns:p14="http://schemas.microsoft.com/office/powerpoint/2010/main" val="332003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4316566"/>
          </a:xfrm>
          <a:prstGeom prst="rect">
            <a:avLst/>
          </a:prstGeom>
          <a:noFill/>
        </p:spPr>
        <p:txBody>
          <a:bodyPr wrap="square">
            <a:spAutoFit/>
          </a:bodyPr>
          <a:lstStyle/>
          <a:p>
            <a:pPr marL="12700" algn="just">
              <a:lnSpc>
                <a:spcPct val="100000"/>
              </a:lnSpc>
              <a:spcBef>
                <a:spcPts val="860"/>
              </a:spcBef>
            </a:pPr>
            <a:r>
              <a:rPr lang="en-US" sz="3200" b="1" dirty="0">
                <a:solidFill>
                  <a:srgbClr val="C45811"/>
                </a:solidFill>
                <a:latin typeface="Roboto"/>
                <a:cs typeface="Roboto"/>
              </a:rPr>
              <a:t>  AWK Variables</a:t>
            </a:r>
            <a:endParaRPr lang="en-US" sz="3200" dirty="0">
              <a:latin typeface="Roboto"/>
              <a:cs typeface="Roboto"/>
            </a:endParaRPr>
          </a:p>
          <a:p>
            <a:pPr marL="12700">
              <a:lnSpc>
                <a:spcPct val="100000"/>
              </a:lnSpc>
              <a:spcBef>
                <a:spcPts val="100"/>
              </a:spcBef>
            </a:pPr>
            <a:r>
              <a:rPr lang="en-US" sz="4000" dirty="0">
                <a:latin typeface="Roboto"/>
                <a:cs typeface="Roboto"/>
              </a:rPr>
              <a:t>Other available built-in awk variables are:</a:t>
            </a:r>
          </a:p>
          <a:p>
            <a:pPr marL="12700">
              <a:spcBef>
                <a:spcPts val="100"/>
              </a:spcBef>
            </a:pPr>
            <a:r>
              <a:rPr lang="en-US" sz="4000" b="1" spc="10" dirty="0">
                <a:latin typeface="Roboto"/>
                <a:cs typeface="Roboto"/>
              </a:rPr>
              <a:t>NR</a:t>
            </a:r>
            <a:r>
              <a:rPr lang="en-US" sz="4000" spc="10" dirty="0">
                <a:latin typeface="Roboto"/>
                <a:cs typeface="Roboto"/>
              </a:rPr>
              <a:t>.</a:t>
            </a:r>
            <a:r>
              <a:rPr lang="en-US" sz="4000" spc="260" dirty="0">
                <a:latin typeface="Roboto"/>
                <a:cs typeface="Roboto"/>
              </a:rPr>
              <a:t> </a:t>
            </a:r>
            <a:r>
              <a:rPr lang="en-US" sz="4000" dirty="0">
                <a:latin typeface="Roboto"/>
                <a:cs typeface="Roboto"/>
              </a:rPr>
              <a:t>Counts</a:t>
            </a:r>
            <a:r>
              <a:rPr lang="en-US" sz="4000" spc="270" dirty="0">
                <a:latin typeface="Roboto"/>
                <a:cs typeface="Roboto"/>
              </a:rPr>
              <a:t> </a:t>
            </a:r>
            <a:r>
              <a:rPr lang="en-US" sz="4000" spc="5" dirty="0">
                <a:latin typeface="Roboto"/>
                <a:cs typeface="Roboto"/>
              </a:rPr>
              <a:t>the</a:t>
            </a:r>
            <a:r>
              <a:rPr lang="en-US" sz="4000" spc="270" dirty="0">
                <a:latin typeface="Roboto"/>
                <a:cs typeface="Roboto"/>
              </a:rPr>
              <a:t> </a:t>
            </a:r>
            <a:r>
              <a:rPr lang="en-US" sz="4000" spc="-5" dirty="0">
                <a:latin typeface="Roboto"/>
                <a:cs typeface="Roboto"/>
              </a:rPr>
              <a:t>number</a:t>
            </a:r>
            <a:r>
              <a:rPr lang="en-US" sz="4000" spc="265" dirty="0">
                <a:latin typeface="Roboto"/>
                <a:cs typeface="Roboto"/>
              </a:rPr>
              <a:t> </a:t>
            </a:r>
            <a:r>
              <a:rPr lang="en-US" sz="4000" spc="5" dirty="0">
                <a:latin typeface="Roboto"/>
                <a:cs typeface="Roboto"/>
              </a:rPr>
              <a:t>of</a:t>
            </a:r>
            <a:r>
              <a:rPr lang="en-US" sz="4000" spc="270" dirty="0">
                <a:latin typeface="Roboto"/>
                <a:cs typeface="Roboto"/>
              </a:rPr>
              <a:t> </a:t>
            </a:r>
            <a:r>
              <a:rPr lang="en-US" sz="4000" dirty="0">
                <a:latin typeface="Roboto"/>
                <a:cs typeface="Roboto"/>
              </a:rPr>
              <a:t>input</a:t>
            </a:r>
            <a:r>
              <a:rPr lang="en-US" sz="4000" spc="270" dirty="0">
                <a:latin typeface="Roboto"/>
                <a:cs typeface="Roboto"/>
              </a:rPr>
              <a:t> </a:t>
            </a:r>
            <a:r>
              <a:rPr lang="en-US" sz="4000" spc="-5" dirty="0">
                <a:latin typeface="Roboto"/>
                <a:cs typeface="Roboto"/>
              </a:rPr>
              <a:t>records</a:t>
            </a:r>
            <a:r>
              <a:rPr lang="en-US" sz="4000" spc="270" dirty="0">
                <a:latin typeface="Roboto"/>
                <a:cs typeface="Roboto"/>
              </a:rPr>
              <a:t> </a:t>
            </a:r>
            <a:r>
              <a:rPr lang="en-US" sz="4000" spc="-5" dirty="0">
                <a:latin typeface="Roboto"/>
                <a:cs typeface="Roboto"/>
              </a:rPr>
              <a:t>(usually lines). The awk command perform the pattern/action statements once for each record in a file.</a:t>
            </a:r>
            <a:endParaRPr lang="en-US" sz="4000" dirty="0">
              <a:latin typeface="Roboto"/>
              <a:cs typeface="Roboto"/>
            </a:endParaRPr>
          </a:p>
          <a:p>
            <a:pPr marL="12700">
              <a:lnSpc>
                <a:spcPct val="100000"/>
              </a:lnSpc>
              <a:spcBef>
                <a:spcPts val="100"/>
              </a:spcBef>
            </a:pPr>
            <a:endParaRPr lang="en-US" sz="4000" dirty="0">
              <a:latin typeface="Roboto"/>
              <a:cs typeface="Roboto"/>
            </a:endParaRPr>
          </a:p>
        </p:txBody>
      </p:sp>
      <p:sp>
        <p:nvSpPr>
          <p:cNvPr id="3" name="object 4">
            <a:extLst>
              <a:ext uri="{FF2B5EF4-FFF2-40B4-BE49-F238E27FC236}">
                <a16:creationId xmlns:a16="http://schemas.microsoft.com/office/drawing/2014/main" id="{14ED5831-3DAA-0FAA-D3D5-FA3C40410F0C}"/>
              </a:ext>
            </a:extLst>
          </p:cNvPr>
          <p:cNvSpPr txBox="1"/>
          <p:nvPr/>
        </p:nvSpPr>
        <p:spPr>
          <a:xfrm>
            <a:off x="577373" y="4572000"/>
            <a:ext cx="9785827" cy="500137"/>
          </a:xfrm>
          <a:prstGeom prst="rect">
            <a:avLst/>
          </a:prstGeom>
          <a:solidFill>
            <a:srgbClr val="F7C9AC"/>
          </a:solidFill>
        </p:spPr>
        <p:txBody>
          <a:bodyPr vert="horz" wrap="square" lIns="0" tIns="7620" rIns="0" bIns="0" rtlCol="0">
            <a:spAutoFit/>
          </a:bodyPr>
          <a:lstStyle/>
          <a:p>
            <a:pPr marL="19050">
              <a:spcBef>
                <a:spcPts val="60"/>
              </a:spcBef>
            </a:pPr>
            <a:r>
              <a:rPr sz="3200" dirty="0">
                <a:solidFill>
                  <a:prstClr val="black"/>
                </a:solidFill>
                <a:latin typeface="Roboto"/>
                <a:cs typeface="Roboto"/>
              </a:rPr>
              <a:t>awk</a:t>
            </a:r>
            <a:r>
              <a:rPr sz="3200" spc="-20" dirty="0">
                <a:solidFill>
                  <a:prstClr val="black"/>
                </a:solidFill>
                <a:latin typeface="Roboto"/>
                <a:cs typeface="Roboto"/>
              </a:rPr>
              <a:t> </a:t>
            </a:r>
            <a:r>
              <a:rPr sz="3200" spc="-10" dirty="0">
                <a:solidFill>
                  <a:prstClr val="black"/>
                </a:solidFill>
                <a:latin typeface="Roboto"/>
                <a:cs typeface="Roboto"/>
              </a:rPr>
              <a:t>'{print</a:t>
            </a:r>
            <a:r>
              <a:rPr sz="3200" spc="-15" dirty="0">
                <a:solidFill>
                  <a:prstClr val="black"/>
                </a:solidFill>
                <a:latin typeface="Roboto"/>
                <a:cs typeface="Roboto"/>
              </a:rPr>
              <a:t> </a:t>
            </a:r>
            <a:r>
              <a:rPr sz="3200" spc="-5" dirty="0">
                <a:solidFill>
                  <a:prstClr val="black"/>
                </a:solidFill>
                <a:latin typeface="Roboto"/>
                <a:cs typeface="Roboto"/>
              </a:rPr>
              <a:t>NR,$0}'</a:t>
            </a:r>
            <a:r>
              <a:rPr sz="3200" spc="-20" dirty="0">
                <a:solidFill>
                  <a:prstClr val="black"/>
                </a:solidFill>
                <a:latin typeface="Roboto"/>
                <a:cs typeface="Roboto"/>
              </a:rPr>
              <a:t> </a:t>
            </a:r>
            <a:r>
              <a:rPr sz="3200" dirty="0">
                <a:solidFill>
                  <a:prstClr val="black"/>
                </a:solidFill>
                <a:latin typeface="Roboto"/>
                <a:cs typeface="Roboto"/>
              </a:rPr>
              <a:t>employees.txt</a:t>
            </a:r>
          </a:p>
        </p:txBody>
      </p:sp>
      <p:pic>
        <p:nvPicPr>
          <p:cNvPr id="2" name="object 8">
            <a:extLst>
              <a:ext uri="{FF2B5EF4-FFF2-40B4-BE49-F238E27FC236}">
                <a16:creationId xmlns:a16="http://schemas.microsoft.com/office/drawing/2014/main" id="{DAA850B3-349F-D4E2-DFE4-F343FEF8F8DB}"/>
              </a:ext>
            </a:extLst>
          </p:cNvPr>
          <p:cNvPicPr/>
          <p:nvPr/>
        </p:nvPicPr>
        <p:blipFill>
          <a:blip r:embed="rId2" cstate="print"/>
          <a:stretch>
            <a:fillRect/>
          </a:stretch>
        </p:blipFill>
        <p:spPr>
          <a:xfrm>
            <a:off x="974486" y="1066800"/>
            <a:ext cx="8991600" cy="5486400"/>
          </a:xfrm>
          <a:prstGeom prst="rect">
            <a:avLst/>
          </a:prstGeom>
        </p:spPr>
      </p:pic>
    </p:spTree>
    <p:extLst>
      <p:ext uri="{BB962C8B-B14F-4D97-AF65-F5344CB8AC3E}">
        <p14:creationId xmlns:p14="http://schemas.microsoft.com/office/powerpoint/2010/main" val="382523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4778231"/>
          </a:xfrm>
          <a:prstGeom prst="rect">
            <a:avLst/>
          </a:prstGeom>
          <a:noFill/>
        </p:spPr>
        <p:txBody>
          <a:bodyPr wrap="square">
            <a:spAutoFit/>
          </a:bodyPr>
          <a:lstStyle/>
          <a:p>
            <a:pPr marL="12700">
              <a:lnSpc>
                <a:spcPct val="100000"/>
              </a:lnSpc>
              <a:spcBef>
                <a:spcPts val="860"/>
              </a:spcBef>
            </a:pPr>
            <a:r>
              <a:rPr lang="en-US" sz="4000" spc="-5" dirty="0">
                <a:latin typeface="Roboto"/>
                <a:cs typeface="Roboto"/>
              </a:rPr>
              <a:t>The </a:t>
            </a:r>
            <a:r>
              <a:rPr lang="en-US" sz="4000" dirty="0">
                <a:latin typeface="Roboto"/>
                <a:cs typeface="Roboto"/>
              </a:rPr>
              <a:t>command</a:t>
            </a:r>
            <a:r>
              <a:rPr lang="en-US" sz="4000" spc="-10" dirty="0">
                <a:latin typeface="Roboto"/>
                <a:cs typeface="Roboto"/>
              </a:rPr>
              <a:t> </a:t>
            </a:r>
            <a:r>
              <a:rPr lang="en-US" sz="4000" spc="-5" dirty="0">
                <a:latin typeface="Roboto"/>
                <a:cs typeface="Roboto"/>
              </a:rPr>
              <a:t>displays </a:t>
            </a:r>
            <a:r>
              <a:rPr lang="en-US" sz="4000" spc="5" dirty="0">
                <a:latin typeface="Roboto"/>
                <a:cs typeface="Roboto"/>
              </a:rPr>
              <a:t>the</a:t>
            </a:r>
            <a:r>
              <a:rPr lang="en-US" sz="4000" spc="-5" dirty="0">
                <a:latin typeface="Roboto"/>
                <a:cs typeface="Roboto"/>
              </a:rPr>
              <a:t> </a:t>
            </a:r>
            <a:r>
              <a:rPr lang="en-US" sz="4000" dirty="0">
                <a:latin typeface="Roboto"/>
                <a:cs typeface="Roboto"/>
              </a:rPr>
              <a:t>line</a:t>
            </a:r>
            <a:r>
              <a:rPr lang="en-US" sz="4000" spc="-5" dirty="0">
                <a:latin typeface="Roboto"/>
                <a:cs typeface="Roboto"/>
              </a:rPr>
              <a:t> number</a:t>
            </a:r>
            <a:r>
              <a:rPr lang="en-US" sz="4000" dirty="0">
                <a:latin typeface="Roboto"/>
                <a:cs typeface="Roboto"/>
              </a:rPr>
              <a:t> in</a:t>
            </a:r>
            <a:r>
              <a:rPr lang="en-US" sz="4000" spc="-5" dirty="0">
                <a:latin typeface="Roboto"/>
                <a:cs typeface="Roboto"/>
              </a:rPr>
              <a:t> </a:t>
            </a:r>
            <a:r>
              <a:rPr lang="en-US" sz="4000" spc="5" dirty="0">
                <a:latin typeface="Roboto"/>
                <a:cs typeface="Roboto"/>
              </a:rPr>
              <a:t>the</a:t>
            </a:r>
            <a:r>
              <a:rPr lang="en-US" sz="4000" spc="-5" dirty="0">
                <a:latin typeface="Roboto"/>
                <a:cs typeface="Roboto"/>
              </a:rPr>
              <a:t> output.</a:t>
            </a:r>
            <a:endParaRPr lang="en-US" sz="4000" dirty="0">
              <a:latin typeface="Roboto"/>
              <a:cs typeface="Roboto"/>
            </a:endParaRPr>
          </a:p>
          <a:p>
            <a:pPr marL="469900" marR="5080" indent="-229235">
              <a:lnSpc>
                <a:spcPct val="110000"/>
              </a:lnSpc>
              <a:spcBef>
                <a:spcPts val="600"/>
              </a:spcBef>
              <a:buSzPct val="74074"/>
              <a:buFont typeface="Symbol"/>
              <a:buChar char=""/>
              <a:tabLst>
                <a:tab pos="469900" algn="l"/>
                <a:tab pos="470534" algn="l"/>
              </a:tabLst>
            </a:pPr>
            <a:r>
              <a:rPr lang="en-US" sz="4000" b="1" spc="5" dirty="0">
                <a:latin typeface="Roboto"/>
                <a:cs typeface="Roboto"/>
              </a:rPr>
              <a:t>NF</a:t>
            </a:r>
            <a:r>
              <a:rPr lang="en-US" sz="4000" spc="5" dirty="0">
                <a:latin typeface="Roboto"/>
                <a:cs typeface="Roboto"/>
              </a:rPr>
              <a:t>. </a:t>
            </a:r>
            <a:r>
              <a:rPr lang="en-US" sz="4000" spc="-5" dirty="0">
                <a:latin typeface="Roboto"/>
                <a:cs typeface="Roboto"/>
              </a:rPr>
              <a:t>Counts </a:t>
            </a:r>
            <a:r>
              <a:rPr lang="en-US" sz="4000" spc="5" dirty="0">
                <a:latin typeface="Roboto"/>
                <a:cs typeface="Roboto"/>
              </a:rPr>
              <a:t>the </a:t>
            </a:r>
            <a:r>
              <a:rPr lang="en-US" sz="4000" spc="-5" dirty="0">
                <a:latin typeface="Roboto"/>
                <a:cs typeface="Roboto"/>
              </a:rPr>
              <a:t>number </a:t>
            </a:r>
            <a:r>
              <a:rPr lang="en-US" sz="4000" spc="5" dirty="0">
                <a:latin typeface="Roboto"/>
                <a:cs typeface="Roboto"/>
              </a:rPr>
              <a:t>of </a:t>
            </a:r>
            <a:r>
              <a:rPr lang="en-US" sz="4000" dirty="0">
                <a:latin typeface="Roboto"/>
                <a:cs typeface="Roboto"/>
              </a:rPr>
              <a:t>fields in </a:t>
            </a:r>
            <a:r>
              <a:rPr lang="en-US" sz="4000" spc="5" dirty="0">
                <a:latin typeface="Roboto"/>
                <a:cs typeface="Roboto"/>
              </a:rPr>
              <a:t>the </a:t>
            </a:r>
            <a:r>
              <a:rPr lang="en-US" sz="4000" dirty="0">
                <a:latin typeface="Roboto"/>
                <a:cs typeface="Roboto"/>
              </a:rPr>
              <a:t>current input </a:t>
            </a:r>
            <a:r>
              <a:rPr lang="en-US" sz="4000" spc="-325" dirty="0">
                <a:latin typeface="Roboto"/>
                <a:cs typeface="Roboto"/>
              </a:rPr>
              <a:t> </a:t>
            </a:r>
            <a:r>
              <a:rPr lang="en-US" sz="4000" spc="-5" dirty="0">
                <a:latin typeface="Roboto"/>
                <a:cs typeface="Roboto"/>
              </a:rPr>
              <a:t>record</a:t>
            </a:r>
            <a:r>
              <a:rPr lang="en-US" sz="4000" spc="-10" dirty="0">
                <a:latin typeface="Roboto"/>
                <a:cs typeface="Roboto"/>
              </a:rPr>
              <a:t> </a:t>
            </a:r>
            <a:r>
              <a:rPr lang="en-US" sz="4000" dirty="0">
                <a:latin typeface="Roboto"/>
                <a:cs typeface="Roboto"/>
              </a:rPr>
              <a:t>and </a:t>
            </a:r>
            <a:r>
              <a:rPr lang="en-US" sz="4000" spc="-5" dirty="0">
                <a:latin typeface="Roboto"/>
                <a:cs typeface="Roboto"/>
              </a:rPr>
              <a:t>displays </a:t>
            </a:r>
            <a:r>
              <a:rPr lang="en-US" sz="4000" spc="5" dirty="0">
                <a:latin typeface="Roboto"/>
                <a:cs typeface="Roboto"/>
              </a:rPr>
              <a:t>the</a:t>
            </a:r>
            <a:r>
              <a:rPr lang="en-US" sz="4000" dirty="0">
                <a:latin typeface="Roboto"/>
                <a:cs typeface="Roboto"/>
              </a:rPr>
              <a:t> last</a:t>
            </a:r>
            <a:r>
              <a:rPr lang="en-US" sz="4000" spc="-5" dirty="0">
                <a:latin typeface="Roboto"/>
                <a:cs typeface="Roboto"/>
              </a:rPr>
              <a:t> </a:t>
            </a:r>
            <a:r>
              <a:rPr lang="en-US" sz="4000" dirty="0">
                <a:latin typeface="Roboto"/>
                <a:cs typeface="Roboto"/>
              </a:rPr>
              <a:t>field </a:t>
            </a:r>
            <a:r>
              <a:rPr lang="en-US" sz="4000" spc="5" dirty="0">
                <a:latin typeface="Roboto"/>
                <a:cs typeface="Roboto"/>
              </a:rPr>
              <a:t>of</a:t>
            </a:r>
            <a:r>
              <a:rPr lang="en-US" sz="4000" spc="-5" dirty="0">
                <a:latin typeface="Roboto"/>
                <a:cs typeface="Roboto"/>
              </a:rPr>
              <a:t> </a:t>
            </a:r>
            <a:r>
              <a:rPr lang="en-US" sz="4000" spc="5" dirty="0">
                <a:latin typeface="Roboto"/>
                <a:cs typeface="Roboto"/>
              </a:rPr>
              <a:t>the</a:t>
            </a:r>
            <a:r>
              <a:rPr lang="en-US" sz="4000" spc="-5" dirty="0">
                <a:latin typeface="Roboto"/>
                <a:cs typeface="Roboto"/>
              </a:rPr>
              <a:t> </a:t>
            </a:r>
            <a:r>
              <a:rPr lang="en-US" sz="4000" dirty="0">
                <a:latin typeface="Roboto"/>
                <a:cs typeface="Roboto"/>
              </a:rPr>
              <a:t>file.</a:t>
            </a:r>
          </a:p>
          <a:p>
            <a:pPr marL="12700">
              <a:lnSpc>
                <a:spcPct val="100000"/>
              </a:lnSpc>
              <a:spcBef>
                <a:spcPts val="765"/>
              </a:spcBef>
            </a:pPr>
            <a:r>
              <a:rPr lang="en-US" sz="4000" b="1" spc="5" dirty="0">
                <a:latin typeface="Roboto"/>
                <a:cs typeface="Roboto"/>
              </a:rPr>
              <a:t>For</a:t>
            </a:r>
            <a:r>
              <a:rPr lang="en-US" sz="4000" b="1" spc="-40" dirty="0">
                <a:latin typeface="Roboto"/>
                <a:cs typeface="Roboto"/>
              </a:rPr>
              <a:t> </a:t>
            </a:r>
            <a:r>
              <a:rPr lang="en-US" sz="4000" b="1" spc="-5" dirty="0">
                <a:latin typeface="Roboto"/>
                <a:cs typeface="Roboto"/>
              </a:rPr>
              <a:t>example:</a:t>
            </a:r>
            <a:endParaRPr lang="en-US" sz="4000" dirty="0">
              <a:latin typeface="Roboto"/>
              <a:cs typeface="Roboto"/>
            </a:endParaRPr>
          </a:p>
          <a:p>
            <a:pPr marL="12700">
              <a:lnSpc>
                <a:spcPct val="100000"/>
              </a:lnSpc>
              <a:spcBef>
                <a:spcPts val="100"/>
              </a:spcBef>
            </a:pPr>
            <a:endParaRPr lang="en-US" sz="4000" dirty="0">
              <a:latin typeface="Roboto"/>
              <a:cs typeface="Roboto"/>
            </a:endParaRPr>
          </a:p>
        </p:txBody>
      </p:sp>
      <p:sp>
        <p:nvSpPr>
          <p:cNvPr id="2" name="object 7">
            <a:extLst>
              <a:ext uri="{FF2B5EF4-FFF2-40B4-BE49-F238E27FC236}">
                <a16:creationId xmlns:a16="http://schemas.microsoft.com/office/drawing/2014/main" id="{779DFFD8-2E56-02F0-A47C-F86E29287EE0}"/>
              </a:ext>
            </a:extLst>
          </p:cNvPr>
          <p:cNvSpPr txBox="1"/>
          <p:nvPr/>
        </p:nvSpPr>
        <p:spPr>
          <a:xfrm>
            <a:off x="762000" y="4953000"/>
            <a:ext cx="8382000" cy="500137"/>
          </a:xfrm>
          <a:prstGeom prst="rect">
            <a:avLst/>
          </a:prstGeom>
          <a:solidFill>
            <a:srgbClr val="F7C9AC"/>
          </a:solidFill>
        </p:spPr>
        <p:txBody>
          <a:bodyPr vert="horz" wrap="square" lIns="0" tIns="7620" rIns="0" bIns="0" rtlCol="0">
            <a:spAutoFit/>
          </a:bodyPr>
          <a:lstStyle/>
          <a:p>
            <a:pPr marL="19050">
              <a:spcBef>
                <a:spcPts val="60"/>
              </a:spcBef>
            </a:pPr>
            <a:r>
              <a:rPr sz="3200" dirty="0">
                <a:solidFill>
                  <a:prstClr val="black"/>
                </a:solidFill>
                <a:latin typeface="Roboto"/>
                <a:cs typeface="Roboto"/>
              </a:rPr>
              <a:t>awk</a:t>
            </a:r>
            <a:r>
              <a:rPr sz="3200" spc="-20" dirty="0">
                <a:solidFill>
                  <a:prstClr val="black"/>
                </a:solidFill>
                <a:latin typeface="Roboto"/>
                <a:cs typeface="Roboto"/>
              </a:rPr>
              <a:t> </a:t>
            </a:r>
            <a:r>
              <a:rPr sz="3200" spc="-10" dirty="0">
                <a:solidFill>
                  <a:prstClr val="black"/>
                </a:solidFill>
                <a:latin typeface="Roboto"/>
                <a:cs typeface="Roboto"/>
              </a:rPr>
              <a:t>'{print</a:t>
            </a:r>
            <a:r>
              <a:rPr sz="3200" spc="-15" dirty="0">
                <a:solidFill>
                  <a:prstClr val="black"/>
                </a:solidFill>
                <a:latin typeface="Roboto"/>
                <a:cs typeface="Roboto"/>
              </a:rPr>
              <a:t> </a:t>
            </a:r>
            <a:r>
              <a:rPr sz="3200" spc="-5" dirty="0">
                <a:solidFill>
                  <a:prstClr val="black"/>
                </a:solidFill>
                <a:latin typeface="Roboto"/>
                <a:cs typeface="Roboto"/>
              </a:rPr>
              <a:t>$NF}'</a:t>
            </a:r>
            <a:r>
              <a:rPr sz="3200" spc="-25" dirty="0">
                <a:solidFill>
                  <a:prstClr val="black"/>
                </a:solidFill>
                <a:latin typeface="Roboto"/>
                <a:cs typeface="Roboto"/>
              </a:rPr>
              <a:t> </a:t>
            </a:r>
            <a:r>
              <a:rPr sz="3200" dirty="0">
                <a:solidFill>
                  <a:prstClr val="black"/>
                </a:solidFill>
                <a:latin typeface="Roboto"/>
                <a:cs typeface="Roboto"/>
              </a:rPr>
              <a:t>employees.txt</a:t>
            </a:r>
          </a:p>
        </p:txBody>
      </p:sp>
    </p:spTree>
    <p:extLst>
      <p:ext uri="{BB962C8B-B14F-4D97-AF65-F5344CB8AC3E}">
        <p14:creationId xmlns:p14="http://schemas.microsoft.com/office/powerpoint/2010/main" val="27024972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4778231"/>
          </a:xfrm>
          <a:prstGeom prst="rect">
            <a:avLst/>
          </a:prstGeom>
          <a:noFill/>
        </p:spPr>
        <p:txBody>
          <a:bodyPr wrap="square">
            <a:spAutoFit/>
          </a:bodyPr>
          <a:lstStyle/>
          <a:p>
            <a:pPr marL="12700">
              <a:lnSpc>
                <a:spcPct val="100000"/>
              </a:lnSpc>
              <a:spcBef>
                <a:spcPts val="860"/>
              </a:spcBef>
            </a:pPr>
            <a:r>
              <a:rPr lang="en-US" sz="4000" spc="-5" dirty="0">
                <a:latin typeface="Roboto"/>
                <a:cs typeface="Roboto"/>
              </a:rPr>
              <a:t>The </a:t>
            </a:r>
            <a:r>
              <a:rPr lang="en-US" sz="4000" dirty="0">
                <a:latin typeface="Roboto"/>
                <a:cs typeface="Roboto"/>
              </a:rPr>
              <a:t>command</a:t>
            </a:r>
            <a:r>
              <a:rPr lang="en-US" sz="4000" spc="-10" dirty="0">
                <a:latin typeface="Roboto"/>
                <a:cs typeface="Roboto"/>
              </a:rPr>
              <a:t> </a:t>
            </a:r>
            <a:r>
              <a:rPr lang="en-US" sz="4000" spc="-5" dirty="0">
                <a:latin typeface="Roboto"/>
                <a:cs typeface="Roboto"/>
              </a:rPr>
              <a:t>displays </a:t>
            </a:r>
            <a:r>
              <a:rPr lang="en-US" sz="4000" spc="5" dirty="0">
                <a:latin typeface="Roboto"/>
                <a:cs typeface="Roboto"/>
              </a:rPr>
              <a:t>the</a:t>
            </a:r>
            <a:r>
              <a:rPr lang="en-US" sz="4000" spc="-5" dirty="0">
                <a:latin typeface="Roboto"/>
                <a:cs typeface="Roboto"/>
              </a:rPr>
              <a:t> </a:t>
            </a:r>
            <a:r>
              <a:rPr lang="en-US" sz="4000" dirty="0">
                <a:latin typeface="Roboto"/>
                <a:cs typeface="Roboto"/>
              </a:rPr>
              <a:t>line</a:t>
            </a:r>
            <a:r>
              <a:rPr lang="en-US" sz="4000" spc="-5" dirty="0">
                <a:latin typeface="Roboto"/>
                <a:cs typeface="Roboto"/>
              </a:rPr>
              <a:t> number</a:t>
            </a:r>
            <a:r>
              <a:rPr lang="en-US" sz="4000" dirty="0">
                <a:latin typeface="Roboto"/>
                <a:cs typeface="Roboto"/>
              </a:rPr>
              <a:t> in</a:t>
            </a:r>
            <a:r>
              <a:rPr lang="en-US" sz="4000" spc="-5" dirty="0">
                <a:latin typeface="Roboto"/>
                <a:cs typeface="Roboto"/>
              </a:rPr>
              <a:t> </a:t>
            </a:r>
            <a:r>
              <a:rPr lang="en-US" sz="4000" spc="5" dirty="0">
                <a:latin typeface="Roboto"/>
                <a:cs typeface="Roboto"/>
              </a:rPr>
              <a:t>the</a:t>
            </a:r>
            <a:r>
              <a:rPr lang="en-US" sz="4000" spc="-5" dirty="0">
                <a:latin typeface="Roboto"/>
                <a:cs typeface="Roboto"/>
              </a:rPr>
              <a:t> output.</a:t>
            </a:r>
            <a:endParaRPr lang="en-US" sz="4000" dirty="0">
              <a:latin typeface="Roboto"/>
              <a:cs typeface="Roboto"/>
            </a:endParaRPr>
          </a:p>
          <a:p>
            <a:pPr marL="469900" marR="5080" indent="-229235">
              <a:lnSpc>
                <a:spcPct val="110000"/>
              </a:lnSpc>
              <a:spcBef>
                <a:spcPts val="600"/>
              </a:spcBef>
              <a:buSzPct val="74074"/>
              <a:buFont typeface="Symbol"/>
              <a:buChar char=""/>
              <a:tabLst>
                <a:tab pos="469900" algn="l"/>
                <a:tab pos="470534" algn="l"/>
              </a:tabLst>
            </a:pPr>
            <a:r>
              <a:rPr lang="en-US" sz="4000" b="1" spc="5" dirty="0">
                <a:latin typeface="Roboto"/>
                <a:cs typeface="Roboto"/>
              </a:rPr>
              <a:t>NF</a:t>
            </a:r>
            <a:r>
              <a:rPr lang="en-US" sz="4000" spc="5" dirty="0">
                <a:latin typeface="Roboto"/>
                <a:cs typeface="Roboto"/>
              </a:rPr>
              <a:t>. </a:t>
            </a:r>
            <a:r>
              <a:rPr lang="en-US" sz="4000" spc="-5" dirty="0">
                <a:latin typeface="Roboto"/>
                <a:cs typeface="Roboto"/>
              </a:rPr>
              <a:t>Counts </a:t>
            </a:r>
            <a:r>
              <a:rPr lang="en-US" sz="4000" spc="5" dirty="0">
                <a:latin typeface="Roboto"/>
                <a:cs typeface="Roboto"/>
              </a:rPr>
              <a:t>the </a:t>
            </a:r>
            <a:r>
              <a:rPr lang="en-US" sz="4000" spc="-5" dirty="0">
                <a:latin typeface="Roboto"/>
                <a:cs typeface="Roboto"/>
              </a:rPr>
              <a:t>number </a:t>
            </a:r>
            <a:r>
              <a:rPr lang="en-US" sz="4000" spc="5" dirty="0">
                <a:latin typeface="Roboto"/>
                <a:cs typeface="Roboto"/>
              </a:rPr>
              <a:t>of </a:t>
            </a:r>
            <a:r>
              <a:rPr lang="en-US" sz="4000" dirty="0">
                <a:latin typeface="Roboto"/>
                <a:cs typeface="Roboto"/>
              </a:rPr>
              <a:t>fields in </a:t>
            </a:r>
            <a:r>
              <a:rPr lang="en-US" sz="4000" spc="5" dirty="0">
                <a:latin typeface="Roboto"/>
                <a:cs typeface="Roboto"/>
              </a:rPr>
              <a:t>the </a:t>
            </a:r>
            <a:r>
              <a:rPr lang="en-US" sz="4000" dirty="0">
                <a:latin typeface="Roboto"/>
                <a:cs typeface="Roboto"/>
              </a:rPr>
              <a:t>current input </a:t>
            </a:r>
            <a:r>
              <a:rPr lang="en-US" sz="4000" spc="-325" dirty="0">
                <a:latin typeface="Roboto"/>
                <a:cs typeface="Roboto"/>
              </a:rPr>
              <a:t> </a:t>
            </a:r>
            <a:r>
              <a:rPr lang="en-US" sz="4000" spc="-5" dirty="0">
                <a:latin typeface="Roboto"/>
                <a:cs typeface="Roboto"/>
              </a:rPr>
              <a:t>record</a:t>
            </a:r>
            <a:r>
              <a:rPr lang="en-US" sz="4000" spc="-10" dirty="0">
                <a:latin typeface="Roboto"/>
                <a:cs typeface="Roboto"/>
              </a:rPr>
              <a:t> </a:t>
            </a:r>
            <a:r>
              <a:rPr lang="en-US" sz="4000" dirty="0">
                <a:latin typeface="Roboto"/>
                <a:cs typeface="Roboto"/>
              </a:rPr>
              <a:t>and </a:t>
            </a:r>
            <a:r>
              <a:rPr lang="en-US" sz="4000" spc="-5" dirty="0">
                <a:latin typeface="Roboto"/>
                <a:cs typeface="Roboto"/>
              </a:rPr>
              <a:t>displays </a:t>
            </a:r>
            <a:r>
              <a:rPr lang="en-US" sz="4000" spc="5" dirty="0">
                <a:latin typeface="Roboto"/>
                <a:cs typeface="Roboto"/>
              </a:rPr>
              <a:t>the</a:t>
            </a:r>
            <a:r>
              <a:rPr lang="en-US" sz="4000" dirty="0">
                <a:latin typeface="Roboto"/>
                <a:cs typeface="Roboto"/>
              </a:rPr>
              <a:t> last</a:t>
            </a:r>
            <a:r>
              <a:rPr lang="en-US" sz="4000" spc="-5" dirty="0">
                <a:latin typeface="Roboto"/>
                <a:cs typeface="Roboto"/>
              </a:rPr>
              <a:t> </a:t>
            </a:r>
            <a:r>
              <a:rPr lang="en-US" sz="4000" dirty="0">
                <a:latin typeface="Roboto"/>
                <a:cs typeface="Roboto"/>
              </a:rPr>
              <a:t>field </a:t>
            </a:r>
            <a:r>
              <a:rPr lang="en-US" sz="4000" spc="5" dirty="0">
                <a:latin typeface="Roboto"/>
                <a:cs typeface="Roboto"/>
              </a:rPr>
              <a:t>of</a:t>
            </a:r>
            <a:r>
              <a:rPr lang="en-US" sz="4000" spc="-5" dirty="0">
                <a:latin typeface="Roboto"/>
                <a:cs typeface="Roboto"/>
              </a:rPr>
              <a:t> </a:t>
            </a:r>
            <a:r>
              <a:rPr lang="en-US" sz="4000" spc="5" dirty="0">
                <a:latin typeface="Roboto"/>
                <a:cs typeface="Roboto"/>
              </a:rPr>
              <a:t>the</a:t>
            </a:r>
            <a:r>
              <a:rPr lang="en-US" sz="4000" spc="-5" dirty="0">
                <a:latin typeface="Roboto"/>
                <a:cs typeface="Roboto"/>
              </a:rPr>
              <a:t> </a:t>
            </a:r>
            <a:r>
              <a:rPr lang="en-US" sz="4000" dirty="0">
                <a:latin typeface="Roboto"/>
                <a:cs typeface="Roboto"/>
              </a:rPr>
              <a:t>file.</a:t>
            </a:r>
          </a:p>
          <a:p>
            <a:pPr marL="12700">
              <a:lnSpc>
                <a:spcPct val="100000"/>
              </a:lnSpc>
              <a:spcBef>
                <a:spcPts val="765"/>
              </a:spcBef>
            </a:pPr>
            <a:r>
              <a:rPr lang="en-US" sz="4000" b="1" spc="5" dirty="0">
                <a:latin typeface="Roboto"/>
                <a:cs typeface="Roboto"/>
              </a:rPr>
              <a:t>For</a:t>
            </a:r>
            <a:r>
              <a:rPr lang="en-US" sz="4000" b="1" spc="-40" dirty="0">
                <a:latin typeface="Roboto"/>
                <a:cs typeface="Roboto"/>
              </a:rPr>
              <a:t> </a:t>
            </a:r>
            <a:r>
              <a:rPr lang="en-US" sz="4000" b="1" spc="-5" dirty="0">
                <a:latin typeface="Roboto"/>
                <a:cs typeface="Roboto"/>
              </a:rPr>
              <a:t>example:</a:t>
            </a:r>
            <a:endParaRPr lang="en-US" sz="4000" dirty="0">
              <a:latin typeface="Roboto"/>
              <a:cs typeface="Roboto"/>
            </a:endParaRPr>
          </a:p>
          <a:p>
            <a:pPr marL="12700">
              <a:lnSpc>
                <a:spcPct val="100000"/>
              </a:lnSpc>
              <a:spcBef>
                <a:spcPts val="100"/>
              </a:spcBef>
            </a:pPr>
            <a:endParaRPr lang="en-US" sz="4000" dirty="0">
              <a:latin typeface="Roboto"/>
              <a:cs typeface="Roboto"/>
            </a:endParaRPr>
          </a:p>
        </p:txBody>
      </p:sp>
      <p:sp>
        <p:nvSpPr>
          <p:cNvPr id="2" name="object 7">
            <a:extLst>
              <a:ext uri="{FF2B5EF4-FFF2-40B4-BE49-F238E27FC236}">
                <a16:creationId xmlns:a16="http://schemas.microsoft.com/office/drawing/2014/main" id="{779DFFD8-2E56-02F0-A47C-F86E29287EE0}"/>
              </a:ext>
            </a:extLst>
          </p:cNvPr>
          <p:cNvSpPr txBox="1"/>
          <p:nvPr/>
        </p:nvSpPr>
        <p:spPr>
          <a:xfrm>
            <a:off x="762000" y="4953000"/>
            <a:ext cx="8382000" cy="500137"/>
          </a:xfrm>
          <a:prstGeom prst="rect">
            <a:avLst/>
          </a:prstGeom>
          <a:solidFill>
            <a:srgbClr val="F7C9AC"/>
          </a:solidFill>
        </p:spPr>
        <p:txBody>
          <a:bodyPr vert="horz" wrap="square" lIns="0" tIns="7620" rIns="0" bIns="0" rtlCol="0">
            <a:spAutoFit/>
          </a:bodyPr>
          <a:lstStyle/>
          <a:p>
            <a:pPr marL="19050">
              <a:spcBef>
                <a:spcPts val="60"/>
              </a:spcBef>
            </a:pPr>
            <a:r>
              <a:rPr sz="3200" dirty="0">
                <a:solidFill>
                  <a:prstClr val="black"/>
                </a:solidFill>
                <a:latin typeface="Roboto"/>
                <a:cs typeface="Roboto"/>
              </a:rPr>
              <a:t>awk</a:t>
            </a:r>
            <a:r>
              <a:rPr sz="3200" spc="-20" dirty="0">
                <a:solidFill>
                  <a:prstClr val="black"/>
                </a:solidFill>
                <a:latin typeface="Roboto"/>
                <a:cs typeface="Roboto"/>
              </a:rPr>
              <a:t> </a:t>
            </a:r>
            <a:r>
              <a:rPr sz="3200" spc="-10" dirty="0">
                <a:solidFill>
                  <a:prstClr val="black"/>
                </a:solidFill>
                <a:latin typeface="Roboto"/>
                <a:cs typeface="Roboto"/>
              </a:rPr>
              <a:t>'{print</a:t>
            </a:r>
            <a:r>
              <a:rPr sz="3200" spc="-15" dirty="0">
                <a:solidFill>
                  <a:prstClr val="black"/>
                </a:solidFill>
                <a:latin typeface="Roboto"/>
                <a:cs typeface="Roboto"/>
              </a:rPr>
              <a:t> </a:t>
            </a:r>
            <a:r>
              <a:rPr sz="3200" spc="-5" dirty="0">
                <a:solidFill>
                  <a:prstClr val="black"/>
                </a:solidFill>
                <a:latin typeface="Roboto"/>
                <a:cs typeface="Roboto"/>
              </a:rPr>
              <a:t>$NF}'</a:t>
            </a:r>
            <a:r>
              <a:rPr sz="3200" spc="-25" dirty="0">
                <a:solidFill>
                  <a:prstClr val="black"/>
                </a:solidFill>
                <a:latin typeface="Roboto"/>
                <a:cs typeface="Roboto"/>
              </a:rPr>
              <a:t> </a:t>
            </a:r>
            <a:r>
              <a:rPr sz="3200" dirty="0">
                <a:solidFill>
                  <a:prstClr val="black"/>
                </a:solidFill>
                <a:latin typeface="Roboto"/>
                <a:cs typeface="Roboto"/>
              </a:rPr>
              <a:t>employees.txt</a:t>
            </a:r>
          </a:p>
        </p:txBody>
      </p:sp>
      <p:pic>
        <p:nvPicPr>
          <p:cNvPr id="3" name="object 9">
            <a:extLst>
              <a:ext uri="{FF2B5EF4-FFF2-40B4-BE49-F238E27FC236}">
                <a16:creationId xmlns:a16="http://schemas.microsoft.com/office/drawing/2014/main" id="{35C34626-F19A-B75B-4A65-4526BA00610A}"/>
              </a:ext>
            </a:extLst>
          </p:cNvPr>
          <p:cNvPicPr/>
          <p:nvPr/>
        </p:nvPicPr>
        <p:blipFill>
          <a:blip r:embed="rId2" cstate="print"/>
          <a:stretch>
            <a:fillRect/>
          </a:stretch>
        </p:blipFill>
        <p:spPr>
          <a:xfrm>
            <a:off x="802033" y="991312"/>
            <a:ext cx="9577280" cy="4875376"/>
          </a:xfrm>
          <a:prstGeom prst="rect">
            <a:avLst/>
          </a:prstGeom>
        </p:spPr>
      </p:pic>
    </p:spTree>
    <p:extLst>
      <p:ext uri="{BB962C8B-B14F-4D97-AF65-F5344CB8AC3E}">
        <p14:creationId xmlns:p14="http://schemas.microsoft.com/office/powerpoint/2010/main" val="121732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5672835"/>
          </a:xfrm>
          <a:prstGeom prst="rect">
            <a:avLst/>
          </a:prstGeom>
          <a:noFill/>
        </p:spPr>
        <p:txBody>
          <a:bodyPr wrap="square">
            <a:spAutoFit/>
          </a:bodyPr>
          <a:lstStyle/>
          <a:p>
            <a:pPr marL="469900" marR="6350" indent="-229235" algn="just">
              <a:lnSpc>
                <a:spcPct val="109900"/>
              </a:lnSpc>
              <a:spcBef>
                <a:spcPts val="100"/>
              </a:spcBef>
              <a:buSzPct val="74074"/>
              <a:buFont typeface="Symbol"/>
              <a:buChar char=""/>
              <a:tabLst>
                <a:tab pos="470534" algn="l"/>
              </a:tabLst>
            </a:pPr>
            <a:r>
              <a:rPr lang="en-US" sz="3600" b="1" spc="15" dirty="0">
                <a:latin typeface="Roboto"/>
                <a:cs typeface="Roboto"/>
              </a:rPr>
              <a:t>FS</a:t>
            </a:r>
            <a:r>
              <a:rPr lang="en-US" sz="3600" spc="15" dirty="0">
                <a:latin typeface="Roboto"/>
                <a:cs typeface="Roboto"/>
              </a:rPr>
              <a:t>. </a:t>
            </a:r>
            <a:r>
              <a:rPr lang="en-US" sz="3600" spc="-5" dirty="0">
                <a:latin typeface="Roboto"/>
                <a:cs typeface="Roboto"/>
              </a:rPr>
              <a:t>Contains </a:t>
            </a:r>
            <a:r>
              <a:rPr lang="en-US" sz="3600" spc="5" dirty="0">
                <a:latin typeface="Roboto"/>
                <a:cs typeface="Roboto"/>
              </a:rPr>
              <a:t>the </a:t>
            </a:r>
            <a:r>
              <a:rPr lang="en-US" sz="3600" dirty="0">
                <a:latin typeface="Roboto"/>
                <a:cs typeface="Roboto"/>
              </a:rPr>
              <a:t>character </a:t>
            </a:r>
            <a:r>
              <a:rPr lang="en-US" sz="3600" spc="-5" dirty="0">
                <a:latin typeface="Roboto"/>
                <a:cs typeface="Roboto"/>
              </a:rPr>
              <a:t>used </a:t>
            </a:r>
            <a:r>
              <a:rPr lang="en-US" sz="3600" spc="5" dirty="0">
                <a:latin typeface="Roboto"/>
                <a:cs typeface="Roboto"/>
              </a:rPr>
              <a:t>to </a:t>
            </a:r>
            <a:r>
              <a:rPr lang="en-US" sz="3600" spc="-5" dirty="0">
                <a:latin typeface="Roboto"/>
                <a:cs typeface="Roboto"/>
              </a:rPr>
              <a:t>divide </a:t>
            </a:r>
            <a:r>
              <a:rPr lang="en-US" sz="3600" dirty="0">
                <a:latin typeface="Roboto"/>
                <a:cs typeface="Roboto"/>
              </a:rPr>
              <a:t>fields </a:t>
            </a:r>
            <a:r>
              <a:rPr lang="en-US" sz="3600" spc="-5" dirty="0">
                <a:latin typeface="Roboto"/>
                <a:cs typeface="Roboto"/>
              </a:rPr>
              <a:t>on </a:t>
            </a:r>
            <a:r>
              <a:rPr lang="en-US" sz="3600" dirty="0">
                <a:latin typeface="Roboto"/>
                <a:cs typeface="Roboto"/>
              </a:rPr>
              <a:t> </a:t>
            </a:r>
            <a:r>
              <a:rPr lang="en-US" sz="3600" spc="5" dirty="0">
                <a:latin typeface="Roboto"/>
                <a:cs typeface="Roboto"/>
              </a:rPr>
              <a:t>the </a:t>
            </a:r>
            <a:r>
              <a:rPr lang="en-US" sz="3600" dirty="0">
                <a:latin typeface="Roboto"/>
                <a:cs typeface="Roboto"/>
              </a:rPr>
              <a:t>input line. </a:t>
            </a:r>
            <a:r>
              <a:rPr lang="en-US" sz="3600" spc="-5" dirty="0">
                <a:latin typeface="Roboto"/>
                <a:cs typeface="Roboto"/>
              </a:rPr>
              <a:t>The </a:t>
            </a:r>
            <a:r>
              <a:rPr lang="en-US" sz="3600" dirty="0">
                <a:latin typeface="Roboto"/>
                <a:cs typeface="Roboto"/>
              </a:rPr>
              <a:t>default </a:t>
            </a:r>
            <a:r>
              <a:rPr lang="en-US" sz="3600" spc="-5" dirty="0">
                <a:latin typeface="Roboto"/>
                <a:cs typeface="Roboto"/>
              </a:rPr>
              <a:t>separator is </a:t>
            </a:r>
            <a:r>
              <a:rPr lang="en-US" sz="3600" dirty="0">
                <a:latin typeface="Roboto"/>
                <a:cs typeface="Roboto"/>
              </a:rPr>
              <a:t>space, </a:t>
            </a:r>
            <a:r>
              <a:rPr lang="en-US" sz="3600" spc="-5" dirty="0">
                <a:latin typeface="Roboto"/>
                <a:cs typeface="Roboto"/>
              </a:rPr>
              <a:t>but </a:t>
            </a:r>
            <a:r>
              <a:rPr lang="en-US" sz="3600" dirty="0">
                <a:latin typeface="Roboto"/>
                <a:cs typeface="Roboto"/>
              </a:rPr>
              <a:t> you</a:t>
            </a:r>
            <a:r>
              <a:rPr lang="en-US" sz="3600" spc="5" dirty="0">
                <a:latin typeface="Roboto"/>
                <a:cs typeface="Roboto"/>
              </a:rPr>
              <a:t> </a:t>
            </a:r>
            <a:r>
              <a:rPr lang="en-US" sz="3600" dirty="0">
                <a:latin typeface="Roboto"/>
                <a:cs typeface="Roboto"/>
              </a:rPr>
              <a:t>can</a:t>
            </a:r>
            <a:r>
              <a:rPr lang="en-US" sz="3600" spc="5" dirty="0">
                <a:latin typeface="Roboto"/>
                <a:cs typeface="Roboto"/>
              </a:rPr>
              <a:t> </a:t>
            </a:r>
            <a:r>
              <a:rPr lang="en-US" sz="3600" spc="-5" dirty="0">
                <a:latin typeface="Roboto"/>
                <a:cs typeface="Roboto"/>
              </a:rPr>
              <a:t>use </a:t>
            </a:r>
            <a:r>
              <a:rPr lang="en-US" sz="3600" b="1" spc="25" dirty="0">
                <a:latin typeface="Roboto"/>
                <a:cs typeface="Roboto"/>
              </a:rPr>
              <a:t>FS </a:t>
            </a:r>
            <a:r>
              <a:rPr lang="en-US" sz="3600" dirty="0">
                <a:latin typeface="Roboto"/>
                <a:cs typeface="Roboto"/>
              </a:rPr>
              <a:t>to</a:t>
            </a:r>
            <a:r>
              <a:rPr lang="en-US" sz="3600" spc="5" dirty="0">
                <a:latin typeface="Roboto"/>
                <a:cs typeface="Roboto"/>
              </a:rPr>
              <a:t> </a:t>
            </a:r>
            <a:r>
              <a:rPr lang="en-US" sz="3600" spc="-5" dirty="0">
                <a:latin typeface="Roboto"/>
                <a:cs typeface="Roboto"/>
              </a:rPr>
              <a:t>reassign</a:t>
            </a:r>
            <a:r>
              <a:rPr lang="en-US" sz="3600" dirty="0">
                <a:latin typeface="Roboto"/>
                <a:cs typeface="Roboto"/>
              </a:rPr>
              <a:t> </a:t>
            </a:r>
            <a:r>
              <a:rPr lang="en-US" sz="3600" spc="5" dirty="0">
                <a:latin typeface="Roboto"/>
                <a:cs typeface="Roboto"/>
              </a:rPr>
              <a:t>the</a:t>
            </a:r>
            <a:r>
              <a:rPr lang="en-US" sz="3600" spc="350" dirty="0">
                <a:latin typeface="Roboto"/>
                <a:cs typeface="Roboto"/>
              </a:rPr>
              <a:t> </a:t>
            </a:r>
            <a:r>
              <a:rPr lang="en-US" sz="3600" spc="-5" dirty="0">
                <a:latin typeface="Roboto"/>
                <a:cs typeface="Roboto"/>
              </a:rPr>
              <a:t>separator</a:t>
            </a:r>
            <a:r>
              <a:rPr lang="en-US" sz="3600" dirty="0">
                <a:latin typeface="Roboto"/>
                <a:cs typeface="Roboto"/>
              </a:rPr>
              <a:t> </a:t>
            </a:r>
            <a:r>
              <a:rPr lang="en-US" sz="3600" spc="5" dirty="0">
                <a:latin typeface="Roboto"/>
                <a:cs typeface="Roboto"/>
              </a:rPr>
              <a:t>to </a:t>
            </a:r>
            <a:r>
              <a:rPr lang="en-US" sz="3600" spc="10" dirty="0">
                <a:latin typeface="Roboto"/>
                <a:cs typeface="Roboto"/>
              </a:rPr>
              <a:t> </a:t>
            </a:r>
            <a:r>
              <a:rPr lang="en-US" sz="3600" spc="-5" dirty="0">
                <a:latin typeface="Roboto"/>
                <a:cs typeface="Roboto"/>
              </a:rPr>
              <a:t>another</a:t>
            </a:r>
            <a:r>
              <a:rPr lang="en-US" sz="3600" spc="-10" dirty="0">
                <a:latin typeface="Roboto"/>
                <a:cs typeface="Roboto"/>
              </a:rPr>
              <a:t> </a:t>
            </a:r>
            <a:r>
              <a:rPr lang="en-US" sz="3600" dirty="0">
                <a:latin typeface="Roboto"/>
                <a:cs typeface="Roboto"/>
              </a:rPr>
              <a:t>character (typically </a:t>
            </a:r>
            <a:r>
              <a:rPr lang="en-US" sz="3600" spc="-5" dirty="0">
                <a:latin typeface="Roboto"/>
                <a:cs typeface="Roboto"/>
              </a:rPr>
              <a:t>in </a:t>
            </a:r>
            <a:r>
              <a:rPr lang="en-US" sz="3600" b="1" dirty="0">
                <a:latin typeface="Roboto"/>
                <a:cs typeface="Roboto"/>
              </a:rPr>
              <a:t>BEGIN</a:t>
            </a:r>
            <a:r>
              <a:rPr lang="en-US" sz="3600" dirty="0">
                <a:latin typeface="Roboto"/>
                <a:cs typeface="Roboto"/>
              </a:rPr>
              <a:t>).</a:t>
            </a:r>
          </a:p>
          <a:p>
            <a:pPr marL="12700" marR="5080" algn="just">
              <a:lnSpc>
                <a:spcPct val="109900"/>
              </a:lnSpc>
              <a:spcBef>
                <a:spcPts val="600"/>
              </a:spcBef>
            </a:pPr>
            <a:r>
              <a:rPr lang="en-US" sz="3600" spc="10" dirty="0">
                <a:latin typeface="Roboto"/>
                <a:cs typeface="Roboto"/>
              </a:rPr>
              <a:t>For </a:t>
            </a:r>
            <a:r>
              <a:rPr lang="en-US" sz="3600" dirty="0">
                <a:latin typeface="Roboto"/>
                <a:cs typeface="Roboto"/>
              </a:rPr>
              <a:t>example, you can </a:t>
            </a:r>
            <a:r>
              <a:rPr lang="en-US" sz="3600" spc="-5" dirty="0">
                <a:latin typeface="Roboto"/>
                <a:cs typeface="Roboto"/>
              </a:rPr>
              <a:t>make </a:t>
            </a:r>
            <a:r>
              <a:rPr lang="en-US" sz="3600" spc="5" dirty="0">
                <a:latin typeface="Roboto"/>
                <a:cs typeface="Roboto"/>
              </a:rPr>
              <a:t>the </a:t>
            </a:r>
            <a:r>
              <a:rPr lang="en-US" sz="3600" i="1" spc="-40" dirty="0" err="1">
                <a:latin typeface="Roboto"/>
                <a:cs typeface="Roboto"/>
              </a:rPr>
              <a:t>etc</a:t>
            </a:r>
            <a:r>
              <a:rPr lang="en-US" sz="3600" i="1" spc="-40" dirty="0">
                <a:latin typeface="Roboto"/>
                <a:cs typeface="Roboto"/>
              </a:rPr>
              <a:t>/passwd </a:t>
            </a:r>
            <a:r>
              <a:rPr lang="en-US" sz="3600" spc="5" dirty="0">
                <a:latin typeface="Roboto"/>
                <a:cs typeface="Roboto"/>
              </a:rPr>
              <a:t>file </a:t>
            </a:r>
            <a:r>
              <a:rPr lang="en-US" sz="3600" spc="-5" dirty="0">
                <a:latin typeface="Roboto"/>
                <a:cs typeface="Roboto"/>
              </a:rPr>
              <a:t>(</a:t>
            </a:r>
            <a:r>
              <a:rPr lang="en-US" sz="3600" u="sng" spc="-5" dirty="0">
                <a:uFill>
                  <a:solidFill>
                    <a:srgbClr val="000000"/>
                  </a:solidFill>
                </a:uFill>
                <a:latin typeface="Roboto"/>
                <a:cs typeface="Roboto"/>
                <a:hlinkClick r:id="rId2"/>
              </a:rPr>
              <a:t>user </a:t>
            </a:r>
            <a:r>
              <a:rPr lang="en-US" sz="3600" u="sng" dirty="0">
                <a:uFill>
                  <a:solidFill>
                    <a:srgbClr val="000000"/>
                  </a:solidFill>
                </a:uFill>
                <a:latin typeface="Roboto"/>
                <a:cs typeface="Roboto"/>
                <a:hlinkClick r:id="rId2"/>
              </a:rPr>
              <a:t>list</a:t>
            </a:r>
            <a:r>
              <a:rPr lang="en-US" sz="3600" dirty="0">
                <a:latin typeface="Roboto"/>
                <a:cs typeface="Roboto"/>
              </a:rPr>
              <a:t>) </a:t>
            </a:r>
            <a:r>
              <a:rPr lang="en-US" sz="3600" spc="5" dirty="0">
                <a:latin typeface="Roboto"/>
                <a:cs typeface="Roboto"/>
              </a:rPr>
              <a:t> </a:t>
            </a:r>
            <a:r>
              <a:rPr lang="en-US" sz="3600" spc="-5" dirty="0">
                <a:latin typeface="Roboto"/>
                <a:cs typeface="Roboto"/>
              </a:rPr>
              <a:t>more readable by </a:t>
            </a:r>
            <a:r>
              <a:rPr lang="en-US" sz="3600" dirty="0">
                <a:latin typeface="Roboto"/>
                <a:cs typeface="Roboto"/>
              </a:rPr>
              <a:t>changing </a:t>
            </a:r>
            <a:r>
              <a:rPr lang="en-US" sz="3600" spc="5" dirty="0">
                <a:latin typeface="Roboto"/>
                <a:cs typeface="Roboto"/>
              </a:rPr>
              <a:t>the </a:t>
            </a:r>
            <a:r>
              <a:rPr lang="en-US" sz="3600" spc="-5" dirty="0">
                <a:latin typeface="Roboto"/>
                <a:cs typeface="Roboto"/>
              </a:rPr>
              <a:t>separator from </a:t>
            </a:r>
            <a:r>
              <a:rPr lang="en-US" sz="3600" dirty="0">
                <a:latin typeface="Roboto"/>
                <a:cs typeface="Roboto"/>
              </a:rPr>
              <a:t>a colon (</a:t>
            </a:r>
            <a:r>
              <a:rPr lang="en-US" sz="3600" b="1" dirty="0">
                <a:latin typeface="Roboto"/>
                <a:cs typeface="Roboto"/>
              </a:rPr>
              <a:t>:</a:t>
            </a:r>
            <a:r>
              <a:rPr lang="en-US" sz="3600" dirty="0">
                <a:latin typeface="Roboto"/>
                <a:cs typeface="Roboto"/>
              </a:rPr>
              <a:t>) </a:t>
            </a:r>
            <a:r>
              <a:rPr lang="en-US" sz="3600" spc="5" dirty="0">
                <a:latin typeface="Roboto"/>
                <a:cs typeface="Roboto"/>
              </a:rPr>
              <a:t> to</a:t>
            </a:r>
            <a:r>
              <a:rPr lang="en-US" sz="3600" spc="-5" dirty="0">
                <a:latin typeface="Roboto"/>
                <a:cs typeface="Roboto"/>
              </a:rPr>
              <a:t> </a:t>
            </a:r>
            <a:r>
              <a:rPr lang="en-US" sz="3600" dirty="0">
                <a:latin typeface="Roboto"/>
                <a:cs typeface="Roboto"/>
              </a:rPr>
              <a:t>a </a:t>
            </a:r>
            <a:r>
              <a:rPr lang="en-US" sz="3600" spc="-5" dirty="0">
                <a:latin typeface="Roboto"/>
                <a:cs typeface="Roboto"/>
              </a:rPr>
              <a:t>dash</a:t>
            </a:r>
            <a:r>
              <a:rPr lang="en-US" sz="3600" dirty="0">
                <a:latin typeface="Roboto"/>
                <a:cs typeface="Roboto"/>
              </a:rPr>
              <a:t> (</a:t>
            </a:r>
            <a:r>
              <a:rPr lang="en-US" sz="3600" b="1" dirty="0">
                <a:latin typeface="Roboto"/>
                <a:cs typeface="Roboto"/>
              </a:rPr>
              <a:t>/</a:t>
            </a:r>
            <a:r>
              <a:rPr lang="en-US" sz="3600" dirty="0">
                <a:latin typeface="Roboto"/>
                <a:cs typeface="Roboto"/>
              </a:rPr>
              <a:t>)</a:t>
            </a:r>
            <a:r>
              <a:rPr lang="en-US" sz="3600" spc="-5" dirty="0">
                <a:latin typeface="Roboto"/>
                <a:cs typeface="Roboto"/>
              </a:rPr>
              <a:t> </a:t>
            </a:r>
            <a:r>
              <a:rPr lang="en-US" sz="3600" dirty="0">
                <a:latin typeface="Roboto"/>
                <a:cs typeface="Roboto"/>
              </a:rPr>
              <a:t>and </a:t>
            </a:r>
            <a:r>
              <a:rPr lang="en-US" sz="3600" spc="-5" dirty="0">
                <a:latin typeface="Roboto"/>
                <a:cs typeface="Roboto"/>
              </a:rPr>
              <a:t>print </a:t>
            </a:r>
            <a:r>
              <a:rPr lang="en-US" sz="3600" dirty="0">
                <a:latin typeface="Roboto"/>
                <a:cs typeface="Roboto"/>
              </a:rPr>
              <a:t>out</a:t>
            </a:r>
            <a:r>
              <a:rPr lang="en-US" sz="3600" spc="-5" dirty="0">
                <a:latin typeface="Roboto"/>
                <a:cs typeface="Roboto"/>
              </a:rPr>
              <a:t> </a:t>
            </a:r>
            <a:r>
              <a:rPr lang="en-US" sz="3600" spc="5" dirty="0">
                <a:latin typeface="Roboto"/>
                <a:cs typeface="Roboto"/>
              </a:rPr>
              <a:t>the</a:t>
            </a:r>
            <a:r>
              <a:rPr lang="en-US" sz="3600" spc="-10" dirty="0">
                <a:latin typeface="Roboto"/>
                <a:cs typeface="Roboto"/>
              </a:rPr>
              <a:t> </a:t>
            </a:r>
            <a:r>
              <a:rPr lang="en-US" sz="3600" dirty="0">
                <a:latin typeface="Roboto"/>
                <a:cs typeface="Roboto"/>
              </a:rPr>
              <a:t>field</a:t>
            </a:r>
            <a:r>
              <a:rPr lang="en-US" sz="3600" spc="-10" dirty="0">
                <a:latin typeface="Roboto"/>
                <a:cs typeface="Roboto"/>
              </a:rPr>
              <a:t> </a:t>
            </a:r>
            <a:r>
              <a:rPr lang="en-US" sz="3600" spc="-5" dirty="0">
                <a:latin typeface="Roboto"/>
                <a:cs typeface="Roboto"/>
              </a:rPr>
              <a:t>separator</a:t>
            </a:r>
            <a:r>
              <a:rPr lang="en-US" sz="3600" dirty="0">
                <a:latin typeface="Roboto"/>
                <a:cs typeface="Roboto"/>
              </a:rPr>
              <a:t> as</a:t>
            </a:r>
            <a:r>
              <a:rPr lang="en-US" sz="3600" spc="-10" dirty="0">
                <a:latin typeface="Roboto"/>
                <a:cs typeface="Roboto"/>
              </a:rPr>
              <a:t> </a:t>
            </a:r>
            <a:r>
              <a:rPr lang="en-US" sz="3600" dirty="0">
                <a:latin typeface="Roboto"/>
                <a:cs typeface="Roboto"/>
              </a:rPr>
              <a:t>well:</a:t>
            </a:r>
          </a:p>
          <a:p>
            <a:pPr marL="12700">
              <a:lnSpc>
                <a:spcPct val="100000"/>
              </a:lnSpc>
              <a:spcBef>
                <a:spcPts val="100"/>
              </a:spcBef>
            </a:pPr>
            <a:endParaRPr lang="en-US" sz="4000" dirty="0">
              <a:latin typeface="Roboto"/>
              <a:cs typeface="Roboto"/>
            </a:endParaRPr>
          </a:p>
        </p:txBody>
      </p:sp>
      <p:sp>
        <p:nvSpPr>
          <p:cNvPr id="3" name="object 8">
            <a:extLst>
              <a:ext uri="{FF2B5EF4-FFF2-40B4-BE49-F238E27FC236}">
                <a16:creationId xmlns:a16="http://schemas.microsoft.com/office/drawing/2014/main" id="{7B75E903-5981-3F58-4AE1-CCE8F2E712AE}"/>
              </a:ext>
            </a:extLst>
          </p:cNvPr>
          <p:cNvSpPr txBox="1"/>
          <p:nvPr/>
        </p:nvSpPr>
        <p:spPr>
          <a:xfrm>
            <a:off x="762000" y="5720162"/>
            <a:ext cx="11037253" cy="438582"/>
          </a:xfrm>
          <a:prstGeom prst="rect">
            <a:avLst/>
          </a:prstGeom>
          <a:solidFill>
            <a:srgbClr val="F7C9AC"/>
          </a:solidFill>
        </p:spPr>
        <p:txBody>
          <a:bodyPr vert="horz" wrap="square" lIns="0" tIns="7620" rIns="0" bIns="0" rtlCol="0">
            <a:spAutoFit/>
          </a:bodyPr>
          <a:lstStyle/>
          <a:p>
            <a:pPr marL="19050">
              <a:spcBef>
                <a:spcPts val="60"/>
              </a:spcBef>
            </a:pPr>
            <a:r>
              <a:rPr sz="2800" dirty="0">
                <a:solidFill>
                  <a:prstClr val="black"/>
                </a:solidFill>
                <a:latin typeface="Roboto"/>
                <a:cs typeface="Roboto"/>
              </a:rPr>
              <a:t>awk </a:t>
            </a:r>
            <a:r>
              <a:rPr sz="2800" spc="-65" dirty="0">
                <a:solidFill>
                  <a:prstClr val="black"/>
                </a:solidFill>
                <a:latin typeface="Roboto"/>
                <a:cs typeface="Roboto"/>
              </a:rPr>
              <a:t>-FS</a:t>
            </a:r>
            <a:r>
              <a:rPr sz="2800" spc="10" dirty="0">
                <a:solidFill>
                  <a:prstClr val="black"/>
                </a:solidFill>
                <a:latin typeface="Roboto"/>
                <a:cs typeface="Roboto"/>
              </a:rPr>
              <a:t> </a:t>
            </a:r>
            <a:r>
              <a:rPr sz="2800" spc="-5" dirty="0">
                <a:solidFill>
                  <a:prstClr val="black"/>
                </a:solidFill>
                <a:latin typeface="Roboto"/>
                <a:cs typeface="Roboto"/>
              </a:rPr>
              <a:t>'BEGIN{FS=":";</a:t>
            </a:r>
            <a:r>
              <a:rPr sz="2800" spc="5" dirty="0">
                <a:solidFill>
                  <a:prstClr val="black"/>
                </a:solidFill>
                <a:latin typeface="Roboto"/>
                <a:cs typeface="Roboto"/>
              </a:rPr>
              <a:t> </a:t>
            </a:r>
            <a:r>
              <a:rPr sz="2800" spc="-40" dirty="0">
                <a:solidFill>
                  <a:prstClr val="black"/>
                </a:solidFill>
                <a:latin typeface="Roboto"/>
                <a:cs typeface="Roboto"/>
              </a:rPr>
              <a:t>OFS="-"}</a:t>
            </a:r>
            <a:r>
              <a:rPr sz="2800" dirty="0">
                <a:solidFill>
                  <a:prstClr val="black"/>
                </a:solidFill>
                <a:latin typeface="Roboto"/>
                <a:cs typeface="Roboto"/>
              </a:rPr>
              <a:t> {print</a:t>
            </a:r>
            <a:r>
              <a:rPr sz="2800" spc="15" dirty="0">
                <a:solidFill>
                  <a:prstClr val="black"/>
                </a:solidFill>
                <a:latin typeface="Roboto"/>
                <a:cs typeface="Roboto"/>
              </a:rPr>
              <a:t> </a:t>
            </a:r>
            <a:r>
              <a:rPr sz="2800" spc="-25" dirty="0">
                <a:solidFill>
                  <a:prstClr val="black"/>
                </a:solidFill>
                <a:latin typeface="Roboto"/>
                <a:cs typeface="Roboto"/>
              </a:rPr>
              <a:t>$0}'</a:t>
            </a:r>
            <a:r>
              <a:rPr sz="2800" spc="10" dirty="0">
                <a:solidFill>
                  <a:prstClr val="black"/>
                </a:solidFill>
                <a:latin typeface="Roboto"/>
                <a:cs typeface="Roboto"/>
              </a:rPr>
              <a:t> </a:t>
            </a:r>
            <a:r>
              <a:rPr sz="2800" spc="-5" dirty="0">
                <a:solidFill>
                  <a:prstClr val="black"/>
                </a:solidFill>
                <a:latin typeface="Roboto"/>
                <a:cs typeface="Roboto"/>
              </a:rPr>
              <a:t>/etc/passwd</a:t>
            </a:r>
            <a:endParaRPr sz="2800" dirty="0">
              <a:solidFill>
                <a:prstClr val="black"/>
              </a:solidFill>
              <a:latin typeface="Roboto"/>
              <a:cs typeface="Roboto"/>
            </a:endParaRPr>
          </a:p>
        </p:txBody>
      </p:sp>
    </p:spTree>
    <p:extLst>
      <p:ext uri="{BB962C8B-B14F-4D97-AF65-F5344CB8AC3E}">
        <p14:creationId xmlns:p14="http://schemas.microsoft.com/office/powerpoint/2010/main" val="2302896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3844642"/>
          </a:xfrm>
          <a:prstGeom prst="rect">
            <a:avLst/>
          </a:prstGeom>
          <a:noFill/>
        </p:spPr>
        <p:txBody>
          <a:bodyPr wrap="square">
            <a:spAutoFit/>
          </a:bodyPr>
          <a:lstStyle/>
          <a:p>
            <a:pPr marL="469900" marR="6350" indent="-229235" algn="just">
              <a:lnSpc>
                <a:spcPct val="109900"/>
              </a:lnSpc>
              <a:spcBef>
                <a:spcPts val="100"/>
              </a:spcBef>
              <a:buSzPct val="74074"/>
              <a:buFont typeface="Symbol"/>
              <a:buChar char=""/>
              <a:tabLst>
                <a:tab pos="470534" algn="l"/>
              </a:tabLst>
            </a:pPr>
            <a:r>
              <a:rPr lang="en-US" sz="3600" b="1" spc="15" dirty="0">
                <a:latin typeface="Roboto"/>
                <a:cs typeface="Roboto"/>
              </a:rPr>
              <a:t>FS</a:t>
            </a:r>
            <a:r>
              <a:rPr lang="en-US" sz="3600" spc="15" dirty="0">
                <a:latin typeface="Roboto"/>
                <a:cs typeface="Roboto"/>
              </a:rPr>
              <a:t>. </a:t>
            </a:r>
            <a:r>
              <a:rPr lang="en-US" sz="3600" spc="-5" dirty="0">
                <a:latin typeface="Roboto"/>
                <a:cs typeface="Roboto"/>
              </a:rPr>
              <a:t>Contains </a:t>
            </a:r>
            <a:r>
              <a:rPr lang="en-US" sz="3600" spc="5" dirty="0">
                <a:latin typeface="Roboto"/>
                <a:cs typeface="Roboto"/>
              </a:rPr>
              <a:t>the </a:t>
            </a:r>
            <a:r>
              <a:rPr lang="en-US" sz="3600" dirty="0">
                <a:latin typeface="Roboto"/>
                <a:cs typeface="Roboto"/>
              </a:rPr>
              <a:t>character </a:t>
            </a:r>
            <a:r>
              <a:rPr lang="en-US" sz="3600" spc="-5" dirty="0">
                <a:latin typeface="Roboto"/>
                <a:cs typeface="Roboto"/>
              </a:rPr>
              <a:t>used </a:t>
            </a:r>
            <a:r>
              <a:rPr lang="en-US" sz="3600" spc="5" dirty="0">
                <a:latin typeface="Roboto"/>
                <a:cs typeface="Roboto"/>
              </a:rPr>
              <a:t>to </a:t>
            </a:r>
            <a:r>
              <a:rPr lang="en-US" sz="3600" spc="-5" dirty="0">
                <a:latin typeface="Roboto"/>
                <a:cs typeface="Roboto"/>
              </a:rPr>
              <a:t>divide </a:t>
            </a:r>
            <a:r>
              <a:rPr lang="en-US" sz="3600" dirty="0">
                <a:latin typeface="Roboto"/>
                <a:cs typeface="Roboto"/>
              </a:rPr>
              <a:t>fields </a:t>
            </a:r>
            <a:r>
              <a:rPr lang="en-US" sz="3600" spc="-5" dirty="0">
                <a:latin typeface="Roboto"/>
                <a:cs typeface="Roboto"/>
              </a:rPr>
              <a:t>on </a:t>
            </a:r>
            <a:r>
              <a:rPr lang="en-US" sz="3600" dirty="0">
                <a:latin typeface="Roboto"/>
                <a:cs typeface="Roboto"/>
              </a:rPr>
              <a:t> </a:t>
            </a:r>
            <a:r>
              <a:rPr lang="en-US" sz="3600" spc="5" dirty="0">
                <a:latin typeface="Roboto"/>
                <a:cs typeface="Roboto"/>
              </a:rPr>
              <a:t>the </a:t>
            </a:r>
            <a:r>
              <a:rPr lang="en-US" sz="3600" dirty="0">
                <a:latin typeface="Roboto"/>
                <a:cs typeface="Roboto"/>
              </a:rPr>
              <a:t>input line. </a:t>
            </a:r>
            <a:r>
              <a:rPr lang="en-US" sz="3600" spc="-5" dirty="0">
                <a:latin typeface="Roboto"/>
                <a:cs typeface="Roboto"/>
              </a:rPr>
              <a:t>The </a:t>
            </a:r>
            <a:r>
              <a:rPr lang="en-US" sz="3600" dirty="0">
                <a:latin typeface="Roboto"/>
                <a:cs typeface="Roboto"/>
              </a:rPr>
              <a:t>default </a:t>
            </a:r>
            <a:r>
              <a:rPr lang="en-US" sz="3600" spc="-5" dirty="0">
                <a:latin typeface="Roboto"/>
                <a:cs typeface="Roboto"/>
              </a:rPr>
              <a:t>separator is </a:t>
            </a:r>
            <a:r>
              <a:rPr lang="en-US" sz="3600" dirty="0">
                <a:latin typeface="Roboto"/>
                <a:cs typeface="Roboto"/>
              </a:rPr>
              <a:t>space, </a:t>
            </a:r>
            <a:r>
              <a:rPr lang="en-US" sz="3600" spc="-5" dirty="0">
                <a:latin typeface="Roboto"/>
                <a:cs typeface="Roboto"/>
              </a:rPr>
              <a:t>but </a:t>
            </a:r>
            <a:r>
              <a:rPr lang="en-US" sz="3600" dirty="0">
                <a:latin typeface="Roboto"/>
                <a:cs typeface="Roboto"/>
              </a:rPr>
              <a:t> you</a:t>
            </a:r>
            <a:r>
              <a:rPr lang="en-US" sz="3600" spc="5" dirty="0">
                <a:latin typeface="Roboto"/>
                <a:cs typeface="Roboto"/>
              </a:rPr>
              <a:t> </a:t>
            </a:r>
            <a:r>
              <a:rPr lang="en-US" sz="3600" dirty="0">
                <a:latin typeface="Roboto"/>
                <a:cs typeface="Roboto"/>
              </a:rPr>
              <a:t>can</a:t>
            </a:r>
            <a:r>
              <a:rPr lang="en-US" sz="3600" spc="5" dirty="0">
                <a:latin typeface="Roboto"/>
                <a:cs typeface="Roboto"/>
              </a:rPr>
              <a:t> </a:t>
            </a:r>
            <a:r>
              <a:rPr lang="en-US" sz="3600" spc="-5" dirty="0">
                <a:latin typeface="Roboto"/>
                <a:cs typeface="Roboto"/>
              </a:rPr>
              <a:t>use </a:t>
            </a:r>
            <a:r>
              <a:rPr lang="en-US" sz="3600" b="1" spc="25" dirty="0">
                <a:latin typeface="Roboto"/>
                <a:cs typeface="Roboto"/>
              </a:rPr>
              <a:t>FS </a:t>
            </a:r>
            <a:r>
              <a:rPr lang="en-US" sz="3600" dirty="0">
                <a:latin typeface="Roboto"/>
                <a:cs typeface="Roboto"/>
              </a:rPr>
              <a:t>to</a:t>
            </a:r>
            <a:r>
              <a:rPr lang="en-US" sz="3600" spc="5" dirty="0">
                <a:latin typeface="Roboto"/>
                <a:cs typeface="Roboto"/>
              </a:rPr>
              <a:t> </a:t>
            </a:r>
            <a:r>
              <a:rPr lang="en-US" sz="3600" spc="-5" dirty="0">
                <a:latin typeface="Roboto"/>
                <a:cs typeface="Roboto"/>
              </a:rPr>
              <a:t>reassign</a:t>
            </a:r>
            <a:r>
              <a:rPr lang="en-US" sz="3600" dirty="0">
                <a:latin typeface="Roboto"/>
                <a:cs typeface="Roboto"/>
              </a:rPr>
              <a:t> </a:t>
            </a:r>
            <a:r>
              <a:rPr lang="en-US" sz="3600" spc="5" dirty="0">
                <a:latin typeface="Roboto"/>
                <a:cs typeface="Roboto"/>
              </a:rPr>
              <a:t>the</a:t>
            </a:r>
            <a:r>
              <a:rPr lang="en-US" sz="3600" spc="350" dirty="0">
                <a:latin typeface="Roboto"/>
                <a:cs typeface="Roboto"/>
              </a:rPr>
              <a:t> </a:t>
            </a:r>
            <a:r>
              <a:rPr lang="en-US" sz="3600" spc="-5" dirty="0">
                <a:latin typeface="Roboto"/>
                <a:cs typeface="Roboto"/>
              </a:rPr>
              <a:t>separator</a:t>
            </a:r>
            <a:r>
              <a:rPr lang="en-US" sz="3600" dirty="0">
                <a:latin typeface="Roboto"/>
                <a:cs typeface="Roboto"/>
              </a:rPr>
              <a:t> </a:t>
            </a:r>
            <a:r>
              <a:rPr lang="en-US" sz="3600" spc="5" dirty="0">
                <a:latin typeface="Roboto"/>
                <a:cs typeface="Roboto"/>
              </a:rPr>
              <a:t>to </a:t>
            </a:r>
            <a:r>
              <a:rPr lang="en-US" sz="3600" spc="10" dirty="0">
                <a:latin typeface="Roboto"/>
                <a:cs typeface="Roboto"/>
              </a:rPr>
              <a:t> </a:t>
            </a:r>
            <a:r>
              <a:rPr lang="en-US" sz="3600" spc="-5" dirty="0">
                <a:latin typeface="Roboto"/>
                <a:cs typeface="Roboto"/>
              </a:rPr>
              <a:t>another</a:t>
            </a:r>
            <a:r>
              <a:rPr lang="en-US" sz="3600" spc="-10" dirty="0">
                <a:latin typeface="Roboto"/>
                <a:cs typeface="Roboto"/>
              </a:rPr>
              <a:t> </a:t>
            </a:r>
            <a:r>
              <a:rPr lang="en-US" sz="3600" dirty="0">
                <a:latin typeface="Roboto"/>
                <a:cs typeface="Roboto"/>
              </a:rPr>
              <a:t>character (typically </a:t>
            </a:r>
            <a:r>
              <a:rPr lang="en-US" sz="3600" spc="-5" dirty="0">
                <a:latin typeface="Roboto"/>
                <a:cs typeface="Roboto"/>
              </a:rPr>
              <a:t>in </a:t>
            </a:r>
            <a:r>
              <a:rPr lang="en-US" sz="3600" b="1" dirty="0">
                <a:latin typeface="Roboto"/>
                <a:cs typeface="Roboto"/>
              </a:rPr>
              <a:t>BEGIN</a:t>
            </a:r>
            <a:r>
              <a:rPr lang="en-US" sz="3600" dirty="0">
                <a:latin typeface="Roboto"/>
                <a:cs typeface="Roboto"/>
              </a:rPr>
              <a:t>).</a:t>
            </a:r>
          </a:p>
          <a:p>
            <a:pPr marL="12700" marR="5080" algn="just">
              <a:lnSpc>
                <a:spcPct val="109900"/>
              </a:lnSpc>
              <a:spcBef>
                <a:spcPts val="600"/>
              </a:spcBef>
            </a:pPr>
            <a:r>
              <a:rPr lang="en-US" sz="3600" spc="10" dirty="0">
                <a:latin typeface="Roboto"/>
                <a:cs typeface="Roboto"/>
              </a:rPr>
              <a:t>\</a:t>
            </a:r>
            <a:endParaRPr lang="en-US" sz="3600" dirty="0">
              <a:latin typeface="Roboto"/>
              <a:cs typeface="Roboto"/>
            </a:endParaRPr>
          </a:p>
          <a:p>
            <a:pPr marL="12700">
              <a:lnSpc>
                <a:spcPct val="100000"/>
              </a:lnSpc>
              <a:spcBef>
                <a:spcPts val="100"/>
              </a:spcBef>
            </a:pPr>
            <a:endParaRPr lang="en-US" sz="4000" dirty="0">
              <a:latin typeface="Roboto"/>
              <a:cs typeface="Roboto"/>
            </a:endParaRPr>
          </a:p>
        </p:txBody>
      </p:sp>
      <p:pic>
        <p:nvPicPr>
          <p:cNvPr id="2" name="object 5">
            <a:extLst>
              <a:ext uri="{FF2B5EF4-FFF2-40B4-BE49-F238E27FC236}">
                <a16:creationId xmlns:a16="http://schemas.microsoft.com/office/drawing/2014/main" id="{D4EE2609-8AAD-87AE-6012-C7A08DDB9FB5}"/>
              </a:ext>
            </a:extLst>
          </p:cNvPr>
          <p:cNvPicPr/>
          <p:nvPr/>
        </p:nvPicPr>
        <p:blipFill>
          <a:blip r:embed="rId2" cstate="print"/>
          <a:stretch>
            <a:fillRect/>
          </a:stretch>
        </p:blipFill>
        <p:spPr>
          <a:xfrm>
            <a:off x="762000" y="1219200"/>
            <a:ext cx="11157426" cy="3844642"/>
          </a:xfrm>
          <a:prstGeom prst="rect">
            <a:avLst/>
          </a:prstGeom>
        </p:spPr>
      </p:pic>
    </p:spTree>
    <p:extLst>
      <p:ext uri="{BB962C8B-B14F-4D97-AF65-F5344CB8AC3E}">
        <p14:creationId xmlns:p14="http://schemas.microsoft.com/office/powerpoint/2010/main" val="717705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3436838"/>
          </a:xfrm>
          <a:prstGeom prst="rect">
            <a:avLst/>
          </a:prstGeom>
          <a:noFill/>
        </p:spPr>
        <p:txBody>
          <a:bodyPr wrap="square">
            <a:spAutoFit/>
          </a:bodyPr>
          <a:lstStyle/>
          <a:p>
            <a:pPr marL="469900" marR="5080" indent="-229235" algn="just">
              <a:lnSpc>
                <a:spcPct val="109900"/>
              </a:lnSpc>
              <a:spcBef>
                <a:spcPts val="100"/>
              </a:spcBef>
              <a:buSzPct val="74074"/>
              <a:buFont typeface="Symbol"/>
              <a:buChar char=""/>
              <a:tabLst>
                <a:tab pos="470534" algn="l"/>
              </a:tabLst>
            </a:pPr>
            <a:r>
              <a:rPr lang="en-US" sz="4000" b="1" spc="15" dirty="0">
                <a:latin typeface="Roboto"/>
                <a:cs typeface="Roboto"/>
              </a:rPr>
              <a:t>RS</a:t>
            </a:r>
            <a:r>
              <a:rPr lang="en-US" sz="4000" spc="15" dirty="0">
                <a:latin typeface="Roboto"/>
                <a:cs typeface="Roboto"/>
              </a:rPr>
              <a:t>. </a:t>
            </a:r>
            <a:r>
              <a:rPr lang="en-US" sz="4000" dirty="0">
                <a:latin typeface="Roboto"/>
                <a:cs typeface="Roboto"/>
              </a:rPr>
              <a:t>Stores </a:t>
            </a:r>
            <a:r>
              <a:rPr lang="en-US" sz="4000" spc="5" dirty="0">
                <a:latin typeface="Roboto"/>
                <a:cs typeface="Roboto"/>
              </a:rPr>
              <a:t>the </a:t>
            </a:r>
            <a:r>
              <a:rPr lang="en-US" sz="4000" dirty="0">
                <a:latin typeface="Roboto"/>
                <a:cs typeface="Roboto"/>
              </a:rPr>
              <a:t>current </a:t>
            </a:r>
            <a:r>
              <a:rPr lang="en-US" sz="4000" spc="-5" dirty="0">
                <a:latin typeface="Roboto"/>
                <a:cs typeface="Roboto"/>
              </a:rPr>
              <a:t>record separator </a:t>
            </a:r>
            <a:r>
              <a:rPr lang="en-US" sz="4000" dirty="0">
                <a:latin typeface="Roboto"/>
                <a:cs typeface="Roboto"/>
              </a:rPr>
              <a:t>character. </a:t>
            </a:r>
            <a:r>
              <a:rPr lang="en-US" sz="4000" spc="5" dirty="0">
                <a:latin typeface="Roboto"/>
                <a:cs typeface="Roboto"/>
              </a:rPr>
              <a:t> </a:t>
            </a:r>
            <a:r>
              <a:rPr lang="en-US" sz="4000" spc="-5" dirty="0">
                <a:latin typeface="Roboto"/>
                <a:cs typeface="Roboto"/>
              </a:rPr>
              <a:t>The</a:t>
            </a:r>
            <a:r>
              <a:rPr lang="en-US" sz="4000" dirty="0">
                <a:latin typeface="Roboto"/>
                <a:cs typeface="Roboto"/>
              </a:rPr>
              <a:t> default</a:t>
            </a:r>
            <a:r>
              <a:rPr lang="en-US" sz="4000" spc="5" dirty="0">
                <a:latin typeface="Roboto"/>
                <a:cs typeface="Roboto"/>
              </a:rPr>
              <a:t> </a:t>
            </a:r>
            <a:r>
              <a:rPr lang="en-US" sz="4000" spc="-5" dirty="0">
                <a:latin typeface="Roboto"/>
                <a:cs typeface="Roboto"/>
              </a:rPr>
              <a:t>input</a:t>
            </a:r>
            <a:r>
              <a:rPr lang="en-US" sz="4000" dirty="0">
                <a:latin typeface="Roboto"/>
                <a:cs typeface="Roboto"/>
              </a:rPr>
              <a:t> line</a:t>
            </a:r>
            <a:r>
              <a:rPr lang="en-US" sz="4000" spc="5" dirty="0">
                <a:latin typeface="Roboto"/>
                <a:cs typeface="Roboto"/>
              </a:rPr>
              <a:t> </a:t>
            </a:r>
            <a:r>
              <a:rPr lang="en-US" sz="4000" dirty="0">
                <a:latin typeface="Roboto"/>
                <a:cs typeface="Roboto"/>
              </a:rPr>
              <a:t>is</a:t>
            </a:r>
            <a:r>
              <a:rPr lang="en-US" sz="4000" spc="5" dirty="0">
                <a:latin typeface="Roboto"/>
                <a:cs typeface="Roboto"/>
              </a:rPr>
              <a:t> the</a:t>
            </a:r>
            <a:r>
              <a:rPr lang="en-US" sz="4000" spc="10" dirty="0">
                <a:latin typeface="Roboto"/>
                <a:cs typeface="Roboto"/>
              </a:rPr>
              <a:t> </a:t>
            </a:r>
            <a:r>
              <a:rPr lang="en-US" sz="4000" dirty="0">
                <a:latin typeface="Roboto"/>
                <a:cs typeface="Roboto"/>
              </a:rPr>
              <a:t>input</a:t>
            </a:r>
            <a:r>
              <a:rPr lang="en-US" sz="4000" spc="5" dirty="0">
                <a:latin typeface="Roboto"/>
                <a:cs typeface="Roboto"/>
              </a:rPr>
              <a:t> </a:t>
            </a:r>
            <a:r>
              <a:rPr lang="en-US" sz="4000" spc="-5" dirty="0">
                <a:latin typeface="Roboto"/>
                <a:cs typeface="Roboto"/>
              </a:rPr>
              <a:t>record,</a:t>
            </a:r>
            <a:r>
              <a:rPr lang="en-US" sz="4000" dirty="0">
                <a:latin typeface="Roboto"/>
                <a:cs typeface="Roboto"/>
              </a:rPr>
              <a:t> which </a:t>
            </a:r>
            <a:r>
              <a:rPr lang="en-US" sz="4000" spc="-325" dirty="0">
                <a:latin typeface="Roboto"/>
                <a:cs typeface="Roboto"/>
              </a:rPr>
              <a:t> </a:t>
            </a:r>
            <a:r>
              <a:rPr lang="en-US" sz="4000" spc="-5" dirty="0">
                <a:latin typeface="Roboto"/>
                <a:cs typeface="Roboto"/>
              </a:rPr>
              <a:t>makes </a:t>
            </a:r>
            <a:r>
              <a:rPr lang="en-US" sz="4000" dirty="0">
                <a:latin typeface="Roboto"/>
                <a:cs typeface="Roboto"/>
              </a:rPr>
              <a:t>a </a:t>
            </a:r>
            <a:r>
              <a:rPr lang="en-US" sz="4000" spc="-5" dirty="0">
                <a:latin typeface="Roboto"/>
                <a:cs typeface="Roboto"/>
              </a:rPr>
              <a:t>newline </a:t>
            </a:r>
            <a:r>
              <a:rPr lang="en-US" sz="4000" spc="5" dirty="0">
                <a:latin typeface="Roboto"/>
                <a:cs typeface="Roboto"/>
              </a:rPr>
              <a:t>the </a:t>
            </a:r>
            <a:r>
              <a:rPr lang="en-US" sz="4000" dirty="0">
                <a:latin typeface="Roboto"/>
                <a:cs typeface="Roboto"/>
              </a:rPr>
              <a:t>default </a:t>
            </a:r>
            <a:r>
              <a:rPr lang="en-US" sz="4000" spc="-5" dirty="0">
                <a:latin typeface="Roboto"/>
                <a:cs typeface="Roboto"/>
              </a:rPr>
              <a:t>record </a:t>
            </a:r>
            <a:r>
              <a:rPr lang="en-US" sz="4000" dirty="0">
                <a:latin typeface="Roboto"/>
                <a:cs typeface="Roboto"/>
              </a:rPr>
              <a:t>separator. </a:t>
            </a:r>
            <a:r>
              <a:rPr lang="en-US" sz="4000" spc="-5" dirty="0">
                <a:latin typeface="Roboto"/>
                <a:cs typeface="Roboto"/>
              </a:rPr>
              <a:t>The </a:t>
            </a:r>
            <a:r>
              <a:rPr lang="en-US" sz="4000" dirty="0">
                <a:latin typeface="Roboto"/>
                <a:cs typeface="Roboto"/>
              </a:rPr>
              <a:t> command</a:t>
            </a:r>
            <a:r>
              <a:rPr lang="en-US" sz="4000" spc="5" dirty="0">
                <a:latin typeface="Roboto"/>
                <a:cs typeface="Roboto"/>
              </a:rPr>
              <a:t> </a:t>
            </a:r>
            <a:r>
              <a:rPr lang="en-US" sz="4000" dirty="0">
                <a:latin typeface="Roboto"/>
                <a:cs typeface="Roboto"/>
              </a:rPr>
              <a:t>is</a:t>
            </a:r>
            <a:r>
              <a:rPr lang="en-US" sz="4000" spc="5" dirty="0">
                <a:latin typeface="Roboto"/>
                <a:cs typeface="Roboto"/>
              </a:rPr>
              <a:t> </a:t>
            </a:r>
            <a:r>
              <a:rPr lang="en-US" sz="4000" dirty="0">
                <a:latin typeface="Roboto"/>
                <a:cs typeface="Roboto"/>
              </a:rPr>
              <a:t>useful</a:t>
            </a:r>
            <a:r>
              <a:rPr lang="en-US" sz="4000" spc="5" dirty="0">
                <a:latin typeface="Roboto"/>
                <a:cs typeface="Roboto"/>
              </a:rPr>
              <a:t> </a:t>
            </a:r>
            <a:r>
              <a:rPr lang="en-US" sz="4000" spc="10" dirty="0">
                <a:latin typeface="Roboto"/>
                <a:cs typeface="Roboto"/>
              </a:rPr>
              <a:t>if</a:t>
            </a:r>
            <a:r>
              <a:rPr lang="en-US" sz="4000" spc="15" dirty="0">
                <a:latin typeface="Roboto"/>
                <a:cs typeface="Roboto"/>
              </a:rPr>
              <a:t> </a:t>
            </a:r>
            <a:r>
              <a:rPr lang="en-US" sz="4000" spc="5" dirty="0">
                <a:latin typeface="Roboto"/>
                <a:cs typeface="Roboto"/>
              </a:rPr>
              <a:t>the</a:t>
            </a:r>
            <a:r>
              <a:rPr lang="en-US" sz="4000" spc="10" dirty="0">
                <a:latin typeface="Roboto"/>
                <a:cs typeface="Roboto"/>
              </a:rPr>
              <a:t> </a:t>
            </a:r>
            <a:r>
              <a:rPr lang="en-US" sz="4000" dirty="0">
                <a:latin typeface="Roboto"/>
                <a:cs typeface="Roboto"/>
              </a:rPr>
              <a:t>input</a:t>
            </a:r>
            <a:r>
              <a:rPr lang="en-US" sz="4000" spc="5" dirty="0">
                <a:latin typeface="Roboto"/>
                <a:cs typeface="Roboto"/>
              </a:rPr>
              <a:t> </a:t>
            </a:r>
            <a:r>
              <a:rPr lang="en-US" sz="4000" dirty="0">
                <a:latin typeface="Roboto"/>
                <a:cs typeface="Roboto"/>
              </a:rPr>
              <a:t>is</a:t>
            </a:r>
            <a:r>
              <a:rPr lang="en-US" sz="4000" spc="5" dirty="0">
                <a:latin typeface="Roboto"/>
                <a:cs typeface="Roboto"/>
              </a:rPr>
              <a:t> </a:t>
            </a:r>
            <a:r>
              <a:rPr lang="en-US" sz="4000" dirty="0">
                <a:latin typeface="Roboto"/>
                <a:cs typeface="Roboto"/>
              </a:rPr>
              <a:t>a</a:t>
            </a:r>
            <a:r>
              <a:rPr lang="en-US" sz="4000" spc="5" dirty="0">
                <a:latin typeface="Roboto"/>
                <a:cs typeface="Roboto"/>
              </a:rPr>
              <a:t> </a:t>
            </a:r>
            <a:r>
              <a:rPr lang="en-US" sz="4000" spc="-35" dirty="0">
                <a:latin typeface="Roboto"/>
                <a:cs typeface="Roboto"/>
              </a:rPr>
              <a:t>comma- </a:t>
            </a:r>
            <a:r>
              <a:rPr lang="en-US" sz="4000" spc="-30" dirty="0">
                <a:latin typeface="Roboto"/>
                <a:cs typeface="Roboto"/>
              </a:rPr>
              <a:t> </a:t>
            </a:r>
            <a:r>
              <a:rPr lang="en-US" sz="4000" dirty="0">
                <a:latin typeface="Roboto"/>
                <a:cs typeface="Roboto"/>
              </a:rPr>
              <a:t>separated</a:t>
            </a:r>
            <a:r>
              <a:rPr lang="en-US" sz="4000" spc="-5" dirty="0">
                <a:latin typeface="Roboto"/>
                <a:cs typeface="Roboto"/>
              </a:rPr>
              <a:t> </a:t>
            </a:r>
            <a:r>
              <a:rPr lang="en-US" sz="4000" dirty="0">
                <a:latin typeface="Roboto"/>
                <a:cs typeface="Roboto"/>
              </a:rPr>
              <a:t>file</a:t>
            </a:r>
            <a:r>
              <a:rPr lang="en-US" sz="4000" spc="-5" dirty="0">
                <a:latin typeface="Roboto"/>
                <a:cs typeface="Roboto"/>
              </a:rPr>
              <a:t> </a:t>
            </a:r>
            <a:r>
              <a:rPr lang="en-US" sz="4000" dirty="0">
                <a:latin typeface="Roboto"/>
                <a:cs typeface="Roboto"/>
              </a:rPr>
              <a:t>(CSV).</a:t>
            </a:r>
          </a:p>
        </p:txBody>
      </p:sp>
      <p:sp>
        <p:nvSpPr>
          <p:cNvPr id="2" name="object 4">
            <a:extLst>
              <a:ext uri="{FF2B5EF4-FFF2-40B4-BE49-F238E27FC236}">
                <a16:creationId xmlns:a16="http://schemas.microsoft.com/office/drawing/2014/main" id="{189882BE-CA0A-A485-AC5B-D8DF381111A1}"/>
              </a:ext>
            </a:extLst>
          </p:cNvPr>
          <p:cNvSpPr txBox="1"/>
          <p:nvPr/>
        </p:nvSpPr>
        <p:spPr>
          <a:xfrm>
            <a:off x="1143000" y="4173429"/>
            <a:ext cx="10610850" cy="881652"/>
          </a:xfrm>
          <a:prstGeom prst="rect">
            <a:avLst/>
          </a:prstGeom>
          <a:solidFill>
            <a:srgbClr val="F7C9AC"/>
          </a:solidFill>
        </p:spPr>
        <p:txBody>
          <a:bodyPr vert="horz" wrap="square" lIns="0" tIns="6985" rIns="0" bIns="0" rtlCol="0">
            <a:spAutoFit/>
          </a:bodyPr>
          <a:lstStyle/>
          <a:p>
            <a:pPr marL="19050">
              <a:lnSpc>
                <a:spcPct val="100000"/>
              </a:lnSpc>
              <a:spcBef>
                <a:spcPts val="55"/>
              </a:spcBef>
            </a:pPr>
            <a:r>
              <a:rPr sz="2800" dirty="0">
                <a:latin typeface="Roboto"/>
                <a:cs typeface="Roboto"/>
              </a:rPr>
              <a:t>awk</a:t>
            </a:r>
            <a:r>
              <a:rPr sz="2800" spc="-5" dirty="0">
                <a:latin typeface="Roboto"/>
                <a:cs typeface="Roboto"/>
              </a:rPr>
              <a:t> 'BEGIN</a:t>
            </a:r>
            <a:r>
              <a:rPr sz="2800" spc="-10" dirty="0">
                <a:latin typeface="Roboto"/>
                <a:cs typeface="Roboto"/>
              </a:rPr>
              <a:t> </a:t>
            </a:r>
            <a:r>
              <a:rPr sz="2800" spc="-30" dirty="0">
                <a:latin typeface="Roboto"/>
                <a:cs typeface="Roboto"/>
              </a:rPr>
              <a:t>{FS="-";</a:t>
            </a:r>
            <a:r>
              <a:rPr sz="2800" spc="-15" dirty="0">
                <a:latin typeface="Roboto"/>
                <a:cs typeface="Roboto"/>
              </a:rPr>
              <a:t> </a:t>
            </a:r>
            <a:r>
              <a:rPr sz="2800" spc="-5" dirty="0">
                <a:latin typeface="Roboto"/>
                <a:cs typeface="Roboto"/>
              </a:rPr>
              <a:t>RS=",";</a:t>
            </a:r>
            <a:r>
              <a:rPr sz="2800" spc="-10" dirty="0">
                <a:latin typeface="Roboto"/>
                <a:cs typeface="Roboto"/>
              </a:rPr>
              <a:t> </a:t>
            </a:r>
            <a:r>
              <a:rPr sz="2800" dirty="0">
                <a:latin typeface="Roboto"/>
                <a:cs typeface="Roboto"/>
              </a:rPr>
              <a:t>OFS=" owes</a:t>
            </a:r>
            <a:r>
              <a:rPr sz="2800" spc="-10" dirty="0">
                <a:latin typeface="Roboto"/>
                <a:cs typeface="Roboto"/>
              </a:rPr>
              <a:t> </a:t>
            </a:r>
            <a:r>
              <a:rPr sz="2800" spc="10" dirty="0">
                <a:latin typeface="Roboto"/>
                <a:cs typeface="Roboto"/>
              </a:rPr>
              <a:t>Rs.</a:t>
            </a:r>
            <a:r>
              <a:rPr sz="2800" spc="-5" dirty="0">
                <a:latin typeface="Roboto"/>
                <a:cs typeface="Roboto"/>
              </a:rPr>
              <a:t> </a:t>
            </a:r>
            <a:r>
              <a:rPr sz="2800" spc="-25" dirty="0">
                <a:latin typeface="Roboto"/>
                <a:cs typeface="Roboto"/>
              </a:rPr>
              <a:t>"}</a:t>
            </a:r>
            <a:r>
              <a:rPr sz="2800" spc="-5" dirty="0">
                <a:latin typeface="Roboto"/>
                <a:cs typeface="Roboto"/>
              </a:rPr>
              <a:t> </a:t>
            </a:r>
            <a:r>
              <a:rPr sz="2800" dirty="0">
                <a:latin typeface="Roboto"/>
                <a:cs typeface="Roboto"/>
              </a:rPr>
              <a:t>{print </a:t>
            </a:r>
            <a:r>
              <a:rPr sz="2800" spc="-15" dirty="0">
                <a:latin typeface="Roboto"/>
                <a:cs typeface="Roboto"/>
              </a:rPr>
              <a:t>$1,$2}'</a:t>
            </a:r>
            <a:endParaRPr sz="2800" dirty="0">
              <a:latin typeface="Roboto"/>
              <a:cs typeface="Roboto"/>
            </a:endParaRPr>
          </a:p>
          <a:p>
            <a:pPr marL="19050">
              <a:lnSpc>
                <a:spcPct val="100000"/>
              </a:lnSpc>
              <a:spcBef>
                <a:spcPts val="140"/>
              </a:spcBef>
            </a:pPr>
            <a:r>
              <a:rPr sz="2800" spc="-5" dirty="0">
                <a:latin typeface="Roboto"/>
                <a:cs typeface="Roboto"/>
              </a:rPr>
              <a:t>debtors.txt</a:t>
            </a:r>
            <a:endParaRPr sz="2800" dirty="0">
              <a:latin typeface="Roboto"/>
              <a:cs typeface="Roboto"/>
            </a:endParaRPr>
          </a:p>
        </p:txBody>
      </p:sp>
    </p:spTree>
    <p:extLst>
      <p:ext uri="{BB962C8B-B14F-4D97-AF65-F5344CB8AC3E}">
        <p14:creationId xmlns:p14="http://schemas.microsoft.com/office/powerpoint/2010/main" val="2903134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82F64C-546B-F630-65D4-123699A49281}"/>
              </a:ext>
            </a:extLst>
          </p:cNvPr>
          <p:cNvSpPr txBox="1"/>
          <p:nvPr/>
        </p:nvSpPr>
        <p:spPr>
          <a:xfrm>
            <a:off x="577373" y="687224"/>
            <a:ext cx="11037253" cy="3436838"/>
          </a:xfrm>
          <a:prstGeom prst="rect">
            <a:avLst/>
          </a:prstGeom>
          <a:noFill/>
        </p:spPr>
        <p:txBody>
          <a:bodyPr wrap="square">
            <a:spAutoFit/>
          </a:bodyPr>
          <a:lstStyle/>
          <a:p>
            <a:pPr marL="469900" marR="5080" indent="-229235" algn="just">
              <a:lnSpc>
                <a:spcPct val="109900"/>
              </a:lnSpc>
              <a:spcBef>
                <a:spcPts val="100"/>
              </a:spcBef>
              <a:buSzPct val="74074"/>
              <a:buFont typeface="Symbol"/>
              <a:buChar char=""/>
              <a:tabLst>
                <a:tab pos="470534" algn="l"/>
              </a:tabLst>
            </a:pPr>
            <a:r>
              <a:rPr lang="en-US" sz="4000" b="1" spc="15" dirty="0">
                <a:latin typeface="Roboto"/>
                <a:cs typeface="Roboto"/>
              </a:rPr>
              <a:t>RS</a:t>
            </a:r>
            <a:r>
              <a:rPr lang="en-US" sz="4000" spc="15" dirty="0">
                <a:latin typeface="Roboto"/>
                <a:cs typeface="Roboto"/>
              </a:rPr>
              <a:t>. </a:t>
            </a:r>
            <a:r>
              <a:rPr lang="en-US" sz="4000" dirty="0">
                <a:latin typeface="Roboto"/>
                <a:cs typeface="Roboto"/>
              </a:rPr>
              <a:t>Stores </a:t>
            </a:r>
            <a:r>
              <a:rPr lang="en-US" sz="4000" spc="5" dirty="0">
                <a:latin typeface="Roboto"/>
                <a:cs typeface="Roboto"/>
              </a:rPr>
              <a:t>the </a:t>
            </a:r>
            <a:r>
              <a:rPr lang="en-US" sz="4000" dirty="0">
                <a:latin typeface="Roboto"/>
                <a:cs typeface="Roboto"/>
              </a:rPr>
              <a:t>current </a:t>
            </a:r>
            <a:r>
              <a:rPr lang="en-US" sz="4000" spc="-5" dirty="0">
                <a:latin typeface="Roboto"/>
                <a:cs typeface="Roboto"/>
              </a:rPr>
              <a:t>record separator </a:t>
            </a:r>
            <a:r>
              <a:rPr lang="en-US" sz="4000" dirty="0">
                <a:latin typeface="Roboto"/>
                <a:cs typeface="Roboto"/>
              </a:rPr>
              <a:t>character. </a:t>
            </a:r>
            <a:r>
              <a:rPr lang="en-US" sz="4000" spc="5" dirty="0">
                <a:latin typeface="Roboto"/>
                <a:cs typeface="Roboto"/>
              </a:rPr>
              <a:t> </a:t>
            </a:r>
            <a:r>
              <a:rPr lang="en-US" sz="4000" spc="-5" dirty="0">
                <a:latin typeface="Roboto"/>
                <a:cs typeface="Roboto"/>
              </a:rPr>
              <a:t>The</a:t>
            </a:r>
            <a:r>
              <a:rPr lang="en-US" sz="4000" dirty="0">
                <a:latin typeface="Roboto"/>
                <a:cs typeface="Roboto"/>
              </a:rPr>
              <a:t> default</a:t>
            </a:r>
            <a:r>
              <a:rPr lang="en-US" sz="4000" spc="5" dirty="0">
                <a:latin typeface="Roboto"/>
                <a:cs typeface="Roboto"/>
              </a:rPr>
              <a:t> </a:t>
            </a:r>
            <a:r>
              <a:rPr lang="en-US" sz="4000" spc="-5" dirty="0">
                <a:latin typeface="Roboto"/>
                <a:cs typeface="Roboto"/>
              </a:rPr>
              <a:t>input</a:t>
            </a:r>
            <a:r>
              <a:rPr lang="en-US" sz="4000" dirty="0">
                <a:latin typeface="Roboto"/>
                <a:cs typeface="Roboto"/>
              </a:rPr>
              <a:t> line</a:t>
            </a:r>
            <a:r>
              <a:rPr lang="en-US" sz="4000" spc="5" dirty="0">
                <a:latin typeface="Roboto"/>
                <a:cs typeface="Roboto"/>
              </a:rPr>
              <a:t> </a:t>
            </a:r>
            <a:r>
              <a:rPr lang="en-US" sz="4000" dirty="0">
                <a:latin typeface="Roboto"/>
                <a:cs typeface="Roboto"/>
              </a:rPr>
              <a:t>is</a:t>
            </a:r>
            <a:r>
              <a:rPr lang="en-US" sz="4000" spc="5" dirty="0">
                <a:latin typeface="Roboto"/>
                <a:cs typeface="Roboto"/>
              </a:rPr>
              <a:t> the</a:t>
            </a:r>
            <a:r>
              <a:rPr lang="en-US" sz="4000" spc="10" dirty="0">
                <a:latin typeface="Roboto"/>
                <a:cs typeface="Roboto"/>
              </a:rPr>
              <a:t> </a:t>
            </a:r>
            <a:r>
              <a:rPr lang="en-US" sz="4000" dirty="0">
                <a:latin typeface="Roboto"/>
                <a:cs typeface="Roboto"/>
              </a:rPr>
              <a:t>input</a:t>
            </a:r>
            <a:r>
              <a:rPr lang="en-US" sz="4000" spc="5" dirty="0">
                <a:latin typeface="Roboto"/>
                <a:cs typeface="Roboto"/>
              </a:rPr>
              <a:t> </a:t>
            </a:r>
            <a:r>
              <a:rPr lang="en-US" sz="4000" spc="-5" dirty="0">
                <a:latin typeface="Roboto"/>
                <a:cs typeface="Roboto"/>
              </a:rPr>
              <a:t>record,</a:t>
            </a:r>
            <a:r>
              <a:rPr lang="en-US" sz="4000" dirty="0">
                <a:latin typeface="Roboto"/>
                <a:cs typeface="Roboto"/>
              </a:rPr>
              <a:t> which </a:t>
            </a:r>
            <a:r>
              <a:rPr lang="en-US" sz="4000" spc="-325" dirty="0">
                <a:latin typeface="Roboto"/>
                <a:cs typeface="Roboto"/>
              </a:rPr>
              <a:t> </a:t>
            </a:r>
            <a:r>
              <a:rPr lang="en-US" sz="4000" spc="-5" dirty="0">
                <a:latin typeface="Roboto"/>
                <a:cs typeface="Roboto"/>
              </a:rPr>
              <a:t>makes </a:t>
            </a:r>
            <a:r>
              <a:rPr lang="en-US" sz="4000" dirty="0">
                <a:latin typeface="Roboto"/>
                <a:cs typeface="Roboto"/>
              </a:rPr>
              <a:t>a </a:t>
            </a:r>
            <a:r>
              <a:rPr lang="en-US" sz="4000" spc="-5" dirty="0">
                <a:latin typeface="Roboto"/>
                <a:cs typeface="Roboto"/>
              </a:rPr>
              <a:t>newline </a:t>
            </a:r>
            <a:r>
              <a:rPr lang="en-US" sz="4000" spc="5" dirty="0">
                <a:latin typeface="Roboto"/>
                <a:cs typeface="Roboto"/>
              </a:rPr>
              <a:t>the </a:t>
            </a:r>
            <a:r>
              <a:rPr lang="en-US" sz="4000" dirty="0">
                <a:latin typeface="Roboto"/>
                <a:cs typeface="Roboto"/>
              </a:rPr>
              <a:t>default </a:t>
            </a:r>
            <a:r>
              <a:rPr lang="en-US" sz="4000" spc="-5" dirty="0">
                <a:latin typeface="Roboto"/>
                <a:cs typeface="Roboto"/>
              </a:rPr>
              <a:t>record </a:t>
            </a:r>
            <a:r>
              <a:rPr lang="en-US" sz="4000" dirty="0">
                <a:latin typeface="Roboto"/>
                <a:cs typeface="Roboto"/>
              </a:rPr>
              <a:t>separator. </a:t>
            </a:r>
            <a:r>
              <a:rPr lang="en-US" sz="4000" spc="-5" dirty="0">
                <a:latin typeface="Roboto"/>
                <a:cs typeface="Roboto"/>
              </a:rPr>
              <a:t>The </a:t>
            </a:r>
            <a:r>
              <a:rPr lang="en-US" sz="4000" dirty="0">
                <a:latin typeface="Roboto"/>
                <a:cs typeface="Roboto"/>
              </a:rPr>
              <a:t> command</a:t>
            </a:r>
            <a:r>
              <a:rPr lang="en-US" sz="4000" spc="5" dirty="0">
                <a:latin typeface="Roboto"/>
                <a:cs typeface="Roboto"/>
              </a:rPr>
              <a:t> </a:t>
            </a:r>
            <a:r>
              <a:rPr lang="en-US" sz="4000" dirty="0">
                <a:latin typeface="Roboto"/>
                <a:cs typeface="Roboto"/>
              </a:rPr>
              <a:t>is</a:t>
            </a:r>
            <a:r>
              <a:rPr lang="en-US" sz="4000" spc="5" dirty="0">
                <a:latin typeface="Roboto"/>
                <a:cs typeface="Roboto"/>
              </a:rPr>
              <a:t> </a:t>
            </a:r>
            <a:r>
              <a:rPr lang="en-US" sz="4000" dirty="0">
                <a:latin typeface="Roboto"/>
                <a:cs typeface="Roboto"/>
              </a:rPr>
              <a:t>useful</a:t>
            </a:r>
            <a:r>
              <a:rPr lang="en-US" sz="4000" spc="5" dirty="0">
                <a:latin typeface="Roboto"/>
                <a:cs typeface="Roboto"/>
              </a:rPr>
              <a:t> </a:t>
            </a:r>
            <a:r>
              <a:rPr lang="en-US" sz="4000" spc="10" dirty="0">
                <a:latin typeface="Roboto"/>
                <a:cs typeface="Roboto"/>
              </a:rPr>
              <a:t>if</a:t>
            </a:r>
            <a:r>
              <a:rPr lang="en-US" sz="4000" spc="15" dirty="0">
                <a:latin typeface="Roboto"/>
                <a:cs typeface="Roboto"/>
              </a:rPr>
              <a:t> </a:t>
            </a:r>
            <a:r>
              <a:rPr lang="en-US" sz="4000" spc="5" dirty="0">
                <a:latin typeface="Roboto"/>
                <a:cs typeface="Roboto"/>
              </a:rPr>
              <a:t>the</a:t>
            </a:r>
            <a:r>
              <a:rPr lang="en-US" sz="4000" spc="10" dirty="0">
                <a:latin typeface="Roboto"/>
                <a:cs typeface="Roboto"/>
              </a:rPr>
              <a:t> </a:t>
            </a:r>
            <a:r>
              <a:rPr lang="en-US" sz="4000" dirty="0">
                <a:latin typeface="Roboto"/>
                <a:cs typeface="Roboto"/>
              </a:rPr>
              <a:t>input</a:t>
            </a:r>
            <a:r>
              <a:rPr lang="en-US" sz="4000" spc="5" dirty="0">
                <a:latin typeface="Roboto"/>
                <a:cs typeface="Roboto"/>
              </a:rPr>
              <a:t> </a:t>
            </a:r>
            <a:r>
              <a:rPr lang="en-US" sz="4000" dirty="0">
                <a:latin typeface="Roboto"/>
                <a:cs typeface="Roboto"/>
              </a:rPr>
              <a:t>is</a:t>
            </a:r>
            <a:r>
              <a:rPr lang="en-US" sz="4000" spc="5" dirty="0">
                <a:latin typeface="Roboto"/>
                <a:cs typeface="Roboto"/>
              </a:rPr>
              <a:t> </a:t>
            </a:r>
            <a:r>
              <a:rPr lang="en-US" sz="4000" dirty="0">
                <a:latin typeface="Roboto"/>
                <a:cs typeface="Roboto"/>
              </a:rPr>
              <a:t>a</a:t>
            </a:r>
            <a:r>
              <a:rPr lang="en-US" sz="4000" spc="5" dirty="0">
                <a:latin typeface="Roboto"/>
                <a:cs typeface="Roboto"/>
              </a:rPr>
              <a:t> </a:t>
            </a:r>
            <a:r>
              <a:rPr lang="en-US" sz="4000" spc="-35" dirty="0">
                <a:latin typeface="Roboto"/>
                <a:cs typeface="Roboto"/>
              </a:rPr>
              <a:t>comma- </a:t>
            </a:r>
            <a:r>
              <a:rPr lang="en-US" sz="4000" spc="-30" dirty="0">
                <a:latin typeface="Roboto"/>
                <a:cs typeface="Roboto"/>
              </a:rPr>
              <a:t> </a:t>
            </a:r>
            <a:r>
              <a:rPr lang="en-US" sz="4000" dirty="0">
                <a:latin typeface="Roboto"/>
                <a:cs typeface="Roboto"/>
              </a:rPr>
              <a:t>separated</a:t>
            </a:r>
            <a:r>
              <a:rPr lang="en-US" sz="4000" spc="-5" dirty="0">
                <a:latin typeface="Roboto"/>
                <a:cs typeface="Roboto"/>
              </a:rPr>
              <a:t> </a:t>
            </a:r>
            <a:r>
              <a:rPr lang="en-US" sz="4000" dirty="0">
                <a:latin typeface="Roboto"/>
                <a:cs typeface="Roboto"/>
              </a:rPr>
              <a:t>file</a:t>
            </a:r>
            <a:r>
              <a:rPr lang="en-US" sz="4000" spc="-5" dirty="0">
                <a:latin typeface="Roboto"/>
                <a:cs typeface="Roboto"/>
              </a:rPr>
              <a:t> </a:t>
            </a:r>
            <a:r>
              <a:rPr lang="en-US" sz="4000" dirty="0">
                <a:latin typeface="Roboto"/>
                <a:cs typeface="Roboto"/>
              </a:rPr>
              <a:t>(CSV).</a:t>
            </a:r>
          </a:p>
        </p:txBody>
      </p:sp>
      <p:sp>
        <p:nvSpPr>
          <p:cNvPr id="2" name="object 4">
            <a:extLst>
              <a:ext uri="{FF2B5EF4-FFF2-40B4-BE49-F238E27FC236}">
                <a16:creationId xmlns:a16="http://schemas.microsoft.com/office/drawing/2014/main" id="{189882BE-CA0A-A485-AC5B-D8DF381111A1}"/>
              </a:ext>
            </a:extLst>
          </p:cNvPr>
          <p:cNvSpPr txBox="1"/>
          <p:nvPr/>
        </p:nvSpPr>
        <p:spPr>
          <a:xfrm>
            <a:off x="1143000" y="4173429"/>
            <a:ext cx="10610850" cy="881652"/>
          </a:xfrm>
          <a:prstGeom prst="rect">
            <a:avLst/>
          </a:prstGeom>
          <a:solidFill>
            <a:srgbClr val="F7C9AC"/>
          </a:solidFill>
        </p:spPr>
        <p:txBody>
          <a:bodyPr vert="horz" wrap="square" lIns="0" tIns="6985" rIns="0" bIns="0" rtlCol="0">
            <a:spAutoFit/>
          </a:bodyPr>
          <a:lstStyle/>
          <a:p>
            <a:pPr marL="19050">
              <a:lnSpc>
                <a:spcPct val="100000"/>
              </a:lnSpc>
              <a:spcBef>
                <a:spcPts val="55"/>
              </a:spcBef>
            </a:pPr>
            <a:r>
              <a:rPr sz="2800" dirty="0">
                <a:latin typeface="Roboto"/>
                <a:cs typeface="Roboto"/>
              </a:rPr>
              <a:t>awk</a:t>
            </a:r>
            <a:r>
              <a:rPr sz="2800" spc="-5" dirty="0">
                <a:latin typeface="Roboto"/>
                <a:cs typeface="Roboto"/>
              </a:rPr>
              <a:t> 'BEGIN</a:t>
            </a:r>
            <a:r>
              <a:rPr sz="2800" spc="-10" dirty="0">
                <a:latin typeface="Roboto"/>
                <a:cs typeface="Roboto"/>
              </a:rPr>
              <a:t> </a:t>
            </a:r>
            <a:r>
              <a:rPr sz="2800" spc="-30" dirty="0">
                <a:latin typeface="Roboto"/>
                <a:cs typeface="Roboto"/>
              </a:rPr>
              <a:t>{FS="-";</a:t>
            </a:r>
            <a:r>
              <a:rPr sz="2800" spc="-15" dirty="0">
                <a:latin typeface="Roboto"/>
                <a:cs typeface="Roboto"/>
              </a:rPr>
              <a:t> </a:t>
            </a:r>
            <a:r>
              <a:rPr sz="2800" spc="-5" dirty="0">
                <a:latin typeface="Roboto"/>
                <a:cs typeface="Roboto"/>
              </a:rPr>
              <a:t>RS=",";</a:t>
            </a:r>
            <a:r>
              <a:rPr sz="2800" spc="-10" dirty="0">
                <a:latin typeface="Roboto"/>
                <a:cs typeface="Roboto"/>
              </a:rPr>
              <a:t> </a:t>
            </a:r>
            <a:r>
              <a:rPr sz="2800" dirty="0">
                <a:latin typeface="Roboto"/>
                <a:cs typeface="Roboto"/>
              </a:rPr>
              <a:t>OFS=" owes</a:t>
            </a:r>
            <a:r>
              <a:rPr sz="2800" spc="-10" dirty="0">
                <a:latin typeface="Roboto"/>
                <a:cs typeface="Roboto"/>
              </a:rPr>
              <a:t> </a:t>
            </a:r>
            <a:r>
              <a:rPr sz="2800" spc="10" dirty="0">
                <a:latin typeface="Roboto"/>
                <a:cs typeface="Roboto"/>
              </a:rPr>
              <a:t>Rs.</a:t>
            </a:r>
            <a:r>
              <a:rPr sz="2800" spc="-5" dirty="0">
                <a:latin typeface="Roboto"/>
                <a:cs typeface="Roboto"/>
              </a:rPr>
              <a:t> </a:t>
            </a:r>
            <a:r>
              <a:rPr sz="2800" spc="-25" dirty="0">
                <a:latin typeface="Roboto"/>
                <a:cs typeface="Roboto"/>
              </a:rPr>
              <a:t>"}</a:t>
            </a:r>
            <a:r>
              <a:rPr sz="2800" spc="-5" dirty="0">
                <a:latin typeface="Roboto"/>
                <a:cs typeface="Roboto"/>
              </a:rPr>
              <a:t> </a:t>
            </a:r>
            <a:r>
              <a:rPr sz="2800" dirty="0">
                <a:latin typeface="Roboto"/>
                <a:cs typeface="Roboto"/>
              </a:rPr>
              <a:t>{print </a:t>
            </a:r>
            <a:r>
              <a:rPr sz="2800" spc="-15" dirty="0">
                <a:latin typeface="Roboto"/>
                <a:cs typeface="Roboto"/>
              </a:rPr>
              <a:t>$1,$2}'</a:t>
            </a:r>
            <a:endParaRPr sz="2800" dirty="0">
              <a:latin typeface="Roboto"/>
              <a:cs typeface="Roboto"/>
            </a:endParaRPr>
          </a:p>
          <a:p>
            <a:pPr marL="19050">
              <a:lnSpc>
                <a:spcPct val="100000"/>
              </a:lnSpc>
              <a:spcBef>
                <a:spcPts val="140"/>
              </a:spcBef>
            </a:pPr>
            <a:r>
              <a:rPr sz="2800" spc="-5" dirty="0">
                <a:latin typeface="Roboto"/>
                <a:cs typeface="Roboto"/>
              </a:rPr>
              <a:t>debtors.txt</a:t>
            </a:r>
            <a:endParaRPr sz="2800" dirty="0">
              <a:latin typeface="Roboto"/>
              <a:cs typeface="Roboto"/>
            </a:endParaRPr>
          </a:p>
        </p:txBody>
      </p:sp>
      <p:pic>
        <p:nvPicPr>
          <p:cNvPr id="3" name="object 6">
            <a:extLst>
              <a:ext uri="{FF2B5EF4-FFF2-40B4-BE49-F238E27FC236}">
                <a16:creationId xmlns:a16="http://schemas.microsoft.com/office/drawing/2014/main" id="{ABFAD998-EB1B-9376-6313-7FC46604E97A}"/>
              </a:ext>
            </a:extLst>
          </p:cNvPr>
          <p:cNvPicPr/>
          <p:nvPr/>
        </p:nvPicPr>
        <p:blipFill>
          <a:blip r:embed="rId2" cstate="print"/>
          <a:stretch>
            <a:fillRect/>
          </a:stretch>
        </p:blipFill>
        <p:spPr>
          <a:xfrm>
            <a:off x="1031851" y="687224"/>
            <a:ext cx="10610849" cy="5332576"/>
          </a:xfrm>
          <a:prstGeom prst="rect">
            <a:avLst/>
          </a:prstGeom>
        </p:spPr>
      </p:pic>
    </p:spTree>
    <p:extLst>
      <p:ext uri="{BB962C8B-B14F-4D97-AF65-F5344CB8AC3E}">
        <p14:creationId xmlns:p14="http://schemas.microsoft.com/office/powerpoint/2010/main" val="43900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 y="-609600"/>
            <a:ext cx="11254105" cy="2044791"/>
          </a:xfrm>
          <a:prstGeom prst="rect">
            <a:avLst/>
          </a:prstGeom>
        </p:spPr>
        <p:txBody>
          <a:bodyPr vert="horz" wrap="square" lIns="0" tIns="13335" rIns="0" bIns="0" rtlCol="0">
            <a:spAutoFit/>
          </a:bodyPr>
          <a:lstStyle/>
          <a:p>
            <a:pPr marL="12700" marR="5080" algn="just">
              <a:lnSpc>
                <a:spcPct val="100000"/>
              </a:lnSpc>
              <a:spcBef>
                <a:spcPts val="105"/>
              </a:spcBef>
            </a:pPr>
            <a:br>
              <a:rPr lang="en-US" sz="6600" spc="-20" dirty="0">
                <a:solidFill>
                  <a:schemeClr val="accent6">
                    <a:lumMod val="50000"/>
                  </a:schemeClr>
                </a:solidFill>
              </a:rPr>
            </a:br>
            <a:r>
              <a:rPr lang="en-US" sz="6600" spc="-20" dirty="0">
                <a:solidFill>
                  <a:schemeClr val="accent6">
                    <a:lumMod val="50000"/>
                  </a:schemeClr>
                </a:solidFill>
              </a:rPr>
              <a:t>Debugging shell scripts:</a:t>
            </a:r>
            <a:endParaRPr sz="6600" spc="-20" dirty="0">
              <a:solidFill>
                <a:schemeClr val="accent6">
                  <a:lumMod val="50000"/>
                </a:schemeClr>
              </a:solidFill>
            </a:endParaRPr>
          </a:p>
        </p:txBody>
      </p:sp>
      <p:sp>
        <p:nvSpPr>
          <p:cNvPr id="7" name="TextBox 6">
            <a:extLst>
              <a:ext uri="{FF2B5EF4-FFF2-40B4-BE49-F238E27FC236}">
                <a16:creationId xmlns:a16="http://schemas.microsoft.com/office/drawing/2014/main" id="{F282F64C-546B-F630-65D4-123699A49281}"/>
              </a:ext>
            </a:extLst>
          </p:cNvPr>
          <p:cNvSpPr txBox="1"/>
          <p:nvPr/>
        </p:nvSpPr>
        <p:spPr>
          <a:xfrm>
            <a:off x="545147" y="1471286"/>
            <a:ext cx="11037253" cy="5567678"/>
          </a:xfrm>
          <a:prstGeom prst="rect">
            <a:avLst/>
          </a:prstGeom>
          <a:noFill/>
        </p:spPr>
        <p:txBody>
          <a:bodyPr wrap="square">
            <a:spAutoFit/>
          </a:bodyPr>
          <a:lstStyle/>
          <a:p>
            <a:pPr marL="13603" algn="just">
              <a:spcBef>
                <a:spcPts val="921"/>
              </a:spcBef>
            </a:pPr>
            <a:r>
              <a:rPr lang="en-US" sz="4000" b="1" i="1" spc="59" dirty="0">
                <a:solidFill>
                  <a:srgbClr val="C55A11"/>
                </a:solidFill>
                <a:latin typeface="Roboto"/>
                <a:cs typeface="Roboto"/>
              </a:rPr>
              <a:t>SET </a:t>
            </a:r>
            <a:r>
              <a:rPr lang="en-US" sz="4000" b="1" i="1" spc="-6" dirty="0">
                <a:solidFill>
                  <a:srgbClr val="C55A11"/>
                </a:solidFill>
                <a:latin typeface="Roboto"/>
                <a:cs typeface="Roboto"/>
              </a:rPr>
              <a:t>-</a:t>
            </a:r>
            <a:r>
              <a:rPr lang="en-US" sz="4000" b="1" i="1" spc="64" dirty="0">
                <a:solidFill>
                  <a:srgbClr val="C55A11"/>
                </a:solidFill>
                <a:latin typeface="Roboto"/>
                <a:cs typeface="Roboto"/>
              </a:rPr>
              <a:t> </a:t>
            </a:r>
            <a:r>
              <a:rPr lang="en-US" sz="4000" b="1" i="1" spc="6" dirty="0">
                <a:solidFill>
                  <a:srgbClr val="C55A11"/>
                </a:solidFill>
                <a:latin typeface="Roboto"/>
                <a:cs typeface="Roboto"/>
              </a:rPr>
              <a:t>U</a:t>
            </a:r>
            <a:endParaRPr lang="en-US" sz="4000" dirty="0">
              <a:latin typeface="Roboto"/>
              <a:cs typeface="Roboto"/>
            </a:endParaRPr>
          </a:p>
          <a:p>
            <a:pPr marL="13603" marR="5442" algn="just">
              <a:lnSpc>
                <a:spcPct val="109900"/>
              </a:lnSpc>
              <a:spcBef>
                <a:spcPts val="643"/>
              </a:spcBef>
            </a:pPr>
            <a:r>
              <a:rPr lang="en-US" sz="4000" spc="6" dirty="0">
                <a:solidFill>
                  <a:srgbClr val="1A1A1A"/>
                </a:solidFill>
                <a:latin typeface="Roboto"/>
                <a:cs typeface="Roboto"/>
              </a:rPr>
              <a:t>Sometimes </a:t>
            </a:r>
            <a:r>
              <a:rPr lang="en-US" sz="4000" spc="21" dirty="0">
                <a:solidFill>
                  <a:srgbClr val="1A1A1A"/>
                </a:solidFill>
                <a:latin typeface="Roboto"/>
                <a:cs typeface="Roboto"/>
              </a:rPr>
              <a:t>you </a:t>
            </a:r>
            <a:r>
              <a:rPr lang="en-US" sz="4000" spc="10" dirty="0">
                <a:solidFill>
                  <a:srgbClr val="1A1A1A"/>
                </a:solidFill>
                <a:latin typeface="Roboto"/>
                <a:cs typeface="Roboto"/>
              </a:rPr>
              <a:t>have not </a:t>
            </a:r>
            <a:r>
              <a:rPr lang="en-US" sz="4000" spc="6" dirty="0">
                <a:solidFill>
                  <a:srgbClr val="1A1A1A"/>
                </a:solidFill>
                <a:latin typeface="Roboto"/>
                <a:cs typeface="Roboto"/>
              </a:rPr>
              <a:t>provided </a:t>
            </a:r>
            <a:r>
              <a:rPr lang="en-US" sz="4000" spc="10" dirty="0">
                <a:solidFill>
                  <a:srgbClr val="1A1A1A"/>
                </a:solidFill>
                <a:latin typeface="Roboto"/>
                <a:cs typeface="Roboto"/>
              </a:rPr>
              <a:t>the </a:t>
            </a:r>
            <a:r>
              <a:rPr lang="en-US" sz="4000" spc="6" dirty="0">
                <a:solidFill>
                  <a:srgbClr val="1A1A1A"/>
                </a:solidFill>
                <a:latin typeface="Roboto"/>
                <a:cs typeface="Roboto"/>
              </a:rPr>
              <a:t>variable, </a:t>
            </a:r>
            <a:r>
              <a:rPr lang="en-US" sz="4000" spc="21" dirty="0">
                <a:solidFill>
                  <a:srgbClr val="1A1A1A"/>
                </a:solidFill>
                <a:latin typeface="Roboto"/>
                <a:cs typeface="Roboto"/>
              </a:rPr>
              <a:t>yet you  </a:t>
            </a:r>
            <a:r>
              <a:rPr lang="en-US" sz="4000" spc="6" dirty="0">
                <a:solidFill>
                  <a:srgbClr val="1A1A1A"/>
                </a:solidFill>
                <a:latin typeface="Roboto"/>
                <a:cs typeface="Roboto"/>
              </a:rPr>
              <a:t>have used </a:t>
            </a:r>
            <a:r>
              <a:rPr lang="en-US" sz="4000" spc="16" dirty="0">
                <a:solidFill>
                  <a:srgbClr val="1A1A1A"/>
                </a:solidFill>
                <a:latin typeface="Roboto"/>
                <a:cs typeface="Roboto"/>
              </a:rPr>
              <a:t>it </a:t>
            </a:r>
            <a:r>
              <a:rPr lang="en-US" sz="4000" dirty="0">
                <a:solidFill>
                  <a:srgbClr val="1A1A1A"/>
                </a:solidFill>
                <a:latin typeface="Roboto"/>
                <a:cs typeface="Roboto"/>
              </a:rPr>
              <a:t>somewhere </a:t>
            </a:r>
            <a:r>
              <a:rPr lang="en-US" sz="4000" spc="16" dirty="0">
                <a:solidFill>
                  <a:srgbClr val="1A1A1A"/>
                </a:solidFill>
                <a:latin typeface="Roboto"/>
                <a:cs typeface="Roboto"/>
              </a:rPr>
              <a:t>in the </a:t>
            </a:r>
            <a:r>
              <a:rPr lang="en-US" sz="4000" spc="10" dirty="0">
                <a:solidFill>
                  <a:srgbClr val="1A1A1A"/>
                </a:solidFill>
                <a:latin typeface="Roboto"/>
                <a:cs typeface="Roboto"/>
              </a:rPr>
              <a:t>script. So, </a:t>
            </a:r>
            <a:r>
              <a:rPr lang="en-US" sz="4000" spc="21" dirty="0">
                <a:solidFill>
                  <a:srgbClr val="1A1A1A"/>
                </a:solidFill>
                <a:latin typeface="Roboto"/>
                <a:cs typeface="Roboto"/>
              </a:rPr>
              <a:t>by </a:t>
            </a:r>
            <a:r>
              <a:rPr lang="en-US" sz="4000" spc="6" dirty="0">
                <a:solidFill>
                  <a:srgbClr val="1A1A1A"/>
                </a:solidFill>
                <a:latin typeface="Roboto"/>
                <a:cs typeface="Roboto"/>
              </a:rPr>
              <a:t>default </a:t>
            </a:r>
            <a:r>
              <a:rPr lang="en-US" sz="4000" spc="10" dirty="0">
                <a:solidFill>
                  <a:srgbClr val="1A1A1A"/>
                </a:solidFill>
                <a:latin typeface="Roboto"/>
                <a:cs typeface="Roboto"/>
              </a:rPr>
              <a:t>bash  will </a:t>
            </a:r>
            <a:r>
              <a:rPr lang="en-US" sz="4000" dirty="0">
                <a:solidFill>
                  <a:srgbClr val="1A1A1A"/>
                </a:solidFill>
                <a:latin typeface="Roboto"/>
                <a:cs typeface="Roboto"/>
              </a:rPr>
              <a:t>ignore </a:t>
            </a:r>
            <a:r>
              <a:rPr lang="en-US" sz="4000" spc="16" dirty="0">
                <a:solidFill>
                  <a:srgbClr val="1A1A1A"/>
                </a:solidFill>
                <a:latin typeface="Roboto"/>
                <a:cs typeface="Roboto"/>
              </a:rPr>
              <a:t>the </a:t>
            </a:r>
            <a:r>
              <a:rPr lang="en-US" sz="4000" spc="6" dirty="0">
                <a:solidFill>
                  <a:srgbClr val="1A1A1A"/>
                </a:solidFill>
                <a:latin typeface="Roboto"/>
                <a:cs typeface="Roboto"/>
              </a:rPr>
              <a:t>variable </a:t>
            </a:r>
            <a:r>
              <a:rPr lang="en-US" sz="4000" spc="16" dirty="0">
                <a:solidFill>
                  <a:srgbClr val="1A1A1A"/>
                </a:solidFill>
                <a:latin typeface="Roboto"/>
                <a:cs typeface="Roboto"/>
              </a:rPr>
              <a:t>that </a:t>
            </a:r>
            <a:r>
              <a:rPr lang="en-US" sz="4000" spc="-6" dirty="0">
                <a:solidFill>
                  <a:srgbClr val="1A1A1A"/>
                </a:solidFill>
                <a:latin typeface="Roboto"/>
                <a:cs typeface="Roboto"/>
              </a:rPr>
              <a:t>does </a:t>
            </a:r>
            <a:r>
              <a:rPr lang="en-US" sz="4000" spc="10" dirty="0">
                <a:solidFill>
                  <a:srgbClr val="1A1A1A"/>
                </a:solidFill>
                <a:latin typeface="Roboto"/>
                <a:cs typeface="Roboto"/>
              </a:rPr>
              <a:t>not </a:t>
            </a:r>
            <a:r>
              <a:rPr lang="en-US" sz="4000" spc="6" dirty="0">
                <a:solidFill>
                  <a:srgbClr val="1A1A1A"/>
                </a:solidFill>
                <a:latin typeface="Roboto"/>
                <a:cs typeface="Roboto"/>
              </a:rPr>
              <a:t>exist. </a:t>
            </a:r>
            <a:r>
              <a:rPr lang="en-US" sz="4000" spc="16" dirty="0">
                <a:solidFill>
                  <a:srgbClr val="1A1A1A"/>
                </a:solidFill>
                <a:latin typeface="Roboto"/>
                <a:cs typeface="Roboto"/>
              </a:rPr>
              <a:t>So </a:t>
            </a:r>
            <a:r>
              <a:rPr lang="en-US" sz="4000" dirty="0">
                <a:solidFill>
                  <a:srgbClr val="1A1A1A"/>
                </a:solidFill>
                <a:latin typeface="Roboto"/>
                <a:cs typeface="Roboto"/>
              </a:rPr>
              <a:t>here, </a:t>
            </a:r>
            <a:r>
              <a:rPr lang="en-US" sz="4000" spc="16" dirty="0">
                <a:solidFill>
                  <a:srgbClr val="1A1A1A"/>
                </a:solidFill>
                <a:latin typeface="Roboto"/>
                <a:cs typeface="Roboto"/>
              </a:rPr>
              <a:t>Script  </a:t>
            </a:r>
            <a:r>
              <a:rPr lang="en-US" sz="4000" spc="10" dirty="0">
                <a:solidFill>
                  <a:srgbClr val="1A1A1A"/>
                </a:solidFill>
                <a:latin typeface="Roboto"/>
                <a:cs typeface="Roboto"/>
              </a:rPr>
              <a:t>should </a:t>
            </a:r>
            <a:r>
              <a:rPr lang="en-US" sz="4000" spc="6" dirty="0">
                <a:solidFill>
                  <a:srgbClr val="1A1A1A"/>
                </a:solidFill>
                <a:latin typeface="Roboto"/>
                <a:cs typeface="Roboto"/>
              </a:rPr>
              <a:t>report  </a:t>
            </a:r>
            <a:r>
              <a:rPr lang="en-US" sz="4000" spc="10" dirty="0">
                <a:solidFill>
                  <a:srgbClr val="1A1A1A"/>
                </a:solidFill>
                <a:latin typeface="Roboto"/>
                <a:cs typeface="Roboto"/>
              </a:rPr>
              <a:t>an </a:t>
            </a:r>
            <a:r>
              <a:rPr lang="en-US" sz="4000" dirty="0">
                <a:solidFill>
                  <a:srgbClr val="1A1A1A"/>
                </a:solidFill>
                <a:latin typeface="Roboto"/>
                <a:cs typeface="Roboto"/>
              </a:rPr>
              <a:t>error </a:t>
            </a:r>
            <a:r>
              <a:rPr lang="en-US" sz="4000" spc="10" dirty="0">
                <a:solidFill>
                  <a:srgbClr val="1A1A1A"/>
                </a:solidFill>
                <a:latin typeface="Roboto"/>
                <a:cs typeface="Roboto"/>
              </a:rPr>
              <a:t>instead </a:t>
            </a:r>
            <a:r>
              <a:rPr lang="en-US" sz="4000" spc="-10" dirty="0">
                <a:solidFill>
                  <a:srgbClr val="1A1A1A"/>
                </a:solidFill>
                <a:latin typeface="Roboto"/>
                <a:cs typeface="Roboto"/>
              </a:rPr>
              <a:t>of </a:t>
            </a:r>
            <a:r>
              <a:rPr lang="en-US" sz="4000" spc="16" dirty="0">
                <a:solidFill>
                  <a:srgbClr val="1A1A1A"/>
                </a:solidFill>
                <a:latin typeface="Roboto"/>
                <a:cs typeface="Roboto"/>
              </a:rPr>
              <a:t>continuing the  </a:t>
            </a:r>
            <a:r>
              <a:rPr lang="en-US" sz="4000" spc="6" dirty="0">
                <a:solidFill>
                  <a:srgbClr val="1A1A1A"/>
                </a:solidFill>
                <a:latin typeface="Roboto"/>
                <a:cs typeface="Roboto"/>
              </a:rPr>
              <a:t>execution</a:t>
            </a:r>
            <a:r>
              <a:rPr lang="en-US" sz="4000" spc="-6" dirty="0">
                <a:solidFill>
                  <a:srgbClr val="1A1A1A"/>
                </a:solidFill>
                <a:latin typeface="Roboto"/>
                <a:cs typeface="Roboto"/>
              </a:rPr>
              <a:t> </a:t>
            </a:r>
            <a:r>
              <a:rPr lang="en-US" sz="4000" spc="16" dirty="0">
                <a:solidFill>
                  <a:srgbClr val="1A1A1A"/>
                </a:solidFill>
                <a:latin typeface="Roboto"/>
                <a:cs typeface="Roboto"/>
              </a:rPr>
              <a:t>silently.</a:t>
            </a:r>
            <a:endParaRPr lang="en-US" sz="4000" dirty="0">
              <a:latin typeface="Roboto"/>
              <a:cs typeface="Roboto"/>
            </a:endParaRPr>
          </a:p>
          <a:p>
            <a:pPr marL="13603" marR="5442" algn="just">
              <a:lnSpc>
                <a:spcPct val="109900"/>
              </a:lnSpc>
              <a:spcBef>
                <a:spcPts val="643"/>
              </a:spcBef>
            </a:pPr>
            <a:endParaRPr lang="en-US" sz="4000" dirty="0"/>
          </a:p>
        </p:txBody>
      </p:sp>
    </p:spTree>
    <p:extLst>
      <p:ext uri="{BB962C8B-B14F-4D97-AF65-F5344CB8AC3E}">
        <p14:creationId xmlns:p14="http://schemas.microsoft.com/office/powerpoint/2010/main" val="415841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 y="-609600"/>
            <a:ext cx="11254105" cy="2044791"/>
          </a:xfrm>
          <a:prstGeom prst="rect">
            <a:avLst/>
          </a:prstGeom>
        </p:spPr>
        <p:txBody>
          <a:bodyPr vert="horz" wrap="square" lIns="0" tIns="13335" rIns="0" bIns="0" rtlCol="0">
            <a:spAutoFit/>
          </a:bodyPr>
          <a:lstStyle/>
          <a:p>
            <a:pPr marL="12700" marR="5080" algn="just">
              <a:lnSpc>
                <a:spcPct val="100000"/>
              </a:lnSpc>
              <a:spcBef>
                <a:spcPts val="105"/>
              </a:spcBef>
            </a:pPr>
            <a:br>
              <a:rPr lang="en-US" sz="6600" spc="-20" dirty="0">
                <a:solidFill>
                  <a:schemeClr val="accent6">
                    <a:lumMod val="50000"/>
                  </a:schemeClr>
                </a:solidFill>
              </a:rPr>
            </a:br>
            <a:r>
              <a:rPr lang="en-US" sz="6600" spc="-20" dirty="0">
                <a:solidFill>
                  <a:schemeClr val="accent6">
                    <a:lumMod val="50000"/>
                  </a:schemeClr>
                </a:solidFill>
              </a:rPr>
              <a:t>Debugging shell scripts:</a:t>
            </a:r>
            <a:endParaRPr sz="6600" spc="-20" dirty="0">
              <a:solidFill>
                <a:schemeClr val="accent6">
                  <a:lumMod val="50000"/>
                </a:schemeClr>
              </a:solidFill>
            </a:endParaRPr>
          </a:p>
        </p:txBody>
      </p:sp>
      <p:sp>
        <p:nvSpPr>
          <p:cNvPr id="7" name="TextBox 6">
            <a:extLst>
              <a:ext uri="{FF2B5EF4-FFF2-40B4-BE49-F238E27FC236}">
                <a16:creationId xmlns:a16="http://schemas.microsoft.com/office/drawing/2014/main" id="{F282F64C-546B-F630-65D4-123699A49281}"/>
              </a:ext>
            </a:extLst>
          </p:cNvPr>
          <p:cNvSpPr txBox="1"/>
          <p:nvPr/>
        </p:nvSpPr>
        <p:spPr>
          <a:xfrm>
            <a:off x="545147" y="1471286"/>
            <a:ext cx="11037253" cy="6244786"/>
          </a:xfrm>
          <a:prstGeom prst="rect">
            <a:avLst/>
          </a:prstGeom>
          <a:noFill/>
        </p:spPr>
        <p:txBody>
          <a:bodyPr wrap="square">
            <a:spAutoFit/>
          </a:bodyPr>
          <a:lstStyle/>
          <a:p>
            <a:pPr marL="13603" algn="just">
              <a:spcBef>
                <a:spcPts val="809"/>
              </a:spcBef>
            </a:pPr>
            <a:r>
              <a:rPr lang="en-US" sz="4000" b="1" i="1" spc="59" dirty="0">
                <a:solidFill>
                  <a:srgbClr val="C55A11"/>
                </a:solidFill>
                <a:latin typeface="Roboto"/>
                <a:cs typeface="Roboto"/>
              </a:rPr>
              <a:t>SET </a:t>
            </a:r>
            <a:r>
              <a:rPr lang="en-US" sz="4000" b="1" i="1" spc="-6" dirty="0">
                <a:solidFill>
                  <a:srgbClr val="C55A11"/>
                </a:solidFill>
                <a:latin typeface="Roboto"/>
                <a:cs typeface="Roboto"/>
              </a:rPr>
              <a:t>-</a:t>
            </a:r>
            <a:r>
              <a:rPr lang="en-US" sz="4000" b="1" i="1" spc="64" dirty="0">
                <a:solidFill>
                  <a:srgbClr val="C55A11"/>
                </a:solidFill>
                <a:latin typeface="Roboto"/>
                <a:cs typeface="Roboto"/>
              </a:rPr>
              <a:t> </a:t>
            </a:r>
            <a:r>
              <a:rPr lang="en-US" sz="4000" b="1" i="1" spc="-10" dirty="0">
                <a:solidFill>
                  <a:srgbClr val="C55A11"/>
                </a:solidFill>
                <a:latin typeface="Roboto"/>
                <a:cs typeface="Roboto"/>
              </a:rPr>
              <a:t>E</a:t>
            </a:r>
            <a:endParaRPr lang="en-US" sz="4000" dirty="0">
              <a:latin typeface="Roboto"/>
              <a:cs typeface="Roboto"/>
            </a:endParaRPr>
          </a:p>
          <a:p>
            <a:pPr marL="13603" marR="5442" algn="just">
              <a:lnSpc>
                <a:spcPct val="109900"/>
              </a:lnSpc>
              <a:spcBef>
                <a:spcPts val="643"/>
              </a:spcBef>
            </a:pPr>
            <a:r>
              <a:rPr lang="en-US" sz="4000" dirty="0">
                <a:solidFill>
                  <a:srgbClr val="1A1A1A"/>
                </a:solidFill>
                <a:latin typeface="Roboto"/>
                <a:cs typeface="Roboto"/>
              </a:rPr>
              <a:t>Well, </a:t>
            </a:r>
            <a:r>
              <a:rPr lang="en-US" sz="4000" spc="6" dirty="0">
                <a:solidFill>
                  <a:srgbClr val="1A1A1A"/>
                </a:solidFill>
                <a:latin typeface="Roboto"/>
                <a:cs typeface="Roboto"/>
              </a:rPr>
              <a:t>bash </a:t>
            </a:r>
            <a:r>
              <a:rPr lang="en-US" sz="4000" spc="10" dirty="0">
                <a:solidFill>
                  <a:srgbClr val="1A1A1A"/>
                </a:solidFill>
                <a:latin typeface="Roboto"/>
                <a:cs typeface="Roboto"/>
              </a:rPr>
              <a:t>will </a:t>
            </a:r>
            <a:r>
              <a:rPr lang="en-US" sz="4000" spc="6" dirty="0">
                <a:solidFill>
                  <a:srgbClr val="1A1A1A"/>
                </a:solidFill>
                <a:latin typeface="Roboto"/>
                <a:cs typeface="Roboto"/>
              </a:rPr>
              <a:t>throw </a:t>
            </a:r>
            <a:r>
              <a:rPr lang="en-US" sz="4000" spc="10" dirty="0">
                <a:solidFill>
                  <a:srgbClr val="1A1A1A"/>
                </a:solidFill>
                <a:latin typeface="Roboto"/>
                <a:cs typeface="Roboto"/>
              </a:rPr>
              <a:t>an </a:t>
            </a:r>
            <a:r>
              <a:rPr lang="en-US" sz="4000" dirty="0">
                <a:solidFill>
                  <a:srgbClr val="1A1A1A"/>
                </a:solidFill>
                <a:latin typeface="Roboto"/>
                <a:cs typeface="Roboto"/>
              </a:rPr>
              <a:t>error </a:t>
            </a:r>
            <a:r>
              <a:rPr lang="en-US" sz="4000" spc="6" dirty="0">
                <a:solidFill>
                  <a:srgbClr val="1A1A1A"/>
                </a:solidFill>
                <a:latin typeface="Roboto"/>
                <a:cs typeface="Roboto"/>
              </a:rPr>
              <a:t>on </a:t>
            </a:r>
            <a:r>
              <a:rPr lang="en-US" sz="4000" spc="21" dirty="0">
                <a:solidFill>
                  <a:srgbClr val="1A1A1A"/>
                </a:solidFill>
                <a:latin typeface="Roboto"/>
                <a:cs typeface="Roboto"/>
              </a:rPr>
              <a:t>any </a:t>
            </a:r>
            <a:r>
              <a:rPr lang="en-US" sz="4000" spc="6" dirty="0">
                <a:solidFill>
                  <a:srgbClr val="1A1A1A"/>
                </a:solidFill>
                <a:latin typeface="Roboto"/>
                <a:cs typeface="Roboto"/>
              </a:rPr>
              <a:t>wrong </a:t>
            </a:r>
            <a:r>
              <a:rPr lang="en-US" sz="4000" dirty="0">
                <a:solidFill>
                  <a:srgbClr val="1A1A1A"/>
                </a:solidFill>
                <a:latin typeface="Roboto"/>
                <a:cs typeface="Roboto"/>
              </a:rPr>
              <a:t>command  provided </a:t>
            </a:r>
            <a:r>
              <a:rPr lang="en-US" sz="4000" spc="6" dirty="0">
                <a:solidFill>
                  <a:srgbClr val="1A1A1A"/>
                </a:solidFill>
                <a:latin typeface="Roboto"/>
                <a:cs typeface="Roboto"/>
              </a:rPr>
              <a:t>on </a:t>
            </a:r>
            <a:r>
              <a:rPr lang="en-US" sz="4000" spc="16" dirty="0">
                <a:solidFill>
                  <a:srgbClr val="1A1A1A"/>
                </a:solidFill>
                <a:latin typeface="Roboto"/>
                <a:cs typeface="Roboto"/>
              </a:rPr>
              <a:t>the </a:t>
            </a:r>
            <a:r>
              <a:rPr lang="en-US" sz="4000" spc="10" dirty="0">
                <a:solidFill>
                  <a:srgbClr val="1A1A1A"/>
                </a:solidFill>
                <a:latin typeface="Roboto"/>
                <a:cs typeface="Roboto"/>
              </a:rPr>
              <a:t>script, </a:t>
            </a:r>
            <a:r>
              <a:rPr lang="en-US" sz="4000" spc="21" dirty="0">
                <a:solidFill>
                  <a:srgbClr val="1A1A1A"/>
                </a:solidFill>
                <a:latin typeface="Roboto"/>
                <a:cs typeface="Roboto"/>
              </a:rPr>
              <a:t>yet </a:t>
            </a:r>
            <a:r>
              <a:rPr lang="en-US" sz="4000" spc="16" dirty="0">
                <a:solidFill>
                  <a:srgbClr val="1A1A1A"/>
                </a:solidFill>
                <a:latin typeface="Roboto"/>
                <a:cs typeface="Roboto"/>
              </a:rPr>
              <a:t>it </a:t>
            </a:r>
            <a:r>
              <a:rPr lang="en-US" sz="4000" spc="10" dirty="0">
                <a:solidFill>
                  <a:srgbClr val="1A1A1A"/>
                </a:solidFill>
                <a:latin typeface="Roboto"/>
                <a:cs typeface="Roboto"/>
              </a:rPr>
              <a:t>will continue to </a:t>
            </a:r>
            <a:r>
              <a:rPr lang="en-US" sz="4000" spc="6" dirty="0">
                <a:solidFill>
                  <a:srgbClr val="1A1A1A"/>
                </a:solidFill>
                <a:latin typeface="Roboto"/>
                <a:cs typeface="Roboto"/>
              </a:rPr>
              <a:t>execute </a:t>
            </a:r>
            <a:r>
              <a:rPr lang="en-US" sz="4000" spc="16" dirty="0">
                <a:solidFill>
                  <a:srgbClr val="1A1A1A"/>
                </a:solidFill>
                <a:latin typeface="Roboto"/>
                <a:cs typeface="Roboto"/>
              </a:rPr>
              <a:t>the  </a:t>
            </a:r>
            <a:r>
              <a:rPr lang="en-US" sz="4000" spc="6" dirty="0">
                <a:solidFill>
                  <a:srgbClr val="1A1A1A"/>
                </a:solidFill>
                <a:latin typeface="Roboto"/>
                <a:cs typeface="Roboto"/>
              </a:rPr>
              <a:t>remaining part </a:t>
            </a:r>
            <a:r>
              <a:rPr lang="en-US" sz="4000" spc="-10" dirty="0">
                <a:solidFill>
                  <a:srgbClr val="1A1A1A"/>
                </a:solidFill>
                <a:latin typeface="Roboto"/>
                <a:cs typeface="Roboto"/>
              </a:rPr>
              <a:t>of </a:t>
            </a:r>
            <a:r>
              <a:rPr lang="en-US" sz="4000" spc="16" dirty="0">
                <a:solidFill>
                  <a:srgbClr val="1A1A1A"/>
                </a:solidFill>
                <a:latin typeface="Roboto"/>
                <a:cs typeface="Roboto"/>
              </a:rPr>
              <a:t>the </a:t>
            </a:r>
            <a:r>
              <a:rPr lang="en-US" sz="4000" spc="6" dirty="0">
                <a:solidFill>
                  <a:srgbClr val="1A1A1A"/>
                </a:solidFill>
                <a:latin typeface="Roboto"/>
                <a:cs typeface="Roboto"/>
              </a:rPr>
              <a:t>script. </a:t>
            </a:r>
            <a:r>
              <a:rPr lang="en-US" sz="4000" dirty="0">
                <a:solidFill>
                  <a:srgbClr val="1A1A1A"/>
                </a:solidFill>
                <a:latin typeface="Roboto"/>
                <a:cs typeface="Roboto"/>
              </a:rPr>
              <a:t>However, we </a:t>
            </a:r>
            <a:r>
              <a:rPr lang="en-US" sz="4000" spc="6" dirty="0">
                <a:solidFill>
                  <a:srgbClr val="1A1A1A"/>
                </a:solidFill>
                <a:latin typeface="Roboto"/>
                <a:cs typeface="Roboto"/>
              </a:rPr>
              <a:t>don’t </a:t>
            </a:r>
            <a:r>
              <a:rPr lang="en-US" sz="4000" spc="16" dirty="0">
                <a:solidFill>
                  <a:srgbClr val="1A1A1A"/>
                </a:solidFill>
                <a:latin typeface="Roboto"/>
                <a:cs typeface="Roboto"/>
              </a:rPr>
              <a:t>want  </a:t>
            </a:r>
            <a:r>
              <a:rPr lang="en-US" sz="4000" spc="10" dirty="0">
                <a:solidFill>
                  <a:srgbClr val="1A1A1A"/>
                </a:solidFill>
                <a:latin typeface="Roboto"/>
                <a:cs typeface="Roboto"/>
              </a:rPr>
              <a:t>bash to </a:t>
            </a:r>
            <a:r>
              <a:rPr lang="en-US" sz="4000" spc="6" dirty="0">
                <a:solidFill>
                  <a:srgbClr val="1A1A1A"/>
                </a:solidFill>
                <a:latin typeface="Roboto"/>
                <a:cs typeface="Roboto"/>
              </a:rPr>
              <a:t>accumulate </a:t>
            </a:r>
            <a:r>
              <a:rPr lang="en-US" sz="4000" spc="16" dirty="0">
                <a:solidFill>
                  <a:srgbClr val="1A1A1A"/>
                </a:solidFill>
                <a:latin typeface="Roboto"/>
                <a:cs typeface="Roboto"/>
              </a:rPr>
              <a:t>the </a:t>
            </a:r>
            <a:r>
              <a:rPr lang="en-US" sz="4000" dirty="0">
                <a:solidFill>
                  <a:srgbClr val="1A1A1A"/>
                </a:solidFill>
                <a:latin typeface="Roboto"/>
                <a:cs typeface="Roboto"/>
              </a:rPr>
              <a:t>errors </a:t>
            </a:r>
            <a:r>
              <a:rPr lang="en-US" sz="4000" spc="6" dirty="0">
                <a:solidFill>
                  <a:srgbClr val="1A1A1A"/>
                </a:solidFill>
                <a:latin typeface="Roboto"/>
                <a:cs typeface="Roboto"/>
              </a:rPr>
              <a:t>instead, </a:t>
            </a:r>
            <a:r>
              <a:rPr lang="en-US" sz="4000" spc="16" dirty="0">
                <a:solidFill>
                  <a:srgbClr val="1A1A1A"/>
                </a:solidFill>
                <a:latin typeface="Roboto"/>
                <a:cs typeface="Roboto"/>
              </a:rPr>
              <a:t>it </a:t>
            </a:r>
            <a:r>
              <a:rPr lang="en-US" sz="4000" spc="10" dirty="0">
                <a:solidFill>
                  <a:srgbClr val="1A1A1A"/>
                </a:solidFill>
                <a:latin typeface="Roboto"/>
                <a:cs typeface="Roboto"/>
              </a:rPr>
              <a:t>should stop  </a:t>
            </a:r>
            <a:r>
              <a:rPr lang="en-US" sz="4000" spc="6" dirty="0">
                <a:solidFill>
                  <a:srgbClr val="1A1A1A"/>
                </a:solidFill>
                <a:latin typeface="Roboto"/>
                <a:cs typeface="Roboto"/>
              </a:rPr>
              <a:t>executing </a:t>
            </a:r>
            <a:r>
              <a:rPr lang="en-US" sz="4000" spc="16" dirty="0">
                <a:solidFill>
                  <a:srgbClr val="1A1A1A"/>
                </a:solidFill>
                <a:latin typeface="Roboto"/>
                <a:cs typeface="Roboto"/>
              </a:rPr>
              <a:t>the </a:t>
            </a:r>
            <a:r>
              <a:rPr lang="en-US" sz="4000" spc="10" dirty="0">
                <a:solidFill>
                  <a:srgbClr val="1A1A1A"/>
                </a:solidFill>
                <a:latin typeface="Roboto"/>
                <a:cs typeface="Roboto"/>
              </a:rPr>
              <a:t>script </a:t>
            </a:r>
            <a:r>
              <a:rPr lang="en-US" sz="4000" spc="6" dirty="0">
                <a:solidFill>
                  <a:srgbClr val="1A1A1A"/>
                </a:solidFill>
                <a:latin typeface="Roboto"/>
                <a:cs typeface="Roboto"/>
              </a:rPr>
              <a:t>on </a:t>
            </a:r>
            <a:r>
              <a:rPr lang="en-US" sz="4000" spc="16" dirty="0">
                <a:solidFill>
                  <a:srgbClr val="1A1A1A"/>
                </a:solidFill>
                <a:latin typeface="Roboto"/>
                <a:cs typeface="Roboto"/>
              </a:rPr>
              <a:t>the </a:t>
            </a:r>
            <a:r>
              <a:rPr lang="en-US" sz="4000" spc="6" dirty="0">
                <a:solidFill>
                  <a:srgbClr val="1A1A1A"/>
                </a:solidFill>
                <a:latin typeface="Roboto"/>
                <a:cs typeface="Roboto"/>
              </a:rPr>
              <a:t>first </a:t>
            </a:r>
            <a:r>
              <a:rPr lang="en-US" sz="4000" dirty="0">
                <a:solidFill>
                  <a:srgbClr val="1A1A1A"/>
                </a:solidFill>
                <a:latin typeface="Roboto"/>
                <a:cs typeface="Roboto"/>
              </a:rPr>
              <a:t>error, </a:t>
            </a:r>
            <a:r>
              <a:rPr lang="en-US" sz="4000" spc="16" dirty="0">
                <a:solidFill>
                  <a:srgbClr val="1A1A1A"/>
                </a:solidFill>
                <a:latin typeface="Roboto"/>
                <a:cs typeface="Roboto"/>
              </a:rPr>
              <a:t>right</a:t>
            </a:r>
            <a:r>
              <a:rPr lang="en-US" sz="4000" spc="-64" dirty="0">
                <a:solidFill>
                  <a:srgbClr val="1A1A1A"/>
                </a:solidFill>
                <a:latin typeface="Roboto"/>
                <a:cs typeface="Roboto"/>
              </a:rPr>
              <a:t> </a:t>
            </a:r>
            <a:r>
              <a:rPr lang="en-US" sz="4000" spc="10" dirty="0">
                <a:solidFill>
                  <a:srgbClr val="1A1A1A"/>
                </a:solidFill>
                <a:latin typeface="Roboto"/>
                <a:cs typeface="Roboto"/>
              </a:rPr>
              <a:t>away.</a:t>
            </a:r>
            <a:endParaRPr lang="en-US" sz="4000" dirty="0">
              <a:latin typeface="Roboto"/>
              <a:cs typeface="Roboto"/>
            </a:endParaRPr>
          </a:p>
          <a:p>
            <a:pPr marL="13603" marR="5442" algn="just">
              <a:lnSpc>
                <a:spcPct val="109900"/>
              </a:lnSpc>
              <a:spcBef>
                <a:spcPts val="643"/>
              </a:spcBef>
            </a:pPr>
            <a:endParaRPr lang="en-US" sz="4000" dirty="0"/>
          </a:p>
        </p:txBody>
      </p:sp>
    </p:spTree>
    <p:extLst>
      <p:ext uri="{BB962C8B-B14F-4D97-AF65-F5344CB8AC3E}">
        <p14:creationId xmlns:p14="http://schemas.microsoft.com/office/powerpoint/2010/main" val="168283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 y="-609600"/>
            <a:ext cx="11254105" cy="2044791"/>
          </a:xfrm>
          <a:prstGeom prst="rect">
            <a:avLst/>
          </a:prstGeom>
        </p:spPr>
        <p:txBody>
          <a:bodyPr vert="horz" wrap="square" lIns="0" tIns="13335" rIns="0" bIns="0" rtlCol="0">
            <a:spAutoFit/>
          </a:bodyPr>
          <a:lstStyle/>
          <a:p>
            <a:pPr marL="12700" marR="5080" algn="just">
              <a:lnSpc>
                <a:spcPct val="100000"/>
              </a:lnSpc>
              <a:spcBef>
                <a:spcPts val="105"/>
              </a:spcBef>
            </a:pPr>
            <a:br>
              <a:rPr lang="en-US" sz="6600" spc="-20" dirty="0">
                <a:solidFill>
                  <a:schemeClr val="accent6">
                    <a:lumMod val="50000"/>
                  </a:schemeClr>
                </a:solidFill>
              </a:rPr>
            </a:br>
            <a:r>
              <a:rPr lang="en-US" sz="6600" spc="-20" dirty="0">
                <a:solidFill>
                  <a:schemeClr val="accent6">
                    <a:lumMod val="50000"/>
                  </a:schemeClr>
                </a:solidFill>
              </a:rPr>
              <a:t>Debugging shell scripts:</a:t>
            </a:r>
            <a:endParaRPr sz="6600" spc="-20" dirty="0">
              <a:solidFill>
                <a:schemeClr val="accent6">
                  <a:lumMod val="50000"/>
                </a:schemeClr>
              </a:solidFill>
            </a:endParaRPr>
          </a:p>
        </p:txBody>
      </p:sp>
      <p:sp>
        <p:nvSpPr>
          <p:cNvPr id="7" name="TextBox 6">
            <a:extLst>
              <a:ext uri="{FF2B5EF4-FFF2-40B4-BE49-F238E27FC236}">
                <a16:creationId xmlns:a16="http://schemas.microsoft.com/office/drawing/2014/main" id="{F282F64C-546B-F630-65D4-123699A49281}"/>
              </a:ext>
            </a:extLst>
          </p:cNvPr>
          <p:cNvSpPr txBox="1"/>
          <p:nvPr/>
        </p:nvSpPr>
        <p:spPr>
          <a:xfrm>
            <a:off x="545147" y="1471286"/>
            <a:ext cx="11037253" cy="1428083"/>
          </a:xfrm>
          <a:prstGeom prst="rect">
            <a:avLst/>
          </a:prstGeom>
          <a:noFill/>
        </p:spPr>
        <p:txBody>
          <a:bodyPr wrap="square">
            <a:spAutoFit/>
          </a:bodyPr>
          <a:lstStyle/>
          <a:p>
            <a:pPr marL="13603" algn="just">
              <a:spcBef>
                <a:spcPts val="809"/>
              </a:spcBef>
            </a:pPr>
            <a:r>
              <a:rPr lang="en-US" sz="4000" b="1" i="1" spc="59" dirty="0">
                <a:solidFill>
                  <a:srgbClr val="C55A11"/>
                </a:solidFill>
                <a:latin typeface="Roboto"/>
                <a:cs typeface="Roboto"/>
              </a:rPr>
              <a:t>SET </a:t>
            </a:r>
            <a:r>
              <a:rPr lang="en-US" sz="4000" b="1" i="1" spc="-6" dirty="0">
                <a:solidFill>
                  <a:srgbClr val="C55A11"/>
                </a:solidFill>
                <a:latin typeface="Roboto"/>
                <a:cs typeface="Roboto"/>
              </a:rPr>
              <a:t>-</a:t>
            </a:r>
            <a:r>
              <a:rPr lang="en-US" sz="4000" b="1" i="1" spc="64" dirty="0">
                <a:solidFill>
                  <a:srgbClr val="C55A11"/>
                </a:solidFill>
                <a:latin typeface="Roboto"/>
                <a:cs typeface="Roboto"/>
              </a:rPr>
              <a:t> </a:t>
            </a:r>
            <a:r>
              <a:rPr lang="en-US" sz="4000" b="1" i="1" spc="-10" dirty="0">
                <a:solidFill>
                  <a:srgbClr val="C55A11"/>
                </a:solidFill>
                <a:latin typeface="Roboto"/>
                <a:cs typeface="Roboto"/>
              </a:rPr>
              <a:t>E</a:t>
            </a:r>
            <a:endParaRPr lang="en-US" sz="4000" dirty="0">
              <a:latin typeface="Roboto"/>
              <a:cs typeface="Roboto"/>
            </a:endParaRPr>
          </a:p>
          <a:p>
            <a:pPr marL="13603" marR="5442" algn="just">
              <a:lnSpc>
                <a:spcPct val="109900"/>
              </a:lnSpc>
              <a:spcBef>
                <a:spcPts val="643"/>
              </a:spcBef>
            </a:pPr>
            <a:endParaRPr lang="en-US" sz="4000" dirty="0"/>
          </a:p>
        </p:txBody>
      </p:sp>
      <p:pic>
        <p:nvPicPr>
          <p:cNvPr id="3" name="Picture 2">
            <a:extLst>
              <a:ext uri="{FF2B5EF4-FFF2-40B4-BE49-F238E27FC236}">
                <a16:creationId xmlns:a16="http://schemas.microsoft.com/office/drawing/2014/main" id="{7894527A-6380-AE92-9178-35328B167F35}"/>
              </a:ext>
            </a:extLst>
          </p:cNvPr>
          <p:cNvPicPr>
            <a:picLocks noChangeAspect="1"/>
          </p:cNvPicPr>
          <p:nvPr/>
        </p:nvPicPr>
        <p:blipFill>
          <a:blip r:embed="rId2"/>
          <a:stretch>
            <a:fillRect/>
          </a:stretch>
        </p:blipFill>
        <p:spPr>
          <a:xfrm>
            <a:off x="641684" y="2339567"/>
            <a:ext cx="4871126" cy="1408298"/>
          </a:xfrm>
          <a:prstGeom prst="rect">
            <a:avLst/>
          </a:prstGeom>
        </p:spPr>
      </p:pic>
      <p:pic>
        <p:nvPicPr>
          <p:cNvPr id="4" name="Picture 3">
            <a:extLst>
              <a:ext uri="{FF2B5EF4-FFF2-40B4-BE49-F238E27FC236}">
                <a16:creationId xmlns:a16="http://schemas.microsoft.com/office/drawing/2014/main" id="{533B8999-D769-6D25-547E-5D8BD2157611}"/>
              </a:ext>
            </a:extLst>
          </p:cNvPr>
          <p:cNvPicPr>
            <a:picLocks noChangeAspect="1"/>
          </p:cNvPicPr>
          <p:nvPr/>
        </p:nvPicPr>
        <p:blipFill>
          <a:blip r:embed="rId3"/>
          <a:stretch>
            <a:fillRect/>
          </a:stretch>
        </p:blipFill>
        <p:spPr>
          <a:xfrm>
            <a:off x="609600" y="4038600"/>
            <a:ext cx="4871126" cy="749873"/>
          </a:xfrm>
          <a:prstGeom prst="rect">
            <a:avLst/>
          </a:prstGeom>
        </p:spPr>
      </p:pic>
      <p:pic>
        <p:nvPicPr>
          <p:cNvPr id="5" name="Picture 4">
            <a:extLst>
              <a:ext uri="{FF2B5EF4-FFF2-40B4-BE49-F238E27FC236}">
                <a16:creationId xmlns:a16="http://schemas.microsoft.com/office/drawing/2014/main" id="{BB7E5B78-34BA-BBB6-AC34-E3D9B8C14889}"/>
              </a:ext>
            </a:extLst>
          </p:cNvPr>
          <p:cNvPicPr>
            <a:picLocks noChangeAspect="1"/>
          </p:cNvPicPr>
          <p:nvPr/>
        </p:nvPicPr>
        <p:blipFill>
          <a:blip r:embed="rId4"/>
          <a:stretch>
            <a:fillRect/>
          </a:stretch>
        </p:blipFill>
        <p:spPr>
          <a:xfrm>
            <a:off x="641684" y="4895117"/>
            <a:ext cx="4871126" cy="1646063"/>
          </a:xfrm>
          <a:prstGeom prst="rect">
            <a:avLst/>
          </a:prstGeom>
        </p:spPr>
      </p:pic>
    </p:spTree>
    <p:extLst>
      <p:ext uri="{BB962C8B-B14F-4D97-AF65-F5344CB8AC3E}">
        <p14:creationId xmlns:p14="http://schemas.microsoft.com/office/powerpoint/2010/main" val="192692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 y="-609600"/>
            <a:ext cx="11254105" cy="2044791"/>
          </a:xfrm>
          <a:prstGeom prst="rect">
            <a:avLst/>
          </a:prstGeom>
        </p:spPr>
        <p:txBody>
          <a:bodyPr vert="horz" wrap="square" lIns="0" tIns="13335" rIns="0" bIns="0" rtlCol="0">
            <a:spAutoFit/>
          </a:bodyPr>
          <a:lstStyle/>
          <a:p>
            <a:pPr marL="12700" marR="5080" algn="just">
              <a:lnSpc>
                <a:spcPct val="100000"/>
              </a:lnSpc>
              <a:spcBef>
                <a:spcPts val="105"/>
              </a:spcBef>
            </a:pPr>
            <a:br>
              <a:rPr lang="en-US" sz="6600" spc="-20" dirty="0">
                <a:solidFill>
                  <a:schemeClr val="accent6">
                    <a:lumMod val="50000"/>
                  </a:schemeClr>
                </a:solidFill>
              </a:rPr>
            </a:br>
            <a:r>
              <a:rPr lang="en-US" sz="6600" spc="-20" dirty="0">
                <a:solidFill>
                  <a:schemeClr val="accent6">
                    <a:lumMod val="50000"/>
                  </a:schemeClr>
                </a:solidFill>
              </a:rPr>
              <a:t>Debugging shell scripts:</a:t>
            </a:r>
            <a:endParaRPr sz="6600" spc="-20" dirty="0">
              <a:solidFill>
                <a:schemeClr val="accent6">
                  <a:lumMod val="50000"/>
                </a:schemeClr>
              </a:solidFill>
            </a:endParaRPr>
          </a:p>
        </p:txBody>
      </p:sp>
      <p:sp>
        <p:nvSpPr>
          <p:cNvPr id="7" name="TextBox 6">
            <a:extLst>
              <a:ext uri="{FF2B5EF4-FFF2-40B4-BE49-F238E27FC236}">
                <a16:creationId xmlns:a16="http://schemas.microsoft.com/office/drawing/2014/main" id="{F282F64C-546B-F630-65D4-123699A49281}"/>
              </a:ext>
            </a:extLst>
          </p:cNvPr>
          <p:cNvSpPr txBox="1"/>
          <p:nvPr/>
        </p:nvSpPr>
        <p:spPr>
          <a:xfrm>
            <a:off x="545147" y="1471286"/>
            <a:ext cx="11037253" cy="4890570"/>
          </a:xfrm>
          <a:prstGeom prst="rect">
            <a:avLst/>
          </a:prstGeom>
          <a:noFill/>
        </p:spPr>
        <p:txBody>
          <a:bodyPr wrap="square">
            <a:spAutoFit/>
          </a:bodyPr>
          <a:lstStyle/>
          <a:p>
            <a:pPr marL="13603" algn="just">
              <a:spcBef>
                <a:spcPts val="815"/>
              </a:spcBef>
            </a:pPr>
            <a:r>
              <a:rPr lang="en-US" sz="4000" b="1" i="1" spc="85" dirty="0">
                <a:solidFill>
                  <a:srgbClr val="C55A11"/>
                </a:solidFill>
                <a:latin typeface="Roboto"/>
                <a:cs typeface="Roboto"/>
              </a:rPr>
              <a:t>SET- </a:t>
            </a:r>
            <a:r>
              <a:rPr lang="en-US" sz="4000" b="1" i="1" spc="-43" dirty="0">
                <a:solidFill>
                  <a:srgbClr val="C55A11"/>
                </a:solidFill>
                <a:latin typeface="Roboto"/>
                <a:cs typeface="Roboto"/>
              </a:rPr>
              <a:t>O</a:t>
            </a:r>
            <a:r>
              <a:rPr lang="en-US" sz="4000" b="1" i="1" spc="27" dirty="0">
                <a:solidFill>
                  <a:srgbClr val="C55A11"/>
                </a:solidFill>
                <a:latin typeface="Roboto"/>
                <a:cs typeface="Roboto"/>
              </a:rPr>
              <a:t> </a:t>
            </a:r>
            <a:r>
              <a:rPr lang="en-US" sz="4000" b="1" i="1" spc="122" dirty="0">
                <a:solidFill>
                  <a:srgbClr val="C55A11"/>
                </a:solidFill>
                <a:latin typeface="Roboto"/>
                <a:cs typeface="Roboto"/>
              </a:rPr>
              <a:t>PIPEFAIL</a:t>
            </a:r>
            <a:endParaRPr lang="en-US" sz="4000" dirty="0">
              <a:latin typeface="Roboto"/>
              <a:cs typeface="Roboto"/>
            </a:endParaRPr>
          </a:p>
          <a:p>
            <a:pPr marL="13603" marR="5442" algn="just">
              <a:lnSpc>
                <a:spcPct val="109900"/>
              </a:lnSpc>
              <a:spcBef>
                <a:spcPts val="648"/>
              </a:spcBef>
            </a:pPr>
            <a:r>
              <a:rPr lang="en-US" sz="4000" spc="21" dirty="0">
                <a:solidFill>
                  <a:srgbClr val="1A1A1A"/>
                </a:solidFill>
                <a:latin typeface="Roboto"/>
                <a:cs typeface="Roboto"/>
              </a:rPr>
              <a:t>Set </a:t>
            </a:r>
            <a:r>
              <a:rPr lang="en-US" sz="4000" spc="-6" dirty="0">
                <a:solidFill>
                  <a:srgbClr val="1A1A1A"/>
                </a:solidFill>
                <a:latin typeface="Roboto"/>
                <a:cs typeface="Roboto"/>
              </a:rPr>
              <a:t>-e </a:t>
            </a:r>
            <a:r>
              <a:rPr lang="en-US" sz="4000" dirty="0">
                <a:solidFill>
                  <a:srgbClr val="1A1A1A"/>
                </a:solidFill>
                <a:latin typeface="Roboto"/>
                <a:cs typeface="Roboto"/>
              </a:rPr>
              <a:t>doesn’t </a:t>
            </a:r>
            <a:r>
              <a:rPr lang="en-US" sz="4000" spc="10" dirty="0">
                <a:solidFill>
                  <a:srgbClr val="1A1A1A"/>
                </a:solidFill>
                <a:latin typeface="Roboto"/>
                <a:cs typeface="Roboto"/>
              </a:rPr>
              <a:t>apply to </a:t>
            </a:r>
            <a:r>
              <a:rPr lang="en-US" sz="4000" dirty="0">
                <a:solidFill>
                  <a:srgbClr val="1A1A1A"/>
                </a:solidFill>
                <a:latin typeface="Roboto"/>
                <a:cs typeface="Roboto"/>
              </a:rPr>
              <a:t>pipe commands because </a:t>
            </a:r>
            <a:r>
              <a:rPr lang="en-US" sz="4000" spc="6" dirty="0">
                <a:solidFill>
                  <a:srgbClr val="1A1A1A"/>
                </a:solidFill>
                <a:latin typeface="Roboto"/>
                <a:cs typeface="Roboto"/>
              </a:rPr>
              <a:t>as </a:t>
            </a:r>
            <a:r>
              <a:rPr lang="en-US" sz="4000" dirty="0">
                <a:solidFill>
                  <a:srgbClr val="1A1A1A"/>
                </a:solidFill>
                <a:latin typeface="Roboto"/>
                <a:cs typeface="Roboto"/>
              </a:rPr>
              <a:t>we  </a:t>
            </a:r>
            <a:r>
              <a:rPr lang="en-US" sz="4000" spc="6" dirty="0">
                <a:solidFill>
                  <a:srgbClr val="1A1A1A"/>
                </a:solidFill>
                <a:latin typeface="Roboto"/>
                <a:cs typeface="Roboto"/>
              </a:rPr>
              <a:t>know “set </a:t>
            </a:r>
            <a:r>
              <a:rPr lang="en-US" sz="4000" dirty="0">
                <a:solidFill>
                  <a:srgbClr val="1A1A1A"/>
                </a:solidFill>
                <a:latin typeface="Roboto"/>
                <a:cs typeface="Roboto"/>
              </a:rPr>
              <a:t>-e” </a:t>
            </a:r>
            <a:r>
              <a:rPr lang="en-US" sz="4000" spc="10" dirty="0">
                <a:solidFill>
                  <a:srgbClr val="1A1A1A"/>
                </a:solidFill>
                <a:latin typeface="Roboto"/>
                <a:cs typeface="Roboto"/>
              </a:rPr>
              <a:t>is </a:t>
            </a:r>
            <a:r>
              <a:rPr lang="en-US" sz="4000" spc="6" dirty="0">
                <a:solidFill>
                  <a:srgbClr val="1A1A1A"/>
                </a:solidFill>
                <a:latin typeface="Roboto"/>
                <a:cs typeface="Roboto"/>
              </a:rPr>
              <a:t>determined </a:t>
            </a:r>
            <a:r>
              <a:rPr lang="en-US" sz="4000" spc="16" dirty="0">
                <a:solidFill>
                  <a:srgbClr val="1A1A1A"/>
                </a:solidFill>
                <a:latin typeface="Roboto"/>
                <a:cs typeface="Roboto"/>
              </a:rPr>
              <a:t>by the </a:t>
            </a:r>
            <a:r>
              <a:rPr lang="en-US" sz="4000" spc="10" dirty="0">
                <a:solidFill>
                  <a:srgbClr val="1A1A1A"/>
                </a:solidFill>
                <a:latin typeface="Roboto"/>
                <a:cs typeface="Roboto"/>
              </a:rPr>
              <a:t>return value </a:t>
            </a:r>
            <a:r>
              <a:rPr lang="en-US" sz="4000" dirty="0">
                <a:solidFill>
                  <a:srgbClr val="1A1A1A"/>
                </a:solidFill>
                <a:latin typeface="Roboto"/>
                <a:cs typeface="Roboto"/>
              </a:rPr>
              <a:t>&amp; </a:t>
            </a:r>
            <a:r>
              <a:rPr lang="en-US" sz="4000" spc="16" dirty="0">
                <a:solidFill>
                  <a:srgbClr val="1A1A1A"/>
                </a:solidFill>
                <a:latin typeface="Roboto"/>
                <a:cs typeface="Roboto"/>
              </a:rPr>
              <a:t>the </a:t>
            </a:r>
            <a:r>
              <a:rPr lang="en-US" sz="4000" dirty="0">
                <a:solidFill>
                  <a:srgbClr val="1A1A1A"/>
                </a:solidFill>
                <a:latin typeface="Roboto"/>
                <a:cs typeface="Roboto"/>
              </a:rPr>
              <a:t>pipe  command </a:t>
            </a:r>
            <a:r>
              <a:rPr lang="en-US" sz="4000" spc="10" dirty="0">
                <a:solidFill>
                  <a:srgbClr val="1A1A1A"/>
                </a:solidFill>
                <a:latin typeface="Roboto"/>
                <a:cs typeface="Roboto"/>
              </a:rPr>
              <a:t>will return </a:t>
            </a:r>
            <a:r>
              <a:rPr lang="en-US" sz="4000" spc="16" dirty="0">
                <a:solidFill>
                  <a:srgbClr val="1A1A1A"/>
                </a:solidFill>
                <a:latin typeface="Roboto"/>
                <a:cs typeface="Roboto"/>
              </a:rPr>
              <a:t>the </a:t>
            </a:r>
            <a:r>
              <a:rPr lang="en-US" sz="4000" spc="10" dirty="0">
                <a:solidFill>
                  <a:srgbClr val="1A1A1A"/>
                </a:solidFill>
                <a:latin typeface="Roboto"/>
                <a:cs typeface="Roboto"/>
              </a:rPr>
              <a:t>value </a:t>
            </a:r>
            <a:r>
              <a:rPr lang="en-US" sz="4000" spc="-6" dirty="0">
                <a:solidFill>
                  <a:srgbClr val="1A1A1A"/>
                </a:solidFill>
                <a:latin typeface="Roboto"/>
                <a:cs typeface="Roboto"/>
              </a:rPr>
              <a:t>of </a:t>
            </a:r>
            <a:r>
              <a:rPr lang="en-US" sz="4000" spc="16" dirty="0">
                <a:solidFill>
                  <a:srgbClr val="1A1A1A"/>
                </a:solidFill>
                <a:latin typeface="Roboto"/>
                <a:cs typeface="Roboto"/>
              </a:rPr>
              <a:t>the </a:t>
            </a:r>
            <a:r>
              <a:rPr lang="en-US" sz="4000" spc="10" dirty="0">
                <a:solidFill>
                  <a:srgbClr val="1A1A1A"/>
                </a:solidFill>
                <a:latin typeface="Roboto"/>
                <a:cs typeface="Roboto"/>
              </a:rPr>
              <a:t>last </a:t>
            </a:r>
            <a:r>
              <a:rPr lang="en-US" sz="4000" dirty="0">
                <a:solidFill>
                  <a:srgbClr val="1A1A1A"/>
                </a:solidFill>
                <a:latin typeface="Roboto"/>
                <a:cs typeface="Roboto"/>
              </a:rPr>
              <a:t>command, </a:t>
            </a:r>
            <a:r>
              <a:rPr lang="en-US" sz="4000" spc="10" dirty="0">
                <a:solidFill>
                  <a:srgbClr val="1A1A1A"/>
                </a:solidFill>
                <a:latin typeface="Roboto"/>
                <a:cs typeface="Roboto"/>
              </a:rPr>
              <a:t>even  </a:t>
            </a:r>
            <a:r>
              <a:rPr lang="en-US" sz="4000" dirty="0">
                <a:solidFill>
                  <a:srgbClr val="1A1A1A"/>
                </a:solidFill>
                <a:latin typeface="Roboto"/>
                <a:cs typeface="Roboto"/>
              </a:rPr>
              <a:t>if </a:t>
            </a:r>
            <a:r>
              <a:rPr lang="en-US" sz="4000" spc="10" dirty="0">
                <a:solidFill>
                  <a:srgbClr val="1A1A1A"/>
                </a:solidFill>
                <a:latin typeface="Roboto"/>
                <a:cs typeface="Roboto"/>
              </a:rPr>
              <a:t>the </a:t>
            </a:r>
            <a:r>
              <a:rPr lang="en-US" sz="4000" spc="6" dirty="0">
                <a:solidFill>
                  <a:srgbClr val="1A1A1A"/>
                </a:solidFill>
                <a:latin typeface="Roboto"/>
                <a:cs typeface="Roboto"/>
              </a:rPr>
              <a:t>first command</a:t>
            </a:r>
            <a:r>
              <a:rPr lang="en-US" sz="4000" spc="-38" dirty="0">
                <a:solidFill>
                  <a:srgbClr val="1A1A1A"/>
                </a:solidFill>
                <a:latin typeface="Roboto"/>
                <a:cs typeface="Roboto"/>
              </a:rPr>
              <a:t> </a:t>
            </a:r>
            <a:r>
              <a:rPr lang="en-US" sz="4000" dirty="0">
                <a:solidFill>
                  <a:srgbClr val="1A1A1A"/>
                </a:solidFill>
                <a:latin typeface="Roboto"/>
                <a:cs typeface="Roboto"/>
              </a:rPr>
              <a:t>fails.</a:t>
            </a:r>
            <a:endParaRPr lang="en-US" sz="4000" dirty="0">
              <a:latin typeface="Roboto"/>
              <a:cs typeface="Roboto"/>
            </a:endParaRPr>
          </a:p>
          <a:p>
            <a:pPr marL="13603" marR="5442" algn="just">
              <a:lnSpc>
                <a:spcPct val="109900"/>
              </a:lnSpc>
              <a:spcBef>
                <a:spcPts val="643"/>
              </a:spcBef>
            </a:pPr>
            <a:endParaRPr lang="en-US" sz="4000" dirty="0"/>
          </a:p>
        </p:txBody>
      </p:sp>
    </p:spTree>
    <p:extLst>
      <p:ext uri="{BB962C8B-B14F-4D97-AF65-F5344CB8AC3E}">
        <p14:creationId xmlns:p14="http://schemas.microsoft.com/office/powerpoint/2010/main" val="94896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947" y="-609600"/>
            <a:ext cx="11254105" cy="2044791"/>
          </a:xfrm>
          <a:prstGeom prst="rect">
            <a:avLst/>
          </a:prstGeom>
        </p:spPr>
        <p:txBody>
          <a:bodyPr vert="horz" wrap="square" lIns="0" tIns="13335" rIns="0" bIns="0" rtlCol="0">
            <a:spAutoFit/>
          </a:bodyPr>
          <a:lstStyle/>
          <a:p>
            <a:pPr marL="12700" marR="5080" algn="just">
              <a:lnSpc>
                <a:spcPct val="100000"/>
              </a:lnSpc>
              <a:spcBef>
                <a:spcPts val="105"/>
              </a:spcBef>
            </a:pPr>
            <a:br>
              <a:rPr lang="en-US" sz="6600" spc="-20" dirty="0">
                <a:solidFill>
                  <a:schemeClr val="accent6">
                    <a:lumMod val="50000"/>
                  </a:schemeClr>
                </a:solidFill>
              </a:rPr>
            </a:br>
            <a:r>
              <a:rPr lang="en-US" sz="6600" spc="-20" dirty="0">
                <a:solidFill>
                  <a:schemeClr val="accent6">
                    <a:lumMod val="50000"/>
                  </a:schemeClr>
                </a:solidFill>
              </a:rPr>
              <a:t>Debugging shell scripts:</a:t>
            </a:r>
            <a:endParaRPr sz="6600" spc="-20" dirty="0">
              <a:solidFill>
                <a:schemeClr val="accent6">
                  <a:lumMod val="50000"/>
                </a:schemeClr>
              </a:solidFill>
            </a:endParaRPr>
          </a:p>
        </p:txBody>
      </p:sp>
      <p:sp>
        <p:nvSpPr>
          <p:cNvPr id="7" name="TextBox 6">
            <a:extLst>
              <a:ext uri="{FF2B5EF4-FFF2-40B4-BE49-F238E27FC236}">
                <a16:creationId xmlns:a16="http://schemas.microsoft.com/office/drawing/2014/main" id="{F282F64C-546B-F630-65D4-123699A49281}"/>
              </a:ext>
            </a:extLst>
          </p:cNvPr>
          <p:cNvSpPr txBox="1"/>
          <p:nvPr/>
        </p:nvSpPr>
        <p:spPr>
          <a:xfrm>
            <a:off x="545147" y="1471286"/>
            <a:ext cx="11037253" cy="1428083"/>
          </a:xfrm>
          <a:prstGeom prst="rect">
            <a:avLst/>
          </a:prstGeom>
          <a:noFill/>
        </p:spPr>
        <p:txBody>
          <a:bodyPr wrap="square">
            <a:spAutoFit/>
          </a:bodyPr>
          <a:lstStyle/>
          <a:p>
            <a:pPr marL="13603" algn="just">
              <a:spcBef>
                <a:spcPts val="815"/>
              </a:spcBef>
            </a:pPr>
            <a:r>
              <a:rPr lang="en-US" sz="4000" b="1" i="1" spc="85" dirty="0">
                <a:solidFill>
                  <a:srgbClr val="C55A11"/>
                </a:solidFill>
                <a:latin typeface="Roboto"/>
                <a:cs typeface="Roboto"/>
              </a:rPr>
              <a:t>SET- </a:t>
            </a:r>
            <a:r>
              <a:rPr lang="en-US" sz="4000" b="1" i="1" spc="-43" dirty="0">
                <a:solidFill>
                  <a:srgbClr val="C55A11"/>
                </a:solidFill>
                <a:latin typeface="Roboto"/>
                <a:cs typeface="Roboto"/>
              </a:rPr>
              <a:t>O</a:t>
            </a:r>
            <a:r>
              <a:rPr lang="en-US" sz="4000" b="1" i="1" spc="27" dirty="0">
                <a:solidFill>
                  <a:srgbClr val="C55A11"/>
                </a:solidFill>
                <a:latin typeface="Roboto"/>
                <a:cs typeface="Roboto"/>
              </a:rPr>
              <a:t> </a:t>
            </a:r>
            <a:r>
              <a:rPr lang="en-US" sz="4000" b="1" i="1" spc="122" dirty="0">
                <a:solidFill>
                  <a:srgbClr val="C55A11"/>
                </a:solidFill>
                <a:latin typeface="Roboto"/>
                <a:cs typeface="Roboto"/>
              </a:rPr>
              <a:t>PIPEFAIL</a:t>
            </a:r>
            <a:endParaRPr lang="en-US" sz="4000" dirty="0">
              <a:latin typeface="Roboto"/>
              <a:cs typeface="Roboto"/>
            </a:endParaRPr>
          </a:p>
          <a:p>
            <a:pPr marL="13603" marR="5442" algn="just">
              <a:lnSpc>
                <a:spcPct val="109900"/>
              </a:lnSpc>
              <a:spcBef>
                <a:spcPts val="643"/>
              </a:spcBef>
            </a:pPr>
            <a:endParaRPr lang="en-US" sz="4000" dirty="0"/>
          </a:p>
        </p:txBody>
      </p:sp>
      <p:pic>
        <p:nvPicPr>
          <p:cNvPr id="8" name="Picture 7">
            <a:extLst>
              <a:ext uri="{FF2B5EF4-FFF2-40B4-BE49-F238E27FC236}">
                <a16:creationId xmlns:a16="http://schemas.microsoft.com/office/drawing/2014/main" id="{87A29620-0ABB-6379-0658-803D5BF80C97}"/>
              </a:ext>
            </a:extLst>
          </p:cNvPr>
          <p:cNvPicPr>
            <a:picLocks noChangeAspect="1"/>
          </p:cNvPicPr>
          <p:nvPr/>
        </p:nvPicPr>
        <p:blipFill>
          <a:blip r:embed="rId2"/>
          <a:stretch>
            <a:fillRect/>
          </a:stretch>
        </p:blipFill>
        <p:spPr>
          <a:xfrm>
            <a:off x="1188636" y="4355342"/>
            <a:ext cx="4871126" cy="1085182"/>
          </a:xfrm>
          <a:prstGeom prst="rect">
            <a:avLst/>
          </a:prstGeom>
        </p:spPr>
      </p:pic>
      <p:sp>
        <p:nvSpPr>
          <p:cNvPr id="9" name="object 6">
            <a:extLst>
              <a:ext uri="{FF2B5EF4-FFF2-40B4-BE49-F238E27FC236}">
                <a16:creationId xmlns:a16="http://schemas.microsoft.com/office/drawing/2014/main" id="{8AB98BC7-9676-4BDA-0E14-6FC0BCEF0226}"/>
              </a:ext>
            </a:extLst>
          </p:cNvPr>
          <p:cNvSpPr txBox="1"/>
          <p:nvPr/>
        </p:nvSpPr>
        <p:spPr>
          <a:xfrm>
            <a:off x="990600" y="2502658"/>
            <a:ext cx="4772298" cy="1258984"/>
          </a:xfrm>
          <a:prstGeom prst="rect">
            <a:avLst/>
          </a:prstGeom>
          <a:solidFill>
            <a:srgbClr val="F7C9AC"/>
          </a:solidFill>
        </p:spPr>
        <p:txBody>
          <a:bodyPr vert="horz" wrap="square" lIns="0" tIns="89774" rIns="0" bIns="0" rtlCol="0">
            <a:spAutoFit/>
          </a:bodyPr>
          <a:lstStyle/>
          <a:p>
            <a:pPr marL="20405" defTabSz="457200">
              <a:spcBef>
                <a:spcPts val="707"/>
              </a:spcBef>
            </a:pPr>
            <a:r>
              <a:rPr sz="1446" spc="6" dirty="0">
                <a:solidFill>
                  <a:prstClr val="black"/>
                </a:solidFill>
                <a:latin typeface="Roboto"/>
                <a:cs typeface="Roboto"/>
              </a:rPr>
              <a:t>#!/bin/bash</a:t>
            </a:r>
            <a:endParaRPr sz="1446" dirty="0">
              <a:solidFill>
                <a:prstClr val="black"/>
              </a:solidFill>
              <a:latin typeface="Roboto"/>
              <a:cs typeface="Roboto"/>
            </a:endParaRPr>
          </a:p>
          <a:p>
            <a:pPr marL="20405" marR="3534780" defTabSz="457200">
              <a:lnSpc>
                <a:spcPct val="146900"/>
              </a:lnSpc>
            </a:pPr>
            <a:r>
              <a:rPr sz="1446" spc="10" dirty="0">
                <a:solidFill>
                  <a:prstClr val="black"/>
                </a:solidFill>
                <a:latin typeface="Roboto"/>
                <a:cs typeface="Roboto"/>
              </a:rPr>
              <a:t>set </a:t>
            </a:r>
            <a:r>
              <a:rPr sz="1446" spc="-6" dirty="0">
                <a:solidFill>
                  <a:prstClr val="black"/>
                </a:solidFill>
                <a:latin typeface="Roboto"/>
                <a:cs typeface="Roboto"/>
              </a:rPr>
              <a:t>-eo</a:t>
            </a:r>
            <a:r>
              <a:rPr sz="1446" spc="-75" dirty="0">
                <a:solidFill>
                  <a:prstClr val="black"/>
                </a:solidFill>
                <a:latin typeface="Roboto"/>
                <a:cs typeface="Roboto"/>
              </a:rPr>
              <a:t> </a:t>
            </a:r>
            <a:r>
              <a:rPr sz="1446" dirty="0">
                <a:solidFill>
                  <a:prstClr val="black"/>
                </a:solidFill>
                <a:latin typeface="Roboto"/>
                <a:cs typeface="Roboto"/>
              </a:rPr>
              <a:t>pipefail  </a:t>
            </a:r>
            <a:r>
              <a:rPr sz="1446" spc="-10" dirty="0">
                <a:solidFill>
                  <a:prstClr val="black"/>
                </a:solidFill>
                <a:latin typeface="Roboto"/>
                <a:cs typeface="Roboto"/>
              </a:rPr>
              <a:t>foo </a:t>
            </a:r>
            <a:r>
              <a:rPr sz="1446" dirty="0">
                <a:solidFill>
                  <a:prstClr val="black"/>
                </a:solidFill>
                <a:latin typeface="Roboto"/>
                <a:cs typeface="Roboto"/>
              </a:rPr>
              <a:t>| </a:t>
            </a:r>
            <a:r>
              <a:rPr sz="1446" spc="6" dirty="0">
                <a:solidFill>
                  <a:prstClr val="black"/>
                </a:solidFill>
                <a:latin typeface="Roboto"/>
                <a:cs typeface="Roboto"/>
              </a:rPr>
              <a:t>echo </a:t>
            </a:r>
            <a:r>
              <a:rPr sz="1446" dirty="0">
                <a:solidFill>
                  <a:prstClr val="black"/>
                </a:solidFill>
                <a:latin typeface="Roboto"/>
                <a:cs typeface="Roboto"/>
              </a:rPr>
              <a:t>"a"  </a:t>
            </a:r>
            <a:r>
              <a:rPr sz="1446" spc="6" dirty="0">
                <a:solidFill>
                  <a:prstClr val="black"/>
                </a:solidFill>
                <a:latin typeface="Roboto"/>
                <a:cs typeface="Roboto"/>
              </a:rPr>
              <a:t>echo</a:t>
            </a:r>
            <a:r>
              <a:rPr sz="1446" spc="-10" dirty="0">
                <a:solidFill>
                  <a:prstClr val="black"/>
                </a:solidFill>
                <a:latin typeface="Roboto"/>
                <a:cs typeface="Roboto"/>
              </a:rPr>
              <a:t> </a:t>
            </a:r>
            <a:r>
              <a:rPr sz="1446" dirty="0">
                <a:solidFill>
                  <a:prstClr val="black"/>
                </a:solidFill>
                <a:latin typeface="Roboto"/>
                <a:cs typeface="Roboto"/>
              </a:rPr>
              <a:t>"bar"</a:t>
            </a:r>
          </a:p>
        </p:txBody>
      </p:sp>
    </p:spTree>
    <p:extLst>
      <p:ext uri="{BB962C8B-B14F-4D97-AF65-F5344CB8AC3E}">
        <p14:creationId xmlns:p14="http://schemas.microsoft.com/office/powerpoint/2010/main" val="2430773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TotalTime>
  <Words>2468</Words>
  <Application>Microsoft Office PowerPoint</Application>
  <PresentationFormat>Widescreen</PresentationFormat>
  <Paragraphs>195</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Arial Black</vt:lpstr>
      <vt:lpstr>Calibri</vt:lpstr>
      <vt:lpstr>Roboto</vt:lpstr>
      <vt:lpstr>Symbol</vt:lpstr>
      <vt:lpstr>Times New Roman</vt:lpstr>
      <vt:lpstr>Office Theme</vt:lpstr>
      <vt:lpstr>Cut, awk,grep/egrep with examples </vt:lpstr>
      <vt:lpstr> Debugging shell scripts:</vt:lpstr>
      <vt:lpstr> Debugging shell scripts:</vt:lpstr>
      <vt:lpstr> Debugging shell scripts:</vt:lpstr>
      <vt:lpstr> Debugging shell scripts:</vt:lpstr>
      <vt:lpstr> Debugging shell scripts:</vt:lpstr>
      <vt:lpstr> Debugging shell scripts:</vt:lpstr>
      <vt:lpstr> Debugging shell scripts:</vt:lpstr>
      <vt:lpstr> Debugging shell scripts:</vt:lpstr>
      <vt:lpstr>Displaying more bash options </vt:lpstr>
      <vt:lpstr>PowerPoint Presentation</vt:lpstr>
      <vt:lpstr>PowerPoint Presentation</vt:lpstr>
      <vt:lpstr>cut , awk grep, egrep with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 by Harshil Bansal</dc:title>
  <dc:creator>Harshil Bansal</dc:creator>
  <cp:lastModifiedBy>aditi gedam</cp:lastModifiedBy>
  <cp:revision>4</cp:revision>
  <dcterms:created xsi:type="dcterms:W3CDTF">2023-02-08T12:35:22Z</dcterms:created>
  <dcterms:modified xsi:type="dcterms:W3CDTF">2023-02-13T10:47:47Z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2023-02-06T00:00:00Z</vt:filetime>
  </property>
  <property fmtid="{D5CDD505-2E9C-101B-9397-08002B2CF9AE}" pid="3" name="Creator">
    <vt:lpwstr>Microsoft® PowerPoint® 2010</vt:lpwstr>
  </property>
  <property fmtid="{D5CDD505-2E9C-101B-9397-08002B2CF9AE}" pid="4" name="LastSaved">
    <vt:filetime>2023-02-08T00:00:00Z</vt:filetime>
  </property>
</Properties>
</file>