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2" r:id="rId15"/>
    <p:sldId id="343" r:id="rId16"/>
    <p:sldId id="344" r:id="rId17"/>
    <p:sldId id="347" r:id="rId18"/>
    <p:sldId id="346" r:id="rId19"/>
    <p:sldId id="345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90F3E98-C9FD-4B7A-ACDF-7531A0DBFCD0}">
          <p14:sldIdLst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2"/>
            <p14:sldId id="343"/>
            <p14:sldId id="344"/>
            <p14:sldId id="347"/>
            <p14:sldId id="346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i gedam" initials="ag" lastIdx="1" clrIdx="0">
    <p:extLst>
      <p:ext uri="{19B8F6BF-5375-455C-9EA6-DF929625EA0E}">
        <p15:presenceInfo xmlns:p15="http://schemas.microsoft.com/office/powerpoint/2012/main" userId="257a1b34eaa63f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3T16:10:24.947" idx="1">
    <p:pos x="5645" y="1602"/>
    <p:text>awk '{OFS="+"}{print $1,$2,$3 }' _nr.txt  always use comma to getresult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695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6530340" h="913129">
                <a:moveTo>
                  <a:pt x="114278" y="21357"/>
                </a:moveTo>
                <a:lnTo>
                  <a:pt x="4849012" y="913063"/>
                </a:lnTo>
                <a:lnTo>
                  <a:pt x="6529862" y="913063"/>
                </a:lnTo>
                <a:lnTo>
                  <a:pt x="114278" y="21357"/>
                </a:lnTo>
                <a:close/>
              </a:path>
              <a:path w="6530340" h="913129">
                <a:moveTo>
                  <a:pt x="876" y="0"/>
                </a:moveTo>
                <a:lnTo>
                  <a:pt x="0" y="5473"/>
                </a:lnTo>
                <a:lnTo>
                  <a:pt x="114278" y="21357"/>
                </a:lnTo>
                <a:lnTo>
                  <a:pt x="876" y="0"/>
                </a:lnTo>
                <a:close/>
              </a:path>
            </a:pathLst>
          </a:custGeom>
          <a:solidFill>
            <a:srgbClr val="E7ACA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23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4869180" h="919479">
                <a:moveTo>
                  <a:pt x="0" y="0"/>
                </a:moveTo>
                <a:lnTo>
                  <a:pt x="10566" y="6349"/>
                </a:lnTo>
                <a:lnTo>
                  <a:pt x="3825190" y="918982"/>
                </a:lnTo>
                <a:lnTo>
                  <a:pt x="4869168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4"/>
            <a:ext cx="4529328" cy="10683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472"/>
            <a:ext cx="4495141" cy="107352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273647"/>
            <a:ext cx="1753108" cy="584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514" y="916939"/>
            <a:ext cx="11313160" cy="197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604" y="1035761"/>
            <a:ext cx="11162791" cy="2465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phoenixnap.com/kb/how-to-list-users-linu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4316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0"/>
              </a:spcBef>
            </a:pPr>
            <a:r>
              <a:rPr lang="en-US" sz="3200" b="1" dirty="0">
                <a:solidFill>
                  <a:srgbClr val="C45811"/>
                </a:solidFill>
                <a:latin typeface="Roboto"/>
                <a:cs typeface="Roboto"/>
              </a:rPr>
              <a:t>  AWK Variables</a:t>
            </a:r>
            <a:endParaRPr lang="en-US" sz="32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latin typeface="Roboto"/>
                <a:cs typeface="Roboto"/>
              </a:rPr>
              <a:t>Other available built-in awk variables are:</a:t>
            </a:r>
          </a:p>
          <a:p>
            <a:pPr marL="12700">
              <a:spcBef>
                <a:spcPts val="100"/>
              </a:spcBef>
            </a:pPr>
            <a:r>
              <a:rPr lang="en-US" sz="4000" b="1" spc="10" dirty="0">
                <a:latin typeface="Roboto"/>
                <a:cs typeface="Roboto"/>
              </a:rPr>
              <a:t>NR</a:t>
            </a:r>
            <a:r>
              <a:rPr lang="en-US" sz="4000" spc="10" dirty="0">
                <a:latin typeface="Roboto"/>
                <a:cs typeface="Roboto"/>
              </a:rPr>
              <a:t>.</a:t>
            </a:r>
            <a:r>
              <a:rPr lang="en-US" sz="4000" spc="26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Counts</a:t>
            </a:r>
            <a:r>
              <a:rPr lang="en-US" sz="4000" spc="270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27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number</a:t>
            </a:r>
            <a:r>
              <a:rPr lang="en-US" sz="4000" spc="265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of</a:t>
            </a:r>
            <a:r>
              <a:rPr lang="en-US" sz="4000" spc="27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input</a:t>
            </a:r>
            <a:r>
              <a:rPr lang="en-US" sz="4000" spc="27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records</a:t>
            </a:r>
            <a:r>
              <a:rPr lang="en-US" sz="4000" spc="27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(usually lines). The awk command perform the pattern/action statements once for each record in a file.</a:t>
            </a:r>
            <a:endParaRPr lang="en-US" sz="4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dirty="0">
              <a:latin typeface="Roboto"/>
              <a:cs typeface="Roboto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4ED5831-3DAA-0FAA-D3D5-FA3C40410F0C}"/>
              </a:ext>
            </a:extLst>
          </p:cNvPr>
          <p:cNvSpPr txBox="1"/>
          <p:nvPr/>
        </p:nvSpPr>
        <p:spPr>
          <a:xfrm>
            <a:off x="577373" y="4572000"/>
            <a:ext cx="9785827" cy="500137"/>
          </a:xfrm>
          <a:prstGeom prst="rect">
            <a:avLst/>
          </a:prstGeom>
          <a:solidFill>
            <a:srgbClr val="F7C9AC"/>
          </a:solidFill>
        </p:spPr>
        <p:txBody>
          <a:bodyPr vert="horz" wrap="square" lIns="0" tIns="7620" rIns="0" bIns="0" rtlCol="0">
            <a:spAutoFit/>
          </a:bodyPr>
          <a:lstStyle/>
          <a:p>
            <a:pPr marL="19050">
              <a:spcBef>
                <a:spcPts val="60"/>
              </a:spcBef>
            </a:pPr>
            <a:r>
              <a:rPr sz="3200" dirty="0">
                <a:solidFill>
                  <a:prstClr val="black"/>
                </a:solidFill>
                <a:latin typeface="Roboto"/>
                <a:cs typeface="Roboto"/>
              </a:rPr>
              <a:t>awk</a:t>
            </a:r>
            <a:r>
              <a:rPr sz="3200" spc="-20" dirty="0">
                <a:solidFill>
                  <a:prstClr val="black"/>
                </a:solidFill>
                <a:latin typeface="Roboto"/>
                <a:cs typeface="Roboto"/>
              </a:rPr>
              <a:t> </a:t>
            </a:r>
            <a:r>
              <a:rPr sz="3200" spc="-10" dirty="0">
                <a:solidFill>
                  <a:prstClr val="black"/>
                </a:solidFill>
                <a:latin typeface="Roboto"/>
                <a:cs typeface="Roboto"/>
              </a:rPr>
              <a:t>'{print</a:t>
            </a:r>
            <a:r>
              <a:rPr sz="3200" spc="-15" dirty="0">
                <a:solidFill>
                  <a:prstClr val="black"/>
                </a:solidFill>
                <a:latin typeface="Roboto"/>
                <a:cs typeface="Roboto"/>
              </a:rPr>
              <a:t> </a:t>
            </a:r>
            <a:r>
              <a:rPr sz="3200" spc="-5" dirty="0">
                <a:solidFill>
                  <a:prstClr val="black"/>
                </a:solidFill>
                <a:latin typeface="Roboto"/>
                <a:cs typeface="Roboto"/>
              </a:rPr>
              <a:t>NR,$0}'</a:t>
            </a:r>
            <a:r>
              <a:rPr sz="3200" spc="-20" dirty="0">
                <a:solidFill>
                  <a:prstClr val="black"/>
                </a:solidFill>
                <a:latin typeface="Roboto"/>
                <a:cs typeface="Roboto"/>
              </a:rPr>
              <a:t> </a:t>
            </a:r>
            <a:r>
              <a:rPr sz="3200" dirty="0">
                <a:solidFill>
                  <a:prstClr val="black"/>
                </a:solidFill>
                <a:latin typeface="Roboto"/>
                <a:cs typeface="Roboto"/>
              </a:rPr>
              <a:t>employees.txt</a:t>
            </a:r>
          </a:p>
        </p:txBody>
      </p:sp>
    </p:spTree>
    <p:extLst>
      <p:ext uri="{BB962C8B-B14F-4D97-AF65-F5344CB8AC3E}">
        <p14:creationId xmlns:p14="http://schemas.microsoft.com/office/powerpoint/2010/main" val="3295118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5522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65"/>
              </a:spcBef>
            </a:pPr>
            <a:r>
              <a:rPr lang="en-US" sz="4000" b="1" spc="-5" dirty="0">
                <a:solidFill>
                  <a:srgbClr val="C45811"/>
                </a:solidFill>
                <a:latin typeface="Roboto"/>
                <a:cs typeface="Roboto"/>
              </a:rPr>
              <a:t>What</a:t>
            </a:r>
            <a:r>
              <a:rPr lang="en-US" sz="4000" b="1" spc="-30" dirty="0">
                <a:solidFill>
                  <a:srgbClr val="C45811"/>
                </a:solidFill>
                <a:latin typeface="Roboto"/>
                <a:cs typeface="Roboto"/>
              </a:rPr>
              <a:t> </a:t>
            </a:r>
            <a:r>
              <a:rPr lang="en-US" sz="4000" b="1" spc="-5" dirty="0">
                <a:solidFill>
                  <a:srgbClr val="C45811"/>
                </a:solidFill>
                <a:latin typeface="Roboto"/>
                <a:cs typeface="Roboto"/>
              </a:rPr>
              <a:t>is</a:t>
            </a:r>
            <a:r>
              <a:rPr lang="en-US" sz="4000" b="1" spc="-25" dirty="0">
                <a:solidFill>
                  <a:srgbClr val="C45811"/>
                </a:solidFill>
                <a:latin typeface="Roboto"/>
                <a:cs typeface="Roboto"/>
              </a:rPr>
              <a:t> </a:t>
            </a:r>
            <a:r>
              <a:rPr lang="en-US" sz="4000" b="1" spc="-5" dirty="0">
                <a:solidFill>
                  <a:srgbClr val="C45811"/>
                </a:solidFill>
                <a:latin typeface="Roboto"/>
                <a:cs typeface="Roboto"/>
              </a:rPr>
              <a:t>grep</a:t>
            </a:r>
            <a:endParaRPr lang="en-US" sz="4000" dirty="0">
              <a:latin typeface="Roboto"/>
              <a:cs typeface="Roboto"/>
            </a:endParaRPr>
          </a:p>
          <a:p>
            <a:pPr marL="12700" marR="5715" algn="just">
              <a:lnSpc>
                <a:spcPct val="109800"/>
              </a:lnSpc>
              <a:spcBef>
                <a:spcPts val="600"/>
              </a:spcBef>
            </a:pPr>
            <a:r>
              <a:rPr lang="en-US" sz="4000" spc="-5" dirty="0">
                <a:latin typeface="Roboto"/>
                <a:cs typeface="Roboto"/>
              </a:rPr>
              <a:t>The </a:t>
            </a:r>
            <a:r>
              <a:rPr lang="en-US" sz="4000" i="1" spc="-40" dirty="0">
                <a:latin typeface="Roboto"/>
                <a:cs typeface="Roboto"/>
              </a:rPr>
              <a:t>grep </a:t>
            </a:r>
            <a:r>
              <a:rPr lang="en-US" sz="4000" dirty="0">
                <a:latin typeface="Roboto"/>
                <a:cs typeface="Roboto"/>
              </a:rPr>
              <a:t>command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allows</a:t>
            </a:r>
            <a:r>
              <a:rPr lang="en-US" sz="4000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35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users</a:t>
            </a:r>
            <a:r>
              <a:rPr lang="en-US" sz="4000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to</a:t>
            </a:r>
            <a:r>
              <a:rPr lang="en-US" sz="4000" spc="35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scan</a:t>
            </a:r>
            <a:r>
              <a:rPr lang="en-US" sz="4000" spc="5" dirty="0">
                <a:latin typeface="Roboto"/>
                <a:cs typeface="Roboto"/>
              </a:rPr>
              <a:t> the </a:t>
            </a:r>
            <a:r>
              <a:rPr lang="en-US" sz="4000" spc="1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documents</a:t>
            </a:r>
            <a:r>
              <a:rPr lang="en-US" sz="4000" dirty="0">
                <a:latin typeface="Roboto"/>
                <a:cs typeface="Roboto"/>
              </a:rPr>
              <a:t> and</a:t>
            </a:r>
            <a:r>
              <a:rPr lang="en-US" sz="4000" spc="5" dirty="0">
                <a:latin typeface="Roboto"/>
                <a:cs typeface="Roboto"/>
              </a:rPr>
              <a:t> to</a:t>
            </a:r>
            <a:r>
              <a:rPr lang="en-US" sz="4000" spc="1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display</a:t>
            </a:r>
            <a:r>
              <a:rPr lang="en-US" sz="4000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result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according</a:t>
            </a:r>
            <a:r>
              <a:rPr lang="en-US" sz="4000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to</a:t>
            </a:r>
            <a:r>
              <a:rPr lang="en-US" sz="4000" spc="10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 </a:t>
            </a:r>
            <a:r>
              <a:rPr lang="en-US" sz="4000" spc="-32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given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regular</a:t>
            </a:r>
            <a:r>
              <a:rPr lang="en-US" sz="400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expression.</a:t>
            </a:r>
            <a:endParaRPr lang="en-US" sz="4000" dirty="0">
              <a:latin typeface="Roboto"/>
              <a:cs typeface="Roboto"/>
            </a:endParaRPr>
          </a:p>
          <a:p>
            <a:pPr marL="240665" marR="5080" algn="just">
              <a:lnSpc>
                <a:spcPct val="109900"/>
              </a:lnSpc>
              <a:spcBef>
                <a:spcPts val="100"/>
              </a:spcBef>
              <a:buSzPct val="74074"/>
              <a:tabLst>
                <a:tab pos="470534" algn="l"/>
              </a:tabLst>
            </a:pPr>
            <a:r>
              <a:rPr lang="en-US" sz="4000" b="1" dirty="0">
                <a:latin typeface="Roboto"/>
                <a:cs typeface="Roboto"/>
              </a:rPr>
              <a:t>grep “test” example1.txt</a:t>
            </a:r>
          </a:p>
          <a:p>
            <a:pPr marL="240665" marR="5080" algn="just">
              <a:lnSpc>
                <a:spcPct val="109900"/>
              </a:lnSpc>
              <a:spcBef>
                <a:spcPts val="100"/>
              </a:spcBef>
              <a:buSzPct val="74074"/>
              <a:tabLst>
                <a:tab pos="470534" algn="l"/>
              </a:tabLst>
            </a:pPr>
            <a:r>
              <a:rPr lang="en-US" sz="4000" dirty="0">
                <a:latin typeface="Roboto"/>
                <a:cs typeface="Roboto"/>
              </a:rPr>
              <a:t>This command displays all the lines that start with the  word test, in the example1.txt file.</a:t>
            </a:r>
          </a:p>
          <a:p>
            <a:pPr marL="240665" marR="5080" algn="just">
              <a:lnSpc>
                <a:spcPct val="109900"/>
              </a:lnSpc>
              <a:spcBef>
                <a:spcPts val="100"/>
              </a:spcBef>
              <a:buSzPct val="74074"/>
              <a:tabLst>
                <a:tab pos="470534" algn="l"/>
              </a:tabLst>
            </a:pPr>
            <a:endParaRPr lang="en-US" sz="40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2666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547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65"/>
              </a:spcBef>
            </a:pPr>
            <a:r>
              <a:rPr lang="en-US" sz="4000" b="1" spc="-5" dirty="0">
                <a:solidFill>
                  <a:srgbClr val="C45811"/>
                </a:solidFill>
                <a:latin typeface="Roboto"/>
                <a:cs typeface="Roboto"/>
              </a:rPr>
              <a:t>What</a:t>
            </a:r>
            <a:r>
              <a:rPr lang="en-US" sz="4000" b="1" spc="-30" dirty="0">
                <a:solidFill>
                  <a:srgbClr val="C45811"/>
                </a:solidFill>
                <a:latin typeface="Roboto"/>
                <a:cs typeface="Roboto"/>
              </a:rPr>
              <a:t> </a:t>
            </a:r>
            <a:r>
              <a:rPr lang="en-US" sz="4000" b="1" spc="-5" dirty="0">
                <a:solidFill>
                  <a:srgbClr val="C45811"/>
                </a:solidFill>
                <a:latin typeface="Roboto"/>
                <a:cs typeface="Roboto"/>
              </a:rPr>
              <a:t>is</a:t>
            </a:r>
            <a:r>
              <a:rPr lang="en-US" sz="4000" b="1" spc="-25" dirty="0">
                <a:solidFill>
                  <a:srgbClr val="C45811"/>
                </a:solidFill>
                <a:latin typeface="Roboto"/>
                <a:cs typeface="Roboto"/>
              </a:rPr>
              <a:t> </a:t>
            </a:r>
            <a:r>
              <a:rPr lang="en-US" sz="4000" b="1" spc="-5" dirty="0">
                <a:solidFill>
                  <a:srgbClr val="C45811"/>
                </a:solidFill>
                <a:latin typeface="Roboto"/>
                <a:cs typeface="Roboto"/>
              </a:rPr>
              <a:t>grep</a:t>
            </a:r>
            <a:endParaRPr lang="en-US" sz="4000" dirty="0">
              <a:latin typeface="Roboto"/>
              <a:cs typeface="Roboto"/>
            </a:endParaRPr>
          </a:p>
          <a:p>
            <a:pPr marL="240665" marR="5080" algn="just">
              <a:lnSpc>
                <a:spcPct val="109900"/>
              </a:lnSpc>
              <a:spcBef>
                <a:spcPts val="100"/>
              </a:spcBef>
              <a:buSzPct val="74074"/>
              <a:tabLst>
                <a:tab pos="470534" algn="l"/>
              </a:tabLst>
            </a:pPr>
            <a:r>
              <a:rPr lang="en-US" sz="4000" b="1" dirty="0">
                <a:latin typeface="Roboto"/>
                <a:cs typeface="Roboto"/>
              </a:rPr>
              <a:t>grep “test” example1.txt example2.txt</a:t>
            </a:r>
          </a:p>
          <a:p>
            <a:pPr marL="240665" marR="5080" algn="just">
              <a:lnSpc>
                <a:spcPct val="109900"/>
              </a:lnSpc>
              <a:spcBef>
                <a:spcPts val="100"/>
              </a:spcBef>
              <a:buSzPct val="74074"/>
              <a:tabLst>
                <a:tab pos="470534" algn="l"/>
              </a:tabLst>
            </a:pPr>
            <a:r>
              <a:rPr lang="en-US" sz="4000" dirty="0">
                <a:latin typeface="Roboto"/>
                <a:cs typeface="Roboto"/>
              </a:rPr>
              <a:t>This command will search the word test in both files and  display the result.</a:t>
            </a:r>
          </a:p>
          <a:p>
            <a:pPr marL="240665" marR="5080" algn="just">
              <a:lnSpc>
                <a:spcPct val="109900"/>
              </a:lnSpc>
              <a:spcBef>
                <a:spcPts val="100"/>
              </a:spcBef>
              <a:buSzPct val="74074"/>
              <a:tabLst>
                <a:tab pos="470534" algn="l"/>
              </a:tabLst>
            </a:pPr>
            <a:r>
              <a:rPr lang="en-US" sz="4000" b="1" dirty="0">
                <a:latin typeface="Roboto"/>
                <a:cs typeface="Roboto"/>
              </a:rPr>
              <a:t>grep “test” example1.*</a:t>
            </a:r>
          </a:p>
          <a:p>
            <a:pPr marL="240665" marR="5080" algn="just">
              <a:lnSpc>
                <a:spcPct val="109900"/>
              </a:lnSpc>
              <a:spcBef>
                <a:spcPts val="100"/>
              </a:spcBef>
              <a:buSzPct val="74074"/>
              <a:tabLst>
                <a:tab pos="470534" algn="l"/>
              </a:tabLst>
            </a:pPr>
            <a:r>
              <a:rPr lang="en-US" sz="4000" dirty="0">
                <a:latin typeface="Roboto"/>
                <a:cs typeface="Roboto"/>
              </a:rPr>
              <a:t>This will find the example1 files with any format.</a:t>
            </a:r>
          </a:p>
          <a:p>
            <a:pPr marL="240665" marR="5080" algn="just">
              <a:lnSpc>
                <a:spcPct val="109900"/>
              </a:lnSpc>
              <a:spcBef>
                <a:spcPts val="100"/>
              </a:spcBef>
              <a:buSzPct val="74074"/>
              <a:tabLst>
                <a:tab pos="470534" algn="l"/>
              </a:tabLst>
            </a:pPr>
            <a:endParaRPr lang="en-US" sz="40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0301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6429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65"/>
              </a:spcBef>
            </a:pPr>
            <a:r>
              <a:rPr lang="en-US" sz="3200" dirty="0">
                <a:latin typeface="Roboto"/>
                <a:cs typeface="Roboto"/>
              </a:rPr>
              <a:t>Following command display 2 lines after the given string  “test”.</a:t>
            </a:r>
          </a:p>
          <a:p>
            <a:pPr marL="240665" marR="5080" algn="just">
              <a:lnSpc>
                <a:spcPct val="109900"/>
              </a:lnSpc>
              <a:spcBef>
                <a:spcPts val="100"/>
              </a:spcBef>
              <a:buSzPct val="74074"/>
              <a:tabLst>
                <a:tab pos="470534" algn="l"/>
              </a:tabLst>
            </a:pPr>
            <a:r>
              <a:rPr lang="en-US" sz="3200" b="1" dirty="0">
                <a:latin typeface="Roboto"/>
                <a:cs typeface="Roboto"/>
              </a:rPr>
              <a:t>grep -A 2 “test” file1.txt</a:t>
            </a:r>
          </a:p>
          <a:p>
            <a:pPr marL="240665" marR="5080" algn="just">
              <a:lnSpc>
                <a:spcPct val="109900"/>
              </a:lnSpc>
              <a:spcBef>
                <a:spcPts val="100"/>
              </a:spcBef>
              <a:buSzPct val="74074"/>
              <a:tabLst>
                <a:tab pos="470534" algn="l"/>
              </a:tabLst>
            </a:pPr>
            <a:r>
              <a:rPr lang="en-US" sz="3200" dirty="0">
                <a:latin typeface="Roboto"/>
                <a:cs typeface="Roboto"/>
              </a:rPr>
              <a:t>Similarly, the following command displays 3 lines before  the given string “test”.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3200" b="1" dirty="0">
                <a:latin typeface="Roboto"/>
                <a:cs typeface="Roboto"/>
              </a:rPr>
              <a:t>grep</a:t>
            </a:r>
            <a:r>
              <a:rPr lang="en-US" sz="3200" b="1" spc="315" dirty="0">
                <a:latin typeface="Roboto"/>
                <a:cs typeface="Roboto"/>
              </a:rPr>
              <a:t> </a:t>
            </a:r>
            <a:r>
              <a:rPr lang="en-US" sz="3200" b="1" dirty="0">
                <a:latin typeface="Roboto"/>
                <a:cs typeface="Roboto"/>
              </a:rPr>
              <a:t>–</a:t>
            </a:r>
            <a:r>
              <a:rPr lang="en-US" sz="3200" b="1" spc="-10" dirty="0">
                <a:latin typeface="Roboto"/>
                <a:cs typeface="Roboto"/>
              </a:rPr>
              <a:t> </a:t>
            </a:r>
            <a:r>
              <a:rPr lang="en-US" sz="3200" b="1" spc="5" dirty="0">
                <a:latin typeface="Roboto"/>
                <a:cs typeface="Roboto"/>
              </a:rPr>
              <a:t>B</a:t>
            </a:r>
            <a:r>
              <a:rPr lang="en-US" sz="3200" b="1" spc="-10" dirty="0">
                <a:latin typeface="Roboto"/>
                <a:cs typeface="Roboto"/>
              </a:rPr>
              <a:t> </a:t>
            </a:r>
            <a:r>
              <a:rPr lang="en-US" sz="3200" b="1" dirty="0">
                <a:latin typeface="Roboto"/>
                <a:cs typeface="Roboto"/>
              </a:rPr>
              <a:t>3</a:t>
            </a:r>
            <a:r>
              <a:rPr lang="en-US" sz="3200" b="1" spc="-10" dirty="0">
                <a:latin typeface="Roboto"/>
                <a:cs typeface="Roboto"/>
              </a:rPr>
              <a:t> </a:t>
            </a:r>
            <a:r>
              <a:rPr lang="en-US" sz="3200" b="1" spc="-30" dirty="0">
                <a:latin typeface="Roboto"/>
                <a:cs typeface="Roboto"/>
              </a:rPr>
              <a:t>“test”</a:t>
            </a:r>
            <a:r>
              <a:rPr lang="en-US" sz="3200" b="1" spc="-15" dirty="0">
                <a:latin typeface="Roboto"/>
                <a:cs typeface="Roboto"/>
              </a:rPr>
              <a:t> </a:t>
            </a:r>
            <a:r>
              <a:rPr lang="en-US" sz="3200" b="1" spc="-5" dirty="0">
                <a:latin typeface="Roboto"/>
                <a:cs typeface="Roboto"/>
              </a:rPr>
              <a:t>file1.txt</a:t>
            </a:r>
            <a:endParaRPr lang="en-US" sz="32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3200" spc="-5" dirty="0">
                <a:latin typeface="Roboto"/>
                <a:cs typeface="Roboto"/>
              </a:rPr>
              <a:t>Those are </a:t>
            </a:r>
            <a:r>
              <a:rPr lang="en-US" sz="3200" spc="5" dirty="0">
                <a:latin typeface="Roboto"/>
                <a:cs typeface="Roboto"/>
              </a:rPr>
              <a:t>few</a:t>
            </a:r>
            <a:r>
              <a:rPr lang="en-US" sz="3200" dirty="0">
                <a:latin typeface="Roboto"/>
                <a:cs typeface="Roboto"/>
              </a:rPr>
              <a:t> examples</a:t>
            </a:r>
            <a:r>
              <a:rPr lang="en-US" sz="3200" spc="-5" dirty="0">
                <a:latin typeface="Roboto"/>
                <a:cs typeface="Roboto"/>
              </a:rPr>
              <a:t> </a:t>
            </a:r>
            <a:r>
              <a:rPr lang="en-US" sz="3200" spc="5" dirty="0">
                <a:latin typeface="Roboto"/>
                <a:cs typeface="Roboto"/>
              </a:rPr>
              <a:t>of</a:t>
            </a:r>
            <a:r>
              <a:rPr lang="en-US" sz="3200" spc="-10" dirty="0">
                <a:latin typeface="Roboto"/>
                <a:cs typeface="Roboto"/>
              </a:rPr>
              <a:t> </a:t>
            </a:r>
            <a:r>
              <a:rPr lang="en-US" sz="3200" spc="-5" dirty="0">
                <a:latin typeface="Roboto"/>
                <a:cs typeface="Roboto"/>
              </a:rPr>
              <a:t>grep command.</a:t>
            </a:r>
            <a:endParaRPr lang="en-US" sz="3200" dirty="0">
              <a:latin typeface="Roboto"/>
              <a:cs typeface="Roboto"/>
            </a:endParaRPr>
          </a:p>
          <a:p>
            <a:pPr marL="12700" marR="5715">
              <a:lnSpc>
                <a:spcPct val="110000"/>
              </a:lnSpc>
              <a:spcBef>
                <a:spcPts val="595"/>
              </a:spcBef>
              <a:tabLst>
                <a:tab pos="713740" algn="l"/>
                <a:tab pos="1192530" algn="l"/>
                <a:tab pos="2103755" algn="l"/>
                <a:tab pos="2735580" algn="l"/>
                <a:tab pos="3630295" algn="l"/>
                <a:tab pos="4013200" algn="l"/>
              </a:tabLst>
            </a:pPr>
            <a:r>
              <a:rPr lang="en-US" sz="3200" spc="-5" dirty="0">
                <a:latin typeface="Roboto"/>
                <a:cs typeface="Roboto"/>
              </a:rPr>
              <a:t>Ove</a:t>
            </a:r>
            <a:r>
              <a:rPr lang="en-US" sz="3200" spc="-10" dirty="0">
                <a:latin typeface="Roboto"/>
                <a:cs typeface="Roboto"/>
              </a:rPr>
              <a:t>r</a:t>
            </a:r>
            <a:r>
              <a:rPr lang="en-US" sz="3200" dirty="0">
                <a:latin typeface="Roboto"/>
                <a:cs typeface="Roboto"/>
              </a:rPr>
              <a:t>all,	</a:t>
            </a:r>
            <a:r>
              <a:rPr lang="en-US" sz="3200" spc="-10" dirty="0">
                <a:latin typeface="Roboto"/>
                <a:cs typeface="Roboto"/>
              </a:rPr>
              <a:t>gre</a:t>
            </a:r>
            <a:r>
              <a:rPr lang="en-US" sz="3200" spc="-5" dirty="0">
                <a:latin typeface="Roboto"/>
                <a:cs typeface="Roboto"/>
              </a:rPr>
              <a:t>p </a:t>
            </a:r>
            <a:r>
              <a:rPr lang="en-US" sz="3200" dirty="0">
                <a:latin typeface="Roboto"/>
                <a:cs typeface="Roboto"/>
              </a:rPr>
              <a:t>comma</a:t>
            </a:r>
            <a:r>
              <a:rPr lang="en-US" sz="3200" spc="-5" dirty="0">
                <a:latin typeface="Roboto"/>
                <a:cs typeface="Roboto"/>
              </a:rPr>
              <a:t>n</a:t>
            </a:r>
            <a:r>
              <a:rPr lang="en-US" sz="3200" dirty="0">
                <a:latin typeface="Roboto"/>
                <a:cs typeface="Roboto"/>
              </a:rPr>
              <a:t>d	all</a:t>
            </a:r>
            <a:r>
              <a:rPr lang="en-US" sz="3200" spc="-5" dirty="0">
                <a:latin typeface="Roboto"/>
                <a:cs typeface="Roboto"/>
              </a:rPr>
              <a:t>ow</a:t>
            </a:r>
            <a:r>
              <a:rPr lang="en-US" sz="3200" dirty="0">
                <a:latin typeface="Roboto"/>
                <a:cs typeface="Roboto"/>
              </a:rPr>
              <a:t>s	</a:t>
            </a:r>
            <a:r>
              <a:rPr lang="en-US" sz="3200" spc="-5" dirty="0">
                <a:latin typeface="Roboto"/>
                <a:cs typeface="Roboto"/>
              </a:rPr>
              <a:t>s</a:t>
            </a:r>
            <a:r>
              <a:rPr lang="en-US" sz="3200" dirty="0">
                <a:latin typeface="Roboto"/>
                <a:cs typeface="Roboto"/>
              </a:rPr>
              <a:t>earching </a:t>
            </a:r>
            <a:r>
              <a:rPr lang="en-US" sz="3200" spc="5" dirty="0">
                <a:latin typeface="Roboto"/>
                <a:cs typeface="Roboto"/>
              </a:rPr>
              <a:t>the </a:t>
            </a:r>
            <a:r>
              <a:rPr lang="en-US" sz="3200" spc="-5" dirty="0">
                <a:latin typeface="Roboto"/>
                <a:cs typeface="Roboto"/>
              </a:rPr>
              <a:t>giv</a:t>
            </a:r>
            <a:r>
              <a:rPr lang="en-US" sz="3200" dirty="0">
                <a:latin typeface="Roboto"/>
                <a:cs typeface="Roboto"/>
              </a:rPr>
              <a:t>en  </a:t>
            </a:r>
            <a:r>
              <a:rPr lang="en-US" sz="3200" spc="-5" dirty="0">
                <a:latin typeface="Roboto"/>
                <a:cs typeface="Roboto"/>
              </a:rPr>
              <a:t>regular expression </a:t>
            </a:r>
            <a:r>
              <a:rPr lang="en-US" sz="3200" dirty="0">
                <a:latin typeface="Roboto"/>
                <a:cs typeface="Roboto"/>
              </a:rPr>
              <a:t>and </a:t>
            </a:r>
            <a:r>
              <a:rPr lang="en-US" sz="3200" spc="-5" dirty="0">
                <a:latin typeface="Roboto"/>
                <a:cs typeface="Roboto"/>
              </a:rPr>
              <a:t>displaying</a:t>
            </a:r>
            <a:r>
              <a:rPr lang="en-US" sz="3200" spc="-10" dirty="0">
                <a:latin typeface="Roboto"/>
                <a:cs typeface="Roboto"/>
              </a:rPr>
              <a:t> </a:t>
            </a:r>
            <a:r>
              <a:rPr lang="en-US" sz="3200" spc="5" dirty="0">
                <a:latin typeface="Roboto"/>
                <a:cs typeface="Roboto"/>
              </a:rPr>
              <a:t>the</a:t>
            </a:r>
            <a:r>
              <a:rPr lang="en-US" sz="3200" dirty="0">
                <a:latin typeface="Roboto"/>
                <a:cs typeface="Roboto"/>
              </a:rPr>
              <a:t> </a:t>
            </a:r>
            <a:r>
              <a:rPr lang="en-US" sz="3200" spc="-5" dirty="0">
                <a:latin typeface="Roboto"/>
                <a:cs typeface="Roboto"/>
              </a:rPr>
              <a:t>matching</a:t>
            </a:r>
            <a:r>
              <a:rPr lang="en-US" sz="3200" dirty="0">
                <a:latin typeface="Roboto"/>
                <a:cs typeface="Roboto"/>
              </a:rPr>
              <a:t> lines.</a:t>
            </a:r>
          </a:p>
          <a:p>
            <a:pPr marL="240665" marR="5080" algn="just">
              <a:lnSpc>
                <a:spcPct val="109900"/>
              </a:lnSpc>
              <a:spcBef>
                <a:spcPts val="100"/>
              </a:spcBef>
              <a:buSzPct val="74074"/>
              <a:tabLst>
                <a:tab pos="470534" algn="l"/>
              </a:tabLst>
            </a:pPr>
            <a:endParaRPr lang="en-US" sz="4000" dirty="0">
              <a:latin typeface="Roboto"/>
              <a:cs typeface="Roboto"/>
            </a:endParaRPr>
          </a:p>
          <a:p>
            <a:pPr marL="240665" marR="5080" algn="just">
              <a:lnSpc>
                <a:spcPct val="109900"/>
              </a:lnSpc>
              <a:spcBef>
                <a:spcPts val="100"/>
              </a:spcBef>
              <a:buSzPct val="74074"/>
              <a:tabLst>
                <a:tab pos="470534" algn="l"/>
              </a:tabLst>
            </a:pPr>
            <a:endParaRPr lang="en-US" sz="40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2550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US" sz="4000" b="1" spc="-5" dirty="0">
                <a:solidFill>
                  <a:srgbClr val="C45811"/>
                </a:solidFill>
                <a:latin typeface="Roboto"/>
                <a:cs typeface="Roboto"/>
              </a:rPr>
              <a:t>What</a:t>
            </a:r>
            <a:r>
              <a:rPr lang="en-US" sz="4000" b="1" spc="-25" dirty="0">
                <a:solidFill>
                  <a:srgbClr val="C45811"/>
                </a:solidFill>
                <a:latin typeface="Roboto"/>
                <a:cs typeface="Roboto"/>
              </a:rPr>
              <a:t> </a:t>
            </a:r>
            <a:r>
              <a:rPr lang="en-US" sz="4000" b="1" spc="-5" dirty="0">
                <a:solidFill>
                  <a:srgbClr val="C45811"/>
                </a:solidFill>
                <a:latin typeface="Roboto"/>
                <a:cs typeface="Roboto"/>
              </a:rPr>
              <a:t>is</a:t>
            </a:r>
            <a:r>
              <a:rPr lang="en-US" sz="4000" b="1" spc="-25" dirty="0">
                <a:solidFill>
                  <a:srgbClr val="C45811"/>
                </a:solidFill>
                <a:latin typeface="Roboto"/>
                <a:cs typeface="Roboto"/>
              </a:rPr>
              <a:t> </a:t>
            </a:r>
            <a:r>
              <a:rPr lang="en-US" sz="4000" b="1" spc="-5" dirty="0" err="1">
                <a:solidFill>
                  <a:srgbClr val="C45811"/>
                </a:solidFill>
                <a:latin typeface="Roboto"/>
                <a:cs typeface="Roboto"/>
              </a:rPr>
              <a:t>egrep</a:t>
            </a:r>
            <a:endParaRPr lang="en-US" sz="4000" dirty="0">
              <a:latin typeface="Roboto"/>
              <a:cs typeface="Roboto"/>
            </a:endParaRPr>
          </a:p>
          <a:p>
            <a:pPr marL="12700" marR="5080" algn="just">
              <a:lnSpc>
                <a:spcPct val="109800"/>
              </a:lnSpc>
              <a:spcBef>
                <a:spcPts val="605"/>
              </a:spcBef>
            </a:pPr>
            <a:r>
              <a:rPr lang="en-US" sz="4000" spc="-5" dirty="0">
                <a:latin typeface="Roboto"/>
                <a:cs typeface="Roboto"/>
              </a:rPr>
              <a:t>There</a:t>
            </a:r>
            <a:r>
              <a:rPr lang="en-US" sz="400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are</a:t>
            </a:r>
            <a:r>
              <a:rPr lang="en-US" sz="400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various</a:t>
            </a:r>
            <a:r>
              <a:rPr lang="en-US" sz="400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grep</a:t>
            </a:r>
            <a:r>
              <a:rPr lang="en-US" sz="400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implementations</a:t>
            </a:r>
            <a:r>
              <a:rPr lang="en-US" sz="4000" spc="32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available</a:t>
            </a:r>
            <a:r>
              <a:rPr lang="en-US" sz="4000" spc="32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in 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many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operating</a:t>
            </a:r>
            <a:r>
              <a:rPr lang="en-US" sz="4000" dirty="0">
                <a:latin typeface="Roboto"/>
                <a:cs typeface="Roboto"/>
              </a:rPr>
              <a:t> systems. </a:t>
            </a:r>
            <a:r>
              <a:rPr lang="en-US" sz="4000" i="1" spc="-40" dirty="0" err="1">
                <a:latin typeface="Roboto"/>
                <a:cs typeface="Roboto"/>
              </a:rPr>
              <a:t>egrep</a:t>
            </a:r>
            <a:r>
              <a:rPr lang="en-US" sz="4000" i="1" spc="-4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is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one</a:t>
            </a:r>
            <a:r>
              <a:rPr lang="en-US" sz="4000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of</a:t>
            </a:r>
            <a:r>
              <a:rPr lang="en-US" sz="4000" spc="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them.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This </a:t>
            </a:r>
            <a:r>
              <a:rPr lang="en-US" sz="4000" dirty="0">
                <a:latin typeface="Roboto"/>
                <a:cs typeface="Roboto"/>
              </a:rPr>
              <a:t> variant</a:t>
            </a:r>
            <a:r>
              <a:rPr lang="en-US" sz="4000" spc="-5" dirty="0">
                <a:latin typeface="Roboto"/>
                <a:cs typeface="Roboto"/>
              </a:rPr>
              <a:t> uses</a:t>
            </a:r>
            <a:r>
              <a:rPr lang="en-US" sz="4000" dirty="0">
                <a:latin typeface="Roboto"/>
                <a:cs typeface="Roboto"/>
              </a:rPr>
              <a:t> extended </a:t>
            </a:r>
            <a:r>
              <a:rPr lang="en-US" sz="4000" spc="-5" dirty="0">
                <a:latin typeface="Roboto"/>
                <a:cs typeface="Roboto"/>
              </a:rPr>
              <a:t>regular </a:t>
            </a:r>
            <a:r>
              <a:rPr lang="en-US" sz="4000" dirty="0">
                <a:latin typeface="Roboto"/>
                <a:cs typeface="Roboto"/>
              </a:rPr>
              <a:t>expressions.</a:t>
            </a:r>
          </a:p>
          <a:p>
            <a:pPr marL="12700" algn="just">
              <a:lnSpc>
                <a:spcPct val="100000"/>
              </a:lnSpc>
              <a:spcBef>
                <a:spcPts val="760"/>
              </a:spcBef>
            </a:pPr>
            <a:r>
              <a:rPr lang="en-US" sz="4000" b="1" dirty="0" err="1">
                <a:latin typeface="Roboto"/>
                <a:cs typeface="Roboto"/>
              </a:rPr>
              <a:t>egrep</a:t>
            </a:r>
            <a:r>
              <a:rPr lang="en-US" sz="4000" b="1" spc="-10" dirty="0">
                <a:latin typeface="Roboto"/>
                <a:cs typeface="Roboto"/>
              </a:rPr>
              <a:t> </a:t>
            </a:r>
            <a:r>
              <a:rPr lang="en-US" sz="4000" b="1" spc="-15" dirty="0">
                <a:latin typeface="Roboto"/>
                <a:cs typeface="Roboto"/>
              </a:rPr>
              <a:t>“ab </a:t>
            </a:r>
            <a:r>
              <a:rPr lang="en-US" sz="4000" b="1" dirty="0">
                <a:latin typeface="Roboto"/>
                <a:cs typeface="Roboto"/>
              </a:rPr>
              <a:t>|</a:t>
            </a:r>
            <a:r>
              <a:rPr lang="en-US" sz="4000" b="1" spc="-10" dirty="0">
                <a:latin typeface="Roboto"/>
                <a:cs typeface="Roboto"/>
              </a:rPr>
              <a:t> </a:t>
            </a:r>
            <a:r>
              <a:rPr lang="en-US" sz="4000" b="1" spc="-5" dirty="0" err="1">
                <a:latin typeface="Roboto"/>
                <a:cs typeface="Roboto"/>
              </a:rPr>
              <a:t>bc</a:t>
            </a:r>
            <a:r>
              <a:rPr lang="en-US" sz="4000" b="1" spc="-5" dirty="0">
                <a:latin typeface="Roboto"/>
                <a:cs typeface="Roboto"/>
              </a:rPr>
              <a:t>”</a:t>
            </a:r>
            <a:r>
              <a:rPr lang="en-US" sz="4000" b="1" spc="-10" dirty="0">
                <a:latin typeface="Roboto"/>
                <a:cs typeface="Roboto"/>
              </a:rPr>
              <a:t> </a:t>
            </a:r>
            <a:r>
              <a:rPr lang="en-US" sz="4000" b="1" dirty="0">
                <a:latin typeface="Roboto"/>
                <a:cs typeface="Roboto"/>
              </a:rPr>
              <a:t>test1.txt.</a:t>
            </a:r>
          </a:p>
          <a:p>
            <a:pPr marL="12700" marR="5715" algn="just">
              <a:lnSpc>
                <a:spcPct val="109600"/>
              </a:lnSpc>
              <a:spcBef>
                <a:spcPts val="605"/>
              </a:spcBef>
            </a:pPr>
            <a:r>
              <a:rPr lang="en-US" sz="4000" spc="-5" dirty="0">
                <a:latin typeface="Roboto"/>
                <a:cs typeface="Roboto"/>
              </a:rPr>
              <a:t>This </a:t>
            </a:r>
            <a:r>
              <a:rPr lang="en-US" sz="4000" dirty="0">
                <a:latin typeface="Roboto"/>
                <a:cs typeface="Roboto"/>
              </a:rPr>
              <a:t>command will search </a:t>
            </a:r>
            <a:r>
              <a:rPr lang="en-US" sz="4000" spc="5" dirty="0">
                <a:latin typeface="Roboto"/>
                <a:cs typeface="Roboto"/>
              </a:rPr>
              <a:t>the </a:t>
            </a:r>
            <a:r>
              <a:rPr lang="en-US" sz="4000" spc="-5" dirty="0">
                <a:latin typeface="Roboto"/>
                <a:cs typeface="Roboto"/>
              </a:rPr>
              <a:t>patterns </a:t>
            </a:r>
            <a:r>
              <a:rPr lang="en-US" sz="4000" dirty="0">
                <a:latin typeface="Roboto"/>
                <a:cs typeface="Roboto"/>
              </a:rPr>
              <a:t>ab, </a:t>
            </a:r>
            <a:r>
              <a:rPr lang="en-US" sz="4000" dirty="0" err="1">
                <a:latin typeface="Roboto"/>
                <a:cs typeface="Roboto"/>
              </a:rPr>
              <a:t>bc</a:t>
            </a:r>
            <a:r>
              <a:rPr lang="en-US" sz="4000" dirty="0">
                <a:latin typeface="Roboto"/>
                <a:cs typeface="Roboto"/>
              </a:rPr>
              <a:t> in </a:t>
            </a:r>
            <a:r>
              <a:rPr lang="en-US" sz="4000" spc="5" dirty="0">
                <a:latin typeface="Roboto"/>
                <a:cs typeface="Roboto"/>
              </a:rPr>
              <a:t>the </a:t>
            </a:r>
            <a:r>
              <a:rPr lang="en-US" sz="4000" dirty="0">
                <a:latin typeface="Roboto"/>
                <a:cs typeface="Roboto"/>
              </a:rPr>
              <a:t>file </a:t>
            </a:r>
            <a:r>
              <a:rPr lang="en-US" sz="4000" spc="5" dirty="0">
                <a:latin typeface="Roboto"/>
                <a:cs typeface="Roboto"/>
              </a:rPr>
              <a:t> test1.txt.</a:t>
            </a:r>
            <a:endParaRPr lang="en-US" sz="40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2663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1E2218-33E1-0700-4A10-81D3368B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0964"/>
            <a:ext cx="9372600" cy="65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1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5591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0">
              <a:lnSpc>
                <a:spcPct val="100000"/>
              </a:lnSpc>
              <a:spcBef>
                <a:spcPts val="960"/>
              </a:spcBef>
            </a:pPr>
            <a:r>
              <a:rPr lang="en-US" sz="4400" b="1" spc="-5" dirty="0">
                <a:solidFill>
                  <a:srgbClr val="C45811"/>
                </a:solidFill>
                <a:latin typeface="Roboto"/>
                <a:cs typeface="Roboto"/>
              </a:rPr>
              <a:t>Sort </a:t>
            </a:r>
            <a:r>
              <a:rPr lang="en-US" sz="4400" b="1" spc="-5" dirty="0" err="1">
                <a:solidFill>
                  <a:srgbClr val="C45811"/>
                </a:solidFill>
                <a:latin typeface="Roboto"/>
                <a:cs typeface="Roboto"/>
              </a:rPr>
              <a:t>uniq</a:t>
            </a:r>
            <a:r>
              <a:rPr lang="en-US" sz="4400" b="1" spc="-5" dirty="0">
                <a:solidFill>
                  <a:srgbClr val="C45811"/>
                </a:solidFill>
                <a:latin typeface="Roboto"/>
                <a:cs typeface="Roboto"/>
              </a:rPr>
              <a:t>, </a:t>
            </a:r>
            <a:r>
              <a:rPr lang="en-US" sz="4400" b="1" spc="-5" dirty="0" err="1">
                <a:solidFill>
                  <a:srgbClr val="C45811"/>
                </a:solidFill>
                <a:latin typeface="Roboto"/>
                <a:cs typeface="Roboto"/>
              </a:rPr>
              <a:t>wc</a:t>
            </a:r>
            <a:r>
              <a:rPr lang="en-US" sz="4400" b="1" spc="-5" dirty="0">
                <a:solidFill>
                  <a:srgbClr val="C45811"/>
                </a:solidFill>
                <a:latin typeface="Roboto"/>
                <a:cs typeface="Roboto"/>
              </a:rPr>
              <a:t>, diff, </a:t>
            </a:r>
            <a:r>
              <a:rPr lang="en-US" sz="4400" b="1" spc="-5" dirty="0" err="1">
                <a:solidFill>
                  <a:srgbClr val="C45811"/>
                </a:solidFill>
                <a:latin typeface="Roboto"/>
                <a:cs typeface="Roboto"/>
              </a:rPr>
              <a:t>cmp</a:t>
            </a:r>
            <a:r>
              <a:rPr lang="en-US" sz="4400" b="1" spc="-5" dirty="0">
                <a:solidFill>
                  <a:srgbClr val="C45811"/>
                </a:solidFill>
                <a:latin typeface="Roboto"/>
                <a:cs typeface="Roboto"/>
              </a:rPr>
              <a:t> </a:t>
            </a:r>
            <a:r>
              <a:rPr lang="en-US" sz="4400" b="1" dirty="0">
                <a:solidFill>
                  <a:srgbClr val="C45811"/>
                </a:solidFill>
                <a:latin typeface="Roboto"/>
                <a:cs typeface="Roboto"/>
              </a:rPr>
              <a:t>with Examples</a:t>
            </a:r>
            <a:endParaRPr lang="en-US" sz="4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4000" spc="-15" dirty="0">
                <a:latin typeface="Roboto"/>
                <a:cs typeface="Roboto"/>
              </a:rPr>
              <a:t>Let's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see the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following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examples </a:t>
            </a:r>
            <a:r>
              <a:rPr lang="en-US" sz="4000" spc="10" dirty="0">
                <a:latin typeface="Roboto"/>
                <a:cs typeface="Roboto"/>
              </a:rPr>
              <a:t>of</a:t>
            </a:r>
            <a:r>
              <a:rPr lang="en-US" sz="4000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-15" dirty="0">
                <a:latin typeface="Roboto"/>
                <a:cs typeface="Roboto"/>
              </a:rPr>
              <a:t> sort and </a:t>
            </a:r>
            <a:r>
              <a:rPr lang="en-US" sz="4000" spc="-5" dirty="0" err="1">
                <a:latin typeface="Roboto"/>
                <a:cs typeface="Roboto"/>
              </a:rPr>
              <a:t>uniq</a:t>
            </a:r>
            <a:r>
              <a:rPr lang="en-US" sz="4000" spc="-5" dirty="0">
                <a:latin typeface="Roboto"/>
                <a:cs typeface="Roboto"/>
              </a:rPr>
              <a:t> command:</a:t>
            </a:r>
            <a:endParaRPr lang="en-US" sz="4000" dirty="0">
              <a:latin typeface="Roboto"/>
              <a:cs typeface="Roboto"/>
            </a:endParaRPr>
          </a:p>
          <a:p>
            <a:pPr marL="469900" indent="-229235">
              <a:lnSpc>
                <a:spcPct val="100000"/>
              </a:lnSpc>
              <a:spcBef>
                <a:spcPts val="755"/>
              </a:spcBef>
              <a:buSzPct val="7407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4000" spc="5" dirty="0">
                <a:latin typeface="Roboto"/>
                <a:cs typeface="Roboto"/>
              </a:rPr>
              <a:t>Remove</a:t>
            </a:r>
            <a:r>
              <a:rPr lang="en-US" sz="4000" spc="-1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repeated</a:t>
            </a:r>
            <a:r>
              <a:rPr lang="en-US" sz="4000" spc="-1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lines</a:t>
            </a:r>
            <a:endParaRPr lang="en-US" sz="4000" dirty="0">
              <a:latin typeface="Roboto"/>
              <a:cs typeface="Roboto"/>
            </a:endParaRPr>
          </a:p>
          <a:p>
            <a:pPr marL="469900" indent="-229235">
              <a:lnSpc>
                <a:spcPct val="100000"/>
              </a:lnSpc>
              <a:spcBef>
                <a:spcPts val="760"/>
              </a:spcBef>
              <a:buSzPct val="7407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4000" dirty="0">
                <a:latin typeface="Roboto"/>
                <a:cs typeface="Roboto"/>
              </a:rPr>
              <a:t>count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-5" dirty="0">
                <a:latin typeface="Roboto"/>
                <a:cs typeface="Roboto"/>
              </a:rPr>
              <a:t> number </a:t>
            </a:r>
            <a:r>
              <a:rPr lang="en-US" sz="4000" spc="5" dirty="0">
                <a:latin typeface="Roboto"/>
                <a:cs typeface="Roboto"/>
              </a:rPr>
              <a:t>of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occurrences </a:t>
            </a:r>
            <a:r>
              <a:rPr lang="en-US" sz="4000" spc="5" dirty="0">
                <a:latin typeface="Roboto"/>
                <a:cs typeface="Roboto"/>
              </a:rPr>
              <a:t>of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a </a:t>
            </a:r>
            <a:r>
              <a:rPr lang="en-US" sz="4000" spc="-10" dirty="0">
                <a:latin typeface="Roboto"/>
                <a:cs typeface="Roboto"/>
              </a:rPr>
              <a:t>word using(-c)</a:t>
            </a:r>
            <a:endParaRPr lang="en-US" sz="4000" dirty="0">
              <a:latin typeface="Roboto"/>
              <a:cs typeface="Roboto"/>
            </a:endParaRPr>
          </a:p>
          <a:p>
            <a:pPr marL="469900" indent="-229235">
              <a:lnSpc>
                <a:spcPct val="100000"/>
              </a:lnSpc>
              <a:spcBef>
                <a:spcPts val="765"/>
              </a:spcBef>
              <a:buSzPct val="7407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4000" spc="-5" dirty="0">
                <a:latin typeface="Roboto"/>
                <a:cs typeface="Roboto"/>
              </a:rPr>
              <a:t>Display</a:t>
            </a:r>
            <a:r>
              <a:rPr lang="en-US" sz="4000" spc="-15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-1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duplicate using (-d)</a:t>
            </a:r>
            <a:r>
              <a:rPr lang="en-US" sz="4000" spc="-1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lines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endParaRPr lang="en-US" sz="40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5693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358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4000" b="1" spc="-5" dirty="0">
                <a:solidFill>
                  <a:srgbClr val="C55A11"/>
                </a:solidFill>
                <a:latin typeface="Roboto"/>
                <a:cs typeface="Roboto"/>
              </a:rPr>
              <a:t>Examples</a:t>
            </a:r>
            <a:r>
              <a:rPr lang="en-US" sz="4000" b="1" spc="-15" dirty="0">
                <a:solidFill>
                  <a:srgbClr val="C55A11"/>
                </a:solidFill>
                <a:latin typeface="Roboto"/>
                <a:cs typeface="Roboto"/>
              </a:rPr>
              <a:t> </a:t>
            </a:r>
            <a:r>
              <a:rPr lang="en-US" sz="4000" b="1" dirty="0">
                <a:solidFill>
                  <a:srgbClr val="C55A11"/>
                </a:solidFill>
                <a:latin typeface="Roboto"/>
                <a:cs typeface="Roboto"/>
              </a:rPr>
              <a:t>of</a:t>
            </a:r>
            <a:r>
              <a:rPr lang="en-US" sz="4000" b="1" spc="-15" dirty="0">
                <a:solidFill>
                  <a:srgbClr val="C55A11"/>
                </a:solidFill>
                <a:latin typeface="Roboto"/>
                <a:cs typeface="Roboto"/>
              </a:rPr>
              <a:t> </a:t>
            </a:r>
            <a:r>
              <a:rPr lang="en-US" sz="4000" b="1" spc="-5" dirty="0" err="1">
                <a:solidFill>
                  <a:srgbClr val="C55A11"/>
                </a:solidFill>
                <a:latin typeface="Roboto"/>
                <a:cs typeface="Roboto"/>
              </a:rPr>
              <a:t>uniq</a:t>
            </a:r>
            <a:r>
              <a:rPr lang="en-US" sz="4000" b="1" spc="-15" dirty="0">
                <a:solidFill>
                  <a:srgbClr val="C55A11"/>
                </a:solidFill>
                <a:latin typeface="Roboto"/>
                <a:cs typeface="Roboto"/>
              </a:rPr>
              <a:t> </a:t>
            </a:r>
            <a:r>
              <a:rPr lang="en-US" sz="4000" b="1" spc="-5" dirty="0">
                <a:solidFill>
                  <a:srgbClr val="C55A11"/>
                </a:solidFill>
                <a:latin typeface="Roboto"/>
                <a:cs typeface="Roboto"/>
              </a:rPr>
              <a:t>Command</a:t>
            </a:r>
            <a:endParaRPr lang="en-US" sz="4000" dirty="0">
              <a:latin typeface="Roboto"/>
              <a:cs typeface="Roboto"/>
            </a:endParaRPr>
          </a:p>
          <a:p>
            <a:pPr marL="469900" indent="-229235">
              <a:lnSpc>
                <a:spcPct val="100000"/>
              </a:lnSpc>
              <a:spcBef>
                <a:spcPts val="760"/>
              </a:spcBef>
              <a:buSzPct val="7407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4000" spc="-5" dirty="0">
                <a:latin typeface="Roboto"/>
                <a:cs typeface="Roboto"/>
              </a:rPr>
              <a:t>Display</a:t>
            </a:r>
            <a:r>
              <a:rPr lang="en-US" sz="4000" spc="-20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-1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unique</a:t>
            </a:r>
            <a:r>
              <a:rPr lang="en-US" sz="4000" spc="-2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lines</a:t>
            </a:r>
          </a:p>
          <a:p>
            <a:pPr marL="469900" indent="-229235">
              <a:lnSpc>
                <a:spcPct val="100000"/>
              </a:lnSpc>
              <a:spcBef>
                <a:spcPts val="760"/>
              </a:spcBef>
              <a:buSzPct val="7407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4000" spc="-5" dirty="0">
                <a:latin typeface="Roboto"/>
                <a:cs typeface="Roboto"/>
              </a:rPr>
              <a:t>Ignore</a:t>
            </a:r>
            <a:r>
              <a:rPr lang="en-US" sz="4000" spc="-1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characters</a:t>
            </a:r>
            <a:r>
              <a:rPr lang="en-US" sz="4000" spc="-5" dirty="0">
                <a:latin typeface="Roboto"/>
                <a:cs typeface="Roboto"/>
              </a:rPr>
              <a:t> in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comparison (-s)</a:t>
            </a:r>
            <a:endParaRPr lang="en-US" sz="4000" dirty="0">
              <a:latin typeface="Roboto"/>
              <a:cs typeface="Roboto"/>
            </a:endParaRPr>
          </a:p>
          <a:p>
            <a:pPr marL="469900" indent="-229235">
              <a:lnSpc>
                <a:spcPct val="100000"/>
              </a:lnSpc>
              <a:spcBef>
                <a:spcPts val="760"/>
              </a:spcBef>
              <a:buSzPct val="7407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4000" spc="-5" dirty="0">
                <a:latin typeface="Roboto"/>
                <a:cs typeface="Roboto"/>
              </a:rPr>
              <a:t>Ignore</a:t>
            </a:r>
            <a:r>
              <a:rPr lang="en-US" sz="4000" spc="-1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fields</a:t>
            </a:r>
            <a:r>
              <a:rPr lang="en-US" sz="4000" spc="-1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in</a:t>
            </a:r>
            <a:r>
              <a:rPr lang="en-US" sz="4000" spc="-1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comparison(</a:t>
            </a:r>
            <a:r>
              <a:rPr lang="en-US" sz="4000" spc="-5" dirty="0" err="1">
                <a:latin typeface="Roboto"/>
                <a:cs typeface="Roboto"/>
              </a:rPr>
              <a:t>uniq</a:t>
            </a:r>
            <a:r>
              <a:rPr lang="en-US" sz="4000" spc="-5" dirty="0">
                <a:latin typeface="Roboto"/>
                <a:cs typeface="Roboto"/>
              </a:rPr>
              <a:t> –f 2 file)</a:t>
            </a:r>
            <a:endParaRPr lang="en-US" sz="4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endParaRPr lang="en-US" sz="40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312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4811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4000" b="1" spc="-5" dirty="0">
                <a:solidFill>
                  <a:srgbClr val="C55A11"/>
                </a:solidFill>
                <a:latin typeface="Roboto"/>
                <a:cs typeface="Roboto"/>
              </a:rPr>
              <a:t>Examples</a:t>
            </a:r>
            <a:r>
              <a:rPr lang="en-US" sz="4000" b="1" spc="-15" dirty="0">
                <a:solidFill>
                  <a:srgbClr val="C55A11"/>
                </a:solidFill>
                <a:latin typeface="Roboto"/>
                <a:cs typeface="Roboto"/>
              </a:rPr>
              <a:t> </a:t>
            </a:r>
            <a:r>
              <a:rPr lang="en-US" sz="4000" b="1" dirty="0">
                <a:solidFill>
                  <a:srgbClr val="C55A11"/>
                </a:solidFill>
                <a:latin typeface="Roboto"/>
                <a:cs typeface="Roboto"/>
              </a:rPr>
              <a:t>of</a:t>
            </a:r>
            <a:r>
              <a:rPr lang="en-US" sz="4000" b="1" spc="-15" dirty="0">
                <a:solidFill>
                  <a:srgbClr val="C55A11"/>
                </a:solidFill>
                <a:latin typeface="Roboto"/>
                <a:cs typeface="Roboto"/>
              </a:rPr>
              <a:t> </a:t>
            </a:r>
            <a:r>
              <a:rPr lang="en-US" sz="4000" b="1" dirty="0">
                <a:solidFill>
                  <a:srgbClr val="C55A11"/>
                </a:solidFill>
                <a:latin typeface="Roboto"/>
                <a:cs typeface="Roboto"/>
              </a:rPr>
              <a:t>the</a:t>
            </a:r>
            <a:r>
              <a:rPr lang="en-US" sz="4000" b="1" spc="-15" dirty="0">
                <a:solidFill>
                  <a:srgbClr val="C55A11"/>
                </a:solidFill>
                <a:latin typeface="Roboto"/>
                <a:cs typeface="Roboto"/>
              </a:rPr>
              <a:t> </a:t>
            </a:r>
            <a:r>
              <a:rPr lang="en-US" sz="4000" b="1" spc="-15" dirty="0" err="1">
                <a:solidFill>
                  <a:srgbClr val="C55A11"/>
                </a:solidFill>
                <a:latin typeface="Roboto"/>
                <a:cs typeface="Roboto"/>
              </a:rPr>
              <a:t>cmp</a:t>
            </a:r>
            <a:r>
              <a:rPr lang="en-US" sz="4000" b="1" spc="-10" dirty="0">
                <a:solidFill>
                  <a:srgbClr val="C55A11"/>
                </a:solidFill>
                <a:latin typeface="Roboto"/>
                <a:cs typeface="Roboto"/>
              </a:rPr>
              <a:t> </a:t>
            </a:r>
            <a:r>
              <a:rPr lang="en-US" sz="4000" b="1" spc="-5" dirty="0">
                <a:solidFill>
                  <a:srgbClr val="C55A11"/>
                </a:solidFill>
                <a:latin typeface="Roboto"/>
                <a:cs typeface="Roboto"/>
              </a:rPr>
              <a:t>Command</a:t>
            </a:r>
            <a:endParaRPr lang="en-US" sz="4000" dirty="0">
              <a:latin typeface="Roboto"/>
              <a:cs typeface="Roboto"/>
            </a:endParaRPr>
          </a:p>
          <a:p>
            <a:pPr marL="240665">
              <a:spcBef>
                <a:spcPts val="760"/>
              </a:spcBef>
              <a:buSzPct val="74074"/>
              <a:tabLst>
                <a:tab pos="469900" algn="l"/>
                <a:tab pos="470534" algn="l"/>
              </a:tabLst>
            </a:pPr>
            <a:r>
              <a:rPr lang="en-US" sz="4000" b="1" dirty="0">
                <a:latin typeface="Roboto"/>
                <a:cs typeface="Roboto"/>
              </a:rPr>
              <a:t>Simple</a:t>
            </a:r>
            <a:r>
              <a:rPr lang="en-US" sz="4000" b="1" spc="-10" dirty="0">
                <a:latin typeface="Roboto"/>
                <a:cs typeface="Roboto"/>
              </a:rPr>
              <a:t> </a:t>
            </a:r>
            <a:r>
              <a:rPr lang="en-US" sz="4000" b="1" spc="-5" dirty="0">
                <a:latin typeface="Roboto"/>
                <a:cs typeface="Roboto"/>
              </a:rPr>
              <a:t>Comparison</a:t>
            </a:r>
            <a:r>
              <a:rPr lang="en-US" sz="4000" b="1" spc="-15" dirty="0">
                <a:latin typeface="Roboto"/>
                <a:cs typeface="Roboto"/>
              </a:rPr>
              <a:t> </a:t>
            </a:r>
            <a:r>
              <a:rPr lang="en-US" sz="4000" b="1" dirty="0">
                <a:latin typeface="Roboto"/>
                <a:cs typeface="Roboto"/>
              </a:rPr>
              <a:t>of</a:t>
            </a:r>
            <a:r>
              <a:rPr lang="en-US" sz="4000" b="1" spc="-10" dirty="0">
                <a:latin typeface="Roboto"/>
                <a:cs typeface="Roboto"/>
              </a:rPr>
              <a:t> </a:t>
            </a:r>
            <a:r>
              <a:rPr lang="en-US" sz="4000" b="1" spc="-5" dirty="0">
                <a:latin typeface="Roboto"/>
                <a:cs typeface="Roboto"/>
              </a:rPr>
              <a:t>Two </a:t>
            </a:r>
            <a:r>
              <a:rPr lang="en-US" sz="4000" b="1" dirty="0">
                <a:latin typeface="Roboto"/>
                <a:cs typeface="Roboto"/>
              </a:rPr>
              <a:t>Files.</a:t>
            </a:r>
            <a:endParaRPr lang="en-US" sz="4000" dirty="0">
              <a:latin typeface="Roboto"/>
              <a:cs typeface="Roboto"/>
            </a:endParaRPr>
          </a:p>
          <a:p>
            <a:pPr marL="240665">
              <a:lnSpc>
                <a:spcPct val="100000"/>
              </a:lnSpc>
              <a:spcBef>
                <a:spcPts val="765"/>
              </a:spcBef>
              <a:buSzPct val="74074"/>
              <a:tabLst>
                <a:tab pos="469900" algn="l"/>
                <a:tab pos="470534" algn="l"/>
              </a:tabLst>
            </a:pPr>
            <a:r>
              <a:rPr lang="en-US" sz="4000" b="1" spc="-5" dirty="0">
                <a:latin typeface="Roboto"/>
                <a:cs typeface="Roboto"/>
              </a:rPr>
              <a:t>Comparing </a:t>
            </a:r>
            <a:r>
              <a:rPr lang="en-US" sz="4000" b="1" dirty="0">
                <a:latin typeface="Roboto"/>
                <a:cs typeface="Roboto"/>
              </a:rPr>
              <a:t>Files </a:t>
            </a:r>
            <a:r>
              <a:rPr lang="en-US" sz="4000" b="1" spc="-5" dirty="0">
                <a:latin typeface="Roboto"/>
                <a:cs typeface="Roboto"/>
              </a:rPr>
              <a:t>after Skipping </a:t>
            </a:r>
            <a:r>
              <a:rPr lang="en-US" sz="4000" b="1" dirty="0">
                <a:latin typeface="Roboto"/>
                <a:cs typeface="Roboto"/>
              </a:rPr>
              <a:t>a Specified </a:t>
            </a:r>
            <a:r>
              <a:rPr lang="en-US" sz="4000" b="1" spc="5" dirty="0">
                <a:latin typeface="Roboto"/>
                <a:cs typeface="Roboto"/>
              </a:rPr>
              <a:t> </a:t>
            </a:r>
            <a:r>
              <a:rPr lang="en-US" sz="4000" b="1" dirty="0">
                <a:latin typeface="Roboto"/>
                <a:cs typeface="Roboto"/>
              </a:rPr>
              <a:t>Number</a:t>
            </a:r>
            <a:r>
              <a:rPr lang="en-US" sz="4000" b="1" spc="-10" dirty="0">
                <a:latin typeface="Roboto"/>
                <a:cs typeface="Roboto"/>
              </a:rPr>
              <a:t> </a:t>
            </a:r>
            <a:r>
              <a:rPr lang="en-US" sz="4000" b="1" dirty="0">
                <a:latin typeface="Roboto"/>
                <a:cs typeface="Roboto"/>
              </a:rPr>
              <a:t>of</a:t>
            </a:r>
            <a:r>
              <a:rPr lang="en-US" sz="4000" b="1" spc="-5" dirty="0">
                <a:latin typeface="Roboto"/>
                <a:cs typeface="Roboto"/>
              </a:rPr>
              <a:t> </a:t>
            </a:r>
            <a:r>
              <a:rPr lang="en-US" sz="4000" b="1" dirty="0">
                <a:latin typeface="Roboto"/>
                <a:cs typeface="Roboto"/>
              </a:rPr>
              <a:t>Bytes.(-</a:t>
            </a:r>
            <a:r>
              <a:rPr lang="en-US" sz="4000" b="1" dirty="0" err="1">
                <a:latin typeface="Roboto"/>
                <a:cs typeface="Roboto"/>
              </a:rPr>
              <a:t>i</a:t>
            </a:r>
            <a:r>
              <a:rPr lang="en-US" sz="4000" b="1" dirty="0">
                <a:latin typeface="Roboto"/>
                <a:cs typeface="Roboto"/>
              </a:rPr>
              <a:t>)</a:t>
            </a:r>
            <a:endParaRPr lang="en-US" sz="4000" dirty="0">
              <a:latin typeface="Roboto"/>
              <a:cs typeface="Roboto"/>
            </a:endParaRPr>
          </a:p>
          <a:p>
            <a:pPr marL="240665">
              <a:spcBef>
                <a:spcPts val="760"/>
              </a:spcBef>
              <a:buSzPct val="74074"/>
              <a:tabLst>
                <a:tab pos="469900" algn="l"/>
                <a:tab pos="470534" algn="l"/>
              </a:tabLst>
            </a:pPr>
            <a:r>
              <a:rPr lang="en-US" sz="4000" b="1" spc="-5" dirty="0">
                <a:latin typeface="Roboto"/>
                <a:cs typeface="Roboto"/>
              </a:rPr>
              <a:t>Comparing </a:t>
            </a:r>
            <a:r>
              <a:rPr lang="en-US" sz="4000" b="1" dirty="0">
                <a:latin typeface="Roboto"/>
                <a:cs typeface="Roboto"/>
              </a:rPr>
              <a:t>the First </a:t>
            </a:r>
            <a:r>
              <a:rPr lang="en-US" sz="4000" b="1" spc="-65" dirty="0">
                <a:latin typeface="Roboto"/>
                <a:cs typeface="Roboto"/>
              </a:rPr>
              <a:t>“n” </a:t>
            </a:r>
            <a:r>
              <a:rPr lang="en-US" sz="4000" b="1" dirty="0">
                <a:latin typeface="Roboto"/>
                <a:cs typeface="Roboto"/>
              </a:rPr>
              <a:t>Number of Bytes of </a:t>
            </a:r>
            <a:r>
              <a:rPr lang="en-US" sz="4000" b="1" spc="5" dirty="0">
                <a:latin typeface="Roboto"/>
                <a:cs typeface="Roboto"/>
              </a:rPr>
              <a:t> </a:t>
            </a:r>
            <a:r>
              <a:rPr lang="en-US" sz="4000" b="1" dirty="0">
                <a:latin typeface="Roboto"/>
                <a:cs typeface="Roboto"/>
              </a:rPr>
              <a:t>the</a:t>
            </a:r>
            <a:r>
              <a:rPr lang="en-US" sz="4000" b="1" spc="-10" dirty="0">
                <a:latin typeface="Roboto"/>
                <a:cs typeface="Roboto"/>
              </a:rPr>
              <a:t> </a:t>
            </a:r>
            <a:r>
              <a:rPr lang="en-US" sz="4000" b="1" dirty="0">
                <a:latin typeface="Roboto"/>
                <a:cs typeface="Roboto"/>
              </a:rPr>
              <a:t>Files.</a:t>
            </a:r>
            <a:endParaRPr lang="en-US" sz="4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endParaRPr lang="en-US" sz="40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403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4000" b="1" spc="-5" dirty="0">
                <a:solidFill>
                  <a:srgbClr val="C55A11"/>
                </a:solidFill>
                <a:latin typeface="Roboto"/>
                <a:cs typeface="Roboto"/>
              </a:rPr>
              <a:t>Examples</a:t>
            </a:r>
            <a:r>
              <a:rPr lang="en-US" sz="4000" b="1" spc="-15" dirty="0">
                <a:solidFill>
                  <a:srgbClr val="C55A11"/>
                </a:solidFill>
                <a:latin typeface="Roboto"/>
                <a:cs typeface="Roboto"/>
              </a:rPr>
              <a:t> </a:t>
            </a:r>
            <a:r>
              <a:rPr lang="en-US" sz="4000" b="1" dirty="0">
                <a:solidFill>
                  <a:srgbClr val="C55A11"/>
                </a:solidFill>
                <a:latin typeface="Roboto"/>
                <a:cs typeface="Roboto"/>
              </a:rPr>
              <a:t>of</a:t>
            </a:r>
            <a:r>
              <a:rPr lang="en-US" sz="4000" b="1" spc="-15" dirty="0">
                <a:solidFill>
                  <a:srgbClr val="C55A11"/>
                </a:solidFill>
                <a:latin typeface="Roboto"/>
                <a:cs typeface="Roboto"/>
              </a:rPr>
              <a:t> </a:t>
            </a:r>
            <a:r>
              <a:rPr lang="en-US" sz="4000" b="1" dirty="0">
                <a:solidFill>
                  <a:srgbClr val="C55A11"/>
                </a:solidFill>
                <a:latin typeface="Roboto"/>
                <a:cs typeface="Roboto"/>
              </a:rPr>
              <a:t>the</a:t>
            </a:r>
            <a:r>
              <a:rPr lang="en-US" sz="4000" b="1" spc="-15" dirty="0">
                <a:solidFill>
                  <a:srgbClr val="C55A11"/>
                </a:solidFill>
                <a:latin typeface="Roboto"/>
                <a:cs typeface="Roboto"/>
              </a:rPr>
              <a:t> diff </a:t>
            </a:r>
            <a:r>
              <a:rPr lang="en-US" sz="4000" b="1" spc="-5" dirty="0">
                <a:solidFill>
                  <a:srgbClr val="C55A11"/>
                </a:solidFill>
                <a:latin typeface="Roboto"/>
                <a:cs typeface="Roboto"/>
              </a:rPr>
              <a:t>Command</a:t>
            </a:r>
            <a:endParaRPr lang="en-US" sz="4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4000" spc="-15" dirty="0">
                <a:latin typeface="Roboto"/>
                <a:cs typeface="Roboto"/>
              </a:rPr>
              <a:t>Let's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see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the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following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examples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spc="10" dirty="0">
                <a:latin typeface="Roboto"/>
                <a:cs typeface="Roboto"/>
              </a:rPr>
              <a:t>of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-15" dirty="0">
                <a:latin typeface="Roboto"/>
                <a:cs typeface="Roboto"/>
              </a:rPr>
              <a:t> diff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command:</a:t>
            </a:r>
          </a:p>
          <a:p>
            <a:pPr marL="469900" indent="-229235">
              <a:lnSpc>
                <a:spcPct val="100000"/>
              </a:lnSpc>
              <a:spcBef>
                <a:spcPts val="760"/>
              </a:spcBef>
              <a:buSzPct val="7407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3600" b="1" dirty="0">
                <a:latin typeface="Roboto"/>
                <a:cs typeface="Roboto"/>
              </a:rPr>
              <a:t>Using</a:t>
            </a:r>
            <a:r>
              <a:rPr lang="en-US" sz="3600" b="1" spc="5" dirty="0">
                <a:latin typeface="Roboto"/>
                <a:cs typeface="Roboto"/>
              </a:rPr>
              <a:t> </a:t>
            </a:r>
            <a:r>
              <a:rPr lang="en-US" sz="3600" b="1" dirty="0">
                <a:latin typeface="Roboto"/>
                <a:cs typeface="Roboto"/>
              </a:rPr>
              <a:t>the</a:t>
            </a:r>
            <a:r>
              <a:rPr lang="en-US" sz="3600" b="1" spc="5" dirty="0">
                <a:latin typeface="Roboto"/>
                <a:cs typeface="Roboto"/>
              </a:rPr>
              <a:t> </a:t>
            </a:r>
            <a:r>
              <a:rPr lang="en-US" sz="3600" b="1" spc="-30" dirty="0">
                <a:latin typeface="Roboto"/>
                <a:cs typeface="Roboto"/>
              </a:rPr>
              <a:t>“diff”</a:t>
            </a:r>
            <a:r>
              <a:rPr lang="en-US" sz="3600" b="1" spc="-25" dirty="0">
                <a:latin typeface="Roboto"/>
                <a:cs typeface="Roboto"/>
              </a:rPr>
              <a:t> </a:t>
            </a:r>
            <a:r>
              <a:rPr lang="en-US" sz="3600" b="1" spc="-5" dirty="0">
                <a:latin typeface="Roboto"/>
                <a:cs typeface="Roboto"/>
              </a:rPr>
              <a:t>Command</a:t>
            </a:r>
            <a:r>
              <a:rPr lang="en-US" sz="3600" b="1" dirty="0">
                <a:latin typeface="Roboto"/>
                <a:cs typeface="Roboto"/>
              </a:rPr>
              <a:t> </a:t>
            </a:r>
            <a:r>
              <a:rPr lang="en-US" sz="3600" b="1" spc="-5" dirty="0">
                <a:latin typeface="Roboto"/>
                <a:cs typeface="Roboto"/>
              </a:rPr>
              <a:t>without</a:t>
            </a:r>
            <a:r>
              <a:rPr lang="en-US" sz="3600" b="1" spc="330" dirty="0">
                <a:latin typeface="Roboto"/>
                <a:cs typeface="Roboto"/>
              </a:rPr>
              <a:t> </a:t>
            </a:r>
            <a:r>
              <a:rPr lang="en-US" sz="3600" b="1" spc="-5" dirty="0">
                <a:latin typeface="Roboto"/>
                <a:cs typeface="Roboto"/>
              </a:rPr>
              <a:t>any </a:t>
            </a:r>
            <a:r>
              <a:rPr lang="en-US" sz="3600" b="1" dirty="0">
                <a:latin typeface="Roboto"/>
                <a:cs typeface="Roboto"/>
              </a:rPr>
              <a:t> </a:t>
            </a:r>
            <a:r>
              <a:rPr lang="en-US" sz="3600" b="1" spc="-5" dirty="0">
                <a:latin typeface="Roboto"/>
                <a:cs typeface="Roboto"/>
              </a:rPr>
              <a:t>Options</a:t>
            </a:r>
            <a:endParaRPr lang="en-US" sz="3600" b="1" dirty="0">
              <a:latin typeface="Roboto"/>
              <a:cs typeface="Roboto"/>
            </a:endParaRPr>
          </a:p>
          <a:p>
            <a:pPr marL="469900" indent="-229235">
              <a:spcBef>
                <a:spcPts val="765"/>
              </a:spcBef>
              <a:buSzPct val="7407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3600" b="1" dirty="0">
                <a:latin typeface="Roboto"/>
                <a:cs typeface="Roboto"/>
              </a:rPr>
              <a:t>Using</a:t>
            </a:r>
            <a:r>
              <a:rPr lang="en-US" sz="3600" b="1" spc="5" dirty="0">
                <a:latin typeface="Roboto"/>
                <a:cs typeface="Roboto"/>
              </a:rPr>
              <a:t> </a:t>
            </a:r>
            <a:r>
              <a:rPr lang="en-US" sz="3600" b="1" dirty="0">
                <a:latin typeface="Roboto"/>
                <a:cs typeface="Roboto"/>
              </a:rPr>
              <a:t>the</a:t>
            </a:r>
            <a:r>
              <a:rPr lang="en-US" sz="3600" b="1" spc="10" dirty="0">
                <a:latin typeface="Roboto"/>
                <a:cs typeface="Roboto"/>
              </a:rPr>
              <a:t> </a:t>
            </a:r>
            <a:r>
              <a:rPr lang="en-US" sz="3600" b="1" spc="-30" dirty="0">
                <a:latin typeface="Roboto"/>
                <a:cs typeface="Roboto"/>
              </a:rPr>
              <a:t>“diff”</a:t>
            </a:r>
            <a:r>
              <a:rPr lang="en-US" sz="3600" b="1" spc="40" dirty="0">
                <a:latin typeface="Roboto"/>
                <a:cs typeface="Roboto"/>
              </a:rPr>
              <a:t> </a:t>
            </a:r>
            <a:r>
              <a:rPr lang="en-US" sz="3600" b="1" spc="-5" dirty="0">
                <a:latin typeface="Roboto"/>
                <a:cs typeface="Roboto"/>
              </a:rPr>
              <a:t>Command</a:t>
            </a:r>
            <a:r>
              <a:rPr lang="en-US" sz="3600" b="1" spc="15" dirty="0">
                <a:latin typeface="Roboto"/>
                <a:cs typeface="Roboto"/>
              </a:rPr>
              <a:t> </a:t>
            </a:r>
            <a:r>
              <a:rPr lang="en-US" sz="3600" b="1" dirty="0">
                <a:latin typeface="Roboto"/>
                <a:cs typeface="Roboto"/>
              </a:rPr>
              <a:t>to</a:t>
            </a:r>
            <a:r>
              <a:rPr lang="en-US" sz="3600" b="1" spc="5" dirty="0">
                <a:latin typeface="Roboto"/>
                <a:cs typeface="Roboto"/>
              </a:rPr>
              <a:t> </a:t>
            </a:r>
            <a:r>
              <a:rPr lang="en-US" sz="3600" b="1" spc="-5" dirty="0">
                <a:latin typeface="Roboto"/>
                <a:cs typeface="Roboto"/>
              </a:rPr>
              <a:t>Produce</a:t>
            </a:r>
            <a:r>
              <a:rPr lang="en-US" sz="3600" b="1" spc="15" dirty="0">
                <a:latin typeface="Roboto"/>
                <a:cs typeface="Roboto"/>
              </a:rPr>
              <a:t> </a:t>
            </a:r>
            <a:r>
              <a:rPr lang="en-US" sz="3600" b="1" spc="-5" dirty="0">
                <a:latin typeface="Roboto"/>
                <a:cs typeface="Roboto"/>
              </a:rPr>
              <a:t>the </a:t>
            </a:r>
            <a:r>
              <a:rPr lang="en-US" sz="3600" b="1" spc="-325" dirty="0">
                <a:latin typeface="Roboto"/>
                <a:cs typeface="Roboto"/>
              </a:rPr>
              <a:t> </a:t>
            </a:r>
            <a:r>
              <a:rPr lang="en-US" sz="3600" b="1" spc="-5" dirty="0">
                <a:latin typeface="Roboto"/>
                <a:cs typeface="Roboto"/>
              </a:rPr>
              <a:t>Output</a:t>
            </a:r>
            <a:r>
              <a:rPr lang="en-US" sz="3600" b="1" dirty="0">
                <a:latin typeface="Roboto"/>
                <a:cs typeface="Roboto"/>
              </a:rPr>
              <a:t> </a:t>
            </a:r>
            <a:r>
              <a:rPr lang="en-US" sz="3600" b="1" spc="-5" dirty="0">
                <a:latin typeface="Roboto"/>
                <a:cs typeface="Roboto"/>
              </a:rPr>
              <a:t>in</a:t>
            </a:r>
            <a:r>
              <a:rPr lang="en-US" sz="3600" b="1" spc="-10" dirty="0">
                <a:latin typeface="Roboto"/>
                <a:cs typeface="Roboto"/>
              </a:rPr>
              <a:t> </a:t>
            </a:r>
            <a:r>
              <a:rPr lang="en-US" sz="3600" b="1" dirty="0">
                <a:latin typeface="Roboto"/>
                <a:cs typeface="Roboto"/>
              </a:rPr>
              <a:t>the </a:t>
            </a:r>
            <a:r>
              <a:rPr lang="en-US" sz="3600" b="1" spc="-5" dirty="0">
                <a:latin typeface="Roboto"/>
                <a:cs typeface="Roboto"/>
              </a:rPr>
              <a:t>Context</a:t>
            </a:r>
            <a:r>
              <a:rPr lang="en-US" sz="3600" b="1" dirty="0">
                <a:latin typeface="Roboto"/>
                <a:cs typeface="Roboto"/>
              </a:rPr>
              <a:t> Mode(-c)</a:t>
            </a:r>
          </a:p>
          <a:p>
            <a:pPr marL="469900" indent="-229235">
              <a:spcBef>
                <a:spcPts val="760"/>
              </a:spcBef>
              <a:buSzPct val="7407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3600" b="1" dirty="0">
                <a:latin typeface="Roboto"/>
                <a:cs typeface="Roboto"/>
              </a:rPr>
              <a:t>Using</a:t>
            </a:r>
            <a:r>
              <a:rPr lang="en-US" sz="3600" b="1" spc="5" dirty="0">
                <a:latin typeface="Roboto"/>
                <a:cs typeface="Roboto"/>
              </a:rPr>
              <a:t> </a:t>
            </a:r>
            <a:r>
              <a:rPr lang="en-US" sz="3600" b="1" dirty="0">
                <a:latin typeface="Roboto"/>
                <a:cs typeface="Roboto"/>
              </a:rPr>
              <a:t>the</a:t>
            </a:r>
            <a:r>
              <a:rPr lang="en-US" sz="3600" b="1" spc="10" dirty="0">
                <a:latin typeface="Roboto"/>
                <a:cs typeface="Roboto"/>
              </a:rPr>
              <a:t> </a:t>
            </a:r>
            <a:r>
              <a:rPr lang="en-US" sz="3600" b="1" spc="-30" dirty="0">
                <a:latin typeface="Roboto"/>
                <a:cs typeface="Roboto"/>
              </a:rPr>
              <a:t>“diff”</a:t>
            </a:r>
            <a:r>
              <a:rPr lang="en-US" sz="3600" b="1" spc="40" dirty="0">
                <a:latin typeface="Roboto"/>
                <a:cs typeface="Roboto"/>
              </a:rPr>
              <a:t> </a:t>
            </a:r>
            <a:r>
              <a:rPr lang="en-US" sz="3600" b="1" spc="-5" dirty="0">
                <a:latin typeface="Roboto"/>
                <a:cs typeface="Roboto"/>
              </a:rPr>
              <a:t>Command</a:t>
            </a:r>
            <a:r>
              <a:rPr lang="en-US" sz="3600" b="1" spc="15" dirty="0">
                <a:latin typeface="Roboto"/>
                <a:cs typeface="Roboto"/>
              </a:rPr>
              <a:t> </a:t>
            </a:r>
            <a:r>
              <a:rPr lang="en-US" sz="3600" b="1" dirty="0">
                <a:latin typeface="Roboto"/>
                <a:cs typeface="Roboto"/>
              </a:rPr>
              <a:t>to</a:t>
            </a:r>
            <a:r>
              <a:rPr lang="en-US" sz="3600" b="1" spc="5" dirty="0">
                <a:latin typeface="Roboto"/>
                <a:cs typeface="Roboto"/>
              </a:rPr>
              <a:t> </a:t>
            </a:r>
            <a:r>
              <a:rPr lang="en-US" sz="3600" b="1" spc="-5" dirty="0">
                <a:latin typeface="Roboto"/>
                <a:cs typeface="Roboto"/>
              </a:rPr>
              <a:t>Produce</a:t>
            </a:r>
            <a:r>
              <a:rPr lang="en-US" sz="3600" b="1" spc="15" dirty="0">
                <a:latin typeface="Roboto"/>
                <a:cs typeface="Roboto"/>
              </a:rPr>
              <a:t> </a:t>
            </a:r>
            <a:r>
              <a:rPr lang="en-US" sz="3600" b="1" spc="-5" dirty="0">
                <a:latin typeface="Roboto"/>
                <a:cs typeface="Roboto"/>
              </a:rPr>
              <a:t>the </a:t>
            </a:r>
            <a:r>
              <a:rPr lang="en-US" sz="3600" b="1" spc="-325" dirty="0">
                <a:latin typeface="Roboto"/>
                <a:cs typeface="Roboto"/>
              </a:rPr>
              <a:t> </a:t>
            </a:r>
            <a:r>
              <a:rPr lang="en-US" sz="3600" b="1" spc="-5" dirty="0">
                <a:latin typeface="Roboto"/>
                <a:cs typeface="Roboto"/>
              </a:rPr>
              <a:t>Output</a:t>
            </a:r>
            <a:r>
              <a:rPr lang="en-US" sz="3600" b="1" dirty="0">
                <a:latin typeface="Roboto"/>
                <a:cs typeface="Roboto"/>
              </a:rPr>
              <a:t> </a:t>
            </a:r>
            <a:r>
              <a:rPr lang="en-US" sz="3600" b="1" spc="-5" dirty="0">
                <a:latin typeface="Roboto"/>
                <a:cs typeface="Roboto"/>
              </a:rPr>
              <a:t>in</a:t>
            </a:r>
            <a:r>
              <a:rPr lang="en-US" sz="3600" b="1" spc="-10" dirty="0">
                <a:latin typeface="Roboto"/>
                <a:cs typeface="Roboto"/>
              </a:rPr>
              <a:t> </a:t>
            </a:r>
            <a:r>
              <a:rPr lang="en-US" sz="3600" b="1" dirty="0">
                <a:latin typeface="Roboto"/>
                <a:cs typeface="Roboto"/>
              </a:rPr>
              <a:t>the Unified</a:t>
            </a:r>
            <a:r>
              <a:rPr lang="en-US" sz="3600" b="1" spc="-5" dirty="0">
                <a:latin typeface="Roboto"/>
                <a:cs typeface="Roboto"/>
              </a:rPr>
              <a:t> </a:t>
            </a:r>
            <a:r>
              <a:rPr lang="en-US" sz="3600" b="1" dirty="0">
                <a:latin typeface="Roboto"/>
                <a:cs typeface="Roboto"/>
              </a:rPr>
              <a:t>Mode(-u)</a:t>
            </a:r>
          </a:p>
          <a:p>
            <a:pPr marL="240665">
              <a:lnSpc>
                <a:spcPct val="100000"/>
              </a:lnSpc>
              <a:spcBef>
                <a:spcPts val="755"/>
              </a:spcBef>
              <a:buSzPct val="74074"/>
              <a:tabLst>
                <a:tab pos="469900" algn="l"/>
                <a:tab pos="470534" algn="l"/>
              </a:tabLst>
            </a:pPr>
            <a:endParaRPr lang="en-US" sz="4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endParaRPr lang="en-US" sz="40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3844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685800" y="685800"/>
            <a:ext cx="110372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4000" b="1" spc="-5" dirty="0">
                <a:solidFill>
                  <a:srgbClr val="C55A11"/>
                </a:solidFill>
                <a:latin typeface="Roboto"/>
                <a:cs typeface="Roboto"/>
              </a:rPr>
              <a:t>Examples</a:t>
            </a:r>
            <a:r>
              <a:rPr lang="en-US" sz="4000" b="1" spc="-15" dirty="0">
                <a:solidFill>
                  <a:srgbClr val="C55A11"/>
                </a:solidFill>
                <a:latin typeface="Roboto"/>
                <a:cs typeface="Roboto"/>
              </a:rPr>
              <a:t> </a:t>
            </a:r>
            <a:r>
              <a:rPr lang="en-US" sz="4000" b="1" dirty="0">
                <a:solidFill>
                  <a:srgbClr val="C55A11"/>
                </a:solidFill>
                <a:latin typeface="Roboto"/>
                <a:cs typeface="Roboto"/>
              </a:rPr>
              <a:t>of</a:t>
            </a:r>
            <a:r>
              <a:rPr lang="en-US" sz="4000" b="1" spc="-15" dirty="0">
                <a:solidFill>
                  <a:srgbClr val="C55A11"/>
                </a:solidFill>
                <a:latin typeface="Roboto"/>
                <a:cs typeface="Roboto"/>
              </a:rPr>
              <a:t> </a:t>
            </a:r>
            <a:r>
              <a:rPr lang="en-US" sz="4000" b="1" dirty="0">
                <a:solidFill>
                  <a:srgbClr val="C55A11"/>
                </a:solidFill>
                <a:latin typeface="Roboto"/>
                <a:cs typeface="Roboto"/>
              </a:rPr>
              <a:t>the</a:t>
            </a:r>
            <a:r>
              <a:rPr lang="en-US" sz="4000" b="1" spc="-15" dirty="0">
                <a:solidFill>
                  <a:srgbClr val="C55A11"/>
                </a:solidFill>
                <a:latin typeface="Roboto"/>
                <a:cs typeface="Roboto"/>
              </a:rPr>
              <a:t> </a:t>
            </a:r>
            <a:r>
              <a:rPr lang="en-US" sz="4000" b="1" dirty="0" err="1">
                <a:solidFill>
                  <a:srgbClr val="C55A11"/>
                </a:solidFill>
                <a:latin typeface="Roboto"/>
                <a:cs typeface="Roboto"/>
              </a:rPr>
              <a:t>wc</a:t>
            </a:r>
            <a:r>
              <a:rPr lang="en-US" sz="4000" b="1" spc="-10" dirty="0">
                <a:solidFill>
                  <a:srgbClr val="C55A11"/>
                </a:solidFill>
                <a:latin typeface="Roboto"/>
                <a:cs typeface="Roboto"/>
              </a:rPr>
              <a:t> </a:t>
            </a:r>
            <a:r>
              <a:rPr lang="en-US" sz="4000" b="1" spc="-5" dirty="0">
                <a:solidFill>
                  <a:srgbClr val="C55A11"/>
                </a:solidFill>
                <a:latin typeface="Roboto"/>
                <a:cs typeface="Roboto"/>
              </a:rPr>
              <a:t>Command</a:t>
            </a:r>
            <a:endParaRPr lang="en-US" sz="4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4000" spc="-15" dirty="0">
                <a:latin typeface="Roboto"/>
                <a:cs typeface="Roboto"/>
              </a:rPr>
              <a:t>Let's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see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the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following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examples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spc="10" dirty="0">
                <a:latin typeface="Roboto"/>
                <a:cs typeface="Roboto"/>
              </a:rPr>
              <a:t>of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-15" dirty="0">
                <a:latin typeface="Roboto"/>
                <a:cs typeface="Roboto"/>
              </a:rPr>
              <a:t> </a:t>
            </a:r>
            <a:r>
              <a:rPr lang="en-US" sz="4000" dirty="0" err="1">
                <a:latin typeface="Roboto"/>
                <a:cs typeface="Roboto"/>
              </a:rPr>
              <a:t>wc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command:</a:t>
            </a:r>
          </a:p>
          <a:p>
            <a:pPr marL="469900" indent="-229235">
              <a:lnSpc>
                <a:spcPct val="100000"/>
              </a:lnSpc>
              <a:spcBef>
                <a:spcPts val="760"/>
              </a:spcBef>
              <a:buSzPct val="7407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4000" spc="-5" dirty="0">
                <a:latin typeface="Roboto"/>
                <a:cs typeface="Roboto"/>
              </a:rPr>
              <a:t>Display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count </a:t>
            </a:r>
            <a:r>
              <a:rPr lang="en-US" sz="4000" dirty="0">
                <a:latin typeface="Roboto"/>
                <a:cs typeface="Roboto"/>
              </a:rPr>
              <a:t>information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of</a:t>
            </a:r>
            <a:r>
              <a:rPr lang="en-US" sz="4000" spc="-1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a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file</a:t>
            </a:r>
            <a:endParaRPr lang="en-US" sz="4000" dirty="0">
              <a:latin typeface="Roboto"/>
              <a:cs typeface="Roboto"/>
            </a:endParaRPr>
          </a:p>
          <a:p>
            <a:pPr marL="469900" indent="-229235">
              <a:lnSpc>
                <a:spcPct val="100000"/>
              </a:lnSpc>
              <a:spcBef>
                <a:spcPts val="765"/>
              </a:spcBef>
              <a:buSzPct val="7407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4000" spc="-5" dirty="0">
                <a:latin typeface="Roboto"/>
                <a:cs typeface="Roboto"/>
              </a:rPr>
              <a:t>Display</a:t>
            </a:r>
            <a:r>
              <a:rPr lang="en-US" sz="400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count</a:t>
            </a:r>
            <a:r>
              <a:rPr lang="en-US" sz="4000" dirty="0">
                <a:latin typeface="Roboto"/>
                <a:cs typeface="Roboto"/>
              </a:rPr>
              <a:t> information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of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multiple files</a:t>
            </a:r>
          </a:p>
          <a:p>
            <a:pPr marL="469900" indent="-229235">
              <a:lnSpc>
                <a:spcPct val="100000"/>
              </a:lnSpc>
              <a:spcBef>
                <a:spcPts val="760"/>
              </a:spcBef>
              <a:buSzPct val="7407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4000" spc="-5" dirty="0">
                <a:latin typeface="Roboto"/>
                <a:cs typeface="Roboto"/>
              </a:rPr>
              <a:t>Display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number</a:t>
            </a:r>
            <a:r>
              <a:rPr lang="en-US" sz="4000" spc="-15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of</a:t>
            </a:r>
            <a:r>
              <a:rPr lang="en-US" sz="4000" spc="-1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lines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in</a:t>
            </a:r>
            <a:r>
              <a:rPr lang="en-US" sz="4000" spc="-1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a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file</a:t>
            </a:r>
            <a:endParaRPr lang="en-US" sz="4000" dirty="0">
              <a:latin typeface="Roboto"/>
              <a:cs typeface="Roboto"/>
            </a:endParaRPr>
          </a:p>
          <a:p>
            <a:pPr marL="469900" indent="-229235">
              <a:lnSpc>
                <a:spcPct val="100000"/>
              </a:lnSpc>
              <a:spcBef>
                <a:spcPts val="755"/>
              </a:spcBef>
              <a:buSzPct val="7407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4000" spc="-5" dirty="0">
                <a:latin typeface="Roboto"/>
                <a:cs typeface="Roboto"/>
              </a:rPr>
              <a:t>Display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-5" dirty="0">
                <a:latin typeface="Roboto"/>
                <a:cs typeface="Roboto"/>
              </a:rPr>
              <a:t> number</a:t>
            </a:r>
            <a:r>
              <a:rPr lang="en-US" sz="4000" spc="-15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of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characters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in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a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file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endParaRPr lang="en-US" sz="40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5457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4316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0"/>
              </a:spcBef>
            </a:pPr>
            <a:r>
              <a:rPr lang="en-US" sz="3200" b="1" dirty="0">
                <a:solidFill>
                  <a:srgbClr val="C45811"/>
                </a:solidFill>
                <a:latin typeface="Roboto"/>
                <a:cs typeface="Roboto"/>
              </a:rPr>
              <a:t>  AWK Variables</a:t>
            </a:r>
            <a:endParaRPr lang="en-US" sz="32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latin typeface="Roboto"/>
                <a:cs typeface="Roboto"/>
              </a:rPr>
              <a:t>Other available built-in awk variables are:</a:t>
            </a:r>
          </a:p>
          <a:p>
            <a:pPr marL="12700">
              <a:spcBef>
                <a:spcPts val="100"/>
              </a:spcBef>
            </a:pPr>
            <a:r>
              <a:rPr lang="en-US" sz="4000" b="1" spc="10" dirty="0">
                <a:latin typeface="Roboto"/>
                <a:cs typeface="Roboto"/>
              </a:rPr>
              <a:t>NR</a:t>
            </a:r>
            <a:r>
              <a:rPr lang="en-US" sz="4000" spc="10" dirty="0">
                <a:latin typeface="Roboto"/>
                <a:cs typeface="Roboto"/>
              </a:rPr>
              <a:t>.</a:t>
            </a:r>
            <a:r>
              <a:rPr lang="en-US" sz="4000" spc="26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Counts</a:t>
            </a:r>
            <a:r>
              <a:rPr lang="en-US" sz="4000" spc="270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27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number</a:t>
            </a:r>
            <a:r>
              <a:rPr lang="en-US" sz="4000" spc="265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of</a:t>
            </a:r>
            <a:r>
              <a:rPr lang="en-US" sz="4000" spc="27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input</a:t>
            </a:r>
            <a:r>
              <a:rPr lang="en-US" sz="4000" spc="27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records</a:t>
            </a:r>
            <a:r>
              <a:rPr lang="en-US" sz="4000" spc="27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(usually lines). The awk command perform the pattern/action statements once for each record in a file.</a:t>
            </a:r>
            <a:endParaRPr lang="en-US" sz="4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dirty="0">
              <a:latin typeface="Roboto"/>
              <a:cs typeface="Roboto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4ED5831-3DAA-0FAA-D3D5-FA3C40410F0C}"/>
              </a:ext>
            </a:extLst>
          </p:cNvPr>
          <p:cNvSpPr txBox="1"/>
          <p:nvPr/>
        </p:nvSpPr>
        <p:spPr>
          <a:xfrm>
            <a:off x="577373" y="4572000"/>
            <a:ext cx="9785827" cy="500137"/>
          </a:xfrm>
          <a:prstGeom prst="rect">
            <a:avLst/>
          </a:prstGeom>
          <a:solidFill>
            <a:srgbClr val="F7C9AC"/>
          </a:solidFill>
        </p:spPr>
        <p:txBody>
          <a:bodyPr vert="horz" wrap="square" lIns="0" tIns="7620" rIns="0" bIns="0" rtlCol="0">
            <a:spAutoFit/>
          </a:bodyPr>
          <a:lstStyle/>
          <a:p>
            <a:pPr marL="19050">
              <a:spcBef>
                <a:spcPts val="60"/>
              </a:spcBef>
            </a:pPr>
            <a:r>
              <a:rPr sz="3200" dirty="0">
                <a:solidFill>
                  <a:prstClr val="black"/>
                </a:solidFill>
                <a:latin typeface="Roboto"/>
                <a:cs typeface="Roboto"/>
              </a:rPr>
              <a:t>awk</a:t>
            </a:r>
            <a:r>
              <a:rPr sz="3200" spc="-20" dirty="0">
                <a:solidFill>
                  <a:prstClr val="black"/>
                </a:solidFill>
                <a:latin typeface="Roboto"/>
                <a:cs typeface="Roboto"/>
              </a:rPr>
              <a:t> </a:t>
            </a:r>
            <a:r>
              <a:rPr sz="3200" spc="-10" dirty="0">
                <a:solidFill>
                  <a:prstClr val="black"/>
                </a:solidFill>
                <a:latin typeface="Roboto"/>
                <a:cs typeface="Roboto"/>
              </a:rPr>
              <a:t>'{print</a:t>
            </a:r>
            <a:r>
              <a:rPr sz="3200" spc="-15" dirty="0">
                <a:solidFill>
                  <a:prstClr val="black"/>
                </a:solidFill>
                <a:latin typeface="Roboto"/>
                <a:cs typeface="Roboto"/>
              </a:rPr>
              <a:t> </a:t>
            </a:r>
            <a:r>
              <a:rPr sz="3200" spc="-5" dirty="0">
                <a:solidFill>
                  <a:prstClr val="black"/>
                </a:solidFill>
                <a:latin typeface="Roboto"/>
                <a:cs typeface="Roboto"/>
              </a:rPr>
              <a:t>NR,$0}'</a:t>
            </a:r>
            <a:r>
              <a:rPr sz="3200" spc="-20" dirty="0">
                <a:solidFill>
                  <a:prstClr val="black"/>
                </a:solidFill>
                <a:latin typeface="Roboto"/>
                <a:cs typeface="Roboto"/>
              </a:rPr>
              <a:t> </a:t>
            </a:r>
            <a:r>
              <a:rPr sz="3200" dirty="0">
                <a:solidFill>
                  <a:prstClr val="black"/>
                </a:solidFill>
                <a:latin typeface="Roboto"/>
                <a:cs typeface="Roboto"/>
              </a:rPr>
              <a:t>employees.txt</a:t>
            </a:r>
          </a:p>
        </p:txBody>
      </p:sp>
      <p:pic>
        <p:nvPicPr>
          <p:cNvPr id="2" name="object 8">
            <a:extLst>
              <a:ext uri="{FF2B5EF4-FFF2-40B4-BE49-F238E27FC236}">
                <a16:creationId xmlns:a16="http://schemas.microsoft.com/office/drawing/2014/main" id="{DAA850B3-349F-D4E2-DFE4-F343FEF8F8D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86" y="1066800"/>
            <a:ext cx="8991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4000" spc="-5" dirty="0">
                <a:latin typeface="Roboto"/>
                <a:cs typeface="Roboto"/>
              </a:rPr>
              <a:t>The </a:t>
            </a:r>
            <a:r>
              <a:rPr lang="en-US" sz="4000" dirty="0">
                <a:latin typeface="Roboto"/>
                <a:cs typeface="Roboto"/>
              </a:rPr>
              <a:t>command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displays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line</a:t>
            </a:r>
            <a:r>
              <a:rPr lang="en-US" sz="4000" spc="-5" dirty="0">
                <a:latin typeface="Roboto"/>
                <a:cs typeface="Roboto"/>
              </a:rPr>
              <a:t> number</a:t>
            </a:r>
            <a:r>
              <a:rPr lang="en-US" sz="4000" dirty="0">
                <a:latin typeface="Roboto"/>
                <a:cs typeface="Roboto"/>
              </a:rPr>
              <a:t> in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-5" dirty="0">
                <a:latin typeface="Roboto"/>
                <a:cs typeface="Roboto"/>
              </a:rPr>
              <a:t> output.</a:t>
            </a:r>
            <a:endParaRPr lang="en-US" sz="4000" dirty="0">
              <a:latin typeface="Roboto"/>
              <a:cs typeface="Roboto"/>
            </a:endParaRPr>
          </a:p>
          <a:p>
            <a:pPr marL="469900" marR="5080" indent="-229235">
              <a:lnSpc>
                <a:spcPct val="110000"/>
              </a:lnSpc>
              <a:spcBef>
                <a:spcPts val="600"/>
              </a:spcBef>
              <a:buSzPct val="7407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4000" b="1" spc="5" dirty="0">
                <a:latin typeface="Roboto"/>
                <a:cs typeface="Roboto"/>
              </a:rPr>
              <a:t>NF</a:t>
            </a:r>
            <a:r>
              <a:rPr lang="en-US" sz="4000" spc="5" dirty="0">
                <a:latin typeface="Roboto"/>
                <a:cs typeface="Roboto"/>
              </a:rPr>
              <a:t>. </a:t>
            </a:r>
            <a:r>
              <a:rPr lang="en-US" sz="4000" spc="-5" dirty="0">
                <a:latin typeface="Roboto"/>
                <a:cs typeface="Roboto"/>
              </a:rPr>
              <a:t>Counts </a:t>
            </a:r>
            <a:r>
              <a:rPr lang="en-US" sz="4000" spc="5" dirty="0">
                <a:latin typeface="Roboto"/>
                <a:cs typeface="Roboto"/>
              </a:rPr>
              <a:t>the </a:t>
            </a:r>
            <a:r>
              <a:rPr lang="en-US" sz="4000" spc="-5" dirty="0">
                <a:latin typeface="Roboto"/>
                <a:cs typeface="Roboto"/>
              </a:rPr>
              <a:t>number </a:t>
            </a:r>
            <a:r>
              <a:rPr lang="en-US" sz="4000" spc="5" dirty="0">
                <a:latin typeface="Roboto"/>
                <a:cs typeface="Roboto"/>
              </a:rPr>
              <a:t>of </a:t>
            </a:r>
            <a:r>
              <a:rPr lang="en-US" sz="4000" dirty="0">
                <a:latin typeface="Roboto"/>
                <a:cs typeface="Roboto"/>
              </a:rPr>
              <a:t>fields in </a:t>
            </a:r>
            <a:r>
              <a:rPr lang="en-US" sz="4000" spc="5" dirty="0">
                <a:latin typeface="Roboto"/>
                <a:cs typeface="Roboto"/>
              </a:rPr>
              <a:t>the </a:t>
            </a:r>
            <a:r>
              <a:rPr lang="en-US" sz="4000" dirty="0">
                <a:latin typeface="Roboto"/>
                <a:cs typeface="Roboto"/>
              </a:rPr>
              <a:t>current input </a:t>
            </a:r>
            <a:r>
              <a:rPr lang="en-US" sz="4000" spc="-32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record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and </a:t>
            </a:r>
            <a:r>
              <a:rPr lang="en-US" sz="4000" spc="-5" dirty="0">
                <a:latin typeface="Roboto"/>
                <a:cs typeface="Roboto"/>
              </a:rPr>
              <a:t>displays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dirty="0">
                <a:latin typeface="Roboto"/>
                <a:cs typeface="Roboto"/>
              </a:rPr>
              <a:t> last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field </a:t>
            </a:r>
            <a:r>
              <a:rPr lang="en-US" sz="4000" spc="5" dirty="0">
                <a:latin typeface="Roboto"/>
                <a:cs typeface="Roboto"/>
              </a:rPr>
              <a:t>of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file.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4000" b="1" spc="5" dirty="0">
                <a:latin typeface="Roboto"/>
                <a:cs typeface="Roboto"/>
              </a:rPr>
              <a:t>For</a:t>
            </a:r>
            <a:r>
              <a:rPr lang="en-US" sz="4000" b="1" spc="-40" dirty="0">
                <a:latin typeface="Roboto"/>
                <a:cs typeface="Roboto"/>
              </a:rPr>
              <a:t> </a:t>
            </a:r>
            <a:r>
              <a:rPr lang="en-US" sz="4000" b="1" spc="-5" dirty="0">
                <a:latin typeface="Roboto"/>
                <a:cs typeface="Roboto"/>
              </a:rPr>
              <a:t>example:</a:t>
            </a:r>
            <a:endParaRPr lang="en-US" sz="4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dirty="0">
              <a:latin typeface="Roboto"/>
              <a:cs typeface="Roboto"/>
            </a:endParaRP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779DFFD8-2E56-02F0-A47C-F86E29287EE0}"/>
              </a:ext>
            </a:extLst>
          </p:cNvPr>
          <p:cNvSpPr txBox="1"/>
          <p:nvPr/>
        </p:nvSpPr>
        <p:spPr>
          <a:xfrm>
            <a:off x="762000" y="4953000"/>
            <a:ext cx="8382000" cy="500137"/>
          </a:xfrm>
          <a:prstGeom prst="rect">
            <a:avLst/>
          </a:prstGeom>
          <a:solidFill>
            <a:srgbClr val="F7C9AC"/>
          </a:solidFill>
        </p:spPr>
        <p:txBody>
          <a:bodyPr vert="horz" wrap="square" lIns="0" tIns="7620" rIns="0" bIns="0" rtlCol="0">
            <a:spAutoFit/>
          </a:bodyPr>
          <a:lstStyle/>
          <a:p>
            <a:pPr marL="19050">
              <a:spcBef>
                <a:spcPts val="60"/>
              </a:spcBef>
            </a:pPr>
            <a:r>
              <a:rPr sz="3200" dirty="0">
                <a:solidFill>
                  <a:prstClr val="black"/>
                </a:solidFill>
                <a:latin typeface="Roboto"/>
                <a:cs typeface="Roboto"/>
              </a:rPr>
              <a:t>awk</a:t>
            </a:r>
            <a:r>
              <a:rPr sz="3200" spc="-20" dirty="0">
                <a:solidFill>
                  <a:prstClr val="black"/>
                </a:solidFill>
                <a:latin typeface="Roboto"/>
                <a:cs typeface="Roboto"/>
              </a:rPr>
              <a:t> </a:t>
            </a:r>
            <a:r>
              <a:rPr sz="3200" spc="-10" dirty="0">
                <a:solidFill>
                  <a:prstClr val="black"/>
                </a:solidFill>
                <a:latin typeface="Roboto"/>
                <a:cs typeface="Roboto"/>
              </a:rPr>
              <a:t>'{print</a:t>
            </a:r>
            <a:r>
              <a:rPr sz="3200" spc="-15" dirty="0">
                <a:solidFill>
                  <a:prstClr val="black"/>
                </a:solidFill>
                <a:latin typeface="Roboto"/>
                <a:cs typeface="Roboto"/>
              </a:rPr>
              <a:t> </a:t>
            </a:r>
            <a:r>
              <a:rPr sz="3200" spc="-5" dirty="0">
                <a:solidFill>
                  <a:prstClr val="black"/>
                </a:solidFill>
                <a:latin typeface="Roboto"/>
                <a:cs typeface="Roboto"/>
              </a:rPr>
              <a:t>$NF}'</a:t>
            </a:r>
            <a:r>
              <a:rPr sz="3200" spc="-25" dirty="0">
                <a:solidFill>
                  <a:prstClr val="black"/>
                </a:solidFill>
                <a:latin typeface="Roboto"/>
                <a:cs typeface="Roboto"/>
              </a:rPr>
              <a:t> </a:t>
            </a:r>
            <a:r>
              <a:rPr sz="3200" dirty="0">
                <a:solidFill>
                  <a:prstClr val="black"/>
                </a:solidFill>
                <a:latin typeface="Roboto"/>
                <a:cs typeface="Roboto"/>
              </a:rPr>
              <a:t>employees.txt</a:t>
            </a:r>
          </a:p>
        </p:txBody>
      </p:sp>
    </p:spTree>
    <p:extLst>
      <p:ext uri="{BB962C8B-B14F-4D97-AF65-F5344CB8AC3E}">
        <p14:creationId xmlns:p14="http://schemas.microsoft.com/office/powerpoint/2010/main" val="270249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4000" spc="-5" dirty="0">
                <a:latin typeface="Roboto"/>
                <a:cs typeface="Roboto"/>
              </a:rPr>
              <a:t>The </a:t>
            </a:r>
            <a:r>
              <a:rPr lang="en-US" sz="4000" dirty="0">
                <a:latin typeface="Roboto"/>
                <a:cs typeface="Roboto"/>
              </a:rPr>
              <a:t>command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displays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line</a:t>
            </a:r>
            <a:r>
              <a:rPr lang="en-US" sz="4000" spc="-5" dirty="0">
                <a:latin typeface="Roboto"/>
                <a:cs typeface="Roboto"/>
              </a:rPr>
              <a:t> number</a:t>
            </a:r>
            <a:r>
              <a:rPr lang="en-US" sz="4000" dirty="0">
                <a:latin typeface="Roboto"/>
                <a:cs typeface="Roboto"/>
              </a:rPr>
              <a:t> in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-5" dirty="0">
                <a:latin typeface="Roboto"/>
                <a:cs typeface="Roboto"/>
              </a:rPr>
              <a:t> output.</a:t>
            </a:r>
            <a:endParaRPr lang="en-US" sz="4000" dirty="0">
              <a:latin typeface="Roboto"/>
              <a:cs typeface="Roboto"/>
            </a:endParaRPr>
          </a:p>
          <a:p>
            <a:pPr marL="469900" marR="5080" indent="-229235">
              <a:lnSpc>
                <a:spcPct val="110000"/>
              </a:lnSpc>
              <a:spcBef>
                <a:spcPts val="600"/>
              </a:spcBef>
              <a:buSzPct val="7407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4000" b="1" spc="5" dirty="0">
                <a:latin typeface="Roboto"/>
                <a:cs typeface="Roboto"/>
              </a:rPr>
              <a:t>NF</a:t>
            </a:r>
            <a:r>
              <a:rPr lang="en-US" sz="4000" spc="5" dirty="0">
                <a:latin typeface="Roboto"/>
                <a:cs typeface="Roboto"/>
              </a:rPr>
              <a:t>. </a:t>
            </a:r>
            <a:r>
              <a:rPr lang="en-US" sz="4000" spc="-5" dirty="0">
                <a:latin typeface="Roboto"/>
                <a:cs typeface="Roboto"/>
              </a:rPr>
              <a:t>Counts </a:t>
            </a:r>
            <a:r>
              <a:rPr lang="en-US" sz="4000" spc="5" dirty="0">
                <a:latin typeface="Roboto"/>
                <a:cs typeface="Roboto"/>
              </a:rPr>
              <a:t>the </a:t>
            </a:r>
            <a:r>
              <a:rPr lang="en-US" sz="4000" spc="-5" dirty="0">
                <a:latin typeface="Roboto"/>
                <a:cs typeface="Roboto"/>
              </a:rPr>
              <a:t>number </a:t>
            </a:r>
            <a:r>
              <a:rPr lang="en-US" sz="4000" spc="5" dirty="0">
                <a:latin typeface="Roboto"/>
                <a:cs typeface="Roboto"/>
              </a:rPr>
              <a:t>of </a:t>
            </a:r>
            <a:r>
              <a:rPr lang="en-US" sz="4000" dirty="0">
                <a:latin typeface="Roboto"/>
                <a:cs typeface="Roboto"/>
              </a:rPr>
              <a:t>fields in </a:t>
            </a:r>
            <a:r>
              <a:rPr lang="en-US" sz="4000" spc="5" dirty="0">
                <a:latin typeface="Roboto"/>
                <a:cs typeface="Roboto"/>
              </a:rPr>
              <a:t>the </a:t>
            </a:r>
            <a:r>
              <a:rPr lang="en-US" sz="4000" dirty="0">
                <a:latin typeface="Roboto"/>
                <a:cs typeface="Roboto"/>
              </a:rPr>
              <a:t>current input </a:t>
            </a:r>
            <a:r>
              <a:rPr lang="en-US" sz="4000" spc="-32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record</a:t>
            </a:r>
            <a:r>
              <a:rPr lang="en-US" sz="4000" spc="-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and </a:t>
            </a:r>
            <a:r>
              <a:rPr lang="en-US" sz="4000" spc="-5" dirty="0">
                <a:latin typeface="Roboto"/>
                <a:cs typeface="Roboto"/>
              </a:rPr>
              <a:t>displays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dirty="0">
                <a:latin typeface="Roboto"/>
                <a:cs typeface="Roboto"/>
              </a:rPr>
              <a:t> last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field </a:t>
            </a:r>
            <a:r>
              <a:rPr lang="en-US" sz="4000" spc="5" dirty="0">
                <a:latin typeface="Roboto"/>
                <a:cs typeface="Roboto"/>
              </a:rPr>
              <a:t>of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file.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4000" b="1" spc="5" dirty="0">
                <a:latin typeface="Roboto"/>
                <a:cs typeface="Roboto"/>
              </a:rPr>
              <a:t>For</a:t>
            </a:r>
            <a:r>
              <a:rPr lang="en-US" sz="4000" b="1" spc="-40" dirty="0">
                <a:latin typeface="Roboto"/>
                <a:cs typeface="Roboto"/>
              </a:rPr>
              <a:t> </a:t>
            </a:r>
            <a:r>
              <a:rPr lang="en-US" sz="4000" b="1" spc="-5" dirty="0">
                <a:latin typeface="Roboto"/>
                <a:cs typeface="Roboto"/>
              </a:rPr>
              <a:t>example:</a:t>
            </a:r>
            <a:endParaRPr lang="en-US" sz="4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dirty="0">
              <a:latin typeface="Roboto"/>
              <a:cs typeface="Roboto"/>
            </a:endParaRP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779DFFD8-2E56-02F0-A47C-F86E29287EE0}"/>
              </a:ext>
            </a:extLst>
          </p:cNvPr>
          <p:cNvSpPr txBox="1"/>
          <p:nvPr/>
        </p:nvSpPr>
        <p:spPr>
          <a:xfrm>
            <a:off x="762000" y="4953000"/>
            <a:ext cx="8382000" cy="500137"/>
          </a:xfrm>
          <a:prstGeom prst="rect">
            <a:avLst/>
          </a:prstGeom>
          <a:solidFill>
            <a:srgbClr val="F7C9AC"/>
          </a:solidFill>
        </p:spPr>
        <p:txBody>
          <a:bodyPr vert="horz" wrap="square" lIns="0" tIns="7620" rIns="0" bIns="0" rtlCol="0">
            <a:spAutoFit/>
          </a:bodyPr>
          <a:lstStyle/>
          <a:p>
            <a:pPr marL="19050">
              <a:spcBef>
                <a:spcPts val="60"/>
              </a:spcBef>
            </a:pPr>
            <a:r>
              <a:rPr sz="3200" dirty="0">
                <a:solidFill>
                  <a:prstClr val="black"/>
                </a:solidFill>
                <a:latin typeface="Roboto"/>
                <a:cs typeface="Roboto"/>
              </a:rPr>
              <a:t>awk</a:t>
            </a:r>
            <a:r>
              <a:rPr sz="3200" spc="-20" dirty="0">
                <a:solidFill>
                  <a:prstClr val="black"/>
                </a:solidFill>
                <a:latin typeface="Roboto"/>
                <a:cs typeface="Roboto"/>
              </a:rPr>
              <a:t> </a:t>
            </a:r>
            <a:r>
              <a:rPr sz="3200" spc="-10" dirty="0">
                <a:solidFill>
                  <a:prstClr val="black"/>
                </a:solidFill>
                <a:latin typeface="Roboto"/>
                <a:cs typeface="Roboto"/>
              </a:rPr>
              <a:t>'{print</a:t>
            </a:r>
            <a:r>
              <a:rPr sz="3200" spc="-15" dirty="0">
                <a:solidFill>
                  <a:prstClr val="black"/>
                </a:solidFill>
                <a:latin typeface="Roboto"/>
                <a:cs typeface="Roboto"/>
              </a:rPr>
              <a:t> </a:t>
            </a:r>
            <a:r>
              <a:rPr sz="3200" spc="-5" dirty="0">
                <a:solidFill>
                  <a:prstClr val="black"/>
                </a:solidFill>
                <a:latin typeface="Roboto"/>
                <a:cs typeface="Roboto"/>
              </a:rPr>
              <a:t>$NF}'</a:t>
            </a:r>
            <a:r>
              <a:rPr sz="3200" spc="-25" dirty="0">
                <a:solidFill>
                  <a:prstClr val="black"/>
                </a:solidFill>
                <a:latin typeface="Roboto"/>
                <a:cs typeface="Roboto"/>
              </a:rPr>
              <a:t> </a:t>
            </a:r>
            <a:r>
              <a:rPr sz="3200" dirty="0">
                <a:solidFill>
                  <a:prstClr val="black"/>
                </a:solidFill>
                <a:latin typeface="Roboto"/>
                <a:cs typeface="Roboto"/>
              </a:rPr>
              <a:t>employees.txt</a:t>
            </a:r>
          </a:p>
        </p:txBody>
      </p:sp>
      <p:pic>
        <p:nvPicPr>
          <p:cNvPr id="3" name="object 9">
            <a:extLst>
              <a:ext uri="{FF2B5EF4-FFF2-40B4-BE49-F238E27FC236}">
                <a16:creationId xmlns:a16="http://schemas.microsoft.com/office/drawing/2014/main" id="{35C34626-F19A-B75B-4A65-4526BA00610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033" y="991312"/>
            <a:ext cx="9577280" cy="48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5672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6350" indent="-229235" algn="just">
              <a:lnSpc>
                <a:spcPct val="109900"/>
              </a:lnSpc>
              <a:spcBef>
                <a:spcPts val="100"/>
              </a:spcBef>
              <a:buSzPct val="74074"/>
              <a:buFont typeface="Symbol"/>
              <a:buChar char=""/>
              <a:tabLst>
                <a:tab pos="470534" algn="l"/>
              </a:tabLst>
            </a:pPr>
            <a:r>
              <a:rPr lang="en-US" sz="3600" b="1" spc="15" dirty="0">
                <a:latin typeface="Roboto"/>
                <a:cs typeface="Roboto"/>
              </a:rPr>
              <a:t>FS</a:t>
            </a:r>
            <a:r>
              <a:rPr lang="en-US" sz="3600" spc="15" dirty="0">
                <a:latin typeface="Roboto"/>
                <a:cs typeface="Roboto"/>
              </a:rPr>
              <a:t>. </a:t>
            </a:r>
            <a:r>
              <a:rPr lang="en-US" sz="3600" spc="-5" dirty="0">
                <a:latin typeface="Roboto"/>
                <a:cs typeface="Roboto"/>
              </a:rPr>
              <a:t>Contains </a:t>
            </a:r>
            <a:r>
              <a:rPr lang="en-US" sz="3600" spc="5" dirty="0">
                <a:latin typeface="Roboto"/>
                <a:cs typeface="Roboto"/>
              </a:rPr>
              <a:t>the </a:t>
            </a:r>
            <a:r>
              <a:rPr lang="en-US" sz="3600" dirty="0">
                <a:latin typeface="Roboto"/>
                <a:cs typeface="Roboto"/>
              </a:rPr>
              <a:t>character </a:t>
            </a:r>
            <a:r>
              <a:rPr lang="en-US" sz="3600" spc="-5" dirty="0">
                <a:latin typeface="Roboto"/>
                <a:cs typeface="Roboto"/>
              </a:rPr>
              <a:t>used </a:t>
            </a:r>
            <a:r>
              <a:rPr lang="en-US" sz="3600" spc="5" dirty="0">
                <a:latin typeface="Roboto"/>
                <a:cs typeface="Roboto"/>
              </a:rPr>
              <a:t>to </a:t>
            </a:r>
            <a:r>
              <a:rPr lang="en-US" sz="3600" spc="-5" dirty="0">
                <a:latin typeface="Roboto"/>
                <a:cs typeface="Roboto"/>
              </a:rPr>
              <a:t>divide </a:t>
            </a:r>
            <a:r>
              <a:rPr lang="en-US" sz="3600" dirty="0">
                <a:latin typeface="Roboto"/>
                <a:cs typeface="Roboto"/>
              </a:rPr>
              <a:t>fields </a:t>
            </a:r>
            <a:r>
              <a:rPr lang="en-US" sz="3600" spc="-5" dirty="0">
                <a:latin typeface="Roboto"/>
                <a:cs typeface="Roboto"/>
              </a:rPr>
              <a:t>on </a:t>
            </a:r>
            <a:r>
              <a:rPr lang="en-US" sz="3600" dirty="0">
                <a:latin typeface="Roboto"/>
                <a:cs typeface="Roboto"/>
              </a:rPr>
              <a:t> </a:t>
            </a:r>
            <a:r>
              <a:rPr lang="en-US" sz="3600" spc="5" dirty="0">
                <a:latin typeface="Roboto"/>
                <a:cs typeface="Roboto"/>
              </a:rPr>
              <a:t>the </a:t>
            </a:r>
            <a:r>
              <a:rPr lang="en-US" sz="3600" dirty="0">
                <a:latin typeface="Roboto"/>
                <a:cs typeface="Roboto"/>
              </a:rPr>
              <a:t>input line. </a:t>
            </a:r>
            <a:r>
              <a:rPr lang="en-US" sz="3600" spc="-5" dirty="0">
                <a:latin typeface="Roboto"/>
                <a:cs typeface="Roboto"/>
              </a:rPr>
              <a:t>The </a:t>
            </a:r>
            <a:r>
              <a:rPr lang="en-US" sz="3600" dirty="0">
                <a:latin typeface="Roboto"/>
                <a:cs typeface="Roboto"/>
              </a:rPr>
              <a:t>default </a:t>
            </a:r>
            <a:r>
              <a:rPr lang="en-US" sz="3600" spc="-5" dirty="0">
                <a:latin typeface="Roboto"/>
                <a:cs typeface="Roboto"/>
              </a:rPr>
              <a:t>separator is </a:t>
            </a:r>
            <a:r>
              <a:rPr lang="en-US" sz="3600" dirty="0">
                <a:latin typeface="Roboto"/>
                <a:cs typeface="Roboto"/>
              </a:rPr>
              <a:t>space, </a:t>
            </a:r>
            <a:r>
              <a:rPr lang="en-US" sz="3600" spc="-5" dirty="0">
                <a:latin typeface="Roboto"/>
                <a:cs typeface="Roboto"/>
              </a:rPr>
              <a:t>but </a:t>
            </a:r>
            <a:r>
              <a:rPr lang="en-US" sz="3600" dirty="0">
                <a:latin typeface="Roboto"/>
                <a:cs typeface="Roboto"/>
              </a:rPr>
              <a:t> you</a:t>
            </a:r>
            <a:r>
              <a:rPr lang="en-US" sz="3600" spc="5" dirty="0">
                <a:latin typeface="Roboto"/>
                <a:cs typeface="Roboto"/>
              </a:rPr>
              <a:t> </a:t>
            </a:r>
            <a:r>
              <a:rPr lang="en-US" sz="3600" dirty="0">
                <a:latin typeface="Roboto"/>
                <a:cs typeface="Roboto"/>
              </a:rPr>
              <a:t>can</a:t>
            </a:r>
            <a:r>
              <a:rPr lang="en-US" sz="3600" spc="5" dirty="0">
                <a:latin typeface="Roboto"/>
                <a:cs typeface="Roboto"/>
              </a:rPr>
              <a:t> </a:t>
            </a:r>
            <a:r>
              <a:rPr lang="en-US" sz="3600" spc="-5" dirty="0">
                <a:latin typeface="Roboto"/>
                <a:cs typeface="Roboto"/>
              </a:rPr>
              <a:t>use </a:t>
            </a:r>
            <a:r>
              <a:rPr lang="en-US" sz="3600" b="1" spc="25" dirty="0">
                <a:latin typeface="Roboto"/>
                <a:cs typeface="Roboto"/>
              </a:rPr>
              <a:t>FS </a:t>
            </a:r>
            <a:r>
              <a:rPr lang="en-US" sz="3600" dirty="0">
                <a:latin typeface="Roboto"/>
                <a:cs typeface="Roboto"/>
              </a:rPr>
              <a:t>to</a:t>
            </a:r>
            <a:r>
              <a:rPr lang="en-US" sz="3600" spc="5" dirty="0">
                <a:latin typeface="Roboto"/>
                <a:cs typeface="Roboto"/>
              </a:rPr>
              <a:t> </a:t>
            </a:r>
            <a:r>
              <a:rPr lang="en-US" sz="3600" spc="-5" dirty="0">
                <a:latin typeface="Roboto"/>
                <a:cs typeface="Roboto"/>
              </a:rPr>
              <a:t>reassign</a:t>
            </a:r>
            <a:r>
              <a:rPr lang="en-US" sz="3600" dirty="0">
                <a:latin typeface="Roboto"/>
                <a:cs typeface="Roboto"/>
              </a:rPr>
              <a:t> </a:t>
            </a:r>
            <a:r>
              <a:rPr lang="en-US" sz="3600" spc="5" dirty="0">
                <a:latin typeface="Roboto"/>
                <a:cs typeface="Roboto"/>
              </a:rPr>
              <a:t>the</a:t>
            </a:r>
            <a:r>
              <a:rPr lang="en-US" sz="3600" spc="350" dirty="0">
                <a:latin typeface="Roboto"/>
                <a:cs typeface="Roboto"/>
              </a:rPr>
              <a:t> </a:t>
            </a:r>
            <a:r>
              <a:rPr lang="en-US" sz="3600" spc="-5" dirty="0">
                <a:latin typeface="Roboto"/>
                <a:cs typeface="Roboto"/>
              </a:rPr>
              <a:t>separator</a:t>
            </a:r>
            <a:r>
              <a:rPr lang="en-US" sz="3600" dirty="0">
                <a:latin typeface="Roboto"/>
                <a:cs typeface="Roboto"/>
              </a:rPr>
              <a:t> </a:t>
            </a:r>
            <a:r>
              <a:rPr lang="en-US" sz="3600" spc="5" dirty="0">
                <a:latin typeface="Roboto"/>
                <a:cs typeface="Roboto"/>
              </a:rPr>
              <a:t>to </a:t>
            </a:r>
            <a:r>
              <a:rPr lang="en-US" sz="3600" spc="10" dirty="0">
                <a:latin typeface="Roboto"/>
                <a:cs typeface="Roboto"/>
              </a:rPr>
              <a:t> </a:t>
            </a:r>
            <a:r>
              <a:rPr lang="en-US" sz="3600" spc="-5" dirty="0">
                <a:latin typeface="Roboto"/>
                <a:cs typeface="Roboto"/>
              </a:rPr>
              <a:t>another</a:t>
            </a:r>
            <a:r>
              <a:rPr lang="en-US" sz="3600" spc="-10" dirty="0">
                <a:latin typeface="Roboto"/>
                <a:cs typeface="Roboto"/>
              </a:rPr>
              <a:t> </a:t>
            </a:r>
            <a:r>
              <a:rPr lang="en-US" sz="3600" dirty="0">
                <a:latin typeface="Roboto"/>
                <a:cs typeface="Roboto"/>
              </a:rPr>
              <a:t>character (typically </a:t>
            </a:r>
            <a:r>
              <a:rPr lang="en-US" sz="3600" spc="-5" dirty="0">
                <a:latin typeface="Roboto"/>
                <a:cs typeface="Roboto"/>
              </a:rPr>
              <a:t>in </a:t>
            </a:r>
            <a:r>
              <a:rPr lang="en-US" sz="3600" b="1" dirty="0">
                <a:latin typeface="Roboto"/>
                <a:cs typeface="Roboto"/>
              </a:rPr>
              <a:t>BEGIN</a:t>
            </a:r>
            <a:r>
              <a:rPr lang="en-US" sz="3600" dirty="0">
                <a:latin typeface="Roboto"/>
                <a:cs typeface="Roboto"/>
              </a:rPr>
              <a:t>).</a:t>
            </a:r>
          </a:p>
          <a:p>
            <a:pPr marL="12700" marR="5080" algn="just">
              <a:lnSpc>
                <a:spcPct val="109900"/>
              </a:lnSpc>
              <a:spcBef>
                <a:spcPts val="600"/>
              </a:spcBef>
            </a:pPr>
            <a:r>
              <a:rPr lang="en-US" sz="3600" spc="10" dirty="0">
                <a:latin typeface="Roboto"/>
                <a:cs typeface="Roboto"/>
              </a:rPr>
              <a:t>For </a:t>
            </a:r>
            <a:r>
              <a:rPr lang="en-US" sz="3600" dirty="0">
                <a:latin typeface="Roboto"/>
                <a:cs typeface="Roboto"/>
              </a:rPr>
              <a:t>example, you can </a:t>
            </a:r>
            <a:r>
              <a:rPr lang="en-US" sz="3600" spc="-5" dirty="0">
                <a:latin typeface="Roboto"/>
                <a:cs typeface="Roboto"/>
              </a:rPr>
              <a:t>make </a:t>
            </a:r>
            <a:r>
              <a:rPr lang="en-US" sz="3600" spc="5" dirty="0">
                <a:latin typeface="Roboto"/>
                <a:cs typeface="Roboto"/>
              </a:rPr>
              <a:t>the </a:t>
            </a:r>
            <a:r>
              <a:rPr lang="en-US" sz="3600" i="1" spc="-40" dirty="0" err="1">
                <a:latin typeface="Roboto"/>
                <a:cs typeface="Roboto"/>
              </a:rPr>
              <a:t>etc</a:t>
            </a:r>
            <a:r>
              <a:rPr lang="en-US" sz="3600" i="1" spc="-40" dirty="0">
                <a:latin typeface="Roboto"/>
                <a:cs typeface="Roboto"/>
              </a:rPr>
              <a:t>/passwd </a:t>
            </a:r>
            <a:r>
              <a:rPr lang="en-US" sz="3600" spc="5" dirty="0">
                <a:latin typeface="Roboto"/>
                <a:cs typeface="Roboto"/>
              </a:rPr>
              <a:t>file </a:t>
            </a:r>
            <a:r>
              <a:rPr lang="en-US" sz="3600" spc="-5" dirty="0">
                <a:latin typeface="Roboto"/>
                <a:cs typeface="Roboto"/>
              </a:rPr>
              <a:t>(</a:t>
            </a:r>
            <a:r>
              <a:rPr lang="en-US" sz="3600" u="sng" spc="-5" dirty="0">
                <a:uFill>
                  <a:solidFill>
                    <a:srgbClr val="000000"/>
                  </a:solidFill>
                </a:uFill>
                <a:latin typeface="Roboto"/>
                <a:cs typeface="Roboto"/>
                <a:hlinkClick r:id="rId2"/>
              </a:rPr>
              <a:t>user </a:t>
            </a:r>
            <a:r>
              <a:rPr lang="en-US" sz="3600" u="sng" dirty="0">
                <a:uFill>
                  <a:solidFill>
                    <a:srgbClr val="000000"/>
                  </a:solidFill>
                </a:uFill>
                <a:latin typeface="Roboto"/>
                <a:cs typeface="Roboto"/>
                <a:hlinkClick r:id="rId2"/>
              </a:rPr>
              <a:t>list</a:t>
            </a:r>
            <a:r>
              <a:rPr lang="en-US" sz="3600" dirty="0">
                <a:latin typeface="Roboto"/>
                <a:cs typeface="Roboto"/>
              </a:rPr>
              <a:t>) </a:t>
            </a:r>
            <a:r>
              <a:rPr lang="en-US" sz="3600" spc="5" dirty="0">
                <a:latin typeface="Roboto"/>
                <a:cs typeface="Roboto"/>
              </a:rPr>
              <a:t> </a:t>
            </a:r>
            <a:r>
              <a:rPr lang="en-US" sz="3600" spc="-5" dirty="0">
                <a:latin typeface="Roboto"/>
                <a:cs typeface="Roboto"/>
              </a:rPr>
              <a:t>more readable by </a:t>
            </a:r>
            <a:r>
              <a:rPr lang="en-US" sz="3600" dirty="0">
                <a:latin typeface="Roboto"/>
                <a:cs typeface="Roboto"/>
              </a:rPr>
              <a:t>changing </a:t>
            </a:r>
            <a:r>
              <a:rPr lang="en-US" sz="3600" spc="5" dirty="0">
                <a:latin typeface="Roboto"/>
                <a:cs typeface="Roboto"/>
              </a:rPr>
              <a:t>the </a:t>
            </a:r>
            <a:r>
              <a:rPr lang="en-US" sz="3600" spc="-5" dirty="0">
                <a:latin typeface="Roboto"/>
                <a:cs typeface="Roboto"/>
              </a:rPr>
              <a:t>separator from </a:t>
            </a:r>
            <a:r>
              <a:rPr lang="en-US" sz="3600" dirty="0">
                <a:latin typeface="Roboto"/>
                <a:cs typeface="Roboto"/>
              </a:rPr>
              <a:t>a colon (</a:t>
            </a:r>
            <a:r>
              <a:rPr lang="en-US" sz="3600" b="1" dirty="0">
                <a:latin typeface="Roboto"/>
                <a:cs typeface="Roboto"/>
              </a:rPr>
              <a:t>:</a:t>
            </a:r>
            <a:r>
              <a:rPr lang="en-US" sz="3600" dirty="0">
                <a:latin typeface="Roboto"/>
                <a:cs typeface="Roboto"/>
              </a:rPr>
              <a:t>) </a:t>
            </a:r>
            <a:r>
              <a:rPr lang="en-US" sz="3600" spc="5" dirty="0">
                <a:latin typeface="Roboto"/>
                <a:cs typeface="Roboto"/>
              </a:rPr>
              <a:t> to</a:t>
            </a:r>
            <a:r>
              <a:rPr lang="en-US" sz="3600" spc="-5" dirty="0">
                <a:latin typeface="Roboto"/>
                <a:cs typeface="Roboto"/>
              </a:rPr>
              <a:t> </a:t>
            </a:r>
            <a:r>
              <a:rPr lang="en-US" sz="3600" dirty="0">
                <a:latin typeface="Roboto"/>
                <a:cs typeface="Roboto"/>
              </a:rPr>
              <a:t>a </a:t>
            </a:r>
            <a:r>
              <a:rPr lang="en-US" sz="3600" spc="-5" dirty="0">
                <a:latin typeface="Roboto"/>
                <a:cs typeface="Roboto"/>
              </a:rPr>
              <a:t>dash</a:t>
            </a:r>
            <a:r>
              <a:rPr lang="en-US" sz="3600" dirty="0">
                <a:latin typeface="Roboto"/>
                <a:cs typeface="Roboto"/>
              </a:rPr>
              <a:t> (</a:t>
            </a:r>
            <a:r>
              <a:rPr lang="en-US" sz="3600" b="1" dirty="0">
                <a:latin typeface="Roboto"/>
                <a:cs typeface="Roboto"/>
              </a:rPr>
              <a:t>/</a:t>
            </a:r>
            <a:r>
              <a:rPr lang="en-US" sz="3600" dirty="0">
                <a:latin typeface="Roboto"/>
                <a:cs typeface="Roboto"/>
              </a:rPr>
              <a:t>)</a:t>
            </a:r>
            <a:r>
              <a:rPr lang="en-US" sz="3600" spc="-5" dirty="0">
                <a:latin typeface="Roboto"/>
                <a:cs typeface="Roboto"/>
              </a:rPr>
              <a:t> </a:t>
            </a:r>
            <a:r>
              <a:rPr lang="en-US" sz="3600" dirty="0">
                <a:latin typeface="Roboto"/>
                <a:cs typeface="Roboto"/>
              </a:rPr>
              <a:t>and </a:t>
            </a:r>
            <a:r>
              <a:rPr lang="en-US" sz="3600" spc="-5" dirty="0">
                <a:latin typeface="Roboto"/>
                <a:cs typeface="Roboto"/>
              </a:rPr>
              <a:t>print </a:t>
            </a:r>
            <a:r>
              <a:rPr lang="en-US" sz="3600" dirty="0">
                <a:latin typeface="Roboto"/>
                <a:cs typeface="Roboto"/>
              </a:rPr>
              <a:t>out</a:t>
            </a:r>
            <a:r>
              <a:rPr lang="en-US" sz="3600" spc="-5" dirty="0">
                <a:latin typeface="Roboto"/>
                <a:cs typeface="Roboto"/>
              </a:rPr>
              <a:t> </a:t>
            </a:r>
            <a:r>
              <a:rPr lang="en-US" sz="3600" spc="5" dirty="0">
                <a:latin typeface="Roboto"/>
                <a:cs typeface="Roboto"/>
              </a:rPr>
              <a:t>the</a:t>
            </a:r>
            <a:r>
              <a:rPr lang="en-US" sz="3600" spc="-10" dirty="0">
                <a:latin typeface="Roboto"/>
                <a:cs typeface="Roboto"/>
              </a:rPr>
              <a:t> </a:t>
            </a:r>
            <a:r>
              <a:rPr lang="en-US" sz="3600" dirty="0">
                <a:latin typeface="Roboto"/>
                <a:cs typeface="Roboto"/>
              </a:rPr>
              <a:t>field</a:t>
            </a:r>
            <a:r>
              <a:rPr lang="en-US" sz="3600" spc="-10" dirty="0">
                <a:latin typeface="Roboto"/>
                <a:cs typeface="Roboto"/>
              </a:rPr>
              <a:t> </a:t>
            </a:r>
            <a:r>
              <a:rPr lang="en-US" sz="3600" spc="-5" dirty="0">
                <a:latin typeface="Roboto"/>
                <a:cs typeface="Roboto"/>
              </a:rPr>
              <a:t>separator</a:t>
            </a:r>
            <a:r>
              <a:rPr lang="en-US" sz="3600" dirty="0">
                <a:latin typeface="Roboto"/>
                <a:cs typeface="Roboto"/>
              </a:rPr>
              <a:t> as</a:t>
            </a:r>
            <a:r>
              <a:rPr lang="en-US" sz="3600" spc="-10" dirty="0">
                <a:latin typeface="Roboto"/>
                <a:cs typeface="Roboto"/>
              </a:rPr>
              <a:t> </a:t>
            </a:r>
            <a:r>
              <a:rPr lang="en-US" sz="3600" dirty="0">
                <a:latin typeface="Roboto"/>
                <a:cs typeface="Roboto"/>
              </a:rPr>
              <a:t>well: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dirty="0">
              <a:latin typeface="Roboto"/>
              <a:cs typeface="Roboto"/>
            </a:endParaRP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7B75E903-5981-3F58-4AE1-CCE8F2E712AE}"/>
              </a:ext>
            </a:extLst>
          </p:cNvPr>
          <p:cNvSpPr txBox="1"/>
          <p:nvPr/>
        </p:nvSpPr>
        <p:spPr>
          <a:xfrm>
            <a:off x="762000" y="5720162"/>
            <a:ext cx="11037253" cy="438582"/>
          </a:xfrm>
          <a:prstGeom prst="rect">
            <a:avLst/>
          </a:prstGeom>
          <a:solidFill>
            <a:srgbClr val="F7C9AC"/>
          </a:solidFill>
        </p:spPr>
        <p:txBody>
          <a:bodyPr vert="horz" wrap="square" lIns="0" tIns="7620" rIns="0" bIns="0" rtlCol="0">
            <a:spAutoFit/>
          </a:bodyPr>
          <a:lstStyle/>
          <a:p>
            <a:pPr marL="19050">
              <a:spcBef>
                <a:spcPts val="60"/>
              </a:spcBef>
            </a:pPr>
            <a:r>
              <a:rPr sz="2800" dirty="0">
                <a:solidFill>
                  <a:prstClr val="black"/>
                </a:solidFill>
                <a:latin typeface="Roboto"/>
                <a:cs typeface="Roboto"/>
              </a:rPr>
              <a:t>awk </a:t>
            </a:r>
            <a:r>
              <a:rPr sz="2800" spc="-65" dirty="0">
                <a:solidFill>
                  <a:prstClr val="black"/>
                </a:solidFill>
                <a:latin typeface="Roboto"/>
                <a:cs typeface="Roboto"/>
              </a:rPr>
              <a:t>-FS</a:t>
            </a:r>
            <a:r>
              <a:rPr sz="2800" spc="10" dirty="0">
                <a:solidFill>
                  <a:prstClr val="black"/>
                </a:solidFill>
                <a:latin typeface="Roboto"/>
                <a:cs typeface="Roboto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Roboto"/>
                <a:cs typeface="Roboto"/>
              </a:rPr>
              <a:t>'BEGIN{FS=":";</a:t>
            </a:r>
            <a:r>
              <a:rPr sz="2800" spc="5" dirty="0">
                <a:solidFill>
                  <a:prstClr val="black"/>
                </a:solidFill>
                <a:latin typeface="Roboto"/>
                <a:cs typeface="Roboto"/>
              </a:rPr>
              <a:t> </a:t>
            </a:r>
            <a:r>
              <a:rPr sz="2800" spc="-40" dirty="0">
                <a:solidFill>
                  <a:prstClr val="black"/>
                </a:solidFill>
                <a:latin typeface="Roboto"/>
                <a:cs typeface="Roboto"/>
              </a:rPr>
              <a:t>OFS="-"}</a:t>
            </a:r>
            <a:r>
              <a:rPr sz="2800" dirty="0">
                <a:solidFill>
                  <a:prstClr val="black"/>
                </a:solidFill>
                <a:latin typeface="Roboto"/>
                <a:cs typeface="Roboto"/>
              </a:rPr>
              <a:t> {print</a:t>
            </a:r>
            <a:r>
              <a:rPr sz="2800" spc="15" dirty="0">
                <a:solidFill>
                  <a:prstClr val="black"/>
                </a:solidFill>
                <a:latin typeface="Roboto"/>
                <a:cs typeface="Roboto"/>
              </a:rPr>
              <a:t> </a:t>
            </a:r>
            <a:r>
              <a:rPr sz="2800" spc="-25" dirty="0">
                <a:solidFill>
                  <a:prstClr val="black"/>
                </a:solidFill>
                <a:latin typeface="Roboto"/>
                <a:cs typeface="Roboto"/>
              </a:rPr>
              <a:t>$0}'</a:t>
            </a:r>
            <a:r>
              <a:rPr sz="2800" spc="10" dirty="0">
                <a:solidFill>
                  <a:prstClr val="black"/>
                </a:solidFill>
                <a:latin typeface="Roboto"/>
                <a:cs typeface="Roboto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Roboto"/>
                <a:cs typeface="Roboto"/>
              </a:rPr>
              <a:t>/etc/passwd</a:t>
            </a:r>
            <a:endParaRPr sz="2800" dirty="0">
              <a:solidFill>
                <a:prstClr val="black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0289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384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6350" indent="-229235" algn="just">
              <a:lnSpc>
                <a:spcPct val="109900"/>
              </a:lnSpc>
              <a:spcBef>
                <a:spcPts val="100"/>
              </a:spcBef>
              <a:buSzPct val="74074"/>
              <a:buFont typeface="Symbol"/>
              <a:buChar char=""/>
              <a:tabLst>
                <a:tab pos="470534" algn="l"/>
              </a:tabLst>
            </a:pPr>
            <a:r>
              <a:rPr lang="en-US" sz="3600" b="1" spc="15" dirty="0">
                <a:latin typeface="Roboto"/>
                <a:cs typeface="Roboto"/>
              </a:rPr>
              <a:t>FS</a:t>
            </a:r>
            <a:r>
              <a:rPr lang="en-US" sz="3600" spc="15" dirty="0">
                <a:latin typeface="Roboto"/>
                <a:cs typeface="Roboto"/>
              </a:rPr>
              <a:t>. </a:t>
            </a:r>
            <a:r>
              <a:rPr lang="en-US" sz="3600" spc="-5" dirty="0">
                <a:latin typeface="Roboto"/>
                <a:cs typeface="Roboto"/>
              </a:rPr>
              <a:t>Contains </a:t>
            </a:r>
            <a:r>
              <a:rPr lang="en-US" sz="3600" spc="5" dirty="0">
                <a:latin typeface="Roboto"/>
                <a:cs typeface="Roboto"/>
              </a:rPr>
              <a:t>the </a:t>
            </a:r>
            <a:r>
              <a:rPr lang="en-US" sz="3600" dirty="0">
                <a:latin typeface="Roboto"/>
                <a:cs typeface="Roboto"/>
              </a:rPr>
              <a:t>character </a:t>
            </a:r>
            <a:r>
              <a:rPr lang="en-US" sz="3600" spc="-5" dirty="0">
                <a:latin typeface="Roboto"/>
                <a:cs typeface="Roboto"/>
              </a:rPr>
              <a:t>used </a:t>
            </a:r>
            <a:r>
              <a:rPr lang="en-US" sz="3600" spc="5" dirty="0">
                <a:latin typeface="Roboto"/>
                <a:cs typeface="Roboto"/>
              </a:rPr>
              <a:t>to </a:t>
            </a:r>
            <a:r>
              <a:rPr lang="en-US" sz="3600" spc="-5" dirty="0">
                <a:latin typeface="Roboto"/>
                <a:cs typeface="Roboto"/>
              </a:rPr>
              <a:t>divide </a:t>
            </a:r>
            <a:r>
              <a:rPr lang="en-US" sz="3600" dirty="0">
                <a:latin typeface="Roboto"/>
                <a:cs typeface="Roboto"/>
              </a:rPr>
              <a:t>fields </a:t>
            </a:r>
            <a:r>
              <a:rPr lang="en-US" sz="3600" spc="-5" dirty="0">
                <a:latin typeface="Roboto"/>
                <a:cs typeface="Roboto"/>
              </a:rPr>
              <a:t>on </a:t>
            </a:r>
            <a:r>
              <a:rPr lang="en-US" sz="3600" dirty="0">
                <a:latin typeface="Roboto"/>
                <a:cs typeface="Roboto"/>
              </a:rPr>
              <a:t> </a:t>
            </a:r>
            <a:r>
              <a:rPr lang="en-US" sz="3600" spc="5" dirty="0">
                <a:latin typeface="Roboto"/>
                <a:cs typeface="Roboto"/>
              </a:rPr>
              <a:t>the </a:t>
            </a:r>
            <a:r>
              <a:rPr lang="en-US" sz="3600" dirty="0">
                <a:latin typeface="Roboto"/>
                <a:cs typeface="Roboto"/>
              </a:rPr>
              <a:t>input line. </a:t>
            </a:r>
            <a:r>
              <a:rPr lang="en-US" sz="3600" spc="-5" dirty="0">
                <a:latin typeface="Roboto"/>
                <a:cs typeface="Roboto"/>
              </a:rPr>
              <a:t>The </a:t>
            </a:r>
            <a:r>
              <a:rPr lang="en-US" sz="3600" dirty="0">
                <a:latin typeface="Roboto"/>
                <a:cs typeface="Roboto"/>
              </a:rPr>
              <a:t>default </a:t>
            </a:r>
            <a:r>
              <a:rPr lang="en-US" sz="3600" spc="-5" dirty="0">
                <a:latin typeface="Roboto"/>
                <a:cs typeface="Roboto"/>
              </a:rPr>
              <a:t>separator is </a:t>
            </a:r>
            <a:r>
              <a:rPr lang="en-US" sz="3600" dirty="0">
                <a:latin typeface="Roboto"/>
                <a:cs typeface="Roboto"/>
              </a:rPr>
              <a:t>space, </a:t>
            </a:r>
            <a:r>
              <a:rPr lang="en-US" sz="3600" spc="-5" dirty="0">
                <a:latin typeface="Roboto"/>
                <a:cs typeface="Roboto"/>
              </a:rPr>
              <a:t>but </a:t>
            </a:r>
            <a:r>
              <a:rPr lang="en-US" sz="3600" dirty="0">
                <a:latin typeface="Roboto"/>
                <a:cs typeface="Roboto"/>
              </a:rPr>
              <a:t> you</a:t>
            </a:r>
            <a:r>
              <a:rPr lang="en-US" sz="3600" spc="5" dirty="0">
                <a:latin typeface="Roboto"/>
                <a:cs typeface="Roboto"/>
              </a:rPr>
              <a:t> </a:t>
            </a:r>
            <a:r>
              <a:rPr lang="en-US" sz="3600" dirty="0">
                <a:latin typeface="Roboto"/>
                <a:cs typeface="Roboto"/>
              </a:rPr>
              <a:t>can</a:t>
            </a:r>
            <a:r>
              <a:rPr lang="en-US" sz="3600" spc="5" dirty="0">
                <a:latin typeface="Roboto"/>
                <a:cs typeface="Roboto"/>
              </a:rPr>
              <a:t> </a:t>
            </a:r>
            <a:r>
              <a:rPr lang="en-US" sz="3600" spc="-5" dirty="0">
                <a:latin typeface="Roboto"/>
                <a:cs typeface="Roboto"/>
              </a:rPr>
              <a:t>use </a:t>
            </a:r>
            <a:r>
              <a:rPr lang="en-US" sz="3600" b="1" spc="25" dirty="0">
                <a:latin typeface="Roboto"/>
                <a:cs typeface="Roboto"/>
              </a:rPr>
              <a:t>FS </a:t>
            </a:r>
            <a:r>
              <a:rPr lang="en-US" sz="3600" dirty="0">
                <a:latin typeface="Roboto"/>
                <a:cs typeface="Roboto"/>
              </a:rPr>
              <a:t>to</a:t>
            </a:r>
            <a:r>
              <a:rPr lang="en-US" sz="3600" spc="5" dirty="0">
                <a:latin typeface="Roboto"/>
                <a:cs typeface="Roboto"/>
              </a:rPr>
              <a:t> </a:t>
            </a:r>
            <a:r>
              <a:rPr lang="en-US" sz="3600" spc="-5" dirty="0">
                <a:latin typeface="Roboto"/>
                <a:cs typeface="Roboto"/>
              </a:rPr>
              <a:t>reassign</a:t>
            </a:r>
            <a:r>
              <a:rPr lang="en-US" sz="3600" dirty="0">
                <a:latin typeface="Roboto"/>
                <a:cs typeface="Roboto"/>
              </a:rPr>
              <a:t> </a:t>
            </a:r>
            <a:r>
              <a:rPr lang="en-US" sz="3600" spc="5" dirty="0">
                <a:latin typeface="Roboto"/>
                <a:cs typeface="Roboto"/>
              </a:rPr>
              <a:t>the</a:t>
            </a:r>
            <a:r>
              <a:rPr lang="en-US" sz="3600" spc="350" dirty="0">
                <a:latin typeface="Roboto"/>
                <a:cs typeface="Roboto"/>
              </a:rPr>
              <a:t> </a:t>
            </a:r>
            <a:r>
              <a:rPr lang="en-US" sz="3600" spc="-5" dirty="0">
                <a:latin typeface="Roboto"/>
                <a:cs typeface="Roboto"/>
              </a:rPr>
              <a:t>separator</a:t>
            </a:r>
            <a:r>
              <a:rPr lang="en-US" sz="3600" dirty="0">
                <a:latin typeface="Roboto"/>
                <a:cs typeface="Roboto"/>
              </a:rPr>
              <a:t> </a:t>
            </a:r>
            <a:r>
              <a:rPr lang="en-US" sz="3600" spc="5" dirty="0">
                <a:latin typeface="Roboto"/>
                <a:cs typeface="Roboto"/>
              </a:rPr>
              <a:t>to </a:t>
            </a:r>
            <a:r>
              <a:rPr lang="en-US" sz="3600" spc="10" dirty="0">
                <a:latin typeface="Roboto"/>
                <a:cs typeface="Roboto"/>
              </a:rPr>
              <a:t> </a:t>
            </a:r>
            <a:r>
              <a:rPr lang="en-US" sz="3600" spc="-5" dirty="0">
                <a:latin typeface="Roboto"/>
                <a:cs typeface="Roboto"/>
              </a:rPr>
              <a:t>another</a:t>
            </a:r>
            <a:r>
              <a:rPr lang="en-US" sz="3600" spc="-10" dirty="0">
                <a:latin typeface="Roboto"/>
                <a:cs typeface="Roboto"/>
              </a:rPr>
              <a:t> </a:t>
            </a:r>
            <a:r>
              <a:rPr lang="en-US" sz="3600" dirty="0">
                <a:latin typeface="Roboto"/>
                <a:cs typeface="Roboto"/>
              </a:rPr>
              <a:t>character (typically </a:t>
            </a:r>
            <a:r>
              <a:rPr lang="en-US" sz="3600" spc="-5" dirty="0">
                <a:latin typeface="Roboto"/>
                <a:cs typeface="Roboto"/>
              </a:rPr>
              <a:t>in </a:t>
            </a:r>
            <a:r>
              <a:rPr lang="en-US" sz="3600" b="1" dirty="0">
                <a:latin typeface="Roboto"/>
                <a:cs typeface="Roboto"/>
              </a:rPr>
              <a:t>BEGIN</a:t>
            </a:r>
            <a:r>
              <a:rPr lang="en-US" sz="3600" dirty="0">
                <a:latin typeface="Roboto"/>
                <a:cs typeface="Roboto"/>
              </a:rPr>
              <a:t>).</a:t>
            </a:r>
          </a:p>
          <a:p>
            <a:pPr marL="12700" marR="5080" algn="just">
              <a:lnSpc>
                <a:spcPct val="109900"/>
              </a:lnSpc>
              <a:spcBef>
                <a:spcPts val="600"/>
              </a:spcBef>
            </a:pPr>
            <a:r>
              <a:rPr lang="en-US" sz="3600" spc="10" dirty="0">
                <a:latin typeface="Roboto"/>
                <a:cs typeface="Roboto"/>
              </a:rPr>
              <a:t>\</a:t>
            </a:r>
            <a:endParaRPr lang="en-US" sz="36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dirty="0">
              <a:latin typeface="Roboto"/>
              <a:cs typeface="Roboto"/>
            </a:endParaRPr>
          </a:p>
        </p:txBody>
      </p:sp>
      <p:pic>
        <p:nvPicPr>
          <p:cNvPr id="2" name="object 5">
            <a:extLst>
              <a:ext uri="{FF2B5EF4-FFF2-40B4-BE49-F238E27FC236}">
                <a16:creationId xmlns:a16="http://schemas.microsoft.com/office/drawing/2014/main" id="{D4EE2609-8AAD-87AE-6012-C7A08DDB9F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11157426" cy="384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0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3436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5080" indent="-229235" algn="just">
              <a:lnSpc>
                <a:spcPct val="109900"/>
              </a:lnSpc>
              <a:spcBef>
                <a:spcPts val="100"/>
              </a:spcBef>
              <a:buSzPct val="74074"/>
              <a:buFont typeface="Symbol"/>
              <a:buChar char=""/>
              <a:tabLst>
                <a:tab pos="470534" algn="l"/>
              </a:tabLst>
            </a:pPr>
            <a:r>
              <a:rPr lang="en-US" sz="4000" b="1" spc="15" dirty="0">
                <a:latin typeface="Roboto"/>
                <a:cs typeface="Roboto"/>
              </a:rPr>
              <a:t>RS</a:t>
            </a:r>
            <a:r>
              <a:rPr lang="en-US" sz="4000" spc="15" dirty="0">
                <a:latin typeface="Roboto"/>
                <a:cs typeface="Roboto"/>
              </a:rPr>
              <a:t>. </a:t>
            </a:r>
            <a:r>
              <a:rPr lang="en-US" sz="4000" dirty="0">
                <a:latin typeface="Roboto"/>
                <a:cs typeface="Roboto"/>
              </a:rPr>
              <a:t>Stores </a:t>
            </a:r>
            <a:r>
              <a:rPr lang="en-US" sz="4000" spc="5" dirty="0">
                <a:latin typeface="Roboto"/>
                <a:cs typeface="Roboto"/>
              </a:rPr>
              <a:t>the </a:t>
            </a:r>
            <a:r>
              <a:rPr lang="en-US" sz="4000" dirty="0">
                <a:latin typeface="Roboto"/>
                <a:cs typeface="Roboto"/>
              </a:rPr>
              <a:t>current </a:t>
            </a:r>
            <a:r>
              <a:rPr lang="en-US" sz="4000" spc="-5" dirty="0">
                <a:latin typeface="Roboto"/>
                <a:cs typeface="Roboto"/>
              </a:rPr>
              <a:t>record separator </a:t>
            </a:r>
            <a:r>
              <a:rPr lang="en-US" sz="4000" dirty="0">
                <a:latin typeface="Roboto"/>
                <a:cs typeface="Roboto"/>
              </a:rPr>
              <a:t>character. 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The</a:t>
            </a:r>
            <a:r>
              <a:rPr lang="en-US" sz="4000" dirty="0">
                <a:latin typeface="Roboto"/>
                <a:cs typeface="Roboto"/>
              </a:rPr>
              <a:t> default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input</a:t>
            </a:r>
            <a:r>
              <a:rPr lang="en-US" sz="4000" dirty="0">
                <a:latin typeface="Roboto"/>
                <a:cs typeface="Roboto"/>
              </a:rPr>
              <a:t> line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is</a:t>
            </a:r>
            <a:r>
              <a:rPr lang="en-US" sz="4000" spc="5" dirty="0">
                <a:latin typeface="Roboto"/>
                <a:cs typeface="Roboto"/>
              </a:rPr>
              <a:t> the</a:t>
            </a:r>
            <a:r>
              <a:rPr lang="en-US" sz="4000" spc="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input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record,</a:t>
            </a:r>
            <a:r>
              <a:rPr lang="en-US" sz="4000" dirty="0">
                <a:latin typeface="Roboto"/>
                <a:cs typeface="Roboto"/>
              </a:rPr>
              <a:t> which </a:t>
            </a:r>
            <a:r>
              <a:rPr lang="en-US" sz="4000" spc="-32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makes </a:t>
            </a:r>
            <a:r>
              <a:rPr lang="en-US" sz="4000" dirty="0">
                <a:latin typeface="Roboto"/>
                <a:cs typeface="Roboto"/>
              </a:rPr>
              <a:t>a </a:t>
            </a:r>
            <a:r>
              <a:rPr lang="en-US" sz="4000" spc="-5" dirty="0">
                <a:latin typeface="Roboto"/>
                <a:cs typeface="Roboto"/>
              </a:rPr>
              <a:t>newline </a:t>
            </a:r>
            <a:r>
              <a:rPr lang="en-US" sz="4000" spc="5" dirty="0">
                <a:latin typeface="Roboto"/>
                <a:cs typeface="Roboto"/>
              </a:rPr>
              <a:t>the </a:t>
            </a:r>
            <a:r>
              <a:rPr lang="en-US" sz="4000" dirty="0">
                <a:latin typeface="Roboto"/>
                <a:cs typeface="Roboto"/>
              </a:rPr>
              <a:t>default </a:t>
            </a:r>
            <a:r>
              <a:rPr lang="en-US" sz="4000" spc="-5" dirty="0">
                <a:latin typeface="Roboto"/>
                <a:cs typeface="Roboto"/>
              </a:rPr>
              <a:t>record </a:t>
            </a:r>
            <a:r>
              <a:rPr lang="en-US" sz="4000" dirty="0">
                <a:latin typeface="Roboto"/>
                <a:cs typeface="Roboto"/>
              </a:rPr>
              <a:t>separator. </a:t>
            </a:r>
            <a:r>
              <a:rPr lang="en-US" sz="4000" spc="-5" dirty="0">
                <a:latin typeface="Roboto"/>
                <a:cs typeface="Roboto"/>
              </a:rPr>
              <a:t>The </a:t>
            </a:r>
            <a:r>
              <a:rPr lang="en-US" sz="4000" dirty="0">
                <a:latin typeface="Roboto"/>
                <a:cs typeface="Roboto"/>
              </a:rPr>
              <a:t> command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is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useful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spc="10" dirty="0">
                <a:latin typeface="Roboto"/>
                <a:cs typeface="Roboto"/>
              </a:rPr>
              <a:t>if</a:t>
            </a:r>
            <a:r>
              <a:rPr lang="en-US" sz="4000" spc="15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input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is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a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spc="-35" dirty="0">
                <a:latin typeface="Roboto"/>
                <a:cs typeface="Roboto"/>
              </a:rPr>
              <a:t>comma- </a:t>
            </a:r>
            <a:r>
              <a:rPr lang="en-US" sz="4000" spc="-3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separated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file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(CSV).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189882BE-CA0A-A485-AC5B-D8DF381111A1}"/>
              </a:ext>
            </a:extLst>
          </p:cNvPr>
          <p:cNvSpPr txBox="1"/>
          <p:nvPr/>
        </p:nvSpPr>
        <p:spPr>
          <a:xfrm>
            <a:off x="1143000" y="4173429"/>
            <a:ext cx="10610850" cy="881652"/>
          </a:xfrm>
          <a:prstGeom prst="rect">
            <a:avLst/>
          </a:prstGeom>
          <a:solidFill>
            <a:srgbClr val="F7C9AC"/>
          </a:solidFill>
        </p:spPr>
        <p:txBody>
          <a:bodyPr vert="horz" wrap="square" lIns="0" tIns="69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55"/>
              </a:spcBef>
            </a:pPr>
            <a:r>
              <a:rPr sz="2800" dirty="0">
                <a:latin typeface="Roboto"/>
                <a:cs typeface="Roboto"/>
              </a:rPr>
              <a:t>awk</a:t>
            </a:r>
            <a:r>
              <a:rPr sz="2800" spc="-5" dirty="0">
                <a:latin typeface="Roboto"/>
                <a:cs typeface="Roboto"/>
              </a:rPr>
              <a:t> 'BEGIN</a:t>
            </a:r>
            <a:r>
              <a:rPr sz="2800" spc="-10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{FS="-";</a:t>
            </a:r>
            <a:r>
              <a:rPr sz="2800" spc="-15" dirty="0">
                <a:latin typeface="Roboto"/>
                <a:cs typeface="Roboto"/>
              </a:rPr>
              <a:t> </a:t>
            </a:r>
            <a:r>
              <a:rPr sz="2800" spc="-5" dirty="0">
                <a:latin typeface="Roboto"/>
                <a:cs typeface="Roboto"/>
              </a:rPr>
              <a:t>RS=",";</a:t>
            </a:r>
            <a:r>
              <a:rPr sz="2800" spc="-10" dirty="0">
                <a:latin typeface="Roboto"/>
                <a:cs typeface="Roboto"/>
              </a:rPr>
              <a:t> </a:t>
            </a:r>
            <a:r>
              <a:rPr sz="2800" dirty="0">
                <a:latin typeface="Roboto"/>
                <a:cs typeface="Roboto"/>
              </a:rPr>
              <a:t>OFS=" owes</a:t>
            </a:r>
            <a:r>
              <a:rPr sz="2800" spc="-10" dirty="0">
                <a:latin typeface="Roboto"/>
                <a:cs typeface="Roboto"/>
              </a:rPr>
              <a:t> </a:t>
            </a:r>
            <a:r>
              <a:rPr sz="2800" spc="10" dirty="0">
                <a:latin typeface="Roboto"/>
                <a:cs typeface="Roboto"/>
              </a:rPr>
              <a:t>Rs.</a:t>
            </a:r>
            <a:r>
              <a:rPr sz="2800" spc="-5" dirty="0">
                <a:latin typeface="Roboto"/>
                <a:cs typeface="Roboto"/>
              </a:rPr>
              <a:t> </a:t>
            </a:r>
            <a:r>
              <a:rPr sz="2800" spc="-25" dirty="0">
                <a:latin typeface="Roboto"/>
                <a:cs typeface="Roboto"/>
              </a:rPr>
              <a:t>"}</a:t>
            </a:r>
            <a:r>
              <a:rPr sz="2800" spc="-5" dirty="0">
                <a:latin typeface="Roboto"/>
                <a:cs typeface="Roboto"/>
              </a:rPr>
              <a:t> </a:t>
            </a:r>
            <a:r>
              <a:rPr sz="2800" dirty="0">
                <a:latin typeface="Roboto"/>
                <a:cs typeface="Roboto"/>
              </a:rPr>
              <a:t>{print </a:t>
            </a:r>
            <a:r>
              <a:rPr sz="2800" spc="-15" dirty="0">
                <a:latin typeface="Roboto"/>
                <a:cs typeface="Roboto"/>
              </a:rPr>
              <a:t>$1,$2}'</a:t>
            </a:r>
            <a:endParaRPr sz="2800" dirty="0">
              <a:latin typeface="Roboto"/>
              <a:cs typeface="Roboto"/>
            </a:endParaRPr>
          </a:p>
          <a:p>
            <a:pPr marL="19050">
              <a:lnSpc>
                <a:spcPct val="100000"/>
              </a:lnSpc>
              <a:spcBef>
                <a:spcPts val="140"/>
              </a:spcBef>
            </a:pPr>
            <a:r>
              <a:rPr sz="2800" spc="-5" dirty="0">
                <a:latin typeface="Roboto"/>
                <a:cs typeface="Roboto"/>
              </a:rPr>
              <a:t>debtors.txt</a:t>
            </a:r>
            <a:endParaRPr sz="28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0313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3436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5080" indent="-229235" algn="just">
              <a:lnSpc>
                <a:spcPct val="109900"/>
              </a:lnSpc>
              <a:spcBef>
                <a:spcPts val="100"/>
              </a:spcBef>
              <a:buSzPct val="74074"/>
              <a:buFont typeface="Symbol"/>
              <a:buChar char=""/>
              <a:tabLst>
                <a:tab pos="470534" algn="l"/>
              </a:tabLst>
            </a:pPr>
            <a:r>
              <a:rPr lang="en-US" sz="4000" b="1" spc="15" dirty="0">
                <a:latin typeface="Roboto"/>
                <a:cs typeface="Roboto"/>
              </a:rPr>
              <a:t>RS</a:t>
            </a:r>
            <a:r>
              <a:rPr lang="en-US" sz="4000" spc="15" dirty="0">
                <a:latin typeface="Roboto"/>
                <a:cs typeface="Roboto"/>
              </a:rPr>
              <a:t>. </a:t>
            </a:r>
            <a:r>
              <a:rPr lang="en-US" sz="4000" dirty="0">
                <a:latin typeface="Roboto"/>
                <a:cs typeface="Roboto"/>
              </a:rPr>
              <a:t>Stores </a:t>
            </a:r>
            <a:r>
              <a:rPr lang="en-US" sz="4000" spc="5" dirty="0">
                <a:latin typeface="Roboto"/>
                <a:cs typeface="Roboto"/>
              </a:rPr>
              <a:t>the </a:t>
            </a:r>
            <a:r>
              <a:rPr lang="en-US" sz="4000" dirty="0">
                <a:latin typeface="Roboto"/>
                <a:cs typeface="Roboto"/>
              </a:rPr>
              <a:t>current </a:t>
            </a:r>
            <a:r>
              <a:rPr lang="en-US" sz="4000" spc="-5" dirty="0">
                <a:latin typeface="Roboto"/>
                <a:cs typeface="Roboto"/>
              </a:rPr>
              <a:t>record separator </a:t>
            </a:r>
            <a:r>
              <a:rPr lang="en-US" sz="4000" dirty="0">
                <a:latin typeface="Roboto"/>
                <a:cs typeface="Roboto"/>
              </a:rPr>
              <a:t>character. 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The</a:t>
            </a:r>
            <a:r>
              <a:rPr lang="en-US" sz="4000" dirty="0">
                <a:latin typeface="Roboto"/>
                <a:cs typeface="Roboto"/>
              </a:rPr>
              <a:t> default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input</a:t>
            </a:r>
            <a:r>
              <a:rPr lang="en-US" sz="4000" dirty="0">
                <a:latin typeface="Roboto"/>
                <a:cs typeface="Roboto"/>
              </a:rPr>
              <a:t> line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is</a:t>
            </a:r>
            <a:r>
              <a:rPr lang="en-US" sz="4000" spc="5" dirty="0">
                <a:latin typeface="Roboto"/>
                <a:cs typeface="Roboto"/>
              </a:rPr>
              <a:t> the</a:t>
            </a:r>
            <a:r>
              <a:rPr lang="en-US" sz="4000" spc="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input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record,</a:t>
            </a:r>
            <a:r>
              <a:rPr lang="en-US" sz="4000" dirty="0">
                <a:latin typeface="Roboto"/>
                <a:cs typeface="Roboto"/>
              </a:rPr>
              <a:t> which </a:t>
            </a:r>
            <a:r>
              <a:rPr lang="en-US" sz="4000" spc="-325" dirty="0">
                <a:latin typeface="Roboto"/>
                <a:cs typeface="Roboto"/>
              </a:rPr>
              <a:t> </a:t>
            </a:r>
            <a:r>
              <a:rPr lang="en-US" sz="4000" spc="-5" dirty="0">
                <a:latin typeface="Roboto"/>
                <a:cs typeface="Roboto"/>
              </a:rPr>
              <a:t>makes </a:t>
            </a:r>
            <a:r>
              <a:rPr lang="en-US" sz="4000" dirty="0">
                <a:latin typeface="Roboto"/>
                <a:cs typeface="Roboto"/>
              </a:rPr>
              <a:t>a </a:t>
            </a:r>
            <a:r>
              <a:rPr lang="en-US" sz="4000" spc="-5" dirty="0">
                <a:latin typeface="Roboto"/>
                <a:cs typeface="Roboto"/>
              </a:rPr>
              <a:t>newline </a:t>
            </a:r>
            <a:r>
              <a:rPr lang="en-US" sz="4000" spc="5" dirty="0">
                <a:latin typeface="Roboto"/>
                <a:cs typeface="Roboto"/>
              </a:rPr>
              <a:t>the </a:t>
            </a:r>
            <a:r>
              <a:rPr lang="en-US" sz="4000" dirty="0">
                <a:latin typeface="Roboto"/>
                <a:cs typeface="Roboto"/>
              </a:rPr>
              <a:t>default </a:t>
            </a:r>
            <a:r>
              <a:rPr lang="en-US" sz="4000" spc="-5" dirty="0">
                <a:latin typeface="Roboto"/>
                <a:cs typeface="Roboto"/>
              </a:rPr>
              <a:t>record </a:t>
            </a:r>
            <a:r>
              <a:rPr lang="en-US" sz="4000" dirty="0">
                <a:latin typeface="Roboto"/>
                <a:cs typeface="Roboto"/>
              </a:rPr>
              <a:t>separator. </a:t>
            </a:r>
            <a:r>
              <a:rPr lang="en-US" sz="4000" spc="-5" dirty="0">
                <a:latin typeface="Roboto"/>
                <a:cs typeface="Roboto"/>
              </a:rPr>
              <a:t>The </a:t>
            </a:r>
            <a:r>
              <a:rPr lang="en-US" sz="4000" dirty="0">
                <a:latin typeface="Roboto"/>
                <a:cs typeface="Roboto"/>
              </a:rPr>
              <a:t> command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is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useful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spc="10" dirty="0">
                <a:latin typeface="Roboto"/>
                <a:cs typeface="Roboto"/>
              </a:rPr>
              <a:t>if</a:t>
            </a:r>
            <a:r>
              <a:rPr lang="en-US" sz="4000" spc="15" dirty="0">
                <a:latin typeface="Roboto"/>
                <a:cs typeface="Roboto"/>
              </a:rPr>
              <a:t> </a:t>
            </a:r>
            <a:r>
              <a:rPr lang="en-US" sz="4000" spc="5" dirty="0">
                <a:latin typeface="Roboto"/>
                <a:cs typeface="Roboto"/>
              </a:rPr>
              <a:t>the</a:t>
            </a:r>
            <a:r>
              <a:rPr lang="en-US" sz="4000" spc="1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input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is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a</a:t>
            </a:r>
            <a:r>
              <a:rPr lang="en-US" sz="4000" spc="5" dirty="0">
                <a:latin typeface="Roboto"/>
                <a:cs typeface="Roboto"/>
              </a:rPr>
              <a:t> </a:t>
            </a:r>
            <a:r>
              <a:rPr lang="en-US" sz="4000" spc="-35" dirty="0">
                <a:latin typeface="Roboto"/>
                <a:cs typeface="Roboto"/>
              </a:rPr>
              <a:t>comma- </a:t>
            </a:r>
            <a:r>
              <a:rPr lang="en-US" sz="4000" spc="-30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separated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file</a:t>
            </a:r>
            <a:r>
              <a:rPr lang="en-US" sz="4000" spc="-5" dirty="0">
                <a:latin typeface="Roboto"/>
                <a:cs typeface="Roboto"/>
              </a:rPr>
              <a:t> </a:t>
            </a:r>
            <a:r>
              <a:rPr lang="en-US" sz="4000" dirty="0">
                <a:latin typeface="Roboto"/>
                <a:cs typeface="Roboto"/>
              </a:rPr>
              <a:t>(CSV).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189882BE-CA0A-A485-AC5B-D8DF381111A1}"/>
              </a:ext>
            </a:extLst>
          </p:cNvPr>
          <p:cNvSpPr txBox="1"/>
          <p:nvPr/>
        </p:nvSpPr>
        <p:spPr>
          <a:xfrm>
            <a:off x="1143000" y="4173429"/>
            <a:ext cx="10610850" cy="881652"/>
          </a:xfrm>
          <a:prstGeom prst="rect">
            <a:avLst/>
          </a:prstGeom>
          <a:solidFill>
            <a:srgbClr val="F7C9AC"/>
          </a:solidFill>
        </p:spPr>
        <p:txBody>
          <a:bodyPr vert="horz" wrap="square" lIns="0" tIns="69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55"/>
              </a:spcBef>
            </a:pPr>
            <a:r>
              <a:rPr sz="2800" dirty="0">
                <a:latin typeface="Roboto"/>
                <a:cs typeface="Roboto"/>
              </a:rPr>
              <a:t>awk</a:t>
            </a:r>
            <a:r>
              <a:rPr sz="2800" spc="-5" dirty="0">
                <a:latin typeface="Roboto"/>
                <a:cs typeface="Roboto"/>
              </a:rPr>
              <a:t> 'BEGIN</a:t>
            </a:r>
            <a:r>
              <a:rPr sz="2800" spc="-10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{FS="-";</a:t>
            </a:r>
            <a:r>
              <a:rPr sz="2800" spc="-15" dirty="0">
                <a:latin typeface="Roboto"/>
                <a:cs typeface="Roboto"/>
              </a:rPr>
              <a:t> </a:t>
            </a:r>
            <a:r>
              <a:rPr sz="2800" spc="-5" dirty="0">
                <a:latin typeface="Roboto"/>
                <a:cs typeface="Roboto"/>
              </a:rPr>
              <a:t>RS=",";</a:t>
            </a:r>
            <a:r>
              <a:rPr sz="2800" spc="-10" dirty="0">
                <a:latin typeface="Roboto"/>
                <a:cs typeface="Roboto"/>
              </a:rPr>
              <a:t> </a:t>
            </a:r>
            <a:r>
              <a:rPr sz="2800" dirty="0">
                <a:latin typeface="Roboto"/>
                <a:cs typeface="Roboto"/>
              </a:rPr>
              <a:t>OFS=" owes</a:t>
            </a:r>
            <a:r>
              <a:rPr sz="2800" spc="-10" dirty="0">
                <a:latin typeface="Roboto"/>
                <a:cs typeface="Roboto"/>
              </a:rPr>
              <a:t> </a:t>
            </a:r>
            <a:r>
              <a:rPr sz="2800" spc="10" dirty="0">
                <a:latin typeface="Roboto"/>
                <a:cs typeface="Roboto"/>
              </a:rPr>
              <a:t>Rs.</a:t>
            </a:r>
            <a:r>
              <a:rPr sz="2800" spc="-5" dirty="0">
                <a:latin typeface="Roboto"/>
                <a:cs typeface="Roboto"/>
              </a:rPr>
              <a:t> </a:t>
            </a:r>
            <a:r>
              <a:rPr sz="2800" spc="-25" dirty="0">
                <a:latin typeface="Roboto"/>
                <a:cs typeface="Roboto"/>
              </a:rPr>
              <a:t>"}</a:t>
            </a:r>
            <a:r>
              <a:rPr sz="2800" spc="-5" dirty="0">
                <a:latin typeface="Roboto"/>
                <a:cs typeface="Roboto"/>
              </a:rPr>
              <a:t> </a:t>
            </a:r>
            <a:r>
              <a:rPr sz="2800" dirty="0">
                <a:latin typeface="Roboto"/>
                <a:cs typeface="Roboto"/>
              </a:rPr>
              <a:t>{print </a:t>
            </a:r>
            <a:r>
              <a:rPr sz="2800" spc="-15" dirty="0">
                <a:latin typeface="Roboto"/>
                <a:cs typeface="Roboto"/>
              </a:rPr>
              <a:t>$1,$2}'</a:t>
            </a:r>
            <a:endParaRPr sz="2800" dirty="0">
              <a:latin typeface="Roboto"/>
              <a:cs typeface="Roboto"/>
            </a:endParaRPr>
          </a:p>
          <a:p>
            <a:pPr marL="19050">
              <a:lnSpc>
                <a:spcPct val="100000"/>
              </a:lnSpc>
              <a:spcBef>
                <a:spcPts val="140"/>
              </a:spcBef>
            </a:pPr>
            <a:r>
              <a:rPr sz="2800" spc="-5" dirty="0">
                <a:latin typeface="Roboto"/>
                <a:cs typeface="Roboto"/>
              </a:rPr>
              <a:t>debtors.txt</a:t>
            </a:r>
            <a:endParaRPr sz="2800" dirty="0">
              <a:latin typeface="Roboto"/>
              <a:cs typeface="Roboto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ABFAD998-EB1B-9376-6313-7FC46604E9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851" y="687224"/>
            <a:ext cx="10610849" cy="53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0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82F64C-546B-F630-65D4-123699A49281}"/>
              </a:ext>
            </a:extLst>
          </p:cNvPr>
          <p:cNvSpPr txBox="1"/>
          <p:nvPr/>
        </p:nvSpPr>
        <p:spPr>
          <a:xfrm>
            <a:off x="577373" y="687224"/>
            <a:ext cx="11037253" cy="5468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5080" indent="-229235" algn="just">
              <a:lnSpc>
                <a:spcPct val="109900"/>
              </a:lnSpc>
              <a:spcBef>
                <a:spcPts val="100"/>
              </a:spcBef>
              <a:buSzPct val="74074"/>
              <a:buFont typeface="Symbol"/>
              <a:buChar char=""/>
              <a:tabLst>
                <a:tab pos="470534" algn="l"/>
              </a:tabLst>
            </a:pPr>
            <a:r>
              <a:rPr lang="en-US" sz="4000" b="1" spc="15" dirty="0">
                <a:latin typeface="Roboto"/>
                <a:cs typeface="Roboto"/>
              </a:rPr>
              <a:t>grep &amp; grep</a:t>
            </a:r>
            <a:r>
              <a:rPr lang="en-US" sz="4000" spc="15" dirty="0">
                <a:latin typeface="Roboto"/>
                <a:cs typeface="Roboto"/>
              </a:rPr>
              <a:t>. </a:t>
            </a:r>
            <a:r>
              <a:rPr lang="en-US" sz="4000" dirty="0">
                <a:latin typeface="Roboto"/>
                <a:cs typeface="Roboto"/>
              </a:rPr>
              <a:t>The primary distinction between grep and </a:t>
            </a:r>
            <a:r>
              <a:rPr lang="en-US" sz="4000" dirty="0" err="1">
                <a:latin typeface="Roboto"/>
                <a:cs typeface="Roboto"/>
              </a:rPr>
              <a:t>egrep</a:t>
            </a:r>
            <a:r>
              <a:rPr lang="en-US" sz="4000" dirty="0">
                <a:latin typeface="Roboto"/>
                <a:cs typeface="Roboto"/>
              </a:rPr>
              <a:t> is that  grep is a command that searches for content based on a  provided regular expression and displays the matching  lines, whereas </a:t>
            </a:r>
            <a:r>
              <a:rPr lang="en-US" sz="4000" dirty="0" err="1">
                <a:latin typeface="Roboto"/>
                <a:cs typeface="Roboto"/>
              </a:rPr>
              <a:t>egrep</a:t>
            </a:r>
            <a:r>
              <a:rPr lang="en-US" sz="4000" dirty="0">
                <a:latin typeface="Roboto"/>
                <a:cs typeface="Roboto"/>
              </a:rPr>
              <a:t> is a variation of grep that searches  for content by using extended regular expressions to  display the machining lines. </a:t>
            </a:r>
          </a:p>
        </p:txBody>
      </p:sp>
    </p:spTree>
    <p:extLst>
      <p:ext uri="{BB962C8B-B14F-4D97-AF65-F5344CB8AC3E}">
        <p14:creationId xmlns:p14="http://schemas.microsoft.com/office/powerpoint/2010/main" val="338910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931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Roboto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                - by Harshil Bansal</dc:title>
  <dc:creator>Harshil Bansal</dc:creator>
  <cp:lastModifiedBy>aditi gedam</cp:lastModifiedBy>
  <cp:revision>8</cp:revision>
  <dcterms:created xsi:type="dcterms:W3CDTF">2023-02-08T12:35:22Z</dcterms:created>
  <dcterms:modified xsi:type="dcterms:W3CDTF">2023-02-16T07:20:39Z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2023-02-08T00:00:00Z</vt:filetime>
  </property>
</Properties>
</file>