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5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1E7280-C2D0-4302-869E-0520189B6E4F}">
          <p14:sldIdLst>
            <p14:sldId id="256"/>
            <p14:sldId id="257"/>
          </p14:sldIdLst>
        </p14:section>
        <p14:section name="tar" id="{19D75171-C2DD-4464-B808-3E8642B4C8E5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zip" id="{36033E4B-AD99-492D-B37E-09EB238E148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50058" y="4953000"/>
            <a:ext cx="9942195" cy="488315"/>
          </a:xfrm>
          <a:custGeom>
            <a:avLst/>
            <a:gdLst/>
            <a:ahLst/>
            <a:cxnLst/>
            <a:rect l="l" t="t" r="r" b="b"/>
            <a:pathLst>
              <a:path w="9942195" h="488314">
                <a:moveTo>
                  <a:pt x="9941941" y="0"/>
                </a:moveTo>
                <a:lnTo>
                  <a:pt x="0" y="289941"/>
                </a:lnTo>
                <a:lnTo>
                  <a:pt x="9941941" y="488188"/>
                </a:lnTo>
                <a:lnTo>
                  <a:pt x="9941941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462" y="5237734"/>
            <a:ext cx="12044045" cy="788670"/>
          </a:xfrm>
          <a:custGeom>
            <a:avLst/>
            <a:gdLst/>
            <a:ahLst/>
            <a:cxnLst/>
            <a:rect l="l" t="t" r="r" b="b"/>
            <a:pathLst>
              <a:path w="12044045" h="788670">
                <a:moveTo>
                  <a:pt x="12043537" y="0"/>
                </a:moveTo>
                <a:lnTo>
                  <a:pt x="0" y="0"/>
                </a:lnTo>
                <a:lnTo>
                  <a:pt x="12043537" y="788669"/>
                </a:lnTo>
                <a:lnTo>
                  <a:pt x="12043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98718"/>
            <a:ext cx="12191999" cy="18592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91907"/>
            <a:ext cx="12191999" cy="80208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2" y="5504850"/>
            <a:ext cx="3720591" cy="124019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4259" y="2225025"/>
            <a:ext cx="8036052" cy="957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3150" y="302463"/>
            <a:ext cx="8121650" cy="1541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401" y="1806346"/>
            <a:ext cx="11201196" cy="140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3417570"/>
            <a:ext cx="113353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Arial Black"/>
                <a:cs typeface="Arial Black"/>
              </a:rPr>
              <a:t>Compress</a:t>
            </a:r>
            <a:r>
              <a:rPr sz="4400" b="0" spc="-35" dirty="0">
                <a:latin typeface="Arial Black"/>
                <a:cs typeface="Arial Black"/>
              </a:rPr>
              <a:t> </a:t>
            </a:r>
            <a:r>
              <a:rPr sz="4400" b="0" dirty="0">
                <a:latin typeface="Arial Black"/>
                <a:cs typeface="Arial Black"/>
              </a:rPr>
              <a:t>and</a:t>
            </a:r>
            <a:r>
              <a:rPr sz="4400" b="0" spc="-15" dirty="0">
                <a:latin typeface="Arial Black"/>
                <a:cs typeface="Arial Black"/>
              </a:rPr>
              <a:t> </a:t>
            </a:r>
            <a:r>
              <a:rPr sz="4400" b="0" spc="10" dirty="0">
                <a:latin typeface="Arial Black"/>
                <a:cs typeface="Arial Black"/>
              </a:rPr>
              <a:t>uncompress</a:t>
            </a:r>
            <a:r>
              <a:rPr sz="4400" b="0" spc="-40" dirty="0">
                <a:latin typeface="Arial Black"/>
                <a:cs typeface="Arial Black"/>
              </a:rPr>
              <a:t> </a:t>
            </a:r>
            <a:r>
              <a:rPr sz="4400" b="0" spc="-65" dirty="0">
                <a:latin typeface="Arial Black"/>
                <a:cs typeface="Arial Black"/>
              </a:rPr>
              <a:t>(tar,</a:t>
            </a:r>
            <a:r>
              <a:rPr sz="4400" b="0" spc="-35" dirty="0">
                <a:latin typeface="Arial Black"/>
                <a:cs typeface="Arial Black"/>
              </a:rPr>
              <a:t> </a:t>
            </a:r>
            <a:r>
              <a:rPr sz="4400" b="0" spc="-10" dirty="0">
                <a:latin typeface="Arial Black"/>
                <a:cs typeface="Arial Black"/>
              </a:rPr>
              <a:t>gzip,</a:t>
            </a:r>
            <a:endParaRPr sz="44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</a:pPr>
            <a:r>
              <a:rPr sz="4400" b="0" dirty="0">
                <a:latin typeface="Arial Black"/>
                <a:cs typeface="Arial Black"/>
              </a:rPr>
              <a:t>gunzip)</a:t>
            </a:r>
            <a:r>
              <a:rPr sz="4400" b="0" spc="-35" dirty="0">
                <a:latin typeface="Arial Black"/>
                <a:cs typeface="Arial Black"/>
              </a:rPr>
              <a:t> </a:t>
            </a:r>
            <a:r>
              <a:rPr sz="4400" b="0" dirty="0">
                <a:latin typeface="Arial Black"/>
                <a:cs typeface="Arial Black"/>
              </a:rPr>
              <a:t>with</a:t>
            </a:r>
            <a:r>
              <a:rPr sz="4400" b="0" spc="-45" dirty="0">
                <a:latin typeface="Arial Black"/>
                <a:cs typeface="Arial Black"/>
              </a:rPr>
              <a:t> </a:t>
            </a:r>
            <a:r>
              <a:rPr sz="4400" b="0" spc="-5" dirty="0">
                <a:latin typeface="Arial Black"/>
                <a:cs typeface="Arial Black"/>
              </a:rPr>
              <a:t>Examples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14" y="1086357"/>
            <a:ext cx="11079480" cy="300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gzip: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gzip </a:t>
            </a:r>
            <a:r>
              <a:rPr sz="3200" spc="-5" dirty="0">
                <a:latin typeface="Arial MT"/>
                <a:cs typeface="Arial MT"/>
              </a:rPr>
              <a:t>utility </a:t>
            </a:r>
            <a:r>
              <a:rPr sz="3200" dirty="0">
                <a:latin typeface="Arial MT"/>
                <a:cs typeface="Arial MT"/>
              </a:rPr>
              <a:t>will attempt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dirty="0">
                <a:latin typeface="Arial MT"/>
                <a:cs typeface="Arial MT"/>
              </a:rPr>
              <a:t>reduce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size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named</a:t>
            </a:r>
            <a:r>
              <a:rPr sz="3200" spc="-5" dirty="0">
                <a:latin typeface="Arial MT"/>
                <a:cs typeface="Arial MT"/>
              </a:rPr>
              <a:t> files.</a:t>
            </a:r>
            <a:r>
              <a:rPr sz="3200" dirty="0">
                <a:latin typeface="Arial MT"/>
                <a:cs typeface="Arial MT"/>
              </a:rPr>
              <a:t> 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file</a:t>
            </a:r>
            <a:r>
              <a:rPr sz="3200" dirty="0">
                <a:latin typeface="Arial MT"/>
                <a:cs typeface="Arial MT"/>
              </a:rPr>
              <a:t> will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replaced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one</a:t>
            </a:r>
            <a:r>
              <a:rPr sz="3200" dirty="0">
                <a:latin typeface="Arial MT"/>
                <a:cs typeface="Arial MT"/>
              </a:rPr>
              <a:t> with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extension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.gz,</a:t>
            </a:r>
            <a:r>
              <a:rPr sz="3200" dirty="0">
                <a:latin typeface="Arial MT"/>
                <a:cs typeface="Arial MT"/>
              </a:rPr>
              <a:t> while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keeping</a:t>
            </a:r>
            <a:r>
              <a:rPr sz="3200" dirty="0">
                <a:latin typeface="Arial MT"/>
                <a:cs typeface="Arial MT"/>
              </a:rPr>
              <a:t> 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same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ownership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modes,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change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times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modification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times.</a:t>
            </a:r>
            <a:endParaRPr sz="3200">
              <a:latin typeface="Arial MT"/>
              <a:cs typeface="Arial MT"/>
            </a:endParaRPr>
          </a:p>
          <a:p>
            <a:pPr marL="12700" marR="8255" algn="just">
              <a:lnSpc>
                <a:spcPct val="100000"/>
              </a:lnSpc>
              <a:spcBef>
                <a:spcPts val="409"/>
              </a:spcBef>
            </a:pPr>
            <a:r>
              <a:rPr sz="3200" b="1" spc="-5" dirty="0">
                <a:latin typeface="Arial"/>
                <a:cs typeface="Arial"/>
              </a:rPr>
              <a:t>gunzip: </a:t>
            </a:r>
            <a:r>
              <a:rPr sz="3200" dirty="0">
                <a:latin typeface="Arial MT"/>
                <a:cs typeface="Arial MT"/>
              </a:rPr>
              <a:t>The gunzip utility will restore </a:t>
            </a:r>
            <a:r>
              <a:rPr sz="3200" spc="-5" dirty="0">
                <a:latin typeface="Arial MT"/>
                <a:cs typeface="Arial MT"/>
              </a:rPr>
              <a:t>files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their original </a:t>
            </a:r>
            <a:r>
              <a:rPr sz="3200" dirty="0">
                <a:latin typeface="Arial MT"/>
                <a:cs typeface="Arial MT"/>
              </a:rPr>
              <a:t> state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after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have</a:t>
            </a:r>
            <a:r>
              <a:rPr sz="3200" spc="-10" dirty="0">
                <a:latin typeface="Arial MT"/>
                <a:cs typeface="Arial MT"/>
              </a:rPr>
              <a:t> been</a:t>
            </a:r>
            <a:r>
              <a:rPr sz="3200" dirty="0">
                <a:latin typeface="Arial MT"/>
                <a:cs typeface="Arial MT"/>
              </a:rPr>
              <a:t> compressed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gzip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35" dirty="0">
                <a:latin typeface="Arial MT"/>
                <a:cs typeface="Arial MT"/>
              </a:rPr>
              <a:t>utility.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486123"/>
            <a:ext cx="6409944" cy="4267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814" y="217716"/>
            <a:ext cx="11062335" cy="5765800"/>
          </a:xfrm>
          <a:custGeom>
            <a:avLst/>
            <a:gdLst/>
            <a:ahLst/>
            <a:cxnLst/>
            <a:rect l="l" t="t" r="r" b="b"/>
            <a:pathLst>
              <a:path w="11062335" h="5765800">
                <a:moveTo>
                  <a:pt x="11061827" y="0"/>
                </a:moveTo>
                <a:lnTo>
                  <a:pt x="0" y="0"/>
                </a:lnTo>
                <a:lnTo>
                  <a:pt x="0" y="5765672"/>
                </a:lnTo>
                <a:lnTo>
                  <a:pt x="11061827" y="5765672"/>
                </a:lnTo>
                <a:lnTo>
                  <a:pt x="1106182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359" y="121068"/>
            <a:ext cx="4552950" cy="583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26895">
              <a:lnSpc>
                <a:spcPct val="124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$ls 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al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e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rt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_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C</a:t>
            </a:r>
            <a:r>
              <a:rPr sz="2800" i="1" spc="-15" dirty="0">
                <a:solidFill>
                  <a:srgbClr val="ADADAD"/>
                </a:solidFill>
                <a:latin typeface="Arial"/>
                <a:cs typeface="Arial"/>
              </a:rPr>
              <a:t>H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E</a:t>
            </a:r>
            <a:r>
              <a:rPr sz="2800" i="1" spc="-20" dirty="0">
                <a:solidFill>
                  <a:srgbClr val="ADADAD"/>
                </a:solidFill>
                <a:latin typeface="Arial"/>
                <a:cs typeface="Arial"/>
              </a:rPr>
              <a:t>C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K.log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$gzip alert_CHECK.log</a:t>
            </a:r>
            <a:endParaRPr sz="2800" dirty="0">
              <a:latin typeface="Arial"/>
              <a:cs typeface="Arial"/>
            </a:endParaRPr>
          </a:p>
          <a:p>
            <a:pPr marL="12700" marR="1351915">
              <a:lnSpc>
                <a:spcPts val="4170"/>
              </a:lnSpc>
              <a:spcBef>
                <a:spcPts val="26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ls 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a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l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e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r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t_CHEC</a:t>
            </a:r>
            <a:r>
              <a:rPr sz="2800" i="1" spc="-20" dirty="0">
                <a:solidFill>
                  <a:srgbClr val="ADADAD"/>
                </a:solidFill>
                <a:latin typeface="Arial"/>
                <a:cs typeface="Arial"/>
              </a:rPr>
              <a:t>K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.l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o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g.</a:t>
            </a:r>
            <a:r>
              <a:rPr sz="2800" i="1" spc="5" dirty="0">
                <a:solidFill>
                  <a:srgbClr val="ADADAD"/>
                </a:solidFill>
                <a:latin typeface="Arial"/>
                <a:cs typeface="Arial"/>
              </a:rPr>
              <a:t>g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 dirty="0">
              <a:latin typeface="Arial"/>
              <a:cs typeface="Arial"/>
            </a:endParaRPr>
          </a:p>
          <a:p>
            <a:pPr marL="12700" marR="1351915">
              <a:lnSpc>
                <a:spcPct val="123900"/>
              </a:lnSpc>
              <a:spcBef>
                <a:spcPts val="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$ls 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a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l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e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r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t_CHEC</a:t>
            </a:r>
            <a:r>
              <a:rPr sz="2800" i="1" spc="-20" dirty="0">
                <a:solidFill>
                  <a:srgbClr val="ADADAD"/>
                </a:solidFill>
                <a:latin typeface="Arial"/>
                <a:cs typeface="Arial"/>
              </a:rPr>
              <a:t>K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.l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o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g.</a:t>
            </a:r>
            <a:r>
              <a:rPr sz="2800" i="1" spc="5" dirty="0">
                <a:solidFill>
                  <a:srgbClr val="ADADAD"/>
                </a:solidFill>
                <a:latin typeface="Arial"/>
                <a:cs typeface="Arial"/>
              </a:rPr>
              <a:t>g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$gunzip</a:t>
            </a:r>
            <a:r>
              <a:rPr sz="2800" i="1" spc="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alert_CHECK.log.gz</a:t>
            </a:r>
            <a:endParaRPr sz="2800" dirty="0">
              <a:latin typeface="Arial"/>
              <a:cs typeface="Arial"/>
            </a:endParaRPr>
          </a:p>
          <a:p>
            <a:pPr marL="12700" marR="1827530">
              <a:lnSpc>
                <a:spcPct val="123900"/>
              </a:lnSpc>
              <a:spcBef>
                <a:spcPts val="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ls 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a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l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e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r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t_CHEC</a:t>
            </a:r>
            <a:r>
              <a:rPr sz="2800" i="1" spc="-20" dirty="0">
                <a:solidFill>
                  <a:srgbClr val="ADADAD"/>
                </a:solidFill>
                <a:latin typeface="Arial"/>
                <a:cs typeface="Arial"/>
              </a:rPr>
              <a:t>K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.l</a:t>
            </a: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o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323214"/>
            <a:ext cx="10786110" cy="31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2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gzip</a:t>
            </a:r>
            <a:r>
              <a:rPr sz="3200" b="1" spc="2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</a:t>
            </a:r>
            <a:r>
              <a:rPr sz="3200" b="1" spc="2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</a:t>
            </a:r>
            <a:r>
              <a:rPr sz="3200" b="1" spc="2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</a:t>
            </a:r>
            <a:r>
              <a:rPr sz="3200" b="1" spc="2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</a:t>
            </a:r>
            <a:r>
              <a:rPr sz="3200" b="1" spc="2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spc="2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254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tar</a:t>
            </a:r>
            <a:r>
              <a:rPr sz="3200" b="1" spc="2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command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also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gzip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tar</a:t>
            </a:r>
            <a:r>
              <a:rPr sz="3200" b="1" spc="-5" dirty="0">
                <a:latin typeface="Arial"/>
                <a:cs typeface="Arial"/>
              </a:rPr>
              <a:t> files.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shown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below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tar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gzip</a:t>
            </a:r>
            <a:r>
              <a:rPr sz="3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command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tar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-cvf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 </a:t>
            </a:r>
            <a:r>
              <a:rPr sz="3200" b="1" spc="-5" dirty="0">
                <a:latin typeface="Arial"/>
                <a:cs typeface="Arial"/>
              </a:rPr>
              <a:t>file1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file2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| gzip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&gt;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file.tar.gz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24" y="3665870"/>
            <a:ext cx="6280572" cy="9930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621" y="381000"/>
            <a:ext cx="10784840" cy="364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similar gunzip command can </a:t>
            </a:r>
            <a:r>
              <a:rPr sz="3200" b="1" spc="-10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used with </a:t>
            </a:r>
            <a:r>
              <a:rPr sz="3200" b="1" dirty="0">
                <a:latin typeface="Arial"/>
                <a:cs typeface="Arial"/>
              </a:rPr>
              <a:t>the tar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also</a:t>
            </a:r>
            <a:r>
              <a:rPr sz="3200" b="1" dirty="0">
                <a:latin typeface="Arial"/>
                <a:cs typeface="Arial"/>
              </a:rPr>
              <a:t> to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unzip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files.</a:t>
            </a:r>
            <a:r>
              <a:rPr sz="3200" b="1" dirty="0">
                <a:latin typeface="Arial"/>
                <a:cs typeface="Arial"/>
              </a:rPr>
              <a:t> An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is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shown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below</a:t>
            </a:r>
            <a:endParaRPr sz="3200" dirty="0">
              <a:latin typeface="Arial"/>
              <a:cs typeface="Arial"/>
            </a:endParaRPr>
          </a:p>
          <a:p>
            <a:pPr marL="12700" marR="5397500">
              <a:lnSpc>
                <a:spcPct val="221000"/>
              </a:lnSpc>
              <a:spcBef>
                <a:spcPts val="5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tar</a:t>
            </a:r>
            <a:r>
              <a:rPr sz="3200" b="1" spc="8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gunzip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command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-c</a:t>
            </a:r>
            <a:r>
              <a:rPr sz="3200" b="1" spc="-15" dirty="0">
                <a:latin typeface="Arial"/>
                <a:cs typeface="Arial"/>
              </a:rPr>
              <a:t> file.tar.gz|tar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-xvf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322" y="4266797"/>
            <a:ext cx="6254607" cy="1162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14" y="1086357"/>
            <a:ext cx="11078210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Both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utility compress and gzip compress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file i.e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serve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same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purpose</a:t>
            </a:r>
            <a:endParaRPr sz="3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  <a:buAutoNum type="arabicParenBoth"/>
              <a:tabLst>
                <a:tab pos="747395" algn="l"/>
              </a:tabLst>
            </a:pP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general</a:t>
            </a:r>
            <a:r>
              <a:rPr sz="3200" b="1" dirty="0">
                <a:latin typeface="Arial"/>
                <a:cs typeface="Arial"/>
              </a:rPr>
              <a:t> Compress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will</a:t>
            </a:r>
            <a:r>
              <a:rPr sz="3200" b="1" dirty="0">
                <a:latin typeface="Arial"/>
                <a:cs typeface="Arial"/>
              </a:rPr>
              <a:t> run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faster</a:t>
            </a:r>
            <a:r>
              <a:rPr sz="3200" b="1" dirty="0">
                <a:latin typeface="Arial"/>
                <a:cs typeface="Arial"/>
              </a:rPr>
              <a:t> 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less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memory, </a:t>
            </a:r>
            <a:r>
              <a:rPr sz="3200" b="1" spc="-5" dirty="0">
                <a:latin typeface="Arial"/>
                <a:cs typeface="Arial"/>
              </a:rPr>
              <a:t>but gzip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generally reach significantly higher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compression.</a:t>
            </a:r>
            <a:endParaRPr sz="3200" dirty="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  <a:spcBef>
                <a:spcPts val="395"/>
              </a:spcBef>
              <a:buAutoNum type="arabicParenBoth"/>
              <a:tabLst>
                <a:tab pos="683260" algn="l"/>
              </a:tabLst>
            </a:pPr>
            <a:r>
              <a:rPr sz="3200" b="1" spc="-5" dirty="0">
                <a:latin typeface="Arial"/>
                <a:cs typeface="Arial"/>
              </a:rPr>
              <a:t>Compress is an </a:t>
            </a:r>
            <a:r>
              <a:rPr sz="3200" b="1" dirty="0">
                <a:latin typeface="Arial"/>
                <a:cs typeface="Arial"/>
              </a:rPr>
              <a:t>old </a:t>
            </a:r>
            <a:r>
              <a:rPr sz="3200" b="1" spc="-5" dirty="0">
                <a:latin typeface="Arial"/>
                <a:cs typeface="Arial"/>
              </a:rPr>
              <a:t>algorithm </a:t>
            </a:r>
            <a:r>
              <a:rPr sz="3200" b="1" dirty="0">
                <a:latin typeface="Arial"/>
                <a:cs typeface="Arial"/>
              </a:rPr>
              <a:t>while </a:t>
            </a:r>
            <a:r>
              <a:rPr sz="3200" b="1" spc="-5" dirty="0">
                <a:latin typeface="Arial"/>
                <a:cs typeface="Arial"/>
              </a:rPr>
              <a:t>gzip is the new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116" y="480044"/>
            <a:ext cx="9692640" cy="4328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27" y="773757"/>
            <a:ext cx="10793730" cy="48748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Example-1: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125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Decompress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Using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"gunzip"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output: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myfilename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8383" y="991552"/>
            <a:ext cx="6035040" cy="48748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Example-2: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Force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25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Decompress: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output: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myfilename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27" y="773757"/>
            <a:ext cx="10840085" cy="47726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Example-3: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120" dirty="0">
                <a:latin typeface="Arial"/>
                <a:cs typeface="Arial"/>
              </a:rPr>
              <a:t>To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keep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both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compressed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decompressed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-k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i="1" dirty="0">
                <a:latin typeface="Arial"/>
                <a:cs typeface="Arial"/>
              </a:rPr>
              <a:t>output:</a:t>
            </a:r>
            <a:endParaRPr sz="3200" dirty="0">
              <a:latin typeface="Arial"/>
              <a:cs typeface="Arial"/>
            </a:endParaRPr>
          </a:p>
          <a:p>
            <a:pPr marL="464820" marR="756793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 </a:t>
            </a:r>
            <a:r>
              <a:rPr sz="3200" b="1" spc="-5" dirty="0">
                <a:latin typeface="Arial"/>
                <a:cs typeface="Arial"/>
              </a:rPr>
              <a:t>ls </a:t>
            </a:r>
            <a:r>
              <a:rPr sz="3200" b="1" dirty="0">
                <a:latin typeface="Arial"/>
                <a:cs typeface="Arial"/>
              </a:rPr>
              <a:t> m</a:t>
            </a:r>
            <a:r>
              <a:rPr sz="3200" b="1" spc="-10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fil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na</a:t>
            </a:r>
            <a:r>
              <a:rPr sz="3200" b="1" spc="-15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e.</a:t>
            </a:r>
            <a:r>
              <a:rPr sz="3200" b="1" spc="-10" dirty="0">
                <a:latin typeface="Arial"/>
                <a:cs typeface="Arial"/>
              </a:rPr>
              <a:t>g</a:t>
            </a:r>
            <a:r>
              <a:rPr sz="3200" b="1" dirty="0">
                <a:latin typeface="Arial"/>
                <a:cs typeface="Arial"/>
              </a:rPr>
              <a:t>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-k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tabLst>
                <a:tab pos="2924810" algn="l"/>
              </a:tabLst>
            </a:pPr>
            <a:r>
              <a:rPr sz="3200" b="1" spc="-5" dirty="0">
                <a:latin typeface="Arial"/>
                <a:cs typeface="Arial"/>
              </a:rPr>
              <a:t>myfilename	myfilename.gz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27" y="773757"/>
            <a:ext cx="6471285" cy="27209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Example-4: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120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display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compressed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output: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myfile.gz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i="1" dirty="0">
                <a:latin typeface="Arial"/>
                <a:cs typeface="Arial"/>
              </a:rPr>
              <a:t>output: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myfilename.gz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638" y="3468370"/>
            <a:ext cx="4019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24835" algn="l"/>
              </a:tabLst>
            </a:pPr>
            <a:r>
              <a:rPr sz="3200" b="1" dirty="0">
                <a:latin typeface="Arial"/>
                <a:cs typeface="Arial"/>
              </a:rPr>
              <a:t>unc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mpr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ed	ratio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255" y="3468370"/>
            <a:ext cx="42017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1473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compressed </a:t>
            </a:r>
            <a:r>
              <a:rPr sz="3200" b="1" dirty="0">
                <a:latin typeface="Arial"/>
                <a:cs typeface="Arial"/>
              </a:rPr>
              <a:t> unc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mpr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ed</a:t>
            </a:r>
            <a:r>
              <a:rPr sz="3200" b="1" spc="-15" dirty="0">
                <a:latin typeface="Arial"/>
                <a:cs typeface="Arial"/>
              </a:rPr>
              <a:t>_</a:t>
            </a:r>
            <a:r>
              <a:rPr sz="3200" b="1" dirty="0">
                <a:latin typeface="Arial"/>
                <a:cs typeface="Arial"/>
              </a:rPr>
              <a:t>na</a:t>
            </a:r>
            <a:r>
              <a:rPr sz="3200" b="1" spc="-15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928495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31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2805" y="4443806"/>
            <a:ext cx="3863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5945" algn="l"/>
              </a:tabLst>
            </a:pPr>
            <a:r>
              <a:rPr sz="3200" b="1" dirty="0">
                <a:latin typeface="Arial"/>
                <a:cs typeface="Arial"/>
              </a:rPr>
              <a:t>0	0.0%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myfilename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27" y="773757"/>
            <a:ext cx="8619490" cy="47726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Example-5: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Decompressing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Lots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5" dirty="0">
                <a:latin typeface="Arial"/>
                <a:cs typeface="Arial"/>
              </a:rPr>
              <a:t> Files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Recursively: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/tmp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i="1" dirty="0">
                <a:latin typeface="Arial"/>
                <a:cs typeface="Arial"/>
              </a:rPr>
              <a:t>output: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/tmp/</a:t>
            </a:r>
            <a:endParaRPr sz="320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tabLst>
                <a:tab pos="3712845" algn="l"/>
              </a:tabLst>
            </a:pPr>
            <a:r>
              <a:rPr sz="3200" b="1" spc="-5" dirty="0">
                <a:latin typeface="Arial"/>
                <a:cs typeface="Arial"/>
              </a:rPr>
              <a:t>myfilename1.gz	myfilename.gz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gunzip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/tmp/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/tmp/</a:t>
            </a:r>
            <a:endParaRPr sz="320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tabLst>
                <a:tab pos="2924810" algn="l"/>
              </a:tabLst>
            </a:pPr>
            <a:r>
              <a:rPr sz="3200" b="1" spc="-5" dirty="0">
                <a:latin typeface="Arial"/>
                <a:cs typeface="Arial"/>
              </a:rPr>
              <a:t>myfilename	myfilename1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161567"/>
            <a:ext cx="9540240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>
              <a:lnSpc>
                <a:spcPct val="150100"/>
              </a:lnSpc>
              <a:spcBef>
                <a:spcPts val="95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4000" b="1" spc="-10" dirty="0">
                <a:latin typeface="Arial"/>
                <a:cs typeface="Arial"/>
              </a:rPr>
              <a:t>Compress</a:t>
            </a:r>
            <a:r>
              <a:rPr sz="4000" b="1" spc="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and uncompress</a:t>
            </a:r>
            <a:r>
              <a:rPr sz="4000" b="1" spc="25" dirty="0">
                <a:latin typeface="Arial"/>
                <a:cs typeface="Arial"/>
              </a:rPr>
              <a:t> </a:t>
            </a:r>
            <a:r>
              <a:rPr sz="4000" b="1" spc="-45" dirty="0">
                <a:latin typeface="Arial"/>
                <a:cs typeface="Arial"/>
              </a:rPr>
              <a:t>(tar,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gzip, </a:t>
            </a:r>
            <a:r>
              <a:rPr sz="4000" b="1" spc="-110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gunzip)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with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Examples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070" y="373379"/>
            <a:ext cx="4917949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27" y="773757"/>
            <a:ext cx="8619490" cy="529760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IN" sz="3200" b="1" spc="-5" dirty="0">
                <a:solidFill>
                  <a:srgbClr val="C00000"/>
                </a:solidFill>
                <a:latin typeface="Arial"/>
                <a:cs typeface="Arial"/>
              </a:rPr>
              <a:t>Practise: </a:t>
            </a:r>
          </a:p>
          <a:p>
            <a:pPr marL="1206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tabLst>
                <a:tab pos="464820" algn="l"/>
                <a:tab pos="465455" algn="l"/>
              </a:tabLst>
            </a:pPr>
            <a:r>
              <a:rPr lang="en-IN" sz="3200" b="1" dirty="0">
                <a:latin typeface="Arial"/>
                <a:cs typeface="Arial"/>
              </a:rPr>
              <a:t>Currently you are in the /home/</a:t>
            </a:r>
            <a:r>
              <a:rPr lang="en-IN" sz="3200" b="1" dirty="0" err="1">
                <a:latin typeface="Arial"/>
                <a:cs typeface="Arial"/>
              </a:rPr>
              <a:t>usr</a:t>
            </a:r>
            <a:r>
              <a:rPr lang="en-IN" sz="3200" b="1" dirty="0">
                <a:latin typeface="Arial"/>
                <a:cs typeface="Arial"/>
              </a:rPr>
              <a:t> perform the following task: </a:t>
            </a: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lang="en-IN" sz="3200" dirty="0">
                <a:latin typeface="Arial"/>
                <a:cs typeface="Arial"/>
              </a:rPr>
              <a:t>Print the content of file “file1.txt”.</a:t>
            </a: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lang="en-IN" sz="3200" dirty="0">
                <a:latin typeface="Arial"/>
                <a:cs typeface="Arial"/>
              </a:rPr>
              <a:t>Give execute permission of file3 to user </a:t>
            </a:r>
          </a:p>
          <a:p>
            <a:pPr marL="464820" indent="-452755"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lang="en-US" sz="3200" dirty="0">
                <a:latin typeface="Arial"/>
                <a:cs typeface="Arial"/>
              </a:rPr>
              <a:t>Read 3 lines of bottom of “file3.txt”</a:t>
            </a:r>
          </a:p>
          <a:p>
            <a:pPr marL="464820" indent="-452755"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lang="en-US" sz="3200" dirty="0">
                <a:latin typeface="Arial"/>
                <a:cs typeface="Arial"/>
              </a:rPr>
              <a:t>Write commands to open the empty file “file0.txt” in vi editor. And write the </a:t>
            </a:r>
          </a:p>
          <a:p>
            <a:pPr marL="464820" indent="-452755"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lang="en-US" sz="3200" dirty="0">
                <a:latin typeface="Arial"/>
                <a:cs typeface="Arial"/>
              </a:rPr>
              <a:t>difference between vi and vim editor on it.</a:t>
            </a:r>
          </a:p>
          <a:p>
            <a:pPr marL="464820" indent="-452755"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endParaRPr lang="en-IN"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90ADAA-BF4C-26CE-284C-405802DF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981200"/>
            <a:ext cx="3497756" cy="33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289559"/>
            <a:ext cx="2720340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2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6623" y="3031217"/>
            <a:ext cx="6729983" cy="755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664" y="421335"/>
            <a:ext cx="11254740" cy="4030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A9432B"/>
                </a:solidFill>
                <a:latin typeface="Arial"/>
                <a:cs typeface="Arial"/>
              </a:rPr>
              <a:t>Compress</a:t>
            </a:r>
            <a:r>
              <a:rPr sz="3200" b="1" dirty="0">
                <a:solidFill>
                  <a:srgbClr val="A9432B"/>
                </a:solidFill>
                <a:latin typeface="Arial"/>
                <a:cs typeface="Arial"/>
              </a:rPr>
              <a:t> -</a:t>
            </a:r>
            <a:r>
              <a:rPr sz="3200" b="1" spc="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r>
              <a:rPr sz="3200" b="1" spc="-5" dirty="0">
                <a:latin typeface="Arial"/>
                <a:cs typeface="Arial"/>
              </a:rPr>
              <a:t> compress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tool</a:t>
            </a:r>
            <a:r>
              <a:rPr sz="3200" b="1" dirty="0">
                <a:latin typeface="Arial"/>
                <a:cs typeface="Arial"/>
              </a:rPr>
              <a:t> will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make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effort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make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named files </a:t>
            </a:r>
            <a:r>
              <a:rPr sz="3200" b="1" spc="-30" dirty="0">
                <a:latin typeface="Arial"/>
                <a:cs typeface="Arial"/>
              </a:rPr>
              <a:t>smaller.</a:t>
            </a:r>
            <a:r>
              <a:rPr sz="3200" b="1" dirty="0">
                <a:latin typeface="Arial"/>
                <a:cs typeface="Arial"/>
              </a:rPr>
              <a:t> A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extension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will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its </a:t>
            </a:r>
            <a:r>
              <a:rPr sz="3200" b="1" spc="-5" dirty="0">
                <a:latin typeface="Arial"/>
                <a:cs typeface="Arial"/>
              </a:rPr>
              <a:t>place. whereas maintaining the same ownership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modes,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times,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modification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3200" b="1" spc="-5" dirty="0">
                <a:solidFill>
                  <a:srgbClr val="A9432B"/>
                </a:solidFill>
                <a:latin typeface="Arial"/>
                <a:cs typeface="Arial"/>
              </a:rPr>
              <a:t>Uncompress- </a:t>
            </a:r>
            <a:r>
              <a:rPr sz="3200" b="1" dirty="0">
                <a:latin typeface="Arial"/>
                <a:cs typeface="Arial"/>
              </a:rPr>
              <a:t>After </a:t>
            </a:r>
            <a:r>
              <a:rPr sz="3200" b="1" spc="-5" dirty="0">
                <a:latin typeface="Arial"/>
                <a:cs typeface="Arial"/>
              </a:rPr>
              <a:t>files </a:t>
            </a:r>
            <a:r>
              <a:rPr sz="3200" b="1" dirty="0">
                <a:latin typeface="Arial"/>
                <a:cs typeface="Arial"/>
              </a:rPr>
              <a:t>have </a:t>
            </a:r>
            <a:r>
              <a:rPr sz="3200" b="1" spc="-5" dirty="0">
                <a:latin typeface="Arial"/>
                <a:cs typeface="Arial"/>
              </a:rPr>
              <a:t>been compressed using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compress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tool,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they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returned</a:t>
            </a:r>
            <a:r>
              <a:rPr sz="3200" b="1" dirty="0">
                <a:latin typeface="Arial"/>
                <a:cs typeface="Arial"/>
              </a:rPr>
              <a:t> to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their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original </a:t>
            </a:r>
            <a:r>
              <a:rPr sz="3200" b="1" dirty="0">
                <a:latin typeface="Arial"/>
                <a:cs typeface="Arial"/>
              </a:rPr>
              <a:t> condition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uncompress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tool.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664" y="424434"/>
            <a:ext cx="11252835" cy="465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 most popular archiving tool in </a:t>
            </a:r>
            <a:r>
              <a:rPr sz="2800" b="1" spc="-10" dirty="0">
                <a:latin typeface="Arial"/>
                <a:cs typeface="Arial"/>
              </a:rPr>
              <a:t>Linux </a:t>
            </a:r>
            <a:r>
              <a:rPr sz="2800" b="1" spc="-5" dirty="0">
                <a:latin typeface="Arial"/>
                <a:cs typeface="Arial"/>
              </a:rPr>
              <a:t>systems is the GNU tar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 (short for </a:t>
            </a:r>
            <a:r>
              <a:rPr sz="2800" b="1" spc="-55" dirty="0">
                <a:latin typeface="Arial"/>
                <a:cs typeface="Arial"/>
              </a:rPr>
              <a:t>Tape</a:t>
            </a:r>
            <a:r>
              <a:rPr sz="2800" b="1" spc="6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ARchiver). </a:t>
            </a:r>
            <a:r>
              <a:rPr sz="2800" b="1" spc="-5" dirty="0">
                <a:latin typeface="Arial"/>
                <a:cs typeface="Arial"/>
              </a:rPr>
              <a:t>The tar command </a:t>
            </a:r>
            <a:r>
              <a:rPr sz="2800" b="1" dirty="0">
                <a:latin typeface="Arial"/>
                <a:cs typeface="Arial"/>
              </a:rPr>
              <a:t>can be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used </a:t>
            </a:r>
            <a:r>
              <a:rPr sz="2800" b="1" spc="5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create, </a:t>
            </a:r>
            <a:r>
              <a:rPr sz="2800" b="1" spc="-5" dirty="0">
                <a:latin typeface="Arial"/>
                <a:cs typeface="Arial"/>
              </a:rPr>
              <a:t>extract, and list archive </a:t>
            </a:r>
            <a:r>
              <a:rPr sz="2800" b="1" dirty="0">
                <a:latin typeface="Arial"/>
                <a:cs typeface="Arial"/>
              </a:rPr>
              <a:t>contents straight from the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terminal.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tool is </a:t>
            </a:r>
            <a:r>
              <a:rPr sz="2800" b="1" dirty="0">
                <a:latin typeface="Arial"/>
                <a:cs typeface="Arial"/>
              </a:rPr>
              <a:t>easy </a:t>
            </a:r>
            <a:r>
              <a:rPr sz="2800" b="1" spc="-5" dirty="0">
                <a:latin typeface="Arial"/>
                <a:cs typeface="Arial"/>
              </a:rPr>
              <a:t>to use </a:t>
            </a:r>
            <a:r>
              <a:rPr sz="2800" b="1" dirty="0">
                <a:latin typeface="Arial"/>
                <a:cs typeface="Arial"/>
              </a:rPr>
              <a:t>and offers </a:t>
            </a:r>
            <a:r>
              <a:rPr sz="2800" b="1" spc="-5" dirty="0">
                <a:latin typeface="Arial"/>
                <a:cs typeface="Arial"/>
              </a:rPr>
              <a:t>a lot of </a:t>
            </a:r>
            <a:r>
              <a:rPr sz="2800" b="1" dirty="0">
                <a:latin typeface="Arial"/>
                <a:cs typeface="Arial"/>
              </a:rPr>
              <a:t>beneficial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features for managing </a:t>
            </a:r>
            <a:r>
              <a:rPr sz="2800" b="1" dirty="0">
                <a:latin typeface="Arial"/>
                <a:cs typeface="Arial"/>
              </a:rPr>
              <a:t>backups, compressing </a:t>
            </a:r>
            <a:r>
              <a:rPr sz="2800" b="1" spc="-5" dirty="0">
                <a:latin typeface="Arial"/>
                <a:cs typeface="Arial"/>
              </a:rPr>
              <a:t>data, </a:t>
            </a:r>
            <a:r>
              <a:rPr sz="2800" b="1" dirty="0">
                <a:latin typeface="Arial"/>
                <a:cs typeface="Arial"/>
              </a:rPr>
              <a:t>and extracting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raw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installation.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75" dirty="0">
                <a:latin typeface="Arial"/>
                <a:cs typeface="Arial"/>
              </a:rPr>
              <a:t>Tar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command’s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general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syntax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82550" algn="just">
              <a:lnSpc>
                <a:spcPct val="100000"/>
              </a:lnSpc>
              <a:spcBef>
                <a:spcPts val="1650"/>
              </a:spcBef>
            </a:pPr>
            <a:r>
              <a:rPr sz="2800" spc="-5" dirty="0">
                <a:latin typeface="Arial MT"/>
                <a:cs typeface="Arial MT"/>
              </a:rPr>
              <a:t>tar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&lt;operation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mode&gt;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&lt;option(s)&gt;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&lt;archive&gt;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&lt;file(s)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location(s)&gt;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664" y="421335"/>
            <a:ext cx="11254105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Operation mode indicates which operation executes on 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(creation,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extraction,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etc.).</a:t>
            </a:r>
            <a:r>
              <a:rPr sz="3200" b="1" spc="-5" dirty="0">
                <a:latin typeface="Arial"/>
                <a:cs typeface="Arial"/>
              </a:rPr>
              <a:t> 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 </a:t>
            </a:r>
            <a:r>
              <a:rPr sz="3200" b="1" dirty="0">
                <a:latin typeface="Arial"/>
                <a:cs typeface="Arial"/>
              </a:rPr>
              <a:t> allows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requires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only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operation.</a:t>
            </a:r>
            <a:endParaRPr sz="3200">
              <a:latin typeface="Arial"/>
              <a:cs typeface="Arial"/>
            </a:endParaRPr>
          </a:p>
          <a:p>
            <a:pPr marL="464820" marR="6985" indent="-452755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Options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modify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operation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dirty="0">
                <a:latin typeface="Arial"/>
                <a:cs typeface="Arial"/>
              </a:rPr>
              <a:t> are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necessary.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There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limit on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 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options.</a:t>
            </a:r>
            <a:endParaRPr sz="320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archive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name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extension.</a:t>
            </a:r>
            <a:endParaRPr sz="320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file </a:t>
            </a:r>
            <a:r>
              <a:rPr sz="3200" b="1" spc="-5" dirty="0">
                <a:latin typeface="Arial"/>
                <a:cs typeface="Arial"/>
              </a:rPr>
              <a:t>name(s) is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space-separated list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extraction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compression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wildcard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matched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302463"/>
            <a:ext cx="2085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61770" algn="l"/>
              </a:tabLst>
            </a:pPr>
            <a:r>
              <a:rPr sz="3200" b="1" dirty="0">
                <a:latin typeface="Arial"/>
                <a:cs typeface="Arial"/>
              </a:rPr>
              <a:t>Th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re	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3154" y="302463"/>
            <a:ext cx="6129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8740" algn="l"/>
                <a:tab pos="3338195" algn="l"/>
                <a:tab pos="4964430" algn="l"/>
              </a:tabLst>
            </a:pPr>
            <a:r>
              <a:rPr sz="3200" b="1" dirty="0">
                <a:latin typeface="Arial"/>
                <a:cs typeface="Arial"/>
              </a:rPr>
              <a:t>th</a:t>
            </a:r>
            <a:r>
              <a:rPr sz="3200" b="1" spc="-15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ee	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2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ble	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tax	st</a:t>
            </a:r>
            <a:r>
              <a:rPr sz="3200" b="1" spc="-15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l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51" y="790447"/>
            <a:ext cx="4648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operations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options: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726440" algn="l"/>
                <a:tab pos="1769110" algn="l"/>
              </a:tabLst>
            </a:pPr>
            <a:r>
              <a:rPr dirty="0"/>
              <a:t>to	use	the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/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1409700" algn="l"/>
                <a:tab pos="3585845" algn="l"/>
                <a:tab pos="5581015" algn="l"/>
                <a:tab pos="7396480" algn="l"/>
              </a:tabLst>
            </a:pPr>
            <a:r>
              <a:rPr dirty="0"/>
              <a:t>st</a:t>
            </a:r>
            <a:r>
              <a:rPr spc="-15" dirty="0"/>
              <a:t>y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,	c</a:t>
            </a:r>
            <a:r>
              <a:rPr spc="-10" dirty="0"/>
              <a:t>l</a:t>
            </a:r>
            <a:r>
              <a:rPr dirty="0"/>
              <a:t>u</a:t>
            </a:r>
            <a:r>
              <a:rPr spc="-10" dirty="0"/>
              <a:t>s</a:t>
            </a:r>
            <a:r>
              <a:rPr dirty="0"/>
              <a:t>t</a:t>
            </a:r>
            <a:r>
              <a:rPr spc="-20" dirty="0"/>
              <a:t>e</a:t>
            </a:r>
            <a:r>
              <a:rPr dirty="0"/>
              <a:t>red	t</a:t>
            </a:r>
            <a:r>
              <a:rPr spc="-20" dirty="0"/>
              <a:t>o</a:t>
            </a:r>
            <a:r>
              <a:rPr dirty="0"/>
              <a:t>g</a:t>
            </a:r>
            <a:r>
              <a:rPr spc="-10" dirty="0"/>
              <a:t>e</a:t>
            </a:r>
            <a:r>
              <a:rPr spc="-15" dirty="0"/>
              <a:t>t</a:t>
            </a:r>
            <a:r>
              <a:rPr dirty="0"/>
              <a:t>h</a:t>
            </a:r>
            <a:r>
              <a:rPr spc="-10" dirty="0"/>
              <a:t>e</a:t>
            </a:r>
            <a:r>
              <a:rPr dirty="0"/>
              <a:t>r	wit</a:t>
            </a:r>
            <a:r>
              <a:rPr spc="-20" dirty="0"/>
              <a:t>ho</a:t>
            </a:r>
            <a:r>
              <a:rPr dirty="0"/>
              <a:t>ut	a</a:t>
            </a:r>
            <a:r>
              <a:rPr spc="-25" dirty="0"/>
              <a:t>n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551" y="1329893"/>
            <a:ext cx="2788920" cy="153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22630" algn="l"/>
              </a:tabLst>
            </a:pPr>
            <a:r>
              <a:rPr sz="3200" b="1" spc="-10" dirty="0">
                <a:latin typeface="Arial"/>
                <a:cs typeface="Arial"/>
              </a:rPr>
              <a:t>1</a:t>
            </a:r>
            <a:r>
              <a:rPr sz="3200" b="1" dirty="0">
                <a:latin typeface="Arial"/>
                <a:cs typeface="Arial"/>
              </a:rPr>
              <a:t>.	</a:t>
            </a:r>
            <a:r>
              <a:rPr sz="3200" b="1" spc="-18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rad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t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on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l  </a:t>
            </a:r>
            <a:r>
              <a:rPr sz="3200" b="1" spc="-5" dirty="0">
                <a:latin typeface="Arial"/>
                <a:cs typeface="Arial"/>
              </a:rPr>
              <a:t>dashes.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200" b="1" spc="-5" dirty="0">
                <a:latin typeface="Arial"/>
                <a:cs typeface="Arial"/>
              </a:rPr>
              <a:t>For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551" y="3971619"/>
            <a:ext cx="112528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26745" algn="l"/>
                <a:tab pos="1873250" algn="l"/>
                <a:tab pos="3164205" algn="l"/>
                <a:tab pos="4678045" algn="l"/>
                <a:tab pos="5989955" algn="l"/>
                <a:tab pos="7346950" algn="l"/>
                <a:tab pos="7847965" algn="l"/>
                <a:tab pos="9295765" algn="l"/>
                <a:tab pos="10518775" algn="l"/>
              </a:tabLst>
            </a:pPr>
            <a:r>
              <a:rPr sz="3200" b="1" spc="-10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.	UN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X	s</a:t>
            </a:r>
            <a:r>
              <a:rPr sz="3200" b="1" spc="-10" dirty="0">
                <a:latin typeface="Arial"/>
                <a:cs typeface="Arial"/>
              </a:rPr>
              <a:t>h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5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t	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pt</a:t>
            </a:r>
            <a:r>
              <a:rPr sz="3200" b="1" spc="-20" dirty="0">
                <a:latin typeface="Arial"/>
                <a:cs typeface="Arial"/>
              </a:rPr>
              <a:t>io</a:t>
            </a:r>
            <a:r>
              <a:rPr sz="3200" b="1" dirty="0">
                <a:latin typeface="Arial"/>
                <a:cs typeface="Arial"/>
              </a:rPr>
              <a:t>n	st</a:t>
            </a:r>
            <a:r>
              <a:rPr sz="3200" b="1" spc="-15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l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,	u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g	a	s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gle	d</a:t>
            </a:r>
            <a:r>
              <a:rPr sz="3200" b="1" spc="-2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sh	a</a:t>
            </a:r>
            <a:r>
              <a:rPr sz="3200" b="1" spc="-2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d  </a:t>
            </a:r>
            <a:r>
              <a:rPr sz="3200" b="1" spc="-5" dirty="0">
                <a:latin typeface="Arial"/>
                <a:cs typeface="Arial"/>
              </a:rPr>
              <a:t>clustered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options: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720" y="2994952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00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tar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cfv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&lt;archive&gt;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&lt;file(s)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location(s)&gt;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720" y="5166664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04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tar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-cfv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&lt;archive&gt;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&lt;file(s)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location(s)&gt;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302463"/>
            <a:ext cx="7820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latin typeface="Arial"/>
                <a:cs typeface="Arial"/>
              </a:rPr>
              <a:t>Alternatively,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dash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before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each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51" y="1918462"/>
            <a:ext cx="112547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55320" algn="l"/>
                <a:tab pos="1864360" algn="l"/>
                <a:tab pos="4400550" algn="l"/>
                <a:tab pos="5628640" algn="l"/>
                <a:tab pos="6746240" algn="l"/>
                <a:tab pos="7275195" algn="l"/>
                <a:tab pos="9989820" algn="l"/>
                <a:tab pos="11015345" algn="l"/>
              </a:tabLst>
            </a:pPr>
            <a:r>
              <a:rPr sz="3200" b="1" spc="-10" dirty="0">
                <a:latin typeface="Arial"/>
                <a:cs typeface="Arial"/>
              </a:rPr>
              <a:t>3</a:t>
            </a:r>
            <a:r>
              <a:rPr sz="3200" b="1" dirty="0">
                <a:latin typeface="Arial"/>
                <a:cs typeface="Arial"/>
              </a:rPr>
              <a:t>.	GNU	lo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g-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pt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on	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tyle	w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th	a	</a:t>
            </a:r>
            <a:r>
              <a:rPr sz="3200" b="1" spc="-15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20" dirty="0">
                <a:latin typeface="Arial"/>
                <a:cs typeface="Arial"/>
              </a:rPr>
              <a:t>u</a:t>
            </a:r>
            <a:r>
              <a:rPr sz="3200" b="1" dirty="0">
                <a:latin typeface="Arial"/>
                <a:cs typeface="Arial"/>
              </a:rPr>
              <a:t>bl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spc="-15" dirty="0">
                <a:latin typeface="Arial"/>
                <a:cs typeface="Arial"/>
              </a:rPr>
              <a:t>-d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h	a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d	a  </a:t>
            </a:r>
            <a:r>
              <a:rPr sz="3200" b="1" spc="-5" dirty="0">
                <a:latin typeface="Arial"/>
                <a:cs typeface="Arial"/>
              </a:rPr>
              <a:t>descriptive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option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720" y="916851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595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tar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-c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-v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&lt;archive&gt;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&lt;file(s)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location(s)&gt;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20" y="3026943"/>
            <a:ext cx="10571480" cy="101600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20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tar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--create</a:t>
            </a:r>
            <a:r>
              <a:rPr sz="3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--file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&lt;archive&gt;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--verbose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&lt;file(s)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3200" dirty="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265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location(s)&gt;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401" y="373245"/>
            <a:ext cx="898461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2800" spc="-5" dirty="0"/>
              <a:t>All three</a:t>
            </a:r>
            <a:r>
              <a:rPr sz="2800" spc="25" dirty="0"/>
              <a:t> </a:t>
            </a:r>
            <a:r>
              <a:rPr sz="2800" spc="-10" dirty="0"/>
              <a:t>styles</a:t>
            </a:r>
            <a:r>
              <a:rPr sz="2800" spc="50" dirty="0"/>
              <a:t> </a:t>
            </a:r>
            <a:r>
              <a:rPr sz="2800" spc="-5" dirty="0"/>
              <a:t>can</a:t>
            </a:r>
            <a:r>
              <a:rPr sz="2800" spc="10" dirty="0"/>
              <a:t> </a:t>
            </a:r>
            <a:r>
              <a:rPr sz="2800" spc="-10" dirty="0"/>
              <a:t>be</a:t>
            </a:r>
            <a:r>
              <a:rPr sz="2800" spc="10" dirty="0"/>
              <a:t> </a:t>
            </a:r>
            <a:r>
              <a:rPr sz="2800" spc="-5" dirty="0"/>
              <a:t>used</a:t>
            </a:r>
            <a:r>
              <a:rPr sz="2800" spc="30" dirty="0"/>
              <a:t> </a:t>
            </a:r>
            <a:r>
              <a:rPr sz="2800" spc="-5" dirty="0"/>
              <a:t>in</a:t>
            </a:r>
            <a:r>
              <a:rPr sz="2800" dirty="0"/>
              <a:t> </a:t>
            </a:r>
            <a:r>
              <a:rPr sz="2800" spc="-5" dirty="0"/>
              <a:t>a single</a:t>
            </a:r>
            <a:r>
              <a:rPr sz="2800" spc="20" dirty="0"/>
              <a:t> </a:t>
            </a:r>
            <a:r>
              <a:rPr sz="2800" spc="-5" dirty="0"/>
              <a:t>tar</a:t>
            </a:r>
            <a:r>
              <a:rPr sz="2800" spc="10" dirty="0"/>
              <a:t> </a:t>
            </a:r>
            <a:r>
              <a:rPr sz="2800" spc="-5" dirty="0"/>
              <a:t>command. </a:t>
            </a:r>
            <a:r>
              <a:rPr sz="2800" spc="-760" dirty="0"/>
              <a:t> </a:t>
            </a:r>
            <a:r>
              <a:rPr sz="2800" spc="-75" dirty="0"/>
              <a:t>Tar</a:t>
            </a:r>
            <a:r>
              <a:rPr sz="2800" spc="5" dirty="0"/>
              <a:t> </a:t>
            </a:r>
            <a:r>
              <a:rPr sz="2800" spc="-5" dirty="0"/>
              <a:t>Command</a:t>
            </a:r>
            <a:r>
              <a:rPr sz="2800" spc="35" dirty="0"/>
              <a:t> </a:t>
            </a:r>
            <a:r>
              <a:rPr sz="2800" spc="-5" dirty="0"/>
              <a:t>Examples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5401" y="1806346"/>
            <a:ext cx="11169015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examples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below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have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following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requirements: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  <a:tabLst>
                <a:tab pos="492125" algn="l"/>
                <a:tab pos="1783080" algn="l"/>
                <a:tab pos="2164715" algn="l"/>
                <a:tab pos="3868420" algn="l"/>
                <a:tab pos="5197475" algn="l"/>
                <a:tab pos="7659370" algn="l"/>
                <a:tab pos="8474710" algn="l"/>
                <a:tab pos="10104120" algn="l"/>
                <a:tab pos="10622280" algn="l"/>
              </a:tabLst>
            </a:pPr>
            <a:r>
              <a:rPr sz="2800" b="1" dirty="0">
                <a:latin typeface="Arial"/>
                <a:cs typeface="Arial"/>
              </a:rPr>
              <a:t>1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Cre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te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directo</a:t>
            </a:r>
            <a:r>
              <a:rPr sz="2800" b="1" spc="20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y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med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5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_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x</a:t>
            </a:r>
            <a:r>
              <a:rPr sz="2800" b="1" dirty="0">
                <a:latin typeface="Arial"/>
                <a:cs typeface="Arial"/>
              </a:rPr>
              <a:t>am</a:t>
            </a:r>
            <a:r>
              <a:rPr sz="2800" b="1" spc="-5" dirty="0">
                <a:latin typeface="Arial"/>
                <a:cs typeface="Arial"/>
              </a:rPr>
              <a:t>ples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nav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te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h</a:t>
            </a:r>
            <a:r>
              <a:rPr sz="2800" b="1" spc="-5" dirty="0">
                <a:latin typeface="Arial"/>
                <a:cs typeface="Arial"/>
              </a:rPr>
              <a:t>e  directory: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401" y="4193870"/>
            <a:ext cx="111690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2.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Make</a:t>
            </a:r>
            <a:r>
              <a:rPr sz="2800" b="1" spc="3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another</a:t>
            </a:r>
            <a:r>
              <a:rPr sz="2800" b="1" spc="3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directory</a:t>
            </a:r>
            <a:r>
              <a:rPr sz="2800" b="1" spc="3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called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files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tar_examples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3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enter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that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directory: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20" y="3376841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00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mkdir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tar_examples</a:t>
            </a:r>
            <a:r>
              <a:rPr sz="3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&amp;&amp;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tar_examples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20" y="5298617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04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mkdir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&amp;&amp;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20" y="3209759"/>
            <a:ext cx="7056120" cy="2668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288" y="483565"/>
            <a:ext cx="753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3.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Create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files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populate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files</a:t>
            </a:r>
            <a:r>
              <a:rPr sz="2800" b="1" spc="-5" dirty="0">
                <a:latin typeface="Arial"/>
                <a:cs typeface="Arial"/>
              </a:rPr>
              <a:t> directory: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288" y="1916379"/>
            <a:ext cx="6341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Arial"/>
                <a:cs typeface="Arial"/>
              </a:rPr>
              <a:t>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return to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parent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directory,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720" y="1227366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00"/>
              </a:lnSpc>
            </a:pPr>
            <a:r>
              <a:rPr b="0" i="1" spc="-5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r>
              <a:rPr b="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i="1" spc="-5" dirty="0">
                <a:solidFill>
                  <a:srgbClr val="FFFFFF"/>
                </a:solidFill>
                <a:latin typeface="Arial"/>
                <a:cs typeface="Arial"/>
              </a:rPr>
              <a:t>file{0..100}.txt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4720" y="2555405"/>
            <a:ext cx="10571480" cy="488950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600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3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1020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Arial MT</vt:lpstr>
      <vt:lpstr>Calibri</vt:lpstr>
      <vt:lpstr>Wingdings</vt:lpstr>
      <vt:lpstr>Office Theme</vt:lpstr>
      <vt:lpstr>Compress and uncompress (tar, gzip, gunzip) with Examples</vt:lpstr>
      <vt:lpstr>PowerPoint Presentation</vt:lpstr>
      <vt:lpstr>PowerPoint Presentation</vt:lpstr>
      <vt:lpstr>PowerPoint Presentation</vt:lpstr>
      <vt:lpstr>PowerPoint Presentation</vt:lpstr>
      <vt:lpstr>to use the  style, clustered together without any</vt:lpstr>
      <vt:lpstr>PowerPoint Presentation</vt:lpstr>
      <vt:lpstr>All three styles can be used in a single tar command.  Tar Command Examples</vt:lpstr>
      <vt:lpstr>touch file{0..100}.txt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2</cp:revision>
  <dcterms:created xsi:type="dcterms:W3CDTF">2023-02-15T12:29:09Z</dcterms:created>
  <dcterms:modified xsi:type="dcterms:W3CDTF">2023-02-16T09:17:53Z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2023-02-15T00:00:00Z</vt:filetime>
  </property>
</Properties>
</file>