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A273C44-9A1F-4184-A02B-67DEEBCA04D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78B0A039-6A31-43B4-9028-103918FE51EE}">
          <p14:sldIdLst>
            <p14:sldId id="274"/>
            <p14:sldId id="275"/>
          </p14:sldIdLst>
        </p14:section>
        <p14:section name="e" id="{3FE48CB7-2597-4BED-B28E-9F36D1F01393}">
          <p14:sldIdLst/>
        </p14:section>
        <p14:section name="Untitled Section" id="{E1E54F32-ACA3-4BCF-BB4F-6F8FAF19A46F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67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472"/>
            <a:ext cx="4495141" cy="1073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273647"/>
            <a:ext cx="1753108" cy="584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12191999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907"/>
              <a:ext cx="12191999" cy="802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902" y="5504850"/>
              <a:ext cx="3720591" cy="12401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37359" y="2542013"/>
            <a:ext cx="9901428" cy="742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8797" y="3616579"/>
            <a:ext cx="10131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5945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latin typeface="Arial Black"/>
                <a:cs typeface="Arial Black"/>
              </a:rPr>
              <a:t>(Virtual </a:t>
            </a:r>
            <a:r>
              <a:rPr sz="3600" spc="30" dirty="0">
                <a:latin typeface="Arial Black"/>
                <a:cs typeface="Arial Black"/>
              </a:rPr>
              <a:t>Memory </a:t>
            </a:r>
            <a:r>
              <a:rPr sz="3600" dirty="0">
                <a:latin typeface="Arial Black"/>
                <a:cs typeface="Arial Black"/>
              </a:rPr>
              <a:t>and </a:t>
            </a:r>
            <a:r>
              <a:rPr sz="3600" spc="-5" dirty="0">
                <a:latin typeface="Arial Black"/>
                <a:cs typeface="Arial Black"/>
              </a:rPr>
              <a:t>Swap </a:t>
            </a:r>
            <a:r>
              <a:rPr sz="3600" dirty="0">
                <a:latin typeface="Arial Black"/>
                <a:cs typeface="Arial Black"/>
              </a:rPr>
              <a:t>space</a:t>
            </a:r>
            <a:r>
              <a:rPr sz="3600" spc="-130" dirty="0">
                <a:latin typeface="Arial Black"/>
                <a:cs typeface="Arial Black"/>
              </a:rPr>
              <a:t> </a:t>
            </a:r>
            <a:r>
              <a:rPr sz="3600" dirty="0">
                <a:latin typeface="Arial Black"/>
                <a:cs typeface="Arial Black"/>
              </a:rPr>
              <a:t>Disk  </a:t>
            </a:r>
            <a:r>
              <a:rPr sz="3600" spc="10" dirty="0">
                <a:latin typeface="Arial Black"/>
                <a:cs typeface="Arial Black"/>
              </a:rPr>
              <a:t>Partition </a:t>
            </a:r>
            <a:r>
              <a:rPr sz="3600" spc="-50" dirty="0">
                <a:latin typeface="Arial Black"/>
                <a:cs typeface="Arial Black"/>
              </a:rPr>
              <a:t>(df, </a:t>
            </a:r>
            <a:r>
              <a:rPr sz="3600" spc="-5" dirty="0">
                <a:latin typeface="Arial Black"/>
                <a:cs typeface="Arial Black"/>
              </a:rPr>
              <a:t>fdisk), </a:t>
            </a:r>
            <a:r>
              <a:rPr sz="3600" spc="5" dirty="0">
                <a:latin typeface="Arial Black"/>
                <a:cs typeface="Arial Black"/>
              </a:rPr>
              <a:t>Adding </a:t>
            </a:r>
            <a:r>
              <a:rPr sz="3600" spc="-5" dirty="0">
                <a:latin typeface="Arial Black"/>
                <a:cs typeface="Arial Black"/>
              </a:rPr>
              <a:t>Swap</a:t>
            </a:r>
            <a:r>
              <a:rPr sz="3600" spc="-40" dirty="0">
                <a:latin typeface="Arial Black"/>
                <a:cs typeface="Arial Black"/>
              </a:rPr>
              <a:t> </a:t>
            </a:r>
            <a:r>
              <a:rPr sz="3600" spc="-5" dirty="0">
                <a:latin typeface="Arial Black"/>
                <a:cs typeface="Arial Black"/>
              </a:rPr>
              <a:t>Space)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78486"/>
            <a:ext cx="11322685" cy="600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10" dirty="0">
                <a:latin typeface="Arial"/>
                <a:cs typeface="Arial"/>
              </a:rPr>
              <a:t>Virtual </a:t>
            </a:r>
            <a:r>
              <a:rPr sz="2800" b="1" spc="-5" dirty="0">
                <a:latin typeface="Arial"/>
                <a:cs typeface="Arial"/>
              </a:rPr>
              <a:t>memory is </a:t>
            </a:r>
            <a:r>
              <a:rPr sz="2800" b="1" dirty="0">
                <a:latin typeface="Arial"/>
                <a:cs typeface="Arial"/>
              </a:rPr>
              <a:t>also managed </a:t>
            </a:r>
            <a:r>
              <a:rPr sz="2800" b="1" spc="-5" dirty="0">
                <a:latin typeface="Arial"/>
                <a:cs typeface="Arial"/>
              </a:rPr>
              <a:t>via segmentation. This </a:t>
            </a:r>
            <a:r>
              <a:rPr sz="2800" b="1" dirty="0">
                <a:latin typeface="Arial"/>
                <a:cs typeface="Arial"/>
              </a:rPr>
              <a:t>method  </a:t>
            </a:r>
            <a:r>
              <a:rPr sz="2800" b="1" spc="-5" dirty="0">
                <a:latin typeface="Arial"/>
                <a:cs typeface="Arial"/>
              </a:rPr>
              <a:t>splits virtual </a:t>
            </a:r>
            <a:r>
              <a:rPr sz="2800" b="1" dirty="0">
                <a:latin typeface="Arial"/>
                <a:cs typeface="Arial"/>
              </a:rPr>
              <a:t>memory into </a:t>
            </a:r>
            <a:r>
              <a:rPr sz="2800" b="1" spc="-5" dirty="0">
                <a:latin typeface="Arial"/>
                <a:cs typeface="Arial"/>
              </a:rPr>
              <a:t>parts of varying </a:t>
            </a:r>
            <a:r>
              <a:rPr sz="2800" b="1" dirty="0">
                <a:latin typeface="Arial"/>
                <a:cs typeface="Arial"/>
              </a:rPr>
              <a:t>lengths. </a:t>
            </a:r>
            <a:r>
              <a:rPr sz="2800" b="1" spc="5" dirty="0">
                <a:latin typeface="Arial"/>
                <a:cs typeface="Arial"/>
              </a:rPr>
              <a:t>Memory  </a:t>
            </a:r>
            <a:r>
              <a:rPr sz="2800" b="1" spc="-5" dirty="0">
                <a:latin typeface="Arial"/>
                <a:cs typeface="Arial"/>
              </a:rPr>
              <a:t>segments that are no longer in </a:t>
            </a:r>
            <a:r>
              <a:rPr sz="2800" b="1" dirty="0">
                <a:latin typeface="Arial"/>
                <a:cs typeface="Arial"/>
              </a:rPr>
              <a:t>use may be </a:t>
            </a:r>
            <a:r>
              <a:rPr sz="2800" b="1" spc="-5" dirty="0">
                <a:latin typeface="Arial"/>
                <a:cs typeface="Arial"/>
              </a:rPr>
              <a:t>relocated to </a:t>
            </a:r>
            <a:r>
              <a:rPr sz="2800" b="1" dirty="0">
                <a:latin typeface="Arial"/>
                <a:cs typeface="Arial"/>
              </a:rPr>
              <a:t>virtual  memory space on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hard </a:t>
            </a:r>
            <a:r>
              <a:rPr sz="2800" b="1" spc="-5" dirty="0">
                <a:latin typeface="Arial"/>
                <a:cs typeface="Arial"/>
              </a:rPr>
              <a:t>disk. A segment table </a:t>
            </a:r>
            <a:r>
              <a:rPr sz="2800" b="1" dirty="0">
                <a:latin typeface="Arial"/>
                <a:cs typeface="Arial"/>
              </a:rPr>
              <a:t>keeps track </a:t>
            </a:r>
            <a:r>
              <a:rPr sz="2800" b="1" spc="-15" dirty="0">
                <a:latin typeface="Arial"/>
                <a:cs typeface="Arial"/>
              </a:rPr>
              <a:t>of  </a:t>
            </a:r>
            <a:r>
              <a:rPr sz="2800" b="1" spc="-5" dirty="0">
                <a:latin typeface="Arial"/>
                <a:cs typeface="Arial"/>
              </a:rPr>
              <a:t>whether or not a segment is existing in </a:t>
            </a:r>
            <a:r>
              <a:rPr sz="2800" b="1" dirty="0">
                <a:latin typeface="Arial"/>
                <a:cs typeface="Arial"/>
              </a:rPr>
              <a:t>memory </a:t>
            </a:r>
            <a:r>
              <a:rPr sz="2800" b="1" spc="-5" dirty="0">
                <a:latin typeface="Arial"/>
                <a:cs typeface="Arial"/>
              </a:rPr>
              <a:t>if it has </a:t>
            </a:r>
            <a:r>
              <a:rPr sz="2800" b="1" dirty="0">
                <a:latin typeface="Arial"/>
                <a:cs typeface="Arial"/>
              </a:rPr>
              <a:t>been  </a:t>
            </a:r>
            <a:r>
              <a:rPr sz="2800" b="1" spc="-5" dirty="0">
                <a:latin typeface="Arial"/>
                <a:cs typeface="Arial"/>
              </a:rPr>
              <a:t>updated, and </a:t>
            </a:r>
            <a:r>
              <a:rPr sz="2800" b="1" dirty="0">
                <a:latin typeface="Arial"/>
                <a:cs typeface="Arial"/>
              </a:rPr>
              <a:t>what </a:t>
            </a:r>
            <a:r>
              <a:rPr sz="2800" b="1" spc="-5" dirty="0">
                <a:latin typeface="Arial"/>
                <a:cs typeface="Arial"/>
              </a:rPr>
              <a:t>its physical address </a:t>
            </a:r>
            <a:r>
              <a:rPr sz="2800" b="1" dirty="0">
                <a:latin typeface="Arial"/>
                <a:cs typeface="Arial"/>
              </a:rPr>
              <a:t>is. </a:t>
            </a:r>
            <a:r>
              <a:rPr sz="2800" b="1" spc="-5" dirty="0">
                <a:latin typeface="Arial"/>
                <a:cs typeface="Arial"/>
              </a:rPr>
              <a:t>Furthermore, file  systems in </a:t>
            </a:r>
            <a:r>
              <a:rPr sz="2800" b="1" dirty="0">
                <a:latin typeface="Arial"/>
                <a:cs typeface="Arial"/>
              </a:rPr>
              <a:t>segmentation </a:t>
            </a:r>
            <a:r>
              <a:rPr sz="2800" b="1" spc="-5" dirty="0">
                <a:latin typeface="Arial"/>
                <a:cs typeface="Arial"/>
              </a:rPr>
              <a:t>are </a:t>
            </a:r>
            <a:r>
              <a:rPr sz="2800" b="1" dirty="0">
                <a:latin typeface="Arial"/>
                <a:cs typeface="Arial"/>
              </a:rPr>
              <a:t>only </a:t>
            </a:r>
            <a:r>
              <a:rPr sz="2800" b="1" spc="-5" dirty="0">
                <a:latin typeface="Arial"/>
                <a:cs typeface="Arial"/>
              </a:rPr>
              <a:t>made </a:t>
            </a:r>
            <a:r>
              <a:rPr sz="2800" b="1" spc="-10" dirty="0">
                <a:latin typeface="Arial"/>
                <a:cs typeface="Arial"/>
              </a:rPr>
              <a:t>up of </a:t>
            </a:r>
            <a:r>
              <a:rPr sz="2800" b="1" dirty="0">
                <a:latin typeface="Arial"/>
                <a:cs typeface="Arial"/>
              </a:rPr>
              <a:t>segments </a:t>
            </a:r>
            <a:r>
              <a:rPr sz="2800" b="1" spc="5" dirty="0">
                <a:latin typeface="Arial"/>
                <a:cs typeface="Arial"/>
              </a:rPr>
              <a:t>that  </a:t>
            </a:r>
            <a:r>
              <a:rPr sz="2800" b="1" spc="-5" dirty="0">
                <a:latin typeface="Arial"/>
                <a:cs typeface="Arial"/>
              </a:rPr>
              <a:t>are mapped into the possible address space of a</a:t>
            </a:r>
            <a:r>
              <a:rPr sz="2800" b="1" spc="2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 marL="464820" marR="6985" indent="-452755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In terms of how memory is partitioned, </a:t>
            </a:r>
            <a:r>
              <a:rPr sz="2800" b="1" dirty="0">
                <a:latin typeface="Arial"/>
                <a:cs typeface="Arial"/>
              </a:rPr>
              <a:t>segmentation and  </a:t>
            </a:r>
            <a:r>
              <a:rPr sz="2800" b="1" spc="-5" dirty="0">
                <a:latin typeface="Arial"/>
                <a:cs typeface="Arial"/>
              </a:rPr>
              <a:t>paging </a:t>
            </a:r>
            <a:r>
              <a:rPr sz="2800" b="1" dirty="0">
                <a:latin typeface="Arial"/>
                <a:cs typeface="Arial"/>
              </a:rPr>
              <a:t>vary </a:t>
            </a:r>
            <a:r>
              <a:rPr sz="2800" b="1" spc="5" dirty="0">
                <a:latin typeface="Arial"/>
                <a:cs typeface="Arial"/>
              </a:rPr>
              <a:t>as </a:t>
            </a:r>
            <a:r>
              <a:rPr sz="2800" b="1" dirty="0">
                <a:latin typeface="Arial"/>
                <a:cs typeface="Arial"/>
              </a:rPr>
              <a:t>memory </a:t>
            </a:r>
            <a:r>
              <a:rPr sz="2800" b="1" spc="-5" dirty="0">
                <a:latin typeface="Arial"/>
                <a:cs typeface="Arial"/>
              </a:rPr>
              <a:t>models; nonetheless, the operations  </a:t>
            </a:r>
            <a:r>
              <a:rPr sz="2800" b="1" spc="5" dirty="0">
                <a:latin typeface="Arial"/>
                <a:cs typeface="Arial"/>
              </a:rPr>
              <a:t>may </a:t>
            </a:r>
            <a:r>
              <a:rPr sz="2800" b="1" spc="-5" dirty="0">
                <a:latin typeface="Arial"/>
                <a:cs typeface="Arial"/>
              </a:rPr>
              <a:t>be coupled. </a:t>
            </a:r>
            <a:r>
              <a:rPr sz="2800" b="1" dirty="0">
                <a:latin typeface="Arial"/>
                <a:cs typeface="Arial"/>
              </a:rPr>
              <a:t>Memory </a:t>
            </a:r>
            <a:r>
              <a:rPr sz="2800" b="1" spc="-5" dirty="0">
                <a:latin typeface="Arial"/>
                <a:cs typeface="Arial"/>
              </a:rPr>
              <a:t>is organized </a:t>
            </a:r>
            <a:r>
              <a:rPr sz="2800" b="1" dirty="0">
                <a:latin typeface="Arial"/>
                <a:cs typeface="Arial"/>
              </a:rPr>
              <a:t>into </a:t>
            </a:r>
            <a:r>
              <a:rPr sz="2800" b="1" spc="-5" dirty="0">
                <a:latin typeface="Arial"/>
                <a:cs typeface="Arial"/>
              </a:rPr>
              <a:t>frames or </a:t>
            </a:r>
            <a:r>
              <a:rPr sz="2800" b="1" dirty="0">
                <a:latin typeface="Arial"/>
                <a:cs typeface="Arial"/>
              </a:rPr>
              <a:t>pages </a:t>
            </a:r>
            <a:r>
              <a:rPr sz="2800" b="1" spc="-5" dirty="0">
                <a:latin typeface="Arial"/>
                <a:cs typeface="Arial"/>
              </a:rPr>
              <a:t>in  this </a:t>
            </a:r>
            <a:r>
              <a:rPr sz="2800" b="1" dirty="0">
                <a:latin typeface="Arial"/>
                <a:cs typeface="Arial"/>
              </a:rPr>
              <a:t>situation.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segments occupy many </a:t>
            </a:r>
            <a:r>
              <a:rPr sz="2800" b="1" spc="-5" dirty="0">
                <a:latin typeface="Arial"/>
                <a:cs typeface="Arial"/>
              </a:rPr>
              <a:t>pages, </a:t>
            </a:r>
            <a:r>
              <a:rPr sz="2800" b="1" dirty="0">
                <a:latin typeface="Arial"/>
                <a:cs typeface="Arial"/>
              </a:rPr>
              <a:t>and </a:t>
            </a:r>
            <a:r>
              <a:rPr sz="2800" b="1" spc="-5" dirty="0">
                <a:latin typeface="Arial"/>
                <a:cs typeface="Arial"/>
              </a:rPr>
              <a:t>the  virtual </a:t>
            </a:r>
            <a:r>
              <a:rPr sz="2800" b="1" dirty="0">
                <a:latin typeface="Arial"/>
                <a:cs typeface="Arial"/>
              </a:rPr>
              <a:t>address </a:t>
            </a:r>
            <a:r>
              <a:rPr sz="2800" b="1" spc="-5" dirty="0">
                <a:latin typeface="Arial"/>
                <a:cs typeface="Arial"/>
              </a:rPr>
              <a:t>contains both </a:t>
            </a:r>
            <a:r>
              <a:rPr sz="2800" b="1" dirty="0">
                <a:latin typeface="Arial"/>
                <a:cs typeface="Arial"/>
              </a:rPr>
              <a:t>the segment </a:t>
            </a:r>
            <a:r>
              <a:rPr sz="2800" b="1" spc="-5" dirty="0">
                <a:latin typeface="Arial"/>
                <a:cs typeface="Arial"/>
              </a:rPr>
              <a:t>number and </a:t>
            </a:r>
            <a:r>
              <a:rPr sz="2800" b="1" dirty="0">
                <a:latin typeface="Arial"/>
                <a:cs typeface="Arial"/>
              </a:rPr>
              <a:t>the  </a:t>
            </a:r>
            <a:r>
              <a:rPr sz="2800" b="1" spc="-5" dirty="0">
                <a:latin typeface="Arial"/>
                <a:cs typeface="Arial"/>
              </a:rPr>
              <a:t>page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number.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75387"/>
            <a:ext cx="11323320" cy="588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Other techniques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page replacement include first-in-  first-out (FIFO), optimum </a:t>
            </a:r>
            <a:r>
              <a:rPr sz="3200" b="1" dirty="0">
                <a:latin typeface="Arial"/>
                <a:cs typeface="Arial"/>
              </a:rPr>
              <a:t>algorithm, </a:t>
            </a:r>
            <a:r>
              <a:rPr sz="3200" b="1" spc="-5" dirty="0">
                <a:latin typeface="Arial"/>
                <a:cs typeface="Arial"/>
              </a:rPr>
              <a:t>and </a:t>
            </a:r>
            <a:r>
              <a:rPr sz="3200" b="1" spc="-10" dirty="0">
                <a:latin typeface="Arial"/>
                <a:cs typeface="Arial"/>
              </a:rPr>
              <a:t>least </a:t>
            </a:r>
            <a:r>
              <a:rPr sz="3200" b="1" spc="-5" dirty="0">
                <a:latin typeface="Arial"/>
                <a:cs typeface="Arial"/>
              </a:rPr>
              <a:t>recently  used </a:t>
            </a:r>
            <a:r>
              <a:rPr sz="3200" b="1" dirty="0">
                <a:latin typeface="Arial"/>
                <a:cs typeface="Arial"/>
              </a:rPr>
              <a:t>(LRU). </a:t>
            </a:r>
            <a:r>
              <a:rPr sz="3200" b="1" spc="-5" dirty="0">
                <a:latin typeface="Arial"/>
                <a:cs typeface="Arial"/>
              </a:rPr>
              <a:t>Memory selects the replacement for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page  that has been </a:t>
            </a:r>
            <a:r>
              <a:rPr sz="3200" b="1" dirty="0">
                <a:latin typeface="Arial"/>
                <a:cs typeface="Arial"/>
              </a:rPr>
              <a:t>in the virtual </a:t>
            </a:r>
            <a:r>
              <a:rPr sz="3200" b="1" spc="-5" dirty="0">
                <a:latin typeface="Arial"/>
                <a:cs typeface="Arial"/>
              </a:rPr>
              <a:t>address for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longest  </a:t>
            </a:r>
            <a:r>
              <a:rPr sz="3200" b="1" dirty="0">
                <a:latin typeface="Arial"/>
                <a:cs typeface="Arial"/>
              </a:rPr>
              <a:t>period </a:t>
            </a:r>
            <a:r>
              <a:rPr sz="3200" b="1" spc="-5" dirty="0">
                <a:latin typeface="Arial"/>
                <a:cs typeface="Arial"/>
              </a:rPr>
              <a:t>using the FIFO approach. The best algorithm  technique chooses page replacements </a:t>
            </a:r>
            <a:r>
              <a:rPr sz="3200" b="1" spc="-10" dirty="0">
                <a:latin typeface="Arial"/>
                <a:cs typeface="Arial"/>
              </a:rPr>
              <a:t>depending </a:t>
            </a:r>
            <a:r>
              <a:rPr sz="3200" b="1" spc="-5" dirty="0">
                <a:latin typeface="Arial"/>
                <a:cs typeface="Arial"/>
              </a:rPr>
              <a:t>on  which </a:t>
            </a:r>
            <a:r>
              <a:rPr sz="3200" b="1" dirty="0">
                <a:latin typeface="Arial"/>
                <a:cs typeface="Arial"/>
              </a:rPr>
              <a:t>page </a:t>
            </a:r>
            <a:r>
              <a:rPr sz="3200" b="1" spc="-10" dirty="0">
                <a:latin typeface="Arial"/>
                <a:cs typeface="Arial"/>
              </a:rPr>
              <a:t>is </a:t>
            </a:r>
            <a:r>
              <a:rPr sz="3200" b="1" spc="-5" dirty="0">
                <a:latin typeface="Arial"/>
                <a:cs typeface="Arial"/>
              </a:rPr>
              <a:t>most likely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be replaced </a:t>
            </a:r>
            <a:r>
              <a:rPr sz="3200" b="1" dirty="0">
                <a:latin typeface="Arial"/>
                <a:cs typeface="Arial"/>
              </a:rPr>
              <a:t>after </a:t>
            </a:r>
            <a:r>
              <a:rPr sz="3200" b="1" spc="-5" dirty="0">
                <a:latin typeface="Arial"/>
                <a:cs typeface="Arial"/>
              </a:rPr>
              <a:t>the  longest period of time; although complex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implement, 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results </a:t>
            </a:r>
            <a:r>
              <a:rPr sz="3200" b="1" spc="-10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fewer </a:t>
            </a:r>
            <a:r>
              <a:rPr sz="3200" b="1" dirty="0">
                <a:latin typeface="Arial"/>
                <a:cs typeface="Arial"/>
              </a:rPr>
              <a:t>page </a:t>
            </a:r>
            <a:r>
              <a:rPr sz="3200" b="1" spc="-5" dirty="0">
                <a:latin typeface="Arial"/>
                <a:cs typeface="Arial"/>
              </a:rPr>
              <a:t>faults. </a:t>
            </a:r>
            <a:r>
              <a:rPr sz="3200" b="1" dirty="0">
                <a:latin typeface="Arial"/>
                <a:cs typeface="Arial"/>
              </a:rPr>
              <a:t>The LRU </a:t>
            </a:r>
            <a:r>
              <a:rPr sz="3200" b="1" spc="-5" dirty="0">
                <a:latin typeface="Arial"/>
                <a:cs typeface="Arial"/>
              </a:rPr>
              <a:t>page  replacement technique replaces </a:t>
            </a:r>
            <a:r>
              <a:rPr sz="3200" b="1" dirty="0">
                <a:latin typeface="Arial"/>
                <a:cs typeface="Arial"/>
              </a:rPr>
              <a:t>the page </a:t>
            </a:r>
            <a:r>
              <a:rPr sz="3200" b="1" spc="-10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main 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5" dirty="0">
                <a:latin typeface="Arial"/>
                <a:cs typeface="Arial"/>
              </a:rPr>
              <a:t>that </a:t>
            </a:r>
            <a:r>
              <a:rPr sz="3200" b="1" dirty="0">
                <a:latin typeface="Arial"/>
                <a:cs typeface="Arial"/>
              </a:rPr>
              <a:t>has </a:t>
            </a:r>
            <a:r>
              <a:rPr sz="3200" b="1" spc="-10" dirty="0">
                <a:latin typeface="Arial"/>
                <a:cs typeface="Arial"/>
              </a:rPr>
              <a:t>not been </a:t>
            </a:r>
            <a:r>
              <a:rPr sz="3200" b="1" spc="-5" dirty="0">
                <a:latin typeface="Arial"/>
                <a:cs typeface="Arial"/>
              </a:rPr>
              <a:t>utilized for the </a:t>
            </a:r>
            <a:r>
              <a:rPr sz="3200" b="1" spc="-10" dirty="0">
                <a:latin typeface="Arial"/>
                <a:cs typeface="Arial"/>
              </a:rPr>
              <a:t>longest  </a:t>
            </a:r>
            <a:r>
              <a:rPr sz="3200" b="1" dirty="0">
                <a:latin typeface="Arial"/>
                <a:cs typeface="Arial"/>
              </a:rPr>
              <a:t>period.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1262" y="217917"/>
            <a:ext cx="8706613" cy="47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7023"/>
            <a:ext cx="11321415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dirty="0">
                <a:latin typeface="Arial"/>
                <a:cs typeface="Arial"/>
              </a:rPr>
              <a:t>Managing </a:t>
            </a:r>
            <a:r>
              <a:rPr sz="3000" b="1" spc="-5" dirty="0">
                <a:latin typeface="Arial"/>
                <a:cs typeface="Arial"/>
              </a:rPr>
              <a:t>virtual memory </a:t>
            </a:r>
            <a:r>
              <a:rPr sz="3000" b="1" dirty="0">
                <a:latin typeface="Arial"/>
                <a:cs typeface="Arial"/>
              </a:rPr>
              <a:t>inside </a:t>
            </a:r>
            <a:r>
              <a:rPr sz="3000" b="1" spc="-5" dirty="0">
                <a:latin typeface="Arial"/>
                <a:cs typeface="Arial"/>
              </a:rPr>
              <a:t>an operating system </a:t>
            </a:r>
            <a:r>
              <a:rPr sz="3000" b="1" spc="-15" dirty="0">
                <a:latin typeface="Arial"/>
                <a:cs typeface="Arial"/>
              </a:rPr>
              <a:t>is  </a:t>
            </a:r>
            <a:r>
              <a:rPr sz="3000" b="1" spc="-5" dirty="0">
                <a:latin typeface="Arial"/>
                <a:cs typeface="Arial"/>
              </a:rPr>
              <a:t>simple </a:t>
            </a:r>
            <a:r>
              <a:rPr sz="3000" b="1" dirty="0">
                <a:latin typeface="Arial"/>
                <a:cs typeface="Arial"/>
              </a:rPr>
              <a:t>since there are </a:t>
            </a:r>
            <a:r>
              <a:rPr sz="3000" b="1" spc="-5" dirty="0">
                <a:latin typeface="Arial"/>
                <a:cs typeface="Arial"/>
              </a:rPr>
              <a:t>default </a:t>
            </a:r>
            <a:r>
              <a:rPr sz="3000" b="1" dirty="0">
                <a:latin typeface="Arial"/>
                <a:cs typeface="Arial"/>
              </a:rPr>
              <a:t>settings that define how  </a:t>
            </a:r>
            <a:r>
              <a:rPr sz="3000" b="1" spc="-5" dirty="0">
                <a:latin typeface="Arial"/>
                <a:cs typeface="Arial"/>
              </a:rPr>
              <a:t>much hard disk space to assign for virtual </a:t>
            </a:r>
            <a:r>
              <a:rPr sz="3000" b="1" spc="-35" dirty="0">
                <a:latin typeface="Arial"/>
                <a:cs typeface="Arial"/>
              </a:rPr>
              <a:t>memory. </a:t>
            </a:r>
            <a:r>
              <a:rPr sz="3000" b="1" dirty="0">
                <a:latin typeface="Arial"/>
                <a:cs typeface="Arial"/>
              </a:rPr>
              <a:t>These  </a:t>
            </a:r>
            <a:r>
              <a:rPr sz="3000" b="1" spc="-5" dirty="0">
                <a:latin typeface="Arial"/>
                <a:cs typeface="Arial"/>
              </a:rPr>
              <a:t>settings </a:t>
            </a:r>
            <a:r>
              <a:rPr sz="3000" b="1" dirty="0">
                <a:latin typeface="Arial"/>
                <a:cs typeface="Arial"/>
              </a:rPr>
              <a:t>will work </a:t>
            </a:r>
            <a:r>
              <a:rPr sz="3000" b="1" spc="-5" dirty="0">
                <a:latin typeface="Arial"/>
                <a:cs typeface="Arial"/>
              </a:rPr>
              <a:t>for </a:t>
            </a:r>
            <a:r>
              <a:rPr sz="3000" b="1" dirty="0">
                <a:latin typeface="Arial"/>
                <a:cs typeface="Arial"/>
              </a:rPr>
              <a:t>most </a:t>
            </a:r>
            <a:r>
              <a:rPr sz="3000" b="1" spc="-5" dirty="0">
                <a:latin typeface="Arial"/>
                <a:cs typeface="Arial"/>
              </a:rPr>
              <a:t>apps </a:t>
            </a:r>
            <a:r>
              <a:rPr sz="3000" b="1" dirty="0">
                <a:latin typeface="Arial"/>
                <a:cs typeface="Arial"/>
              </a:rPr>
              <a:t>and </a:t>
            </a:r>
            <a:r>
              <a:rPr sz="3000" b="1" spc="-5" dirty="0">
                <a:latin typeface="Arial"/>
                <a:cs typeface="Arial"/>
              </a:rPr>
              <a:t>processes, </a:t>
            </a:r>
            <a:r>
              <a:rPr sz="3000" b="1" dirty="0">
                <a:latin typeface="Arial"/>
                <a:cs typeface="Arial"/>
              </a:rPr>
              <a:t>but there  may be instances when you need </a:t>
            </a:r>
            <a:r>
              <a:rPr sz="3000" b="1" spc="-5" dirty="0">
                <a:latin typeface="Arial"/>
                <a:cs typeface="Arial"/>
              </a:rPr>
              <a:t>to manually </a:t>
            </a:r>
            <a:r>
              <a:rPr sz="3000" b="1" dirty="0">
                <a:latin typeface="Arial"/>
                <a:cs typeface="Arial"/>
              </a:rPr>
              <a:t>reset the  </a:t>
            </a:r>
            <a:r>
              <a:rPr sz="3000" b="1" spc="-5" dirty="0">
                <a:latin typeface="Arial"/>
                <a:cs typeface="Arial"/>
              </a:rPr>
              <a:t>amount of hard drive space allotted to virtual </a:t>
            </a:r>
            <a:r>
              <a:rPr sz="3000" b="1" spc="-35" dirty="0">
                <a:latin typeface="Arial"/>
                <a:cs typeface="Arial"/>
              </a:rPr>
              <a:t>memory, </a:t>
            </a:r>
            <a:r>
              <a:rPr sz="3000" b="1" dirty="0">
                <a:latin typeface="Arial"/>
                <a:cs typeface="Arial"/>
              </a:rPr>
              <a:t>such  </a:t>
            </a:r>
            <a:r>
              <a:rPr sz="3000" b="1" spc="-5" dirty="0">
                <a:latin typeface="Arial"/>
                <a:cs typeface="Arial"/>
              </a:rPr>
              <a:t>as </a:t>
            </a:r>
            <a:r>
              <a:rPr sz="3000" b="1" dirty="0">
                <a:latin typeface="Arial"/>
                <a:cs typeface="Arial"/>
              </a:rPr>
              <a:t>when using </a:t>
            </a:r>
            <a:r>
              <a:rPr sz="3000" b="1" spc="-5" dirty="0">
                <a:latin typeface="Arial"/>
                <a:cs typeface="Arial"/>
              </a:rPr>
              <a:t>applications </a:t>
            </a:r>
            <a:r>
              <a:rPr sz="3000" b="1" dirty="0">
                <a:latin typeface="Arial"/>
                <a:cs typeface="Arial"/>
              </a:rPr>
              <a:t>that </a:t>
            </a:r>
            <a:r>
              <a:rPr sz="3000" b="1" spc="-5" dirty="0">
                <a:latin typeface="Arial"/>
                <a:cs typeface="Arial"/>
              </a:rPr>
              <a:t>need </a:t>
            </a:r>
            <a:r>
              <a:rPr sz="3000" b="1" dirty="0">
                <a:latin typeface="Arial"/>
                <a:cs typeface="Arial"/>
              </a:rPr>
              <a:t>rapid </a:t>
            </a:r>
            <a:r>
              <a:rPr sz="3000" b="1" spc="-5" dirty="0">
                <a:latin typeface="Arial"/>
                <a:cs typeface="Arial"/>
              </a:rPr>
              <a:t>reaction times  or </a:t>
            </a:r>
            <a:r>
              <a:rPr sz="3000" b="1" dirty="0">
                <a:latin typeface="Arial"/>
                <a:cs typeface="Arial"/>
              </a:rPr>
              <a:t>when </a:t>
            </a:r>
            <a:r>
              <a:rPr sz="3000" b="1" spc="-5" dirty="0">
                <a:latin typeface="Arial"/>
                <a:cs typeface="Arial"/>
              </a:rPr>
              <a:t>the computer has several hard </a:t>
            </a:r>
            <a:r>
              <a:rPr sz="3000" b="1" dirty="0">
                <a:latin typeface="Arial"/>
                <a:cs typeface="Arial"/>
              </a:rPr>
              <a:t>disk </a:t>
            </a:r>
            <a:r>
              <a:rPr sz="3000" b="1" spc="-5" dirty="0">
                <a:latin typeface="Arial"/>
                <a:cs typeface="Arial"/>
              </a:rPr>
              <a:t>drives (HDDs).  </a:t>
            </a:r>
            <a:r>
              <a:rPr sz="3000" b="1" dirty="0">
                <a:latin typeface="Arial"/>
                <a:cs typeface="Arial"/>
              </a:rPr>
              <a:t>The minimum and </a:t>
            </a:r>
            <a:r>
              <a:rPr sz="3000" b="1" spc="-5" dirty="0">
                <a:latin typeface="Arial"/>
                <a:cs typeface="Arial"/>
              </a:rPr>
              <a:t>maximum </a:t>
            </a:r>
            <a:r>
              <a:rPr sz="3000" b="1" dirty="0">
                <a:latin typeface="Arial"/>
                <a:cs typeface="Arial"/>
              </a:rPr>
              <a:t>amount </a:t>
            </a:r>
            <a:r>
              <a:rPr sz="3000" b="1" spc="5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hard </a:t>
            </a:r>
            <a:r>
              <a:rPr sz="3000" b="1" dirty="0">
                <a:latin typeface="Arial"/>
                <a:cs typeface="Arial"/>
              </a:rPr>
              <a:t>disk </a:t>
            </a:r>
            <a:r>
              <a:rPr sz="3000" b="1" spc="-5" dirty="0">
                <a:latin typeface="Arial"/>
                <a:cs typeface="Arial"/>
              </a:rPr>
              <a:t>space to  </a:t>
            </a:r>
            <a:r>
              <a:rPr sz="3000" b="1" dirty="0">
                <a:latin typeface="Arial"/>
                <a:cs typeface="Arial"/>
              </a:rPr>
              <a:t>be utilized for </a:t>
            </a:r>
            <a:r>
              <a:rPr sz="3000" b="1" spc="-5" dirty="0">
                <a:latin typeface="Arial"/>
                <a:cs typeface="Arial"/>
              </a:rPr>
              <a:t>virtual memory </a:t>
            </a:r>
            <a:r>
              <a:rPr sz="3000" b="1" dirty="0">
                <a:latin typeface="Arial"/>
                <a:cs typeface="Arial"/>
              </a:rPr>
              <a:t>must be </a:t>
            </a:r>
            <a:r>
              <a:rPr sz="3000" b="1" spc="-5" dirty="0">
                <a:latin typeface="Arial"/>
                <a:cs typeface="Arial"/>
              </a:rPr>
              <a:t>specified </a:t>
            </a:r>
            <a:r>
              <a:rPr sz="3000" b="1" dirty="0">
                <a:latin typeface="Arial"/>
                <a:cs typeface="Arial"/>
              </a:rPr>
              <a:t>when  </a:t>
            </a:r>
            <a:r>
              <a:rPr sz="3000" b="1" spc="-5" dirty="0">
                <a:latin typeface="Arial"/>
                <a:cs typeface="Arial"/>
              </a:rPr>
              <a:t>manually resetting virtual</a:t>
            </a:r>
            <a:r>
              <a:rPr sz="3000" b="1" spc="30" dirty="0">
                <a:latin typeface="Arial"/>
                <a:cs typeface="Arial"/>
              </a:rPr>
              <a:t> </a:t>
            </a:r>
            <a:r>
              <a:rPr sz="3000" b="1" spc="-35" dirty="0">
                <a:latin typeface="Arial"/>
                <a:cs typeface="Arial"/>
              </a:rPr>
              <a:t>memory.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76327"/>
            <a:ext cx="11323320" cy="607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dirty="0">
                <a:latin typeface="Arial"/>
                <a:cs typeface="Arial"/>
              </a:rPr>
              <a:t>Allocating </a:t>
            </a:r>
            <a:r>
              <a:rPr sz="3000" b="1" spc="-5" dirty="0">
                <a:latin typeface="Arial"/>
                <a:cs typeface="Arial"/>
              </a:rPr>
              <a:t>insufficient HDD space for </a:t>
            </a:r>
            <a:r>
              <a:rPr sz="3000" b="1" dirty="0">
                <a:latin typeface="Arial"/>
                <a:cs typeface="Arial"/>
              </a:rPr>
              <a:t>virtual </a:t>
            </a:r>
            <a:r>
              <a:rPr sz="3000" b="1" spc="-5" dirty="0">
                <a:latin typeface="Arial"/>
                <a:cs typeface="Arial"/>
              </a:rPr>
              <a:t>memory </a:t>
            </a:r>
            <a:r>
              <a:rPr sz="3000" b="1" dirty="0">
                <a:latin typeface="Arial"/>
                <a:cs typeface="Arial"/>
              </a:rPr>
              <a:t>might  </a:t>
            </a:r>
            <a:r>
              <a:rPr sz="3000" b="1" spc="-5" dirty="0">
                <a:latin typeface="Arial"/>
                <a:cs typeface="Arial"/>
              </a:rPr>
              <a:t>cause a </a:t>
            </a:r>
            <a:r>
              <a:rPr sz="3000" b="1" dirty="0">
                <a:latin typeface="Arial"/>
                <a:cs typeface="Arial"/>
              </a:rPr>
              <a:t>computer </a:t>
            </a:r>
            <a:r>
              <a:rPr sz="3000" b="1" spc="-5" dirty="0">
                <a:latin typeface="Arial"/>
                <a:cs typeface="Arial"/>
              </a:rPr>
              <a:t>to </a:t>
            </a:r>
            <a:r>
              <a:rPr sz="3000" b="1" dirty="0">
                <a:latin typeface="Arial"/>
                <a:cs typeface="Arial"/>
              </a:rPr>
              <a:t>run </a:t>
            </a:r>
            <a:r>
              <a:rPr sz="3000" b="1" spc="5" dirty="0">
                <a:latin typeface="Arial"/>
                <a:cs typeface="Arial"/>
              </a:rPr>
              <a:t>out </a:t>
            </a:r>
            <a:r>
              <a:rPr sz="3000" b="1" dirty="0">
                <a:latin typeface="Arial"/>
                <a:cs typeface="Arial"/>
              </a:rPr>
              <a:t>of RAM. </a:t>
            </a:r>
            <a:r>
              <a:rPr sz="3000" b="1" spc="-5" dirty="0">
                <a:latin typeface="Arial"/>
                <a:cs typeface="Arial"/>
              </a:rPr>
              <a:t>If a system </a:t>
            </a:r>
            <a:r>
              <a:rPr sz="3000" b="1" dirty="0">
                <a:latin typeface="Arial"/>
                <a:cs typeface="Arial"/>
              </a:rPr>
              <a:t>often  </a:t>
            </a:r>
            <a:r>
              <a:rPr sz="3000" b="1" spc="-5" dirty="0">
                <a:latin typeface="Arial"/>
                <a:cs typeface="Arial"/>
              </a:rPr>
              <a:t>requires extra virtual </a:t>
            </a:r>
            <a:r>
              <a:rPr sz="3000" b="1" dirty="0">
                <a:latin typeface="Arial"/>
                <a:cs typeface="Arial"/>
              </a:rPr>
              <a:t>memory space, </a:t>
            </a:r>
            <a:r>
              <a:rPr sz="3000" b="1" spc="-5" dirty="0">
                <a:latin typeface="Arial"/>
                <a:cs typeface="Arial"/>
              </a:rPr>
              <a:t>it </a:t>
            </a:r>
            <a:r>
              <a:rPr sz="3000" b="1" dirty="0">
                <a:latin typeface="Arial"/>
                <a:cs typeface="Arial"/>
              </a:rPr>
              <a:t>may be prudent </a:t>
            </a:r>
            <a:r>
              <a:rPr sz="3000" b="1" spc="-5" dirty="0">
                <a:latin typeface="Arial"/>
                <a:cs typeface="Arial"/>
              </a:rPr>
              <a:t>to  explore RAM </a:t>
            </a:r>
            <a:r>
              <a:rPr sz="3000" b="1" dirty="0">
                <a:latin typeface="Arial"/>
                <a:cs typeface="Arial"/>
              </a:rPr>
              <a:t>expansion. Common </a:t>
            </a:r>
            <a:r>
              <a:rPr sz="3000" b="1" spc="-5" dirty="0">
                <a:latin typeface="Arial"/>
                <a:cs typeface="Arial"/>
              </a:rPr>
              <a:t>operating systems may  typically advise users not </a:t>
            </a:r>
            <a:r>
              <a:rPr sz="3000" b="1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expand virtual </a:t>
            </a:r>
            <a:r>
              <a:rPr sz="3000" b="1" dirty="0">
                <a:latin typeface="Arial"/>
                <a:cs typeface="Arial"/>
              </a:rPr>
              <a:t>memory </a:t>
            </a:r>
            <a:r>
              <a:rPr sz="3000" b="1" spc="-5" dirty="0">
                <a:latin typeface="Arial"/>
                <a:cs typeface="Arial"/>
              </a:rPr>
              <a:t>over 12  times </a:t>
            </a:r>
            <a:r>
              <a:rPr sz="3000" b="1" dirty="0">
                <a:latin typeface="Arial"/>
                <a:cs typeface="Arial"/>
              </a:rPr>
              <a:t>the amount of RAM.</a:t>
            </a:r>
            <a:endParaRPr sz="3000">
              <a:latin typeface="Arial"/>
              <a:cs typeface="Arial"/>
            </a:endParaRPr>
          </a:p>
          <a:p>
            <a:pPr marL="464820" marR="762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way virtual memory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dirty="0">
                <a:latin typeface="Arial"/>
                <a:cs typeface="Arial"/>
              </a:rPr>
              <a:t>managed </a:t>
            </a:r>
            <a:r>
              <a:rPr sz="3000" b="1" spc="-5" dirty="0">
                <a:latin typeface="Arial"/>
                <a:cs typeface="Arial"/>
              </a:rPr>
              <a:t>varies </a:t>
            </a:r>
            <a:r>
              <a:rPr sz="3000" b="1" dirty="0">
                <a:latin typeface="Arial"/>
                <a:cs typeface="Arial"/>
              </a:rPr>
              <a:t>depending on  </a:t>
            </a:r>
            <a:r>
              <a:rPr sz="3000" b="1" spc="-5" dirty="0">
                <a:latin typeface="Arial"/>
                <a:cs typeface="Arial"/>
              </a:rPr>
              <a:t>the operating system. </a:t>
            </a:r>
            <a:r>
              <a:rPr sz="3000" b="1" dirty="0">
                <a:latin typeface="Arial"/>
                <a:cs typeface="Arial"/>
              </a:rPr>
              <a:t>As </a:t>
            </a:r>
            <a:r>
              <a:rPr sz="3000" b="1" spc="-5" dirty="0">
                <a:latin typeface="Arial"/>
                <a:cs typeface="Arial"/>
              </a:rPr>
              <a:t>a result, </a:t>
            </a:r>
            <a:r>
              <a:rPr sz="3000" b="1" spc="-10" dirty="0">
                <a:latin typeface="Arial"/>
                <a:cs typeface="Arial"/>
              </a:rPr>
              <a:t>IT </a:t>
            </a:r>
            <a:r>
              <a:rPr sz="3000" b="1" spc="-5" dirty="0">
                <a:latin typeface="Arial"/>
                <a:cs typeface="Arial"/>
              </a:rPr>
              <a:t>workers must </a:t>
            </a:r>
            <a:r>
              <a:rPr sz="3000" b="1" dirty="0">
                <a:latin typeface="Arial"/>
                <a:cs typeface="Arial"/>
              </a:rPr>
              <a:t>grasp  </a:t>
            </a:r>
            <a:r>
              <a:rPr sz="3000" b="1" spc="-5" dirty="0">
                <a:latin typeface="Arial"/>
                <a:cs typeface="Arial"/>
              </a:rPr>
              <a:t>the </a:t>
            </a:r>
            <a:r>
              <a:rPr sz="3000" b="1" dirty="0">
                <a:latin typeface="Arial"/>
                <a:cs typeface="Arial"/>
              </a:rPr>
              <a:t>fundamentals of managing physical </a:t>
            </a:r>
            <a:r>
              <a:rPr sz="3000" b="1" spc="-35" dirty="0">
                <a:latin typeface="Arial"/>
                <a:cs typeface="Arial"/>
              </a:rPr>
              <a:t>memory, </a:t>
            </a:r>
            <a:r>
              <a:rPr sz="3000" b="1" spc="-5" dirty="0">
                <a:latin typeface="Arial"/>
                <a:cs typeface="Arial"/>
              </a:rPr>
              <a:t>virtual  </a:t>
            </a:r>
            <a:r>
              <a:rPr sz="3000" b="1" spc="-35" dirty="0">
                <a:latin typeface="Arial"/>
                <a:cs typeface="Arial"/>
              </a:rPr>
              <a:t>memory, </a:t>
            </a:r>
            <a:r>
              <a:rPr sz="3000" b="1" dirty="0">
                <a:latin typeface="Arial"/>
                <a:cs typeface="Arial"/>
              </a:rPr>
              <a:t>and </a:t>
            </a:r>
            <a:r>
              <a:rPr sz="3000" b="1" spc="-5" dirty="0">
                <a:latin typeface="Arial"/>
                <a:cs typeface="Arial"/>
              </a:rPr>
              <a:t>virtual</a:t>
            </a:r>
            <a:r>
              <a:rPr sz="3000" b="1" spc="4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addresses.</a:t>
            </a:r>
            <a:endParaRPr sz="3000">
              <a:latin typeface="Arial"/>
              <a:cs typeface="Arial"/>
            </a:endParaRPr>
          </a:p>
          <a:p>
            <a:pPr marL="464820" marR="7620" indent="-452755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dirty="0">
                <a:latin typeface="Arial"/>
                <a:cs typeface="Arial"/>
              </a:rPr>
              <a:t>RAM cells </a:t>
            </a:r>
            <a:r>
              <a:rPr sz="3000" b="1" spc="-5" dirty="0">
                <a:latin typeface="Arial"/>
                <a:cs typeface="Arial"/>
              </a:rPr>
              <a:t>in </a:t>
            </a:r>
            <a:r>
              <a:rPr sz="3000" b="1" dirty="0">
                <a:latin typeface="Arial"/>
                <a:cs typeface="Arial"/>
              </a:rPr>
              <a:t>SSDs have a finite lifetime </a:t>
            </a:r>
            <a:r>
              <a:rPr sz="3000" b="1" spc="-5" dirty="0">
                <a:latin typeface="Arial"/>
                <a:cs typeface="Arial"/>
              </a:rPr>
              <a:t>as </a:t>
            </a:r>
            <a:r>
              <a:rPr sz="3000" b="1" dirty="0">
                <a:latin typeface="Arial"/>
                <a:cs typeface="Arial"/>
              </a:rPr>
              <a:t>well. </a:t>
            </a:r>
            <a:r>
              <a:rPr sz="3000" b="1" spc="-5" dirty="0">
                <a:latin typeface="Arial"/>
                <a:cs typeface="Arial"/>
              </a:rPr>
              <a:t>Because  RAM cells have a finite </a:t>
            </a:r>
            <a:r>
              <a:rPr sz="3000" b="1" dirty="0">
                <a:latin typeface="Arial"/>
                <a:cs typeface="Arial"/>
              </a:rPr>
              <a:t>amount of </a:t>
            </a:r>
            <a:r>
              <a:rPr sz="3000" b="1" spc="-5" dirty="0">
                <a:latin typeface="Arial"/>
                <a:cs typeface="Arial"/>
              </a:rPr>
              <a:t>writes, </a:t>
            </a:r>
            <a:r>
              <a:rPr sz="3000" b="1" dirty="0">
                <a:latin typeface="Arial"/>
                <a:cs typeface="Arial"/>
              </a:rPr>
              <a:t>utilizing </a:t>
            </a:r>
            <a:r>
              <a:rPr sz="3000" b="1" spc="-5" dirty="0">
                <a:latin typeface="Arial"/>
                <a:cs typeface="Arial"/>
              </a:rPr>
              <a:t>them for  virtual memory </a:t>
            </a:r>
            <a:r>
              <a:rPr sz="3000" b="1" dirty="0">
                <a:latin typeface="Arial"/>
                <a:cs typeface="Arial"/>
              </a:rPr>
              <a:t>often </a:t>
            </a:r>
            <a:r>
              <a:rPr sz="3000" b="1" spc="-5" dirty="0">
                <a:latin typeface="Arial"/>
                <a:cs typeface="Arial"/>
              </a:rPr>
              <a:t>lowers the drive's</a:t>
            </a:r>
            <a:r>
              <a:rPr sz="3000" b="1" spc="4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lifetime.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242" y="175224"/>
            <a:ext cx="11257789" cy="38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7023"/>
            <a:ext cx="11323320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The benefits of utilizing virtual memory</a:t>
            </a:r>
            <a:r>
              <a:rPr sz="3000" b="1" spc="9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include:</a:t>
            </a:r>
            <a:endParaRPr sz="30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buClr>
                <a:srgbClr val="D16248"/>
              </a:buClr>
              <a:buSzPct val="68333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it can </a:t>
            </a:r>
            <a:r>
              <a:rPr sz="3000" b="1" dirty="0">
                <a:latin typeface="Arial"/>
                <a:cs typeface="Arial"/>
              </a:rPr>
              <a:t>handle </a:t>
            </a:r>
            <a:r>
              <a:rPr sz="3000" b="1" spc="-5" dirty="0">
                <a:latin typeface="Arial"/>
                <a:cs typeface="Arial"/>
              </a:rPr>
              <a:t>twice as </a:t>
            </a:r>
            <a:r>
              <a:rPr sz="3000" b="1" dirty="0">
                <a:latin typeface="Arial"/>
                <a:cs typeface="Arial"/>
              </a:rPr>
              <a:t>many addresses </a:t>
            </a:r>
            <a:r>
              <a:rPr sz="3000" b="1" spc="-5" dirty="0">
                <a:latin typeface="Arial"/>
                <a:cs typeface="Arial"/>
              </a:rPr>
              <a:t>as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main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memory</a:t>
            </a:r>
            <a:endParaRPr sz="30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buClr>
                <a:srgbClr val="D16248"/>
              </a:buClr>
              <a:buSzPct val="68333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it allows for more programs to be utilized at the same</a:t>
            </a:r>
            <a:r>
              <a:rPr sz="3000" b="1" spc="16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time.</a:t>
            </a:r>
            <a:endParaRPr sz="300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It relieves programs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the </a:t>
            </a:r>
            <a:r>
              <a:rPr sz="3000" b="1" dirty="0">
                <a:latin typeface="Arial"/>
                <a:cs typeface="Arial"/>
              </a:rPr>
              <a:t>burden of maintaining shared  </a:t>
            </a:r>
            <a:r>
              <a:rPr sz="3000" b="1" spc="-5" dirty="0">
                <a:latin typeface="Arial"/>
                <a:cs typeface="Arial"/>
              </a:rPr>
              <a:t>memory </a:t>
            </a:r>
            <a:r>
              <a:rPr sz="3000" b="1" dirty="0">
                <a:latin typeface="Arial"/>
                <a:cs typeface="Arial"/>
              </a:rPr>
              <a:t>and eliminates the need for users </a:t>
            </a:r>
            <a:r>
              <a:rPr sz="3000" b="1" spc="-5" dirty="0">
                <a:latin typeface="Arial"/>
                <a:cs typeface="Arial"/>
              </a:rPr>
              <a:t>to </a:t>
            </a:r>
            <a:r>
              <a:rPr sz="3000" b="1" dirty="0">
                <a:latin typeface="Arial"/>
                <a:cs typeface="Arial"/>
              </a:rPr>
              <a:t>add </a:t>
            </a:r>
            <a:r>
              <a:rPr sz="3000" b="1" spc="-5" dirty="0">
                <a:latin typeface="Arial"/>
                <a:cs typeface="Arial"/>
              </a:rPr>
              <a:t>memory  modules </a:t>
            </a:r>
            <a:r>
              <a:rPr sz="3000" b="1" dirty="0">
                <a:latin typeface="Arial"/>
                <a:cs typeface="Arial"/>
              </a:rPr>
              <a:t>when RAM </a:t>
            </a:r>
            <a:r>
              <a:rPr sz="3000" b="1" spc="-5" dirty="0">
                <a:latin typeface="Arial"/>
                <a:cs typeface="Arial"/>
              </a:rPr>
              <a:t>space runs out.</a:t>
            </a:r>
            <a:endParaRPr sz="3000">
              <a:latin typeface="Arial"/>
              <a:cs typeface="Arial"/>
            </a:endParaRPr>
          </a:p>
          <a:p>
            <a:pPr marL="464820" marR="8255" indent="-452755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It improves performance </a:t>
            </a:r>
            <a:r>
              <a:rPr sz="3000" b="1" dirty="0">
                <a:latin typeface="Arial"/>
                <a:cs typeface="Arial"/>
              </a:rPr>
              <a:t>when just </a:t>
            </a:r>
            <a:r>
              <a:rPr sz="3000" b="1" spc="-5" dirty="0">
                <a:latin typeface="Arial"/>
                <a:cs typeface="Arial"/>
              </a:rPr>
              <a:t>a </a:t>
            </a:r>
            <a:r>
              <a:rPr sz="3000" b="1" dirty="0">
                <a:latin typeface="Arial"/>
                <a:cs typeface="Arial"/>
              </a:rPr>
              <a:t>portion </a:t>
            </a:r>
            <a:r>
              <a:rPr sz="3000" b="1" spc="5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a </a:t>
            </a:r>
            <a:r>
              <a:rPr sz="3000" b="1" dirty="0">
                <a:latin typeface="Arial"/>
                <a:cs typeface="Arial"/>
              </a:rPr>
              <a:t>program 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required for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execution;</a:t>
            </a:r>
            <a:endParaRPr sz="3000">
              <a:latin typeface="Arial"/>
              <a:cs typeface="Arial"/>
            </a:endParaRPr>
          </a:p>
          <a:p>
            <a:pPr marL="464820" indent="-452755" algn="just">
              <a:lnSpc>
                <a:spcPct val="100000"/>
              </a:lnSpc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It improves security </a:t>
            </a:r>
            <a:r>
              <a:rPr sz="3000" b="1" dirty="0">
                <a:latin typeface="Arial"/>
                <a:cs typeface="Arial"/>
              </a:rPr>
              <a:t>due </a:t>
            </a:r>
            <a:r>
              <a:rPr sz="3000" b="1" spc="-5" dirty="0">
                <a:latin typeface="Arial"/>
                <a:cs typeface="Arial"/>
              </a:rPr>
              <a:t>to memory separation;</a:t>
            </a:r>
            <a:r>
              <a:rPr sz="3000" b="1" spc="4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endParaRPr sz="3000">
              <a:latin typeface="Arial"/>
              <a:cs typeface="Arial"/>
            </a:endParaRPr>
          </a:p>
          <a:p>
            <a:pPr marL="464820" marR="6350" indent="-452755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It </a:t>
            </a:r>
            <a:r>
              <a:rPr sz="3000" b="1" dirty="0">
                <a:latin typeface="Arial"/>
                <a:cs typeface="Arial"/>
              </a:rPr>
              <a:t>allows numerous bigger programs </a:t>
            </a:r>
            <a:r>
              <a:rPr sz="3000" b="1" spc="-5" dirty="0">
                <a:latin typeface="Arial"/>
                <a:cs typeface="Arial"/>
              </a:rPr>
              <a:t>to execute  </a:t>
            </a:r>
            <a:r>
              <a:rPr sz="3000" b="1" spc="-20" dirty="0">
                <a:latin typeface="Arial"/>
                <a:cs typeface="Arial"/>
              </a:rPr>
              <a:t>concurrently.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48895"/>
            <a:ext cx="11321415" cy="597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Allocating </a:t>
            </a:r>
            <a:r>
              <a:rPr sz="3000" b="1" dirty="0">
                <a:latin typeface="Arial"/>
                <a:cs typeface="Arial"/>
              </a:rPr>
              <a:t>RAM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a low-cost</a:t>
            </a:r>
            <a:r>
              <a:rPr sz="3000" b="1" spc="7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operation.</a:t>
            </a:r>
            <a:endParaRPr sz="3000">
              <a:latin typeface="Arial"/>
              <a:cs typeface="Arial"/>
            </a:endParaRPr>
          </a:p>
          <a:p>
            <a:pPr marL="464820" indent="-452755" algn="just">
              <a:lnSpc>
                <a:spcPct val="100000"/>
              </a:lnSpc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dirty="0">
                <a:latin typeface="Arial"/>
                <a:cs typeface="Arial"/>
              </a:rPr>
              <a:t>No </a:t>
            </a:r>
            <a:r>
              <a:rPr sz="3000" b="1" spc="-5" dirty="0">
                <a:latin typeface="Arial"/>
                <a:cs typeface="Arial"/>
              </a:rPr>
              <a:t>external fragmentation is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required.</a:t>
            </a:r>
            <a:endParaRPr sz="3000">
              <a:latin typeface="Arial"/>
              <a:cs typeface="Arial"/>
            </a:endParaRPr>
          </a:p>
          <a:p>
            <a:pPr marL="464820" marR="6985" indent="-452755" algn="just">
              <a:lnSpc>
                <a:spcPct val="100000"/>
              </a:lnSpc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Using </a:t>
            </a:r>
            <a:r>
              <a:rPr sz="3000" b="1" dirty="0">
                <a:latin typeface="Arial"/>
                <a:cs typeface="Arial"/>
              </a:rPr>
              <a:t>the CPU </a:t>
            </a:r>
            <a:r>
              <a:rPr sz="3000" b="1" spc="-5" dirty="0">
                <a:latin typeface="Arial"/>
                <a:cs typeface="Arial"/>
              </a:rPr>
              <a:t>to manage </a:t>
            </a:r>
            <a:r>
              <a:rPr sz="3000" b="1" dirty="0">
                <a:latin typeface="Arial"/>
                <a:cs typeface="Arial"/>
              </a:rPr>
              <a:t>logical </a:t>
            </a:r>
            <a:r>
              <a:rPr sz="3000" b="1" spc="-5" dirty="0">
                <a:latin typeface="Arial"/>
                <a:cs typeface="Arial"/>
              </a:rPr>
              <a:t>partition workloads </a:t>
            </a:r>
            <a:r>
              <a:rPr sz="3000" b="1" spc="-15" dirty="0">
                <a:latin typeface="Arial"/>
                <a:cs typeface="Arial"/>
              </a:rPr>
              <a:t>is  </a:t>
            </a:r>
            <a:r>
              <a:rPr sz="3000" b="1" spc="-5" dirty="0">
                <a:latin typeface="Arial"/>
                <a:cs typeface="Arial"/>
              </a:rPr>
              <a:t>beneficial.</a:t>
            </a:r>
            <a:endParaRPr sz="3000">
              <a:latin typeface="Arial"/>
              <a:cs typeface="Arial"/>
            </a:endParaRPr>
          </a:p>
          <a:p>
            <a:pPr marL="464820" indent="-452755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Data may be sent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automatically.</a:t>
            </a:r>
            <a:endParaRPr sz="3000">
              <a:latin typeface="Arial"/>
              <a:cs typeface="Arial"/>
            </a:endParaRPr>
          </a:p>
          <a:p>
            <a:pPr marL="464820" marR="5715" indent="-452755" algn="just">
              <a:lnSpc>
                <a:spcPct val="100000"/>
              </a:lnSpc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During a fork </a:t>
            </a:r>
            <a:r>
              <a:rPr sz="3000" b="1" dirty="0">
                <a:latin typeface="Arial"/>
                <a:cs typeface="Arial"/>
              </a:rPr>
              <a:t>system </a:t>
            </a:r>
            <a:r>
              <a:rPr sz="3000" b="1" spc="-5" dirty="0">
                <a:latin typeface="Arial"/>
                <a:cs typeface="Arial"/>
              </a:rPr>
              <a:t>call action </a:t>
            </a:r>
            <a:r>
              <a:rPr sz="3000" b="1" dirty="0">
                <a:latin typeface="Arial"/>
                <a:cs typeface="Arial"/>
              </a:rPr>
              <a:t>that </a:t>
            </a:r>
            <a:r>
              <a:rPr sz="3000" b="1" spc="-5" dirty="0">
                <a:latin typeface="Arial"/>
                <a:cs typeface="Arial"/>
              </a:rPr>
              <a:t>generates a </a:t>
            </a:r>
            <a:r>
              <a:rPr sz="3000" b="1" dirty="0">
                <a:latin typeface="Arial"/>
                <a:cs typeface="Arial"/>
              </a:rPr>
              <a:t>clone </a:t>
            </a:r>
            <a:r>
              <a:rPr sz="3000" b="1" spc="15" dirty="0">
                <a:latin typeface="Arial"/>
                <a:cs typeface="Arial"/>
              </a:rPr>
              <a:t>of  </a:t>
            </a:r>
            <a:r>
              <a:rPr sz="3000" b="1" spc="-5" dirty="0">
                <a:latin typeface="Arial"/>
                <a:cs typeface="Arial"/>
              </a:rPr>
              <a:t>itself, </a:t>
            </a:r>
            <a:r>
              <a:rPr sz="3000" b="1" dirty="0">
                <a:latin typeface="Arial"/>
                <a:cs typeface="Arial"/>
              </a:rPr>
              <a:t>pages </a:t>
            </a:r>
            <a:r>
              <a:rPr sz="3000" b="1" spc="-5" dirty="0">
                <a:latin typeface="Arial"/>
                <a:cs typeface="Arial"/>
              </a:rPr>
              <a:t>in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original </a:t>
            </a:r>
            <a:r>
              <a:rPr sz="3000" b="1" dirty="0">
                <a:latin typeface="Arial"/>
                <a:cs typeface="Arial"/>
              </a:rPr>
              <a:t>process may be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shared.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In </a:t>
            </a:r>
            <a:r>
              <a:rPr sz="3000" b="1" dirty="0">
                <a:latin typeface="Arial"/>
                <a:cs typeface="Arial"/>
              </a:rPr>
              <a:t>addition to these </a:t>
            </a:r>
            <a:r>
              <a:rPr sz="3000" b="1" spc="-5" dirty="0">
                <a:latin typeface="Arial"/>
                <a:cs typeface="Arial"/>
              </a:rPr>
              <a:t>advantages, managers in a virtualized  </a:t>
            </a:r>
            <a:r>
              <a:rPr sz="3000" b="1" dirty="0">
                <a:latin typeface="Arial"/>
                <a:cs typeface="Arial"/>
              </a:rPr>
              <a:t>computing </a:t>
            </a:r>
            <a:r>
              <a:rPr sz="3000" b="1" spc="-5" dirty="0">
                <a:latin typeface="Arial"/>
                <a:cs typeface="Arial"/>
              </a:rPr>
              <a:t>environment may employ virtual </a:t>
            </a:r>
            <a:r>
              <a:rPr sz="3000" b="1" dirty="0">
                <a:latin typeface="Arial"/>
                <a:cs typeface="Arial"/>
              </a:rPr>
              <a:t>memory  </a:t>
            </a:r>
            <a:r>
              <a:rPr sz="3000" b="1" spc="-5" dirty="0">
                <a:latin typeface="Arial"/>
                <a:cs typeface="Arial"/>
              </a:rPr>
              <a:t>management methods to </a:t>
            </a:r>
            <a:r>
              <a:rPr sz="3000" b="1" dirty="0">
                <a:latin typeface="Arial"/>
                <a:cs typeface="Arial"/>
              </a:rPr>
              <a:t>assign more </a:t>
            </a:r>
            <a:r>
              <a:rPr sz="3000" b="1" spc="-5" dirty="0">
                <a:latin typeface="Arial"/>
                <a:cs typeface="Arial"/>
              </a:rPr>
              <a:t>memory to </a:t>
            </a:r>
            <a:r>
              <a:rPr sz="3000" b="1" dirty="0">
                <a:latin typeface="Arial"/>
                <a:cs typeface="Arial"/>
              </a:rPr>
              <a:t>a </a:t>
            </a:r>
            <a:r>
              <a:rPr sz="3000" b="1" spc="-5" dirty="0">
                <a:latin typeface="Arial"/>
                <a:cs typeface="Arial"/>
              </a:rPr>
              <a:t>virtual  machine </a:t>
            </a:r>
            <a:r>
              <a:rPr sz="3000" b="1" dirty="0">
                <a:latin typeface="Arial"/>
                <a:cs typeface="Arial"/>
              </a:rPr>
              <a:t>(VM) that has </a:t>
            </a:r>
            <a:r>
              <a:rPr sz="3000" b="1" spc="-5" dirty="0">
                <a:latin typeface="Arial"/>
                <a:cs typeface="Arial"/>
              </a:rPr>
              <a:t>exhausted its resources. These  virtualization management </a:t>
            </a:r>
            <a:r>
              <a:rPr sz="3000" b="1" dirty="0">
                <a:latin typeface="Arial"/>
                <a:cs typeface="Arial"/>
              </a:rPr>
              <a:t>techniques help boost VM  performance and </a:t>
            </a:r>
            <a:r>
              <a:rPr sz="3000" b="1" spc="-5" dirty="0">
                <a:latin typeface="Arial"/>
                <a:cs typeface="Arial"/>
              </a:rPr>
              <a:t>administration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flexibility.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668" y="0"/>
            <a:ext cx="9609836" cy="6005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970" y="175224"/>
            <a:ext cx="11038333" cy="38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5500"/>
            <a:ext cx="11323320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Although the use of virtual </a:t>
            </a:r>
            <a:r>
              <a:rPr sz="3200" b="1" dirty="0">
                <a:latin typeface="Arial"/>
                <a:cs typeface="Arial"/>
              </a:rPr>
              <a:t>memory has its </a:t>
            </a:r>
            <a:r>
              <a:rPr sz="3200" b="1" spc="-5" dirty="0">
                <a:latin typeface="Arial"/>
                <a:cs typeface="Arial"/>
              </a:rPr>
              <a:t>benefits, it also  comes </a:t>
            </a:r>
            <a:r>
              <a:rPr sz="3200" b="1" dirty="0">
                <a:latin typeface="Arial"/>
                <a:cs typeface="Arial"/>
              </a:rPr>
              <a:t>with some trade-offs worth considering, such</a:t>
            </a:r>
            <a:r>
              <a:rPr sz="3200" b="1" spc="-2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as:</a:t>
            </a:r>
            <a:endParaRPr sz="3200">
              <a:latin typeface="Arial"/>
              <a:cs typeface="Arial"/>
            </a:endParaRPr>
          </a:p>
          <a:p>
            <a:pPr marL="464820" marR="7620" indent="-452755" algn="just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Applications run slower if they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running from virtual  </a:t>
            </a:r>
            <a:r>
              <a:rPr sz="3200" b="1" spc="-40" dirty="0">
                <a:latin typeface="Arial"/>
                <a:cs typeface="Arial"/>
              </a:rPr>
              <a:t>memory.</a:t>
            </a:r>
            <a:endParaRPr sz="3200">
              <a:latin typeface="Arial"/>
              <a:cs typeface="Arial"/>
            </a:endParaRPr>
          </a:p>
          <a:p>
            <a:pPr marL="464820" marR="635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Data </a:t>
            </a:r>
            <a:r>
              <a:rPr sz="3200" b="1" spc="-5" dirty="0">
                <a:latin typeface="Arial"/>
                <a:cs typeface="Arial"/>
              </a:rPr>
              <a:t>must be mapped between virtual and physical  </a:t>
            </a:r>
            <a:r>
              <a:rPr sz="3200" b="1" spc="-35" dirty="0">
                <a:latin typeface="Arial"/>
                <a:cs typeface="Arial"/>
              </a:rPr>
              <a:t>memory, </a:t>
            </a:r>
            <a:r>
              <a:rPr sz="3200" b="1" spc="-5" dirty="0">
                <a:latin typeface="Arial"/>
                <a:cs typeface="Arial"/>
              </a:rPr>
              <a:t>which requires extra hardware support </a:t>
            </a:r>
            <a:r>
              <a:rPr sz="3200" b="1" dirty="0">
                <a:latin typeface="Arial"/>
                <a:cs typeface="Arial"/>
              </a:rPr>
              <a:t>for  </a:t>
            </a:r>
            <a:r>
              <a:rPr sz="3200" b="1" spc="-5" dirty="0">
                <a:latin typeface="Arial"/>
                <a:cs typeface="Arial"/>
              </a:rPr>
              <a:t>address translations, </a:t>
            </a:r>
            <a:r>
              <a:rPr sz="3200" b="1" dirty="0">
                <a:latin typeface="Arial"/>
                <a:cs typeface="Arial"/>
              </a:rPr>
              <a:t>slowing down a computer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further.</a:t>
            </a:r>
            <a:endParaRPr sz="3200">
              <a:latin typeface="Arial"/>
              <a:cs typeface="Arial"/>
            </a:endParaRPr>
          </a:p>
          <a:p>
            <a:pPr marL="464820" marR="5715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The size of virtual storage </a:t>
            </a:r>
            <a:r>
              <a:rPr sz="3200" b="1" spc="-10" dirty="0">
                <a:latin typeface="Arial"/>
                <a:cs typeface="Arial"/>
              </a:rPr>
              <a:t>is </a:t>
            </a:r>
            <a:r>
              <a:rPr sz="3200" b="1" spc="-5" dirty="0">
                <a:latin typeface="Arial"/>
                <a:cs typeface="Arial"/>
              </a:rPr>
              <a:t>limited by the amount 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secondary storage</a:t>
            </a:r>
            <a:r>
              <a:rPr sz="3200" b="1" spc="-5" dirty="0">
                <a:latin typeface="Arial"/>
                <a:cs typeface="Arial"/>
              </a:rPr>
              <a:t>, as </a:t>
            </a:r>
            <a:r>
              <a:rPr sz="3200" b="1" dirty="0">
                <a:latin typeface="Arial"/>
                <a:cs typeface="Arial"/>
              </a:rPr>
              <a:t>well </a:t>
            </a:r>
            <a:r>
              <a:rPr sz="3200" b="1" spc="-5" dirty="0">
                <a:latin typeface="Arial"/>
                <a:cs typeface="Arial"/>
              </a:rPr>
              <a:t>as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addressing  scheme </a:t>
            </a:r>
            <a:r>
              <a:rPr sz="3200" b="1" dirty="0">
                <a:latin typeface="Arial"/>
                <a:cs typeface="Arial"/>
              </a:rPr>
              <a:t>with the computer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74802"/>
            <a:ext cx="11320780" cy="256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Thrashing </a:t>
            </a:r>
            <a:r>
              <a:rPr sz="3200" b="1" spc="-10" dirty="0">
                <a:latin typeface="Arial"/>
                <a:cs typeface="Arial"/>
              </a:rPr>
              <a:t>can </a:t>
            </a:r>
            <a:r>
              <a:rPr sz="3200" b="1" spc="-5" dirty="0">
                <a:latin typeface="Arial"/>
                <a:cs typeface="Arial"/>
              </a:rPr>
              <a:t>occur </a:t>
            </a:r>
            <a:r>
              <a:rPr sz="3200" b="1" spc="-10" dirty="0">
                <a:latin typeface="Arial"/>
                <a:cs typeface="Arial"/>
              </a:rPr>
              <a:t>if </a:t>
            </a:r>
            <a:r>
              <a:rPr sz="3200" b="1" dirty="0">
                <a:latin typeface="Arial"/>
                <a:cs typeface="Arial"/>
              </a:rPr>
              <a:t>there </a:t>
            </a:r>
            <a:r>
              <a:rPr sz="3200" b="1" spc="-10" dirty="0">
                <a:latin typeface="Arial"/>
                <a:cs typeface="Arial"/>
              </a:rPr>
              <a:t>is </a:t>
            </a:r>
            <a:r>
              <a:rPr sz="3200" b="1" spc="-5" dirty="0">
                <a:latin typeface="Arial"/>
                <a:cs typeface="Arial"/>
              </a:rPr>
              <a:t>not </a:t>
            </a:r>
            <a:r>
              <a:rPr sz="3200" b="1" spc="-10" dirty="0">
                <a:latin typeface="Arial"/>
                <a:cs typeface="Arial"/>
              </a:rPr>
              <a:t>enough </a:t>
            </a:r>
            <a:r>
              <a:rPr sz="3200" b="1" dirty="0">
                <a:latin typeface="Arial"/>
                <a:cs typeface="Arial"/>
              </a:rPr>
              <a:t>RAM, which  will </a:t>
            </a:r>
            <a:r>
              <a:rPr sz="3200" b="1" spc="-5" dirty="0">
                <a:latin typeface="Arial"/>
                <a:cs typeface="Arial"/>
              </a:rPr>
              <a:t>make </a:t>
            </a:r>
            <a:r>
              <a:rPr sz="3200" b="1" dirty="0">
                <a:latin typeface="Arial"/>
                <a:cs typeface="Arial"/>
              </a:rPr>
              <a:t>the computer perform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slower.</a:t>
            </a:r>
            <a:endParaRPr sz="320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  <a:tab pos="891540" algn="l"/>
                <a:tab pos="1880870" algn="l"/>
                <a:tab pos="2870200" algn="l"/>
                <a:tab pos="3882390" algn="l"/>
                <a:tab pos="4443095" algn="l"/>
                <a:tab pos="5882005" algn="l"/>
                <a:tab pos="7682230" algn="l"/>
                <a:tab pos="10224135" algn="l"/>
              </a:tabLst>
            </a:pP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t	</a:t>
            </a:r>
            <a:r>
              <a:rPr sz="3200" b="1" spc="-10" dirty="0">
                <a:latin typeface="Arial"/>
                <a:cs typeface="Arial"/>
              </a:rPr>
              <a:t>ma</a:t>
            </a:r>
            <a:r>
              <a:rPr sz="3200" b="1" dirty="0">
                <a:latin typeface="Arial"/>
                <a:cs typeface="Arial"/>
              </a:rPr>
              <a:t>y	</a:t>
            </a:r>
            <a:r>
              <a:rPr sz="3200" b="1" spc="-15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k</a:t>
            </a:r>
            <a:r>
              <a:rPr sz="3200" b="1" dirty="0">
                <a:latin typeface="Arial"/>
                <a:cs typeface="Arial"/>
              </a:rPr>
              <a:t>e	ti</a:t>
            </a:r>
            <a:r>
              <a:rPr sz="3200" b="1" spc="-2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e	</a:t>
            </a:r>
            <a:r>
              <a:rPr sz="3200" b="1" spc="-15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o	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5" dirty="0">
                <a:latin typeface="Arial"/>
                <a:cs typeface="Arial"/>
              </a:rPr>
              <a:t>w</a:t>
            </a:r>
            <a:r>
              <a:rPr sz="3200" b="1" dirty="0">
                <a:latin typeface="Arial"/>
                <a:cs typeface="Arial"/>
              </a:rPr>
              <a:t>it</a:t>
            </a:r>
            <a:r>
              <a:rPr sz="3200" b="1" spc="-10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h	b</a:t>
            </a:r>
            <a:r>
              <a:rPr sz="3200" b="1" spc="-25" dirty="0">
                <a:latin typeface="Arial"/>
                <a:cs typeface="Arial"/>
              </a:rPr>
              <a:t>e</a:t>
            </a:r>
            <a:r>
              <a:rPr sz="3200" b="1" spc="-15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n	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ppl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3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t</a:t>
            </a:r>
            <a:r>
              <a:rPr sz="3200" b="1" spc="-2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ons	u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ng  </a:t>
            </a:r>
            <a:r>
              <a:rPr sz="3200" b="1" spc="-5" dirty="0">
                <a:latin typeface="Arial"/>
                <a:cs typeface="Arial"/>
              </a:rPr>
              <a:t>virtual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40" dirty="0">
                <a:latin typeface="Arial"/>
                <a:cs typeface="Arial"/>
              </a:rPr>
              <a:t>memory.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It lessens </a:t>
            </a:r>
            <a:r>
              <a:rPr sz="3200" b="1" dirty="0">
                <a:latin typeface="Arial"/>
                <a:cs typeface="Arial"/>
              </a:rPr>
              <a:t>the amount of </a:t>
            </a:r>
            <a:r>
              <a:rPr sz="3200" b="1" spc="-5" dirty="0">
                <a:latin typeface="Arial"/>
                <a:cs typeface="Arial"/>
              </a:rPr>
              <a:t>available </a:t>
            </a:r>
            <a:r>
              <a:rPr sz="3200" b="1" dirty="0">
                <a:latin typeface="Arial"/>
                <a:cs typeface="Arial"/>
              </a:rPr>
              <a:t>hard </a:t>
            </a:r>
            <a:r>
              <a:rPr sz="3200" b="1" spc="-5" dirty="0">
                <a:latin typeface="Arial"/>
                <a:cs typeface="Arial"/>
              </a:rPr>
              <a:t>drive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space.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5164" y="123436"/>
            <a:ext cx="7251192" cy="87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1153159"/>
            <a:ext cx="11179175" cy="349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When </a:t>
            </a:r>
            <a:r>
              <a:rPr sz="3200" b="1" spc="-5" dirty="0">
                <a:latin typeface="Arial"/>
                <a:cs typeface="Arial"/>
              </a:rPr>
              <a:t>talking </a:t>
            </a:r>
            <a:r>
              <a:rPr sz="3200" b="1" dirty="0">
                <a:latin typeface="Arial"/>
                <a:cs typeface="Arial"/>
              </a:rPr>
              <a:t>about the </a:t>
            </a:r>
            <a:r>
              <a:rPr sz="3200" b="1" spc="-5" dirty="0">
                <a:latin typeface="Arial"/>
                <a:cs typeface="Arial"/>
              </a:rPr>
              <a:t>differences between virtual </a:t>
            </a:r>
            <a:r>
              <a:rPr sz="3200" b="1" dirty="0">
                <a:latin typeface="Arial"/>
                <a:cs typeface="Arial"/>
              </a:rPr>
              <a:t>and  </a:t>
            </a:r>
            <a:r>
              <a:rPr sz="3200" b="1" spc="-5" dirty="0">
                <a:latin typeface="Arial"/>
                <a:cs typeface="Arial"/>
              </a:rPr>
              <a:t>physical </a:t>
            </a:r>
            <a:r>
              <a:rPr sz="3200" b="1" spc="-40" dirty="0">
                <a:latin typeface="Arial"/>
                <a:cs typeface="Arial"/>
              </a:rPr>
              <a:t>memory,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biggest </a:t>
            </a:r>
            <a:r>
              <a:rPr sz="3200" b="1" dirty="0">
                <a:latin typeface="Arial"/>
                <a:cs typeface="Arial"/>
              </a:rPr>
              <a:t>distinction commonly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made  is to </a:t>
            </a:r>
            <a:r>
              <a:rPr sz="3200" b="1" spc="-5" dirty="0">
                <a:latin typeface="Arial"/>
                <a:cs typeface="Arial"/>
              </a:rPr>
              <a:t>speed. </a:t>
            </a:r>
            <a:r>
              <a:rPr sz="3200" b="1" dirty="0">
                <a:latin typeface="Arial"/>
                <a:cs typeface="Arial"/>
              </a:rPr>
              <a:t>RAM is </a:t>
            </a:r>
            <a:r>
              <a:rPr sz="3200" b="1" spc="-5" dirty="0">
                <a:latin typeface="Arial"/>
                <a:cs typeface="Arial"/>
              </a:rPr>
              <a:t>considerably faster </a:t>
            </a:r>
            <a:r>
              <a:rPr sz="3200" b="1" dirty="0">
                <a:latin typeface="Arial"/>
                <a:cs typeface="Arial"/>
              </a:rPr>
              <a:t>than </a:t>
            </a:r>
            <a:r>
              <a:rPr sz="3200" b="1" spc="-5" dirty="0">
                <a:latin typeface="Arial"/>
                <a:cs typeface="Arial"/>
              </a:rPr>
              <a:t>virtual  </a:t>
            </a:r>
            <a:r>
              <a:rPr sz="3200" b="1" spc="-40" dirty="0">
                <a:latin typeface="Arial"/>
                <a:cs typeface="Arial"/>
              </a:rPr>
              <a:t>memory. </a:t>
            </a:r>
            <a:r>
              <a:rPr sz="3200" b="1" dirty="0">
                <a:latin typeface="Arial"/>
                <a:cs typeface="Arial"/>
              </a:rPr>
              <a:t>RAM, </a:t>
            </a:r>
            <a:r>
              <a:rPr sz="3200" b="1" spc="-25" dirty="0">
                <a:latin typeface="Arial"/>
                <a:cs typeface="Arial"/>
              </a:rPr>
              <a:t>however, </a:t>
            </a:r>
            <a:r>
              <a:rPr sz="3200" b="1" dirty="0">
                <a:latin typeface="Arial"/>
                <a:cs typeface="Arial"/>
              </a:rPr>
              <a:t>tends to be more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expensive.</a:t>
            </a:r>
            <a:endParaRPr sz="3200">
              <a:latin typeface="Arial"/>
              <a:cs typeface="Arial"/>
            </a:endParaRPr>
          </a:p>
          <a:p>
            <a:pPr marL="12700" marR="85090">
              <a:lnSpc>
                <a:spcPct val="100000"/>
              </a:lnSpc>
              <a:spcBef>
                <a:spcPts val="409"/>
              </a:spcBef>
            </a:pPr>
            <a:r>
              <a:rPr sz="3200" b="1" dirty="0">
                <a:latin typeface="Arial"/>
                <a:cs typeface="Arial"/>
              </a:rPr>
              <a:t>When a computer requires </a:t>
            </a:r>
            <a:r>
              <a:rPr sz="3200" b="1" spc="-5" dirty="0">
                <a:latin typeface="Arial"/>
                <a:cs typeface="Arial"/>
              </a:rPr>
              <a:t>storage, </a:t>
            </a:r>
            <a:r>
              <a:rPr sz="3200" b="1" dirty="0">
                <a:latin typeface="Arial"/>
                <a:cs typeface="Arial"/>
              </a:rPr>
              <a:t>RAM is the first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used.  </a:t>
            </a:r>
            <a:r>
              <a:rPr sz="3200" b="1" spc="-10" dirty="0">
                <a:latin typeface="Arial"/>
                <a:cs typeface="Arial"/>
              </a:rPr>
              <a:t>Virtual </a:t>
            </a:r>
            <a:r>
              <a:rPr sz="3200" b="1" spc="-40" dirty="0">
                <a:latin typeface="Arial"/>
                <a:cs typeface="Arial"/>
              </a:rPr>
              <a:t>memory, </a:t>
            </a:r>
            <a:r>
              <a:rPr sz="3200" b="1" dirty="0">
                <a:latin typeface="Arial"/>
                <a:cs typeface="Arial"/>
              </a:rPr>
              <a:t>which is </a:t>
            </a:r>
            <a:r>
              <a:rPr sz="3200" b="1" spc="-30" dirty="0">
                <a:latin typeface="Arial"/>
                <a:cs typeface="Arial"/>
              </a:rPr>
              <a:t>slower, </a:t>
            </a:r>
            <a:r>
              <a:rPr sz="3200" b="1" dirty="0">
                <a:latin typeface="Arial"/>
                <a:cs typeface="Arial"/>
              </a:rPr>
              <a:t>is </a:t>
            </a:r>
            <a:r>
              <a:rPr sz="3200" b="1" spc="-5" dirty="0">
                <a:latin typeface="Arial"/>
                <a:cs typeface="Arial"/>
              </a:rPr>
              <a:t>used </a:t>
            </a:r>
            <a:r>
              <a:rPr sz="3200" b="1" dirty="0">
                <a:latin typeface="Arial"/>
                <a:cs typeface="Arial"/>
              </a:rPr>
              <a:t>only when the  RAM 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filled.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430782"/>
            <a:ext cx="5034280" cy="286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10" dirty="0">
                <a:latin typeface="Arial"/>
                <a:cs typeface="Arial"/>
              </a:rPr>
              <a:t>Virtual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31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Swap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space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33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Disk Partition (df,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fdisk)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31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Adding Swap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Space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24070" y="373379"/>
            <a:ext cx="4917949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4845" y="371856"/>
            <a:ext cx="6237734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4350" y="878458"/>
          <a:ext cx="11252200" cy="5000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Virtual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1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Uses a segment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physical</a:t>
                      </a:r>
                      <a:r>
                        <a:rPr sz="24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memory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Physical</a:t>
                      </a:r>
                      <a:r>
                        <a:rPr sz="24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memory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Slower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Faster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Uses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paging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Uses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swapping</a:t>
                      </a:r>
                      <a:r>
                        <a:rPr sz="2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techniques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Limited by the size of the</a:t>
                      </a:r>
                      <a:r>
                        <a:rPr sz="24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physical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memory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Limited to the size of the ram</a:t>
                      </a:r>
                      <a:r>
                        <a:rPr sz="24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chip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 marR="512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have direct access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CPU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directly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access the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CPU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023">
                <a:tc>
                  <a:txBody>
                    <a:bodyPr/>
                    <a:lstStyle/>
                    <a:p>
                      <a:pPr marL="91440" marR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Limited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by the size of the computer’s  hard drive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7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RAM by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installing</a:t>
                      </a:r>
                      <a:r>
                        <a:rPr sz="2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more  RAM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chips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9566" y="176754"/>
            <a:ext cx="6886958" cy="47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13308"/>
            <a:ext cx="11322685" cy="522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67741"/>
              <a:buFont typeface="Wingdings"/>
              <a:buChar char=""/>
              <a:tabLst>
                <a:tab pos="465455" algn="l"/>
              </a:tabLst>
            </a:pPr>
            <a:r>
              <a:rPr sz="3100" b="1" spc="-5" dirty="0">
                <a:latin typeface="Arial"/>
                <a:cs typeface="Arial"/>
              </a:rPr>
              <a:t>Linux was traditionally designed for server </a:t>
            </a:r>
            <a:r>
              <a:rPr sz="3100" b="1" dirty="0">
                <a:latin typeface="Arial"/>
                <a:cs typeface="Arial"/>
              </a:rPr>
              <a:t>systems.  </a:t>
            </a:r>
            <a:r>
              <a:rPr sz="3100" b="1" spc="-5" dirty="0">
                <a:latin typeface="Arial"/>
                <a:cs typeface="Arial"/>
              </a:rPr>
              <a:t>Server </a:t>
            </a:r>
            <a:r>
              <a:rPr sz="3100" b="1" dirty="0">
                <a:latin typeface="Arial"/>
                <a:cs typeface="Arial"/>
              </a:rPr>
              <a:t>systems are </a:t>
            </a:r>
            <a:r>
              <a:rPr sz="3100" b="1" spc="-5" dirty="0">
                <a:latin typeface="Arial"/>
                <a:cs typeface="Arial"/>
              </a:rPr>
              <a:t>designed to handle several tasks </a:t>
            </a:r>
            <a:r>
              <a:rPr sz="3100" b="1" dirty="0">
                <a:latin typeface="Arial"/>
                <a:cs typeface="Arial"/>
              </a:rPr>
              <a:t>at  </a:t>
            </a:r>
            <a:r>
              <a:rPr sz="3100" b="1" spc="-5" dirty="0">
                <a:latin typeface="Arial"/>
                <a:cs typeface="Arial"/>
              </a:rPr>
              <a:t>the same </a:t>
            </a:r>
            <a:r>
              <a:rPr sz="3100" b="1" dirty="0">
                <a:latin typeface="Arial"/>
                <a:cs typeface="Arial"/>
              </a:rPr>
              <a:t>time. </a:t>
            </a:r>
            <a:r>
              <a:rPr sz="3100" b="1" spc="-5" dirty="0">
                <a:latin typeface="Arial"/>
                <a:cs typeface="Arial"/>
              </a:rPr>
              <a:t>Some processes may use more </a:t>
            </a:r>
            <a:r>
              <a:rPr sz="3100" b="1" dirty="0">
                <a:latin typeface="Arial"/>
                <a:cs typeface="Arial"/>
              </a:rPr>
              <a:t>memory  </a:t>
            </a:r>
            <a:r>
              <a:rPr sz="3100" b="1" spc="-5" dirty="0">
                <a:latin typeface="Arial"/>
                <a:cs typeface="Arial"/>
              </a:rPr>
              <a:t>than planned. For example, a university website </a:t>
            </a:r>
            <a:r>
              <a:rPr sz="3100" b="1" dirty="0">
                <a:latin typeface="Arial"/>
                <a:cs typeface="Arial"/>
              </a:rPr>
              <a:t>housed  </a:t>
            </a:r>
            <a:r>
              <a:rPr sz="3100" b="1" spc="-5" dirty="0">
                <a:latin typeface="Arial"/>
                <a:cs typeface="Arial"/>
              </a:rPr>
              <a:t>on a </a:t>
            </a:r>
            <a:r>
              <a:rPr sz="3100" b="1" spc="-10" dirty="0">
                <a:latin typeface="Arial"/>
                <a:cs typeface="Arial"/>
              </a:rPr>
              <a:t>Linux </a:t>
            </a:r>
            <a:r>
              <a:rPr sz="3100" b="1" spc="-5" dirty="0">
                <a:latin typeface="Arial"/>
                <a:cs typeface="Arial"/>
              </a:rPr>
              <a:t>server system </a:t>
            </a:r>
            <a:r>
              <a:rPr sz="3100" b="1" dirty="0">
                <a:latin typeface="Arial"/>
                <a:cs typeface="Arial"/>
              </a:rPr>
              <a:t>may </a:t>
            </a:r>
            <a:r>
              <a:rPr sz="3100" b="1" spc="-5" dirty="0">
                <a:latin typeface="Arial"/>
                <a:cs typeface="Arial"/>
              </a:rPr>
              <a:t>use more RAM on </a:t>
            </a:r>
            <a:r>
              <a:rPr sz="3100" b="1" spc="-10" dirty="0">
                <a:latin typeface="Arial"/>
                <a:cs typeface="Arial"/>
              </a:rPr>
              <a:t>the </a:t>
            </a:r>
            <a:r>
              <a:rPr sz="3100" b="1" dirty="0">
                <a:latin typeface="Arial"/>
                <a:cs typeface="Arial"/>
              </a:rPr>
              <a:t>day  </a:t>
            </a:r>
            <a:r>
              <a:rPr sz="3100" b="1" spc="-5" dirty="0">
                <a:latin typeface="Arial"/>
                <a:cs typeface="Arial"/>
              </a:rPr>
              <a:t>exam results </a:t>
            </a:r>
            <a:r>
              <a:rPr sz="3100" b="1" dirty="0">
                <a:latin typeface="Arial"/>
                <a:cs typeface="Arial"/>
              </a:rPr>
              <a:t>are </a:t>
            </a:r>
            <a:r>
              <a:rPr sz="3100" b="1" spc="-5" dirty="0">
                <a:latin typeface="Arial"/>
                <a:cs typeface="Arial"/>
              </a:rPr>
              <a:t>released. Memory spikes of this kind </a:t>
            </a:r>
            <a:r>
              <a:rPr sz="3100" b="1" dirty="0">
                <a:latin typeface="Arial"/>
                <a:cs typeface="Arial"/>
              </a:rPr>
              <a:t>are  fairly </a:t>
            </a:r>
            <a:r>
              <a:rPr sz="3100" b="1" spc="-5" dirty="0">
                <a:latin typeface="Arial"/>
                <a:cs typeface="Arial"/>
              </a:rPr>
              <a:t>prevalent in server systems. During busy hours,  any service may use more </a:t>
            </a:r>
            <a:r>
              <a:rPr sz="3100" b="1" spc="-35" dirty="0">
                <a:latin typeface="Arial"/>
                <a:cs typeface="Arial"/>
              </a:rPr>
              <a:t>memory. </a:t>
            </a:r>
            <a:r>
              <a:rPr sz="3100" b="1" spc="-114" dirty="0">
                <a:latin typeface="Arial"/>
                <a:cs typeface="Arial"/>
              </a:rPr>
              <a:t>To </a:t>
            </a:r>
            <a:r>
              <a:rPr sz="3100" b="1" spc="-5" dirty="0">
                <a:latin typeface="Arial"/>
                <a:cs typeface="Arial"/>
              </a:rPr>
              <a:t>compensate for a  lack of physical </a:t>
            </a:r>
            <a:r>
              <a:rPr sz="3100" b="1" spc="-35" dirty="0">
                <a:latin typeface="Arial"/>
                <a:cs typeface="Arial"/>
              </a:rPr>
              <a:t>memory, </a:t>
            </a:r>
            <a:r>
              <a:rPr sz="3100" b="1" spc="-5" dirty="0">
                <a:latin typeface="Arial"/>
                <a:cs typeface="Arial"/>
              </a:rPr>
              <a:t>Linux employs swap space. The  swap space is hard drive space that </a:t>
            </a:r>
            <a:r>
              <a:rPr sz="3100" b="1" dirty="0">
                <a:latin typeface="Arial"/>
                <a:cs typeface="Arial"/>
              </a:rPr>
              <a:t>may </a:t>
            </a:r>
            <a:r>
              <a:rPr sz="3100" b="1" spc="-5" dirty="0">
                <a:latin typeface="Arial"/>
                <a:cs typeface="Arial"/>
              </a:rPr>
              <a:t>be utilized </a:t>
            </a:r>
            <a:r>
              <a:rPr sz="3100" b="1" dirty="0">
                <a:latin typeface="Arial"/>
                <a:cs typeface="Arial"/>
              </a:rPr>
              <a:t>as  </a:t>
            </a:r>
            <a:r>
              <a:rPr sz="3100" b="1" spc="-40" dirty="0">
                <a:latin typeface="Arial"/>
                <a:cs typeface="Arial"/>
              </a:rPr>
              <a:t>memory.</a:t>
            </a:r>
            <a:endParaRPr sz="3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0460" y="211590"/>
            <a:ext cx="6936751" cy="2933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3364433"/>
            <a:ext cx="1132268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Let's </a:t>
            </a:r>
            <a:r>
              <a:rPr sz="3200" b="1" spc="-5" dirty="0">
                <a:latin typeface="Arial"/>
                <a:cs typeface="Arial"/>
              </a:rPr>
              <a:t>take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closer look at </a:t>
            </a:r>
            <a:r>
              <a:rPr sz="3200" b="1" dirty="0">
                <a:latin typeface="Arial"/>
                <a:cs typeface="Arial"/>
              </a:rPr>
              <a:t>it. RAM </a:t>
            </a:r>
            <a:r>
              <a:rPr sz="3200" b="1" spc="-5" dirty="0">
                <a:latin typeface="Arial"/>
                <a:cs typeface="Arial"/>
              </a:rPr>
              <a:t>is divided into smaller  </a:t>
            </a:r>
            <a:r>
              <a:rPr sz="3200" b="1" dirty="0">
                <a:latin typeface="Arial"/>
                <a:cs typeface="Arial"/>
              </a:rPr>
              <a:t>bits </a:t>
            </a:r>
            <a:r>
              <a:rPr sz="3200" b="1" spc="-5" dirty="0">
                <a:latin typeface="Arial"/>
                <a:cs typeface="Arial"/>
              </a:rPr>
              <a:t>known as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10" dirty="0">
                <a:latin typeface="Arial"/>
                <a:cs typeface="Arial"/>
              </a:rPr>
              <a:t>pages </a:t>
            </a:r>
            <a:r>
              <a:rPr sz="3200" b="1" spc="-5" dirty="0">
                <a:latin typeface="Arial"/>
                <a:cs typeface="Arial"/>
              </a:rPr>
              <a:t>by the system. </a:t>
            </a:r>
            <a:r>
              <a:rPr sz="3200" b="1" dirty="0">
                <a:latin typeface="Arial"/>
                <a:cs typeface="Arial"/>
              </a:rPr>
              <a:t>Memory  </a:t>
            </a:r>
            <a:r>
              <a:rPr sz="3200" b="1" spc="-5" dirty="0">
                <a:latin typeface="Arial"/>
                <a:cs typeface="Arial"/>
              </a:rPr>
              <a:t>pages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allotted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services </a:t>
            </a:r>
            <a:r>
              <a:rPr sz="3200" b="1" dirty="0">
                <a:latin typeface="Arial"/>
                <a:cs typeface="Arial"/>
              </a:rPr>
              <a:t>or </a:t>
            </a:r>
            <a:r>
              <a:rPr sz="3200" b="1" spc="-5" dirty="0">
                <a:latin typeface="Arial"/>
                <a:cs typeface="Arial"/>
              </a:rPr>
              <a:t>processes </a:t>
            </a:r>
            <a:r>
              <a:rPr sz="3200" b="1" dirty="0">
                <a:latin typeface="Arial"/>
                <a:cs typeface="Arial"/>
              </a:rPr>
              <a:t>that are  </a:t>
            </a:r>
            <a:r>
              <a:rPr sz="3200" b="1" spc="-5" dirty="0">
                <a:latin typeface="Arial"/>
                <a:cs typeface="Arial"/>
              </a:rPr>
              <a:t>operating in the CPU. The CPU performs round-robin  processing of services or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applications.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029" y="182861"/>
            <a:ext cx="5583938" cy="373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11783"/>
            <a:ext cx="1132268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All </a:t>
            </a:r>
            <a:r>
              <a:rPr sz="3200" b="1" spc="-5" dirty="0">
                <a:latin typeface="Arial"/>
                <a:cs typeface="Arial"/>
              </a:rPr>
              <a:t>processes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scheduled in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round-robin method </a:t>
            </a:r>
            <a:r>
              <a:rPr sz="3200" b="1" spc="-15" dirty="0">
                <a:latin typeface="Arial"/>
                <a:cs typeface="Arial"/>
              </a:rPr>
              <a:t>in 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queue based on the time-sharing approach. Each  process is </a:t>
            </a:r>
            <a:r>
              <a:rPr sz="3200" b="1" spc="-10" dirty="0">
                <a:latin typeface="Arial"/>
                <a:cs typeface="Arial"/>
              </a:rPr>
              <a:t>also </a:t>
            </a:r>
            <a:r>
              <a:rPr sz="3200" b="1" spc="-5" dirty="0">
                <a:latin typeface="Arial"/>
                <a:cs typeface="Arial"/>
              </a:rPr>
              <a:t>given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quantum (allowed </a:t>
            </a:r>
            <a:r>
              <a:rPr sz="3200" b="1" dirty="0">
                <a:latin typeface="Arial"/>
                <a:cs typeface="Arial"/>
              </a:rPr>
              <a:t>CPU </a:t>
            </a:r>
            <a:r>
              <a:rPr sz="3200" b="1" spc="-20" dirty="0">
                <a:latin typeface="Arial"/>
                <a:cs typeface="Arial"/>
              </a:rPr>
              <a:t>Time  </a:t>
            </a:r>
            <a:r>
              <a:rPr sz="3200" b="1" spc="-5" dirty="0">
                <a:latin typeface="Arial"/>
                <a:cs typeface="Arial"/>
              </a:rPr>
              <a:t>slot).</a:t>
            </a:r>
            <a:r>
              <a:rPr sz="3200" b="1" spc="7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7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7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process</a:t>
            </a:r>
            <a:r>
              <a:rPr sz="3200" b="1" spc="7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r>
              <a:rPr sz="3200" b="1" spc="7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not</a:t>
            </a:r>
            <a:r>
              <a:rPr sz="3200" b="1" spc="7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completed</a:t>
            </a:r>
            <a:r>
              <a:rPr sz="3200" b="1" spc="7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within</a:t>
            </a:r>
            <a:r>
              <a:rPr sz="3200" b="1" spc="7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7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098" y="3250819"/>
            <a:ext cx="9826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79015" algn="l"/>
                <a:tab pos="3502660" algn="l"/>
                <a:tab pos="4726940" algn="l"/>
                <a:tab pos="5837555" algn="l"/>
                <a:tab pos="7985125" algn="l"/>
              </a:tabLst>
            </a:pPr>
            <a:r>
              <a:rPr sz="3200" b="1" spc="-5" dirty="0">
                <a:latin typeface="Arial"/>
                <a:cs typeface="Arial"/>
              </a:rPr>
              <a:t>process's	next	</a:t>
            </a:r>
            <a:r>
              <a:rPr sz="3200" b="1" dirty="0">
                <a:latin typeface="Arial"/>
                <a:cs typeface="Arial"/>
              </a:rPr>
              <a:t>time	</a:t>
            </a:r>
            <a:r>
              <a:rPr sz="3200" b="1" spc="-5" dirty="0">
                <a:latin typeface="Arial"/>
                <a:cs typeface="Arial"/>
              </a:rPr>
              <a:t>slot	becomes	available.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098" y="2763138"/>
            <a:ext cx="108699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6035" algn="l"/>
                <a:tab pos="1878330" algn="l"/>
                <a:tab pos="2867025" algn="l"/>
                <a:tab pos="3676650" algn="l"/>
                <a:tab pos="5746115" algn="l"/>
                <a:tab pos="6804025" algn="l"/>
                <a:tab pos="8874125" algn="l"/>
                <a:tab pos="10245725" algn="l"/>
              </a:tabLst>
            </a:pPr>
            <a:r>
              <a:rPr sz="3200" b="1" dirty="0">
                <a:latin typeface="Arial"/>
                <a:cs typeface="Arial"/>
              </a:rPr>
              <a:t>li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it,	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t	will	</a:t>
            </a:r>
            <a:r>
              <a:rPr sz="3200" b="1" spc="-5" dirty="0">
                <a:latin typeface="Arial"/>
                <a:cs typeface="Arial"/>
              </a:rPr>
              <a:t>b</a:t>
            </a:r>
            <a:r>
              <a:rPr sz="3200" b="1" dirty="0">
                <a:latin typeface="Arial"/>
                <a:cs typeface="Arial"/>
              </a:rPr>
              <a:t>e	c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led	and	r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st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rt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d	wh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n	the</a:t>
            </a:r>
            <a:endParaRPr sz="3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098" y="3738752"/>
            <a:ext cx="1087120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example, if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time </a:t>
            </a:r>
            <a:r>
              <a:rPr sz="3200" b="1" spc="-5" dirty="0">
                <a:latin typeface="Arial"/>
                <a:cs typeface="Arial"/>
              </a:rPr>
              <a:t>slot is 100 milliseconds and job1  takes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total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250 milliseconds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complete,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round-  </a:t>
            </a:r>
            <a:r>
              <a:rPr sz="3200" b="1" dirty="0">
                <a:latin typeface="Arial"/>
                <a:cs typeface="Arial"/>
              </a:rPr>
              <a:t>robin </a:t>
            </a:r>
            <a:r>
              <a:rPr sz="3200" b="1" spc="-10" dirty="0">
                <a:latin typeface="Arial"/>
                <a:cs typeface="Arial"/>
              </a:rPr>
              <a:t>scheduler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suspend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job after 100 ms </a:t>
            </a:r>
            <a:r>
              <a:rPr sz="3200" b="1" dirty="0">
                <a:latin typeface="Arial"/>
                <a:cs typeface="Arial"/>
              </a:rPr>
              <a:t>and  </a:t>
            </a:r>
            <a:r>
              <a:rPr sz="3200" b="1" spc="-5" dirty="0">
                <a:latin typeface="Arial"/>
                <a:cs typeface="Arial"/>
              </a:rPr>
              <a:t>allocate </a:t>
            </a:r>
            <a:r>
              <a:rPr sz="3200" b="1" dirty="0">
                <a:latin typeface="Arial"/>
                <a:cs typeface="Arial"/>
              </a:rPr>
              <a:t>CPU time to other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tasks.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9286"/>
            <a:ext cx="11323320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When all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the other tasks have received </a:t>
            </a:r>
            <a:r>
              <a:rPr sz="3200" b="1" spc="-10" dirty="0">
                <a:latin typeface="Arial"/>
                <a:cs typeface="Arial"/>
              </a:rPr>
              <a:t>their </a:t>
            </a:r>
            <a:r>
              <a:rPr sz="3200" b="1" dirty="0">
                <a:latin typeface="Arial"/>
                <a:cs typeface="Arial"/>
              </a:rPr>
              <a:t>fair  </a:t>
            </a:r>
            <a:r>
              <a:rPr sz="3200" b="1" spc="-5" dirty="0">
                <a:latin typeface="Arial"/>
                <a:cs typeface="Arial"/>
              </a:rPr>
              <a:t>share </a:t>
            </a:r>
            <a:r>
              <a:rPr sz="3200" b="1" spc="-10" dirty="0">
                <a:latin typeface="Arial"/>
                <a:cs typeface="Arial"/>
              </a:rPr>
              <a:t>(100 </a:t>
            </a:r>
            <a:r>
              <a:rPr sz="3200" b="1" spc="-5" dirty="0">
                <a:latin typeface="Arial"/>
                <a:cs typeface="Arial"/>
              </a:rPr>
              <a:t>ms each), job1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 given another  allotment of CPU time, and the cycle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begin again. 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method </a:t>
            </a:r>
            <a:r>
              <a:rPr sz="3200" b="1" spc="-10" dirty="0">
                <a:latin typeface="Arial"/>
                <a:cs typeface="Arial"/>
              </a:rPr>
              <a:t>is </a:t>
            </a:r>
            <a:r>
              <a:rPr sz="3200" b="1" spc="-5" dirty="0">
                <a:latin typeface="Arial"/>
                <a:cs typeface="Arial"/>
              </a:rPr>
              <a:t>repeated until </a:t>
            </a:r>
            <a:r>
              <a:rPr sz="3200" b="1" dirty="0">
                <a:latin typeface="Arial"/>
                <a:cs typeface="Arial"/>
              </a:rPr>
              <a:t>the work </a:t>
            </a:r>
            <a:r>
              <a:rPr sz="3200" b="1" spc="-5" dirty="0">
                <a:latin typeface="Arial"/>
                <a:cs typeface="Arial"/>
              </a:rPr>
              <a:t>is completed  </a:t>
            </a:r>
            <a:r>
              <a:rPr sz="3200" b="1" dirty="0">
                <a:latin typeface="Arial"/>
                <a:cs typeface="Arial"/>
              </a:rPr>
              <a:t>and no more CPU time </a:t>
            </a:r>
            <a:r>
              <a:rPr sz="3200" b="1" spc="-5" dirty="0">
                <a:latin typeface="Arial"/>
                <a:cs typeface="Arial"/>
              </a:rPr>
              <a:t>is required. Assume two  processes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running.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5" dirty="0">
                <a:latin typeface="Arial"/>
                <a:cs typeface="Arial"/>
              </a:rPr>
              <a:t>pages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allotted </a:t>
            </a:r>
            <a:r>
              <a:rPr sz="3200" b="1" spc="-15" dirty="0">
                <a:latin typeface="Arial"/>
                <a:cs typeface="Arial"/>
              </a:rPr>
              <a:t>to  </a:t>
            </a:r>
            <a:r>
              <a:rPr sz="3200" b="1" spc="-5" dirty="0">
                <a:latin typeface="Arial"/>
                <a:cs typeface="Arial"/>
              </a:rPr>
              <a:t>both </a:t>
            </a:r>
            <a:r>
              <a:rPr sz="3200" b="1" spc="-10" dirty="0">
                <a:latin typeface="Arial"/>
                <a:cs typeface="Arial"/>
              </a:rPr>
              <a:t>processes. </a:t>
            </a:r>
            <a:r>
              <a:rPr sz="3200" b="1" spc="-5" dirty="0">
                <a:latin typeface="Arial"/>
                <a:cs typeface="Arial"/>
              </a:rPr>
              <a:t>Process one is being processed by </a:t>
            </a:r>
            <a:r>
              <a:rPr sz="3200" b="1" dirty="0">
                <a:latin typeface="Arial"/>
                <a:cs typeface="Arial"/>
              </a:rPr>
              <a:t>the  CPU. This situation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shown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image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below.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3118815"/>
            <a:ext cx="1132395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As </a:t>
            </a:r>
            <a:r>
              <a:rPr sz="3200" b="1" spc="-10" dirty="0">
                <a:latin typeface="Arial"/>
                <a:cs typeface="Arial"/>
              </a:rPr>
              <a:t>seen in </a:t>
            </a:r>
            <a:r>
              <a:rPr sz="3200" b="1" spc="-5" dirty="0">
                <a:latin typeface="Arial"/>
                <a:cs typeface="Arial"/>
              </a:rPr>
              <a:t>the diagram above, no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10" dirty="0">
                <a:latin typeface="Arial"/>
                <a:cs typeface="Arial"/>
              </a:rPr>
              <a:t>pages </a:t>
            </a:r>
            <a:r>
              <a:rPr sz="3200" b="1" dirty="0">
                <a:latin typeface="Arial"/>
                <a:cs typeface="Arial"/>
              </a:rPr>
              <a:t>are  </a:t>
            </a:r>
            <a:r>
              <a:rPr sz="3200" b="1" spc="-5" dirty="0">
                <a:latin typeface="Arial"/>
                <a:cs typeface="Arial"/>
              </a:rPr>
              <a:t>accessible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another process. The system </a:t>
            </a:r>
            <a:r>
              <a:rPr sz="3200" b="1" dirty="0">
                <a:latin typeface="Arial"/>
                <a:cs typeface="Arial"/>
              </a:rPr>
              <a:t>will not  </a:t>
            </a:r>
            <a:r>
              <a:rPr sz="3200" b="1" spc="-5" dirty="0">
                <a:latin typeface="Arial"/>
                <a:cs typeface="Arial"/>
              </a:rPr>
              <a:t>begin </a:t>
            </a:r>
            <a:r>
              <a:rPr sz="3200" b="1" dirty="0">
                <a:latin typeface="Arial"/>
                <a:cs typeface="Arial"/>
              </a:rPr>
              <a:t>a new </a:t>
            </a:r>
            <a:r>
              <a:rPr sz="3200" b="1" spc="-5" dirty="0">
                <a:latin typeface="Arial"/>
                <a:cs typeface="Arial"/>
              </a:rPr>
              <a:t>process until any current processes are  completed. </a:t>
            </a:r>
            <a:r>
              <a:rPr sz="3200" b="1" spc="-10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problem can </a:t>
            </a:r>
            <a:r>
              <a:rPr sz="3200" b="1" dirty="0">
                <a:latin typeface="Arial"/>
                <a:cs typeface="Arial"/>
              </a:rPr>
              <a:t>be </a:t>
            </a:r>
            <a:r>
              <a:rPr sz="3200" b="1" spc="-5" dirty="0">
                <a:latin typeface="Arial"/>
                <a:cs typeface="Arial"/>
              </a:rPr>
              <a:t>somewhat </a:t>
            </a:r>
            <a:r>
              <a:rPr sz="3200" b="1" dirty="0">
                <a:latin typeface="Arial"/>
                <a:cs typeface="Arial"/>
              </a:rPr>
              <a:t>improved  </a:t>
            </a:r>
            <a:r>
              <a:rPr sz="3200" b="1" spc="-5" dirty="0">
                <a:latin typeface="Arial"/>
                <a:cs typeface="Arial"/>
              </a:rPr>
              <a:t>using swap </a:t>
            </a:r>
            <a:r>
              <a:rPr sz="3200" b="1" spc="-10" dirty="0">
                <a:latin typeface="Arial"/>
                <a:cs typeface="Arial"/>
              </a:rPr>
              <a:t>space. </a:t>
            </a:r>
            <a:r>
              <a:rPr sz="3200" b="1" spc="-5" dirty="0">
                <a:latin typeface="Arial"/>
                <a:cs typeface="Arial"/>
              </a:rPr>
              <a:t>Idle pages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 shifted </a:t>
            </a:r>
            <a:r>
              <a:rPr sz="3200" b="1" dirty="0">
                <a:latin typeface="Arial"/>
                <a:cs typeface="Arial"/>
              </a:rPr>
              <a:t>into </a:t>
            </a:r>
            <a:r>
              <a:rPr sz="3200" b="1" spc="-5" dirty="0">
                <a:latin typeface="Arial"/>
                <a:cs typeface="Arial"/>
              </a:rPr>
              <a:t>swap  space if </a:t>
            </a:r>
            <a:r>
              <a:rPr sz="3200" b="1" dirty="0">
                <a:latin typeface="Arial"/>
                <a:cs typeface="Arial"/>
              </a:rPr>
              <a:t>swap </a:t>
            </a:r>
            <a:r>
              <a:rPr sz="3200" b="1" spc="-5" dirty="0">
                <a:latin typeface="Arial"/>
                <a:cs typeface="Arial"/>
              </a:rPr>
              <a:t>space is specified </a:t>
            </a:r>
            <a:r>
              <a:rPr sz="3200" b="1" dirty="0">
                <a:latin typeface="Arial"/>
                <a:cs typeface="Arial"/>
              </a:rPr>
              <a:t>and RAM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full.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5286" y="95467"/>
            <a:ext cx="5392368" cy="310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8977" y="3316439"/>
            <a:ext cx="5780786" cy="3370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636" y="104978"/>
            <a:ext cx="11322050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307"/>
              <a:buFont typeface="Wingdings"/>
              <a:buChar char=""/>
              <a:tabLst>
                <a:tab pos="465455" algn="l"/>
              </a:tabLst>
            </a:pPr>
            <a:r>
              <a:rPr sz="2600" b="1" dirty="0">
                <a:latin typeface="Arial"/>
                <a:cs typeface="Arial"/>
              </a:rPr>
              <a:t>When process A is </a:t>
            </a:r>
            <a:r>
              <a:rPr sz="2600" b="1" spc="-5" dirty="0">
                <a:latin typeface="Arial"/>
                <a:cs typeface="Arial"/>
              </a:rPr>
              <a:t>running, </a:t>
            </a:r>
            <a:r>
              <a:rPr sz="2600" b="1" dirty="0">
                <a:latin typeface="Arial"/>
                <a:cs typeface="Arial"/>
              </a:rPr>
              <a:t>memory pages occupied </a:t>
            </a:r>
            <a:r>
              <a:rPr sz="2600" b="1" spc="-5" dirty="0">
                <a:latin typeface="Arial"/>
                <a:cs typeface="Arial"/>
              </a:rPr>
              <a:t>by </a:t>
            </a:r>
            <a:r>
              <a:rPr sz="2600" b="1" dirty="0">
                <a:latin typeface="Arial"/>
                <a:cs typeface="Arial"/>
              </a:rPr>
              <a:t>process B  are relocated </a:t>
            </a:r>
            <a:r>
              <a:rPr sz="2600" b="1" spc="-5" dirty="0">
                <a:latin typeface="Arial"/>
                <a:cs typeface="Arial"/>
              </a:rPr>
              <a:t>to swap </a:t>
            </a:r>
            <a:r>
              <a:rPr sz="2600" b="1" dirty="0">
                <a:latin typeface="Arial"/>
                <a:cs typeface="Arial"/>
              </a:rPr>
              <a:t>space. When process B executes, memory  pages held by process A are relocated </a:t>
            </a:r>
            <a:r>
              <a:rPr sz="2600" b="1" spc="-5" dirty="0">
                <a:latin typeface="Arial"/>
                <a:cs typeface="Arial"/>
              </a:rPr>
              <a:t>to swap </a:t>
            </a:r>
            <a:r>
              <a:rPr sz="2600" b="1" dirty="0">
                <a:latin typeface="Arial"/>
                <a:cs typeface="Arial"/>
              </a:rPr>
              <a:t>space. This </a:t>
            </a:r>
            <a:r>
              <a:rPr sz="2600" b="1" spc="-5" dirty="0">
                <a:latin typeface="Arial"/>
                <a:cs typeface="Arial"/>
              </a:rPr>
              <a:t>allows  </a:t>
            </a:r>
            <a:r>
              <a:rPr sz="2600" b="1" dirty="0">
                <a:latin typeface="Arial"/>
                <a:cs typeface="Arial"/>
              </a:rPr>
              <a:t>Linux </a:t>
            </a:r>
            <a:r>
              <a:rPr sz="2600" b="1" spc="-5" dirty="0">
                <a:latin typeface="Arial"/>
                <a:cs typeface="Arial"/>
              </a:rPr>
              <a:t>to </a:t>
            </a:r>
            <a:r>
              <a:rPr sz="2600" b="1" dirty="0">
                <a:latin typeface="Arial"/>
                <a:cs typeface="Arial"/>
              </a:rPr>
              <a:t>run </a:t>
            </a:r>
            <a:r>
              <a:rPr sz="2600" b="1" spc="-5" dirty="0">
                <a:latin typeface="Arial"/>
                <a:cs typeface="Arial"/>
              </a:rPr>
              <a:t>more </a:t>
            </a:r>
            <a:r>
              <a:rPr sz="2600" b="1" dirty="0">
                <a:latin typeface="Arial"/>
                <a:cs typeface="Arial"/>
              </a:rPr>
              <a:t>processes using swap </a:t>
            </a:r>
            <a:r>
              <a:rPr sz="2600" b="1" spc="-5" dirty="0">
                <a:latin typeface="Arial"/>
                <a:cs typeface="Arial"/>
              </a:rPr>
              <a:t>space </a:t>
            </a:r>
            <a:r>
              <a:rPr sz="2600" b="1" dirty="0">
                <a:latin typeface="Arial"/>
                <a:cs typeface="Arial"/>
              </a:rPr>
              <a:t>while utilizing </a:t>
            </a:r>
            <a:r>
              <a:rPr sz="2600" b="1" spc="-5" dirty="0">
                <a:latin typeface="Arial"/>
                <a:cs typeface="Arial"/>
              </a:rPr>
              <a:t>the  </a:t>
            </a:r>
            <a:r>
              <a:rPr sz="2600" b="1" dirty="0">
                <a:latin typeface="Arial"/>
                <a:cs typeface="Arial"/>
              </a:rPr>
              <a:t>same physical </a:t>
            </a:r>
            <a:r>
              <a:rPr sz="2600" b="1" spc="-25" dirty="0">
                <a:latin typeface="Arial"/>
                <a:cs typeface="Arial"/>
              </a:rPr>
              <a:t>memory. </a:t>
            </a:r>
            <a:r>
              <a:rPr sz="2600" b="1" dirty="0">
                <a:latin typeface="Arial"/>
                <a:cs typeface="Arial"/>
              </a:rPr>
              <a:t>A page out </a:t>
            </a:r>
            <a:r>
              <a:rPr sz="2600" b="1" spc="-5" dirty="0">
                <a:latin typeface="Arial"/>
                <a:cs typeface="Arial"/>
              </a:rPr>
              <a:t>is </a:t>
            </a:r>
            <a:r>
              <a:rPr sz="2600" b="1" dirty="0">
                <a:latin typeface="Arial"/>
                <a:cs typeface="Arial"/>
              </a:rPr>
              <a:t>the process of </a:t>
            </a:r>
            <a:r>
              <a:rPr sz="2600" b="1" spc="-5" dirty="0">
                <a:latin typeface="Arial"/>
                <a:cs typeface="Arial"/>
              </a:rPr>
              <a:t>shifting </a:t>
            </a:r>
            <a:r>
              <a:rPr sz="2600" b="1" dirty="0">
                <a:latin typeface="Arial"/>
                <a:cs typeface="Arial"/>
              </a:rPr>
              <a:t>idle  memory pages </a:t>
            </a:r>
            <a:r>
              <a:rPr sz="2600" b="1" spc="-5" dirty="0">
                <a:latin typeface="Arial"/>
                <a:cs typeface="Arial"/>
              </a:rPr>
              <a:t>from RAM to </a:t>
            </a:r>
            <a:r>
              <a:rPr sz="2600" b="1" dirty="0">
                <a:latin typeface="Arial"/>
                <a:cs typeface="Arial"/>
              </a:rPr>
              <a:t>swap. A </a:t>
            </a:r>
            <a:r>
              <a:rPr sz="2600" b="1" spc="5" dirty="0">
                <a:latin typeface="Arial"/>
                <a:cs typeface="Arial"/>
              </a:rPr>
              <a:t>page </a:t>
            </a:r>
            <a:r>
              <a:rPr sz="2600" b="1" spc="-5" dirty="0">
                <a:latin typeface="Arial"/>
                <a:cs typeface="Arial"/>
              </a:rPr>
              <a:t>in is </a:t>
            </a:r>
            <a:r>
              <a:rPr sz="2600" b="1" dirty="0">
                <a:latin typeface="Arial"/>
                <a:cs typeface="Arial"/>
              </a:rPr>
              <a:t>the process </a:t>
            </a:r>
            <a:r>
              <a:rPr sz="2600" b="1" spc="5" dirty="0">
                <a:latin typeface="Arial"/>
                <a:cs typeface="Arial"/>
              </a:rPr>
              <a:t>of  </a:t>
            </a:r>
            <a:r>
              <a:rPr sz="2600" b="1" dirty="0">
                <a:latin typeface="Arial"/>
                <a:cs typeface="Arial"/>
              </a:rPr>
              <a:t>returning necessary memory pages </a:t>
            </a:r>
            <a:r>
              <a:rPr sz="2600" b="1" spc="-5" dirty="0">
                <a:latin typeface="Arial"/>
                <a:cs typeface="Arial"/>
              </a:rPr>
              <a:t>from </a:t>
            </a:r>
            <a:r>
              <a:rPr sz="2600" b="1" dirty="0">
                <a:latin typeface="Arial"/>
                <a:cs typeface="Arial"/>
              </a:rPr>
              <a:t>swap </a:t>
            </a:r>
            <a:r>
              <a:rPr sz="2600" b="1" spc="-10" dirty="0">
                <a:latin typeface="Arial"/>
                <a:cs typeface="Arial"/>
              </a:rPr>
              <a:t>to </a:t>
            </a:r>
            <a:r>
              <a:rPr sz="2600" b="1" dirty="0">
                <a:latin typeface="Arial"/>
                <a:cs typeface="Arial"/>
              </a:rPr>
              <a:t>RAM. </a:t>
            </a:r>
            <a:r>
              <a:rPr sz="2600" b="1" spc="-5" dirty="0">
                <a:latin typeface="Arial"/>
                <a:cs typeface="Arial"/>
              </a:rPr>
              <a:t>This  </a:t>
            </a:r>
            <a:r>
              <a:rPr sz="2600" b="1" dirty="0">
                <a:latin typeface="Arial"/>
                <a:cs typeface="Arial"/>
              </a:rPr>
              <a:t>procedure </a:t>
            </a:r>
            <a:r>
              <a:rPr sz="2600" b="1" spc="-5" dirty="0">
                <a:latin typeface="Arial"/>
                <a:cs typeface="Arial"/>
              </a:rPr>
              <a:t>is </a:t>
            </a:r>
            <a:r>
              <a:rPr sz="2600" b="1" spc="5" dirty="0">
                <a:latin typeface="Arial"/>
                <a:cs typeface="Arial"/>
              </a:rPr>
              <a:t>shown </a:t>
            </a:r>
            <a:r>
              <a:rPr sz="2600" b="1" spc="-5" dirty="0">
                <a:latin typeface="Arial"/>
                <a:cs typeface="Arial"/>
              </a:rPr>
              <a:t>in </a:t>
            </a:r>
            <a:r>
              <a:rPr sz="2600" b="1" dirty="0">
                <a:latin typeface="Arial"/>
                <a:cs typeface="Arial"/>
              </a:rPr>
              <a:t>the diagram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below.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5817" y="182865"/>
            <a:ext cx="2892554" cy="47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14831"/>
            <a:ext cx="1132078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6350" indent="-452755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Swap </a:t>
            </a:r>
            <a:r>
              <a:rPr sz="2800" b="1" dirty="0">
                <a:latin typeface="Arial"/>
                <a:cs typeface="Arial"/>
              </a:rPr>
              <a:t>space </a:t>
            </a:r>
            <a:r>
              <a:rPr sz="2800" b="1" spc="-5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hard </a:t>
            </a:r>
            <a:r>
              <a:rPr sz="2800" b="1" spc="-5" dirty="0">
                <a:latin typeface="Arial"/>
                <a:cs typeface="Arial"/>
              </a:rPr>
              <a:t>drive space </a:t>
            </a:r>
            <a:r>
              <a:rPr sz="2800" b="1" dirty="0">
                <a:latin typeface="Arial"/>
                <a:cs typeface="Arial"/>
              </a:rPr>
              <a:t>used </a:t>
            </a:r>
            <a:r>
              <a:rPr sz="2800" b="1" spc="5" dirty="0">
                <a:latin typeface="Arial"/>
                <a:cs typeface="Arial"/>
              </a:rPr>
              <a:t>to </a:t>
            </a:r>
            <a:r>
              <a:rPr sz="2800" b="1" dirty="0">
                <a:latin typeface="Arial"/>
                <a:cs typeface="Arial"/>
              </a:rPr>
              <a:t>augment </a:t>
            </a:r>
            <a:r>
              <a:rPr sz="2800" b="1" spc="-5" dirty="0">
                <a:latin typeface="Arial"/>
                <a:cs typeface="Arial"/>
              </a:rPr>
              <a:t>system RAM  </a:t>
            </a:r>
            <a:r>
              <a:rPr sz="2800" b="1" spc="-10" dirty="0">
                <a:latin typeface="Arial"/>
                <a:cs typeface="Arial"/>
              </a:rPr>
              <a:t>by </a:t>
            </a:r>
            <a:r>
              <a:rPr sz="2800" b="1" spc="-5" dirty="0">
                <a:latin typeface="Arial"/>
                <a:cs typeface="Arial"/>
              </a:rPr>
              <a:t>storing idle memory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pages.</a:t>
            </a:r>
            <a:endParaRPr sz="2800">
              <a:latin typeface="Arial"/>
              <a:cs typeface="Arial"/>
            </a:endParaRPr>
          </a:p>
          <a:p>
            <a:pPr marL="464820" marR="5715" indent="-452755">
              <a:lnSpc>
                <a:spcPct val="100000"/>
              </a:lnSpc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  <a:tab pos="2108200" algn="l"/>
                <a:tab pos="3173730" algn="l"/>
                <a:tab pos="4359275" algn="l"/>
                <a:tab pos="4833620" algn="l"/>
                <a:tab pos="6098540" algn="l"/>
                <a:tab pos="6708140" algn="l"/>
                <a:tab pos="7418070" algn="l"/>
                <a:tab pos="8366125" algn="l"/>
                <a:tab pos="9491345" algn="l"/>
                <a:tab pos="9884410" algn="l"/>
                <a:tab pos="10356850" algn="l"/>
              </a:tabLst>
            </a:pPr>
            <a:r>
              <a:rPr sz="2800" b="1" spc="-5" dirty="0">
                <a:latin typeface="Arial"/>
                <a:cs typeface="Arial"/>
              </a:rPr>
              <a:t>Bec</a:t>
            </a:r>
            <a:r>
              <a:rPr sz="2800" b="1" spc="1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use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swap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spa</a:t>
            </a:r>
            <a:r>
              <a:rPr sz="2800" b="1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or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rd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driv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it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mu</a:t>
            </a:r>
            <a:r>
              <a:rPr sz="2800" b="1" spc="10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h  slower than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RAM.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Swap space is a </a:t>
            </a:r>
            <a:r>
              <a:rPr sz="2800" b="1" dirty="0">
                <a:latin typeface="Arial"/>
                <a:cs typeface="Arial"/>
              </a:rPr>
              <a:t>critical </a:t>
            </a:r>
            <a:r>
              <a:rPr sz="2800" b="1" spc="-5" dirty="0">
                <a:latin typeface="Arial"/>
                <a:cs typeface="Arial"/>
              </a:rPr>
              <a:t>component in </a:t>
            </a:r>
            <a:r>
              <a:rPr sz="2800" b="1" spc="-10" dirty="0">
                <a:latin typeface="Arial"/>
                <a:cs typeface="Arial"/>
              </a:rPr>
              <a:t>Linux</a:t>
            </a:r>
            <a:r>
              <a:rPr sz="2800" b="1" spc="1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setup.</a:t>
            </a:r>
            <a:endParaRPr sz="280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If swap space is </a:t>
            </a:r>
            <a:r>
              <a:rPr sz="2800" b="1" dirty="0">
                <a:latin typeface="Arial"/>
                <a:cs typeface="Arial"/>
              </a:rPr>
              <a:t>enabled, </a:t>
            </a:r>
            <a:r>
              <a:rPr sz="2800" b="1" spc="-5" dirty="0">
                <a:latin typeface="Arial"/>
                <a:cs typeface="Arial"/>
              </a:rPr>
              <a:t>a physical </a:t>
            </a:r>
            <a:r>
              <a:rPr sz="2800" b="1" dirty="0">
                <a:latin typeface="Arial"/>
                <a:cs typeface="Arial"/>
              </a:rPr>
              <a:t>memory threshold </a:t>
            </a:r>
            <a:r>
              <a:rPr sz="2800" b="1" spc="-5" dirty="0">
                <a:latin typeface="Arial"/>
                <a:cs typeface="Arial"/>
              </a:rPr>
              <a:t>value </a:t>
            </a:r>
            <a:r>
              <a:rPr sz="2800" b="1" spc="5" dirty="0">
                <a:latin typeface="Arial"/>
                <a:cs typeface="Arial"/>
              </a:rPr>
              <a:t>is  </a:t>
            </a:r>
            <a:r>
              <a:rPr sz="2800" b="1" dirty="0">
                <a:latin typeface="Arial"/>
                <a:cs typeface="Arial"/>
              </a:rPr>
              <a:t>also </a:t>
            </a:r>
            <a:r>
              <a:rPr sz="2800" b="1" spc="-5" dirty="0">
                <a:latin typeface="Arial"/>
                <a:cs typeface="Arial"/>
              </a:rPr>
              <a:t>enabled. When physical </a:t>
            </a:r>
            <a:r>
              <a:rPr sz="2800" b="1" dirty="0">
                <a:latin typeface="Arial"/>
                <a:cs typeface="Arial"/>
              </a:rPr>
              <a:t>memory </a:t>
            </a:r>
            <a:r>
              <a:rPr sz="2800" b="1" spc="-5" dirty="0">
                <a:latin typeface="Arial"/>
                <a:cs typeface="Arial"/>
              </a:rPr>
              <a:t>is utilized </a:t>
            </a:r>
            <a:r>
              <a:rPr sz="2800" b="1" dirty="0">
                <a:latin typeface="Arial"/>
                <a:cs typeface="Arial"/>
              </a:rPr>
              <a:t>over </a:t>
            </a:r>
            <a:r>
              <a:rPr sz="2800" b="1" spc="-5" dirty="0">
                <a:latin typeface="Arial"/>
                <a:cs typeface="Arial"/>
              </a:rPr>
              <a:t>the  threshold, swap space is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 marL="464820" marR="6350" indent="-452755" algn="just">
              <a:lnSpc>
                <a:spcPct val="100000"/>
              </a:lnSpc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10" dirty="0">
                <a:latin typeface="Arial"/>
                <a:cs typeface="Arial"/>
              </a:rPr>
              <a:t>No </a:t>
            </a:r>
            <a:r>
              <a:rPr sz="2800" b="1" dirty="0">
                <a:latin typeface="Arial"/>
                <a:cs typeface="Arial"/>
              </a:rPr>
              <a:t>swap </a:t>
            </a:r>
            <a:r>
              <a:rPr sz="2800" b="1" spc="-5" dirty="0">
                <a:latin typeface="Arial"/>
                <a:cs typeface="Arial"/>
              </a:rPr>
              <a:t>space will be utilized </a:t>
            </a:r>
            <a:r>
              <a:rPr sz="2800" b="1" spc="-10" dirty="0">
                <a:latin typeface="Arial"/>
                <a:cs typeface="Arial"/>
              </a:rPr>
              <a:t>as </a:t>
            </a:r>
            <a:r>
              <a:rPr sz="2800" b="1" spc="-5" dirty="0">
                <a:latin typeface="Arial"/>
                <a:cs typeface="Arial"/>
              </a:rPr>
              <a:t>long </a:t>
            </a:r>
            <a:r>
              <a:rPr sz="2800" b="1" dirty="0">
                <a:latin typeface="Arial"/>
                <a:cs typeface="Arial"/>
              </a:rPr>
              <a:t>as </a:t>
            </a:r>
            <a:r>
              <a:rPr sz="2800" b="1" spc="-5" dirty="0">
                <a:latin typeface="Arial"/>
                <a:cs typeface="Arial"/>
              </a:rPr>
              <a:t>free </a:t>
            </a:r>
            <a:r>
              <a:rPr sz="2800" b="1" dirty="0">
                <a:latin typeface="Arial"/>
                <a:cs typeface="Arial"/>
              </a:rPr>
              <a:t>memory stays  </a:t>
            </a:r>
            <a:r>
              <a:rPr sz="2800" b="1" spc="-5" dirty="0">
                <a:latin typeface="Arial"/>
                <a:cs typeface="Arial"/>
              </a:rPr>
              <a:t>below the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threshold.</a:t>
            </a:r>
            <a:endParaRPr sz="2800">
              <a:latin typeface="Arial"/>
              <a:cs typeface="Arial"/>
            </a:endParaRPr>
          </a:p>
          <a:p>
            <a:pPr marL="464820" marR="7620" indent="-452755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Swap </a:t>
            </a:r>
            <a:r>
              <a:rPr sz="2800" b="1" dirty="0">
                <a:latin typeface="Arial"/>
                <a:cs typeface="Arial"/>
              </a:rPr>
              <a:t>utilization </a:t>
            </a:r>
            <a:r>
              <a:rPr sz="2800" b="1" spc="-5" dirty="0">
                <a:latin typeface="Arial"/>
                <a:cs typeface="Arial"/>
              </a:rPr>
              <a:t>should be regularly </a:t>
            </a:r>
            <a:r>
              <a:rPr sz="2800" b="1" dirty="0">
                <a:latin typeface="Arial"/>
                <a:cs typeface="Arial"/>
              </a:rPr>
              <a:t>checked. </a:t>
            </a: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b="1" dirty="0">
                <a:latin typeface="Arial"/>
                <a:cs typeface="Arial"/>
              </a:rPr>
              <a:t>swap becomes  </a:t>
            </a:r>
            <a:r>
              <a:rPr sz="2800" b="1" spc="-5" dirty="0">
                <a:latin typeface="Arial"/>
                <a:cs typeface="Arial"/>
              </a:rPr>
              <a:t>heavily utilized, the </a:t>
            </a:r>
            <a:r>
              <a:rPr sz="2800" b="1" spc="-10" dirty="0">
                <a:latin typeface="Arial"/>
                <a:cs typeface="Arial"/>
              </a:rPr>
              <a:t>system's </a:t>
            </a:r>
            <a:r>
              <a:rPr sz="2800" b="1" spc="-5" dirty="0">
                <a:latin typeface="Arial"/>
                <a:cs typeface="Arial"/>
              </a:rPr>
              <a:t>performance will</a:t>
            </a:r>
            <a:r>
              <a:rPr sz="2800" b="1" spc="15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suffer.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12191999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907"/>
              <a:ext cx="12191999" cy="802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902" y="5504850"/>
              <a:ext cx="3720591" cy="12401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06623" y="3031217"/>
            <a:ext cx="6729983" cy="755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6141" y="211836"/>
            <a:ext cx="6758942" cy="480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7023"/>
            <a:ext cx="11322050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10" dirty="0">
                <a:latin typeface="Arial"/>
                <a:cs typeface="Arial"/>
              </a:rPr>
              <a:t>Virtual </a:t>
            </a:r>
            <a:r>
              <a:rPr sz="3000" b="1" spc="-5" dirty="0">
                <a:latin typeface="Arial"/>
                <a:cs typeface="Arial"/>
              </a:rPr>
              <a:t>memory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a </a:t>
            </a:r>
            <a:r>
              <a:rPr sz="3000" b="1" dirty="0">
                <a:latin typeface="Arial"/>
                <a:cs typeface="Arial"/>
              </a:rPr>
              <a:t>memory </a:t>
            </a:r>
            <a:r>
              <a:rPr sz="3000" b="1" spc="-5" dirty="0">
                <a:latin typeface="Arial"/>
                <a:cs typeface="Arial"/>
              </a:rPr>
              <a:t>management approach </a:t>
            </a:r>
            <a:r>
              <a:rPr sz="3000" b="1" dirty="0">
                <a:latin typeface="Arial"/>
                <a:cs typeface="Arial"/>
              </a:rPr>
              <a:t>that  allows </a:t>
            </a:r>
            <a:r>
              <a:rPr sz="3000" b="1" spc="-5" dirty="0">
                <a:latin typeface="Arial"/>
                <a:cs typeface="Arial"/>
              </a:rPr>
              <a:t>secondary memory to </a:t>
            </a:r>
            <a:r>
              <a:rPr sz="3000" b="1" dirty="0">
                <a:latin typeface="Arial"/>
                <a:cs typeface="Arial"/>
              </a:rPr>
              <a:t>be utilized </a:t>
            </a:r>
            <a:r>
              <a:rPr sz="3000" b="1" spc="-5" dirty="0">
                <a:latin typeface="Arial"/>
                <a:cs typeface="Arial"/>
              </a:rPr>
              <a:t>as if </a:t>
            </a:r>
            <a:r>
              <a:rPr sz="3000" b="1" dirty="0">
                <a:latin typeface="Arial"/>
                <a:cs typeface="Arial"/>
              </a:rPr>
              <a:t>it </a:t>
            </a:r>
            <a:r>
              <a:rPr sz="3000" b="1" spc="-5" dirty="0">
                <a:latin typeface="Arial"/>
                <a:cs typeface="Arial"/>
              </a:rPr>
              <a:t>were  primary </a:t>
            </a:r>
            <a:r>
              <a:rPr sz="3000" b="1" spc="-35" dirty="0">
                <a:latin typeface="Arial"/>
                <a:cs typeface="Arial"/>
              </a:rPr>
              <a:t>memory. </a:t>
            </a:r>
            <a:r>
              <a:rPr sz="3000" b="1" spc="-10" dirty="0">
                <a:latin typeface="Arial"/>
                <a:cs typeface="Arial"/>
              </a:rPr>
              <a:t>Virtual </a:t>
            </a:r>
            <a:r>
              <a:rPr sz="3000" b="1" spc="-5" dirty="0">
                <a:latin typeface="Arial"/>
                <a:cs typeface="Arial"/>
              </a:rPr>
              <a:t>memory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a </a:t>
            </a:r>
            <a:r>
              <a:rPr sz="3000" b="1" dirty="0">
                <a:latin typeface="Arial"/>
                <a:cs typeface="Arial"/>
              </a:rPr>
              <a:t>method that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dirty="0">
                <a:latin typeface="Arial"/>
                <a:cs typeface="Arial"/>
              </a:rPr>
              <a:t>often  utilized </a:t>
            </a:r>
            <a:r>
              <a:rPr sz="3000" b="1" spc="-5" dirty="0">
                <a:latin typeface="Arial"/>
                <a:cs typeface="Arial"/>
              </a:rPr>
              <a:t>in </a:t>
            </a:r>
            <a:r>
              <a:rPr sz="3000" b="1" dirty="0">
                <a:latin typeface="Arial"/>
                <a:cs typeface="Arial"/>
              </a:rPr>
              <a:t>computer operating </a:t>
            </a:r>
            <a:r>
              <a:rPr sz="3000" b="1" spc="-5" dirty="0">
                <a:latin typeface="Arial"/>
                <a:cs typeface="Arial"/>
              </a:rPr>
              <a:t>systems </a:t>
            </a:r>
            <a:r>
              <a:rPr sz="3000" b="1" dirty="0">
                <a:latin typeface="Arial"/>
                <a:cs typeface="Arial"/>
              </a:rPr>
              <a:t>(OS). </a:t>
            </a:r>
            <a:r>
              <a:rPr sz="3000" b="1" spc="-10" dirty="0">
                <a:latin typeface="Arial"/>
                <a:cs typeface="Arial"/>
              </a:rPr>
              <a:t>Virtual  </a:t>
            </a:r>
            <a:r>
              <a:rPr sz="3000" b="1" spc="-5" dirty="0">
                <a:latin typeface="Arial"/>
                <a:cs typeface="Arial"/>
              </a:rPr>
              <a:t>memory </a:t>
            </a:r>
            <a:r>
              <a:rPr sz="3000" b="1" dirty="0">
                <a:latin typeface="Arial"/>
                <a:cs typeface="Arial"/>
              </a:rPr>
              <a:t>enables a computer </a:t>
            </a:r>
            <a:r>
              <a:rPr sz="3000" b="1" spc="-5" dirty="0">
                <a:latin typeface="Arial"/>
                <a:cs typeface="Arial"/>
              </a:rPr>
              <a:t>to </a:t>
            </a:r>
            <a:r>
              <a:rPr sz="3000" b="1" dirty="0">
                <a:latin typeface="Arial"/>
                <a:cs typeface="Arial"/>
              </a:rPr>
              <a:t>compensate for physical  </a:t>
            </a:r>
            <a:r>
              <a:rPr sz="3000" b="1" spc="-5" dirty="0">
                <a:latin typeface="Arial"/>
                <a:cs typeface="Arial"/>
              </a:rPr>
              <a:t>memory shortages by temporarily </a:t>
            </a:r>
            <a:r>
              <a:rPr sz="3000" b="1" dirty="0">
                <a:latin typeface="Arial"/>
                <a:cs typeface="Arial"/>
              </a:rPr>
              <a:t>shifting </a:t>
            </a:r>
            <a:r>
              <a:rPr sz="3000" b="1" spc="-5" dirty="0">
                <a:latin typeface="Arial"/>
                <a:cs typeface="Arial"/>
              </a:rPr>
              <a:t>data from  random access memory (RAM) to </a:t>
            </a:r>
            <a:r>
              <a:rPr sz="3000" b="1" dirty="0">
                <a:latin typeface="Arial"/>
                <a:cs typeface="Arial"/>
              </a:rPr>
              <a:t>disk </a:t>
            </a:r>
            <a:r>
              <a:rPr sz="3000" b="1" spc="-5" dirty="0">
                <a:latin typeface="Arial"/>
                <a:cs typeface="Arial"/>
              </a:rPr>
              <a:t>storage. </a:t>
            </a:r>
            <a:r>
              <a:rPr sz="3000" b="1" dirty="0">
                <a:latin typeface="Arial"/>
                <a:cs typeface="Arial"/>
              </a:rPr>
              <a:t>Mapping  </a:t>
            </a:r>
            <a:r>
              <a:rPr sz="3000" b="1" spc="-5" dirty="0">
                <a:latin typeface="Arial"/>
                <a:cs typeface="Arial"/>
              </a:rPr>
              <a:t>memory chunks to </a:t>
            </a:r>
            <a:r>
              <a:rPr sz="3000" b="1" dirty="0">
                <a:latin typeface="Arial"/>
                <a:cs typeface="Arial"/>
              </a:rPr>
              <a:t>disk files allows </a:t>
            </a:r>
            <a:r>
              <a:rPr sz="3000" b="1" spc="-5" dirty="0">
                <a:latin typeface="Arial"/>
                <a:cs typeface="Arial"/>
              </a:rPr>
              <a:t>a computer to </a:t>
            </a:r>
            <a:r>
              <a:rPr sz="3000" b="1" dirty="0">
                <a:latin typeface="Arial"/>
                <a:cs typeface="Arial"/>
              </a:rPr>
              <a:t>utilize  </a:t>
            </a:r>
            <a:r>
              <a:rPr sz="3000" b="1" spc="-5" dirty="0">
                <a:latin typeface="Arial"/>
                <a:cs typeface="Arial"/>
              </a:rPr>
              <a:t>secondary memory as if it were </a:t>
            </a:r>
            <a:r>
              <a:rPr sz="3000" b="1" dirty="0">
                <a:latin typeface="Arial"/>
                <a:cs typeface="Arial"/>
              </a:rPr>
              <a:t>main </a:t>
            </a:r>
            <a:r>
              <a:rPr sz="3000" b="1" spc="-35" dirty="0">
                <a:latin typeface="Arial"/>
                <a:cs typeface="Arial"/>
              </a:rPr>
              <a:t>memory. </a:t>
            </a:r>
            <a:r>
              <a:rPr sz="3000" b="1" dirty="0">
                <a:latin typeface="Arial"/>
                <a:cs typeface="Arial"/>
              </a:rPr>
              <a:t>Most  </a:t>
            </a:r>
            <a:r>
              <a:rPr sz="3000" b="1" spc="-5" dirty="0">
                <a:latin typeface="Arial"/>
                <a:cs typeface="Arial"/>
              </a:rPr>
              <a:t>personal </a:t>
            </a:r>
            <a:r>
              <a:rPr sz="3000" b="1" dirty="0">
                <a:latin typeface="Arial"/>
                <a:cs typeface="Arial"/>
              </a:rPr>
              <a:t>computers </a:t>
            </a:r>
            <a:r>
              <a:rPr sz="3000" b="1" spc="-5" dirty="0">
                <a:latin typeface="Arial"/>
                <a:cs typeface="Arial"/>
              </a:rPr>
              <a:t>(PCs) </a:t>
            </a:r>
            <a:r>
              <a:rPr sz="3000" b="1" dirty="0">
                <a:latin typeface="Arial"/>
                <a:cs typeface="Arial"/>
              </a:rPr>
              <a:t>nowadays </a:t>
            </a:r>
            <a:r>
              <a:rPr sz="3000" b="1" spc="-5" dirty="0">
                <a:latin typeface="Arial"/>
                <a:cs typeface="Arial"/>
              </a:rPr>
              <a:t>have at </a:t>
            </a:r>
            <a:r>
              <a:rPr sz="3000" b="1" dirty="0">
                <a:latin typeface="Arial"/>
                <a:cs typeface="Arial"/>
              </a:rPr>
              <a:t>least 8 GB  </a:t>
            </a:r>
            <a:r>
              <a:rPr sz="3000" b="1" spc="-5" dirty="0">
                <a:latin typeface="Arial"/>
                <a:cs typeface="Arial"/>
              </a:rPr>
              <a:t>(gigabytes) </a:t>
            </a:r>
            <a:r>
              <a:rPr sz="3000" b="1" dirty="0">
                <a:latin typeface="Arial"/>
                <a:cs typeface="Arial"/>
              </a:rPr>
              <a:t>of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RAM.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44526"/>
            <a:ext cx="1132205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25" dirty="0">
                <a:latin typeface="Arial"/>
                <a:cs typeface="Arial"/>
              </a:rPr>
              <a:t>However, </a:t>
            </a:r>
            <a:r>
              <a:rPr sz="3000" b="1" dirty="0">
                <a:latin typeface="Arial"/>
                <a:cs typeface="Arial"/>
              </a:rPr>
              <a:t>this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dirty="0">
                <a:latin typeface="Arial"/>
                <a:cs typeface="Arial"/>
              </a:rPr>
              <a:t>not </a:t>
            </a:r>
            <a:r>
              <a:rPr sz="3000" b="1" spc="-5" dirty="0">
                <a:latin typeface="Arial"/>
                <a:cs typeface="Arial"/>
              </a:rPr>
              <a:t>always </a:t>
            </a:r>
            <a:r>
              <a:rPr sz="3000" b="1" dirty="0">
                <a:latin typeface="Arial"/>
                <a:cs typeface="Arial"/>
              </a:rPr>
              <a:t>enough to </a:t>
            </a:r>
            <a:r>
              <a:rPr sz="3000" b="1" spc="-5" dirty="0">
                <a:latin typeface="Arial"/>
                <a:cs typeface="Arial"/>
              </a:rPr>
              <a:t>execute </a:t>
            </a:r>
            <a:r>
              <a:rPr sz="3000" b="1" dirty="0">
                <a:latin typeface="Arial"/>
                <a:cs typeface="Arial"/>
              </a:rPr>
              <a:t>many  applications </a:t>
            </a:r>
            <a:r>
              <a:rPr sz="3000" b="1" spc="-5" dirty="0">
                <a:latin typeface="Arial"/>
                <a:cs typeface="Arial"/>
              </a:rPr>
              <a:t>at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same time. </a:t>
            </a:r>
            <a:r>
              <a:rPr sz="3000" b="1" dirty="0">
                <a:latin typeface="Arial"/>
                <a:cs typeface="Arial"/>
              </a:rPr>
              <a:t>This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dirty="0">
                <a:latin typeface="Arial"/>
                <a:cs typeface="Arial"/>
              </a:rPr>
              <a:t>where </a:t>
            </a:r>
            <a:r>
              <a:rPr sz="3000" b="1" spc="-5" dirty="0">
                <a:latin typeface="Arial"/>
                <a:cs typeface="Arial"/>
              </a:rPr>
              <a:t>virtual memory  </a:t>
            </a:r>
            <a:r>
              <a:rPr sz="3000" b="1" dirty="0">
                <a:latin typeface="Arial"/>
                <a:cs typeface="Arial"/>
              </a:rPr>
              <a:t>enters the picture. </a:t>
            </a:r>
            <a:r>
              <a:rPr sz="3000" b="1" spc="-10" dirty="0">
                <a:latin typeface="Arial"/>
                <a:cs typeface="Arial"/>
              </a:rPr>
              <a:t>Virtual </a:t>
            </a:r>
            <a:r>
              <a:rPr sz="3000" b="1" dirty="0">
                <a:latin typeface="Arial"/>
                <a:cs typeface="Arial"/>
              </a:rPr>
              <a:t>memory </a:t>
            </a:r>
            <a:r>
              <a:rPr sz="3000" b="1" spc="-5" dirty="0">
                <a:latin typeface="Arial"/>
                <a:cs typeface="Arial"/>
              </a:rPr>
              <a:t>frees </a:t>
            </a:r>
            <a:r>
              <a:rPr sz="3000" b="1" dirty="0">
                <a:latin typeface="Arial"/>
                <a:cs typeface="Arial"/>
              </a:rPr>
              <a:t>up RAM by  </a:t>
            </a:r>
            <a:r>
              <a:rPr sz="3000" b="1" spc="-5" dirty="0">
                <a:latin typeface="Arial"/>
                <a:cs typeface="Arial"/>
              </a:rPr>
              <a:t>transferring data </a:t>
            </a:r>
            <a:r>
              <a:rPr sz="3000" b="1" dirty="0">
                <a:latin typeface="Arial"/>
                <a:cs typeface="Arial"/>
              </a:rPr>
              <a:t>that hasn't </a:t>
            </a:r>
            <a:r>
              <a:rPr sz="3000" b="1" spc="-5" dirty="0">
                <a:latin typeface="Arial"/>
                <a:cs typeface="Arial"/>
              </a:rPr>
              <a:t>been </a:t>
            </a:r>
            <a:r>
              <a:rPr sz="3000" b="1" dirty="0">
                <a:latin typeface="Arial"/>
                <a:cs typeface="Arial"/>
              </a:rPr>
              <a:t>utilized </a:t>
            </a:r>
            <a:r>
              <a:rPr sz="3000" b="1" spc="-5" dirty="0">
                <a:latin typeface="Arial"/>
                <a:cs typeface="Arial"/>
              </a:rPr>
              <a:t>in a while to a  storage device like a hard </a:t>
            </a:r>
            <a:r>
              <a:rPr sz="3000" b="1" dirty="0">
                <a:latin typeface="Arial"/>
                <a:cs typeface="Arial"/>
              </a:rPr>
              <a:t>disk </a:t>
            </a:r>
            <a:r>
              <a:rPr sz="3000" b="1" spc="-5" dirty="0">
                <a:latin typeface="Arial"/>
                <a:cs typeface="Arial"/>
              </a:rPr>
              <a:t>or </a:t>
            </a:r>
            <a:r>
              <a:rPr sz="3000" b="1" dirty="0">
                <a:latin typeface="Arial"/>
                <a:cs typeface="Arial"/>
              </a:rPr>
              <a:t>solid-state </a:t>
            </a:r>
            <a:r>
              <a:rPr sz="3000" b="1" spc="-5" dirty="0">
                <a:latin typeface="Arial"/>
                <a:cs typeface="Arial"/>
              </a:rPr>
              <a:t>drive </a:t>
            </a:r>
            <a:r>
              <a:rPr sz="3000" b="1" dirty="0">
                <a:latin typeface="Arial"/>
                <a:cs typeface="Arial"/>
              </a:rPr>
              <a:t>(SSD).  </a:t>
            </a:r>
            <a:r>
              <a:rPr sz="3000" b="1" spc="-10" dirty="0">
                <a:latin typeface="Arial"/>
                <a:cs typeface="Arial"/>
              </a:rPr>
              <a:t>Virtual </a:t>
            </a:r>
            <a:r>
              <a:rPr sz="3000" b="1" spc="-5" dirty="0">
                <a:latin typeface="Arial"/>
                <a:cs typeface="Arial"/>
              </a:rPr>
              <a:t>memory is essential </a:t>
            </a:r>
            <a:r>
              <a:rPr sz="3000" b="1" dirty="0">
                <a:latin typeface="Arial"/>
                <a:cs typeface="Arial"/>
              </a:rPr>
              <a:t>for </a:t>
            </a:r>
            <a:r>
              <a:rPr sz="3000" b="1" spc="-5" dirty="0">
                <a:latin typeface="Arial"/>
                <a:cs typeface="Arial"/>
              </a:rPr>
              <a:t>increasing system </a:t>
            </a:r>
            <a:r>
              <a:rPr sz="3000" b="1" dirty="0">
                <a:latin typeface="Arial"/>
                <a:cs typeface="Arial"/>
              </a:rPr>
              <a:t>speed,  </a:t>
            </a:r>
            <a:r>
              <a:rPr sz="3000" b="1" spc="-5" dirty="0">
                <a:latin typeface="Arial"/>
                <a:cs typeface="Arial"/>
              </a:rPr>
              <a:t>multitasking, </a:t>
            </a:r>
            <a:r>
              <a:rPr sz="3000" b="1" dirty="0">
                <a:latin typeface="Arial"/>
                <a:cs typeface="Arial"/>
              </a:rPr>
              <a:t>and running huge applications. </a:t>
            </a:r>
            <a:r>
              <a:rPr sz="3000" b="1" spc="-20" dirty="0">
                <a:latin typeface="Arial"/>
                <a:cs typeface="Arial"/>
              </a:rPr>
              <a:t>However,  </a:t>
            </a:r>
            <a:r>
              <a:rPr sz="3000" b="1" spc="-5" dirty="0">
                <a:latin typeface="Arial"/>
                <a:cs typeface="Arial"/>
              </a:rPr>
              <a:t>users should </a:t>
            </a:r>
            <a:r>
              <a:rPr sz="3000" b="1" dirty="0">
                <a:latin typeface="Arial"/>
                <a:cs typeface="Arial"/>
              </a:rPr>
              <a:t>not depend too </a:t>
            </a:r>
            <a:r>
              <a:rPr sz="3000" b="1" spc="-5" dirty="0">
                <a:latin typeface="Arial"/>
                <a:cs typeface="Arial"/>
              </a:rPr>
              <a:t>much </a:t>
            </a:r>
            <a:r>
              <a:rPr sz="3000" b="1" spc="5" dirty="0">
                <a:latin typeface="Arial"/>
                <a:cs typeface="Arial"/>
              </a:rPr>
              <a:t>on </a:t>
            </a:r>
            <a:r>
              <a:rPr sz="3000" b="1" spc="-5" dirty="0">
                <a:latin typeface="Arial"/>
                <a:cs typeface="Arial"/>
              </a:rPr>
              <a:t>virtual memory  since it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significantly slower </a:t>
            </a:r>
            <a:r>
              <a:rPr sz="3000" b="1" dirty="0">
                <a:latin typeface="Arial"/>
                <a:cs typeface="Arial"/>
              </a:rPr>
              <a:t>than </a:t>
            </a:r>
            <a:r>
              <a:rPr sz="3000" b="1" spc="-5" dirty="0">
                <a:latin typeface="Arial"/>
                <a:cs typeface="Arial"/>
              </a:rPr>
              <a:t>RAM. If </a:t>
            </a:r>
            <a:r>
              <a:rPr sz="3000" b="1" dirty="0">
                <a:latin typeface="Arial"/>
                <a:cs typeface="Arial"/>
              </a:rPr>
              <a:t>the operating  </a:t>
            </a:r>
            <a:r>
              <a:rPr sz="3000" b="1" spc="-5" dirty="0">
                <a:latin typeface="Arial"/>
                <a:cs typeface="Arial"/>
              </a:rPr>
              <a:t>system needs to swap data between virtual memory </a:t>
            </a:r>
            <a:r>
              <a:rPr sz="3000" b="1" dirty="0">
                <a:latin typeface="Arial"/>
                <a:cs typeface="Arial"/>
              </a:rPr>
              <a:t>and  </a:t>
            </a:r>
            <a:r>
              <a:rPr sz="3000" b="1" spc="-5" dirty="0">
                <a:latin typeface="Arial"/>
                <a:cs typeface="Arial"/>
              </a:rPr>
              <a:t>RAM </a:t>
            </a:r>
            <a:r>
              <a:rPr sz="3000" b="1" dirty="0">
                <a:latin typeface="Arial"/>
                <a:cs typeface="Arial"/>
              </a:rPr>
              <a:t>too often, </a:t>
            </a:r>
            <a:r>
              <a:rPr sz="3000" b="1" spc="-5" dirty="0">
                <a:latin typeface="Arial"/>
                <a:cs typeface="Arial"/>
              </a:rPr>
              <a:t>the machine </a:t>
            </a:r>
            <a:r>
              <a:rPr sz="3000" b="1" dirty="0">
                <a:latin typeface="Arial"/>
                <a:cs typeface="Arial"/>
              </a:rPr>
              <a:t>will begin </a:t>
            </a:r>
            <a:r>
              <a:rPr sz="3000" b="1" spc="-5" dirty="0">
                <a:latin typeface="Arial"/>
                <a:cs typeface="Arial"/>
              </a:rPr>
              <a:t>to </a:t>
            </a:r>
            <a:r>
              <a:rPr sz="3000" b="1" dirty="0">
                <a:latin typeface="Arial"/>
                <a:cs typeface="Arial"/>
              </a:rPr>
              <a:t>slow down, </a:t>
            </a:r>
            <a:r>
              <a:rPr sz="3000" b="1" spc="-5" dirty="0">
                <a:latin typeface="Arial"/>
                <a:cs typeface="Arial"/>
              </a:rPr>
              <a:t>a  process </a:t>
            </a:r>
            <a:r>
              <a:rPr sz="3000" b="1" dirty="0">
                <a:latin typeface="Arial"/>
                <a:cs typeface="Arial"/>
              </a:rPr>
              <a:t>known </a:t>
            </a:r>
            <a:r>
              <a:rPr sz="3000" b="1" spc="-5" dirty="0">
                <a:latin typeface="Arial"/>
                <a:cs typeface="Arial"/>
              </a:rPr>
              <a:t>as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thrashing.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280873"/>
            <a:ext cx="1132205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10" dirty="0">
                <a:latin typeface="Arial"/>
                <a:cs typeface="Arial"/>
              </a:rPr>
              <a:t>Virtual </a:t>
            </a:r>
            <a:r>
              <a:rPr sz="3000" b="1" spc="-5" dirty="0">
                <a:latin typeface="Arial"/>
                <a:cs typeface="Arial"/>
              </a:rPr>
              <a:t>memory was created at </a:t>
            </a:r>
            <a:r>
              <a:rPr sz="3000" b="1" dirty="0">
                <a:latin typeface="Arial"/>
                <a:cs typeface="Arial"/>
              </a:rPr>
              <a:t>a </a:t>
            </a:r>
            <a:r>
              <a:rPr sz="3000" b="1" spc="-5" dirty="0">
                <a:latin typeface="Arial"/>
                <a:cs typeface="Arial"/>
              </a:rPr>
              <a:t>period </a:t>
            </a:r>
            <a:r>
              <a:rPr sz="3000" b="1" dirty="0">
                <a:latin typeface="Arial"/>
                <a:cs typeface="Arial"/>
              </a:rPr>
              <a:t>when actual  </a:t>
            </a:r>
            <a:r>
              <a:rPr sz="3000" b="1" spc="-35" dirty="0">
                <a:latin typeface="Arial"/>
                <a:cs typeface="Arial"/>
              </a:rPr>
              <a:t>memory, </a:t>
            </a:r>
            <a:r>
              <a:rPr sz="3000" b="1" spc="-5" dirty="0">
                <a:latin typeface="Arial"/>
                <a:cs typeface="Arial"/>
              </a:rPr>
              <a:t>commonly </a:t>
            </a:r>
            <a:r>
              <a:rPr sz="3000" b="1" dirty="0">
                <a:latin typeface="Arial"/>
                <a:cs typeface="Arial"/>
              </a:rPr>
              <a:t>known </a:t>
            </a:r>
            <a:r>
              <a:rPr sz="3000" b="1" spc="-5" dirty="0">
                <a:latin typeface="Arial"/>
                <a:cs typeface="Arial"/>
              </a:rPr>
              <a:t>as </a:t>
            </a:r>
            <a:r>
              <a:rPr sz="3000" b="1" dirty="0">
                <a:latin typeface="Arial"/>
                <a:cs typeface="Arial"/>
              </a:rPr>
              <a:t>RAM, </a:t>
            </a:r>
            <a:r>
              <a:rPr sz="3000" b="1" spc="-5" dirty="0">
                <a:latin typeface="Arial"/>
                <a:cs typeface="Arial"/>
              </a:rPr>
              <a:t>was </a:t>
            </a:r>
            <a:r>
              <a:rPr sz="3000" b="1" dirty="0">
                <a:latin typeface="Arial"/>
                <a:cs typeface="Arial"/>
              </a:rPr>
              <a:t>prohibitively  </a:t>
            </a:r>
            <a:r>
              <a:rPr sz="3000" b="1" spc="-35" dirty="0">
                <a:latin typeface="Arial"/>
                <a:cs typeface="Arial"/>
              </a:rPr>
              <a:t>costly. </a:t>
            </a:r>
            <a:r>
              <a:rPr sz="3000" b="1" spc="-5" dirty="0">
                <a:latin typeface="Arial"/>
                <a:cs typeface="Arial"/>
              </a:rPr>
              <a:t>Because computers have a limited </a:t>
            </a:r>
            <a:r>
              <a:rPr sz="3000" b="1" dirty="0">
                <a:latin typeface="Arial"/>
                <a:cs typeface="Arial"/>
              </a:rPr>
              <a:t>quantity of </a:t>
            </a:r>
            <a:r>
              <a:rPr sz="3000" b="1" spc="-5" dirty="0">
                <a:latin typeface="Arial"/>
                <a:cs typeface="Arial"/>
              </a:rPr>
              <a:t>RAM,  memory </a:t>
            </a:r>
            <a:r>
              <a:rPr sz="3000" b="1" dirty="0">
                <a:latin typeface="Arial"/>
                <a:cs typeface="Arial"/>
              </a:rPr>
              <a:t>will ultimately run </a:t>
            </a:r>
            <a:r>
              <a:rPr sz="3000" b="1" spc="5" dirty="0">
                <a:latin typeface="Arial"/>
                <a:cs typeface="Arial"/>
              </a:rPr>
              <a:t>out </a:t>
            </a:r>
            <a:r>
              <a:rPr sz="3000" b="1" spc="-5" dirty="0">
                <a:latin typeface="Arial"/>
                <a:cs typeface="Arial"/>
              </a:rPr>
              <a:t>if </a:t>
            </a:r>
            <a:r>
              <a:rPr sz="3000" b="1" dirty="0">
                <a:latin typeface="Arial"/>
                <a:cs typeface="Arial"/>
              </a:rPr>
              <a:t>numerous applications </a:t>
            </a:r>
            <a:r>
              <a:rPr sz="3000" b="1" spc="-5" dirty="0">
                <a:latin typeface="Arial"/>
                <a:cs typeface="Arial"/>
              </a:rPr>
              <a:t>are  running at the same time. A virtual memory system  emulates </a:t>
            </a:r>
            <a:r>
              <a:rPr sz="3000" b="1" dirty="0">
                <a:latin typeface="Arial"/>
                <a:cs typeface="Arial"/>
              </a:rPr>
              <a:t>RAM </a:t>
            </a:r>
            <a:r>
              <a:rPr sz="3000" b="1" spc="5" dirty="0">
                <a:latin typeface="Arial"/>
                <a:cs typeface="Arial"/>
              </a:rPr>
              <a:t>by </a:t>
            </a:r>
            <a:r>
              <a:rPr sz="3000" b="1" dirty="0">
                <a:latin typeface="Arial"/>
                <a:cs typeface="Arial"/>
              </a:rPr>
              <a:t>utilizing a part of the hard disk. A </a:t>
            </a:r>
            <a:r>
              <a:rPr sz="3000" b="1" spc="-5" dirty="0">
                <a:latin typeface="Arial"/>
                <a:cs typeface="Arial"/>
              </a:rPr>
              <a:t>system  may use virtual memory to </a:t>
            </a:r>
            <a:r>
              <a:rPr sz="3000" b="1" dirty="0">
                <a:latin typeface="Arial"/>
                <a:cs typeface="Arial"/>
              </a:rPr>
              <a:t>load bigger </a:t>
            </a:r>
            <a:r>
              <a:rPr sz="3000" b="1" spc="-5" dirty="0">
                <a:latin typeface="Arial"/>
                <a:cs typeface="Arial"/>
              </a:rPr>
              <a:t>or numerous  </a:t>
            </a:r>
            <a:r>
              <a:rPr sz="3000" b="1" dirty="0">
                <a:latin typeface="Arial"/>
                <a:cs typeface="Arial"/>
              </a:rPr>
              <a:t>applications </a:t>
            </a:r>
            <a:r>
              <a:rPr sz="3000" b="1" spc="-5" dirty="0">
                <a:latin typeface="Arial"/>
                <a:cs typeface="Arial"/>
              </a:rPr>
              <a:t>at the </a:t>
            </a:r>
            <a:r>
              <a:rPr sz="3000" b="1" dirty="0">
                <a:latin typeface="Arial"/>
                <a:cs typeface="Arial"/>
              </a:rPr>
              <a:t>same </a:t>
            </a:r>
            <a:r>
              <a:rPr sz="3000" b="1" spc="-5" dirty="0">
                <a:latin typeface="Arial"/>
                <a:cs typeface="Arial"/>
              </a:rPr>
              <a:t>time, </a:t>
            </a:r>
            <a:r>
              <a:rPr sz="3000" b="1" dirty="0">
                <a:latin typeface="Arial"/>
                <a:cs typeface="Arial"/>
              </a:rPr>
              <a:t>allowing </a:t>
            </a:r>
            <a:r>
              <a:rPr sz="3000" b="1" spc="-5" dirty="0">
                <a:latin typeface="Arial"/>
                <a:cs typeface="Arial"/>
              </a:rPr>
              <a:t>each </a:t>
            </a:r>
            <a:r>
              <a:rPr sz="3000" b="1" dirty="0">
                <a:latin typeface="Arial"/>
                <a:cs typeface="Arial"/>
              </a:rPr>
              <a:t>one </a:t>
            </a:r>
            <a:r>
              <a:rPr sz="3000" b="1" spc="-5" dirty="0">
                <a:latin typeface="Arial"/>
                <a:cs typeface="Arial"/>
              </a:rPr>
              <a:t>to  function as </a:t>
            </a:r>
            <a:r>
              <a:rPr sz="3000" b="1" dirty="0">
                <a:latin typeface="Arial"/>
                <a:cs typeface="Arial"/>
              </a:rPr>
              <a:t>if </a:t>
            </a:r>
            <a:r>
              <a:rPr sz="3000" b="1" spc="-5" dirty="0">
                <a:latin typeface="Arial"/>
                <a:cs typeface="Arial"/>
              </a:rPr>
              <a:t>it </a:t>
            </a:r>
            <a:r>
              <a:rPr sz="3000" b="1" dirty="0">
                <a:latin typeface="Arial"/>
                <a:cs typeface="Arial"/>
              </a:rPr>
              <a:t>had more </a:t>
            </a:r>
            <a:r>
              <a:rPr sz="3000" b="1" spc="-5" dirty="0">
                <a:latin typeface="Arial"/>
                <a:cs typeface="Arial"/>
              </a:rPr>
              <a:t>capacity </a:t>
            </a:r>
            <a:r>
              <a:rPr sz="3000" b="1" dirty="0">
                <a:latin typeface="Arial"/>
                <a:cs typeface="Arial"/>
              </a:rPr>
              <a:t>without needing </a:t>
            </a:r>
            <a:r>
              <a:rPr sz="3000" b="1" spc="-5" dirty="0">
                <a:latin typeface="Arial"/>
                <a:cs typeface="Arial"/>
              </a:rPr>
              <a:t>to </a:t>
            </a:r>
            <a:r>
              <a:rPr sz="3000" b="1" spc="10" dirty="0">
                <a:latin typeface="Arial"/>
                <a:cs typeface="Arial"/>
              </a:rPr>
              <a:t>buy  </a:t>
            </a:r>
            <a:r>
              <a:rPr sz="3000" b="1" spc="-5" dirty="0">
                <a:latin typeface="Arial"/>
                <a:cs typeface="Arial"/>
              </a:rPr>
              <a:t>extra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RAM.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1531" y="217917"/>
            <a:ext cx="7446264" cy="47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8548"/>
            <a:ext cx="1132332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10" dirty="0">
                <a:latin typeface="Arial"/>
                <a:cs typeface="Arial"/>
              </a:rPr>
              <a:t>Virtual </a:t>
            </a:r>
            <a:r>
              <a:rPr sz="2800" b="1" dirty="0">
                <a:latin typeface="Arial"/>
                <a:cs typeface="Arial"/>
              </a:rPr>
              <a:t>memory </a:t>
            </a:r>
            <a:r>
              <a:rPr sz="2800" b="1" spc="-5" dirty="0">
                <a:latin typeface="Arial"/>
                <a:cs typeface="Arial"/>
              </a:rPr>
              <a:t>operates using both hardware </a:t>
            </a:r>
            <a:r>
              <a:rPr sz="2800" b="1" dirty="0">
                <a:latin typeface="Arial"/>
                <a:cs typeface="Arial"/>
              </a:rPr>
              <a:t>and software.  </a:t>
            </a:r>
            <a:r>
              <a:rPr sz="2800" b="1" spc="-5" dirty="0">
                <a:latin typeface="Arial"/>
                <a:cs typeface="Arial"/>
              </a:rPr>
              <a:t>When </a:t>
            </a:r>
            <a:r>
              <a:rPr sz="2800" b="1" spc="5" dirty="0">
                <a:latin typeface="Arial"/>
                <a:cs typeface="Arial"/>
              </a:rPr>
              <a:t>an </a:t>
            </a:r>
            <a:r>
              <a:rPr sz="2800" b="1" dirty="0">
                <a:latin typeface="Arial"/>
                <a:cs typeface="Arial"/>
              </a:rPr>
              <a:t>application </a:t>
            </a:r>
            <a:r>
              <a:rPr sz="2800" b="1" spc="-5" dirty="0">
                <a:latin typeface="Arial"/>
                <a:cs typeface="Arial"/>
              </a:rPr>
              <a:t>is running, data from </a:t>
            </a:r>
            <a:r>
              <a:rPr sz="2800" b="1" dirty="0">
                <a:latin typeface="Arial"/>
                <a:cs typeface="Arial"/>
              </a:rPr>
              <a:t>that </a:t>
            </a:r>
            <a:r>
              <a:rPr sz="2800" b="1" spc="-5" dirty="0">
                <a:latin typeface="Arial"/>
                <a:cs typeface="Arial"/>
              </a:rPr>
              <a:t>program is  </a:t>
            </a:r>
            <a:r>
              <a:rPr sz="2800" b="1" dirty="0">
                <a:latin typeface="Arial"/>
                <a:cs typeface="Arial"/>
              </a:rPr>
              <a:t>saved </a:t>
            </a:r>
            <a:r>
              <a:rPr sz="2800" b="1" spc="-5" dirty="0">
                <a:latin typeface="Arial"/>
                <a:cs typeface="Arial"/>
              </a:rPr>
              <a:t>in </a:t>
            </a:r>
            <a:r>
              <a:rPr sz="2800" b="1" spc="-10" dirty="0">
                <a:latin typeface="Arial"/>
                <a:cs typeface="Arial"/>
              </a:rPr>
              <a:t>RAM </a:t>
            </a:r>
            <a:r>
              <a:rPr sz="2800" b="1" dirty="0">
                <a:latin typeface="Arial"/>
                <a:cs typeface="Arial"/>
              </a:rPr>
              <a:t>at </a:t>
            </a:r>
            <a:r>
              <a:rPr sz="2800" b="1" spc="-5" dirty="0">
                <a:latin typeface="Arial"/>
                <a:cs typeface="Arial"/>
              </a:rPr>
              <a:t>a physical address. A </a:t>
            </a:r>
            <a:r>
              <a:rPr sz="2800" b="1" dirty="0">
                <a:latin typeface="Arial"/>
                <a:cs typeface="Arial"/>
              </a:rPr>
              <a:t>memory </a:t>
            </a:r>
            <a:r>
              <a:rPr sz="2800" b="1" spc="-5" dirty="0">
                <a:latin typeface="Arial"/>
                <a:cs typeface="Arial"/>
              </a:rPr>
              <a:t>management  unit </a:t>
            </a:r>
            <a:r>
              <a:rPr sz="2800" b="1" dirty="0">
                <a:latin typeface="Arial"/>
                <a:cs typeface="Arial"/>
              </a:rPr>
              <a:t>(MMU) transfers the </a:t>
            </a:r>
            <a:r>
              <a:rPr sz="2800" b="1" spc="-5" dirty="0">
                <a:latin typeface="Arial"/>
                <a:cs typeface="Arial"/>
              </a:rPr>
              <a:t>address to RAM </a:t>
            </a:r>
            <a:r>
              <a:rPr sz="2800" b="1" dirty="0">
                <a:latin typeface="Arial"/>
                <a:cs typeface="Arial"/>
              </a:rPr>
              <a:t>and translates  addresses </a:t>
            </a:r>
            <a:r>
              <a:rPr sz="2800" b="1" spc="-15" dirty="0">
                <a:latin typeface="Arial"/>
                <a:cs typeface="Arial"/>
              </a:rPr>
              <a:t>automatically. </a:t>
            </a: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MMU, for </a:t>
            </a:r>
            <a:r>
              <a:rPr sz="2800" b="1" dirty="0">
                <a:latin typeface="Arial"/>
                <a:cs typeface="Arial"/>
              </a:rPr>
              <a:t>example, may link </a:t>
            </a:r>
            <a:r>
              <a:rPr sz="2800" b="1" spc="-5" dirty="0">
                <a:latin typeface="Arial"/>
                <a:cs typeface="Arial"/>
              </a:rPr>
              <a:t>a  logical </a:t>
            </a:r>
            <a:r>
              <a:rPr sz="2800" b="1" dirty="0">
                <a:latin typeface="Arial"/>
                <a:cs typeface="Arial"/>
              </a:rPr>
              <a:t>address </a:t>
            </a:r>
            <a:r>
              <a:rPr sz="2800" b="1" spc="-5" dirty="0">
                <a:latin typeface="Arial"/>
                <a:cs typeface="Arial"/>
              </a:rPr>
              <a:t>space </a:t>
            </a:r>
            <a:r>
              <a:rPr sz="2800" b="1" spc="5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a physical </a:t>
            </a:r>
            <a:r>
              <a:rPr sz="2800" b="1" dirty="0">
                <a:latin typeface="Arial"/>
                <a:cs typeface="Arial"/>
              </a:rPr>
              <a:t>address. </a:t>
            </a:r>
            <a:r>
              <a:rPr sz="2800" b="1" spc="-5" dirty="0">
                <a:latin typeface="Arial"/>
                <a:cs typeface="Arial"/>
              </a:rPr>
              <a:t>If the RAM </a:t>
            </a:r>
            <a:r>
              <a:rPr sz="2800" b="1" dirty="0">
                <a:latin typeface="Arial"/>
                <a:cs typeface="Arial"/>
              </a:rPr>
              <a:t>space  </a:t>
            </a:r>
            <a:r>
              <a:rPr sz="2800" b="1" spc="-5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ever </a:t>
            </a:r>
            <a:r>
              <a:rPr sz="2800" b="1" spc="-5" dirty="0">
                <a:latin typeface="Arial"/>
                <a:cs typeface="Arial"/>
              </a:rPr>
              <a:t>required for </a:t>
            </a:r>
            <a:r>
              <a:rPr sz="2800" b="1" dirty="0">
                <a:latin typeface="Arial"/>
                <a:cs typeface="Arial"/>
              </a:rPr>
              <a:t>anything </a:t>
            </a:r>
            <a:r>
              <a:rPr sz="2800" b="1" spc="-5" dirty="0">
                <a:latin typeface="Arial"/>
                <a:cs typeface="Arial"/>
              </a:rPr>
              <a:t>more important, </a:t>
            </a:r>
            <a:r>
              <a:rPr sz="2800" b="1" dirty="0">
                <a:latin typeface="Arial"/>
                <a:cs typeface="Arial"/>
              </a:rPr>
              <a:t>data </a:t>
            </a:r>
            <a:r>
              <a:rPr sz="2800" b="1" spc="5" dirty="0">
                <a:latin typeface="Arial"/>
                <a:cs typeface="Arial"/>
              </a:rPr>
              <a:t>may </a:t>
            </a:r>
            <a:r>
              <a:rPr sz="2800" b="1" spc="-10" dirty="0">
                <a:latin typeface="Arial"/>
                <a:cs typeface="Arial"/>
              </a:rPr>
              <a:t>be  </a:t>
            </a:r>
            <a:r>
              <a:rPr sz="2800" b="1" spc="-5" dirty="0">
                <a:latin typeface="Arial"/>
                <a:cs typeface="Arial"/>
              </a:rPr>
              <a:t>moved out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RAM </a:t>
            </a:r>
            <a:r>
              <a:rPr sz="2800" b="1" dirty="0">
                <a:latin typeface="Arial"/>
                <a:cs typeface="Arial"/>
              </a:rPr>
              <a:t>and into </a:t>
            </a:r>
            <a:r>
              <a:rPr sz="2800" b="1" spc="-5" dirty="0">
                <a:latin typeface="Arial"/>
                <a:cs typeface="Arial"/>
              </a:rPr>
              <a:t>virtual </a:t>
            </a:r>
            <a:r>
              <a:rPr sz="2800" b="1" spc="-35" dirty="0">
                <a:latin typeface="Arial"/>
                <a:cs typeface="Arial"/>
              </a:rPr>
              <a:t>memory.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memory  </a:t>
            </a:r>
            <a:r>
              <a:rPr sz="2800" b="1" spc="-5" dirty="0">
                <a:latin typeface="Arial"/>
                <a:cs typeface="Arial"/>
              </a:rPr>
              <a:t>manager on the </a:t>
            </a:r>
            <a:r>
              <a:rPr sz="2800" b="1" dirty="0">
                <a:latin typeface="Arial"/>
                <a:cs typeface="Arial"/>
              </a:rPr>
              <a:t>computer </a:t>
            </a:r>
            <a:r>
              <a:rPr sz="2800" b="1" spc="-5" dirty="0">
                <a:latin typeface="Arial"/>
                <a:cs typeface="Arial"/>
              </a:rPr>
              <a:t>is in charge of keeping track of </a:t>
            </a:r>
            <a:r>
              <a:rPr sz="2800" b="1" dirty="0">
                <a:latin typeface="Arial"/>
                <a:cs typeface="Arial"/>
              </a:rPr>
              <a:t>the  </a:t>
            </a:r>
            <a:r>
              <a:rPr sz="2800" b="1" spc="-5" dirty="0">
                <a:latin typeface="Arial"/>
                <a:cs typeface="Arial"/>
              </a:rPr>
              <a:t>transitions </a:t>
            </a:r>
            <a:r>
              <a:rPr sz="2800" b="1" dirty="0">
                <a:latin typeface="Arial"/>
                <a:cs typeface="Arial"/>
              </a:rPr>
              <a:t>between physical </a:t>
            </a:r>
            <a:r>
              <a:rPr sz="2800" b="1" spc="-5" dirty="0">
                <a:latin typeface="Arial"/>
                <a:cs typeface="Arial"/>
              </a:rPr>
              <a:t>and virtual </a:t>
            </a:r>
            <a:r>
              <a:rPr sz="2800" b="1" spc="-35" dirty="0">
                <a:latin typeface="Arial"/>
                <a:cs typeface="Arial"/>
              </a:rPr>
              <a:t>memory. </a:t>
            </a:r>
            <a:r>
              <a:rPr sz="2800" b="1" spc="-5" dirty="0">
                <a:latin typeface="Arial"/>
                <a:cs typeface="Arial"/>
              </a:rPr>
              <a:t>If the data is  required again, </a:t>
            </a: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computer's </a:t>
            </a:r>
            <a:r>
              <a:rPr sz="2800" b="1" dirty="0">
                <a:latin typeface="Arial"/>
                <a:cs typeface="Arial"/>
              </a:rPr>
              <a:t>MMU </a:t>
            </a:r>
            <a:r>
              <a:rPr sz="2800" b="1" spc="-5" dirty="0">
                <a:latin typeface="Arial"/>
                <a:cs typeface="Arial"/>
              </a:rPr>
              <a:t>will continue </a:t>
            </a:r>
            <a:r>
              <a:rPr sz="2800" b="1" dirty="0">
                <a:latin typeface="Arial"/>
                <a:cs typeface="Arial"/>
              </a:rPr>
              <a:t>execution  </a:t>
            </a:r>
            <a:r>
              <a:rPr sz="2800" b="1" spc="-5" dirty="0">
                <a:latin typeface="Arial"/>
                <a:cs typeface="Arial"/>
              </a:rPr>
              <a:t>through a context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switch.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745" y="197612"/>
            <a:ext cx="11323320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The OS splits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5" dirty="0">
                <a:latin typeface="Arial"/>
                <a:cs typeface="Arial"/>
              </a:rPr>
              <a:t>with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defined number of  addresses into </a:t>
            </a:r>
            <a:r>
              <a:rPr sz="3200" b="1" dirty="0">
                <a:latin typeface="Arial"/>
                <a:cs typeface="Arial"/>
              </a:rPr>
              <a:t>page </a:t>
            </a:r>
            <a:r>
              <a:rPr sz="3200" b="1" spc="-5" dirty="0">
                <a:latin typeface="Arial"/>
                <a:cs typeface="Arial"/>
              </a:rPr>
              <a:t>files or </a:t>
            </a:r>
            <a:r>
              <a:rPr sz="3200" b="1" dirty="0">
                <a:latin typeface="Arial"/>
                <a:cs typeface="Arial"/>
              </a:rPr>
              <a:t>swap </a:t>
            </a:r>
            <a:r>
              <a:rPr sz="3200" b="1" spc="-5" dirty="0">
                <a:latin typeface="Arial"/>
                <a:cs typeface="Arial"/>
              </a:rPr>
              <a:t>files when moving  virtual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5" dirty="0">
                <a:latin typeface="Arial"/>
                <a:cs typeface="Arial"/>
              </a:rPr>
              <a:t>into physical </a:t>
            </a:r>
            <a:r>
              <a:rPr sz="3200" b="1" spc="-35" dirty="0">
                <a:latin typeface="Arial"/>
                <a:cs typeface="Arial"/>
              </a:rPr>
              <a:t>memory. </a:t>
            </a:r>
            <a:r>
              <a:rPr sz="3200" b="1" spc="-5" dirty="0">
                <a:latin typeface="Arial"/>
                <a:cs typeface="Arial"/>
              </a:rPr>
              <a:t>Each </a:t>
            </a:r>
            <a:r>
              <a:rPr sz="3200" b="1" dirty="0">
                <a:latin typeface="Arial"/>
                <a:cs typeface="Arial"/>
              </a:rPr>
              <a:t>page </a:t>
            </a:r>
            <a:r>
              <a:rPr sz="3200" b="1" spc="-5" dirty="0">
                <a:latin typeface="Arial"/>
                <a:cs typeface="Arial"/>
              </a:rPr>
              <a:t>is kept  on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disk,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when </a:t>
            </a:r>
            <a:r>
              <a:rPr sz="3200" b="1" dirty="0">
                <a:latin typeface="Arial"/>
                <a:cs typeface="Arial"/>
              </a:rPr>
              <a:t>a page </a:t>
            </a:r>
            <a:r>
              <a:rPr sz="3200" b="1" spc="-5" dirty="0">
                <a:latin typeface="Arial"/>
                <a:cs typeface="Arial"/>
              </a:rPr>
              <a:t>is required, the operating  system transfers it from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disk to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main </a:t>
            </a:r>
            <a:r>
              <a:rPr sz="3200" b="1" dirty="0">
                <a:latin typeface="Arial"/>
                <a:cs typeface="Arial"/>
              </a:rPr>
              <a:t>memory  and </a:t>
            </a:r>
            <a:r>
              <a:rPr sz="3200" b="1" spc="-5" dirty="0">
                <a:latin typeface="Arial"/>
                <a:cs typeface="Arial"/>
              </a:rPr>
              <a:t>converts virtual addresses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dirty="0">
                <a:latin typeface="Arial"/>
                <a:cs typeface="Arial"/>
              </a:rPr>
              <a:t>actual </a:t>
            </a:r>
            <a:r>
              <a:rPr sz="3200" b="1" spc="-5" dirty="0">
                <a:latin typeface="Arial"/>
                <a:cs typeface="Arial"/>
              </a:rPr>
              <a:t>addresses.  </a:t>
            </a:r>
            <a:r>
              <a:rPr sz="3200" b="1" spc="-30" dirty="0">
                <a:latin typeface="Arial"/>
                <a:cs typeface="Arial"/>
              </a:rPr>
              <a:t>However,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process of switching </a:t>
            </a:r>
            <a:r>
              <a:rPr sz="3200" b="1" dirty="0">
                <a:latin typeface="Arial"/>
                <a:cs typeface="Arial"/>
              </a:rPr>
              <a:t>from </a:t>
            </a:r>
            <a:r>
              <a:rPr sz="3200" b="1" spc="-5" dirty="0">
                <a:latin typeface="Arial"/>
                <a:cs typeface="Arial"/>
              </a:rPr>
              <a:t>virtual </a:t>
            </a:r>
            <a:r>
              <a:rPr sz="3200" b="1" dirty="0">
                <a:latin typeface="Arial"/>
                <a:cs typeface="Arial"/>
              </a:rPr>
              <a:t>to  </a:t>
            </a:r>
            <a:r>
              <a:rPr sz="3200" b="1" spc="-5" dirty="0">
                <a:latin typeface="Arial"/>
                <a:cs typeface="Arial"/>
              </a:rPr>
              <a:t>physical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5" dirty="0">
                <a:latin typeface="Arial"/>
                <a:cs typeface="Arial"/>
              </a:rPr>
              <a:t>is fairly sluggish. This </a:t>
            </a:r>
            <a:r>
              <a:rPr sz="3200" b="1" dirty="0">
                <a:latin typeface="Arial"/>
                <a:cs typeface="Arial"/>
              </a:rPr>
              <a:t>implies</a:t>
            </a:r>
            <a:r>
              <a:rPr sz="3200" b="1" spc="8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3373" y="4587697"/>
            <a:ext cx="10166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33370" algn="l"/>
                <a:tab pos="4912360" algn="l"/>
                <a:tab pos="5592445" algn="l"/>
                <a:tab pos="8483600" algn="l"/>
              </a:tabLst>
            </a:pP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-2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rab</a:t>
            </a:r>
            <a:r>
              <a:rPr sz="3200" b="1" spc="-15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	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re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se	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n	p</a:t>
            </a:r>
            <a:r>
              <a:rPr sz="3200" b="1" spc="-2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rform</a:t>
            </a:r>
            <a:r>
              <a:rPr sz="3200" b="1" spc="-20" dirty="0">
                <a:latin typeface="Arial"/>
                <a:cs typeface="Arial"/>
              </a:rPr>
              <a:t>an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.	B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373" y="4099940"/>
            <a:ext cx="1086802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2442845" algn="l"/>
                <a:tab pos="4072254" algn="l"/>
                <a:tab pos="6064250" algn="l"/>
                <a:tab pos="8098790" algn="l"/>
                <a:tab pos="9841230" algn="l"/>
                <a:tab pos="10615295" algn="l"/>
              </a:tabLst>
            </a:pP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plo</a:t>
            </a:r>
            <a:r>
              <a:rPr sz="3200" b="1" spc="-15" dirty="0">
                <a:latin typeface="Arial"/>
                <a:cs typeface="Arial"/>
              </a:rPr>
              <a:t>y</a:t>
            </a:r>
            <a:r>
              <a:rPr sz="3200" b="1" spc="-2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ng	</a:t>
            </a:r>
            <a:r>
              <a:rPr sz="3200" b="1" spc="-20" dirty="0">
                <a:latin typeface="Arial"/>
                <a:cs typeface="Arial"/>
              </a:rPr>
              <a:t>v</a:t>
            </a:r>
            <a:r>
              <a:rPr sz="3200" b="1" dirty="0">
                <a:latin typeface="Arial"/>
                <a:cs typeface="Arial"/>
              </a:rPr>
              <a:t>ir</a:t>
            </a:r>
            <a:r>
              <a:rPr sz="3200" b="1" spc="-15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ual	</a:t>
            </a:r>
            <a:r>
              <a:rPr sz="3200" b="1" spc="-2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ory	typ</a:t>
            </a:r>
            <a:r>
              <a:rPr sz="3200" b="1" spc="-20" dirty="0">
                <a:latin typeface="Arial"/>
                <a:cs typeface="Arial"/>
              </a:rPr>
              <a:t>ic</a:t>
            </a:r>
            <a:r>
              <a:rPr sz="3200" b="1" dirty="0">
                <a:latin typeface="Arial"/>
                <a:cs typeface="Arial"/>
              </a:rPr>
              <a:t>al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y	r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su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ts	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n	a</a:t>
            </a:r>
            <a:endParaRPr sz="3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373" y="5075682"/>
            <a:ext cx="108686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18055" algn="l"/>
                <a:tab pos="4514850" algn="l"/>
                <a:tab pos="5546725" algn="l"/>
                <a:tab pos="6762750" algn="l"/>
                <a:tab pos="7910830" algn="l"/>
                <a:tab pos="8741410" algn="l"/>
                <a:tab pos="10471150" algn="l"/>
              </a:tabLst>
            </a:pPr>
            <a:r>
              <a:rPr sz="3200" b="1" dirty="0">
                <a:latin typeface="Arial"/>
                <a:cs typeface="Arial"/>
              </a:rPr>
              <a:t>swa</a:t>
            </a:r>
            <a:r>
              <a:rPr sz="3200" b="1" spc="-25" dirty="0">
                <a:latin typeface="Arial"/>
                <a:cs typeface="Arial"/>
              </a:rPr>
              <a:t>p</a:t>
            </a:r>
            <a:r>
              <a:rPr sz="3200" b="1" dirty="0">
                <a:latin typeface="Arial"/>
                <a:cs typeface="Arial"/>
              </a:rPr>
              <a:t>p</a:t>
            </a:r>
            <a:r>
              <a:rPr sz="3200" b="1" spc="-2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ng,	c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mput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s	w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th	more	RAM	are	t</a:t>
            </a:r>
            <a:r>
              <a:rPr sz="3200" b="1" spc="-15" dirty="0">
                <a:latin typeface="Arial"/>
                <a:cs typeface="Arial"/>
              </a:rPr>
              <a:t>h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20" dirty="0">
                <a:latin typeface="Arial"/>
                <a:cs typeface="Arial"/>
              </a:rPr>
              <a:t>u</a:t>
            </a:r>
            <a:r>
              <a:rPr sz="3200" b="1" spc="-15" dirty="0">
                <a:latin typeface="Arial"/>
                <a:cs typeface="Arial"/>
              </a:rPr>
              <a:t>g</a:t>
            </a:r>
            <a:r>
              <a:rPr sz="3200" b="1" dirty="0">
                <a:latin typeface="Arial"/>
                <a:cs typeface="Arial"/>
              </a:rPr>
              <a:t>ht	to  run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better.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39" y="211836"/>
            <a:ext cx="6780276" cy="480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8547"/>
            <a:ext cx="11322685" cy="517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307"/>
              <a:buFont typeface="Wingdings"/>
              <a:buChar char=""/>
              <a:tabLst>
                <a:tab pos="465455" algn="l"/>
              </a:tabLst>
            </a:pPr>
            <a:r>
              <a:rPr sz="2600" b="1" dirty="0">
                <a:latin typeface="Arial"/>
                <a:cs typeface="Arial"/>
              </a:rPr>
              <a:t>The </a:t>
            </a:r>
            <a:r>
              <a:rPr sz="2600" b="1" spc="-5" dirty="0">
                <a:latin typeface="Arial"/>
                <a:cs typeface="Arial"/>
              </a:rPr>
              <a:t>MMU </a:t>
            </a:r>
            <a:r>
              <a:rPr sz="2600" b="1" dirty="0">
                <a:latin typeface="Arial"/>
                <a:cs typeface="Arial"/>
              </a:rPr>
              <a:t>of a </a:t>
            </a:r>
            <a:r>
              <a:rPr sz="2600" b="1" spc="-5" dirty="0">
                <a:latin typeface="Arial"/>
                <a:cs typeface="Arial"/>
              </a:rPr>
              <a:t>computer </a:t>
            </a:r>
            <a:r>
              <a:rPr sz="2600" b="1" dirty="0">
                <a:latin typeface="Arial"/>
                <a:cs typeface="Arial"/>
              </a:rPr>
              <a:t>controls virtual memory operation. </a:t>
            </a:r>
            <a:r>
              <a:rPr sz="2600" b="1" spc="5" dirty="0">
                <a:latin typeface="Arial"/>
                <a:cs typeface="Arial"/>
              </a:rPr>
              <a:t>The  </a:t>
            </a:r>
            <a:r>
              <a:rPr sz="2600" b="1" spc="-5" dirty="0">
                <a:latin typeface="Arial"/>
                <a:cs typeface="Arial"/>
              </a:rPr>
              <a:t>MMU </a:t>
            </a:r>
            <a:r>
              <a:rPr sz="2600" b="1" dirty="0">
                <a:latin typeface="Arial"/>
                <a:cs typeface="Arial"/>
              </a:rPr>
              <a:t>hardware is often built into the </a:t>
            </a:r>
            <a:r>
              <a:rPr sz="2600" b="1" spc="-5" dirty="0">
                <a:latin typeface="Arial"/>
                <a:cs typeface="Arial"/>
              </a:rPr>
              <a:t>central </a:t>
            </a:r>
            <a:r>
              <a:rPr sz="2600" b="1" dirty="0">
                <a:latin typeface="Arial"/>
                <a:cs typeface="Arial"/>
              </a:rPr>
              <a:t>processor unit of  modern </a:t>
            </a:r>
            <a:r>
              <a:rPr sz="2600" b="1" spc="-5" dirty="0">
                <a:latin typeface="Arial"/>
                <a:cs typeface="Arial"/>
              </a:rPr>
              <a:t>computers </a:t>
            </a:r>
            <a:r>
              <a:rPr sz="2600" b="1" dirty="0">
                <a:latin typeface="Arial"/>
                <a:cs typeface="Arial"/>
              </a:rPr>
              <a:t>(CPU). The virtual </a:t>
            </a:r>
            <a:r>
              <a:rPr sz="2600" b="1" spc="-5" dirty="0">
                <a:latin typeface="Arial"/>
                <a:cs typeface="Arial"/>
              </a:rPr>
              <a:t>address </a:t>
            </a:r>
            <a:r>
              <a:rPr sz="2600" b="1" dirty="0">
                <a:latin typeface="Arial"/>
                <a:cs typeface="Arial"/>
              </a:rPr>
              <a:t>space </a:t>
            </a:r>
            <a:r>
              <a:rPr sz="2600" b="1" spc="-5" dirty="0">
                <a:latin typeface="Arial"/>
                <a:cs typeface="Arial"/>
              </a:rPr>
              <a:t>is </a:t>
            </a:r>
            <a:r>
              <a:rPr sz="2600" b="1" dirty="0">
                <a:latin typeface="Arial"/>
                <a:cs typeface="Arial"/>
              </a:rPr>
              <a:t>also  generated by the CPU. </a:t>
            </a:r>
            <a:r>
              <a:rPr sz="2600" b="1" spc="-10" dirty="0">
                <a:latin typeface="Arial"/>
                <a:cs typeface="Arial"/>
              </a:rPr>
              <a:t>Virtual </a:t>
            </a:r>
            <a:r>
              <a:rPr sz="2600" b="1" dirty="0">
                <a:latin typeface="Arial"/>
                <a:cs typeface="Arial"/>
              </a:rPr>
              <a:t>memory </a:t>
            </a:r>
            <a:r>
              <a:rPr sz="2600" b="1" spc="-5" dirty="0">
                <a:latin typeface="Arial"/>
                <a:cs typeface="Arial"/>
              </a:rPr>
              <a:t>is often </a:t>
            </a:r>
            <a:r>
              <a:rPr sz="2600" b="1" dirty="0">
                <a:latin typeface="Arial"/>
                <a:cs typeface="Arial"/>
              </a:rPr>
              <a:t>paged or </a:t>
            </a:r>
            <a:r>
              <a:rPr sz="2600" b="1" spc="-5" dirty="0">
                <a:latin typeface="Arial"/>
                <a:cs typeface="Arial"/>
              </a:rPr>
              <a:t>split.  </a:t>
            </a:r>
            <a:r>
              <a:rPr sz="2600" b="1" dirty="0">
                <a:latin typeface="Arial"/>
                <a:cs typeface="Arial"/>
              </a:rPr>
              <a:t>Memory is divided into </a:t>
            </a:r>
            <a:r>
              <a:rPr sz="2600" b="1" spc="-5" dirty="0">
                <a:latin typeface="Arial"/>
                <a:cs typeface="Arial"/>
              </a:rPr>
              <a:t>portions </a:t>
            </a:r>
            <a:r>
              <a:rPr sz="2600" b="1" dirty="0">
                <a:latin typeface="Arial"/>
                <a:cs typeface="Arial"/>
              </a:rPr>
              <a:t>or paging </a:t>
            </a:r>
            <a:r>
              <a:rPr sz="2600" b="1" spc="-5" dirty="0">
                <a:latin typeface="Arial"/>
                <a:cs typeface="Arial"/>
              </a:rPr>
              <a:t>files </a:t>
            </a:r>
            <a:r>
              <a:rPr sz="2600" b="1" dirty="0">
                <a:latin typeface="Arial"/>
                <a:cs typeface="Arial"/>
              </a:rPr>
              <a:t>via paging. When a  </a:t>
            </a:r>
            <a:r>
              <a:rPr sz="2600" b="1" spc="-5" dirty="0">
                <a:latin typeface="Arial"/>
                <a:cs typeface="Arial"/>
              </a:rPr>
              <a:t>computer's </a:t>
            </a:r>
            <a:r>
              <a:rPr sz="2600" b="1" dirty="0">
                <a:latin typeface="Arial"/>
                <a:cs typeface="Arial"/>
              </a:rPr>
              <a:t>available RAM </a:t>
            </a:r>
            <a:r>
              <a:rPr sz="2600" b="1" spc="-5" dirty="0">
                <a:latin typeface="Arial"/>
                <a:cs typeface="Arial"/>
              </a:rPr>
              <a:t>is </a:t>
            </a:r>
            <a:r>
              <a:rPr sz="2600" b="1" dirty="0">
                <a:latin typeface="Arial"/>
                <a:cs typeface="Arial"/>
              </a:rPr>
              <a:t>depleted, </a:t>
            </a:r>
            <a:r>
              <a:rPr sz="2600" b="1" spc="5" dirty="0">
                <a:latin typeface="Arial"/>
                <a:cs typeface="Arial"/>
              </a:rPr>
              <a:t>pages </a:t>
            </a:r>
            <a:r>
              <a:rPr sz="2600" b="1" spc="-5" dirty="0">
                <a:latin typeface="Arial"/>
                <a:cs typeface="Arial"/>
              </a:rPr>
              <a:t>that </a:t>
            </a:r>
            <a:r>
              <a:rPr sz="2600" b="1" dirty="0">
                <a:latin typeface="Arial"/>
                <a:cs typeface="Arial"/>
              </a:rPr>
              <a:t>are not </a:t>
            </a:r>
            <a:r>
              <a:rPr sz="2600" b="1" spc="-5" dirty="0">
                <a:latin typeface="Arial"/>
                <a:cs typeface="Arial"/>
              </a:rPr>
              <a:t>in </a:t>
            </a:r>
            <a:r>
              <a:rPr sz="2600" b="1" spc="5" dirty="0">
                <a:latin typeface="Arial"/>
                <a:cs typeface="Arial"/>
              </a:rPr>
              <a:t>use </a:t>
            </a:r>
            <a:r>
              <a:rPr sz="2600" b="1" dirty="0">
                <a:latin typeface="Arial"/>
                <a:cs typeface="Arial"/>
              </a:rPr>
              <a:t>are  moved </a:t>
            </a:r>
            <a:r>
              <a:rPr sz="2600" b="1" spc="-5" dirty="0">
                <a:latin typeface="Arial"/>
                <a:cs typeface="Arial"/>
              </a:rPr>
              <a:t>to </a:t>
            </a:r>
            <a:r>
              <a:rPr sz="2600" b="1" dirty="0">
                <a:latin typeface="Arial"/>
                <a:cs typeface="Arial"/>
              </a:rPr>
              <a:t>the hard drive </a:t>
            </a:r>
            <a:r>
              <a:rPr sz="2600" b="1" spc="-5" dirty="0">
                <a:latin typeface="Arial"/>
                <a:cs typeface="Arial"/>
              </a:rPr>
              <a:t>through </a:t>
            </a:r>
            <a:r>
              <a:rPr sz="2600" b="1" dirty="0">
                <a:latin typeface="Arial"/>
                <a:cs typeface="Arial"/>
              </a:rPr>
              <a:t>a </a:t>
            </a:r>
            <a:r>
              <a:rPr sz="2600" b="1" spc="-5" dirty="0">
                <a:latin typeface="Arial"/>
                <a:cs typeface="Arial"/>
              </a:rPr>
              <a:t>swap file. </a:t>
            </a:r>
            <a:r>
              <a:rPr sz="2600" b="1" dirty="0">
                <a:latin typeface="Arial"/>
                <a:cs typeface="Arial"/>
              </a:rPr>
              <a:t>A </a:t>
            </a:r>
            <a:r>
              <a:rPr sz="2600" b="1" spc="-5" dirty="0">
                <a:latin typeface="Arial"/>
                <a:cs typeface="Arial"/>
              </a:rPr>
              <a:t>swap file is </a:t>
            </a:r>
            <a:r>
              <a:rPr sz="2600" b="1" dirty="0">
                <a:latin typeface="Arial"/>
                <a:cs typeface="Arial"/>
              </a:rPr>
              <a:t>a space  on </a:t>
            </a:r>
            <a:r>
              <a:rPr sz="2600" b="1" spc="-5" dirty="0">
                <a:latin typeface="Arial"/>
                <a:cs typeface="Arial"/>
              </a:rPr>
              <a:t>the hard </a:t>
            </a:r>
            <a:r>
              <a:rPr sz="2600" b="1" dirty="0">
                <a:latin typeface="Arial"/>
                <a:cs typeface="Arial"/>
              </a:rPr>
              <a:t>drive reserved </a:t>
            </a:r>
            <a:r>
              <a:rPr sz="2600" b="1" spc="-5" dirty="0">
                <a:latin typeface="Arial"/>
                <a:cs typeface="Arial"/>
              </a:rPr>
              <a:t>for </a:t>
            </a:r>
            <a:r>
              <a:rPr sz="2600" b="1" spc="5" dirty="0">
                <a:latin typeface="Arial"/>
                <a:cs typeface="Arial"/>
              </a:rPr>
              <a:t>usage </a:t>
            </a:r>
            <a:r>
              <a:rPr sz="2600" b="1" dirty="0">
                <a:latin typeface="Arial"/>
                <a:cs typeface="Arial"/>
              </a:rPr>
              <a:t>as a virtual memory extension  for the </a:t>
            </a:r>
            <a:r>
              <a:rPr sz="2600" b="1" spc="-5" dirty="0">
                <a:latin typeface="Arial"/>
                <a:cs typeface="Arial"/>
              </a:rPr>
              <a:t>computer's RAM. </a:t>
            </a:r>
            <a:r>
              <a:rPr sz="2600" b="1" dirty="0">
                <a:latin typeface="Arial"/>
                <a:cs typeface="Arial"/>
              </a:rPr>
              <a:t>When </a:t>
            </a:r>
            <a:r>
              <a:rPr sz="2600" b="1" spc="-5" dirty="0">
                <a:latin typeface="Arial"/>
                <a:cs typeface="Arial"/>
              </a:rPr>
              <a:t>the </a:t>
            </a:r>
            <a:r>
              <a:rPr sz="2600" b="1" dirty="0">
                <a:latin typeface="Arial"/>
                <a:cs typeface="Arial"/>
              </a:rPr>
              <a:t>swap </a:t>
            </a:r>
            <a:r>
              <a:rPr sz="2600" b="1" spc="-5" dirty="0">
                <a:latin typeface="Arial"/>
                <a:cs typeface="Arial"/>
              </a:rPr>
              <a:t>file is </a:t>
            </a:r>
            <a:r>
              <a:rPr sz="2600" b="1" dirty="0">
                <a:latin typeface="Arial"/>
                <a:cs typeface="Arial"/>
              </a:rPr>
              <a:t>required, </a:t>
            </a:r>
            <a:r>
              <a:rPr sz="2600" b="1" spc="-5" dirty="0">
                <a:latin typeface="Arial"/>
                <a:cs typeface="Arial"/>
              </a:rPr>
              <a:t>it </a:t>
            </a:r>
            <a:r>
              <a:rPr sz="2600" b="1" spc="5" dirty="0">
                <a:latin typeface="Arial"/>
                <a:cs typeface="Arial"/>
              </a:rPr>
              <a:t>is  </a:t>
            </a:r>
            <a:r>
              <a:rPr sz="2600" b="1" dirty="0">
                <a:latin typeface="Arial"/>
                <a:cs typeface="Arial"/>
              </a:rPr>
              <a:t>returned </a:t>
            </a:r>
            <a:r>
              <a:rPr sz="2600" b="1" spc="-5" dirty="0">
                <a:latin typeface="Arial"/>
                <a:cs typeface="Arial"/>
              </a:rPr>
              <a:t>to RAM through </a:t>
            </a:r>
            <a:r>
              <a:rPr sz="2600" b="1" dirty="0">
                <a:latin typeface="Arial"/>
                <a:cs typeface="Arial"/>
              </a:rPr>
              <a:t>a process known as </a:t>
            </a:r>
            <a:r>
              <a:rPr sz="2600" b="1" spc="5" dirty="0">
                <a:latin typeface="Arial"/>
                <a:cs typeface="Arial"/>
              </a:rPr>
              <a:t>page </a:t>
            </a:r>
            <a:r>
              <a:rPr sz="2600" b="1" dirty="0">
                <a:latin typeface="Arial"/>
                <a:cs typeface="Arial"/>
              </a:rPr>
              <a:t>swapping. This  </a:t>
            </a:r>
            <a:r>
              <a:rPr sz="2600" b="1" spc="-5" dirty="0">
                <a:latin typeface="Arial"/>
                <a:cs typeface="Arial"/>
              </a:rPr>
              <a:t>method </a:t>
            </a:r>
            <a:r>
              <a:rPr sz="2600" b="1" dirty="0">
                <a:latin typeface="Arial"/>
                <a:cs typeface="Arial"/>
              </a:rPr>
              <a:t>guarantees that </a:t>
            </a:r>
            <a:r>
              <a:rPr sz="2600" b="1" spc="-5" dirty="0">
                <a:latin typeface="Arial"/>
                <a:cs typeface="Arial"/>
              </a:rPr>
              <a:t>the </a:t>
            </a:r>
            <a:r>
              <a:rPr sz="2600" b="1" dirty="0">
                <a:latin typeface="Arial"/>
                <a:cs typeface="Arial"/>
              </a:rPr>
              <a:t>operating </a:t>
            </a:r>
            <a:r>
              <a:rPr sz="2600" b="1" spc="-5" dirty="0">
                <a:latin typeface="Arial"/>
                <a:cs typeface="Arial"/>
              </a:rPr>
              <a:t>system </a:t>
            </a:r>
            <a:r>
              <a:rPr sz="2600" b="1" dirty="0">
                <a:latin typeface="Arial"/>
                <a:cs typeface="Arial"/>
              </a:rPr>
              <a:t>and apps </a:t>
            </a:r>
            <a:r>
              <a:rPr sz="2600" b="1" spc="-5" dirty="0">
                <a:latin typeface="Arial"/>
                <a:cs typeface="Arial"/>
              </a:rPr>
              <a:t>on </a:t>
            </a:r>
            <a:r>
              <a:rPr sz="2600" b="1" dirty="0">
                <a:latin typeface="Arial"/>
                <a:cs typeface="Arial"/>
              </a:rPr>
              <a:t>the  computer do not </a:t>
            </a:r>
            <a:r>
              <a:rPr sz="2600" b="1" spc="-5" dirty="0">
                <a:latin typeface="Arial"/>
                <a:cs typeface="Arial"/>
              </a:rPr>
              <a:t>run </a:t>
            </a:r>
            <a:r>
              <a:rPr sz="2600" b="1" dirty="0">
                <a:latin typeface="Arial"/>
                <a:cs typeface="Arial"/>
              </a:rPr>
              <a:t>out of actual </a:t>
            </a:r>
            <a:r>
              <a:rPr sz="2600" b="1" spc="-30" dirty="0">
                <a:latin typeface="Arial"/>
                <a:cs typeface="Arial"/>
              </a:rPr>
              <a:t>memory. </a:t>
            </a:r>
            <a:r>
              <a:rPr sz="2600" b="1" dirty="0">
                <a:latin typeface="Arial"/>
                <a:cs typeface="Arial"/>
              </a:rPr>
              <a:t>The page </a:t>
            </a:r>
            <a:r>
              <a:rPr sz="2600" b="1" spc="-5" dirty="0">
                <a:latin typeface="Arial"/>
                <a:cs typeface="Arial"/>
              </a:rPr>
              <a:t>file </a:t>
            </a:r>
            <a:r>
              <a:rPr sz="2600" b="1" spc="5" dirty="0">
                <a:latin typeface="Arial"/>
                <a:cs typeface="Arial"/>
              </a:rPr>
              <a:t>may </a:t>
            </a:r>
            <a:r>
              <a:rPr sz="2600" b="1" dirty="0">
                <a:latin typeface="Arial"/>
                <a:cs typeface="Arial"/>
              </a:rPr>
              <a:t>have a  maximum size of 12 </a:t>
            </a:r>
            <a:r>
              <a:rPr sz="2600" b="1" spc="-5" dirty="0">
                <a:latin typeface="Arial"/>
                <a:cs typeface="Arial"/>
              </a:rPr>
              <a:t>to </a:t>
            </a:r>
            <a:r>
              <a:rPr sz="2600" b="1" dirty="0">
                <a:latin typeface="Arial"/>
                <a:cs typeface="Arial"/>
              </a:rPr>
              <a:t>four times the computer's actual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spc="-30" dirty="0">
                <a:latin typeface="Arial"/>
                <a:cs typeface="Arial"/>
              </a:rPr>
              <a:t>memory.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75387"/>
            <a:ext cx="11323955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Page tables are used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the virtual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5" dirty="0">
                <a:latin typeface="Arial"/>
                <a:cs typeface="Arial"/>
              </a:rPr>
              <a:t>paging  process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transform the virtual addresses used by </a:t>
            </a:r>
            <a:r>
              <a:rPr sz="3200" b="1" dirty="0">
                <a:latin typeface="Arial"/>
                <a:cs typeface="Arial"/>
              </a:rPr>
              <a:t>the  OS and </a:t>
            </a:r>
            <a:r>
              <a:rPr sz="3200" b="1" spc="-5" dirty="0">
                <a:latin typeface="Arial"/>
                <a:cs typeface="Arial"/>
              </a:rPr>
              <a:t>programs </a:t>
            </a:r>
            <a:r>
              <a:rPr sz="3200" b="1" dirty="0">
                <a:latin typeface="Arial"/>
                <a:cs typeface="Arial"/>
              </a:rPr>
              <a:t>into the </a:t>
            </a:r>
            <a:r>
              <a:rPr sz="3200" b="1" spc="-5" dirty="0">
                <a:latin typeface="Arial"/>
                <a:cs typeface="Arial"/>
              </a:rPr>
              <a:t>physical addresses used by 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MMU. </a:t>
            </a:r>
            <a:r>
              <a:rPr sz="3200" b="1" dirty="0">
                <a:latin typeface="Arial"/>
                <a:cs typeface="Arial"/>
              </a:rPr>
              <a:t>The page </a:t>
            </a:r>
            <a:r>
              <a:rPr sz="3200" b="1" spc="-5" dirty="0">
                <a:latin typeface="Arial"/>
                <a:cs typeface="Arial"/>
              </a:rPr>
              <a:t>table entries show whether </a:t>
            </a:r>
            <a:r>
              <a:rPr sz="3200" b="1" dirty="0">
                <a:latin typeface="Arial"/>
                <a:cs typeface="Arial"/>
              </a:rPr>
              <a:t>or </a:t>
            </a:r>
            <a:r>
              <a:rPr sz="3200" b="1" spc="-5" dirty="0">
                <a:latin typeface="Arial"/>
                <a:cs typeface="Arial"/>
              </a:rPr>
              <a:t>not 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page is </a:t>
            </a:r>
            <a:r>
              <a:rPr sz="3200" b="1" spc="-10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RAM. If the operating system </a:t>
            </a:r>
            <a:r>
              <a:rPr sz="3200" b="1" spc="-10" dirty="0">
                <a:latin typeface="Arial"/>
                <a:cs typeface="Arial"/>
              </a:rPr>
              <a:t>or </a:t>
            </a:r>
            <a:r>
              <a:rPr sz="3200" b="1" dirty="0">
                <a:latin typeface="Arial"/>
                <a:cs typeface="Arial"/>
              </a:rPr>
              <a:t>a  </a:t>
            </a:r>
            <a:r>
              <a:rPr sz="3200" b="1" spc="-5" dirty="0">
                <a:latin typeface="Arial"/>
                <a:cs typeface="Arial"/>
              </a:rPr>
              <a:t>program cannot </a:t>
            </a:r>
            <a:r>
              <a:rPr sz="3200" b="1" spc="-10" dirty="0">
                <a:latin typeface="Arial"/>
                <a:cs typeface="Arial"/>
              </a:rPr>
              <a:t>locate </a:t>
            </a:r>
            <a:r>
              <a:rPr sz="3200" b="1" spc="-5" dirty="0">
                <a:latin typeface="Arial"/>
                <a:cs typeface="Arial"/>
              </a:rPr>
              <a:t>what it requires </a:t>
            </a:r>
            <a:r>
              <a:rPr sz="3200" b="1" spc="-10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RAM, the  </a:t>
            </a:r>
            <a:r>
              <a:rPr sz="3200" b="1" spc="-5" dirty="0">
                <a:latin typeface="Arial"/>
                <a:cs typeface="Arial"/>
              </a:rPr>
              <a:t>MMU replies </a:t>
            </a:r>
            <a:r>
              <a:rPr sz="3200" b="1" dirty="0">
                <a:latin typeface="Arial"/>
                <a:cs typeface="Arial"/>
              </a:rPr>
              <a:t>to the </a:t>
            </a:r>
            <a:r>
              <a:rPr sz="3200" b="1" spc="-5" dirty="0">
                <a:latin typeface="Arial"/>
                <a:cs typeface="Arial"/>
              </a:rPr>
              <a:t>missing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5" dirty="0">
                <a:latin typeface="Arial"/>
                <a:cs typeface="Arial"/>
              </a:rPr>
              <a:t>reference with </a:t>
            </a:r>
            <a:r>
              <a:rPr sz="3200" b="1" dirty="0">
                <a:latin typeface="Arial"/>
                <a:cs typeface="Arial"/>
              </a:rPr>
              <a:t>a  page </a:t>
            </a:r>
            <a:r>
              <a:rPr sz="3200" b="1" spc="-5" dirty="0">
                <a:latin typeface="Arial"/>
                <a:cs typeface="Arial"/>
              </a:rPr>
              <a:t>fault </a:t>
            </a:r>
            <a:r>
              <a:rPr sz="3200" b="1" spc="-10" dirty="0">
                <a:latin typeface="Arial"/>
                <a:cs typeface="Arial"/>
              </a:rPr>
              <a:t>exception, </a:t>
            </a:r>
            <a:r>
              <a:rPr sz="3200" b="1" spc="-5" dirty="0">
                <a:latin typeface="Arial"/>
                <a:cs typeface="Arial"/>
              </a:rPr>
              <a:t>instructing </a:t>
            </a:r>
            <a:r>
              <a:rPr sz="3200" b="1" dirty="0">
                <a:latin typeface="Arial"/>
                <a:cs typeface="Arial"/>
              </a:rPr>
              <a:t>the OS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transfer </a:t>
            </a:r>
            <a:r>
              <a:rPr sz="3200" b="1" dirty="0">
                <a:latin typeface="Arial"/>
                <a:cs typeface="Arial"/>
              </a:rPr>
              <a:t>the  page </a:t>
            </a:r>
            <a:r>
              <a:rPr sz="3200" b="1" spc="-5" dirty="0">
                <a:latin typeface="Arial"/>
                <a:cs typeface="Arial"/>
              </a:rPr>
              <a:t>back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memory when it is required. When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page  is loaded into </a:t>
            </a:r>
            <a:r>
              <a:rPr sz="3200" b="1" dirty="0">
                <a:latin typeface="Arial"/>
                <a:cs typeface="Arial"/>
              </a:rPr>
              <a:t>RAM, its </a:t>
            </a:r>
            <a:r>
              <a:rPr sz="3200" b="1" spc="-5" dirty="0">
                <a:latin typeface="Arial"/>
                <a:cs typeface="Arial"/>
              </a:rPr>
              <a:t>virtual address is recorded in  </a:t>
            </a:r>
            <a:r>
              <a:rPr sz="3200" b="1" dirty="0">
                <a:latin typeface="Arial"/>
                <a:cs typeface="Arial"/>
              </a:rPr>
              <a:t>the page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2400</Words>
  <Application>Microsoft Office PowerPoint</Application>
  <PresentationFormat>Widescreen</PresentationFormat>
  <Paragraphs>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               - by Harshil Bansal</dc:title>
  <dc:creator>Harshil Bansal</dc:creator>
  <cp:lastModifiedBy>aditi gedam</cp:lastModifiedBy>
  <cp:revision>3</cp:revision>
  <dcterms:created xsi:type="dcterms:W3CDTF">2023-01-12T18:06:24Z</dcterms:created>
  <dcterms:modified xsi:type="dcterms:W3CDTF">2023-01-15T17:56:31Z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2023-01-12T00:00:00Z</vt:filetime>
  </property>
</Properties>
</file>