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5" r:id="rId6"/>
    <p:sldId id="261" r:id="rId7"/>
    <p:sldId id="264" r:id="rId8"/>
    <p:sldId id="262" r:id="rId9"/>
    <p:sldId id="266"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9"/>
    <p:restoredTop sz="94671"/>
  </p:normalViewPr>
  <p:slideViewPr>
    <p:cSldViewPr snapToGrid="0" snapToObjects="1">
      <p:cViewPr>
        <p:scale>
          <a:sx n="80" d="100"/>
          <a:sy n="80" d="100"/>
        </p:scale>
        <p:origin x="-162"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5/8/2017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5/8/2017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5/8/2017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Discover New Actors in Politics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Group </a:t>
            </a:r>
            <a:r>
              <a:rPr lang="en-US" dirty="0"/>
              <a:t>Members </a:t>
            </a:r>
            <a:r>
              <a:rPr lang="en-US" dirty="0" smtClean="0"/>
              <a:t>: 	Aditi </a:t>
            </a:r>
            <a:r>
              <a:rPr lang="en-US" dirty="0" err="1" smtClean="0"/>
              <a:t>Ghamandi</a:t>
            </a:r>
            <a:r>
              <a:rPr lang="en-US" dirty="0"/>
              <a:t> </a:t>
            </a:r>
            <a:r>
              <a:rPr lang="mr-IN" dirty="0" smtClean="0"/>
              <a:t>(axg165830</a:t>
            </a:r>
            <a:r>
              <a:rPr lang="mr-IN" dirty="0"/>
              <a:t>)</a:t>
            </a:r>
            <a:endParaRPr lang="en-US" dirty="0"/>
          </a:p>
          <a:p>
            <a:r>
              <a:rPr lang="en-US" dirty="0"/>
              <a:t>			</a:t>
            </a:r>
            <a:r>
              <a:rPr lang="en-US" dirty="0" err="1"/>
              <a:t>Nishigandha</a:t>
            </a:r>
            <a:r>
              <a:rPr lang="en-US" dirty="0"/>
              <a:t> </a:t>
            </a:r>
            <a:r>
              <a:rPr lang="en-US" dirty="0" err="1" smtClean="0"/>
              <a:t>Rane</a:t>
            </a:r>
            <a:r>
              <a:rPr lang="en-US" dirty="0"/>
              <a:t> </a:t>
            </a:r>
            <a:r>
              <a:rPr lang="mr-IN" dirty="0" smtClean="0"/>
              <a:t>(</a:t>
            </a:r>
            <a:r>
              <a:rPr lang="mr-IN" dirty="0"/>
              <a:t>nnr160030)</a:t>
            </a:r>
            <a:endParaRPr lang="en-US" dirty="0"/>
          </a:p>
          <a:p>
            <a:r>
              <a:rPr lang="en-US" dirty="0"/>
              <a:t>			</a:t>
            </a:r>
            <a:r>
              <a:rPr lang="en-US" dirty="0" err="1"/>
              <a:t>Nilesh</a:t>
            </a:r>
            <a:r>
              <a:rPr lang="en-US" dirty="0"/>
              <a:t> </a:t>
            </a:r>
            <a:r>
              <a:rPr lang="en-US" dirty="0" err="1" smtClean="0"/>
              <a:t>Pharate</a:t>
            </a:r>
            <a:r>
              <a:rPr lang="en-US" dirty="0" smtClean="0"/>
              <a:t> </a:t>
            </a:r>
            <a:r>
              <a:rPr lang="mr-IN" dirty="0"/>
              <a:t>(nxp161330)</a:t>
            </a:r>
            <a:r>
              <a:rPr lang="en-US" dirty="0" smtClean="0"/>
              <a:t>  </a:t>
            </a:r>
            <a:endParaRPr lang="en-US" dirty="0"/>
          </a:p>
          <a:p>
            <a:r>
              <a:rPr lang="en-US" dirty="0"/>
              <a:t>			Nikita </a:t>
            </a:r>
            <a:r>
              <a:rPr lang="en-US" dirty="0" smtClean="0"/>
              <a:t>Kothari </a:t>
            </a:r>
            <a:r>
              <a:rPr lang="mr-IN" dirty="0"/>
              <a:t>(nrk160530)</a:t>
            </a:r>
            <a:endParaRPr lang="en-US" dirty="0"/>
          </a:p>
          <a:p>
            <a:r>
              <a:rPr lang="en-US" dirty="0"/>
              <a:t>			Devendra </a:t>
            </a:r>
            <a:r>
              <a:rPr lang="en-US" dirty="0" smtClean="0"/>
              <a:t>Lad </a:t>
            </a:r>
            <a:r>
              <a:rPr lang="mr-IN" dirty="0"/>
              <a:t>(dvl160030)</a:t>
            </a:r>
            <a:endParaRPr lang="en-US" dirty="0"/>
          </a:p>
        </p:txBody>
      </p:sp>
    </p:spTree>
    <p:extLst>
      <p:ext uri="{BB962C8B-B14F-4D97-AF65-F5344CB8AC3E}">
        <p14:creationId xmlns:p14="http://schemas.microsoft.com/office/powerpoint/2010/main" xmlns="" val="195520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Future Work and Conclusion</a:t>
            </a:r>
            <a:endParaRPr lang="en-US" sz="4000" dirty="0"/>
          </a:p>
        </p:txBody>
      </p:sp>
      <p:sp>
        <p:nvSpPr>
          <p:cNvPr id="3" name="Content Placeholder 2"/>
          <p:cNvSpPr>
            <a:spLocks noGrp="1"/>
          </p:cNvSpPr>
          <p:nvPr>
            <p:ph idx="1"/>
          </p:nvPr>
        </p:nvSpPr>
        <p:spPr/>
        <p:txBody>
          <a:bodyPr/>
          <a:lstStyle/>
          <a:p>
            <a:pPr>
              <a:buFont typeface="Arial" charset="0"/>
              <a:buChar char="•"/>
            </a:pPr>
            <a:r>
              <a:rPr lang="en-US" dirty="0" smtClean="0"/>
              <a:t> The project can be extended for </a:t>
            </a:r>
            <a:r>
              <a:rPr lang="en-US" dirty="0" smtClean="0"/>
              <a:t>actors </a:t>
            </a:r>
            <a:r>
              <a:rPr lang="en-US" dirty="0" smtClean="0"/>
              <a:t>in other fields as </a:t>
            </a:r>
            <a:r>
              <a:rPr lang="en-US" dirty="0" smtClean="0"/>
              <a:t>well; e.g.</a:t>
            </a:r>
            <a:r>
              <a:rPr lang="en-US" dirty="0" smtClean="0"/>
              <a:t>: movies, education, sports, etc</a:t>
            </a:r>
            <a:r>
              <a:rPr lang="en-US" dirty="0" smtClean="0"/>
              <a:t>.</a:t>
            </a:r>
            <a:endParaRPr lang="en-US" dirty="0" smtClean="0"/>
          </a:p>
          <a:p>
            <a:pPr>
              <a:buFont typeface="Arial" charset="0"/>
              <a:buChar char="•"/>
            </a:pPr>
            <a:r>
              <a:rPr lang="en-US" dirty="0" smtClean="0"/>
              <a:t>Currently we are using wiki as external knowledge base, more credible source relevant to field could be added to the framework</a:t>
            </a:r>
          </a:p>
          <a:p>
            <a:pPr>
              <a:buFont typeface="Arial" charset="0"/>
              <a:buChar char="•"/>
            </a:pPr>
            <a:r>
              <a:rPr lang="en-US" dirty="0" smtClean="0"/>
              <a:t> Currently we are building Naïve Bayes classifier but we can experiment and choose different classifiers for secondary Actor verification.</a:t>
            </a:r>
          </a:p>
          <a:p>
            <a:pPr>
              <a:buFont typeface="Arial" charset="0"/>
              <a:buChar char="•"/>
            </a:pPr>
            <a:r>
              <a:rPr lang="en-US" dirty="0"/>
              <a:t> </a:t>
            </a:r>
            <a:r>
              <a:rPr lang="en-US" dirty="0" smtClean="0"/>
              <a:t>We can also use bagging and try to increase the accuracy in secondary Actor verification system.</a:t>
            </a:r>
            <a:endParaRPr lang="en-US" dirty="0"/>
          </a:p>
        </p:txBody>
      </p:sp>
    </p:spTree>
    <p:extLst>
      <p:ext uri="{BB962C8B-B14F-4D97-AF65-F5344CB8AC3E}">
        <p14:creationId xmlns:p14="http://schemas.microsoft.com/office/powerpoint/2010/main" xmlns="" val="192072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924347" y="2967335"/>
            <a:ext cx="3351174"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Motivation &amp; Challenges</a:t>
            </a:r>
            <a:endParaRPr lang="en-US" sz="4000"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New political actor discovery and updating into the dictionary is tedious task</a:t>
            </a:r>
            <a:r>
              <a:rPr lang="en-US" dirty="0" smtClean="0"/>
              <a:t>. </a:t>
            </a:r>
            <a:endParaRPr lang="en-US" dirty="0" smtClean="0"/>
          </a:p>
          <a:p>
            <a:pPr>
              <a:buFont typeface="Arial" charset="0"/>
              <a:buChar char="•"/>
            </a:pPr>
            <a:r>
              <a:rPr lang="en-US" dirty="0"/>
              <a:t> </a:t>
            </a:r>
            <a:r>
              <a:rPr lang="en-US" dirty="0" smtClean="0"/>
              <a:t>This work is usually done by </a:t>
            </a:r>
            <a:r>
              <a:rPr lang="en-US" dirty="0" smtClean="0"/>
              <a:t>humans, which is costly.</a:t>
            </a:r>
          </a:p>
          <a:p>
            <a:pPr>
              <a:buFont typeface="Arial" charset="0"/>
              <a:buChar char="•"/>
            </a:pPr>
            <a:r>
              <a:rPr lang="en-US" dirty="0" smtClean="0"/>
              <a:t> </a:t>
            </a:r>
            <a:r>
              <a:rPr lang="en-US" dirty="0" smtClean="0"/>
              <a:t>If actor discovery part is automated and its output is provided to humans, it will improve the processing in terms of time. </a:t>
            </a:r>
            <a:endParaRPr lang="en-US" dirty="0" smtClean="0"/>
          </a:p>
          <a:p>
            <a:pPr>
              <a:buFont typeface="Arial" charset="0"/>
              <a:buChar char="•"/>
            </a:pPr>
            <a:r>
              <a:rPr lang="en-US" dirty="0" smtClean="0"/>
              <a:t> Set of actions or words is finite and can be easily matched to a fixed ontology.</a:t>
            </a:r>
          </a:p>
          <a:p>
            <a:pPr>
              <a:buFont typeface="Arial" charset="0"/>
              <a:buChar char="•"/>
            </a:pPr>
            <a:r>
              <a:rPr lang="en-US" dirty="0"/>
              <a:t> </a:t>
            </a:r>
            <a:r>
              <a:rPr lang="en-US" dirty="0" smtClean="0"/>
              <a:t>The set of Source/Target Actors could be large and constantly increasing with rise in new political actors around the globe.</a:t>
            </a:r>
          </a:p>
          <a:p>
            <a:pPr>
              <a:buFont typeface="Arial" charset="0"/>
              <a:buChar char="•"/>
            </a:pPr>
            <a:r>
              <a:rPr lang="en-US" dirty="0"/>
              <a:t> </a:t>
            </a:r>
            <a:r>
              <a:rPr lang="en-US" dirty="0" smtClean="0"/>
              <a:t>This led us to implement a framework which could consume latest events happening around the globe, filter political events, perform a semantic analysis and get new political actor recommendations out of </a:t>
            </a:r>
            <a:r>
              <a:rPr lang="en-US" dirty="0" smtClean="0"/>
              <a:t>it and re-verify the probability of actor being political using Machine Learning. </a:t>
            </a:r>
            <a:endParaRPr lang="en-US" dirty="0" smtClean="0"/>
          </a:p>
        </p:txBody>
      </p:sp>
    </p:spTree>
    <p:extLst>
      <p:ext uri="{BB962C8B-B14F-4D97-AF65-F5344CB8AC3E}">
        <p14:creationId xmlns:p14="http://schemas.microsoft.com/office/powerpoint/2010/main" xmlns="" val="192965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statement</a:t>
            </a:r>
            <a:endParaRPr lang="en-US" sz="4000" dirty="0"/>
          </a:p>
        </p:txBody>
      </p:sp>
      <p:sp>
        <p:nvSpPr>
          <p:cNvPr id="3" name="Content Placeholder 2"/>
          <p:cNvSpPr>
            <a:spLocks noGrp="1"/>
          </p:cNvSpPr>
          <p:nvPr>
            <p:ph idx="1"/>
          </p:nvPr>
        </p:nvSpPr>
        <p:spPr/>
        <p:txBody>
          <a:bodyPr/>
          <a:lstStyle/>
          <a:p>
            <a:pPr>
              <a:buFont typeface="Arial" charset="0"/>
              <a:buChar char="•"/>
            </a:pPr>
            <a:r>
              <a:rPr lang="en-US" dirty="0" smtClean="0"/>
              <a:t> To implement a framework which will use </a:t>
            </a:r>
            <a:r>
              <a:rPr lang="en-US" dirty="0" smtClean="0"/>
              <a:t>Big </a:t>
            </a:r>
            <a:r>
              <a:rPr lang="en-US" dirty="0" smtClean="0"/>
              <a:t>Data getting produced worldwide and create </a:t>
            </a:r>
            <a:r>
              <a:rPr lang="en-US" dirty="0" smtClean="0"/>
              <a:t>new</a:t>
            </a:r>
            <a:r>
              <a:rPr lang="en-US" dirty="0" smtClean="0"/>
              <a:t> </a:t>
            </a:r>
            <a:r>
              <a:rPr lang="en-US" dirty="0" smtClean="0"/>
              <a:t>political </a:t>
            </a:r>
            <a:r>
              <a:rPr lang="en-US" dirty="0" smtClean="0"/>
              <a:t>actor </a:t>
            </a:r>
            <a:r>
              <a:rPr lang="en-US" dirty="0" smtClean="0"/>
              <a:t>discoveries</a:t>
            </a:r>
            <a:r>
              <a:rPr lang="en-US" dirty="0" smtClean="0"/>
              <a:t>.  </a:t>
            </a:r>
            <a:endParaRPr lang="en-US" dirty="0" smtClean="0"/>
          </a:p>
          <a:p>
            <a:pPr>
              <a:buFont typeface="Arial" charset="0"/>
              <a:buChar char="•"/>
            </a:pPr>
            <a:r>
              <a:rPr lang="en-US" dirty="0" smtClean="0"/>
              <a:t>We </a:t>
            </a:r>
            <a:r>
              <a:rPr lang="en-US" dirty="0" smtClean="0"/>
              <a:t>have implemented </a:t>
            </a:r>
            <a:r>
              <a:rPr lang="en-US" dirty="0"/>
              <a:t>a system using </a:t>
            </a:r>
            <a:r>
              <a:rPr lang="en-US" dirty="0" smtClean="0"/>
              <a:t>existing </a:t>
            </a:r>
            <a:r>
              <a:rPr lang="en-US" dirty="0"/>
              <a:t>paper of Prof Dr. </a:t>
            </a:r>
            <a:r>
              <a:rPr lang="en-US" dirty="0" err="1"/>
              <a:t>Latifur</a:t>
            </a:r>
            <a:r>
              <a:rPr lang="en-US" dirty="0"/>
              <a:t> Khan in which news produced all around the world are streamed into a framework and strongly ranked political actors are generated and recommended as a </a:t>
            </a:r>
            <a:r>
              <a:rPr lang="en-US" dirty="0" smtClean="0"/>
              <a:t>feedback to a human.</a:t>
            </a:r>
            <a:endParaRPr lang="en-US" dirty="0"/>
          </a:p>
          <a:p>
            <a:pPr>
              <a:buFont typeface="Arial" charset="0"/>
              <a:buChar char="•"/>
            </a:pPr>
            <a:r>
              <a:rPr lang="en-US" dirty="0"/>
              <a:t> As an </a:t>
            </a:r>
            <a:r>
              <a:rPr lang="en-US" dirty="0" smtClean="0"/>
              <a:t>addition</a:t>
            </a:r>
            <a:r>
              <a:rPr lang="en-US" dirty="0"/>
              <a:t>, </a:t>
            </a:r>
            <a:r>
              <a:rPr lang="en-US" dirty="0" smtClean="0"/>
              <a:t>we </a:t>
            </a:r>
            <a:r>
              <a:rPr lang="en-US" dirty="0"/>
              <a:t>also implemented a double verification using Bag of </a:t>
            </a:r>
            <a:r>
              <a:rPr lang="en-US" dirty="0" smtClean="0"/>
              <a:t>Words</a:t>
            </a:r>
            <a:r>
              <a:rPr lang="en-US" dirty="0"/>
              <a:t>, </a:t>
            </a:r>
            <a:r>
              <a:rPr lang="en-US" dirty="0" smtClean="0"/>
              <a:t>Naïve </a:t>
            </a:r>
            <a:r>
              <a:rPr lang="en-US" dirty="0" err="1" smtClean="0"/>
              <a:t>B</a:t>
            </a:r>
            <a:r>
              <a:rPr lang="en-US" dirty="0" err="1" smtClean="0"/>
              <a:t>ayes</a:t>
            </a:r>
            <a:r>
              <a:rPr lang="en-US" dirty="0" smtClean="0"/>
              <a:t> </a:t>
            </a:r>
            <a:r>
              <a:rPr lang="en-US" dirty="0" smtClean="0"/>
              <a:t>approach to increase the quality of actor predictions the framework makes.</a:t>
            </a:r>
            <a:endParaRPr lang="en-US" dirty="0"/>
          </a:p>
          <a:p>
            <a:pPr>
              <a:buFont typeface="Arial" charset="0"/>
              <a:buChar char="•"/>
            </a:pPr>
            <a:endParaRPr lang="en-US" dirty="0"/>
          </a:p>
        </p:txBody>
      </p:sp>
    </p:spTree>
    <p:extLst>
      <p:ext uri="{BB962C8B-B14F-4D97-AF65-F5344CB8AC3E}">
        <p14:creationId xmlns:p14="http://schemas.microsoft.com/office/powerpoint/2010/main" xmlns="" val="1164189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Framework Architecture</a:t>
            </a:r>
            <a:endParaRPr lang="en-US" sz="4000" dirty="0"/>
          </a:p>
        </p:txBody>
      </p:sp>
      <p:pic>
        <p:nvPicPr>
          <p:cNvPr id="1027" name="Picture 3"/>
          <p:cNvPicPr>
            <a:picLocks noGrp="1" noChangeAspect="1" noChangeArrowheads="1"/>
          </p:cNvPicPr>
          <p:nvPr>
            <p:ph idx="1"/>
          </p:nvPr>
        </p:nvPicPr>
        <p:blipFill>
          <a:blip r:embed="rId2"/>
          <a:srcRect/>
          <a:stretch>
            <a:fillRect/>
          </a:stretch>
        </p:blipFill>
        <p:spPr bwMode="auto">
          <a:xfrm>
            <a:off x="2228932" y="1920875"/>
            <a:ext cx="8056399" cy="4187825"/>
          </a:xfrm>
          <a:prstGeom prst="rect">
            <a:avLst/>
          </a:prstGeom>
          <a:noFill/>
          <a:ln w="9525">
            <a:noFill/>
            <a:miter lim="800000"/>
            <a:headEnd/>
            <a:tailEnd/>
          </a:ln>
          <a:effectLst/>
        </p:spPr>
      </p:pic>
    </p:spTree>
    <p:extLst>
      <p:ext uri="{BB962C8B-B14F-4D97-AF65-F5344CB8AC3E}">
        <p14:creationId xmlns:p14="http://schemas.microsoft.com/office/powerpoint/2010/main" xmlns="" val="102286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Spark Streamed- </a:t>
            </a:r>
            <a:r>
              <a:rPr lang="en-US" sz="4000" dirty="0" smtClean="0"/>
              <a:t>Petrarch</a:t>
            </a:r>
            <a:r>
              <a:rPr lang="en-US" sz="4000" dirty="0" smtClean="0"/>
              <a:t>, NLP Model</a:t>
            </a:r>
            <a:endParaRPr lang="en-US" sz="4000" dirty="0"/>
          </a:p>
        </p:txBody>
      </p:sp>
      <p:sp>
        <p:nvSpPr>
          <p:cNvPr id="3" name="Content Placeholder 2"/>
          <p:cNvSpPr>
            <a:spLocks noGrp="1"/>
          </p:cNvSpPr>
          <p:nvPr>
            <p:ph idx="1"/>
          </p:nvPr>
        </p:nvSpPr>
        <p:spPr/>
        <p:txBody>
          <a:bodyPr/>
          <a:lstStyle/>
          <a:p>
            <a:r>
              <a:rPr lang="en-US" dirty="0" smtClean="0"/>
              <a:t>Approach</a:t>
            </a:r>
          </a:p>
          <a:p>
            <a:pPr>
              <a:buFont typeface="Arial" charset="0"/>
              <a:buChar char="•"/>
            </a:pPr>
            <a:r>
              <a:rPr lang="en-US" dirty="0" smtClean="0"/>
              <a:t> News articles are captured in real time using the Spark setup with Kafka consumer.</a:t>
            </a:r>
          </a:p>
          <a:p>
            <a:pPr>
              <a:buFont typeface="Arial" charset="0"/>
              <a:buChar char="•"/>
            </a:pPr>
            <a:r>
              <a:rPr lang="en-US" dirty="0" smtClean="0"/>
              <a:t> These news articles are then sent over to Stanford </a:t>
            </a:r>
            <a:r>
              <a:rPr lang="en-US" dirty="0" err="1" smtClean="0"/>
              <a:t>CoreNLP</a:t>
            </a:r>
            <a:r>
              <a:rPr lang="en-US" dirty="0" smtClean="0"/>
              <a:t> to give us the parsed tree representation and NER (Named Entity Relationship).</a:t>
            </a:r>
            <a:endParaRPr lang="en-US" dirty="0"/>
          </a:p>
          <a:p>
            <a:pPr>
              <a:buFont typeface="Arial" charset="0"/>
              <a:buChar char="•"/>
            </a:pPr>
            <a:r>
              <a:rPr lang="en-US" dirty="0" smtClean="0"/>
              <a:t> The parsed tree representation is then sent over to Petrarch which would generate events and then generate nouns (actors). These nouns are compared with the ones already present in CAMEO dictionary to now  return those nouns not contained in CAMEO.</a:t>
            </a:r>
          </a:p>
          <a:p>
            <a:pPr>
              <a:buFont typeface="Arial" charset="0"/>
              <a:buChar char="•"/>
            </a:pPr>
            <a:r>
              <a:rPr lang="en-US" dirty="0" smtClean="0"/>
              <a:t> These nouns and NER are then filtered to get our final list of actors.</a:t>
            </a:r>
          </a:p>
          <a:p>
            <a:pPr>
              <a:buFont typeface="Arial" charset="0"/>
              <a:buChar char="•"/>
            </a:pPr>
            <a:r>
              <a:rPr lang="en-US" dirty="0" smtClean="0"/>
              <a:t> This list of newly found political actors will then be sent for secondary actor verification (Machine Learning module) using external knowledge base (Wiki data).</a:t>
            </a:r>
          </a:p>
        </p:txBody>
      </p:sp>
    </p:spTree>
    <p:extLst>
      <p:ext uri="{BB962C8B-B14F-4D97-AF65-F5344CB8AC3E}">
        <p14:creationId xmlns:p14="http://schemas.microsoft.com/office/powerpoint/2010/main" xmlns="" val="138415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Machine Learning Module</a:t>
            </a:r>
            <a:endParaRPr lang="en-US" sz="4000" dirty="0"/>
          </a:p>
        </p:txBody>
      </p:sp>
      <p:sp>
        <p:nvSpPr>
          <p:cNvPr id="3" name="Content Placeholder 2"/>
          <p:cNvSpPr>
            <a:spLocks noGrp="1"/>
          </p:cNvSpPr>
          <p:nvPr>
            <p:ph idx="1"/>
          </p:nvPr>
        </p:nvSpPr>
        <p:spPr/>
        <p:txBody>
          <a:bodyPr/>
          <a:lstStyle/>
          <a:p>
            <a:r>
              <a:rPr lang="en-US" dirty="0" smtClean="0"/>
              <a:t>Approach</a:t>
            </a:r>
          </a:p>
          <a:p>
            <a:pPr>
              <a:buFont typeface="Arial" charset="0"/>
              <a:buChar char="•"/>
            </a:pPr>
            <a:r>
              <a:rPr lang="en-US" dirty="0"/>
              <a:t> </a:t>
            </a:r>
            <a:r>
              <a:rPr lang="en-US" dirty="0" smtClean="0"/>
              <a:t>We are using external knowledge base Wikipedia for strengthening the prediction given to us by </a:t>
            </a:r>
            <a:r>
              <a:rPr lang="en-US" dirty="0" smtClean="0"/>
              <a:t>P</a:t>
            </a:r>
            <a:r>
              <a:rPr lang="en-US" dirty="0" smtClean="0"/>
              <a:t>etrarch.</a:t>
            </a:r>
            <a:endParaRPr lang="en-US" dirty="0" smtClean="0"/>
          </a:p>
          <a:p>
            <a:pPr>
              <a:buFont typeface="Arial" charset="0"/>
              <a:buChar char="•"/>
            </a:pPr>
            <a:r>
              <a:rPr lang="en-US" dirty="0"/>
              <a:t> </a:t>
            </a:r>
            <a:r>
              <a:rPr lang="en-US" dirty="0" smtClean="0"/>
              <a:t>We built Naïve </a:t>
            </a:r>
            <a:r>
              <a:rPr lang="en-US" dirty="0" err="1" smtClean="0"/>
              <a:t>B</a:t>
            </a:r>
            <a:r>
              <a:rPr lang="en-US" dirty="0" err="1" smtClean="0"/>
              <a:t>ayes</a:t>
            </a:r>
            <a:r>
              <a:rPr lang="en-US" dirty="0" smtClean="0"/>
              <a:t> </a:t>
            </a:r>
            <a:r>
              <a:rPr lang="en-US" dirty="0" smtClean="0"/>
              <a:t>model using </a:t>
            </a:r>
            <a:r>
              <a:rPr lang="en-US" dirty="0" smtClean="0"/>
              <a:t>existing </a:t>
            </a:r>
            <a:r>
              <a:rPr lang="en-US" dirty="0" smtClean="0"/>
              <a:t>Political/ Non-political actors from the </a:t>
            </a:r>
            <a:r>
              <a:rPr lang="en-US" dirty="0" smtClean="0"/>
              <a:t>CAMEO dictionary. </a:t>
            </a:r>
            <a:endParaRPr lang="en-US" dirty="0" smtClean="0"/>
          </a:p>
          <a:p>
            <a:pPr>
              <a:buFont typeface="Arial" charset="0"/>
              <a:buChar char="•"/>
            </a:pPr>
            <a:r>
              <a:rPr lang="en-US" dirty="0" smtClean="0"/>
              <a:t> We collect information like career, posts, organizations, political parties for the known actors.  </a:t>
            </a:r>
            <a:r>
              <a:rPr lang="en-US" dirty="0" smtClean="0"/>
              <a:t>Then, </a:t>
            </a:r>
            <a:r>
              <a:rPr lang="en-US" dirty="0" smtClean="0"/>
              <a:t>we use Bag </a:t>
            </a:r>
            <a:r>
              <a:rPr lang="en-US" dirty="0" smtClean="0"/>
              <a:t>of </a:t>
            </a:r>
            <a:r>
              <a:rPr lang="en-US" dirty="0" smtClean="0"/>
              <a:t>Words approach to compute TF/IDF vector, which in turn fed to strengthen </a:t>
            </a:r>
            <a:r>
              <a:rPr lang="en-US" dirty="0" smtClean="0"/>
              <a:t>Naïve </a:t>
            </a:r>
            <a:r>
              <a:rPr lang="en-US" dirty="0" err="1" smtClean="0"/>
              <a:t>B</a:t>
            </a:r>
            <a:r>
              <a:rPr lang="en-US" dirty="0" err="1" smtClean="0"/>
              <a:t>ayes</a:t>
            </a:r>
            <a:r>
              <a:rPr lang="en-US" dirty="0" smtClean="0"/>
              <a:t> </a:t>
            </a:r>
            <a:r>
              <a:rPr lang="en-US" dirty="0" smtClean="0"/>
              <a:t>model.</a:t>
            </a:r>
          </a:p>
          <a:p>
            <a:pPr>
              <a:buFont typeface="Arial" charset="0"/>
              <a:buChar char="•"/>
            </a:pPr>
            <a:r>
              <a:rPr lang="en-US" dirty="0"/>
              <a:t> </a:t>
            </a:r>
            <a:r>
              <a:rPr lang="en-US" dirty="0" smtClean="0"/>
              <a:t>Whenever a new actor is predicted, we make TF/IDF vector of his/her wiki data and try to get the </a:t>
            </a:r>
            <a:r>
              <a:rPr lang="en-US" dirty="0" smtClean="0"/>
              <a:t>probability score </a:t>
            </a:r>
            <a:r>
              <a:rPr lang="en-US" dirty="0" smtClean="0"/>
              <a:t>from </a:t>
            </a:r>
            <a:r>
              <a:rPr lang="en-US" dirty="0" smtClean="0"/>
              <a:t>our Naïve Bayes Model.</a:t>
            </a:r>
          </a:p>
          <a:p>
            <a:pPr>
              <a:buFont typeface="Arial" charset="0"/>
              <a:buChar char="•"/>
            </a:pPr>
            <a:r>
              <a:rPr lang="en-US" dirty="0"/>
              <a:t> </a:t>
            </a:r>
            <a:r>
              <a:rPr lang="en-US" dirty="0" smtClean="0"/>
              <a:t>If actor isn’t present on Wikipedia, the module will not contribute to his score</a:t>
            </a:r>
            <a:r>
              <a:rPr lang="en-US" dirty="0" smtClean="0"/>
              <a:t>.</a:t>
            </a:r>
            <a:endParaRPr lang="en-US" dirty="0"/>
          </a:p>
        </p:txBody>
      </p:sp>
    </p:spTree>
    <p:extLst>
      <p:ext uri="{BB962C8B-B14F-4D97-AF65-F5344CB8AC3E}">
        <p14:creationId xmlns:p14="http://schemas.microsoft.com/office/powerpoint/2010/main" xmlns="" val="55732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409433"/>
            <a:ext cx="10058400" cy="1282889"/>
          </a:xfrm>
        </p:spPr>
        <p:txBody>
          <a:bodyPr>
            <a:normAutofit/>
          </a:bodyPr>
          <a:lstStyle/>
          <a:p>
            <a:r>
              <a:rPr lang="en-US" sz="4000" dirty="0" smtClean="0"/>
              <a:t>Bag of Words</a:t>
            </a:r>
            <a:endParaRPr lang="en-US" sz="4000" dirty="0"/>
          </a:p>
        </p:txBody>
      </p:sp>
      <p:pic>
        <p:nvPicPr>
          <p:cNvPr id="2050" name="Picture 2" descr="C:\Users\nishigandha\Desktop\All folders\Big data\Project\Bagofwords.PNG"/>
          <p:cNvPicPr>
            <a:picLocks noGrp="1" noChangeAspect="1" noChangeArrowheads="1"/>
          </p:cNvPicPr>
          <p:nvPr>
            <p:ph idx="1"/>
          </p:nvPr>
        </p:nvPicPr>
        <p:blipFill>
          <a:blip r:embed="rId2"/>
          <a:srcRect/>
          <a:stretch>
            <a:fillRect/>
          </a:stretch>
        </p:blipFill>
        <p:spPr bwMode="auto">
          <a:xfrm>
            <a:off x="2527300" y="2061478"/>
            <a:ext cx="7199313" cy="3674845"/>
          </a:xfrm>
          <a:prstGeom prst="rect">
            <a:avLst/>
          </a:prstGeom>
          <a:noFill/>
        </p:spPr>
      </p:pic>
    </p:spTree>
    <p:extLst>
      <p:ext uri="{BB962C8B-B14F-4D97-AF65-F5344CB8AC3E}">
        <p14:creationId xmlns:p14="http://schemas.microsoft.com/office/powerpoint/2010/main" xmlns="" val="7526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Experiments and Results</a:t>
            </a:r>
            <a:endParaRPr lang="en-US" sz="4000" dirty="0"/>
          </a:p>
        </p:txBody>
      </p:sp>
      <p:sp>
        <p:nvSpPr>
          <p:cNvPr id="3" name="Content Placeholder 2"/>
          <p:cNvSpPr>
            <a:spLocks noGrp="1"/>
          </p:cNvSpPr>
          <p:nvPr>
            <p:ph idx="1"/>
          </p:nvPr>
        </p:nvSpPr>
        <p:spPr/>
        <p:txBody>
          <a:bodyPr/>
          <a:lstStyle/>
          <a:p>
            <a:pPr>
              <a:buFont typeface="Arial" charset="0"/>
              <a:buChar char="•"/>
            </a:pPr>
            <a:r>
              <a:rPr lang="en-US" dirty="0" smtClean="0"/>
              <a:t> Secondary Actor Verification </a:t>
            </a:r>
            <a:r>
              <a:rPr lang="en-US" dirty="0" smtClean="0"/>
              <a:t>(Machine </a:t>
            </a:r>
            <a:r>
              <a:rPr lang="en-US" dirty="0" smtClean="0"/>
              <a:t>learning </a:t>
            </a:r>
            <a:r>
              <a:rPr lang="en-US" dirty="0" smtClean="0"/>
              <a:t>System)</a:t>
            </a:r>
            <a:endParaRPr lang="en-US" dirty="0" smtClean="0"/>
          </a:p>
          <a:p>
            <a:pPr lvl="1">
              <a:buFont typeface="Arial" charset="0"/>
              <a:buChar char="•"/>
            </a:pPr>
            <a:r>
              <a:rPr lang="en-US" dirty="0" smtClean="0"/>
              <a:t>We built model with Wikipedia data of 100 actors with a blend of political and non-political</a:t>
            </a:r>
          </a:p>
          <a:p>
            <a:pPr lvl="1">
              <a:buFont typeface="Arial" charset="0"/>
              <a:buChar char="•"/>
            </a:pPr>
            <a:r>
              <a:rPr lang="en-US" dirty="0" smtClean="0"/>
              <a:t>We tested built model using K-fold cross validation with different K and the results were as follows</a:t>
            </a:r>
          </a:p>
          <a:p>
            <a:pPr lvl="1">
              <a:buFont typeface="Arial" charset="0"/>
              <a:buChar char="•"/>
            </a:pPr>
            <a:endParaRPr lang="en-US" dirty="0" smtClean="0"/>
          </a:p>
          <a:p>
            <a:pPr lvl="1">
              <a:buFont typeface="Arial" charset="0"/>
              <a:buChar char="•"/>
            </a:pPr>
            <a:endParaRPr lang="en-US" dirty="0"/>
          </a:p>
          <a:p>
            <a:pPr lvl="1">
              <a:buFont typeface="Arial" charset="0"/>
              <a:buChar char="•"/>
            </a:pPr>
            <a:endParaRPr lang="en-US" dirty="0" smtClean="0"/>
          </a:p>
          <a:p>
            <a:pPr lvl="1">
              <a:buFont typeface="Arial" charset="0"/>
              <a:buChar char="•"/>
            </a:pPr>
            <a:endParaRPr lang="en-US" dirty="0"/>
          </a:p>
          <a:p>
            <a:pPr lvl="1">
              <a:buFont typeface="Arial" charset="0"/>
              <a:buChar char="•"/>
            </a:pPr>
            <a:endParaRPr lang="en-US" dirty="0" smtClean="0"/>
          </a:p>
          <a:p>
            <a:pPr lvl="1">
              <a:buFont typeface="Arial" charset="0"/>
              <a:buChar char="•"/>
            </a:pPr>
            <a:endParaRPr lang="en-US" dirty="0"/>
          </a:p>
          <a:p>
            <a:pPr lvl="1">
              <a:buFont typeface="Arial" charset="0"/>
              <a:buChar char="•"/>
            </a:pPr>
            <a:endParaRPr lang="en-US" dirty="0" smtClean="0"/>
          </a:p>
          <a:p>
            <a:pPr lvl="1">
              <a:buFont typeface="Arial" charset="0"/>
              <a:buChar char="•"/>
            </a:pPr>
            <a:r>
              <a:rPr lang="en-US" dirty="0" smtClean="0"/>
              <a:t> Even though the Accuracy for Actors with Wiki page is high, this method will not be valid for actors who don</a:t>
            </a:r>
            <a:r>
              <a:rPr lang="mr-IN" dirty="0" smtClean="0"/>
              <a:t>’</a:t>
            </a:r>
            <a:r>
              <a:rPr lang="en-US" dirty="0" smtClean="0"/>
              <a:t>t have wiki page created with their name yet.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11364199"/>
              </p:ext>
            </p:extLst>
          </p:nvPr>
        </p:nvGraphicFramePr>
        <p:xfrm>
          <a:off x="1745397" y="3009002"/>
          <a:ext cx="8128000" cy="1828800"/>
        </p:xfrm>
        <a:graphic>
          <a:graphicData uri="http://schemas.openxmlformats.org/drawingml/2006/table">
            <a:tbl>
              <a:tblPr firstRow="1" bandRow="1">
                <a:tableStyleId>{5C22544A-7EE6-4342-B048-85BDC9FD1C3A}</a:tableStyleId>
              </a:tblPr>
              <a:tblGrid>
                <a:gridCol w="4064000"/>
                <a:gridCol w="4064000"/>
              </a:tblGrid>
              <a:tr h="0">
                <a:tc>
                  <a:txBody>
                    <a:bodyPr/>
                    <a:lstStyle/>
                    <a:p>
                      <a:r>
                        <a:rPr lang="en-US" dirty="0" smtClean="0"/>
                        <a:t>Train/Test Split</a:t>
                      </a:r>
                      <a:endParaRPr lang="en-US" dirty="0"/>
                    </a:p>
                  </a:txBody>
                  <a:tcPr/>
                </a:tc>
                <a:tc>
                  <a:txBody>
                    <a:bodyPr/>
                    <a:lstStyle/>
                    <a:p>
                      <a:r>
                        <a:rPr lang="en-US" dirty="0" smtClean="0"/>
                        <a:t>Accuracy</a:t>
                      </a:r>
                      <a:endParaRPr lang="en-US" dirty="0"/>
                    </a:p>
                  </a:txBody>
                  <a:tcPr/>
                </a:tc>
              </a:tr>
              <a:tr h="0">
                <a:tc>
                  <a:txBody>
                    <a:bodyPr/>
                    <a:lstStyle/>
                    <a:p>
                      <a:r>
                        <a:rPr lang="en-US" dirty="0" smtClean="0"/>
                        <a:t>90:10</a:t>
                      </a:r>
                      <a:endParaRPr lang="en-US" dirty="0"/>
                    </a:p>
                  </a:txBody>
                  <a:tcPr/>
                </a:tc>
                <a:tc>
                  <a:txBody>
                    <a:bodyPr/>
                    <a:lstStyle/>
                    <a:p>
                      <a:r>
                        <a:rPr lang="en-US" dirty="0" smtClean="0"/>
                        <a:t>100</a:t>
                      </a:r>
                      <a:endParaRPr lang="en-US" dirty="0"/>
                    </a:p>
                  </a:txBody>
                  <a:tcPr/>
                </a:tc>
              </a:tr>
              <a:tr h="0">
                <a:tc>
                  <a:txBody>
                    <a:bodyPr/>
                    <a:lstStyle/>
                    <a:p>
                      <a:r>
                        <a:rPr lang="en-US" dirty="0" smtClean="0"/>
                        <a:t>80:20</a:t>
                      </a:r>
                      <a:endParaRPr lang="en-US" dirty="0"/>
                    </a:p>
                  </a:txBody>
                  <a:tcPr/>
                </a:tc>
                <a:tc>
                  <a:txBody>
                    <a:bodyPr/>
                    <a:lstStyle/>
                    <a:p>
                      <a:r>
                        <a:rPr lang="en-US" dirty="0" smtClean="0"/>
                        <a:t>100</a:t>
                      </a:r>
                      <a:endParaRPr lang="en-US" dirty="0"/>
                    </a:p>
                  </a:txBody>
                  <a:tcPr/>
                </a:tc>
              </a:tr>
              <a:tr h="0">
                <a:tc>
                  <a:txBody>
                    <a:bodyPr/>
                    <a:lstStyle/>
                    <a:p>
                      <a:r>
                        <a:rPr lang="en-US" dirty="0" smtClean="0"/>
                        <a:t>70:30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96.66</a:t>
                      </a:r>
                    </a:p>
                  </a:txBody>
                  <a:tcPr/>
                </a:tc>
              </a:tr>
              <a:tr h="0">
                <a:tc>
                  <a:txBody>
                    <a:bodyPr/>
                    <a:lstStyle/>
                    <a:p>
                      <a:r>
                        <a:rPr lang="en-US" dirty="0" smtClean="0"/>
                        <a:t>60:40</a:t>
                      </a:r>
                      <a:endParaRPr lang="en-US" dirty="0"/>
                    </a:p>
                  </a:txBody>
                  <a:tcPr/>
                </a:tc>
                <a:tc>
                  <a:txBody>
                    <a:bodyPr/>
                    <a:lstStyle/>
                    <a:p>
                      <a:r>
                        <a:rPr lang="en-US" dirty="0" smtClean="0"/>
                        <a:t>97.5</a:t>
                      </a:r>
                      <a:endParaRPr lang="en-US" dirty="0"/>
                    </a:p>
                  </a:txBody>
                  <a:tcPr/>
                </a:tc>
              </a:tr>
            </a:tbl>
          </a:graphicData>
        </a:graphic>
      </p:graphicFrame>
    </p:spTree>
    <p:extLst>
      <p:ext uri="{BB962C8B-B14F-4D97-AF65-F5344CB8AC3E}">
        <p14:creationId xmlns:p14="http://schemas.microsoft.com/office/powerpoint/2010/main" xmlns="" val="11931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Results (Bubble Chart)</a:t>
            </a:r>
            <a:endParaRPr lang="en-US" dirty="0"/>
          </a:p>
        </p:txBody>
      </p:sp>
      <p:pic>
        <p:nvPicPr>
          <p:cNvPr id="4" name="Content Placeholder 3" descr="v1.png"/>
          <p:cNvPicPr>
            <a:picLocks noGrp="1" noChangeAspect="1"/>
          </p:cNvPicPr>
          <p:nvPr>
            <p:ph idx="1"/>
          </p:nvPr>
        </p:nvPicPr>
        <p:blipFill>
          <a:blip r:embed="rId2"/>
          <a:stretch>
            <a:fillRect/>
          </a:stretch>
        </p:blipFill>
        <p:spPr>
          <a:xfrm>
            <a:off x="3256787" y="1846263"/>
            <a:ext cx="5926402" cy="4241028"/>
          </a:xfr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654</TotalTime>
  <Words>696</Words>
  <Application>Microsoft Macintosh PowerPoint</Application>
  <PresentationFormat>Custom</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 Discover New Actors in Politics</vt:lpstr>
      <vt:lpstr>Motivation &amp; Challenges</vt:lpstr>
      <vt:lpstr>Problem statement</vt:lpstr>
      <vt:lpstr>Framework Architecture</vt:lpstr>
      <vt:lpstr>Spark Streamed- Petrarch, NLP Model</vt:lpstr>
      <vt:lpstr>Machine Learning Module</vt:lpstr>
      <vt:lpstr>Bag of Words</vt:lpstr>
      <vt:lpstr>Experiments and Results</vt:lpstr>
      <vt:lpstr>Visualization Results (Bubble Chart)</vt:lpstr>
      <vt:lpstr>Future Work and Conclusion</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Discover New Actors in Politics</dc:title>
  <dc:creator>Lad, Devendra Vishwas</dc:creator>
  <cp:lastModifiedBy>nishigandha</cp:lastModifiedBy>
  <cp:revision>48</cp:revision>
  <dcterms:created xsi:type="dcterms:W3CDTF">2017-05-07T18:42:50Z</dcterms:created>
  <dcterms:modified xsi:type="dcterms:W3CDTF">2017-05-08T23:43:17Z</dcterms:modified>
</cp:coreProperties>
</file>