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7"/>
    <p:sldId id="257" r:id="rId18"/>
    <p:sldId id="258" r:id="rId19"/>
    <p:sldId id="259" r:id="rId20"/>
    <p:sldId id="260" r:id="rId21"/>
    <p:sldId id="261" r:id="rId22"/>
    <p:sldId id="262" r:id="rId23"/>
    <p:sldId id="263" r:id="rId24"/>
    <p:sldId id="264" r:id="rId25"/>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Fredoka One" charset="1" panose="02000000000000000000"/>
      <p:regular r:id="rId10"/>
    </p:embeddedFont>
    <p:embeddedFont>
      <p:font typeface="DM Sans" charset="1" panose="00000000000000000000"/>
      <p:regular r:id="rId11"/>
    </p:embeddedFont>
    <p:embeddedFont>
      <p:font typeface="DM Sans Bold" charset="1" panose="00000000000000000000"/>
      <p:regular r:id="rId12"/>
    </p:embeddedFont>
    <p:embeddedFont>
      <p:font typeface="DM Sans Italics" charset="1" panose="00000000000000000000"/>
      <p:regular r:id="rId13"/>
    </p:embeddedFont>
    <p:embeddedFont>
      <p:font typeface="DM Sans Bold Italics" charset="1" panose="00000000000000000000"/>
      <p:regular r:id="rId14"/>
    </p:embeddedFont>
    <p:embeddedFont>
      <p:font typeface="Repo Bold" charset="1" panose="02000503040000020004"/>
      <p:regular r:id="rId15"/>
    </p:embeddedFont>
    <p:embeddedFont>
      <p:font typeface="Repo Bold Bold" charset="1" panose="02000503040000020004"/>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slides/slide1.xml" Type="http://schemas.openxmlformats.org/officeDocument/2006/relationships/slide"/><Relationship Id="rId18" Target="slides/slide2.xml" Type="http://schemas.openxmlformats.org/officeDocument/2006/relationships/slide"/><Relationship Id="rId19" Target="slides/slide3.xml" Type="http://schemas.openxmlformats.org/officeDocument/2006/relationships/slide"/><Relationship Id="rId2" Target="presProps.xml" Type="http://schemas.openxmlformats.org/officeDocument/2006/relationships/presProps"/><Relationship Id="rId20" Target="slides/slide4.xml" Type="http://schemas.openxmlformats.org/officeDocument/2006/relationships/slide"/><Relationship Id="rId21" Target="slides/slide5.xml" Type="http://schemas.openxmlformats.org/officeDocument/2006/relationships/slide"/><Relationship Id="rId22" Target="slides/slide6.xml" Type="http://schemas.openxmlformats.org/officeDocument/2006/relationships/slide"/><Relationship Id="rId23" Target="slides/slide7.xml" Type="http://schemas.openxmlformats.org/officeDocument/2006/relationships/slide"/><Relationship Id="rId24" Target="slides/slide8.xml" Type="http://schemas.openxmlformats.org/officeDocument/2006/relationships/slide"/><Relationship Id="rId25" Target="slides/slide9.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0.svg" Type="http://schemas.openxmlformats.org/officeDocument/2006/relationships/image"/><Relationship Id="rId11" Target="../media/image21.png" Type="http://schemas.openxmlformats.org/officeDocument/2006/relationships/image"/><Relationship Id="rId12" Target="../media/image22.svg" Type="http://schemas.openxmlformats.org/officeDocument/2006/relationships/image"/><Relationship Id="rId2" Target="../media/image1.png" Type="http://schemas.openxmlformats.org/officeDocument/2006/relationships/image"/><Relationship Id="rId3" Target="../media/image13.png" Type="http://schemas.openxmlformats.org/officeDocument/2006/relationships/image"/><Relationship Id="rId4" Target="../media/image14.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 Id="rId7" Target="../media/image17.png" Type="http://schemas.openxmlformats.org/officeDocument/2006/relationships/image"/><Relationship Id="rId8" Target="../media/image18.svg" Type="http://schemas.openxmlformats.org/officeDocument/2006/relationships/image"/><Relationship Id="rId9" Target="../media/image19.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6.svg" Type="http://schemas.openxmlformats.org/officeDocument/2006/relationships/image"/><Relationship Id="rId11" Target="../media/image29.png" Type="http://schemas.openxmlformats.org/officeDocument/2006/relationships/image"/><Relationship Id="rId12" Target="../media/image30.svg" Type="http://schemas.openxmlformats.org/officeDocument/2006/relationships/image"/><Relationship Id="rId2" Target="../media/image1.png" Type="http://schemas.openxmlformats.org/officeDocument/2006/relationships/image"/><Relationship Id="rId3" Target="../media/image23.png" Type="http://schemas.openxmlformats.org/officeDocument/2006/relationships/image"/><Relationship Id="rId4" Target="../media/image24.svg" Type="http://schemas.openxmlformats.org/officeDocument/2006/relationships/image"/><Relationship Id="rId5" Target="../media/image25.png" Type="http://schemas.openxmlformats.org/officeDocument/2006/relationships/image"/><Relationship Id="rId6" Target="../media/image26.svg" Type="http://schemas.openxmlformats.org/officeDocument/2006/relationships/image"/><Relationship Id="rId7" Target="../media/image27.png" Type="http://schemas.openxmlformats.org/officeDocument/2006/relationships/image"/><Relationship Id="rId8" Target="../media/image28.svg" Type="http://schemas.openxmlformats.org/officeDocument/2006/relationships/image"/><Relationship Id="rId9" Target="../media/image15.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9.png" Type="http://schemas.openxmlformats.org/officeDocument/2006/relationships/image"/><Relationship Id="rId4" Target="../media/image30.svg" Type="http://schemas.openxmlformats.org/officeDocument/2006/relationships/image"/><Relationship Id="rId5" Target="../media/image31.png" Type="http://schemas.openxmlformats.org/officeDocument/2006/relationships/image"/><Relationship Id="rId6" Target="../media/image32.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9.png" Type="http://schemas.openxmlformats.org/officeDocument/2006/relationships/image"/><Relationship Id="rId4" Target="../media/image30.svg" Type="http://schemas.openxmlformats.org/officeDocument/2006/relationships/image"/><Relationship Id="rId5" Target="../media/image31.png" Type="http://schemas.openxmlformats.org/officeDocument/2006/relationships/image"/><Relationship Id="rId6" Target="../media/image32.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31.png" Type="http://schemas.openxmlformats.org/officeDocument/2006/relationships/image"/><Relationship Id="rId8" Target="../media/image32.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1.png" Type="http://schemas.openxmlformats.org/officeDocument/2006/relationships/image"/><Relationship Id="rId4" Target="../media/image32.svg" Type="http://schemas.openxmlformats.org/officeDocument/2006/relationships/image"/><Relationship Id="rId5" Target="../media/image33.png" Type="http://schemas.openxmlformats.org/officeDocument/2006/relationships/image"/><Relationship Id="rId6" Target="../media/image34.svg" Type="http://schemas.openxmlformats.org/officeDocument/2006/relationships/image"/><Relationship Id="rId7" Target="../media/image17.png" Type="http://schemas.openxmlformats.org/officeDocument/2006/relationships/image"/><Relationship Id="rId8" Target="../media/image18.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1.png" Type="http://schemas.openxmlformats.org/officeDocument/2006/relationships/image"/><Relationship Id="rId4" Target="../media/image32.svg" Type="http://schemas.openxmlformats.org/officeDocument/2006/relationships/image"/><Relationship Id="rId5" Target="../media/image33.png" Type="http://schemas.openxmlformats.org/officeDocument/2006/relationships/image"/><Relationship Id="rId6" Target="../media/image34.svg" Type="http://schemas.openxmlformats.org/officeDocument/2006/relationships/image"/><Relationship Id="rId7" Target="../media/image17.png" Type="http://schemas.openxmlformats.org/officeDocument/2006/relationships/image"/><Relationship Id="rId8" Target="../media/image18.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38.svg" Type="http://schemas.openxmlformats.org/officeDocument/2006/relationships/image"/><Relationship Id="rId2" Target="../media/image1.png" Type="http://schemas.openxmlformats.org/officeDocument/2006/relationships/image"/><Relationship Id="rId3" Target="../media/image13.png" Type="http://schemas.openxmlformats.org/officeDocument/2006/relationships/image"/><Relationship Id="rId4" Target="../media/image14.svg" Type="http://schemas.openxmlformats.org/officeDocument/2006/relationships/image"/><Relationship Id="rId5" Target="../media/image21.png" Type="http://schemas.openxmlformats.org/officeDocument/2006/relationships/image"/><Relationship Id="rId6" Target="../media/image22.svg" Type="http://schemas.openxmlformats.org/officeDocument/2006/relationships/image"/><Relationship Id="rId7" Target="../media/image35.png" Type="http://schemas.openxmlformats.org/officeDocument/2006/relationships/image"/><Relationship Id="rId8" Target="../media/image36.svg" Type="http://schemas.openxmlformats.org/officeDocument/2006/relationships/image"/><Relationship Id="rId9" Target="../media/image3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1633642" y="2346166"/>
            <a:ext cx="15325516" cy="5747068"/>
          </a:xfrm>
          <a:custGeom>
            <a:avLst/>
            <a:gdLst/>
            <a:ahLst/>
            <a:cxnLst/>
            <a:rect r="r" b="b" t="t" l="l"/>
            <a:pathLst>
              <a:path h="5747068" w="15325516">
                <a:moveTo>
                  <a:pt x="0" y="0"/>
                </a:moveTo>
                <a:lnTo>
                  <a:pt x="15325516" y="0"/>
                </a:lnTo>
                <a:lnTo>
                  <a:pt x="15325516" y="5747068"/>
                </a:lnTo>
                <a:lnTo>
                  <a:pt x="0" y="574706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481242" y="2193766"/>
            <a:ext cx="15325516" cy="5747068"/>
          </a:xfrm>
          <a:custGeom>
            <a:avLst/>
            <a:gdLst/>
            <a:ahLst/>
            <a:cxnLst/>
            <a:rect r="r" b="b" t="t" l="l"/>
            <a:pathLst>
              <a:path h="5747068" w="15325516">
                <a:moveTo>
                  <a:pt x="0" y="0"/>
                </a:moveTo>
                <a:lnTo>
                  <a:pt x="15325516" y="0"/>
                </a:lnTo>
                <a:lnTo>
                  <a:pt x="15325516" y="5747068"/>
                </a:lnTo>
                <a:lnTo>
                  <a:pt x="0" y="57470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1280600">
            <a:off x="-2095788" y="7351783"/>
            <a:ext cx="6248976" cy="3442617"/>
          </a:xfrm>
          <a:custGeom>
            <a:avLst/>
            <a:gdLst/>
            <a:ahLst/>
            <a:cxnLst/>
            <a:rect r="r" b="b" t="t" l="l"/>
            <a:pathLst>
              <a:path h="3442617" w="6248976">
                <a:moveTo>
                  <a:pt x="0" y="0"/>
                </a:moveTo>
                <a:lnTo>
                  <a:pt x="6248976" y="0"/>
                </a:lnTo>
                <a:lnTo>
                  <a:pt x="6248976" y="3442618"/>
                </a:lnTo>
                <a:lnTo>
                  <a:pt x="0" y="344261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935593">
            <a:off x="13604796" y="-974843"/>
            <a:ext cx="6158232" cy="3392626"/>
          </a:xfrm>
          <a:custGeom>
            <a:avLst/>
            <a:gdLst/>
            <a:ahLst/>
            <a:cxnLst/>
            <a:rect r="r" b="b" t="t" l="l"/>
            <a:pathLst>
              <a:path h="3392626" w="6158232">
                <a:moveTo>
                  <a:pt x="0" y="0"/>
                </a:moveTo>
                <a:lnTo>
                  <a:pt x="6158232" y="0"/>
                </a:lnTo>
                <a:lnTo>
                  <a:pt x="6158232" y="3392626"/>
                </a:lnTo>
                <a:lnTo>
                  <a:pt x="0" y="339262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7" id="7"/>
          <p:cNvSpPr/>
          <p:nvPr/>
        </p:nvSpPr>
        <p:spPr>
          <a:xfrm flipH="false" flipV="false" rot="0">
            <a:off x="10960546" y="2849085"/>
            <a:ext cx="5438226" cy="6224007"/>
          </a:xfrm>
          <a:custGeom>
            <a:avLst/>
            <a:gdLst/>
            <a:ahLst/>
            <a:cxnLst/>
            <a:rect r="r" b="b" t="t" l="l"/>
            <a:pathLst>
              <a:path h="6224007" w="5438226">
                <a:moveTo>
                  <a:pt x="0" y="0"/>
                </a:moveTo>
                <a:lnTo>
                  <a:pt x="5438226" y="0"/>
                </a:lnTo>
                <a:lnTo>
                  <a:pt x="5438226" y="6224007"/>
                </a:lnTo>
                <a:lnTo>
                  <a:pt x="0" y="6224007"/>
                </a:lnTo>
                <a:lnTo>
                  <a:pt x="0" y="0"/>
                </a:lnTo>
                <a:close/>
              </a:path>
            </a:pathLst>
          </a:custGeom>
          <a:blipFill>
            <a:blip r:embed="rId11"/>
            <a:stretch>
              <a:fillRect l="0" t="0" r="0" b="0"/>
            </a:stretch>
          </a:blipFill>
        </p:spPr>
      </p:sp>
      <p:sp>
        <p:nvSpPr>
          <p:cNvPr name="TextBox 8" id="8"/>
          <p:cNvSpPr txBox="true"/>
          <p:nvPr/>
        </p:nvSpPr>
        <p:spPr>
          <a:xfrm rot="0">
            <a:off x="1952474" y="4905375"/>
            <a:ext cx="10433344" cy="6742102"/>
          </a:xfrm>
          <a:prstGeom prst="rect">
            <a:avLst/>
          </a:prstGeom>
        </p:spPr>
        <p:txBody>
          <a:bodyPr anchor="t" rtlCol="false" tIns="0" lIns="0" bIns="0" rIns="0">
            <a:spAutoFit/>
          </a:bodyPr>
          <a:lstStyle/>
          <a:p>
            <a:pPr>
              <a:lnSpc>
                <a:spcPts val="10688"/>
              </a:lnSpc>
            </a:pPr>
            <a:r>
              <a:rPr lang="en-US" sz="7634">
                <a:solidFill>
                  <a:srgbClr val="000000"/>
                </a:solidFill>
                <a:latin typeface="Repo Bold"/>
              </a:rPr>
              <a:t>Singular not Plural</a:t>
            </a:r>
          </a:p>
          <a:p>
            <a:pPr>
              <a:lnSpc>
                <a:spcPts val="10688"/>
              </a:lnSpc>
            </a:pPr>
            <a:r>
              <a:rPr lang="en-US" sz="7634">
                <a:solidFill>
                  <a:srgbClr val="000000"/>
                </a:solidFill>
                <a:latin typeface="Repo Bold"/>
              </a:rPr>
              <a:t>(Aditi Goyal)</a:t>
            </a:r>
          </a:p>
          <a:p>
            <a:pPr marL="0" indent="0" lvl="0">
              <a:lnSpc>
                <a:spcPts val="10688"/>
              </a:lnSpc>
              <a:spcBef>
                <a:spcPct val="0"/>
              </a:spcBef>
            </a:pPr>
          </a:p>
          <a:p>
            <a:pPr marL="0" indent="0" lvl="0">
              <a:lnSpc>
                <a:spcPts val="10688"/>
              </a:lnSpc>
              <a:spcBef>
                <a:spcPct val="0"/>
              </a:spcBef>
            </a:pPr>
          </a:p>
          <a:p>
            <a:pPr marL="0" indent="0" lvl="0">
              <a:lnSpc>
                <a:spcPts val="10688"/>
              </a:lnSpc>
              <a:spcBef>
                <a:spcPct val="0"/>
              </a:spcBef>
            </a:pPr>
          </a:p>
        </p:txBody>
      </p:sp>
      <p:sp>
        <p:nvSpPr>
          <p:cNvPr name="Freeform 9" id="9"/>
          <p:cNvSpPr/>
          <p:nvPr/>
        </p:nvSpPr>
        <p:spPr>
          <a:xfrm flipH="false" flipV="false" rot="0">
            <a:off x="2753205" y="4262376"/>
            <a:ext cx="4809948" cy="577194"/>
          </a:xfrm>
          <a:custGeom>
            <a:avLst/>
            <a:gdLst/>
            <a:ahLst/>
            <a:cxnLst/>
            <a:rect r="r" b="b" t="t" l="l"/>
            <a:pathLst>
              <a:path h="577194" w="4809948">
                <a:moveTo>
                  <a:pt x="0" y="0"/>
                </a:moveTo>
                <a:lnTo>
                  <a:pt x="4809948" y="0"/>
                </a:lnTo>
                <a:lnTo>
                  <a:pt x="4809948" y="577194"/>
                </a:lnTo>
                <a:lnTo>
                  <a:pt x="0" y="57719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0" id="10"/>
          <p:cNvSpPr txBox="true"/>
          <p:nvPr/>
        </p:nvSpPr>
        <p:spPr>
          <a:xfrm rot="0">
            <a:off x="2873908" y="2702483"/>
            <a:ext cx="6270092" cy="2211705"/>
          </a:xfrm>
          <a:prstGeom prst="rect">
            <a:avLst/>
          </a:prstGeom>
        </p:spPr>
        <p:txBody>
          <a:bodyPr anchor="t" rtlCol="false" tIns="0" lIns="0" bIns="0" rIns="0">
            <a:spAutoFit/>
          </a:bodyPr>
          <a:lstStyle/>
          <a:p>
            <a:pPr marL="0" indent="0" lvl="0">
              <a:lnSpc>
                <a:spcPts val="8819"/>
              </a:lnSpc>
              <a:spcBef>
                <a:spcPct val="0"/>
              </a:spcBef>
            </a:pPr>
            <a:r>
              <a:rPr lang="en-US" sz="6300">
                <a:solidFill>
                  <a:srgbClr val="000000"/>
                </a:solidFill>
                <a:latin typeface="Repo Bold Bold"/>
              </a:rPr>
              <a:t>Digital Brainstorm</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4025626" y="2068747"/>
            <a:ext cx="10236748" cy="6321192"/>
          </a:xfrm>
          <a:custGeom>
            <a:avLst/>
            <a:gdLst/>
            <a:ahLst/>
            <a:cxnLst/>
            <a:rect r="r" b="b" t="t" l="l"/>
            <a:pathLst>
              <a:path h="6321192" w="10236748">
                <a:moveTo>
                  <a:pt x="0" y="0"/>
                </a:moveTo>
                <a:lnTo>
                  <a:pt x="10236748" y="0"/>
                </a:lnTo>
                <a:lnTo>
                  <a:pt x="10236748" y="6321192"/>
                </a:lnTo>
                <a:lnTo>
                  <a:pt x="0" y="6321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2756271" y="1680686"/>
            <a:ext cx="5456124" cy="1700931"/>
            <a:chOff x="0" y="0"/>
            <a:chExt cx="1962273" cy="611733"/>
          </a:xfrm>
        </p:grpSpPr>
        <p:sp>
          <p:nvSpPr>
            <p:cNvPr name="Freeform 5" id="5"/>
            <p:cNvSpPr/>
            <p:nvPr/>
          </p:nvSpPr>
          <p:spPr>
            <a:xfrm flipH="false" flipV="false" rot="0">
              <a:off x="0" y="0"/>
              <a:ext cx="1962273" cy="611733"/>
            </a:xfrm>
            <a:custGeom>
              <a:avLst/>
              <a:gdLst/>
              <a:ahLst/>
              <a:cxnLst/>
              <a:rect r="r" b="b" t="t" l="l"/>
              <a:pathLst>
                <a:path h="611733" w="1962273">
                  <a:moveTo>
                    <a:pt x="48244" y="0"/>
                  </a:moveTo>
                  <a:lnTo>
                    <a:pt x="1914029" y="0"/>
                  </a:lnTo>
                  <a:cubicBezTo>
                    <a:pt x="1940673" y="0"/>
                    <a:pt x="1962273" y="21600"/>
                    <a:pt x="1962273" y="48244"/>
                  </a:cubicBezTo>
                  <a:lnTo>
                    <a:pt x="1962273" y="563489"/>
                  </a:lnTo>
                  <a:cubicBezTo>
                    <a:pt x="1962273" y="590133"/>
                    <a:pt x="1940673" y="611733"/>
                    <a:pt x="1914029" y="611733"/>
                  </a:cubicBezTo>
                  <a:lnTo>
                    <a:pt x="48244" y="611733"/>
                  </a:lnTo>
                  <a:cubicBezTo>
                    <a:pt x="35449" y="611733"/>
                    <a:pt x="23178" y="606650"/>
                    <a:pt x="14130" y="597603"/>
                  </a:cubicBezTo>
                  <a:cubicBezTo>
                    <a:pt x="5083" y="588555"/>
                    <a:pt x="0" y="576284"/>
                    <a:pt x="0" y="563489"/>
                  </a:cubicBezTo>
                  <a:lnTo>
                    <a:pt x="0" y="48244"/>
                  </a:lnTo>
                  <a:cubicBezTo>
                    <a:pt x="0" y="21600"/>
                    <a:pt x="21600" y="0"/>
                    <a:pt x="48244" y="0"/>
                  </a:cubicBezTo>
                  <a:close/>
                </a:path>
              </a:pathLst>
            </a:custGeom>
            <a:solidFill>
              <a:srgbClr val="FFFEF7"/>
            </a:solidFill>
            <a:ln w="47625">
              <a:solidFill>
                <a:srgbClr val="000000"/>
              </a:solidFill>
            </a:ln>
          </p:spPr>
        </p:sp>
        <p:sp>
          <p:nvSpPr>
            <p:cNvPr name="TextBox 6" id="6"/>
            <p:cNvSpPr txBox="true"/>
            <p:nvPr/>
          </p:nvSpPr>
          <p:spPr>
            <a:xfrm>
              <a:off x="0" y="-9525"/>
              <a:ext cx="812800" cy="822325"/>
            </a:xfrm>
            <a:prstGeom prst="rect">
              <a:avLst/>
            </a:prstGeom>
          </p:spPr>
          <p:txBody>
            <a:bodyPr anchor="ctr" rtlCol="false" tIns="0" lIns="0" bIns="0" rIns="0"/>
            <a:lstStyle/>
            <a:p>
              <a:pPr algn="ctr" marL="0" indent="0" lvl="0">
                <a:lnSpc>
                  <a:spcPts val="700"/>
                </a:lnSpc>
                <a:spcBef>
                  <a:spcPct val="0"/>
                </a:spcBef>
              </a:pPr>
            </a:p>
          </p:txBody>
        </p:sp>
      </p:grpSp>
      <p:sp>
        <p:nvSpPr>
          <p:cNvPr name="Freeform 7" id="7"/>
          <p:cNvSpPr/>
          <p:nvPr/>
        </p:nvSpPr>
        <p:spPr>
          <a:xfrm flipH="false" flipV="false" rot="1683888">
            <a:off x="15941323" y="5997879"/>
            <a:ext cx="2635955" cy="5641148"/>
          </a:xfrm>
          <a:custGeom>
            <a:avLst/>
            <a:gdLst/>
            <a:ahLst/>
            <a:cxnLst/>
            <a:rect r="r" b="b" t="t" l="l"/>
            <a:pathLst>
              <a:path h="5641148" w="2635955">
                <a:moveTo>
                  <a:pt x="0" y="0"/>
                </a:moveTo>
                <a:lnTo>
                  <a:pt x="2635954" y="0"/>
                </a:lnTo>
                <a:lnTo>
                  <a:pt x="2635954" y="5641148"/>
                </a:lnTo>
                <a:lnTo>
                  <a:pt x="0" y="564114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5460915" y="3860374"/>
            <a:ext cx="876927" cy="760535"/>
          </a:xfrm>
          <a:custGeom>
            <a:avLst/>
            <a:gdLst/>
            <a:ahLst/>
            <a:cxnLst/>
            <a:rect r="r" b="b" t="t" l="l"/>
            <a:pathLst>
              <a:path h="760535" w="876927">
                <a:moveTo>
                  <a:pt x="0" y="0"/>
                </a:moveTo>
                <a:lnTo>
                  <a:pt x="876927" y="0"/>
                </a:lnTo>
                <a:lnTo>
                  <a:pt x="876927" y="760535"/>
                </a:lnTo>
                <a:lnTo>
                  <a:pt x="0" y="76053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1683888">
            <a:off x="-602227" y="-928825"/>
            <a:ext cx="2635955" cy="5641148"/>
          </a:xfrm>
          <a:custGeom>
            <a:avLst/>
            <a:gdLst/>
            <a:ahLst/>
            <a:cxnLst/>
            <a:rect r="r" b="b" t="t" l="l"/>
            <a:pathLst>
              <a:path h="5641148" w="2635955">
                <a:moveTo>
                  <a:pt x="0" y="0"/>
                </a:moveTo>
                <a:lnTo>
                  <a:pt x="2635955" y="0"/>
                </a:lnTo>
                <a:lnTo>
                  <a:pt x="2635955" y="5641148"/>
                </a:lnTo>
                <a:lnTo>
                  <a:pt x="0" y="564114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0" id="10"/>
          <p:cNvSpPr/>
          <p:nvPr/>
        </p:nvSpPr>
        <p:spPr>
          <a:xfrm flipH="false" flipV="false" rot="0">
            <a:off x="8705960" y="3860374"/>
            <a:ext cx="876927" cy="760535"/>
          </a:xfrm>
          <a:custGeom>
            <a:avLst/>
            <a:gdLst/>
            <a:ahLst/>
            <a:cxnLst/>
            <a:rect r="r" b="b" t="t" l="l"/>
            <a:pathLst>
              <a:path h="760535" w="876927">
                <a:moveTo>
                  <a:pt x="0" y="0"/>
                </a:moveTo>
                <a:lnTo>
                  <a:pt x="876927" y="0"/>
                </a:lnTo>
                <a:lnTo>
                  <a:pt x="876927" y="760535"/>
                </a:lnTo>
                <a:lnTo>
                  <a:pt x="0" y="76053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1" id="11"/>
          <p:cNvSpPr/>
          <p:nvPr/>
        </p:nvSpPr>
        <p:spPr>
          <a:xfrm flipH="false" flipV="false" rot="0">
            <a:off x="11950158" y="3860374"/>
            <a:ext cx="876927" cy="760535"/>
          </a:xfrm>
          <a:custGeom>
            <a:avLst/>
            <a:gdLst/>
            <a:ahLst/>
            <a:cxnLst/>
            <a:rect r="r" b="b" t="t" l="l"/>
            <a:pathLst>
              <a:path h="760535" w="876927">
                <a:moveTo>
                  <a:pt x="0" y="0"/>
                </a:moveTo>
                <a:lnTo>
                  <a:pt x="876927" y="0"/>
                </a:lnTo>
                <a:lnTo>
                  <a:pt x="876927" y="760535"/>
                </a:lnTo>
                <a:lnTo>
                  <a:pt x="0" y="76053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2" id="12"/>
          <p:cNvSpPr/>
          <p:nvPr/>
        </p:nvSpPr>
        <p:spPr>
          <a:xfrm flipH="false" flipV="false" rot="0">
            <a:off x="5460915" y="5639440"/>
            <a:ext cx="876927" cy="760535"/>
          </a:xfrm>
          <a:custGeom>
            <a:avLst/>
            <a:gdLst/>
            <a:ahLst/>
            <a:cxnLst/>
            <a:rect r="r" b="b" t="t" l="l"/>
            <a:pathLst>
              <a:path h="760535" w="876927">
                <a:moveTo>
                  <a:pt x="0" y="0"/>
                </a:moveTo>
                <a:lnTo>
                  <a:pt x="876927" y="0"/>
                </a:lnTo>
                <a:lnTo>
                  <a:pt x="876927" y="760535"/>
                </a:lnTo>
                <a:lnTo>
                  <a:pt x="0" y="76053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3" id="13"/>
          <p:cNvSpPr/>
          <p:nvPr/>
        </p:nvSpPr>
        <p:spPr>
          <a:xfrm flipH="false" flipV="false" rot="0">
            <a:off x="8705960" y="5639440"/>
            <a:ext cx="876927" cy="760535"/>
          </a:xfrm>
          <a:custGeom>
            <a:avLst/>
            <a:gdLst/>
            <a:ahLst/>
            <a:cxnLst/>
            <a:rect r="r" b="b" t="t" l="l"/>
            <a:pathLst>
              <a:path h="760535" w="876927">
                <a:moveTo>
                  <a:pt x="0" y="0"/>
                </a:moveTo>
                <a:lnTo>
                  <a:pt x="876927" y="0"/>
                </a:lnTo>
                <a:lnTo>
                  <a:pt x="876927" y="760535"/>
                </a:lnTo>
                <a:lnTo>
                  <a:pt x="0" y="76053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4" id="14"/>
          <p:cNvSpPr/>
          <p:nvPr/>
        </p:nvSpPr>
        <p:spPr>
          <a:xfrm flipH="false" flipV="false" rot="0">
            <a:off x="11950158" y="5639440"/>
            <a:ext cx="876927" cy="760535"/>
          </a:xfrm>
          <a:custGeom>
            <a:avLst/>
            <a:gdLst/>
            <a:ahLst/>
            <a:cxnLst/>
            <a:rect r="r" b="b" t="t" l="l"/>
            <a:pathLst>
              <a:path h="760535" w="876927">
                <a:moveTo>
                  <a:pt x="0" y="0"/>
                </a:moveTo>
                <a:lnTo>
                  <a:pt x="876927" y="0"/>
                </a:lnTo>
                <a:lnTo>
                  <a:pt x="876927" y="760535"/>
                </a:lnTo>
                <a:lnTo>
                  <a:pt x="0" y="76053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5" id="15"/>
          <p:cNvSpPr/>
          <p:nvPr/>
        </p:nvSpPr>
        <p:spPr>
          <a:xfrm flipH="false" flipV="false" rot="0">
            <a:off x="14447426" y="5862934"/>
            <a:ext cx="1529987" cy="2527005"/>
          </a:xfrm>
          <a:custGeom>
            <a:avLst/>
            <a:gdLst/>
            <a:ahLst/>
            <a:cxnLst/>
            <a:rect r="r" b="b" t="t" l="l"/>
            <a:pathLst>
              <a:path h="2527005" w="1529987">
                <a:moveTo>
                  <a:pt x="0" y="0"/>
                </a:moveTo>
                <a:lnTo>
                  <a:pt x="1529986" y="0"/>
                </a:lnTo>
                <a:lnTo>
                  <a:pt x="1529986" y="2527005"/>
                </a:lnTo>
                <a:lnTo>
                  <a:pt x="0" y="2527005"/>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6" id="16"/>
          <p:cNvSpPr txBox="true"/>
          <p:nvPr/>
        </p:nvSpPr>
        <p:spPr>
          <a:xfrm rot="0">
            <a:off x="4558267" y="4713333"/>
            <a:ext cx="2682223" cy="430167"/>
          </a:xfrm>
          <a:prstGeom prst="rect">
            <a:avLst/>
          </a:prstGeom>
        </p:spPr>
        <p:txBody>
          <a:bodyPr anchor="t" rtlCol="false" tIns="0" lIns="0" bIns="0" rIns="0">
            <a:spAutoFit/>
          </a:bodyPr>
          <a:lstStyle/>
          <a:p>
            <a:pPr algn="ctr" marL="0" indent="0" lvl="0">
              <a:lnSpc>
                <a:spcPts val="3589"/>
              </a:lnSpc>
              <a:spcBef>
                <a:spcPct val="0"/>
              </a:spcBef>
            </a:pPr>
            <a:r>
              <a:rPr lang="en-US" sz="2564" spc="-25" strike="noStrike" u="none">
                <a:solidFill>
                  <a:srgbClr val="000000"/>
                </a:solidFill>
                <a:latin typeface="DM Sans"/>
              </a:rPr>
              <a:t>Introduction</a:t>
            </a:r>
          </a:p>
        </p:txBody>
      </p:sp>
      <p:sp>
        <p:nvSpPr>
          <p:cNvPr name="TextBox 17" id="17"/>
          <p:cNvSpPr txBox="true"/>
          <p:nvPr/>
        </p:nvSpPr>
        <p:spPr>
          <a:xfrm rot="0">
            <a:off x="3338698" y="1854970"/>
            <a:ext cx="4291271" cy="1199962"/>
          </a:xfrm>
          <a:prstGeom prst="rect">
            <a:avLst/>
          </a:prstGeom>
        </p:spPr>
        <p:txBody>
          <a:bodyPr anchor="t" rtlCol="false" tIns="0" lIns="0" bIns="0" rIns="0">
            <a:spAutoFit/>
          </a:bodyPr>
          <a:lstStyle/>
          <a:p>
            <a:pPr algn="ctr" marL="0" indent="0" lvl="0">
              <a:lnSpc>
                <a:spcPts val="9631"/>
              </a:lnSpc>
              <a:spcBef>
                <a:spcPct val="0"/>
              </a:spcBef>
            </a:pPr>
            <a:r>
              <a:rPr lang="en-US" sz="6879">
                <a:solidFill>
                  <a:srgbClr val="000000"/>
                </a:solidFill>
                <a:latin typeface="Repo Bold Bold"/>
              </a:rPr>
              <a:t>Contents</a:t>
            </a:r>
          </a:p>
        </p:txBody>
      </p:sp>
      <p:sp>
        <p:nvSpPr>
          <p:cNvPr name="TextBox 18" id="18"/>
          <p:cNvSpPr txBox="true"/>
          <p:nvPr/>
        </p:nvSpPr>
        <p:spPr>
          <a:xfrm rot="0">
            <a:off x="5607267" y="3873665"/>
            <a:ext cx="584224" cy="588060"/>
          </a:xfrm>
          <a:prstGeom prst="rect">
            <a:avLst/>
          </a:prstGeom>
        </p:spPr>
        <p:txBody>
          <a:bodyPr anchor="t" rtlCol="false" tIns="0" lIns="0" bIns="0" rIns="0">
            <a:spAutoFit/>
          </a:bodyPr>
          <a:lstStyle/>
          <a:p>
            <a:pPr algn="ctr">
              <a:lnSpc>
                <a:spcPts val="4796"/>
              </a:lnSpc>
              <a:spcBef>
                <a:spcPct val="0"/>
              </a:spcBef>
            </a:pPr>
            <a:r>
              <a:rPr lang="en-US" sz="3426">
                <a:solidFill>
                  <a:srgbClr val="000000"/>
                </a:solidFill>
                <a:latin typeface="Repo Bold Bold"/>
              </a:rPr>
              <a:t>01</a:t>
            </a:r>
          </a:p>
        </p:txBody>
      </p:sp>
      <p:sp>
        <p:nvSpPr>
          <p:cNvPr name="TextBox 19" id="19"/>
          <p:cNvSpPr txBox="true"/>
          <p:nvPr/>
        </p:nvSpPr>
        <p:spPr>
          <a:xfrm rot="0">
            <a:off x="7803312" y="4713333"/>
            <a:ext cx="2682223" cy="430167"/>
          </a:xfrm>
          <a:prstGeom prst="rect">
            <a:avLst/>
          </a:prstGeom>
        </p:spPr>
        <p:txBody>
          <a:bodyPr anchor="t" rtlCol="false" tIns="0" lIns="0" bIns="0" rIns="0">
            <a:spAutoFit/>
          </a:bodyPr>
          <a:lstStyle/>
          <a:p>
            <a:pPr algn="ctr" marL="0" indent="0" lvl="0">
              <a:lnSpc>
                <a:spcPts val="3589"/>
              </a:lnSpc>
              <a:spcBef>
                <a:spcPct val="0"/>
              </a:spcBef>
            </a:pPr>
            <a:r>
              <a:rPr lang="en-US" sz="2564" spc="-25">
                <a:solidFill>
                  <a:srgbClr val="000000"/>
                </a:solidFill>
                <a:latin typeface="DM Sans"/>
              </a:rPr>
              <a:t>The Problem </a:t>
            </a:r>
          </a:p>
        </p:txBody>
      </p:sp>
      <p:sp>
        <p:nvSpPr>
          <p:cNvPr name="TextBox 20" id="20"/>
          <p:cNvSpPr txBox="true"/>
          <p:nvPr/>
        </p:nvSpPr>
        <p:spPr>
          <a:xfrm rot="0">
            <a:off x="8852311" y="3873665"/>
            <a:ext cx="584224" cy="588060"/>
          </a:xfrm>
          <a:prstGeom prst="rect">
            <a:avLst/>
          </a:prstGeom>
        </p:spPr>
        <p:txBody>
          <a:bodyPr anchor="t" rtlCol="false" tIns="0" lIns="0" bIns="0" rIns="0">
            <a:spAutoFit/>
          </a:bodyPr>
          <a:lstStyle/>
          <a:p>
            <a:pPr algn="ctr">
              <a:lnSpc>
                <a:spcPts val="4796"/>
              </a:lnSpc>
              <a:spcBef>
                <a:spcPct val="0"/>
              </a:spcBef>
            </a:pPr>
            <a:r>
              <a:rPr lang="en-US" sz="3426">
                <a:solidFill>
                  <a:srgbClr val="000000"/>
                </a:solidFill>
                <a:latin typeface="Repo Bold Bold"/>
              </a:rPr>
              <a:t>02</a:t>
            </a:r>
          </a:p>
        </p:txBody>
      </p:sp>
      <p:sp>
        <p:nvSpPr>
          <p:cNvPr name="TextBox 21" id="21"/>
          <p:cNvSpPr txBox="true"/>
          <p:nvPr/>
        </p:nvSpPr>
        <p:spPr>
          <a:xfrm rot="0">
            <a:off x="11047510" y="4713333"/>
            <a:ext cx="2682223" cy="430167"/>
          </a:xfrm>
          <a:prstGeom prst="rect">
            <a:avLst/>
          </a:prstGeom>
        </p:spPr>
        <p:txBody>
          <a:bodyPr anchor="t" rtlCol="false" tIns="0" lIns="0" bIns="0" rIns="0">
            <a:spAutoFit/>
          </a:bodyPr>
          <a:lstStyle/>
          <a:p>
            <a:pPr algn="ctr" marL="0" indent="0" lvl="0">
              <a:lnSpc>
                <a:spcPts val="3589"/>
              </a:lnSpc>
              <a:spcBef>
                <a:spcPct val="0"/>
              </a:spcBef>
            </a:pPr>
            <a:r>
              <a:rPr lang="en-US" sz="2564" spc="-25">
                <a:solidFill>
                  <a:srgbClr val="000000"/>
                </a:solidFill>
                <a:latin typeface="DM Sans"/>
              </a:rPr>
              <a:t>Idea/Solution</a:t>
            </a:r>
          </a:p>
        </p:txBody>
      </p:sp>
      <p:sp>
        <p:nvSpPr>
          <p:cNvPr name="TextBox 22" id="22"/>
          <p:cNvSpPr txBox="true"/>
          <p:nvPr/>
        </p:nvSpPr>
        <p:spPr>
          <a:xfrm rot="0">
            <a:off x="12096509" y="3873665"/>
            <a:ext cx="584224" cy="588060"/>
          </a:xfrm>
          <a:prstGeom prst="rect">
            <a:avLst/>
          </a:prstGeom>
        </p:spPr>
        <p:txBody>
          <a:bodyPr anchor="t" rtlCol="false" tIns="0" lIns="0" bIns="0" rIns="0">
            <a:spAutoFit/>
          </a:bodyPr>
          <a:lstStyle/>
          <a:p>
            <a:pPr algn="ctr">
              <a:lnSpc>
                <a:spcPts val="4796"/>
              </a:lnSpc>
              <a:spcBef>
                <a:spcPct val="0"/>
              </a:spcBef>
            </a:pPr>
            <a:r>
              <a:rPr lang="en-US" sz="3426">
                <a:solidFill>
                  <a:srgbClr val="000000"/>
                </a:solidFill>
                <a:latin typeface="Repo Bold Bold"/>
              </a:rPr>
              <a:t>03</a:t>
            </a:r>
          </a:p>
        </p:txBody>
      </p:sp>
      <p:sp>
        <p:nvSpPr>
          <p:cNvPr name="TextBox 23" id="23"/>
          <p:cNvSpPr txBox="true"/>
          <p:nvPr/>
        </p:nvSpPr>
        <p:spPr>
          <a:xfrm rot="0">
            <a:off x="4558267" y="6492399"/>
            <a:ext cx="2682223" cy="877842"/>
          </a:xfrm>
          <a:prstGeom prst="rect">
            <a:avLst/>
          </a:prstGeom>
        </p:spPr>
        <p:txBody>
          <a:bodyPr anchor="t" rtlCol="false" tIns="0" lIns="0" bIns="0" rIns="0">
            <a:spAutoFit/>
          </a:bodyPr>
          <a:lstStyle/>
          <a:p>
            <a:pPr algn="ctr" marL="0" indent="0" lvl="0">
              <a:lnSpc>
                <a:spcPts val="3589"/>
              </a:lnSpc>
              <a:spcBef>
                <a:spcPct val="0"/>
              </a:spcBef>
            </a:pPr>
            <a:r>
              <a:rPr lang="en-US" sz="2564" spc="-25">
                <a:solidFill>
                  <a:srgbClr val="000000"/>
                </a:solidFill>
                <a:latin typeface="DM Sans"/>
              </a:rPr>
              <a:t>Business/ Revenue model</a:t>
            </a:r>
          </a:p>
        </p:txBody>
      </p:sp>
      <p:sp>
        <p:nvSpPr>
          <p:cNvPr name="TextBox 24" id="24"/>
          <p:cNvSpPr txBox="true"/>
          <p:nvPr/>
        </p:nvSpPr>
        <p:spPr>
          <a:xfrm rot="0">
            <a:off x="5607267" y="5652731"/>
            <a:ext cx="584224" cy="588060"/>
          </a:xfrm>
          <a:prstGeom prst="rect">
            <a:avLst/>
          </a:prstGeom>
        </p:spPr>
        <p:txBody>
          <a:bodyPr anchor="t" rtlCol="false" tIns="0" lIns="0" bIns="0" rIns="0">
            <a:spAutoFit/>
          </a:bodyPr>
          <a:lstStyle/>
          <a:p>
            <a:pPr algn="ctr">
              <a:lnSpc>
                <a:spcPts val="4796"/>
              </a:lnSpc>
              <a:spcBef>
                <a:spcPct val="0"/>
              </a:spcBef>
            </a:pPr>
            <a:r>
              <a:rPr lang="en-US" sz="3426">
                <a:solidFill>
                  <a:srgbClr val="000000"/>
                </a:solidFill>
                <a:latin typeface="Repo Bold Bold"/>
              </a:rPr>
              <a:t>04</a:t>
            </a:r>
          </a:p>
        </p:txBody>
      </p:sp>
      <p:sp>
        <p:nvSpPr>
          <p:cNvPr name="TextBox 25" id="25"/>
          <p:cNvSpPr txBox="true"/>
          <p:nvPr/>
        </p:nvSpPr>
        <p:spPr>
          <a:xfrm rot="0">
            <a:off x="7803312" y="6492399"/>
            <a:ext cx="2682223" cy="430167"/>
          </a:xfrm>
          <a:prstGeom prst="rect">
            <a:avLst/>
          </a:prstGeom>
        </p:spPr>
        <p:txBody>
          <a:bodyPr anchor="t" rtlCol="false" tIns="0" lIns="0" bIns="0" rIns="0">
            <a:spAutoFit/>
          </a:bodyPr>
          <a:lstStyle/>
          <a:p>
            <a:pPr algn="ctr" marL="0" indent="0" lvl="0">
              <a:lnSpc>
                <a:spcPts val="3589"/>
              </a:lnSpc>
              <a:spcBef>
                <a:spcPct val="0"/>
              </a:spcBef>
            </a:pPr>
            <a:r>
              <a:rPr lang="en-US" sz="2564" spc="-25">
                <a:solidFill>
                  <a:srgbClr val="000000"/>
                </a:solidFill>
                <a:latin typeface="DM Sans"/>
              </a:rPr>
              <a:t>Uniqueness </a:t>
            </a:r>
          </a:p>
        </p:txBody>
      </p:sp>
      <p:sp>
        <p:nvSpPr>
          <p:cNvPr name="TextBox 26" id="26"/>
          <p:cNvSpPr txBox="true"/>
          <p:nvPr/>
        </p:nvSpPr>
        <p:spPr>
          <a:xfrm rot="0">
            <a:off x="8852311" y="5652731"/>
            <a:ext cx="584224" cy="588060"/>
          </a:xfrm>
          <a:prstGeom prst="rect">
            <a:avLst/>
          </a:prstGeom>
        </p:spPr>
        <p:txBody>
          <a:bodyPr anchor="t" rtlCol="false" tIns="0" lIns="0" bIns="0" rIns="0">
            <a:spAutoFit/>
          </a:bodyPr>
          <a:lstStyle/>
          <a:p>
            <a:pPr algn="ctr">
              <a:lnSpc>
                <a:spcPts val="4796"/>
              </a:lnSpc>
              <a:spcBef>
                <a:spcPct val="0"/>
              </a:spcBef>
            </a:pPr>
            <a:r>
              <a:rPr lang="en-US" sz="3426">
                <a:solidFill>
                  <a:srgbClr val="000000"/>
                </a:solidFill>
                <a:latin typeface="Repo Bold Bold"/>
              </a:rPr>
              <a:t>05</a:t>
            </a:r>
          </a:p>
        </p:txBody>
      </p:sp>
      <p:sp>
        <p:nvSpPr>
          <p:cNvPr name="TextBox 27" id="27"/>
          <p:cNvSpPr txBox="true"/>
          <p:nvPr/>
        </p:nvSpPr>
        <p:spPr>
          <a:xfrm rot="0">
            <a:off x="11047510" y="6492399"/>
            <a:ext cx="2682223" cy="430167"/>
          </a:xfrm>
          <a:prstGeom prst="rect">
            <a:avLst/>
          </a:prstGeom>
        </p:spPr>
        <p:txBody>
          <a:bodyPr anchor="t" rtlCol="false" tIns="0" lIns="0" bIns="0" rIns="0">
            <a:spAutoFit/>
          </a:bodyPr>
          <a:lstStyle/>
          <a:p>
            <a:pPr algn="ctr" marL="0" indent="0" lvl="0">
              <a:lnSpc>
                <a:spcPts val="3589"/>
              </a:lnSpc>
              <a:spcBef>
                <a:spcPct val="0"/>
              </a:spcBef>
            </a:pPr>
            <a:r>
              <a:rPr lang="en-US" sz="2564" spc="-25">
                <a:solidFill>
                  <a:srgbClr val="000000"/>
                </a:solidFill>
                <a:latin typeface="DM Sans"/>
              </a:rPr>
              <a:t>Tech Stacks</a:t>
            </a:r>
          </a:p>
        </p:txBody>
      </p:sp>
      <p:sp>
        <p:nvSpPr>
          <p:cNvPr name="TextBox 28" id="28"/>
          <p:cNvSpPr txBox="true"/>
          <p:nvPr/>
        </p:nvSpPr>
        <p:spPr>
          <a:xfrm rot="0">
            <a:off x="12096509" y="5652731"/>
            <a:ext cx="584224" cy="588060"/>
          </a:xfrm>
          <a:prstGeom prst="rect">
            <a:avLst/>
          </a:prstGeom>
        </p:spPr>
        <p:txBody>
          <a:bodyPr anchor="t" rtlCol="false" tIns="0" lIns="0" bIns="0" rIns="0">
            <a:spAutoFit/>
          </a:bodyPr>
          <a:lstStyle/>
          <a:p>
            <a:pPr algn="ctr">
              <a:lnSpc>
                <a:spcPts val="4796"/>
              </a:lnSpc>
              <a:spcBef>
                <a:spcPct val="0"/>
              </a:spcBef>
            </a:pPr>
            <a:r>
              <a:rPr lang="en-US" sz="3426">
                <a:solidFill>
                  <a:srgbClr val="000000"/>
                </a:solidFill>
                <a:latin typeface="Repo Bold Bold"/>
              </a:rPr>
              <a:t>06</a:t>
            </a:r>
          </a:p>
        </p:txBody>
      </p:sp>
      <p:sp>
        <p:nvSpPr>
          <p:cNvPr name="Freeform 29" id="29"/>
          <p:cNvSpPr/>
          <p:nvPr/>
        </p:nvSpPr>
        <p:spPr>
          <a:xfrm flipH="false" flipV="false" rot="1683888">
            <a:off x="40236" y="10274295"/>
            <a:ext cx="2635955" cy="5641148"/>
          </a:xfrm>
          <a:custGeom>
            <a:avLst/>
            <a:gdLst/>
            <a:ahLst/>
            <a:cxnLst/>
            <a:rect r="r" b="b" t="t" l="l"/>
            <a:pathLst>
              <a:path h="5641148" w="2635955">
                <a:moveTo>
                  <a:pt x="0" y="0"/>
                </a:moveTo>
                <a:lnTo>
                  <a:pt x="2635954" y="0"/>
                </a:lnTo>
                <a:lnTo>
                  <a:pt x="2635954" y="5641148"/>
                </a:lnTo>
                <a:lnTo>
                  <a:pt x="0" y="564114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4976121" y="2269434"/>
            <a:ext cx="12283179" cy="8017566"/>
          </a:xfrm>
          <a:custGeom>
            <a:avLst/>
            <a:gdLst/>
            <a:ahLst/>
            <a:cxnLst/>
            <a:rect r="r" b="b" t="t" l="l"/>
            <a:pathLst>
              <a:path h="8017566" w="12283179">
                <a:moveTo>
                  <a:pt x="0" y="0"/>
                </a:moveTo>
                <a:lnTo>
                  <a:pt x="12283179" y="0"/>
                </a:lnTo>
                <a:lnTo>
                  <a:pt x="12283179" y="8017566"/>
                </a:lnTo>
                <a:lnTo>
                  <a:pt x="0" y="8017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5979872" y="7218468"/>
            <a:ext cx="4616256" cy="4490358"/>
          </a:xfrm>
          <a:custGeom>
            <a:avLst/>
            <a:gdLst/>
            <a:ahLst/>
            <a:cxnLst/>
            <a:rect r="r" b="b" t="t" l="l"/>
            <a:pathLst>
              <a:path h="4490358" w="4616256">
                <a:moveTo>
                  <a:pt x="0" y="0"/>
                </a:moveTo>
                <a:lnTo>
                  <a:pt x="4616256" y="0"/>
                </a:lnTo>
                <a:lnTo>
                  <a:pt x="4616256" y="4490358"/>
                </a:lnTo>
                <a:lnTo>
                  <a:pt x="0" y="449035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4769239" y="1028700"/>
            <a:ext cx="9043516" cy="8229600"/>
          </a:xfrm>
          <a:custGeom>
            <a:avLst/>
            <a:gdLst/>
            <a:ahLst/>
            <a:cxnLst/>
            <a:rect r="r" b="b" t="t" l="l"/>
            <a:pathLst>
              <a:path h="8229600" w="9043516">
                <a:moveTo>
                  <a:pt x="0" y="0"/>
                </a:moveTo>
                <a:lnTo>
                  <a:pt x="9043516" y="0"/>
                </a:lnTo>
                <a:lnTo>
                  <a:pt x="9043516" y="8229600"/>
                </a:lnTo>
                <a:lnTo>
                  <a:pt x="0" y="82296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6" id="6"/>
          <p:cNvSpPr txBox="true"/>
          <p:nvPr/>
        </p:nvSpPr>
        <p:spPr>
          <a:xfrm rot="0">
            <a:off x="5382835" y="4448497"/>
            <a:ext cx="7885181" cy="3812860"/>
          </a:xfrm>
          <a:prstGeom prst="rect">
            <a:avLst/>
          </a:prstGeom>
        </p:spPr>
        <p:txBody>
          <a:bodyPr anchor="t" rtlCol="false" tIns="0" lIns="0" bIns="0" rIns="0">
            <a:spAutoFit/>
          </a:bodyPr>
          <a:lstStyle/>
          <a:p>
            <a:pPr algn="ctr" marL="0" indent="0" lvl="0">
              <a:lnSpc>
                <a:spcPts val="3022"/>
              </a:lnSpc>
              <a:spcBef>
                <a:spcPct val="0"/>
              </a:spcBef>
            </a:pPr>
            <a:r>
              <a:rPr lang="en-US" sz="2158" spc="-21">
                <a:solidFill>
                  <a:srgbClr val="000000"/>
                </a:solidFill>
                <a:latin typeface="DM Sans"/>
              </a:rPr>
              <a:t>Greetings everyone, I'm Aditi Goyal, a new comer to the world of hackathons but bursting with enthusiasm &amp; creativity. I've recently became a part of KRMU family in the field of Btech in CSE with AI ML, and I'm excited to immerse myself in this incredible learning experience. While I may not be a coding expert, I've dipped my toes into the world of coding &amp; have managed to pick up a few basics along the way with the help of my mentor and chatgpt. I'm here to learn and explore more about coding, collaborate with talented individuals &amp; contribute my unique perspective to our projects.</a:t>
            </a:r>
          </a:p>
        </p:txBody>
      </p:sp>
      <p:sp>
        <p:nvSpPr>
          <p:cNvPr name="TextBox 7" id="7"/>
          <p:cNvSpPr txBox="true"/>
          <p:nvPr/>
        </p:nvSpPr>
        <p:spPr>
          <a:xfrm rot="0">
            <a:off x="5382835" y="2274305"/>
            <a:ext cx="7885181" cy="1369996"/>
          </a:xfrm>
          <a:prstGeom prst="rect">
            <a:avLst/>
          </a:prstGeom>
        </p:spPr>
        <p:txBody>
          <a:bodyPr anchor="t" rtlCol="false" tIns="0" lIns="0" bIns="0" rIns="0">
            <a:spAutoFit/>
          </a:bodyPr>
          <a:lstStyle/>
          <a:p>
            <a:pPr algn="ctr" marL="0" indent="0" lvl="0">
              <a:lnSpc>
                <a:spcPts val="11008"/>
              </a:lnSpc>
              <a:spcBef>
                <a:spcPct val="0"/>
              </a:spcBef>
            </a:pPr>
            <a:r>
              <a:rPr lang="en-US" sz="7863">
                <a:solidFill>
                  <a:srgbClr val="000000"/>
                </a:solidFill>
                <a:latin typeface="Repo Bold Bold"/>
              </a:rPr>
              <a:t>Introduction</a:t>
            </a:r>
          </a:p>
        </p:txBody>
      </p:sp>
      <p:sp>
        <p:nvSpPr>
          <p:cNvPr name="Freeform 8" id="8"/>
          <p:cNvSpPr/>
          <p:nvPr/>
        </p:nvSpPr>
        <p:spPr>
          <a:xfrm flipH="false" flipV="false" rot="1683888">
            <a:off x="12096820" y="6329592"/>
            <a:ext cx="1857988" cy="3976240"/>
          </a:xfrm>
          <a:custGeom>
            <a:avLst/>
            <a:gdLst/>
            <a:ahLst/>
            <a:cxnLst/>
            <a:rect r="r" b="b" t="t" l="l"/>
            <a:pathLst>
              <a:path h="3976240" w="1857988">
                <a:moveTo>
                  <a:pt x="0" y="0"/>
                </a:moveTo>
                <a:lnTo>
                  <a:pt x="1857988" y="0"/>
                </a:lnTo>
                <a:lnTo>
                  <a:pt x="1857988" y="3976240"/>
                </a:lnTo>
                <a:lnTo>
                  <a:pt x="0" y="397624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false" flipV="false" rot="8174348">
            <a:off x="-3201505" y="-569052"/>
            <a:ext cx="8162855" cy="4496991"/>
          </a:xfrm>
          <a:custGeom>
            <a:avLst/>
            <a:gdLst/>
            <a:ahLst/>
            <a:cxnLst/>
            <a:rect r="r" b="b" t="t" l="l"/>
            <a:pathLst>
              <a:path h="4496991" w="8162855">
                <a:moveTo>
                  <a:pt x="0" y="0"/>
                </a:moveTo>
                <a:lnTo>
                  <a:pt x="8162855" y="0"/>
                </a:lnTo>
                <a:lnTo>
                  <a:pt x="8162855" y="4496990"/>
                </a:lnTo>
                <a:lnTo>
                  <a:pt x="0" y="449699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8100000">
            <a:off x="-2183004" y="-116698"/>
            <a:ext cx="7820097" cy="4308162"/>
          </a:xfrm>
          <a:custGeom>
            <a:avLst/>
            <a:gdLst/>
            <a:ahLst/>
            <a:cxnLst/>
            <a:rect r="r" b="b" t="t" l="l"/>
            <a:pathLst>
              <a:path h="4308162" w="7820097">
                <a:moveTo>
                  <a:pt x="0" y="0"/>
                </a:moveTo>
                <a:lnTo>
                  <a:pt x="7820096" y="0"/>
                </a:lnTo>
                <a:lnTo>
                  <a:pt x="7820096" y="4308162"/>
                </a:lnTo>
                <a:lnTo>
                  <a:pt x="0" y="430816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5660245" y="1028700"/>
            <a:ext cx="11624773" cy="8229600"/>
            <a:chOff x="0" y="0"/>
            <a:chExt cx="5293141" cy="3747207"/>
          </a:xfrm>
        </p:grpSpPr>
        <p:sp>
          <p:nvSpPr>
            <p:cNvPr name="Freeform 5" id="5"/>
            <p:cNvSpPr/>
            <p:nvPr/>
          </p:nvSpPr>
          <p:spPr>
            <a:xfrm flipH="false" flipV="false" rot="0">
              <a:off x="0" y="0"/>
              <a:ext cx="5293141" cy="3747207"/>
            </a:xfrm>
            <a:custGeom>
              <a:avLst/>
              <a:gdLst/>
              <a:ahLst/>
              <a:cxnLst/>
              <a:rect r="r" b="b" t="t" l="l"/>
              <a:pathLst>
                <a:path h="3747207" w="5293141">
                  <a:moveTo>
                    <a:pt x="22643" y="0"/>
                  </a:moveTo>
                  <a:lnTo>
                    <a:pt x="5270498" y="0"/>
                  </a:lnTo>
                  <a:cubicBezTo>
                    <a:pt x="5283004" y="0"/>
                    <a:pt x="5293141" y="10138"/>
                    <a:pt x="5293141" y="22643"/>
                  </a:cubicBezTo>
                  <a:lnTo>
                    <a:pt x="5293141" y="3724564"/>
                  </a:lnTo>
                  <a:cubicBezTo>
                    <a:pt x="5293141" y="3737070"/>
                    <a:pt x="5283004" y="3747207"/>
                    <a:pt x="5270498" y="3747207"/>
                  </a:cubicBezTo>
                  <a:lnTo>
                    <a:pt x="22643" y="3747207"/>
                  </a:lnTo>
                  <a:cubicBezTo>
                    <a:pt x="10138" y="3747207"/>
                    <a:pt x="0" y="3737070"/>
                    <a:pt x="0" y="3724564"/>
                  </a:cubicBezTo>
                  <a:lnTo>
                    <a:pt x="0" y="22643"/>
                  </a:lnTo>
                  <a:cubicBezTo>
                    <a:pt x="0" y="10138"/>
                    <a:pt x="10138" y="0"/>
                    <a:pt x="22643" y="0"/>
                  </a:cubicBezTo>
                  <a:close/>
                </a:path>
              </a:pathLst>
            </a:custGeom>
            <a:solidFill>
              <a:srgbClr val="FFFEF7"/>
            </a:solidFill>
            <a:ln w="47625">
              <a:solidFill>
                <a:srgbClr val="000000"/>
              </a:solidFill>
            </a:ln>
          </p:spPr>
        </p:sp>
        <p:sp>
          <p:nvSpPr>
            <p:cNvPr name="TextBox 6" id="6"/>
            <p:cNvSpPr txBox="true"/>
            <p:nvPr/>
          </p:nvSpPr>
          <p:spPr>
            <a:xfrm>
              <a:off x="0" y="-9525"/>
              <a:ext cx="812800" cy="822325"/>
            </a:xfrm>
            <a:prstGeom prst="rect">
              <a:avLst/>
            </a:prstGeom>
          </p:spPr>
          <p:txBody>
            <a:bodyPr anchor="ctr" rtlCol="false" tIns="0" lIns="0" bIns="0" rIns="0"/>
            <a:lstStyle/>
            <a:p>
              <a:pPr algn="ctr" marL="0" indent="0" lvl="0">
                <a:lnSpc>
                  <a:spcPts val="700"/>
                </a:lnSpc>
                <a:spcBef>
                  <a:spcPct val="0"/>
                </a:spcBef>
              </a:pPr>
            </a:p>
          </p:txBody>
        </p:sp>
      </p:grpSp>
      <p:grpSp>
        <p:nvGrpSpPr>
          <p:cNvPr name="Group 7" id="7"/>
          <p:cNvGrpSpPr/>
          <p:nvPr/>
        </p:nvGrpSpPr>
        <p:grpSpPr>
          <a:xfrm rot="0">
            <a:off x="204120" y="2037383"/>
            <a:ext cx="5810911" cy="1861029"/>
            <a:chOff x="0" y="0"/>
            <a:chExt cx="2089871" cy="669311"/>
          </a:xfrm>
        </p:grpSpPr>
        <p:sp>
          <p:nvSpPr>
            <p:cNvPr name="Freeform 8" id="8"/>
            <p:cNvSpPr/>
            <p:nvPr/>
          </p:nvSpPr>
          <p:spPr>
            <a:xfrm flipH="false" flipV="false" rot="0">
              <a:off x="0" y="0"/>
              <a:ext cx="2089870" cy="669311"/>
            </a:xfrm>
            <a:custGeom>
              <a:avLst/>
              <a:gdLst/>
              <a:ahLst/>
              <a:cxnLst/>
              <a:rect r="r" b="b" t="t" l="l"/>
              <a:pathLst>
                <a:path h="669311" w="2089870">
                  <a:moveTo>
                    <a:pt x="45298" y="0"/>
                  </a:moveTo>
                  <a:lnTo>
                    <a:pt x="2044572" y="0"/>
                  </a:lnTo>
                  <a:cubicBezTo>
                    <a:pt x="2056586" y="0"/>
                    <a:pt x="2068108" y="4773"/>
                    <a:pt x="2076603" y="13268"/>
                  </a:cubicBezTo>
                  <a:cubicBezTo>
                    <a:pt x="2085098" y="21763"/>
                    <a:pt x="2089870" y="33285"/>
                    <a:pt x="2089870" y="45298"/>
                  </a:cubicBezTo>
                  <a:lnTo>
                    <a:pt x="2089870" y="624013"/>
                  </a:lnTo>
                  <a:cubicBezTo>
                    <a:pt x="2089870" y="649031"/>
                    <a:pt x="2069590" y="669311"/>
                    <a:pt x="2044572" y="669311"/>
                  </a:cubicBezTo>
                  <a:lnTo>
                    <a:pt x="45298" y="669311"/>
                  </a:lnTo>
                  <a:cubicBezTo>
                    <a:pt x="33285" y="669311"/>
                    <a:pt x="21763" y="664539"/>
                    <a:pt x="13268" y="656044"/>
                  </a:cubicBezTo>
                  <a:cubicBezTo>
                    <a:pt x="4773" y="647549"/>
                    <a:pt x="0" y="636027"/>
                    <a:pt x="0" y="624013"/>
                  </a:cubicBezTo>
                  <a:lnTo>
                    <a:pt x="0" y="45298"/>
                  </a:lnTo>
                  <a:cubicBezTo>
                    <a:pt x="0" y="33285"/>
                    <a:pt x="4773" y="21763"/>
                    <a:pt x="13268" y="13268"/>
                  </a:cubicBezTo>
                  <a:cubicBezTo>
                    <a:pt x="21763" y="4773"/>
                    <a:pt x="33285" y="0"/>
                    <a:pt x="45298" y="0"/>
                  </a:cubicBezTo>
                  <a:close/>
                </a:path>
              </a:pathLst>
            </a:custGeom>
            <a:solidFill>
              <a:srgbClr val="FFFEF7"/>
            </a:solidFill>
            <a:ln w="47625">
              <a:solidFill>
                <a:srgbClr val="000000"/>
              </a:solidFill>
            </a:ln>
          </p:spPr>
        </p:sp>
        <p:sp>
          <p:nvSpPr>
            <p:cNvPr name="TextBox 9" id="9"/>
            <p:cNvSpPr txBox="true"/>
            <p:nvPr/>
          </p:nvSpPr>
          <p:spPr>
            <a:xfrm>
              <a:off x="0" y="-9525"/>
              <a:ext cx="812800" cy="822325"/>
            </a:xfrm>
            <a:prstGeom prst="rect">
              <a:avLst/>
            </a:prstGeom>
          </p:spPr>
          <p:txBody>
            <a:bodyPr anchor="ctr" rtlCol="false" tIns="0" lIns="0" bIns="0" rIns="0"/>
            <a:lstStyle/>
            <a:p>
              <a:pPr algn="ctr" marL="0" indent="0" lvl="0">
                <a:lnSpc>
                  <a:spcPts val="700"/>
                </a:lnSpc>
                <a:spcBef>
                  <a:spcPct val="0"/>
                </a:spcBef>
              </a:pPr>
            </a:p>
          </p:txBody>
        </p:sp>
      </p:grpSp>
      <p:sp>
        <p:nvSpPr>
          <p:cNvPr name="TextBox 10" id="10"/>
          <p:cNvSpPr txBox="true"/>
          <p:nvPr/>
        </p:nvSpPr>
        <p:spPr>
          <a:xfrm rot="0">
            <a:off x="626511" y="1951658"/>
            <a:ext cx="5033733" cy="1963420"/>
          </a:xfrm>
          <a:prstGeom prst="rect">
            <a:avLst/>
          </a:prstGeom>
        </p:spPr>
        <p:txBody>
          <a:bodyPr anchor="t" rtlCol="false" tIns="0" lIns="0" bIns="0" rIns="0">
            <a:spAutoFit/>
          </a:bodyPr>
          <a:lstStyle/>
          <a:p>
            <a:pPr algn="ctr" marL="0" indent="0" lvl="0">
              <a:lnSpc>
                <a:spcPts val="5179"/>
              </a:lnSpc>
              <a:spcBef>
                <a:spcPct val="0"/>
              </a:spcBef>
            </a:pPr>
            <a:r>
              <a:rPr lang="en-US" sz="3699">
                <a:solidFill>
                  <a:srgbClr val="000000"/>
                </a:solidFill>
                <a:latin typeface="Repo Bold"/>
              </a:rPr>
              <a:t>Problem which is often ignored but essential</a:t>
            </a:r>
          </a:p>
        </p:txBody>
      </p:sp>
      <p:sp>
        <p:nvSpPr>
          <p:cNvPr name="Freeform 11" id="11"/>
          <p:cNvSpPr/>
          <p:nvPr/>
        </p:nvSpPr>
        <p:spPr>
          <a:xfrm flipH="false" flipV="false" rot="0">
            <a:off x="15870058" y="1413269"/>
            <a:ext cx="912582" cy="228145"/>
          </a:xfrm>
          <a:custGeom>
            <a:avLst/>
            <a:gdLst/>
            <a:ahLst/>
            <a:cxnLst/>
            <a:rect r="r" b="b" t="t" l="l"/>
            <a:pathLst>
              <a:path h="228145" w="912582">
                <a:moveTo>
                  <a:pt x="0" y="0"/>
                </a:moveTo>
                <a:lnTo>
                  <a:pt x="912582" y="0"/>
                </a:lnTo>
                <a:lnTo>
                  <a:pt x="912582" y="228146"/>
                </a:lnTo>
                <a:lnTo>
                  <a:pt x="0" y="22814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2" id="12"/>
          <p:cNvSpPr txBox="true"/>
          <p:nvPr/>
        </p:nvSpPr>
        <p:spPr>
          <a:xfrm rot="0">
            <a:off x="6277594" y="1578110"/>
            <a:ext cx="10505046" cy="7416800"/>
          </a:xfrm>
          <a:prstGeom prst="rect">
            <a:avLst/>
          </a:prstGeom>
        </p:spPr>
        <p:txBody>
          <a:bodyPr anchor="t" rtlCol="false" tIns="0" lIns="0" bIns="0" rIns="0">
            <a:spAutoFit/>
          </a:bodyPr>
          <a:lstStyle/>
          <a:p>
            <a:pPr marL="0" indent="0" lvl="0">
              <a:lnSpc>
                <a:spcPts val="4900"/>
              </a:lnSpc>
              <a:spcBef>
                <a:spcPct val="0"/>
              </a:spcBef>
            </a:pPr>
            <a:r>
              <a:rPr lang="en-US" sz="3500" spc="-35">
                <a:solidFill>
                  <a:srgbClr val="000000"/>
                </a:solidFill>
                <a:latin typeface="DM Sans Italics"/>
              </a:rPr>
              <a:t>In today's fast-paced world finding time for self-care can be a challenge with busy schedules and numerous responsibilities. However, even small, regular self-care practices can make a significant difference in maintaining your well-being. It might help to schedule specific moments for self-care and prioritize activities that rejuvenate you. Remember, taking care of yourself is essential for your overall health and productivity. So, I have come up with an idea which can make this really important task easy for you without making any burden on you!</a:t>
            </a:r>
          </a:p>
        </p:txBody>
      </p:sp>
      <p:sp>
        <p:nvSpPr>
          <p:cNvPr name="Freeform 13" id="13"/>
          <p:cNvSpPr/>
          <p:nvPr/>
        </p:nvSpPr>
        <p:spPr>
          <a:xfrm flipH="false" flipV="false" rot="-2533475">
            <a:off x="14640608" y="8018200"/>
            <a:ext cx="3896408" cy="2146567"/>
          </a:xfrm>
          <a:custGeom>
            <a:avLst/>
            <a:gdLst/>
            <a:ahLst/>
            <a:cxnLst/>
            <a:rect r="r" b="b" t="t" l="l"/>
            <a:pathLst>
              <a:path h="2146567" w="3896408">
                <a:moveTo>
                  <a:pt x="0" y="0"/>
                </a:moveTo>
                <a:lnTo>
                  <a:pt x="3896408" y="0"/>
                </a:lnTo>
                <a:lnTo>
                  <a:pt x="3896408" y="2146567"/>
                </a:lnTo>
                <a:lnTo>
                  <a:pt x="0" y="214656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8100000">
            <a:off x="-2183004" y="-116698"/>
            <a:ext cx="7820097" cy="4308162"/>
          </a:xfrm>
          <a:custGeom>
            <a:avLst/>
            <a:gdLst/>
            <a:ahLst/>
            <a:cxnLst/>
            <a:rect r="r" b="b" t="t" l="l"/>
            <a:pathLst>
              <a:path h="4308162" w="7820097">
                <a:moveTo>
                  <a:pt x="0" y="0"/>
                </a:moveTo>
                <a:lnTo>
                  <a:pt x="7820096" y="0"/>
                </a:lnTo>
                <a:lnTo>
                  <a:pt x="7820096" y="4308162"/>
                </a:lnTo>
                <a:lnTo>
                  <a:pt x="0" y="430816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5660245" y="1028700"/>
            <a:ext cx="11624773" cy="8229600"/>
            <a:chOff x="0" y="0"/>
            <a:chExt cx="5293141" cy="3747207"/>
          </a:xfrm>
        </p:grpSpPr>
        <p:sp>
          <p:nvSpPr>
            <p:cNvPr name="Freeform 5" id="5"/>
            <p:cNvSpPr/>
            <p:nvPr/>
          </p:nvSpPr>
          <p:spPr>
            <a:xfrm flipH="false" flipV="false" rot="0">
              <a:off x="0" y="0"/>
              <a:ext cx="5293141" cy="3747207"/>
            </a:xfrm>
            <a:custGeom>
              <a:avLst/>
              <a:gdLst/>
              <a:ahLst/>
              <a:cxnLst/>
              <a:rect r="r" b="b" t="t" l="l"/>
              <a:pathLst>
                <a:path h="3747207" w="5293141">
                  <a:moveTo>
                    <a:pt x="22643" y="0"/>
                  </a:moveTo>
                  <a:lnTo>
                    <a:pt x="5270498" y="0"/>
                  </a:lnTo>
                  <a:cubicBezTo>
                    <a:pt x="5283004" y="0"/>
                    <a:pt x="5293141" y="10138"/>
                    <a:pt x="5293141" y="22643"/>
                  </a:cubicBezTo>
                  <a:lnTo>
                    <a:pt x="5293141" y="3724564"/>
                  </a:lnTo>
                  <a:cubicBezTo>
                    <a:pt x="5293141" y="3737070"/>
                    <a:pt x="5283004" y="3747207"/>
                    <a:pt x="5270498" y="3747207"/>
                  </a:cubicBezTo>
                  <a:lnTo>
                    <a:pt x="22643" y="3747207"/>
                  </a:lnTo>
                  <a:cubicBezTo>
                    <a:pt x="10138" y="3747207"/>
                    <a:pt x="0" y="3737070"/>
                    <a:pt x="0" y="3724564"/>
                  </a:cubicBezTo>
                  <a:lnTo>
                    <a:pt x="0" y="22643"/>
                  </a:lnTo>
                  <a:cubicBezTo>
                    <a:pt x="0" y="10138"/>
                    <a:pt x="10138" y="0"/>
                    <a:pt x="22643" y="0"/>
                  </a:cubicBezTo>
                  <a:close/>
                </a:path>
              </a:pathLst>
            </a:custGeom>
            <a:solidFill>
              <a:srgbClr val="FFFEF7"/>
            </a:solidFill>
            <a:ln w="47625">
              <a:solidFill>
                <a:srgbClr val="000000"/>
              </a:solidFill>
            </a:ln>
          </p:spPr>
        </p:sp>
        <p:sp>
          <p:nvSpPr>
            <p:cNvPr name="TextBox 6" id="6"/>
            <p:cNvSpPr txBox="true"/>
            <p:nvPr/>
          </p:nvSpPr>
          <p:spPr>
            <a:xfrm>
              <a:off x="0" y="-9525"/>
              <a:ext cx="812800" cy="822325"/>
            </a:xfrm>
            <a:prstGeom prst="rect">
              <a:avLst/>
            </a:prstGeom>
          </p:spPr>
          <p:txBody>
            <a:bodyPr anchor="ctr" rtlCol="false" tIns="0" lIns="0" bIns="0" rIns="0"/>
            <a:lstStyle/>
            <a:p>
              <a:pPr algn="ctr" marL="0" indent="0" lvl="0">
                <a:lnSpc>
                  <a:spcPts val="700"/>
                </a:lnSpc>
                <a:spcBef>
                  <a:spcPct val="0"/>
                </a:spcBef>
              </a:pPr>
            </a:p>
          </p:txBody>
        </p:sp>
      </p:grpSp>
      <p:grpSp>
        <p:nvGrpSpPr>
          <p:cNvPr name="Group 7" id="7"/>
          <p:cNvGrpSpPr/>
          <p:nvPr/>
        </p:nvGrpSpPr>
        <p:grpSpPr>
          <a:xfrm rot="0">
            <a:off x="204120" y="2037383"/>
            <a:ext cx="5810911" cy="1861029"/>
            <a:chOff x="0" y="0"/>
            <a:chExt cx="2089871" cy="669311"/>
          </a:xfrm>
        </p:grpSpPr>
        <p:sp>
          <p:nvSpPr>
            <p:cNvPr name="Freeform 8" id="8"/>
            <p:cNvSpPr/>
            <p:nvPr/>
          </p:nvSpPr>
          <p:spPr>
            <a:xfrm flipH="false" flipV="false" rot="0">
              <a:off x="0" y="0"/>
              <a:ext cx="2089870" cy="669311"/>
            </a:xfrm>
            <a:custGeom>
              <a:avLst/>
              <a:gdLst/>
              <a:ahLst/>
              <a:cxnLst/>
              <a:rect r="r" b="b" t="t" l="l"/>
              <a:pathLst>
                <a:path h="669311" w="2089870">
                  <a:moveTo>
                    <a:pt x="45298" y="0"/>
                  </a:moveTo>
                  <a:lnTo>
                    <a:pt x="2044572" y="0"/>
                  </a:lnTo>
                  <a:cubicBezTo>
                    <a:pt x="2056586" y="0"/>
                    <a:pt x="2068108" y="4773"/>
                    <a:pt x="2076603" y="13268"/>
                  </a:cubicBezTo>
                  <a:cubicBezTo>
                    <a:pt x="2085098" y="21763"/>
                    <a:pt x="2089870" y="33285"/>
                    <a:pt x="2089870" y="45298"/>
                  </a:cubicBezTo>
                  <a:lnTo>
                    <a:pt x="2089870" y="624013"/>
                  </a:lnTo>
                  <a:cubicBezTo>
                    <a:pt x="2089870" y="649031"/>
                    <a:pt x="2069590" y="669311"/>
                    <a:pt x="2044572" y="669311"/>
                  </a:cubicBezTo>
                  <a:lnTo>
                    <a:pt x="45298" y="669311"/>
                  </a:lnTo>
                  <a:cubicBezTo>
                    <a:pt x="33285" y="669311"/>
                    <a:pt x="21763" y="664539"/>
                    <a:pt x="13268" y="656044"/>
                  </a:cubicBezTo>
                  <a:cubicBezTo>
                    <a:pt x="4773" y="647549"/>
                    <a:pt x="0" y="636027"/>
                    <a:pt x="0" y="624013"/>
                  </a:cubicBezTo>
                  <a:lnTo>
                    <a:pt x="0" y="45298"/>
                  </a:lnTo>
                  <a:cubicBezTo>
                    <a:pt x="0" y="33285"/>
                    <a:pt x="4773" y="21763"/>
                    <a:pt x="13268" y="13268"/>
                  </a:cubicBezTo>
                  <a:cubicBezTo>
                    <a:pt x="21763" y="4773"/>
                    <a:pt x="33285" y="0"/>
                    <a:pt x="45298" y="0"/>
                  </a:cubicBezTo>
                  <a:close/>
                </a:path>
              </a:pathLst>
            </a:custGeom>
            <a:solidFill>
              <a:srgbClr val="FFFEF7"/>
            </a:solidFill>
            <a:ln w="47625">
              <a:solidFill>
                <a:srgbClr val="000000"/>
              </a:solidFill>
            </a:ln>
          </p:spPr>
        </p:sp>
        <p:sp>
          <p:nvSpPr>
            <p:cNvPr name="TextBox 9" id="9"/>
            <p:cNvSpPr txBox="true"/>
            <p:nvPr/>
          </p:nvSpPr>
          <p:spPr>
            <a:xfrm>
              <a:off x="0" y="-9525"/>
              <a:ext cx="812800" cy="822325"/>
            </a:xfrm>
            <a:prstGeom prst="rect">
              <a:avLst/>
            </a:prstGeom>
          </p:spPr>
          <p:txBody>
            <a:bodyPr anchor="ctr" rtlCol="false" tIns="0" lIns="0" bIns="0" rIns="0"/>
            <a:lstStyle/>
            <a:p>
              <a:pPr algn="ctr" marL="0" indent="0" lvl="0">
                <a:lnSpc>
                  <a:spcPts val="700"/>
                </a:lnSpc>
                <a:spcBef>
                  <a:spcPct val="0"/>
                </a:spcBef>
              </a:pPr>
            </a:p>
          </p:txBody>
        </p:sp>
      </p:grpSp>
      <p:sp>
        <p:nvSpPr>
          <p:cNvPr name="TextBox 10" id="10"/>
          <p:cNvSpPr txBox="true"/>
          <p:nvPr/>
        </p:nvSpPr>
        <p:spPr>
          <a:xfrm rot="0">
            <a:off x="634926" y="2013492"/>
            <a:ext cx="5025319" cy="1794510"/>
          </a:xfrm>
          <a:prstGeom prst="rect">
            <a:avLst/>
          </a:prstGeom>
        </p:spPr>
        <p:txBody>
          <a:bodyPr anchor="t" rtlCol="false" tIns="0" lIns="0" bIns="0" rIns="0">
            <a:spAutoFit/>
          </a:bodyPr>
          <a:lstStyle/>
          <a:p>
            <a:pPr algn="ctr" marL="0" indent="0" lvl="0">
              <a:lnSpc>
                <a:spcPts val="7139"/>
              </a:lnSpc>
              <a:spcBef>
                <a:spcPct val="0"/>
              </a:spcBef>
            </a:pPr>
            <a:r>
              <a:rPr lang="en-US" sz="5100">
                <a:solidFill>
                  <a:srgbClr val="000000"/>
                </a:solidFill>
                <a:latin typeface="Repo Bold"/>
              </a:rPr>
              <a:t>The Idea/ Solution</a:t>
            </a:r>
          </a:p>
        </p:txBody>
      </p:sp>
      <p:sp>
        <p:nvSpPr>
          <p:cNvPr name="Freeform 11" id="11"/>
          <p:cNvSpPr/>
          <p:nvPr/>
        </p:nvSpPr>
        <p:spPr>
          <a:xfrm flipH="false" flipV="false" rot="0">
            <a:off x="15870058" y="1413269"/>
            <a:ext cx="912582" cy="228145"/>
          </a:xfrm>
          <a:custGeom>
            <a:avLst/>
            <a:gdLst/>
            <a:ahLst/>
            <a:cxnLst/>
            <a:rect r="r" b="b" t="t" l="l"/>
            <a:pathLst>
              <a:path h="228145" w="912582">
                <a:moveTo>
                  <a:pt x="0" y="0"/>
                </a:moveTo>
                <a:lnTo>
                  <a:pt x="912582" y="0"/>
                </a:lnTo>
                <a:lnTo>
                  <a:pt x="912582" y="228146"/>
                </a:lnTo>
                <a:lnTo>
                  <a:pt x="0" y="22814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2" id="12"/>
          <p:cNvSpPr txBox="true"/>
          <p:nvPr/>
        </p:nvSpPr>
        <p:spPr>
          <a:xfrm rot="0">
            <a:off x="6277594" y="1597160"/>
            <a:ext cx="10311218" cy="7184390"/>
          </a:xfrm>
          <a:prstGeom prst="rect">
            <a:avLst/>
          </a:prstGeom>
        </p:spPr>
        <p:txBody>
          <a:bodyPr anchor="t" rtlCol="false" tIns="0" lIns="0" bIns="0" rIns="0">
            <a:spAutoFit/>
          </a:bodyPr>
          <a:lstStyle/>
          <a:p>
            <a:pPr marL="0" indent="0" lvl="0">
              <a:lnSpc>
                <a:spcPts val="4060"/>
              </a:lnSpc>
              <a:spcBef>
                <a:spcPct val="0"/>
              </a:spcBef>
            </a:pPr>
            <a:r>
              <a:rPr lang="en-US" sz="2900" spc="-29">
                <a:solidFill>
                  <a:srgbClr val="000000"/>
                </a:solidFill>
                <a:latin typeface="DM Sans Italics"/>
              </a:rPr>
              <a:t>I'm thrilled to share my very 1st project idea with you. I've come up with an idea that aims to make self-care a priority. Imagine an app that sends you gentle reminders anytime throughout the day, encouraging you to take just 15 to 30 minutes for yourself. Whether it's a moment of mindfulness, a short walk, a quick creative break, you can listen to music, dance, you can pursue any of your hobby, or you can do an important task that was on a pause for a very long time. This app is designed to help us all find those precious moments for self-renewable. I'm excited to delve into this project&amp; create a tool that promotes well- being in our busy lives. I know it's not a very out of the box type of idea but for a start I think it's commendable ! Thank you for your attention and I'm looking forward to your thoughts &amp; feedbacks!!</a:t>
            </a:r>
          </a:p>
        </p:txBody>
      </p:sp>
      <p:sp>
        <p:nvSpPr>
          <p:cNvPr name="Freeform 13" id="13"/>
          <p:cNvSpPr/>
          <p:nvPr/>
        </p:nvSpPr>
        <p:spPr>
          <a:xfrm flipH="false" flipV="false" rot="-2533475">
            <a:off x="14640608" y="8018200"/>
            <a:ext cx="3896408" cy="2146567"/>
          </a:xfrm>
          <a:custGeom>
            <a:avLst/>
            <a:gdLst/>
            <a:ahLst/>
            <a:cxnLst/>
            <a:rect r="r" b="b" t="t" l="l"/>
            <a:pathLst>
              <a:path h="2146567" w="3896408">
                <a:moveTo>
                  <a:pt x="0" y="0"/>
                </a:moveTo>
                <a:lnTo>
                  <a:pt x="3896408" y="0"/>
                </a:lnTo>
                <a:lnTo>
                  <a:pt x="3896408" y="2146567"/>
                </a:lnTo>
                <a:lnTo>
                  <a:pt x="0" y="214656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1280600">
            <a:off x="-1976190" y="6717110"/>
            <a:ext cx="8062123" cy="4441497"/>
          </a:xfrm>
          <a:custGeom>
            <a:avLst/>
            <a:gdLst/>
            <a:ahLst/>
            <a:cxnLst/>
            <a:rect r="r" b="b" t="t" l="l"/>
            <a:pathLst>
              <a:path h="4441497" w="8062123">
                <a:moveTo>
                  <a:pt x="0" y="0"/>
                </a:moveTo>
                <a:lnTo>
                  <a:pt x="8062123" y="0"/>
                </a:lnTo>
                <a:lnTo>
                  <a:pt x="8062123" y="4441497"/>
                </a:lnTo>
                <a:lnTo>
                  <a:pt x="0" y="4441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935593">
            <a:off x="13604796" y="-974843"/>
            <a:ext cx="6158232" cy="3392626"/>
          </a:xfrm>
          <a:custGeom>
            <a:avLst/>
            <a:gdLst/>
            <a:ahLst/>
            <a:cxnLst/>
            <a:rect r="r" b="b" t="t" l="l"/>
            <a:pathLst>
              <a:path h="3392626" w="6158232">
                <a:moveTo>
                  <a:pt x="0" y="0"/>
                </a:moveTo>
                <a:lnTo>
                  <a:pt x="6158232" y="0"/>
                </a:lnTo>
                <a:lnTo>
                  <a:pt x="6158232" y="3392626"/>
                </a:lnTo>
                <a:lnTo>
                  <a:pt x="0" y="339262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3568071" y="1223221"/>
            <a:ext cx="10368774" cy="7433045"/>
            <a:chOff x="0" y="0"/>
            <a:chExt cx="4721243" cy="3384510"/>
          </a:xfrm>
        </p:grpSpPr>
        <p:sp>
          <p:nvSpPr>
            <p:cNvPr name="Freeform 6" id="6"/>
            <p:cNvSpPr/>
            <p:nvPr/>
          </p:nvSpPr>
          <p:spPr>
            <a:xfrm flipH="false" flipV="false" rot="0">
              <a:off x="0" y="0"/>
              <a:ext cx="4721244" cy="3384510"/>
            </a:xfrm>
            <a:custGeom>
              <a:avLst/>
              <a:gdLst/>
              <a:ahLst/>
              <a:cxnLst/>
              <a:rect r="r" b="b" t="t" l="l"/>
              <a:pathLst>
                <a:path h="3384510" w="4721244">
                  <a:moveTo>
                    <a:pt x="25386" y="0"/>
                  </a:moveTo>
                  <a:lnTo>
                    <a:pt x="4695857" y="0"/>
                  </a:lnTo>
                  <a:cubicBezTo>
                    <a:pt x="4709878" y="0"/>
                    <a:pt x="4721244" y="11366"/>
                    <a:pt x="4721244" y="25386"/>
                  </a:cubicBezTo>
                  <a:lnTo>
                    <a:pt x="4721244" y="3359123"/>
                  </a:lnTo>
                  <a:cubicBezTo>
                    <a:pt x="4721244" y="3365856"/>
                    <a:pt x="4718569" y="3372314"/>
                    <a:pt x="4713808" y="3377074"/>
                  </a:cubicBezTo>
                  <a:cubicBezTo>
                    <a:pt x="4709047" y="3381835"/>
                    <a:pt x="4702590" y="3384510"/>
                    <a:pt x="4695857" y="3384510"/>
                  </a:cubicBezTo>
                  <a:lnTo>
                    <a:pt x="25386" y="3384510"/>
                  </a:lnTo>
                  <a:cubicBezTo>
                    <a:pt x="18653" y="3384510"/>
                    <a:pt x="12196" y="3381835"/>
                    <a:pt x="7435" y="3377074"/>
                  </a:cubicBezTo>
                  <a:cubicBezTo>
                    <a:pt x="2675" y="3372314"/>
                    <a:pt x="0" y="3365856"/>
                    <a:pt x="0" y="3359123"/>
                  </a:cubicBezTo>
                  <a:lnTo>
                    <a:pt x="0" y="25386"/>
                  </a:lnTo>
                  <a:cubicBezTo>
                    <a:pt x="0" y="11366"/>
                    <a:pt x="11366" y="0"/>
                    <a:pt x="25386" y="0"/>
                  </a:cubicBezTo>
                  <a:close/>
                </a:path>
              </a:pathLst>
            </a:custGeom>
            <a:solidFill>
              <a:srgbClr val="FFFEF7"/>
            </a:solidFill>
            <a:ln w="47625">
              <a:solidFill>
                <a:srgbClr val="000000"/>
              </a:solidFill>
            </a:ln>
          </p:spPr>
        </p:sp>
        <p:sp>
          <p:nvSpPr>
            <p:cNvPr name="TextBox 7" id="7"/>
            <p:cNvSpPr txBox="true"/>
            <p:nvPr/>
          </p:nvSpPr>
          <p:spPr>
            <a:xfrm>
              <a:off x="0" y="-9525"/>
              <a:ext cx="812800" cy="822325"/>
            </a:xfrm>
            <a:prstGeom prst="rect">
              <a:avLst/>
            </a:prstGeom>
          </p:spPr>
          <p:txBody>
            <a:bodyPr anchor="ctr" rtlCol="false" tIns="0" lIns="0" bIns="0" rIns="0"/>
            <a:lstStyle/>
            <a:p>
              <a:pPr algn="ctr" marL="0" indent="0" lvl="0">
                <a:lnSpc>
                  <a:spcPts val="700"/>
                </a:lnSpc>
                <a:spcBef>
                  <a:spcPct val="0"/>
                </a:spcBef>
              </a:pPr>
            </a:p>
          </p:txBody>
        </p:sp>
      </p:grpSp>
      <p:sp>
        <p:nvSpPr>
          <p:cNvPr name="Freeform 8" id="8"/>
          <p:cNvSpPr/>
          <p:nvPr/>
        </p:nvSpPr>
        <p:spPr>
          <a:xfrm flipH="false" flipV="false" rot="0">
            <a:off x="12545421" y="1562718"/>
            <a:ext cx="912582" cy="228145"/>
          </a:xfrm>
          <a:custGeom>
            <a:avLst/>
            <a:gdLst/>
            <a:ahLst/>
            <a:cxnLst/>
            <a:rect r="r" b="b" t="t" l="l"/>
            <a:pathLst>
              <a:path h="228145" w="912582">
                <a:moveTo>
                  <a:pt x="0" y="0"/>
                </a:moveTo>
                <a:lnTo>
                  <a:pt x="912582" y="0"/>
                </a:lnTo>
                <a:lnTo>
                  <a:pt x="912582" y="228146"/>
                </a:lnTo>
                <a:lnTo>
                  <a:pt x="0" y="22814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9" id="9"/>
          <p:cNvGrpSpPr/>
          <p:nvPr/>
        </p:nvGrpSpPr>
        <p:grpSpPr>
          <a:xfrm rot="0">
            <a:off x="8640161" y="6652559"/>
            <a:ext cx="1007677" cy="925892"/>
            <a:chOff x="0" y="0"/>
            <a:chExt cx="884596" cy="812800"/>
          </a:xfrm>
        </p:grpSpPr>
        <p:sp>
          <p:nvSpPr>
            <p:cNvPr name="Freeform 10" id="10"/>
            <p:cNvSpPr/>
            <p:nvPr/>
          </p:nvSpPr>
          <p:spPr>
            <a:xfrm flipH="false" flipV="false" rot="0">
              <a:off x="0" y="25501"/>
              <a:ext cx="870002" cy="761797"/>
            </a:xfrm>
            <a:custGeom>
              <a:avLst/>
              <a:gdLst/>
              <a:ahLst/>
              <a:cxnLst/>
              <a:rect r="r" b="b" t="t" l="l"/>
              <a:pathLst>
                <a:path h="761797" w="870002">
                  <a:moveTo>
                    <a:pt x="852000" y="348303"/>
                  </a:moveTo>
                  <a:lnTo>
                    <a:pt x="510792" y="7095"/>
                  </a:lnTo>
                  <a:cubicBezTo>
                    <a:pt x="505331" y="1634"/>
                    <a:pt x="497118" y="0"/>
                    <a:pt x="489983" y="2956"/>
                  </a:cubicBezTo>
                  <a:cubicBezTo>
                    <a:pt x="482848" y="5911"/>
                    <a:pt x="478196" y="12874"/>
                    <a:pt x="478196" y="20597"/>
                  </a:cubicBezTo>
                  <a:lnTo>
                    <a:pt x="478196" y="131601"/>
                  </a:lnTo>
                  <a:cubicBezTo>
                    <a:pt x="478196" y="157060"/>
                    <a:pt x="457557" y="177699"/>
                    <a:pt x="432098" y="177699"/>
                  </a:cubicBezTo>
                  <a:lnTo>
                    <a:pt x="46098" y="177699"/>
                  </a:lnTo>
                  <a:cubicBezTo>
                    <a:pt x="20639" y="177699"/>
                    <a:pt x="0" y="198338"/>
                    <a:pt x="0" y="223797"/>
                  </a:cubicBezTo>
                  <a:lnTo>
                    <a:pt x="0" y="538001"/>
                  </a:lnTo>
                  <a:cubicBezTo>
                    <a:pt x="0" y="563460"/>
                    <a:pt x="20639" y="584099"/>
                    <a:pt x="46098" y="584099"/>
                  </a:cubicBezTo>
                  <a:lnTo>
                    <a:pt x="432098" y="584099"/>
                  </a:lnTo>
                  <a:cubicBezTo>
                    <a:pt x="457557" y="584099"/>
                    <a:pt x="478196" y="604738"/>
                    <a:pt x="478196" y="630197"/>
                  </a:cubicBezTo>
                  <a:lnTo>
                    <a:pt x="478196" y="741201"/>
                  </a:lnTo>
                  <a:cubicBezTo>
                    <a:pt x="478196" y="748924"/>
                    <a:pt x="482848" y="755887"/>
                    <a:pt x="489983" y="758842"/>
                  </a:cubicBezTo>
                  <a:cubicBezTo>
                    <a:pt x="497118" y="761798"/>
                    <a:pt x="505331" y="760164"/>
                    <a:pt x="510792" y="754703"/>
                  </a:cubicBezTo>
                  <a:lnTo>
                    <a:pt x="852000" y="413495"/>
                  </a:lnTo>
                  <a:cubicBezTo>
                    <a:pt x="870002" y="395493"/>
                    <a:pt x="870002" y="366305"/>
                    <a:pt x="852000" y="348303"/>
                  </a:cubicBezTo>
                  <a:close/>
                </a:path>
              </a:pathLst>
            </a:custGeom>
            <a:solidFill>
              <a:srgbClr val="FFFFFF"/>
            </a:solidFill>
          </p:spPr>
        </p:sp>
        <p:sp>
          <p:nvSpPr>
            <p:cNvPr name="TextBox 11" id="11"/>
            <p:cNvSpPr txBox="true"/>
            <p:nvPr/>
          </p:nvSpPr>
          <p:spPr>
            <a:xfrm>
              <a:off x="0" y="174625"/>
              <a:ext cx="711200" cy="434975"/>
            </a:xfrm>
            <a:prstGeom prst="rect">
              <a:avLst/>
            </a:prstGeom>
          </p:spPr>
          <p:txBody>
            <a:bodyPr anchor="ctr" rtlCol="false" tIns="50800" lIns="50800" bIns="50800" rIns="50800"/>
            <a:lstStyle/>
            <a:p>
              <a:pPr algn="ctr">
                <a:lnSpc>
                  <a:spcPts val="2111"/>
                </a:lnSpc>
              </a:pPr>
            </a:p>
          </p:txBody>
        </p:sp>
      </p:grpSp>
      <p:sp>
        <p:nvSpPr>
          <p:cNvPr name="TextBox 12" id="12"/>
          <p:cNvSpPr txBox="true"/>
          <p:nvPr/>
        </p:nvSpPr>
        <p:spPr>
          <a:xfrm rot="0">
            <a:off x="4092404" y="2586915"/>
            <a:ext cx="9365599" cy="4187635"/>
          </a:xfrm>
          <a:prstGeom prst="rect">
            <a:avLst/>
          </a:prstGeom>
        </p:spPr>
        <p:txBody>
          <a:bodyPr anchor="t" rtlCol="false" tIns="0" lIns="0" bIns="0" rIns="0">
            <a:spAutoFit/>
          </a:bodyPr>
          <a:lstStyle/>
          <a:p>
            <a:pPr marL="0" indent="0" lvl="0">
              <a:lnSpc>
                <a:spcPts val="3695"/>
              </a:lnSpc>
              <a:spcBef>
                <a:spcPct val="0"/>
              </a:spcBef>
            </a:pPr>
            <a:r>
              <a:rPr lang="en-US" sz="2639" spc="-26">
                <a:solidFill>
                  <a:srgbClr val="000000"/>
                </a:solidFill>
                <a:latin typeface="DM Sans"/>
              </a:rPr>
              <a:t>The uniqueness of the app lies in its proactive approach towards promoting self-care and mindfulness. By sending regular reminders throughout the day, it encourages users to prioritize their well-being and take breaks, which can lead to reduced stress, increased productivity, and improved mental health. Additionally, the app could offer personalized suggestions for activities based on the user's preferences and interests, making it a tailored and adaptable tool for enhancing daily life.</a:t>
            </a:r>
          </a:p>
        </p:txBody>
      </p:sp>
      <p:sp>
        <p:nvSpPr>
          <p:cNvPr name="TextBox 13" id="13"/>
          <p:cNvSpPr txBox="true"/>
          <p:nvPr/>
        </p:nvSpPr>
        <p:spPr>
          <a:xfrm rot="0">
            <a:off x="4092404" y="1695614"/>
            <a:ext cx="6278382" cy="812471"/>
          </a:xfrm>
          <a:prstGeom prst="rect">
            <a:avLst/>
          </a:prstGeom>
        </p:spPr>
        <p:txBody>
          <a:bodyPr anchor="t" rtlCol="false" tIns="0" lIns="0" bIns="0" rIns="0">
            <a:spAutoFit/>
          </a:bodyPr>
          <a:lstStyle/>
          <a:p>
            <a:pPr algn="l" marL="0" indent="0" lvl="0">
              <a:lnSpc>
                <a:spcPts val="6668"/>
              </a:lnSpc>
              <a:spcBef>
                <a:spcPct val="0"/>
              </a:spcBef>
            </a:pPr>
            <a:r>
              <a:rPr lang="en-US" sz="4762">
                <a:solidFill>
                  <a:srgbClr val="000000"/>
                </a:solidFill>
                <a:latin typeface="Repo Bold"/>
              </a:rPr>
              <a:t>It's Uniqueness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7196925" y="469453"/>
            <a:ext cx="10585104" cy="9447154"/>
            <a:chOff x="0" y="0"/>
            <a:chExt cx="4819745" cy="4301599"/>
          </a:xfrm>
        </p:grpSpPr>
        <p:sp>
          <p:nvSpPr>
            <p:cNvPr name="Freeform 4" id="4"/>
            <p:cNvSpPr/>
            <p:nvPr/>
          </p:nvSpPr>
          <p:spPr>
            <a:xfrm flipH="false" flipV="false" rot="0">
              <a:off x="0" y="0"/>
              <a:ext cx="4819745" cy="4301599"/>
            </a:xfrm>
            <a:custGeom>
              <a:avLst/>
              <a:gdLst/>
              <a:ahLst/>
              <a:cxnLst/>
              <a:rect r="r" b="b" t="t" l="l"/>
              <a:pathLst>
                <a:path h="4301599" w="4819745">
                  <a:moveTo>
                    <a:pt x="24868" y="0"/>
                  </a:moveTo>
                  <a:lnTo>
                    <a:pt x="4794878" y="0"/>
                  </a:lnTo>
                  <a:cubicBezTo>
                    <a:pt x="4808612" y="0"/>
                    <a:pt x="4819745" y="11134"/>
                    <a:pt x="4819745" y="24868"/>
                  </a:cubicBezTo>
                  <a:lnTo>
                    <a:pt x="4819745" y="4276732"/>
                  </a:lnTo>
                  <a:cubicBezTo>
                    <a:pt x="4819745" y="4290466"/>
                    <a:pt x="4808612" y="4301599"/>
                    <a:pt x="4794878" y="4301599"/>
                  </a:cubicBezTo>
                  <a:lnTo>
                    <a:pt x="24868" y="4301599"/>
                  </a:lnTo>
                  <a:cubicBezTo>
                    <a:pt x="11134" y="4301599"/>
                    <a:pt x="0" y="4290466"/>
                    <a:pt x="0" y="4276732"/>
                  </a:cubicBezTo>
                  <a:lnTo>
                    <a:pt x="0" y="24868"/>
                  </a:lnTo>
                  <a:cubicBezTo>
                    <a:pt x="0" y="11134"/>
                    <a:pt x="11134" y="0"/>
                    <a:pt x="24868" y="0"/>
                  </a:cubicBezTo>
                  <a:close/>
                </a:path>
              </a:pathLst>
            </a:custGeom>
            <a:solidFill>
              <a:srgbClr val="FFFEF7"/>
            </a:solidFill>
            <a:ln w="47625">
              <a:solidFill>
                <a:srgbClr val="000000"/>
              </a:solidFill>
            </a:ln>
          </p:spPr>
        </p:sp>
        <p:sp>
          <p:nvSpPr>
            <p:cNvPr name="TextBox 5" id="5"/>
            <p:cNvSpPr txBox="true"/>
            <p:nvPr/>
          </p:nvSpPr>
          <p:spPr>
            <a:xfrm>
              <a:off x="0" y="-9525"/>
              <a:ext cx="812800" cy="822325"/>
            </a:xfrm>
            <a:prstGeom prst="rect">
              <a:avLst/>
            </a:prstGeom>
          </p:spPr>
          <p:txBody>
            <a:bodyPr anchor="ctr" rtlCol="false" tIns="0" lIns="0" bIns="0" rIns="0"/>
            <a:lstStyle/>
            <a:p>
              <a:pPr algn="ctr" marL="0" indent="0" lvl="0">
                <a:lnSpc>
                  <a:spcPts val="700"/>
                </a:lnSpc>
                <a:spcBef>
                  <a:spcPct val="0"/>
                </a:spcBef>
              </a:pPr>
            </a:p>
          </p:txBody>
        </p:sp>
      </p:grpSp>
      <p:grpSp>
        <p:nvGrpSpPr>
          <p:cNvPr name="Group 6" id="6"/>
          <p:cNvGrpSpPr/>
          <p:nvPr/>
        </p:nvGrpSpPr>
        <p:grpSpPr>
          <a:xfrm rot="0">
            <a:off x="1028700" y="1185953"/>
            <a:ext cx="5872315" cy="7819203"/>
            <a:chOff x="0" y="0"/>
            <a:chExt cx="2327098" cy="3098616"/>
          </a:xfrm>
        </p:grpSpPr>
        <p:sp>
          <p:nvSpPr>
            <p:cNvPr name="Freeform 7" id="7"/>
            <p:cNvSpPr/>
            <p:nvPr/>
          </p:nvSpPr>
          <p:spPr>
            <a:xfrm flipH="false" flipV="false" rot="0">
              <a:off x="0" y="0"/>
              <a:ext cx="2327098" cy="3098616"/>
            </a:xfrm>
            <a:custGeom>
              <a:avLst/>
              <a:gdLst/>
              <a:ahLst/>
              <a:cxnLst/>
              <a:rect r="r" b="b" t="t" l="l"/>
              <a:pathLst>
                <a:path h="3098616" w="2327098">
                  <a:moveTo>
                    <a:pt x="44825" y="0"/>
                  </a:moveTo>
                  <a:lnTo>
                    <a:pt x="2282273" y="0"/>
                  </a:lnTo>
                  <a:cubicBezTo>
                    <a:pt x="2294161" y="0"/>
                    <a:pt x="2305563" y="4723"/>
                    <a:pt x="2313969" y="13129"/>
                  </a:cubicBezTo>
                  <a:cubicBezTo>
                    <a:pt x="2322375" y="21535"/>
                    <a:pt x="2327098" y="32937"/>
                    <a:pt x="2327098" y="44825"/>
                  </a:cubicBezTo>
                  <a:lnTo>
                    <a:pt x="2327098" y="3053791"/>
                  </a:lnTo>
                  <a:cubicBezTo>
                    <a:pt x="2327098" y="3078547"/>
                    <a:pt x="2307029" y="3098616"/>
                    <a:pt x="2282273" y="3098616"/>
                  </a:cubicBezTo>
                  <a:lnTo>
                    <a:pt x="44825" y="3098616"/>
                  </a:lnTo>
                  <a:cubicBezTo>
                    <a:pt x="20069" y="3098616"/>
                    <a:pt x="0" y="3078547"/>
                    <a:pt x="0" y="3053791"/>
                  </a:cubicBezTo>
                  <a:lnTo>
                    <a:pt x="0" y="44825"/>
                  </a:lnTo>
                  <a:cubicBezTo>
                    <a:pt x="0" y="32937"/>
                    <a:pt x="4723" y="21535"/>
                    <a:pt x="13129" y="13129"/>
                  </a:cubicBezTo>
                  <a:cubicBezTo>
                    <a:pt x="21535" y="4723"/>
                    <a:pt x="32937" y="0"/>
                    <a:pt x="44825" y="0"/>
                  </a:cubicBezTo>
                  <a:close/>
                </a:path>
              </a:pathLst>
            </a:custGeom>
            <a:solidFill>
              <a:srgbClr val="FFFEF7"/>
            </a:solidFill>
            <a:ln w="47625">
              <a:solidFill>
                <a:srgbClr val="000000"/>
              </a:solidFill>
            </a:ln>
          </p:spPr>
        </p:sp>
        <p:sp>
          <p:nvSpPr>
            <p:cNvPr name="TextBox 8" id="8"/>
            <p:cNvSpPr txBox="true"/>
            <p:nvPr/>
          </p:nvSpPr>
          <p:spPr>
            <a:xfrm>
              <a:off x="0" y="-9525"/>
              <a:ext cx="812800" cy="822325"/>
            </a:xfrm>
            <a:prstGeom prst="rect">
              <a:avLst/>
            </a:prstGeom>
          </p:spPr>
          <p:txBody>
            <a:bodyPr anchor="ctr" rtlCol="false" tIns="0" lIns="0" bIns="0" rIns="0"/>
            <a:lstStyle/>
            <a:p>
              <a:pPr algn="ctr" marL="0" indent="0" lvl="0">
                <a:lnSpc>
                  <a:spcPts val="700"/>
                </a:lnSpc>
                <a:spcBef>
                  <a:spcPct val="0"/>
                </a:spcBef>
              </a:pPr>
            </a:p>
          </p:txBody>
        </p:sp>
      </p:grpSp>
      <p:sp>
        <p:nvSpPr>
          <p:cNvPr name="Freeform 9" id="9"/>
          <p:cNvSpPr/>
          <p:nvPr/>
        </p:nvSpPr>
        <p:spPr>
          <a:xfrm flipH="false" flipV="false" rot="0">
            <a:off x="5892327" y="1413923"/>
            <a:ext cx="734337" cy="183584"/>
          </a:xfrm>
          <a:custGeom>
            <a:avLst/>
            <a:gdLst/>
            <a:ahLst/>
            <a:cxnLst/>
            <a:rect r="r" b="b" t="t" l="l"/>
            <a:pathLst>
              <a:path h="183584" w="734337">
                <a:moveTo>
                  <a:pt x="0" y="0"/>
                </a:moveTo>
                <a:lnTo>
                  <a:pt x="734337" y="0"/>
                </a:lnTo>
                <a:lnTo>
                  <a:pt x="734337" y="183584"/>
                </a:lnTo>
                <a:lnTo>
                  <a:pt x="0" y="1835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8221754" y="815621"/>
            <a:ext cx="8655758" cy="8655758"/>
          </a:xfrm>
          <a:custGeom>
            <a:avLst/>
            <a:gdLst/>
            <a:ahLst/>
            <a:cxnLst/>
            <a:rect r="r" b="b" t="t" l="l"/>
            <a:pathLst>
              <a:path h="8655758" w="8655758">
                <a:moveTo>
                  <a:pt x="0" y="0"/>
                </a:moveTo>
                <a:lnTo>
                  <a:pt x="8655758" y="0"/>
                </a:lnTo>
                <a:lnTo>
                  <a:pt x="8655758" y="8655758"/>
                </a:lnTo>
                <a:lnTo>
                  <a:pt x="0" y="865575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1387333" y="3473094"/>
            <a:ext cx="876927" cy="760535"/>
          </a:xfrm>
          <a:custGeom>
            <a:avLst/>
            <a:gdLst/>
            <a:ahLst/>
            <a:cxnLst/>
            <a:rect r="r" b="b" t="t" l="l"/>
            <a:pathLst>
              <a:path h="760535" w="876927">
                <a:moveTo>
                  <a:pt x="0" y="0"/>
                </a:moveTo>
                <a:lnTo>
                  <a:pt x="876927" y="0"/>
                </a:lnTo>
                <a:lnTo>
                  <a:pt x="876927" y="760535"/>
                </a:lnTo>
                <a:lnTo>
                  <a:pt x="0" y="76053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2" id="12"/>
          <p:cNvSpPr/>
          <p:nvPr/>
        </p:nvSpPr>
        <p:spPr>
          <a:xfrm flipH="false" flipV="false" rot="0">
            <a:off x="1387333" y="5095555"/>
            <a:ext cx="876927" cy="760535"/>
          </a:xfrm>
          <a:custGeom>
            <a:avLst/>
            <a:gdLst/>
            <a:ahLst/>
            <a:cxnLst/>
            <a:rect r="r" b="b" t="t" l="l"/>
            <a:pathLst>
              <a:path h="760535" w="876927">
                <a:moveTo>
                  <a:pt x="0" y="0"/>
                </a:moveTo>
                <a:lnTo>
                  <a:pt x="876927" y="0"/>
                </a:lnTo>
                <a:lnTo>
                  <a:pt x="876927" y="760535"/>
                </a:lnTo>
                <a:lnTo>
                  <a:pt x="0" y="76053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3" id="13"/>
          <p:cNvSpPr/>
          <p:nvPr/>
        </p:nvSpPr>
        <p:spPr>
          <a:xfrm flipH="false" flipV="false" rot="0">
            <a:off x="1387333" y="6960990"/>
            <a:ext cx="876927" cy="760535"/>
          </a:xfrm>
          <a:custGeom>
            <a:avLst/>
            <a:gdLst/>
            <a:ahLst/>
            <a:cxnLst/>
            <a:rect r="r" b="b" t="t" l="l"/>
            <a:pathLst>
              <a:path h="760535" w="876927">
                <a:moveTo>
                  <a:pt x="0" y="0"/>
                </a:moveTo>
                <a:lnTo>
                  <a:pt x="876927" y="0"/>
                </a:lnTo>
                <a:lnTo>
                  <a:pt x="876927" y="760535"/>
                </a:lnTo>
                <a:lnTo>
                  <a:pt x="0" y="76053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4" id="14"/>
          <p:cNvSpPr/>
          <p:nvPr/>
        </p:nvSpPr>
        <p:spPr>
          <a:xfrm flipH="false" flipV="false" rot="0">
            <a:off x="16421221" y="808950"/>
            <a:ext cx="912582" cy="228145"/>
          </a:xfrm>
          <a:custGeom>
            <a:avLst/>
            <a:gdLst/>
            <a:ahLst/>
            <a:cxnLst/>
            <a:rect r="r" b="b" t="t" l="l"/>
            <a:pathLst>
              <a:path h="228145" w="912582">
                <a:moveTo>
                  <a:pt x="0" y="0"/>
                </a:moveTo>
                <a:lnTo>
                  <a:pt x="912582" y="0"/>
                </a:lnTo>
                <a:lnTo>
                  <a:pt x="912582" y="228145"/>
                </a:lnTo>
                <a:lnTo>
                  <a:pt x="0" y="2281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5" id="15"/>
          <p:cNvSpPr txBox="true"/>
          <p:nvPr/>
        </p:nvSpPr>
        <p:spPr>
          <a:xfrm rot="0">
            <a:off x="1387333" y="1717649"/>
            <a:ext cx="5155050" cy="812471"/>
          </a:xfrm>
          <a:prstGeom prst="rect">
            <a:avLst/>
          </a:prstGeom>
        </p:spPr>
        <p:txBody>
          <a:bodyPr anchor="t" rtlCol="false" tIns="0" lIns="0" bIns="0" rIns="0">
            <a:spAutoFit/>
          </a:bodyPr>
          <a:lstStyle/>
          <a:p>
            <a:pPr marL="0" indent="0" lvl="0">
              <a:lnSpc>
                <a:spcPts val="6668"/>
              </a:lnSpc>
              <a:spcBef>
                <a:spcPct val="0"/>
              </a:spcBef>
            </a:pPr>
            <a:r>
              <a:rPr lang="en-US" sz="4762">
                <a:solidFill>
                  <a:srgbClr val="000000"/>
                </a:solidFill>
                <a:latin typeface="Repo Bold Bold"/>
              </a:rPr>
              <a:t>Business/</a:t>
            </a:r>
          </a:p>
        </p:txBody>
      </p:sp>
      <p:sp>
        <p:nvSpPr>
          <p:cNvPr name="TextBox 16" id="16"/>
          <p:cNvSpPr txBox="true"/>
          <p:nvPr/>
        </p:nvSpPr>
        <p:spPr>
          <a:xfrm rot="0">
            <a:off x="1533684" y="3486385"/>
            <a:ext cx="584224" cy="588060"/>
          </a:xfrm>
          <a:prstGeom prst="rect">
            <a:avLst/>
          </a:prstGeom>
        </p:spPr>
        <p:txBody>
          <a:bodyPr anchor="t" rtlCol="false" tIns="0" lIns="0" bIns="0" rIns="0">
            <a:spAutoFit/>
          </a:bodyPr>
          <a:lstStyle/>
          <a:p>
            <a:pPr algn="ctr">
              <a:lnSpc>
                <a:spcPts val="4796"/>
              </a:lnSpc>
              <a:spcBef>
                <a:spcPct val="0"/>
              </a:spcBef>
            </a:pPr>
            <a:r>
              <a:rPr lang="en-US" sz="3426">
                <a:solidFill>
                  <a:srgbClr val="000000"/>
                </a:solidFill>
                <a:latin typeface="Repo Bold Bold"/>
              </a:rPr>
              <a:t>01</a:t>
            </a:r>
          </a:p>
        </p:txBody>
      </p:sp>
      <p:sp>
        <p:nvSpPr>
          <p:cNvPr name="TextBox 17" id="17"/>
          <p:cNvSpPr txBox="true"/>
          <p:nvPr/>
        </p:nvSpPr>
        <p:spPr>
          <a:xfrm rot="0">
            <a:off x="1533684" y="5108846"/>
            <a:ext cx="584224" cy="581087"/>
          </a:xfrm>
          <a:prstGeom prst="rect">
            <a:avLst/>
          </a:prstGeom>
        </p:spPr>
        <p:txBody>
          <a:bodyPr anchor="t" rtlCol="false" tIns="0" lIns="0" bIns="0" rIns="0">
            <a:spAutoFit/>
          </a:bodyPr>
          <a:lstStyle/>
          <a:p>
            <a:pPr algn="ctr">
              <a:lnSpc>
                <a:spcPts val="4796"/>
              </a:lnSpc>
              <a:spcBef>
                <a:spcPct val="0"/>
              </a:spcBef>
            </a:pPr>
            <a:r>
              <a:rPr lang="en-US" sz="3426">
                <a:solidFill>
                  <a:srgbClr val="000000"/>
                </a:solidFill>
                <a:latin typeface="Repo Bold"/>
              </a:rPr>
              <a:t>02</a:t>
            </a:r>
          </a:p>
        </p:txBody>
      </p:sp>
      <p:sp>
        <p:nvSpPr>
          <p:cNvPr name="TextBox 18" id="18"/>
          <p:cNvSpPr txBox="true"/>
          <p:nvPr/>
        </p:nvSpPr>
        <p:spPr>
          <a:xfrm rot="0">
            <a:off x="1533684" y="6974281"/>
            <a:ext cx="584224" cy="581087"/>
          </a:xfrm>
          <a:prstGeom prst="rect">
            <a:avLst/>
          </a:prstGeom>
        </p:spPr>
        <p:txBody>
          <a:bodyPr anchor="t" rtlCol="false" tIns="0" lIns="0" bIns="0" rIns="0">
            <a:spAutoFit/>
          </a:bodyPr>
          <a:lstStyle/>
          <a:p>
            <a:pPr algn="ctr">
              <a:lnSpc>
                <a:spcPts val="4796"/>
              </a:lnSpc>
              <a:spcBef>
                <a:spcPct val="0"/>
              </a:spcBef>
            </a:pPr>
            <a:r>
              <a:rPr lang="en-US" sz="3426">
                <a:solidFill>
                  <a:srgbClr val="000000"/>
                </a:solidFill>
                <a:latin typeface="Repo Bold Bold"/>
              </a:rPr>
              <a:t>03</a:t>
            </a:r>
          </a:p>
        </p:txBody>
      </p:sp>
      <p:sp>
        <p:nvSpPr>
          <p:cNvPr name="TextBox 19" id="19"/>
          <p:cNvSpPr txBox="true"/>
          <p:nvPr/>
        </p:nvSpPr>
        <p:spPr>
          <a:xfrm rot="0">
            <a:off x="2264260" y="3415369"/>
            <a:ext cx="3831986" cy="1452401"/>
          </a:xfrm>
          <a:prstGeom prst="rect">
            <a:avLst/>
          </a:prstGeom>
        </p:spPr>
        <p:txBody>
          <a:bodyPr anchor="t" rtlCol="false" tIns="0" lIns="0" bIns="0" rIns="0">
            <a:spAutoFit/>
          </a:bodyPr>
          <a:lstStyle/>
          <a:p>
            <a:pPr marL="0" indent="0" lvl="0">
              <a:lnSpc>
                <a:spcPts val="1917"/>
              </a:lnSpc>
              <a:spcBef>
                <a:spcPct val="0"/>
              </a:spcBef>
            </a:pPr>
            <a:r>
              <a:rPr lang="en-US" sz="1369" spc="-13">
                <a:solidFill>
                  <a:srgbClr val="000000"/>
                </a:solidFill>
                <a:latin typeface="DM Sans"/>
              </a:rPr>
              <a:t>Freemium Model: Offer a basic version of the app for free, with limited features and a certain number of reminders. Then, provide a premium version with advanced features, customization options, and unlimited reminders at a monthly or yearly subscription fee.</a:t>
            </a:r>
          </a:p>
        </p:txBody>
      </p:sp>
      <p:sp>
        <p:nvSpPr>
          <p:cNvPr name="TextBox 20" id="20"/>
          <p:cNvSpPr txBox="true"/>
          <p:nvPr/>
        </p:nvSpPr>
        <p:spPr>
          <a:xfrm rot="0">
            <a:off x="2342714" y="5124450"/>
            <a:ext cx="3753531" cy="1175600"/>
          </a:xfrm>
          <a:prstGeom prst="rect">
            <a:avLst/>
          </a:prstGeom>
        </p:spPr>
        <p:txBody>
          <a:bodyPr anchor="t" rtlCol="false" tIns="0" lIns="0" bIns="0" rIns="0">
            <a:spAutoFit/>
          </a:bodyPr>
          <a:lstStyle/>
          <a:p>
            <a:pPr marL="0" indent="0" lvl="0">
              <a:lnSpc>
                <a:spcPts val="1878"/>
              </a:lnSpc>
              <a:spcBef>
                <a:spcPct val="0"/>
              </a:spcBef>
            </a:pPr>
            <a:r>
              <a:rPr lang="en-US" sz="1341" spc="-13">
                <a:solidFill>
                  <a:srgbClr val="000000"/>
                </a:solidFill>
                <a:latin typeface="DM Sans"/>
              </a:rPr>
              <a:t>Affiliate Partnerships: Partner with wellness and self-care brands to promote their products or services through your app. You could earn a commission for every user who makes a purchase through your app's affiliate links.</a:t>
            </a:r>
          </a:p>
        </p:txBody>
      </p:sp>
      <p:sp>
        <p:nvSpPr>
          <p:cNvPr name="TextBox 21" id="21"/>
          <p:cNvSpPr txBox="true"/>
          <p:nvPr/>
        </p:nvSpPr>
        <p:spPr>
          <a:xfrm rot="0">
            <a:off x="2342714" y="6941940"/>
            <a:ext cx="3753531" cy="1413725"/>
          </a:xfrm>
          <a:prstGeom prst="rect">
            <a:avLst/>
          </a:prstGeom>
        </p:spPr>
        <p:txBody>
          <a:bodyPr anchor="t" rtlCol="false" tIns="0" lIns="0" bIns="0" rIns="0">
            <a:spAutoFit/>
          </a:bodyPr>
          <a:lstStyle/>
          <a:p>
            <a:pPr marL="0" indent="0" lvl="0">
              <a:lnSpc>
                <a:spcPts val="1878"/>
              </a:lnSpc>
              <a:spcBef>
                <a:spcPct val="0"/>
              </a:spcBef>
            </a:pPr>
            <a:r>
              <a:rPr lang="en-US" sz="1341" spc="-13">
                <a:solidFill>
                  <a:srgbClr val="000000"/>
                </a:solidFill>
                <a:latin typeface="DM Sans"/>
              </a:rPr>
              <a:t>Corporate Partnerships: Collaborate with companies to offer your app as part of their employee wellness programs. They could sponsor the app for their employees, creating a revenue stream for you while providing a valuable tool for employee well-being.</a:t>
            </a:r>
          </a:p>
        </p:txBody>
      </p:sp>
      <p:sp>
        <p:nvSpPr>
          <p:cNvPr name="TextBox 22" id="22"/>
          <p:cNvSpPr txBox="true"/>
          <p:nvPr/>
        </p:nvSpPr>
        <p:spPr>
          <a:xfrm rot="0">
            <a:off x="1387333" y="2598286"/>
            <a:ext cx="3508707" cy="370970"/>
          </a:xfrm>
          <a:prstGeom prst="rect">
            <a:avLst/>
          </a:prstGeom>
        </p:spPr>
        <p:txBody>
          <a:bodyPr anchor="t" rtlCol="false" tIns="0" lIns="0" bIns="0" rIns="0">
            <a:spAutoFit/>
          </a:bodyPr>
          <a:lstStyle/>
          <a:p>
            <a:pPr marL="0" indent="0" lvl="0">
              <a:lnSpc>
                <a:spcPts val="3096"/>
              </a:lnSpc>
              <a:spcBef>
                <a:spcPct val="0"/>
              </a:spcBef>
            </a:pPr>
            <a:r>
              <a:rPr lang="en-US" sz="2211">
                <a:solidFill>
                  <a:srgbClr val="000000"/>
                </a:solidFill>
                <a:latin typeface="Repo Bold Bold"/>
              </a:rPr>
              <a:t>Revenue Model</a:t>
            </a:r>
          </a:p>
        </p:txBody>
      </p:sp>
      <p:sp>
        <p:nvSpPr>
          <p:cNvPr name="TextBox 23" id="23"/>
          <p:cNvSpPr txBox="true"/>
          <p:nvPr/>
        </p:nvSpPr>
        <p:spPr>
          <a:xfrm rot="0">
            <a:off x="8521939" y="2686910"/>
            <a:ext cx="8055387" cy="5444009"/>
          </a:xfrm>
          <a:prstGeom prst="rect">
            <a:avLst/>
          </a:prstGeom>
        </p:spPr>
        <p:txBody>
          <a:bodyPr anchor="t" rtlCol="false" tIns="0" lIns="0" bIns="0" rIns="0">
            <a:spAutoFit/>
          </a:bodyPr>
          <a:lstStyle/>
          <a:p>
            <a:pPr algn="ctr">
              <a:lnSpc>
                <a:spcPts val="2303"/>
              </a:lnSpc>
            </a:pPr>
            <a:r>
              <a:rPr lang="en-US" sz="1645">
                <a:solidFill>
                  <a:srgbClr val="000000"/>
                </a:solidFill>
                <a:latin typeface="Repo Bold"/>
              </a:rPr>
              <a:t>04. Data Analytics: If users opt-in, you could gather anonymized data about their self-care habits and preferences. This data could be valuable to researchers or wellness organizations, who might be willing to pay for insights.</a:t>
            </a:r>
          </a:p>
          <a:p>
            <a:pPr algn="ctr">
              <a:lnSpc>
                <a:spcPts val="2303"/>
              </a:lnSpc>
            </a:pPr>
          </a:p>
          <a:p>
            <a:pPr algn="ctr">
              <a:lnSpc>
                <a:spcPts val="2303"/>
              </a:lnSpc>
            </a:pPr>
            <a:r>
              <a:rPr lang="en-US" sz="1645">
                <a:solidFill>
                  <a:srgbClr val="000000"/>
                </a:solidFill>
                <a:latin typeface="Repo Bold"/>
              </a:rPr>
              <a:t>05. </a:t>
            </a:r>
            <a:r>
              <a:rPr lang="en-US" sz="1645">
                <a:solidFill>
                  <a:srgbClr val="000000"/>
                </a:solidFill>
                <a:latin typeface="Repo Bold"/>
              </a:rPr>
              <a:t>Premiumn Content: Create premium self-care content like in-depth articles, expert interviews, or exclusive video content. Offer this content through a subscription model or one-time purchases.</a:t>
            </a:r>
          </a:p>
          <a:p>
            <a:pPr algn="ctr">
              <a:lnSpc>
                <a:spcPts val="2303"/>
              </a:lnSpc>
            </a:pPr>
          </a:p>
          <a:p>
            <a:pPr algn="ctr">
              <a:lnSpc>
                <a:spcPts val="2303"/>
              </a:lnSpc>
            </a:pPr>
            <a:r>
              <a:rPr lang="en-US" sz="1645">
                <a:solidFill>
                  <a:srgbClr val="000000"/>
                </a:solidFill>
                <a:latin typeface="Repo Bold"/>
              </a:rPr>
              <a:t>06. </a:t>
            </a:r>
            <a:r>
              <a:rPr lang="en-US" sz="1645">
                <a:solidFill>
                  <a:srgbClr val="000000"/>
                </a:solidFill>
                <a:latin typeface="Repo Bold"/>
              </a:rPr>
              <a:t>Branded Partnerships: Collaborate with influencers, therapists, or wellness experts to offer their services directly through the app. Users could book virtual sessions or access exclusive content for a fee.</a:t>
            </a:r>
          </a:p>
          <a:p>
            <a:pPr algn="ctr">
              <a:lnSpc>
                <a:spcPts val="2303"/>
              </a:lnSpc>
            </a:pPr>
          </a:p>
          <a:p>
            <a:pPr algn="ctr">
              <a:lnSpc>
                <a:spcPts val="2303"/>
              </a:lnSpc>
            </a:pPr>
            <a:r>
              <a:rPr lang="en-US" sz="1645">
                <a:solidFill>
                  <a:srgbClr val="000000"/>
                </a:solidFill>
                <a:latin typeface="Repo Bold"/>
              </a:rPr>
              <a:t>07. </a:t>
            </a:r>
            <a:r>
              <a:rPr lang="en-US" sz="1645">
                <a:solidFill>
                  <a:srgbClr val="000000"/>
                </a:solidFill>
                <a:latin typeface="Repo Bold"/>
              </a:rPr>
              <a:t>White Labeling: If the app gains popularity, you could license its technology and branding to other wellness-related companies, allowing them to offer a similar app under their own branding.</a:t>
            </a:r>
          </a:p>
          <a:p>
            <a:pPr algn="ctr">
              <a:lnSpc>
                <a:spcPts val="2303"/>
              </a:lnSpc>
            </a:pPr>
          </a:p>
          <a:p>
            <a:pPr algn="ctr">
              <a:lnSpc>
                <a:spcPts val="2303"/>
              </a:lnSpc>
            </a:pPr>
            <a:r>
              <a:rPr lang="en-US" sz="1645">
                <a:solidFill>
                  <a:srgbClr val="000000"/>
                </a:solidFill>
                <a:latin typeface="Repo Bold"/>
              </a:rPr>
              <a:t>08. </a:t>
            </a:r>
            <a:r>
              <a:rPr lang="en-US" sz="1645">
                <a:solidFill>
                  <a:srgbClr val="000000"/>
                </a:solidFill>
                <a:latin typeface="Repo Bold"/>
              </a:rPr>
              <a:t>Donations: Include a donation feature where users can contribute to support the app's development and maintenance. This could work particularly well if your app aligns with a cause.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7196925" y="469453"/>
            <a:ext cx="10585104" cy="9447154"/>
            <a:chOff x="0" y="0"/>
            <a:chExt cx="4819745" cy="4301599"/>
          </a:xfrm>
        </p:grpSpPr>
        <p:sp>
          <p:nvSpPr>
            <p:cNvPr name="Freeform 4" id="4"/>
            <p:cNvSpPr/>
            <p:nvPr/>
          </p:nvSpPr>
          <p:spPr>
            <a:xfrm flipH="false" flipV="false" rot="0">
              <a:off x="0" y="0"/>
              <a:ext cx="4819745" cy="4301599"/>
            </a:xfrm>
            <a:custGeom>
              <a:avLst/>
              <a:gdLst/>
              <a:ahLst/>
              <a:cxnLst/>
              <a:rect r="r" b="b" t="t" l="l"/>
              <a:pathLst>
                <a:path h="4301599" w="4819745">
                  <a:moveTo>
                    <a:pt x="24868" y="0"/>
                  </a:moveTo>
                  <a:lnTo>
                    <a:pt x="4794878" y="0"/>
                  </a:lnTo>
                  <a:cubicBezTo>
                    <a:pt x="4808612" y="0"/>
                    <a:pt x="4819745" y="11134"/>
                    <a:pt x="4819745" y="24868"/>
                  </a:cubicBezTo>
                  <a:lnTo>
                    <a:pt x="4819745" y="4276732"/>
                  </a:lnTo>
                  <a:cubicBezTo>
                    <a:pt x="4819745" y="4290466"/>
                    <a:pt x="4808612" y="4301599"/>
                    <a:pt x="4794878" y="4301599"/>
                  </a:cubicBezTo>
                  <a:lnTo>
                    <a:pt x="24868" y="4301599"/>
                  </a:lnTo>
                  <a:cubicBezTo>
                    <a:pt x="11134" y="4301599"/>
                    <a:pt x="0" y="4290466"/>
                    <a:pt x="0" y="4276732"/>
                  </a:cubicBezTo>
                  <a:lnTo>
                    <a:pt x="0" y="24868"/>
                  </a:lnTo>
                  <a:cubicBezTo>
                    <a:pt x="0" y="11134"/>
                    <a:pt x="11134" y="0"/>
                    <a:pt x="24868" y="0"/>
                  </a:cubicBezTo>
                  <a:close/>
                </a:path>
              </a:pathLst>
            </a:custGeom>
            <a:solidFill>
              <a:srgbClr val="FFFEF7"/>
            </a:solidFill>
            <a:ln w="47625">
              <a:solidFill>
                <a:srgbClr val="000000"/>
              </a:solidFill>
            </a:ln>
          </p:spPr>
        </p:sp>
        <p:sp>
          <p:nvSpPr>
            <p:cNvPr name="TextBox 5" id="5"/>
            <p:cNvSpPr txBox="true"/>
            <p:nvPr/>
          </p:nvSpPr>
          <p:spPr>
            <a:xfrm>
              <a:off x="0" y="-9525"/>
              <a:ext cx="812800" cy="822325"/>
            </a:xfrm>
            <a:prstGeom prst="rect">
              <a:avLst/>
            </a:prstGeom>
          </p:spPr>
          <p:txBody>
            <a:bodyPr anchor="ctr" rtlCol="false" tIns="0" lIns="0" bIns="0" rIns="0"/>
            <a:lstStyle/>
            <a:p>
              <a:pPr algn="ctr" marL="0" indent="0" lvl="0">
                <a:lnSpc>
                  <a:spcPts val="700"/>
                </a:lnSpc>
                <a:spcBef>
                  <a:spcPct val="0"/>
                </a:spcBef>
              </a:pPr>
            </a:p>
          </p:txBody>
        </p:sp>
      </p:grpSp>
      <p:grpSp>
        <p:nvGrpSpPr>
          <p:cNvPr name="Group 6" id="6"/>
          <p:cNvGrpSpPr/>
          <p:nvPr/>
        </p:nvGrpSpPr>
        <p:grpSpPr>
          <a:xfrm rot="0">
            <a:off x="1028700" y="1185953"/>
            <a:ext cx="5872315" cy="7819203"/>
            <a:chOff x="0" y="0"/>
            <a:chExt cx="2327098" cy="3098616"/>
          </a:xfrm>
        </p:grpSpPr>
        <p:sp>
          <p:nvSpPr>
            <p:cNvPr name="Freeform 7" id="7"/>
            <p:cNvSpPr/>
            <p:nvPr/>
          </p:nvSpPr>
          <p:spPr>
            <a:xfrm flipH="false" flipV="false" rot="0">
              <a:off x="0" y="0"/>
              <a:ext cx="2327098" cy="3098616"/>
            </a:xfrm>
            <a:custGeom>
              <a:avLst/>
              <a:gdLst/>
              <a:ahLst/>
              <a:cxnLst/>
              <a:rect r="r" b="b" t="t" l="l"/>
              <a:pathLst>
                <a:path h="3098616" w="2327098">
                  <a:moveTo>
                    <a:pt x="44825" y="0"/>
                  </a:moveTo>
                  <a:lnTo>
                    <a:pt x="2282273" y="0"/>
                  </a:lnTo>
                  <a:cubicBezTo>
                    <a:pt x="2294161" y="0"/>
                    <a:pt x="2305563" y="4723"/>
                    <a:pt x="2313969" y="13129"/>
                  </a:cubicBezTo>
                  <a:cubicBezTo>
                    <a:pt x="2322375" y="21535"/>
                    <a:pt x="2327098" y="32937"/>
                    <a:pt x="2327098" y="44825"/>
                  </a:cubicBezTo>
                  <a:lnTo>
                    <a:pt x="2327098" y="3053791"/>
                  </a:lnTo>
                  <a:cubicBezTo>
                    <a:pt x="2327098" y="3078547"/>
                    <a:pt x="2307029" y="3098616"/>
                    <a:pt x="2282273" y="3098616"/>
                  </a:cubicBezTo>
                  <a:lnTo>
                    <a:pt x="44825" y="3098616"/>
                  </a:lnTo>
                  <a:cubicBezTo>
                    <a:pt x="20069" y="3098616"/>
                    <a:pt x="0" y="3078547"/>
                    <a:pt x="0" y="3053791"/>
                  </a:cubicBezTo>
                  <a:lnTo>
                    <a:pt x="0" y="44825"/>
                  </a:lnTo>
                  <a:cubicBezTo>
                    <a:pt x="0" y="32937"/>
                    <a:pt x="4723" y="21535"/>
                    <a:pt x="13129" y="13129"/>
                  </a:cubicBezTo>
                  <a:cubicBezTo>
                    <a:pt x="21535" y="4723"/>
                    <a:pt x="32937" y="0"/>
                    <a:pt x="44825" y="0"/>
                  </a:cubicBezTo>
                  <a:close/>
                </a:path>
              </a:pathLst>
            </a:custGeom>
            <a:solidFill>
              <a:srgbClr val="FFFEF7"/>
            </a:solidFill>
            <a:ln w="47625">
              <a:solidFill>
                <a:srgbClr val="000000"/>
              </a:solidFill>
            </a:ln>
          </p:spPr>
        </p:sp>
        <p:sp>
          <p:nvSpPr>
            <p:cNvPr name="TextBox 8" id="8"/>
            <p:cNvSpPr txBox="true"/>
            <p:nvPr/>
          </p:nvSpPr>
          <p:spPr>
            <a:xfrm>
              <a:off x="0" y="-9525"/>
              <a:ext cx="812800" cy="822325"/>
            </a:xfrm>
            <a:prstGeom prst="rect">
              <a:avLst/>
            </a:prstGeom>
          </p:spPr>
          <p:txBody>
            <a:bodyPr anchor="ctr" rtlCol="false" tIns="0" lIns="0" bIns="0" rIns="0"/>
            <a:lstStyle/>
            <a:p>
              <a:pPr algn="ctr" marL="0" indent="0" lvl="0">
                <a:lnSpc>
                  <a:spcPts val="700"/>
                </a:lnSpc>
                <a:spcBef>
                  <a:spcPct val="0"/>
                </a:spcBef>
              </a:pPr>
            </a:p>
          </p:txBody>
        </p:sp>
      </p:grpSp>
      <p:sp>
        <p:nvSpPr>
          <p:cNvPr name="Freeform 9" id="9"/>
          <p:cNvSpPr/>
          <p:nvPr/>
        </p:nvSpPr>
        <p:spPr>
          <a:xfrm flipH="false" flipV="false" rot="0">
            <a:off x="5892327" y="1413923"/>
            <a:ext cx="734337" cy="183584"/>
          </a:xfrm>
          <a:custGeom>
            <a:avLst/>
            <a:gdLst/>
            <a:ahLst/>
            <a:cxnLst/>
            <a:rect r="r" b="b" t="t" l="l"/>
            <a:pathLst>
              <a:path h="183584" w="734337">
                <a:moveTo>
                  <a:pt x="0" y="0"/>
                </a:moveTo>
                <a:lnTo>
                  <a:pt x="734337" y="0"/>
                </a:lnTo>
                <a:lnTo>
                  <a:pt x="734337" y="183584"/>
                </a:lnTo>
                <a:lnTo>
                  <a:pt x="0" y="1835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8221754" y="815621"/>
            <a:ext cx="8655758" cy="8655758"/>
          </a:xfrm>
          <a:custGeom>
            <a:avLst/>
            <a:gdLst/>
            <a:ahLst/>
            <a:cxnLst/>
            <a:rect r="r" b="b" t="t" l="l"/>
            <a:pathLst>
              <a:path h="8655758" w="8655758">
                <a:moveTo>
                  <a:pt x="0" y="0"/>
                </a:moveTo>
                <a:lnTo>
                  <a:pt x="8655758" y="0"/>
                </a:lnTo>
                <a:lnTo>
                  <a:pt x="8655758" y="8655758"/>
                </a:lnTo>
                <a:lnTo>
                  <a:pt x="0" y="865575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1387333" y="3473094"/>
            <a:ext cx="876927" cy="760535"/>
          </a:xfrm>
          <a:custGeom>
            <a:avLst/>
            <a:gdLst/>
            <a:ahLst/>
            <a:cxnLst/>
            <a:rect r="r" b="b" t="t" l="l"/>
            <a:pathLst>
              <a:path h="760535" w="876927">
                <a:moveTo>
                  <a:pt x="0" y="0"/>
                </a:moveTo>
                <a:lnTo>
                  <a:pt x="876927" y="0"/>
                </a:lnTo>
                <a:lnTo>
                  <a:pt x="876927" y="760535"/>
                </a:lnTo>
                <a:lnTo>
                  <a:pt x="0" y="76053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2" id="12"/>
          <p:cNvSpPr/>
          <p:nvPr/>
        </p:nvSpPr>
        <p:spPr>
          <a:xfrm flipH="false" flipV="false" rot="0">
            <a:off x="1387333" y="5095555"/>
            <a:ext cx="876927" cy="760535"/>
          </a:xfrm>
          <a:custGeom>
            <a:avLst/>
            <a:gdLst/>
            <a:ahLst/>
            <a:cxnLst/>
            <a:rect r="r" b="b" t="t" l="l"/>
            <a:pathLst>
              <a:path h="760535" w="876927">
                <a:moveTo>
                  <a:pt x="0" y="0"/>
                </a:moveTo>
                <a:lnTo>
                  <a:pt x="876927" y="0"/>
                </a:lnTo>
                <a:lnTo>
                  <a:pt x="876927" y="760535"/>
                </a:lnTo>
                <a:lnTo>
                  <a:pt x="0" y="76053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3" id="13"/>
          <p:cNvSpPr/>
          <p:nvPr/>
        </p:nvSpPr>
        <p:spPr>
          <a:xfrm flipH="false" flipV="false" rot="0">
            <a:off x="1387333" y="6960990"/>
            <a:ext cx="876927" cy="760535"/>
          </a:xfrm>
          <a:custGeom>
            <a:avLst/>
            <a:gdLst/>
            <a:ahLst/>
            <a:cxnLst/>
            <a:rect r="r" b="b" t="t" l="l"/>
            <a:pathLst>
              <a:path h="760535" w="876927">
                <a:moveTo>
                  <a:pt x="0" y="0"/>
                </a:moveTo>
                <a:lnTo>
                  <a:pt x="876927" y="0"/>
                </a:lnTo>
                <a:lnTo>
                  <a:pt x="876927" y="760535"/>
                </a:lnTo>
                <a:lnTo>
                  <a:pt x="0" y="76053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4" id="14"/>
          <p:cNvSpPr/>
          <p:nvPr/>
        </p:nvSpPr>
        <p:spPr>
          <a:xfrm flipH="false" flipV="false" rot="0">
            <a:off x="16421221" y="808950"/>
            <a:ext cx="912582" cy="228145"/>
          </a:xfrm>
          <a:custGeom>
            <a:avLst/>
            <a:gdLst/>
            <a:ahLst/>
            <a:cxnLst/>
            <a:rect r="r" b="b" t="t" l="l"/>
            <a:pathLst>
              <a:path h="228145" w="912582">
                <a:moveTo>
                  <a:pt x="0" y="0"/>
                </a:moveTo>
                <a:lnTo>
                  <a:pt x="912582" y="0"/>
                </a:lnTo>
                <a:lnTo>
                  <a:pt x="912582" y="228145"/>
                </a:lnTo>
                <a:lnTo>
                  <a:pt x="0" y="2281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5" id="15"/>
          <p:cNvSpPr txBox="true"/>
          <p:nvPr/>
        </p:nvSpPr>
        <p:spPr>
          <a:xfrm rot="0">
            <a:off x="1387333" y="1717649"/>
            <a:ext cx="5155050" cy="812471"/>
          </a:xfrm>
          <a:prstGeom prst="rect">
            <a:avLst/>
          </a:prstGeom>
        </p:spPr>
        <p:txBody>
          <a:bodyPr anchor="t" rtlCol="false" tIns="0" lIns="0" bIns="0" rIns="0">
            <a:spAutoFit/>
          </a:bodyPr>
          <a:lstStyle/>
          <a:p>
            <a:pPr marL="0" indent="0" lvl="0">
              <a:lnSpc>
                <a:spcPts val="6668"/>
              </a:lnSpc>
              <a:spcBef>
                <a:spcPct val="0"/>
              </a:spcBef>
            </a:pPr>
            <a:r>
              <a:rPr lang="en-US" sz="4762">
                <a:solidFill>
                  <a:srgbClr val="000000"/>
                </a:solidFill>
                <a:latin typeface="Repo Bold Bold"/>
              </a:rPr>
              <a:t>Tech Stacks</a:t>
            </a:r>
          </a:p>
        </p:txBody>
      </p:sp>
      <p:sp>
        <p:nvSpPr>
          <p:cNvPr name="TextBox 16" id="16"/>
          <p:cNvSpPr txBox="true"/>
          <p:nvPr/>
        </p:nvSpPr>
        <p:spPr>
          <a:xfrm rot="0">
            <a:off x="1533684" y="3486385"/>
            <a:ext cx="584224" cy="588060"/>
          </a:xfrm>
          <a:prstGeom prst="rect">
            <a:avLst/>
          </a:prstGeom>
        </p:spPr>
        <p:txBody>
          <a:bodyPr anchor="t" rtlCol="false" tIns="0" lIns="0" bIns="0" rIns="0">
            <a:spAutoFit/>
          </a:bodyPr>
          <a:lstStyle/>
          <a:p>
            <a:pPr algn="ctr">
              <a:lnSpc>
                <a:spcPts val="4796"/>
              </a:lnSpc>
              <a:spcBef>
                <a:spcPct val="0"/>
              </a:spcBef>
            </a:pPr>
            <a:r>
              <a:rPr lang="en-US" sz="3426">
                <a:solidFill>
                  <a:srgbClr val="000000"/>
                </a:solidFill>
                <a:latin typeface="Repo Bold Bold"/>
              </a:rPr>
              <a:t>01</a:t>
            </a:r>
          </a:p>
        </p:txBody>
      </p:sp>
      <p:sp>
        <p:nvSpPr>
          <p:cNvPr name="TextBox 17" id="17"/>
          <p:cNvSpPr txBox="true"/>
          <p:nvPr/>
        </p:nvSpPr>
        <p:spPr>
          <a:xfrm rot="0">
            <a:off x="1533684" y="5108846"/>
            <a:ext cx="584224" cy="581087"/>
          </a:xfrm>
          <a:prstGeom prst="rect">
            <a:avLst/>
          </a:prstGeom>
        </p:spPr>
        <p:txBody>
          <a:bodyPr anchor="t" rtlCol="false" tIns="0" lIns="0" bIns="0" rIns="0">
            <a:spAutoFit/>
          </a:bodyPr>
          <a:lstStyle/>
          <a:p>
            <a:pPr algn="ctr">
              <a:lnSpc>
                <a:spcPts val="4796"/>
              </a:lnSpc>
              <a:spcBef>
                <a:spcPct val="0"/>
              </a:spcBef>
            </a:pPr>
            <a:r>
              <a:rPr lang="en-US" sz="3426">
                <a:solidFill>
                  <a:srgbClr val="000000"/>
                </a:solidFill>
                <a:latin typeface="Repo Bold"/>
              </a:rPr>
              <a:t>02</a:t>
            </a:r>
          </a:p>
        </p:txBody>
      </p:sp>
      <p:sp>
        <p:nvSpPr>
          <p:cNvPr name="TextBox 18" id="18"/>
          <p:cNvSpPr txBox="true"/>
          <p:nvPr/>
        </p:nvSpPr>
        <p:spPr>
          <a:xfrm rot="0">
            <a:off x="1533684" y="6974281"/>
            <a:ext cx="584224" cy="581087"/>
          </a:xfrm>
          <a:prstGeom prst="rect">
            <a:avLst/>
          </a:prstGeom>
        </p:spPr>
        <p:txBody>
          <a:bodyPr anchor="t" rtlCol="false" tIns="0" lIns="0" bIns="0" rIns="0">
            <a:spAutoFit/>
          </a:bodyPr>
          <a:lstStyle/>
          <a:p>
            <a:pPr algn="ctr">
              <a:lnSpc>
                <a:spcPts val="4796"/>
              </a:lnSpc>
              <a:spcBef>
                <a:spcPct val="0"/>
              </a:spcBef>
            </a:pPr>
            <a:r>
              <a:rPr lang="en-US" sz="3426">
                <a:solidFill>
                  <a:srgbClr val="000000"/>
                </a:solidFill>
                <a:latin typeface="Repo Bold Bold"/>
              </a:rPr>
              <a:t>03</a:t>
            </a:r>
          </a:p>
        </p:txBody>
      </p:sp>
      <p:sp>
        <p:nvSpPr>
          <p:cNvPr name="TextBox 19" id="19"/>
          <p:cNvSpPr txBox="true"/>
          <p:nvPr/>
        </p:nvSpPr>
        <p:spPr>
          <a:xfrm rot="0">
            <a:off x="2342714" y="3267469"/>
            <a:ext cx="3833540" cy="1828086"/>
          </a:xfrm>
          <a:prstGeom prst="rect">
            <a:avLst/>
          </a:prstGeom>
        </p:spPr>
        <p:txBody>
          <a:bodyPr anchor="t" rtlCol="false" tIns="0" lIns="0" bIns="0" rIns="0">
            <a:spAutoFit/>
          </a:bodyPr>
          <a:lstStyle/>
          <a:p>
            <a:pPr>
              <a:lnSpc>
                <a:spcPts val="1602"/>
              </a:lnSpc>
            </a:pPr>
            <a:r>
              <a:rPr lang="en-US" sz="1144" spc="-11">
                <a:solidFill>
                  <a:srgbClr val="000000"/>
                </a:solidFill>
                <a:latin typeface="DM Sans"/>
              </a:rPr>
              <a:t>-Frontend: </a:t>
            </a:r>
            <a:r>
              <a:rPr lang="en-US" sz="1144" spc="-11">
                <a:solidFill>
                  <a:srgbClr val="000000"/>
                </a:solidFill>
                <a:latin typeface="DM Sans"/>
              </a:rPr>
              <a:t>React Native or Flutter for cross-platform mobile app development.</a:t>
            </a:r>
          </a:p>
          <a:p>
            <a:pPr>
              <a:lnSpc>
                <a:spcPts val="1602"/>
              </a:lnSpc>
            </a:pPr>
            <a:r>
              <a:rPr lang="en-US" sz="1144" spc="-11">
                <a:solidFill>
                  <a:srgbClr val="000000"/>
                </a:solidFill>
                <a:latin typeface="DM Sans"/>
              </a:rPr>
              <a:t>S</a:t>
            </a:r>
            <a:r>
              <a:rPr lang="en-US" sz="1144" spc="-11">
                <a:solidFill>
                  <a:srgbClr val="000000"/>
                </a:solidFill>
                <a:latin typeface="DM Sans"/>
              </a:rPr>
              <a:t>wift (iOS) and Kotlin (Android) for native app development.</a:t>
            </a:r>
          </a:p>
          <a:p>
            <a:pPr>
              <a:lnSpc>
                <a:spcPts val="1602"/>
              </a:lnSpc>
            </a:pPr>
            <a:r>
              <a:rPr lang="en-US" sz="1144" spc="-11">
                <a:solidFill>
                  <a:srgbClr val="000000"/>
                </a:solidFill>
                <a:latin typeface="DM Sans"/>
              </a:rPr>
              <a:t>-</a:t>
            </a:r>
            <a:r>
              <a:rPr lang="en-US" sz="1144" spc="-11">
                <a:solidFill>
                  <a:srgbClr val="000000"/>
                </a:solidFill>
                <a:latin typeface="DM Sans"/>
              </a:rPr>
              <a:t>Backend: Node.js with Express.js for a lightweight backend.</a:t>
            </a:r>
          </a:p>
          <a:p>
            <a:pPr>
              <a:lnSpc>
                <a:spcPts val="1602"/>
              </a:lnSpc>
            </a:pPr>
            <a:r>
              <a:rPr lang="en-US" sz="1144" spc="-11">
                <a:solidFill>
                  <a:srgbClr val="000000"/>
                </a:solidFill>
                <a:latin typeface="DM Sans"/>
              </a:rPr>
              <a:t>Ruby on Rails for rapid development</a:t>
            </a:r>
          </a:p>
          <a:p>
            <a:pPr>
              <a:lnSpc>
                <a:spcPts val="1602"/>
              </a:lnSpc>
            </a:pPr>
            <a:r>
              <a:rPr lang="en-US" sz="1144" spc="-11">
                <a:solidFill>
                  <a:srgbClr val="000000"/>
                </a:solidFill>
                <a:latin typeface="DM Sans"/>
              </a:rPr>
              <a:t>Django or Flask (Python) for a robust backend.</a:t>
            </a:r>
          </a:p>
          <a:p>
            <a:pPr marL="0" indent="0" lvl="0">
              <a:lnSpc>
                <a:spcPts val="1602"/>
              </a:lnSpc>
              <a:spcBef>
                <a:spcPct val="0"/>
              </a:spcBef>
            </a:pPr>
          </a:p>
        </p:txBody>
      </p:sp>
      <p:sp>
        <p:nvSpPr>
          <p:cNvPr name="TextBox 20" id="20"/>
          <p:cNvSpPr txBox="true"/>
          <p:nvPr/>
        </p:nvSpPr>
        <p:spPr>
          <a:xfrm rot="0">
            <a:off x="2342714" y="5124450"/>
            <a:ext cx="3753531" cy="1889975"/>
          </a:xfrm>
          <a:prstGeom prst="rect">
            <a:avLst/>
          </a:prstGeom>
        </p:spPr>
        <p:txBody>
          <a:bodyPr anchor="t" rtlCol="false" tIns="0" lIns="0" bIns="0" rIns="0">
            <a:spAutoFit/>
          </a:bodyPr>
          <a:lstStyle/>
          <a:p>
            <a:pPr>
              <a:lnSpc>
                <a:spcPts val="1878"/>
              </a:lnSpc>
            </a:pPr>
            <a:r>
              <a:rPr lang="en-US" sz="1341" spc="-13">
                <a:solidFill>
                  <a:srgbClr val="000000"/>
                </a:solidFill>
                <a:latin typeface="DM Sans"/>
              </a:rPr>
              <a:t>-Database: PostgreSQL for relational data.</a:t>
            </a:r>
          </a:p>
          <a:p>
            <a:pPr>
              <a:lnSpc>
                <a:spcPts val="1878"/>
              </a:lnSpc>
            </a:pPr>
            <a:r>
              <a:rPr lang="en-US" sz="1341" spc="-13">
                <a:solidFill>
                  <a:srgbClr val="000000"/>
                </a:solidFill>
                <a:latin typeface="DM Sans"/>
              </a:rPr>
              <a:t>MongoDB for NoSQL data.</a:t>
            </a:r>
          </a:p>
          <a:p>
            <a:pPr>
              <a:lnSpc>
                <a:spcPts val="1878"/>
              </a:lnSpc>
            </a:pPr>
            <a:r>
              <a:rPr lang="en-US" sz="1341" spc="-13">
                <a:solidFill>
                  <a:srgbClr val="000000"/>
                </a:solidFill>
                <a:latin typeface="DM Sans"/>
              </a:rPr>
              <a:t>-</a:t>
            </a:r>
            <a:r>
              <a:rPr lang="en-US" sz="1341" spc="-13">
                <a:solidFill>
                  <a:srgbClr val="000000"/>
                </a:solidFill>
                <a:latin typeface="DM Sans"/>
              </a:rPr>
              <a:t>Authentication: Firebase Authentication for an easy and secure authentication solution.</a:t>
            </a:r>
          </a:p>
          <a:p>
            <a:pPr>
              <a:lnSpc>
                <a:spcPts val="1878"/>
              </a:lnSpc>
            </a:pPr>
            <a:r>
              <a:rPr lang="en-US" sz="1341" spc="-13">
                <a:solidFill>
                  <a:srgbClr val="000000"/>
                </a:solidFill>
                <a:latin typeface="DM Sans"/>
              </a:rPr>
              <a:t>-</a:t>
            </a:r>
            <a:r>
              <a:rPr lang="en-US" sz="1341" spc="-13">
                <a:solidFill>
                  <a:srgbClr val="000000"/>
                </a:solidFill>
                <a:latin typeface="DM Sans"/>
              </a:rPr>
              <a:t>Push Notifications: Firebase Cloud Messaging (FCM) for push notifications.</a:t>
            </a:r>
          </a:p>
          <a:p>
            <a:pPr>
              <a:lnSpc>
                <a:spcPts val="1878"/>
              </a:lnSpc>
            </a:pPr>
            <a:r>
              <a:rPr lang="en-US" sz="1341" spc="-13">
                <a:solidFill>
                  <a:srgbClr val="000000"/>
                </a:solidFill>
                <a:latin typeface="DM Sans"/>
              </a:rPr>
              <a:t>Apple Push Notification Service (APNs) for iOS.</a:t>
            </a:r>
          </a:p>
          <a:p>
            <a:pPr marL="0" indent="0" lvl="0">
              <a:lnSpc>
                <a:spcPts val="1878"/>
              </a:lnSpc>
              <a:spcBef>
                <a:spcPct val="0"/>
              </a:spcBef>
            </a:pPr>
          </a:p>
        </p:txBody>
      </p:sp>
      <p:sp>
        <p:nvSpPr>
          <p:cNvPr name="TextBox 21" id="21"/>
          <p:cNvSpPr txBox="true"/>
          <p:nvPr/>
        </p:nvSpPr>
        <p:spPr>
          <a:xfrm rot="0">
            <a:off x="2342714" y="6941940"/>
            <a:ext cx="3753531" cy="1413725"/>
          </a:xfrm>
          <a:prstGeom prst="rect">
            <a:avLst/>
          </a:prstGeom>
        </p:spPr>
        <p:txBody>
          <a:bodyPr anchor="t" rtlCol="false" tIns="0" lIns="0" bIns="0" rIns="0">
            <a:spAutoFit/>
          </a:bodyPr>
          <a:lstStyle/>
          <a:p>
            <a:pPr>
              <a:lnSpc>
                <a:spcPts val="1878"/>
              </a:lnSpc>
            </a:pPr>
            <a:r>
              <a:rPr lang="en-US" sz="1341" spc="-13">
                <a:solidFill>
                  <a:srgbClr val="000000"/>
                </a:solidFill>
                <a:latin typeface="DM Sans"/>
              </a:rPr>
              <a:t>-</a:t>
            </a:r>
            <a:r>
              <a:rPr lang="en-US" sz="1341" spc="-13">
                <a:solidFill>
                  <a:srgbClr val="000000"/>
                </a:solidFill>
                <a:latin typeface="DM Sans"/>
              </a:rPr>
              <a:t>Cloud Hosting: Amazon Web Services (AWS) or Google Cloud Platform (GCP) for scalable infrastructure.</a:t>
            </a:r>
          </a:p>
          <a:p>
            <a:pPr>
              <a:lnSpc>
                <a:spcPts val="1878"/>
              </a:lnSpc>
            </a:pPr>
            <a:r>
              <a:rPr lang="en-US" sz="1341" spc="-13">
                <a:solidFill>
                  <a:srgbClr val="000000"/>
                </a:solidFill>
                <a:latin typeface="DM Sans"/>
              </a:rPr>
              <a:t>-Version Control: Git and platforms like GitHub or GitLab for version control.</a:t>
            </a:r>
          </a:p>
          <a:p>
            <a:pPr marL="0" indent="0" lvl="0">
              <a:lnSpc>
                <a:spcPts val="1878"/>
              </a:lnSpc>
              <a:spcBef>
                <a:spcPct val="0"/>
              </a:spcBef>
            </a:pPr>
          </a:p>
        </p:txBody>
      </p:sp>
      <p:sp>
        <p:nvSpPr>
          <p:cNvPr name="TextBox 22" id="22"/>
          <p:cNvSpPr txBox="true"/>
          <p:nvPr/>
        </p:nvSpPr>
        <p:spPr>
          <a:xfrm rot="0">
            <a:off x="8678045" y="2322535"/>
            <a:ext cx="7743176" cy="6876091"/>
          </a:xfrm>
          <a:prstGeom prst="rect">
            <a:avLst/>
          </a:prstGeom>
        </p:spPr>
        <p:txBody>
          <a:bodyPr anchor="t" rtlCol="false" tIns="0" lIns="0" bIns="0" rIns="0">
            <a:spAutoFit/>
          </a:bodyPr>
          <a:lstStyle/>
          <a:p>
            <a:pPr algn="ctr">
              <a:lnSpc>
                <a:spcPts val="2214"/>
              </a:lnSpc>
            </a:pPr>
            <a:r>
              <a:rPr lang="en-US" sz="1581">
                <a:solidFill>
                  <a:srgbClr val="000000"/>
                </a:solidFill>
                <a:latin typeface="Repo Bold"/>
              </a:rPr>
              <a:t>-User Interface design: dobe XD, Figma, or Sketch for designing app interfaces.</a:t>
            </a:r>
          </a:p>
          <a:p>
            <a:pPr algn="ctr">
              <a:lnSpc>
                <a:spcPts val="2214"/>
              </a:lnSpc>
            </a:pPr>
            <a:r>
              <a:rPr lang="en-US" sz="1581">
                <a:solidFill>
                  <a:srgbClr val="000000"/>
                </a:solidFill>
                <a:latin typeface="Repo Bold"/>
              </a:rPr>
              <a:t>CSS frameworks like Bootstrap or Material-UI for styling.</a:t>
            </a:r>
          </a:p>
          <a:p>
            <a:pPr algn="ctr">
              <a:lnSpc>
                <a:spcPts val="2214"/>
              </a:lnSpc>
            </a:pPr>
          </a:p>
          <a:p>
            <a:pPr algn="ctr">
              <a:lnSpc>
                <a:spcPts val="2214"/>
              </a:lnSpc>
            </a:pPr>
            <a:r>
              <a:rPr lang="en-US" sz="1581">
                <a:solidFill>
                  <a:srgbClr val="000000"/>
                </a:solidFill>
                <a:latin typeface="Repo Bold"/>
              </a:rPr>
              <a:t>-</a:t>
            </a:r>
            <a:r>
              <a:rPr lang="en-US" sz="1581">
                <a:solidFill>
                  <a:srgbClr val="000000"/>
                </a:solidFill>
                <a:latin typeface="Repo Bold"/>
              </a:rPr>
              <a:t>Local Data Storage: SQLite for storing data locally on the device.</a:t>
            </a:r>
          </a:p>
          <a:p>
            <a:pPr algn="ctr">
              <a:lnSpc>
                <a:spcPts val="2214"/>
              </a:lnSpc>
            </a:pPr>
            <a:r>
              <a:rPr lang="en-US" sz="1581">
                <a:solidFill>
                  <a:srgbClr val="000000"/>
                </a:solidFill>
                <a:latin typeface="Repo Bold"/>
              </a:rPr>
              <a:t>SharedPreferences (Android) or UserDefaults (iOS) for simple key-value storage.</a:t>
            </a:r>
          </a:p>
          <a:p>
            <a:pPr algn="ctr">
              <a:lnSpc>
                <a:spcPts val="2214"/>
              </a:lnSpc>
            </a:pPr>
          </a:p>
          <a:p>
            <a:pPr algn="ctr">
              <a:lnSpc>
                <a:spcPts val="2214"/>
              </a:lnSpc>
            </a:pPr>
            <a:r>
              <a:rPr lang="en-US" sz="1581">
                <a:solidFill>
                  <a:srgbClr val="000000"/>
                </a:solidFill>
                <a:latin typeface="Repo Bold"/>
              </a:rPr>
              <a:t>-</a:t>
            </a:r>
            <a:r>
              <a:rPr lang="en-US" sz="1581">
                <a:solidFill>
                  <a:srgbClr val="000000"/>
                </a:solidFill>
                <a:latin typeface="Repo Bold"/>
              </a:rPr>
              <a:t>Synchronization and Backend Communication:</a:t>
            </a:r>
          </a:p>
          <a:p>
            <a:pPr algn="ctr">
              <a:lnSpc>
                <a:spcPts val="2214"/>
              </a:lnSpc>
            </a:pPr>
            <a:r>
              <a:rPr lang="en-US" sz="1581">
                <a:solidFill>
                  <a:srgbClr val="000000"/>
                </a:solidFill>
                <a:latin typeface="Repo Bold"/>
              </a:rPr>
              <a:t>RESTful APIs for communication between the app and backend. GraphQL for efficient data fetching and updates.</a:t>
            </a:r>
          </a:p>
          <a:p>
            <a:pPr algn="ctr">
              <a:lnSpc>
                <a:spcPts val="2214"/>
              </a:lnSpc>
            </a:pPr>
          </a:p>
          <a:p>
            <a:pPr algn="ctr">
              <a:lnSpc>
                <a:spcPts val="2214"/>
              </a:lnSpc>
            </a:pPr>
            <a:r>
              <a:rPr lang="en-US" sz="1581">
                <a:solidFill>
                  <a:srgbClr val="000000"/>
                </a:solidFill>
                <a:latin typeface="Repo Bold"/>
              </a:rPr>
              <a:t>-</a:t>
            </a:r>
            <a:r>
              <a:rPr lang="en-US" sz="1581">
                <a:solidFill>
                  <a:srgbClr val="000000"/>
                </a:solidFill>
                <a:latin typeface="Repo Bold"/>
              </a:rPr>
              <a:t>Location Services: Integration with the device's GPS for location-based reminders.Google Maps API or Mapbox for mapping functionalities.</a:t>
            </a:r>
          </a:p>
          <a:p>
            <a:pPr algn="ctr">
              <a:lnSpc>
                <a:spcPts val="2214"/>
              </a:lnSpc>
            </a:pPr>
          </a:p>
          <a:p>
            <a:pPr algn="ctr">
              <a:lnSpc>
                <a:spcPts val="2214"/>
              </a:lnSpc>
            </a:pPr>
            <a:r>
              <a:rPr lang="en-US" sz="1581">
                <a:solidFill>
                  <a:srgbClr val="000000"/>
                </a:solidFill>
                <a:latin typeface="Repo Bold"/>
              </a:rPr>
              <a:t>-</a:t>
            </a:r>
            <a:r>
              <a:rPr lang="en-US" sz="1581">
                <a:solidFill>
                  <a:srgbClr val="000000"/>
                </a:solidFill>
                <a:latin typeface="Repo Bold"/>
              </a:rPr>
              <a:t>Calendar Integration: Google Calendar API or Apple CalendarKit for integrating with users' existing calendars.</a:t>
            </a:r>
          </a:p>
          <a:p>
            <a:pPr algn="ctr">
              <a:lnSpc>
                <a:spcPts val="2214"/>
              </a:lnSpc>
            </a:pPr>
          </a:p>
          <a:p>
            <a:pPr algn="ctr">
              <a:lnSpc>
                <a:spcPts val="2214"/>
              </a:lnSpc>
            </a:pPr>
            <a:r>
              <a:rPr lang="en-US" sz="1581">
                <a:solidFill>
                  <a:srgbClr val="000000"/>
                </a:solidFill>
                <a:latin typeface="Repo Bold"/>
              </a:rPr>
              <a:t>-</a:t>
            </a:r>
            <a:r>
              <a:rPr lang="en-US" sz="1581">
                <a:solidFill>
                  <a:srgbClr val="000000"/>
                </a:solidFill>
                <a:latin typeface="Repo Bold"/>
              </a:rPr>
              <a:t>Task Management: Libraries like Moment.js for handling date and time calculations. Trello-like board views for managing tasks.</a:t>
            </a:r>
          </a:p>
          <a:p>
            <a:pPr algn="ctr">
              <a:lnSpc>
                <a:spcPts val="2214"/>
              </a:lnSpc>
            </a:pPr>
          </a:p>
          <a:p>
            <a:pPr algn="ctr">
              <a:lnSpc>
                <a:spcPts val="2214"/>
              </a:lnSpc>
            </a:pPr>
            <a:r>
              <a:rPr lang="en-US" sz="1581">
                <a:solidFill>
                  <a:srgbClr val="000000"/>
                </a:solidFill>
                <a:latin typeface="Repo Bold"/>
              </a:rPr>
              <a:t>-</a:t>
            </a:r>
            <a:r>
              <a:rPr lang="en-US" sz="1581">
                <a:solidFill>
                  <a:srgbClr val="000000"/>
                </a:solidFill>
                <a:latin typeface="Repo Bold"/>
              </a:rPr>
              <a:t>Analytics and Monitoring: Google Analytics or Firebase Analytics for tracking user interactions. Crashlytics or Sentry for monitoring app crashes and errors.</a:t>
            </a:r>
          </a:p>
          <a:p>
            <a:pPr algn="ctr">
              <a:lnSpc>
                <a:spcPts val="2214"/>
              </a:lnSpc>
            </a:pPr>
          </a:p>
          <a:p>
            <a:pPr algn="ctr">
              <a:lnSpc>
                <a:spcPts val="2214"/>
              </a:lnSpc>
            </a:pPr>
            <a:r>
              <a:rPr lang="en-US" sz="1581">
                <a:solidFill>
                  <a:srgbClr val="000000"/>
                </a:solidFill>
                <a:latin typeface="Repo Bold"/>
              </a:rPr>
              <a:t>-</a:t>
            </a:r>
            <a:r>
              <a:rPr lang="en-US" sz="1581">
                <a:solidFill>
                  <a:srgbClr val="000000"/>
                </a:solidFill>
                <a:latin typeface="Repo Bold"/>
              </a:rPr>
              <a:t>Payment Integration: Stripe or PayPal for in-app payments and subscriptions.</a:t>
            </a:r>
          </a:p>
          <a:p>
            <a:pPr algn="ctr">
              <a:lnSpc>
                <a:spcPts val="2214"/>
              </a:lnSpc>
            </a:pPr>
            <a:r>
              <a:rPr lang="en-US" sz="1581">
                <a:solidFill>
                  <a:srgbClr val="000000"/>
                </a:solidFill>
                <a:latin typeface="Repo Bold"/>
              </a:rPr>
              <a:t>-</a:t>
            </a:r>
            <a:r>
              <a:rPr lang="en-US" sz="1581">
                <a:solidFill>
                  <a:srgbClr val="000000"/>
                </a:solidFill>
                <a:latin typeface="Repo Bold"/>
              </a:rPr>
              <a:t>Accessibility: Implement accessibility features for users with disabilities.</a:t>
            </a:r>
          </a:p>
          <a:p>
            <a:pPr algn="ctr">
              <a:lnSpc>
                <a:spcPts val="2214"/>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3697693" y="2218670"/>
            <a:ext cx="10896012" cy="6728287"/>
          </a:xfrm>
          <a:custGeom>
            <a:avLst/>
            <a:gdLst/>
            <a:ahLst/>
            <a:cxnLst/>
            <a:rect r="r" b="b" t="t" l="l"/>
            <a:pathLst>
              <a:path h="6728287" w="10896012">
                <a:moveTo>
                  <a:pt x="0" y="0"/>
                </a:moveTo>
                <a:lnTo>
                  <a:pt x="10896012" y="0"/>
                </a:lnTo>
                <a:lnTo>
                  <a:pt x="10896012" y="6728287"/>
                </a:lnTo>
                <a:lnTo>
                  <a:pt x="0" y="672828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4160180" y="3377760"/>
            <a:ext cx="9952531" cy="2481861"/>
          </a:xfrm>
          <a:prstGeom prst="rect">
            <a:avLst/>
          </a:prstGeom>
        </p:spPr>
        <p:txBody>
          <a:bodyPr anchor="t" rtlCol="false" tIns="0" lIns="0" bIns="0" rIns="0">
            <a:spAutoFit/>
          </a:bodyPr>
          <a:lstStyle/>
          <a:p>
            <a:pPr algn="ctr" marL="0" indent="0" lvl="0">
              <a:lnSpc>
                <a:spcPts val="20152"/>
              </a:lnSpc>
              <a:spcBef>
                <a:spcPct val="0"/>
              </a:spcBef>
            </a:pPr>
            <a:r>
              <a:rPr lang="en-US" sz="14394">
                <a:solidFill>
                  <a:srgbClr val="000000"/>
                </a:solidFill>
                <a:latin typeface="Repo Bold Bold"/>
              </a:rPr>
              <a:t>Thank you</a:t>
            </a:r>
          </a:p>
        </p:txBody>
      </p:sp>
      <p:sp>
        <p:nvSpPr>
          <p:cNvPr name="Freeform 5" id="5"/>
          <p:cNvSpPr/>
          <p:nvPr/>
        </p:nvSpPr>
        <p:spPr>
          <a:xfrm flipH="false" flipV="false" rot="-1244255">
            <a:off x="12212738" y="6763050"/>
            <a:ext cx="1064640" cy="1758415"/>
          </a:xfrm>
          <a:custGeom>
            <a:avLst/>
            <a:gdLst/>
            <a:ahLst/>
            <a:cxnLst/>
            <a:rect r="r" b="b" t="t" l="l"/>
            <a:pathLst>
              <a:path h="1758415" w="1064640">
                <a:moveTo>
                  <a:pt x="0" y="0"/>
                </a:moveTo>
                <a:lnTo>
                  <a:pt x="1064640" y="0"/>
                </a:lnTo>
                <a:lnTo>
                  <a:pt x="1064640" y="1758415"/>
                </a:lnTo>
                <a:lnTo>
                  <a:pt x="0" y="175841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4727055" y="5729877"/>
            <a:ext cx="4609198" cy="6434160"/>
          </a:xfrm>
          <a:custGeom>
            <a:avLst/>
            <a:gdLst/>
            <a:ahLst/>
            <a:cxnLst/>
            <a:rect r="r" b="b" t="t" l="l"/>
            <a:pathLst>
              <a:path h="6434160" w="4609198">
                <a:moveTo>
                  <a:pt x="0" y="0"/>
                </a:moveTo>
                <a:lnTo>
                  <a:pt x="4609198" y="0"/>
                </a:lnTo>
                <a:lnTo>
                  <a:pt x="4609198" y="6434160"/>
                </a:lnTo>
                <a:lnTo>
                  <a:pt x="0" y="643416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1757656">
            <a:off x="-2268026" y="-422948"/>
            <a:ext cx="8967709" cy="2903296"/>
          </a:xfrm>
          <a:custGeom>
            <a:avLst/>
            <a:gdLst/>
            <a:ahLst/>
            <a:cxnLst/>
            <a:rect r="r" b="b" t="t" l="l"/>
            <a:pathLst>
              <a:path h="2903296" w="8967709">
                <a:moveTo>
                  <a:pt x="0" y="0"/>
                </a:moveTo>
                <a:lnTo>
                  <a:pt x="8967709" y="0"/>
                </a:lnTo>
                <a:lnTo>
                  <a:pt x="8967709" y="2903296"/>
                </a:lnTo>
                <a:lnTo>
                  <a:pt x="0" y="290329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DAFsuAeibmY</dc:identifier>
  <dcterms:modified xsi:type="dcterms:W3CDTF">2011-08-01T06:04:30Z</dcterms:modified>
  <cp:revision>1</cp:revision>
  <dc:title>White Creative Doodle Brainstorming Presentation</dc:title>
</cp:coreProperties>
</file>