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60" r:id="rId4"/>
    <p:sldId id="261" r:id="rId5"/>
    <p:sldId id="259" r:id="rId6"/>
    <p:sldId id="262" r:id="rId7"/>
    <p:sldId id="264"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CAED5-BCFC-4812-87A1-E86C80682BAE}" type="datetimeFigureOut">
              <a:rPr lang="en-IN" smtClean="0"/>
              <a:t>22-06-2025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429F8-E6F8-4B62-8E49-18051F2F04FE}" type="slidenum">
              <a:rPr lang="en-IN" smtClean="0"/>
              <a:t>‹#›</a:t>
            </a:fld>
            <a:endParaRPr lang="en-IN"/>
          </a:p>
        </p:txBody>
      </p:sp>
    </p:spTree>
    <p:extLst>
      <p:ext uri="{BB962C8B-B14F-4D97-AF65-F5344CB8AC3E}">
        <p14:creationId xmlns:p14="http://schemas.microsoft.com/office/powerpoint/2010/main" val="342200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CD966-B316-B257-AA34-3191ADFE8AE5}"/>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1B0494F6-D78C-2628-93FB-D3953E040995}"/>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07709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4762C-9C4D-18BA-9911-268667B698CE}"/>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453005BF-6EC3-2D1A-343B-2AF045F90ABB}"/>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144109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FC93B-90AD-CFA0-8CB0-83BE8B2D4013}"/>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8ADE21E2-E34A-939B-1D66-53A6C59802F3}"/>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3629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963C9-6183-E688-1EE1-5879CCE1259D}"/>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DB8F95B4-0CB0-258A-E5C3-018223152A2F}"/>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38311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b45e66b-1732-4b8b-8488-f2ec5b75e13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b45e66b-1732-4b8b-8488-f2ec5b75e13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
            <a:ext cx="12192000" cy="6858000"/>
          </a:xfrm>
          <a:prstGeom prst="rect">
            <a:avLst/>
          </a:prstGeom>
          <a:ln/>
        </p:spPr>
        <p:style>
          <a:lnRef idx="2">
            <a:schemeClr val="dk1"/>
          </a:lnRef>
          <a:fillRef idx="1">
            <a:schemeClr val="lt1"/>
          </a:fillRef>
          <a:effectRef idx="0">
            <a:schemeClr val="dk1"/>
          </a:effectRef>
          <a:fontRef idx="minor">
            <a:schemeClr val="dk1"/>
          </a:fontRef>
        </p:style>
      </p:pic>
      <p:sp>
        <p:nvSpPr>
          <p:cNvPr id="12" name="Title 1"/>
          <p:cNvSpPr txBox="1">
            <a:spLocks noGrp="1"/>
          </p:cNvSpPr>
          <p:nvPr>
            <p:ph type="title" idx="4294967295"/>
          </p:nvPr>
        </p:nvSpPr>
        <p:spPr>
          <a:xfrm>
            <a:off x="207911" y="2305537"/>
            <a:ext cx="6314017" cy="676612"/>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b="1" i="0" u="none" strike="noStrike" kern="1200" cap="none" spc="0" normalizeH="0" baseline="0" noProof="0" dirty="0">
                <a:ln>
                  <a:noFill/>
                </a:ln>
                <a:solidFill>
                  <a:schemeClr val="accent5"/>
                </a:solidFill>
                <a:effectLst/>
                <a:uLnTx/>
                <a:uFillTx/>
                <a:latin typeface="+mj-lt"/>
                <a:ea typeface="Segoe UI Light" charset="0"/>
                <a:cs typeface="Segoe UI Light" charset="0"/>
              </a:rPr>
              <a:t>TATA Internship - Data Visualization -Empowering Business with Effective Insights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17" name="TextBox 16"/>
          <p:cNvSpPr txBox="1"/>
          <p:nvPr/>
        </p:nvSpPr>
        <p:spPr>
          <a:xfrm>
            <a:off x="93612" y="4085408"/>
            <a:ext cx="3724638" cy="369332"/>
          </a:xfrm>
          <a:prstGeom prst="rect">
            <a:avLst/>
          </a:prstGeom>
          <a:noFill/>
        </p:spPr>
        <p:txBody>
          <a:bodyPr wrap="square" rtlCol="0">
            <a:spAutoFit/>
          </a:bodyPr>
          <a:lstStyle/>
          <a:p>
            <a:r>
              <a:rPr lang="en-US" b="1" i="0" dirty="0">
                <a:latin typeface="Segoe UI Semibold" charset="0"/>
                <a:ea typeface="Segoe UI Semibold" charset="0"/>
                <a:cs typeface="Segoe UI Semibold" charset="0"/>
              </a:rPr>
              <a:t> </a:t>
            </a:r>
            <a:r>
              <a:rPr lang="en-US" b="1" dirty="0">
                <a:latin typeface="Segoe UI Semibold" charset="0"/>
                <a:ea typeface="Segoe UI Semibold" charset="0"/>
                <a:cs typeface="Segoe UI Semibold" charset="0"/>
              </a:rPr>
              <a:t>Present by</a:t>
            </a:r>
            <a:r>
              <a:rPr lang="en-US" b="1" i="0" dirty="0">
                <a:latin typeface="Segoe UI Semibold" charset="0"/>
                <a:ea typeface="Segoe UI Semibold" charset="0"/>
                <a:cs typeface="Segoe UI Semibold" charset="0"/>
              </a:rPr>
              <a:t>: </a:t>
            </a:r>
            <a:r>
              <a:rPr lang="en-US" b="1" dirty="0">
                <a:latin typeface="Segoe UI Semibold" charset="0"/>
                <a:ea typeface="Segoe UI Semibold" charset="0"/>
                <a:cs typeface="Segoe UI Semibold" charset="0"/>
              </a:rPr>
              <a:t>ADITI PRASAD</a:t>
            </a:r>
            <a:endParaRPr lang="en-US" b="1" i="0" dirty="0">
              <a:latin typeface="Segoe UI Semibold" charset="0"/>
              <a:ea typeface="Segoe UI Semibold" charset="0"/>
              <a:cs typeface="Segoe UI Semibold" charset="0"/>
            </a:endParaRPr>
          </a:p>
        </p:txBody>
      </p:sp>
      <p:sp>
        <p:nvSpPr>
          <p:cNvPr id="2" name="TextBox 1">
            <a:extLst>
              <a:ext uri="{FF2B5EF4-FFF2-40B4-BE49-F238E27FC236}">
                <a16:creationId xmlns:a16="http://schemas.microsoft.com/office/drawing/2014/main" id="{DE5F94A4-ADA2-1682-9196-71C294533453}"/>
              </a:ext>
            </a:extLst>
          </p:cNvPr>
          <p:cNvSpPr txBox="1"/>
          <p:nvPr/>
        </p:nvSpPr>
        <p:spPr>
          <a:xfrm>
            <a:off x="93612" y="3542899"/>
            <a:ext cx="5496698" cy="369332"/>
          </a:xfrm>
          <a:prstGeom prst="rect">
            <a:avLst/>
          </a:prstGeom>
          <a:noFill/>
        </p:spPr>
        <p:txBody>
          <a:bodyPr wrap="square" rtlCol="0">
            <a:spAutoFit/>
          </a:bodyPr>
          <a:lstStyle/>
          <a:p>
            <a:r>
              <a:rPr lang="en-US" b="1" i="0" dirty="0">
                <a:latin typeface="Segoe UI Semibold" charset="0"/>
                <a:ea typeface="Segoe UI Semibold" charset="0"/>
                <a:cs typeface="Segoe UI Semibold" charset="0"/>
              </a:rPr>
              <a:t> Task 4 : Communicating insights and Analysis</a:t>
            </a: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image ,image ,image ,image ,image ,image ,cardVisual ,cardVisual ,cardVisual ,cardVisual ,cardVisual ,shape ,Question4. Quantity by Countries ,Question3. Top 10 customers by revenue. ,Question2. Top 10 countries by Quantity and Revenue ,Question1. Revenue for each the month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D9E08C-8737-C51A-CBA7-96AE1ECA9D33}"/>
              </a:ext>
            </a:extLst>
          </p:cNvPr>
          <p:cNvSpPr>
            <a:spLocks noGrp="1"/>
          </p:cNvSpPr>
          <p:nvPr>
            <p:ph type="ctrTitle"/>
          </p:nvPr>
        </p:nvSpPr>
        <p:spPr>
          <a:xfrm>
            <a:off x="4450080" y="358570"/>
            <a:ext cx="3058758" cy="631133"/>
          </a:xfrm>
        </p:spPr>
        <p:txBody>
          <a:bodyPr>
            <a:normAutofit fontScale="90000"/>
          </a:bodyPr>
          <a:lstStyle/>
          <a:p>
            <a:pPr algn="l"/>
            <a:r>
              <a:rPr lang="en-US" sz="4000" b="1" dirty="0"/>
              <a:t>INTRODUCTION</a:t>
            </a:r>
            <a:endParaRPr lang="en-IN" sz="4000" b="1" dirty="0"/>
          </a:p>
        </p:txBody>
      </p:sp>
      <p:sp>
        <p:nvSpPr>
          <p:cNvPr id="6" name="Subtitle 5">
            <a:extLst>
              <a:ext uri="{FF2B5EF4-FFF2-40B4-BE49-F238E27FC236}">
                <a16:creationId xmlns:a16="http://schemas.microsoft.com/office/drawing/2014/main" id="{11D121E6-5D12-DA44-5C80-76E5D47C4CBB}"/>
              </a:ext>
            </a:extLst>
          </p:cNvPr>
          <p:cNvSpPr>
            <a:spLocks noGrp="1"/>
          </p:cNvSpPr>
          <p:nvPr>
            <p:ph type="subTitle" idx="1"/>
          </p:nvPr>
        </p:nvSpPr>
        <p:spPr>
          <a:xfrm>
            <a:off x="484094" y="1097281"/>
            <a:ext cx="11435379" cy="5185186"/>
          </a:xfrm>
        </p:spPr>
        <p:txBody>
          <a:bodyPr>
            <a:normAutofit fontScale="92500" lnSpcReduction="10000"/>
          </a:bodyPr>
          <a:lstStyle/>
          <a:p>
            <a:pPr algn="l"/>
            <a:r>
              <a:rPr lang="en-US" b="0" i="0" dirty="0">
                <a:solidFill>
                  <a:srgbClr val="000000"/>
                </a:solidFill>
                <a:effectLst/>
              </a:rPr>
              <a:t>An online retail store has hired you as a consultant to review their data and provide insights that would be valuable to the CEO and CMO of the business. The business has been performing well and the management wants to </a:t>
            </a:r>
            <a:r>
              <a:rPr lang="en-US" b="0" i="0" dirty="0" err="1">
                <a:solidFill>
                  <a:srgbClr val="000000"/>
                </a:solidFill>
                <a:effectLst/>
              </a:rPr>
              <a:t>analyse</a:t>
            </a:r>
            <a:r>
              <a:rPr lang="en-US" b="0" i="0" dirty="0">
                <a:solidFill>
                  <a:srgbClr val="000000"/>
                </a:solidFill>
                <a:effectLst/>
              </a:rPr>
              <a:t> what the major contributing factors are to the revenue so they can strategically plan for next year.</a:t>
            </a:r>
          </a:p>
          <a:p>
            <a:pPr algn="l"/>
            <a:r>
              <a:rPr lang="en-US" b="0" i="0" dirty="0">
                <a:solidFill>
                  <a:srgbClr val="000000"/>
                </a:solidFill>
                <a:effectLst/>
              </a:rPr>
              <a:t>The leadership is interested in viewing the metrics from both an operations and marketing perspective. Management also intends to expand the business and is interested in seeking guidance into areas that are performing well so they can keep a clear focus on what’s working. They would also like to view different metrics based on the demographic information that is available in the data.</a:t>
            </a:r>
          </a:p>
          <a:p>
            <a:pPr algn="l"/>
            <a:r>
              <a:rPr lang="en-US" b="0" i="0" dirty="0">
                <a:solidFill>
                  <a:srgbClr val="000000"/>
                </a:solidFill>
                <a:effectLst/>
              </a:rPr>
              <a:t>A meeting with the CEO and CMO has been scheduled for next month and you need to draft the relevant analytics and insights that would help evaluate the current business performance and suggest metrics that would enable them to make the decision on expansion.</a:t>
            </a:r>
          </a:p>
          <a:p>
            <a:pPr algn="l"/>
            <a:r>
              <a:rPr lang="en-US" b="0" i="0" dirty="0">
                <a:solidFill>
                  <a:srgbClr val="000000"/>
                </a:solidFill>
                <a:effectLst/>
              </a:rPr>
              <a:t>Remember, thinking from the perspective of business leaders allows you to </a:t>
            </a:r>
            <a:r>
              <a:rPr lang="en-US" b="0" i="0" dirty="0" err="1">
                <a:solidFill>
                  <a:srgbClr val="000000"/>
                </a:solidFill>
                <a:effectLst/>
              </a:rPr>
              <a:t>analyse</a:t>
            </a:r>
            <a:r>
              <a:rPr lang="en-US" b="0" i="0" dirty="0">
                <a:solidFill>
                  <a:srgbClr val="000000"/>
                </a:solidFill>
                <a:effectLst/>
              </a:rPr>
              <a:t> the data more effectively and present better insights.</a:t>
            </a:r>
          </a:p>
          <a:p>
            <a:pPr algn="l"/>
            <a:r>
              <a:rPr lang="en-US" b="0" i="0" dirty="0">
                <a:solidFill>
                  <a:srgbClr val="000000"/>
                </a:solidFill>
                <a:effectLst/>
              </a:rPr>
              <a:t>Access the links in the resources below to better understand how business leaders think and approach business performance. </a:t>
            </a:r>
          </a:p>
        </p:txBody>
      </p:sp>
    </p:spTree>
    <p:extLst>
      <p:ext uri="{BB962C8B-B14F-4D97-AF65-F5344CB8AC3E}">
        <p14:creationId xmlns:p14="http://schemas.microsoft.com/office/powerpoint/2010/main" val="397393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8398-252D-5F0A-51B1-C134F327BBC1}"/>
              </a:ext>
            </a:extLst>
          </p:cNvPr>
          <p:cNvSpPr>
            <a:spLocks noGrp="1"/>
          </p:cNvSpPr>
          <p:nvPr>
            <p:ph type="title"/>
          </p:nvPr>
        </p:nvSpPr>
        <p:spPr>
          <a:xfrm>
            <a:off x="838200" y="365126"/>
            <a:ext cx="10515600" cy="746702"/>
          </a:xfrm>
        </p:spPr>
        <p:txBody>
          <a:bodyPr/>
          <a:lstStyle/>
          <a:p>
            <a:r>
              <a:rPr lang="en-US" b="1" dirty="0"/>
              <a:t>Data Cleaning :</a:t>
            </a:r>
            <a:endParaRPr lang="en-IN" b="1" dirty="0"/>
          </a:p>
        </p:txBody>
      </p:sp>
      <p:sp>
        <p:nvSpPr>
          <p:cNvPr id="3" name="Content Placeholder 2">
            <a:extLst>
              <a:ext uri="{FF2B5EF4-FFF2-40B4-BE49-F238E27FC236}">
                <a16:creationId xmlns:a16="http://schemas.microsoft.com/office/drawing/2014/main" id="{99EB925B-B6D9-DC98-2FC7-B54F3A81FCF3}"/>
              </a:ext>
            </a:extLst>
          </p:cNvPr>
          <p:cNvSpPr>
            <a:spLocks noGrp="1"/>
          </p:cNvSpPr>
          <p:nvPr>
            <p:ph idx="1"/>
          </p:nvPr>
        </p:nvSpPr>
        <p:spPr>
          <a:xfrm>
            <a:off x="838200" y="1253329"/>
            <a:ext cx="10515600" cy="4981215"/>
          </a:xfrm>
        </p:spPr>
        <p:txBody>
          <a:bodyPr>
            <a:normAutofit fontScale="92500" lnSpcReduction="10000"/>
          </a:bodyPr>
          <a:lstStyle/>
          <a:p>
            <a:r>
              <a:rPr lang="en-US" dirty="0"/>
              <a:t>In this task I have cleaned data with number of process.</a:t>
            </a:r>
          </a:p>
          <a:p>
            <a:r>
              <a:rPr lang="en-US" dirty="0"/>
              <a:t>Firstly, I cleaned any records from quantities column and in </a:t>
            </a:r>
            <a:r>
              <a:rPr lang="en-US" b="0" i="0" dirty="0">
                <a:solidFill>
                  <a:srgbClr val="000000"/>
                </a:solidFill>
                <a:effectLst/>
              </a:rPr>
              <a:t>that the quantity should not be below 1 unit. So, I have filter and remove the records in power query.</a:t>
            </a:r>
          </a:p>
          <a:p>
            <a:r>
              <a:rPr lang="en-US" dirty="0">
                <a:solidFill>
                  <a:srgbClr val="000000"/>
                </a:solidFill>
              </a:rPr>
              <a:t>I have cleaned any records from unit prices column and in that</a:t>
            </a:r>
            <a:r>
              <a:rPr lang="en-US" b="0" i="0" dirty="0">
                <a:solidFill>
                  <a:srgbClr val="000000"/>
                </a:solidFill>
                <a:effectLst/>
              </a:rPr>
              <a:t> the Unit price should not be below $0.  So, I have filter and remove the records in power query.</a:t>
            </a:r>
          </a:p>
          <a:p>
            <a:r>
              <a:rPr lang="en-US" dirty="0">
                <a:solidFill>
                  <a:srgbClr val="000000"/>
                </a:solidFill>
              </a:rPr>
              <a:t>After I loaded the data into power bi, since, these records needed to be removed in order to provide helpful analysis.</a:t>
            </a:r>
          </a:p>
          <a:p>
            <a:r>
              <a:rPr lang="en-US" dirty="0"/>
              <a:t>I have analyzed the entire data, the online retail business has gained 9.8429M revenue in the year 2011.</a:t>
            </a:r>
          </a:p>
          <a:p>
            <a:r>
              <a:rPr lang="en-US" dirty="0"/>
              <a:t>Ans the quantities is 5.2291M, customers is 4220, products is 3914, and overall profit is $7.9714M in the year of 2011</a:t>
            </a:r>
          </a:p>
          <a:p>
            <a:endParaRPr lang="en-US" dirty="0"/>
          </a:p>
          <a:p>
            <a:endParaRPr lang="en-US" dirty="0"/>
          </a:p>
        </p:txBody>
      </p:sp>
    </p:spTree>
    <p:extLst>
      <p:ext uri="{BB962C8B-B14F-4D97-AF65-F5344CB8AC3E}">
        <p14:creationId xmlns:p14="http://schemas.microsoft.com/office/powerpoint/2010/main" val="420336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BB864-A313-D49B-944C-5598D0627169}"/>
            </a:ext>
          </a:extLst>
        </p:cNvPr>
        <p:cNvGrpSpPr/>
        <p:nvPr/>
      </p:nvGrpSpPr>
      <p:grpSpPr>
        <a:xfrm>
          <a:off x="0" y="0"/>
          <a:ext cx="0" cy="0"/>
          <a:chOff x="0" y="0"/>
          <a:chExt cx="0" cy="0"/>
        </a:xfrm>
      </p:grpSpPr>
      <p:pic>
        <p:nvPicPr>
          <p:cNvPr id="3" name="Picture" title="This slide contains the following visuals: textbox ,image ,image ,image ,image ,image ,image ,image ,cardVisual ,cardVisual ,cardVisual ,cardVisual ,cardVisual ,shape ,Question4. Quantity by Countries ,Question3. Top 10 customers by revenue. ,Question2. Top 10 countries by Quantity and Revenue ,Question1. Revenue for each the month ,shape ,shape ,shape ,shape. Please refer to the notes on this slide for details">
            <a:hlinkClick r:id="rId3"/>
            <a:extLst>
              <a:ext uri="{FF2B5EF4-FFF2-40B4-BE49-F238E27FC236}">
                <a16:creationId xmlns:a16="http://schemas.microsoft.com/office/drawing/2014/main" id="{5BFFCC49-33FA-1836-34F8-BCE204F6F71F}"/>
              </a:ext>
            </a:extLst>
          </p:cNvPr>
          <p:cNvPicPr>
            <a:picLocks noChangeAspect="1"/>
          </p:cNvPicPr>
          <p:nvPr/>
        </p:nvPicPr>
        <p:blipFill rotWithShape="1">
          <a:blip r:embed="rId4"/>
          <a:srcRect t="11294" r="51502" b="43530"/>
          <a:stretch/>
        </p:blipFill>
        <p:spPr>
          <a:xfrm>
            <a:off x="839788" y="2934332"/>
            <a:ext cx="10839594" cy="3617425"/>
          </a:xfrm>
          <a:prstGeom prst="rect">
            <a:avLst/>
          </a:prstGeom>
        </p:spPr>
        <p:style>
          <a:lnRef idx="2">
            <a:schemeClr val="dk1"/>
          </a:lnRef>
          <a:fillRef idx="1">
            <a:schemeClr val="lt1"/>
          </a:fillRef>
          <a:effectRef idx="0">
            <a:schemeClr val="dk1"/>
          </a:effectRef>
          <a:fontRef idx="minor">
            <a:schemeClr val="dk1"/>
          </a:fontRef>
        </p:style>
      </p:pic>
      <p:sp>
        <p:nvSpPr>
          <p:cNvPr id="4" name="Title" hidden="1">
            <a:extLst>
              <a:ext uri="{FF2B5EF4-FFF2-40B4-BE49-F238E27FC236}">
                <a16:creationId xmlns:a16="http://schemas.microsoft.com/office/drawing/2014/main" id="{AA789BF8-AFB5-4F83-073C-4B7FB6CE8FC1}"/>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0BADC373-DEA6-2CFB-12D3-287C89444D52}"/>
              </a:ext>
            </a:extLst>
          </p:cNvPr>
          <p:cNvSpPr>
            <a:spLocks noGrp="1"/>
          </p:cNvSpPr>
          <p:nvPr>
            <p:ph idx="1"/>
          </p:nvPr>
        </p:nvSpPr>
        <p:spPr>
          <a:xfrm>
            <a:off x="735879" y="1392669"/>
            <a:ext cx="11130539" cy="2815649"/>
          </a:xfrm>
        </p:spPr>
        <p:txBody>
          <a:bodyPr>
            <a:normAutofit/>
          </a:bodyPr>
          <a:lstStyle/>
          <a:p>
            <a:r>
              <a:rPr lang="en-US" sz="1600" dirty="0"/>
              <a:t>A revenue trend analysis is to determine whether store sales are seasonal. According to my analysis, there are a few month in the year when remarkable increase is observed. The data shows that, the revenue in the first 8 months is fairly constant , as the average revenue generated for these 8 months is around $622k. The increase in revenue starts in the month of September . This trend continues till the  month of November where it reached 1.51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endParaRPr lang="en-IN" sz="1600" dirty="0"/>
          </a:p>
        </p:txBody>
      </p:sp>
      <p:sp>
        <p:nvSpPr>
          <p:cNvPr id="2" name="Subtitle 1">
            <a:extLst>
              <a:ext uri="{FF2B5EF4-FFF2-40B4-BE49-F238E27FC236}">
                <a16:creationId xmlns:a16="http://schemas.microsoft.com/office/drawing/2014/main" id="{8A57607D-CD53-9162-0BA0-768F04600232}"/>
              </a:ext>
            </a:extLst>
          </p:cNvPr>
          <p:cNvSpPr>
            <a:spLocks noGrp="1"/>
          </p:cNvSpPr>
          <p:nvPr>
            <p:ph type="body" sz="half" idx="2"/>
          </p:nvPr>
        </p:nvSpPr>
        <p:spPr>
          <a:xfrm>
            <a:off x="559234" y="306243"/>
            <a:ext cx="11390311" cy="945573"/>
          </a:xfrm>
        </p:spPr>
        <p:txBody>
          <a:bodyPr>
            <a:normAutofit fontScale="92500"/>
          </a:bodyPr>
          <a:lstStyle/>
          <a:p>
            <a:pPr algn="just"/>
            <a:r>
              <a:rPr lang="en-US" sz="1800" b="1" dirty="0"/>
              <a:t>Question 1 . </a:t>
            </a:r>
            <a:r>
              <a:rPr lang="en-US" sz="1800" b="1" i="0" dirty="0">
                <a:solidFill>
                  <a:srgbClr val="000000"/>
                </a:solidFill>
                <a:effectLst/>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sz="1800" b="1" dirty="0"/>
          </a:p>
        </p:txBody>
      </p:sp>
    </p:spTree>
    <p:extLst>
      <p:ext uri="{BB962C8B-B14F-4D97-AF65-F5344CB8AC3E}">
        <p14:creationId xmlns:p14="http://schemas.microsoft.com/office/powerpoint/2010/main" val="162761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BA54E-17B1-29FA-7776-3D918FBA4F9E}"/>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79B5DA9E-0892-C26B-6D2F-DF6F359D2C37}"/>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E81FF28C-CDC3-37C5-0C41-677636BE3622}"/>
              </a:ext>
            </a:extLst>
          </p:cNvPr>
          <p:cNvSpPr>
            <a:spLocks noGrp="1"/>
          </p:cNvSpPr>
          <p:nvPr>
            <p:ph idx="1"/>
          </p:nvPr>
        </p:nvSpPr>
        <p:spPr>
          <a:xfrm>
            <a:off x="735879" y="1475652"/>
            <a:ext cx="11140930" cy="1163495"/>
          </a:xfrm>
        </p:spPr>
        <p:txBody>
          <a:bodyPr>
            <a:normAutofit/>
          </a:bodyPr>
          <a:lstStyle/>
          <a:p>
            <a:r>
              <a:rPr lang="en-US" sz="1800" dirty="0"/>
              <a:t>In this visual shows how the top 10 countries which have opportunities for growth are performing . The analysis shows that, such as the Netherlands, Ireland, Germany and France have volumes of units bought and revenue generated. I would be suggest that, these countries should be focused on to ensure that measures are taken to capture these markets even more.</a:t>
            </a:r>
            <a:endParaRPr lang="en-IN" sz="1800" dirty="0"/>
          </a:p>
        </p:txBody>
      </p:sp>
      <p:sp>
        <p:nvSpPr>
          <p:cNvPr id="2" name="Subtitle 1">
            <a:extLst>
              <a:ext uri="{FF2B5EF4-FFF2-40B4-BE49-F238E27FC236}">
                <a16:creationId xmlns:a16="http://schemas.microsoft.com/office/drawing/2014/main" id="{DF11BF99-CCC3-F4B2-89CC-B31699890539}"/>
              </a:ext>
            </a:extLst>
          </p:cNvPr>
          <p:cNvSpPr>
            <a:spLocks noGrp="1"/>
          </p:cNvSpPr>
          <p:nvPr>
            <p:ph type="body" sz="half" idx="2"/>
          </p:nvPr>
        </p:nvSpPr>
        <p:spPr>
          <a:xfrm>
            <a:off x="559234" y="306243"/>
            <a:ext cx="11390311" cy="945573"/>
          </a:xfrm>
        </p:spPr>
        <p:txBody>
          <a:bodyPr>
            <a:normAutofit fontScale="92500" lnSpcReduction="10000"/>
          </a:bodyPr>
          <a:lstStyle/>
          <a:p>
            <a:pPr algn="just"/>
            <a:r>
              <a:rPr lang="en-US" sz="2400" b="1" dirty="0"/>
              <a:t>Question 2 . </a:t>
            </a:r>
            <a:r>
              <a:rPr lang="en-US" sz="2400" b="1" i="0" dirty="0">
                <a:solidFill>
                  <a:srgbClr val="000000"/>
                </a:solidFill>
                <a:effectLst/>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sz="2400" b="1" dirty="0"/>
          </a:p>
        </p:txBody>
      </p:sp>
      <p:pic>
        <p:nvPicPr>
          <p:cNvPr id="5" name="Picture 4">
            <a:extLst>
              <a:ext uri="{FF2B5EF4-FFF2-40B4-BE49-F238E27FC236}">
                <a16:creationId xmlns:a16="http://schemas.microsoft.com/office/drawing/2014/main" id="{0CCB823D-A18E-02C0-A070-74DC7D79D3FE}"/>
              </a:ext>
            </a:extLst>
          </p:cNvPr>
          <p:cNvPicPr>
            <a:picLocks noChangeAspect="1"/>
          </p:cNvPicPr>
          <p:nvPr/>
        </p:nvPicPr>
        <p:blipFill>
          <a:blip r:embed="rId3"/>
          <a:stretch>
            <a:fillRect/>
          </a:stretch>
        </p:blipFill>
        <p:spPr>
          <a:xfrm>
            <a:off x="735879" y="2639147"/>
            <a:ext cx="10910454" cy="391261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1907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0B0EA-3701-8086-F047-9428E3C2DBF0}"/>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A616CD3A-91C6-A500-1530-5E69FB4C5298}"/>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03476A09-5256-067C-CF91-8FD328D84F77}"/>
              </a:ext>
            </a:extLst>
          </p:cNvPr>
          <p:cNvSpPr>
            <a:spLocks noGrp="1"/>
          </p:cNvSpPr>
          <p:nvPr>
            <p:ph idx="1"/>
          </p:nvPr>
        </p:nvSpPr>
        <p:spPr>
          <a:xfrm>
            <a:off x="735879" y="1392670"/>
            <a:ext cx="11140930" cy="1412876"/>
          </a:xfrm>
        </p:spPr>
        <p:txBody>
          <a:bodyPr>
            <a:normAutofit/>
          </a:bodyPr>
          <a:lstStyle/>
          <a:p>
            <a:r>
              <a:rPr lang="en-US" sz="1800" dirty="0"/>
              <a:t>In this analysis has been performed on the top 10 customers who have purchased the most from the store. The data shows that, there is not much of a difference between  the purchases made by the top 10 customers. The highest revenue generating customer only purchased 7% more than the second highest which shows the business is not relying only on a  few customers to generate the revenue. This shows that, the bargaining power of customers is low and the business is in a good position.</a:t>
            </a:r>
            <a:endParaRPr lang="en-IN" sz="1800" dirty="0"/>
          </a:p>
        </p:txBody>
      </p:sp>
      <p:sp>
        <p:nvSpPr>
          <p:cNvPr id="2" name="Subtitle 1">
            <a:extLst>
              <a:ext uri="{FF2B5EF4-FFF2-40B4-BE49-F238E27FC236}">
                <a16:creationId xmlns:a16="http://schemas.microsoft.com/office/drawing/2014/main" id="{1D251323-697B-A89F-20B1-542AC1124B9A}"/>
              </a:ext>
            </a:extLst>
          </p:cNvPr>
          <p:cNvSpPr>
            <a:spLocks noGrp="1"/>
          </p:cNvSpPr>
          <p:nvPr>
            <p:ph type="body" sz="half" idx="2"/>
          </p:nvPr>
        </p:nvSpPr>
        <p:spPr>
          <a:xfrm>
            <a:off x="559234" y="306243"/>
            <a:ext cx="11390311" cy="945573"/>
          </a:xfrm>
        </p:spPr>
        <p:txBody>
          <a:bodyPr>
            <a:normAutofit fontScale="92500" lnSpcReduction="10000"/>
          </a:bodyPr>
          <a:lstStyle/>
          <a:p>
            <a:pPr algn="just"/>
            <a:r>
              <a:rPr lang="en-US" sz="1800" b="1" dirty="0"/>
              <a:t>Question 3 . </a:t>
            </a:r>
            <a:r>
              <a:rPr lang="en-US" sz="1800" b="1" i="0" dirty="0">
                <a:solidFill>
                  <a:srgbClr val="000000"/>
                </a:solidFill>
                <a:effectLst/>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en-IN" sz="1800" b="1" dirty="0"/>
          </a:p>
        </p:txBody>
      </p:sp>
      <p:pic>
        <p:nvPicPr>
          <p:cNvPr id="3" name="Picture 2">
            <a:extLst>
              <a:ext uri="{FF2B5EF4-FFF2-40B4-BE49-F238E27FC236}">
                <a16:creationId xmlns:a16="http://schemas.microsoft.com/office/drawing/2014/main" id="{C8CE1CC4-59B6-7936-A93D-CD57B10D7CD5}"/>
              </a:ext>
            </a:extLst>
          </p:cNvPr>
          <p:cNvPicPr>
            <a:picLocks noChangeAspect="1"/>
          </p:cNvPicPr>
          <p:nvPr/>
        </p:nvPicPr>
        <p:blipFill>
          <a:blip r:embed="rId3"/>
          <a:stretch>
            <a:fillRect/>
          </a:stretch>
        </p:blipFill>
        <p:spPr>
          <a:xfrm>
            <a:off x="735878" y="2946401"/>
            <a:ext cx="11037021" cy="360535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66020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83E57-3718-486A-5FEC-6E4341941C88}"/>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03F48B8C-B651-AA86-43A0-83F67B400850}"/>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A120118D-5294-9C64-B362-32A4BF724342}"/>
              </a:ext>
            </a:extLst>
          </p:cNvPr>
          <p:cNvSpPr>
            <a:spLocks noGrp="1"/>
          </p:cNvSpPr>
          <p:nvPr>
            <p:ph idx="1"/>
          </p:nvPr>
        </p:nvSpPr>
        <p:spPr>
          <a:xfrm>
            <a:off x="735879" y="1392670"/>
            <a:ext cx="11140930" cy="1412876"/>
          </a:xfrm>
        </p:spPr>
        <p:txBody>
          <a:bodyPr>
            <a:normAutofit fontScale="92500" lnSpcReduction="10000"/>
          </a:bodyPr>
          <a:lstStyle/>
          <a:p>
            <a:r>
              <a:rPr lang="en-US" sz="1800" dirty="0"/>
              <a:t>In this analysis the map chart shows, the regions that have generated the most revenue compared with the regions that have not. It can be seen that, countries such as Netherlands, Ireland, Germany, France and Australia are generating high revenue and the company should invest more in these areas to increase demand for products. The map also reveals that very few sales occur in the American region, with the majority of sales occurring mainly in the European zone, Africa and Asia do not have any demand for the products, along with Russia. A new strategy targeting these area has the potential to boost sales revenues and profitability.</a:t>
            </a:r>
            <a:endParaRPr lang="en-IN" sz="1800" dirty="0"/>
          </a:p>
        </p:txBody>
      </p:sp>
      <p:sp>
        <p:nvSpPr>
          <p:cNvPr id="2" name="Subtitle 1">
            <a:extLst>
              <a:ext uri="{FF2B5EF4-FFF2-40B4-BE49-F238E27FC236}">
                <a16:creationId xmlns:a16="http://schemas.microsoft.com/office/drawing/2014/main" id="{9F2E7507-2A72-5077-C5B0-882837C7B8CD}"/>
              </a:ext>
            </a:extLst>
          </p:cNvPr>
          <p:cNvSpPr>
            <a:spLocks noGrp="1"/>
          </p:cNvSpPr>
          <p:nvPr>
            <p:ph type="body" sz="half" idx="2"/>
          </p:nvPr>
        </p:nvSpPr>
        <p:spPr>
          <a:xfrm>
            <a:off x="559234" y="306243"/>
            <a:ext cx="11390311" cy="1169266"/>
          </a:xfrm>
        </p:spPr>
        <p:txBody>
          <a:bodyPr>
            <a:normAutofit lnSpcReduction="10000"/>
          </a:bodyPr>
          <a:lstStyle/>
          <a:p>
            <a:pPr algn="just"/>
            <a:r>
              <a:rPr lang="en-US" b="1" dirty="0"/>
              <a:t>Question 4 . </a:t>
            </a:r>
            <a:r>
              <a:rPr lang="en-US" b="1" i="0" dirty="0">
                <a:solidFill>
                  <a:srgbClr val="000000"/>
                </a:solidFill>
                <a:effectLst/>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IN" sz="1400" b="1" dirty="0"/>
          </a:p>
        </p:txBody>
      </p:sp>
      <p:pic>
        <p:nvPicPr>
          <p:cNvPr id="5" name="Picture 4">
            <a:extLst>
              <a:ext uri="{FF2B5EF4-FFF2-40B4-BE49-F238E27FC236}">
                <a16:creationId xmlns:a16="http://schemas.microsoft.com/office/drawing/2014/main" id="{0C76F12D-A2BB-EC91-6D13-D6EC805B42CE}"/>
              </a:ext>
            </a:extLst>
          </p:cNvPr>
          <p:cNvPicPr>
            <a:picLocks noChangeAspect="1"/>
          </p:cNvPicPr>
          <p:nvPr/>
        </p:nvPicPr>
        <p:blipFill>
          <a:blip r:embed="rId3"/>
          <a:stretch>
            <a:fillRect/>
          </a:stretch>
        </p:blipFill>
        <p:spPr>
          <a:xfrm>
            <a:off x="559234" y="2805546"/>
            <a:ext cx="11140930" cy="394341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4984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1847-CD49-BF01-9600-E82A8E2C5A1F}"/>
              </a:ext>
            </a:extLst>
          </p:cNvPr>
          <p:cNvSpPr>
            <a:spLocks noGrp="1"/>
          </p:cNvSpPr>
          <p:nvPr>
            <p:ph type="title"/>
          </p:nvPr>
        </p:nvSpPr>
        <p:spPr>
          <a:xfrm>
            <a:off x="3106882" y="2245878"/>
            <a:ext cx="5978236" cy="1325563"/>
          </a:xfrm>
        </p:spPr>
        <p:txBody>
          <a:bodyPr>
            <a:normAutofit/>
          </a:bodyPr>
          <a:lstStyle/>
          <a:p>
            <a:pPr algn="ctr"/>
            <a:r>
              <a:rPr lang="en-US" sz="6600" b="1" dirty="0"/>
              <a:t>Thank You! </a:t>
            </a:r>
            <a:endParaRPr lang="en-IN" sz="6600" b="1" dirty="0"/>
          </a:p>
        </p:txBody>
      </p:sp>
      <p:sp>
        <p:nvSpPr>
          <p:cNvPr id="4" name="Title 1">
            <a:extLst>
              <a:ext uri="{FF2B5EF4-FFF2-40B4-BE49-F238E27FC236}">
                <a16:creationId xmlns:a16="http://schemas.microsoft.com/office/drawing/2014/main" id="{2195C4A4-C533-9859-8542-B128DEBAE9CD}"/>
              </a:ext>
            </a:extLst>
          </p:cNvPr>
          <p:cNvSpPr txBox="1">
            <a:spLocks/>
          </p:cNvSpPr>
          <p:nvPr/>
        </p:nvSpPr>
        <p:spPr>
          <a:xfrm>
            <a:off x="3106882" y="3368097"/>
            <a:ext cx="5978236" cy="7882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Yogesh </a:t>
            </a:r>
            <a:r>
              <a:rPr lang="en-US" sz="2400" b="1" dirty="0" err="1"/>
              <a:t>Kasar</a:t>
            </a:r>
            <a:endParaRPr lang="en-IN" sz="2400" b="1" dirty="0"/>
          </a:p>
        </p:txBody>
      </p:sp>
    </p:spTree>
    <p:extLst>
      <p:ext uri="{BB962C8B-B14F-4D97-AF65-F5344CB8AC3E}">
        <p14:creationId xmlns:p14="http://schemas.microsoft.com/office/powerpoint/2010/main" val="34644261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1824</Words>
  <Application>Microsoft Office PowerPoint</Application>
  <PresentationFormat>Widescreen</PresentationFormat>
  <Paragraphs>356</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 Semibold</vt:lpstr>
      <vt:lpstr>Custom Design</vt:lpstr>
      <vt:lpstr>TATA Internship - Data Visualization -Empowering Business with Effective Insights</vt:lpstr>
      <vt:lpstr>Page 1</vt:lpstr>
      <vt:lpstr>INTRODUCTION</vt:lpstr>
      <vt:lpstr>Data Cleaning :</vt:lpstr>
      <vt:lpstr>Page 1</vt:lpstr>
      <vt:lpstr>Page 1</vt:lpstr>
      <vt:lpstr>Page 1</vt:lpstr>
      <vt:lpstr>Page 1</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harsh kumar toppo</cp:lastModifiedBy>
  <cp:revision>8</cp:revision>
  <dcterms:created xsi:type="dcterms:W3CDTF">2016-09-04T11:54:55Z</dcterms:created>
  <dcterms:modified xsi:type="dcterms:W3CDTF">2025-06-22T03:32:01Z</dcterms:modified>
</cp:coreProperties>
</file>